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1124" r:id="rId2"/>
    <p:sldId id="1128" r:id="rId3"/>
    <p:sldId id="1130" r:id="rId4"/>
    <p:sldId id="1141" r:id="rId5"/>
    <p:sldId id="315" r:id="rId6"/>
    <p:sldId id="1153" r:id="rId7"/>
    <p:sldId id="1144" r:id="rId8"/>
    <p:sldId id="1145" r:id="rId9"/>
    <p:sldId id="1146" r:id="rId10"/>
    <p:sldId id="1158" r:id="rId11"/>
    <p:sldId id="1159" r:id="rId12"/>
    <p:sldId id="1157" r:id="rId13"/>
    <p:sldId id="1150" r:id="rId14"/>
    <p:sldId id="1161" r:id="rId15"/>
    <p:sldId id="1162" r:id="rId16"/>
    <p:sldId id="1163" r:id="rId17"/>
    <p:sldId id="2602" r:id="rId18"/>
    <p:sldId id="1154" r:id="rId19"/>
    <p:sldId id="373" r:id="rId20"/>
    <p:sldId id="1127" r:id="rId21"/>
    <p:sldId id="26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DDCCCA-F3A5-C0F2-E278-CF59E3F1D7CB}" name="Laura De Nardo" initials="LDN" userId="dd9b4e6dddc30c1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4599C"/>
    <a:srgbClr val="FF0000"/>
    <a:srgbClr val="00009A"/>
    <a:srgbClr val="B8B8B8"/>
    <a:srgbClr val="EBEBEB"/>
    <a:srgbClr val="878787"/>
    <a:srgbClr val="FFFDDB"/>
    <a:srgbClr val="616161"/>
    <a:srgbClr val="61CBF4"/>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31" autoAdjust="0"/>
  </p:normalViewPr>
  <p:slideViewPr>
    <p:cSldViewPr snapToGrid="0">
      <p:cViewPr varScale="1">
        <p:scale>
          <a:sx n="46" d="100"/>
          <a:sy n="46" d="100"/>
        </p:scale>
        <p:origin x="1348" y="2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5256" y="14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3E404-283A-4B9B-940D-5F6C57A031E1}" type="datetimeFigureOut">
              <a:rPr lang="en-US" smtClean="0"/>
              <a:t>7/4/2024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8E4BB3-4866-4957-BFBB-678607EB6E34}" type="slidenum">
              <a:rPr lang="en-US" smtClean="0"/>
              <a:t>‹N›</a:t>
            </a:fld>
            <a:endParaRPr lang="en-US"/>
          </a:p>
        </p:txBody>
      </p:sp>
    </p:spTree>
    <p:extLst>
      <p:ext uri="{BB962C8B-B14F-4D97-AF65-F5344CB8AC3E}">
        <p14:creationId xmlns:p14="http://schemas.microsoft.com/office/powerpoint/2010/main" val="1076422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698E4BB3-4866-4957-BFBB-678607EB6E34}" type="slidenum">
              <a:rPr lang="en-US" smtClean="0"/>
              <a:t>1</a:t>
            </a:fld>
            <a:endParaRPr lang="en-US"/>
          </a:p>
        </p:txBody>
      </p:sp>
    </p:spTree>
    <p:extLst>
      <p:ext uri="{BB962C8B-B14F-4D97-AF65-F5344CB8AC3E}">
        <p14:creationId xmlns:p14="http://schemas.microsoft.com/office/powerpoint/2010/main" val="2115279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en-GB" sz="1800" b="0" i="0" u="none" strike="noStrike" baseline="0" dirty="0">
              <a:latin typeface="Calibri" panose="020F0502020204030204" pitchFamily="34" charset="0"/>
            </a:endParaRPr>
          </a:p>
        </p:txBody>
      </p:sp>
      <p:sp>
        <p:nvSpPr>
          <p:cNvPr id="4" name="Segnaposto numero diapositiva 3"/>
          <p:cNvSpPr>
            <a:spLocks noGrp="1"/>
          </p:cNvSpPr>
          <p:nvPr>
            <p:ph type="sldNum" sz="quarter" idx="5"/>
          </p:nvPr>
        </p:nvSpPr>
        <p:spPr/>
        <p:txBody>
          <a:bodyPr/>
          <a:lstStyle/>
          <a:p>
            <a:fld id="{698E4BB3-4866-4957-BFBB-678607EB6E34}" type="slidenum">
              <a:rPr lang="en-US" smtClean="0"/>
              <a:t>12</a:t>
            </a:fld>
            <a:endParaRPr lang="en-US"/>
          </a:p>
        </p:txBody>
      </p:sp>
    </p:spTree>
    <p:extLst>
      <p:ext uri="{BB962C8B-B14F-4D97-AF65-F5344CB8AC3E}">
        <p14:creationId xmlns:p14="http://schemas.microsoft.com/office/powerpoint/2010/main" val="4172548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it-IT" b="1" dirty="0"/>
          </a:p>
        </p:txBody>
      </p:sp>
      <p:sp>
        <p:nvSpPr>
          <p:cNvPr id="4" name="Slide Number Placeholder 3"/>
          <p:cNvSpPr>
            <a:spLocks noGrp="1"/>
          </p:cNvSpPr>
          <p:nvPr>
            <p:ph type="sldNum" sz="quarter" idx="5"/>
          </p:nvPr>
        </p:nvSpPr>
        <p:spPr/>
        <p:txBody>
          <a:bodyPr/>
          <a:lstStyle/>
          <a:p>
            <a:fld id="{698E4BB3-4866-4957-BFBB-678607EB6E34}" type="slidenum">
              <a:rPr lang="en-US" smtClean="0"/>
              <a:t>13</a:t>
            </a:fld>
            <a:endParaRPr lang="en-US"/>
          </a:p>
        </p:txBody>
      </p:sp>
    </p:spTree>
    <p:extLst>
      <p:ext uri="{BB962C8B-B14F-4D97-AF65-F5344CB8AC3E}">
        <p14:creationId xmlns:p14="http://schemas.microsoft.com/office/powerpoint/2010/main" val="363815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98E4BB3-4866-4957-BFBB-678607EB6E34}" type="slidenum">
              <a:rPr lang="en-US" smtClean="0"/>
              <a:t>14</a:t>
            </a:fld>
            <a:endParaRPr lang="en-US"/>
          </a:p>
        </p:txBody>
      </p:sp>
    </p:spTree>
    <p:extLst>
      <p:ext uri="{BB962C8B-B14F-4D97-AF65-F5344CB8AC3E}">
        <p14:creationId xmlns:p14="http://schemas.microsoft.com/office/powerpoint/2010/main" val="1128847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1" i="0" u="none" strike="noStrike" baseline="0" dirty="0">
              <a:solidFill>
                <a:srgbClr val="00009A"/>
              </a:solidFill>
              <a:latin typeface="Carlito-Bold"/>
            </a:endParaRPr>
          </a:p>
          <a:p>
            <a:pPr algn="l"/>
            <a:endParaRPr lang="en-GB" sz="1800" b="0" i="0" u="none" strike="noStrike" baseline="0" dirty="0">
              <a:solidFill>
                <a:srgbClr val="00009A"/>
              </a:solidFill>
              <a:latin typeface="Carlito-Bold"/>
            </a:endParaRPr>
          </a:p>
        </p:txBody>
      </p:sp>
      <p:sp>
        <p:nvSpPr>
          <p:cNvPr id="4" name="Slide Number Placeholder 3"/>
          <p:cNvSpPr>
            <a:spLocks noGrp="1"/>
          </p:cNvSpPr>
          <p:nvPr>
            <p:ph type="sldNum" sz="quarter" idx="5"/>
          </p:nvPr>
        </p:nvSpPr>
        <p:spPr/>
        <p:txBody>
          <a:bodyPr/>
          <a:lstStyle/>
          <a:p>
            <a:fld id="{698E4BB3-4866-4957-BFBB-678607EB6E34}" type="slidenum">
              <a:rPr lang="en-US" smtClean="0"/>
              <a:t>15</a:t>
            </a:fld>
            <a:endParaRPr lang="en-US"/>
          </a:p>
        </p:txBody>
      </p:sp>
    </p:spTree>
    <p:extLst>
      <p:ext uri="{BB962C8B-B14F-4D97-AF65-F5344CB8AC3E}">
        <p14:creationId xmlns:p14="http://schemas.microsoft.com/office/powerpoint/2010/main" val="2396576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E4BB3-4866-4957-BFBB-678607EB6E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434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934920-5D26-471D-986F-6D205D40BDC0}" type="slidenum">
              <a:rPr lang="en-US" smtClean="0"/>
              <a:t>17</a:t>
            </a:fld>
            <a:endParaRPr lang="en-US"/>
          </a:p>
        </p:txBody>
      </p:sp>
    </p:spTree>
    <p:extLst>
      <p:ext uri="{BB962C8B-B14F-4D97-AF65-F5344CB8AC3E}">
        <p14:creationId xmlns:p14="http://schemas.microsoft.com/office/powerpoint/2010/main" val="3518971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8E4BB3-4866-4957-BFBB-678607EB6E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54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E4BB3-4866-4957-BFBB-678607EB6E34}" type="slidenum">
              <a:rPr lang="en-US" smtClean="0"/>
              <a:t>19</a:t>
            </a:fld>
            <a:endParaRPr lang="en-US"/>
          </a:p>
        </p:txBody>
      </p:sp>
    </p:spTree>
    <p:extLst>
      <p:ext uri="{BB962C8B-B14F-4D97-AF65-F5344CB8AC3E}">
        <p14:creationId xmlns:p14="http://schemas.microsoft.com/office/powerpoint/2010/main" val="132336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698E4BB3-4866-4957-BFBB-678607EB6E34}" type="slidenum">
              <a:rPr lang="en-US" smtClean="0"/>
              <a:t>21</a:t>
            </a:fld>
            <a:endParaRPr lang="en-US"/>
          </a:p>
        </p:txBody>
      </p:sp>
    </p:spTree>
    <p:extLst>
      <p:ext uri="{BB962C8B-B14F-4D97-AF65-F5344CB8AC3E}">
        <p14:creationId xmlns:p14="http://schemas.microsoft.com/office/powerpoint/2010/main" val="402665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98E4BB3-4866-4957-BFBB-678607EB6E34}" type="slidenum">
              <a:rPr lang="en-US" smtClean="0"/>
              <a:t>2</a:t>
            </a:fld>
            <a:endParaRPr lang="en-US"/>
          </a:p>
        </p:txBody>
      </p:sp>
    </p:spTree>
    <p:extLst>
      <p:ext uri="{BB962C8B-B14F-4D97-AF65-F5344CB8AC3E}">
        <p14:creationId xmlns:p14="http://schemas.microsoft.com/office/powerpoint/2010/main" val="973477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98E4BB3-4866-4957-BFBB-678607EB6E34}" type="slidenum">
              <a:rPr lang="en-US" smtClean="0"/>
              <a:t>3</a:t>
            </a:fld>
            <a:endParaRPr lang="en-US"/>
          </a:p>
        </p:txBody>
      </p:sp>
    </p:spTree>
    <p:extLst>
      <p:ext uri="{BB962C8B-B14F-4D97-AF65-F5344CB8AC3E}">
        <p14:creationId xmlns:p14="http://schemas.microsoft.com/office/powerpoint/2010/main" val="3911073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98E4BB3-4866-4957-BFBB-678607EB6E34}" type="slidenum">
              <a:rPr lang="en-US" smtClean="0"/>
              <a:t>6</a:t>
            </a:fld>
            <a:endParaRPr lang="en-US"/>
          </a:p>
        </p:txBody>
      </p:sp>
    </p:spTree>
    <p:extLst>
      <p:ext uri="{BB962C8B-B14F-4D97-AF65-F5344CB8AC3E}">
        <p14:creationId xmlns:p14="http://schemas.microsoft.com/office/powerpoint/2010/main" val="946313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98E4BB3-4866-4957-BFBB-678607EB6E34}" type="slidenum">
              <a:rPr lang="en-US" smtClean="0"/>
              <a:t>7</a:t>
            </a:fld>
            <a:endParaRPr lang="en-US"/>
          </a:p>
        </p:txBody>
      </p:sp>
    </p:spTree>
    <p:extLst>
      <p:ext uri="{BB962C8B-B14F-4D97-AF65-F5344CB8AC3E}">
        <p14:creationId xmlns:p14="http://schemas.microsoft.com/office/powerpoint/2010/main" val="85338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698E4BB3-4866-4957-BFBB-678607EB6E34}" type="slidenum">
              <a:rPr lang="en-US" smtClean="0"/>
              <a:t>8</a:t>
            </a:fld>
            <a:endParaRPr lang="en-US"/>
          </a:p>
        </p:txBody>
      </p:sp>
    </p:spTree>
    <p:extLst>
      <p:ext uri="{BB962C8B-B14F-4D97-AF65-F5344CB8AC3E}">
        <p14:creationId xmlns:p14="http://schemas.microsoft.com/office/powerpoint/2010/main" val="139949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E4BB3-4866-4957-BFBB-678607EB6E34}" type="slidenum">
              <a:rPr lang="en-US" smtClean="0"/>
              <a:t>9</a:t>
            </a:fld>
            <a:endParaRPr lang="en-US"/>
          </a:p>
        </p:txBody>
      </p:sp>
    </p:spTree>
    <p:extLst>
      <p:ext uri="{BB962C8B-B14F-4D97-AF65-F5344CB8AC3E}">
        <p14:creationId xmlns:p14="http://schemas.microsoft.com/office/powerpoint/2010/main" val="511424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E4BB3-4866-4957-BFBB-678607EB6E34}" type="slidenum">
              <a:rPr lang="en-US" smtClean="0"/>
              <a:t>10</a:t>
            </a:fld>
            <a:endParaRPr lang="en-US"/>
          </a:p>
        </p:txBody>
      </p:sp>
    </p:spTree>
    <p:extLst>
      <p:ext uri="{BB962C8B-B14F-4D97-AF65-F5344CB8AC3E}">
        <p14:creationId xmlns:p14="http://schemas.microsoft.com/office/powerpoint/2010/main" val="396030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8E4BB3-4866-4957-BFBB-678607EB6E34}" type="slidenum">
              <a:rPr lang="en-US" smtClean="0"/>
              <a:t>11</a:t>
            </a:fld>
            <a:endParaRPr lang="en-US"/>
          </a:p>
        </p:txBody>
      </p:sp>
    </p:spTree>
    <p:extLst>
      <p:ext uri="{BB962C8B-B14F-4D97-AF65-F5344CB8AC3E}">
        <p14:creationId xmlns:p14="http://schemas.microsoft.com/office/powerpoint/2010/main" val="3961779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5"/>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
        <p:nvSpPr>
          <p:cNvPr id="7" name="Rectangle 4">
            <a:extLst>
              <a:ext uri="{FF2B5EF4-FFF2-40B4-BE49-F238E27FC236}">
                <a16:creationId xmlns:a16="http://schemas.microsoft.com/office/drawing/2014/main" id="{50F256E2-2EEB-4E7E-B58C-7100829A77D9}"/>
              </a:ext>
            </a:extLst>
          </p:cNvPr>
          <p:cNvSpPr/>
          <p:nvPr userDrawn="1"/>
        </p:nvSpPr>
        <p:spPr>
          <a:xfrm rot="16200000">
            <a:off x="9438305" y="2643683"/>
            <a:ext cx="4578927" cy="954107"/>
          </a:xfrm>
          <a:prstGeom prst="rect">
            <a:avLst/>
          </a:prstGeom>
        </p:spPr>
        <p:txBody>
          <a:bodyPr wrap="square">
            <a:spAutoFit/>
          </a:bodyPr>
          <a:lstStyle/>
          <a:p>
            <a:r>
              <a:rPr lang="en-US" sz="1400" i="1" dirty="0">
                <a:solidFill>
                  <a:schemeClr val="accent2">
                    <a:lumMod val="40000"/>
                    <a:lumOff val="60000"/>
                  </a:schemeClr>
                </a:solidFill>
              </a:rPr>
              <a:t>J. Esposito on behalf of collaboration  network for                                                                 </a:t>
            </a:r>
            <a:br>
              <a:rPr lang="en-US" sz="1400" i="1" dirty="0">
                <a:solidFill>
                  <a:schemeClr val="accent2">
                    <a:lumMod val="40000"/>
                    <a:lumOff val="60000"/>
                  </a:schemeClr>
                </a:solidFill>
              </a:rPr>
            </a:br>
            <a:r>
              <a:rPr lang="en-US" sz="1400" i="1" dirty="0">
                <a:solidFill>
                  <a:schemeClr val="accent2">
                    <a:lumMod val="40000"/>
                    <a:lumOff val="60000"/>
                  </a:schemeClr>
                </a:solidFill>
              </a:rPr>
              <a:t> CUPRUM-TTD  (2023-2025) project proposal CSN5 INFN  			                     				                04.07.2024                   </a:t>
            </a:r>
            <a:endParaRPr lang="en-US" sz="1400" dirty="0">
              <a:solidFill>
                <a:schemeClr val="accent2">
                  <a:lumMod val="40000"/>
                  <a:lumOff val="60000"/>
                </a:schemeClr>
              </a:solidFill>
            </a:endParaRPr>
          </a:p>
        </p:txBody>
      </p:sp>
      <p:pic>
        <p:nvPicPr>
          <p:cNvPr id="13" name="Picture 12">
            <a:extLst>
              <a:ext uri="{FF2B5EF4-FFF2-40B4-BE49-F238E27FC236}">
                <a16:creationId xmlns:a16="http://schemas.microsoft.com/office/drawing/2014/main" id="{3DB2A90D-81B0-4027-955D-21798E0A907E}"/>
              </a:ext>
            </a:extLst>
          </p:cNvPr>
          <p:cNvPicPr>
            <a:picLocks noChangeAspect="1"/>
          </p:cNvPicPr>
          <p:nvPr userDrawn="1"/>
        </p:nvPicPr>
        <p:blipFill>
          <a:blip r:embed="rId2"/>
          <a:stretch>
            <a:fillRect/>
          </a:stretch>
        </p:blipFill>
        <p:spPr>
          <a:xfrm>
            <a:off x="10622562" y="0"/>
            <a:ext cx="1579154" cy="97536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874E80-E2A3-4854-8533-B33C75178A78}" type="datetime1">
              <a:rPr lang="en-US" smtClean="0"/>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D7CA7-7A9A-4C6F-9497-D7E5527F3E94}" type="datetime1">
              <a:rPr lang="en-US" smtClean="0"/>
              <a:t>7/4/2024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olo 22"/>
          <p:cNvSpPr>
            <a:spLocks noGrp="1"/>
          </p:cNvSpPr>
          <p:nvPr>
            <p:ph type="title"/>
          </p:nvPr>
        </p:nvSpPr>
        <p:spPr/>
        <p:txBody>
          <a:bodyPr/>
          <a:lstStyle/>
          <a:p>
            <a:r>
              <a:rPr lang="it-IT"/>
              <a:t>Fare clic per modificare lo stile del titolo</a:t>
            </a:r>
          </a:p>
        </p:txBody>
      </p:sp>
      <p:sp>
        <p:nvSpPr>
          <p:cNvPr id="24" name="Segnaposto data 23"/>
          <p:cNvSpPr>
            <a:spLocks noGrp="1"/>
          </p:cNvSpPr>
          <p:nvPr>
            <p:ph type="dt" sz="half" idx="10"/>
          </p:nvPr>
        </p:nvSpPr>
        <p:spPr>
          <a:xfrm rot="16200000">
            <a:off x="11375558" y="6243479"/>
            <a:ext cx="731837" cy="487680"/>
          </a:xfrm>
        </p:spPr>
        <p:txBody>
          <a:bodyPr/>
          <a:lstStyle/>
          <a:p>
            <a:fld id="{5A330398-4365-4E15-A1F7-69F64B7FB1AC}" type="datetime1">
              <a:rPr lang="en-US" smtClean="0"/>
              <a:t>7/4/2024</a:t>
            </a:fld>
            <a:endParaRPr lang="en-US"/>
          </a:p>
        </p:txBody>
      </p:sp>
      <p:sp>
        <p:nvSpPr>
          <p:cNvPr id="26" name="Segnaposto numero diapositiva 25"/>
          <p:cNvSpPr>
            <a:spLocks noGrp="1"/>
          </p:cNvSpPr>
          <p:nvPr>
            <p:ph type="sldNum" sz="quarter" idx="12"/>
          </p:nvPr>
        </p:nvSpPr>
        <p:spPr/>
        <p:txBody>
          <a:bodyPr/>
          <a:lstStyle/>
          <a:p>
            <a:fld id="{B6F15528-21DE-4FAA-801E-634DDDAF4B2B}" type="slidenum">
              <a:rPr lang="en-US" smtClean="0"/>
              <a:pPr/>
              <a:t>‹N›</a:t>
            </a:fld>
            <a:endParaRPr lang="en-US"/>
          </a:p>
        </p:txBody>
      </p:sp>
      <p:sp>
        <p:nvSpPr>
          <p:cNvPr id="8" name="Rectangle 4"/>
          <p:cNvSpPr/>
          <p:nvPr userDrawn="1"/>
        </p:nvSpPr>
        <p:spPr>
          <a:xfrm rot="16200000">
            <a:off x="9441768" y="2647146"/>
            <a:ext cx="4572000" cy="954107"/>
          </a:xfrm>
          <a:prstGeom prst="rect">
            <a:avLst/>
          </a:prstGeom>
        </p:spPr>
        <p:txBody>
          <a:bodyPr wrap="square">
            <a:spAutoFit/>
          </a:bodyPr>
          <a:lstStyle/>
          <a:p>
            <a:r>
              <a:rPr lang="en-US" sz="1400" i="1" dirty="0">
                <a:solidFill>
                  <a:schemeClr val="accent2">
                    <a:lumMod val="40000"/>
                    <a:lumOff val="60000"/>
                  </a:schemeClr>
                </a:solidFill>
              </a:rPr>
              <a:t>J. Esposito on behalf of collaboration  network for                                                                 </a:t>
            </a:r>
            <a:br>
              <a:rPr lang="en-US" sz="1400" i="1" dirty="0">
                <a:solidFill>
                  <a:schemeClr val="accent2">
                    <a:lumMod val="40000"/>
                    <a:lumOff val="60000"/>
                  </a:schemeClr>
                </a:solidFill>
              </a:rPr>
            </a:br>
            <a:r>
              <a:rPr lang="en-US" sz="1400" i="1" dirty="0">
                <a:solidFill>
                  <a:schemeClr val="accent2">
                    <a:lumMod val="40000"/>
                    <a:lumOff val="60000"/>
                  </a:schemeClr>
                </a:solidFill>
              </a:rPr>
              <a:t> CUPRUM-TTD  (2023-2025) project proposal CSN5 INFN  			                     				                04.07.2024                   </a:t>
            </a:r>
            <a:endParaRPr lang="en-US" sz="1400" dirty="0">
              <a:solidFill>
                <a:schemeClr val="accent2">
                  <a:lumMod val="40000"/>
                  <a:lumOff val="60000"/>
                </a:schemeClr>
              </a:solidFill>
            </a:endParaRPr>
          </a:p>
        </p:txBody>
      </p:sp>
      <p:pic>
        <p:nvPicPr>
          <p:cNvPr id="4" name="Picture 3"/>
          <p:cNvPicPr>
            <a:picLocks noChangeAspect="1"/>
          </p:cNvPicPr>
          <p:nvPr userDrawn="1"/>
        </p:nvPicPr>
        <p:blipFill>
          <a:blip r:embed="rId2"/>
          <a:stretch>
            <a:fillRect/>
          </a:stretch>
        </p:blipFill>
        <p:spPr>
          <a:xfrm>
            <a:off x="10622562" y="0"/>
            <a:ext cx="1579154" cy="9753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7" y="3852863"/>
            <a:ext cx="8180916" cy="1633538"/>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pic>
        <p:nvPicPr>
          <p:cNvPr id="8" name="Picture 7">
            <a:extLst>
              <a:ext uri="{FF2B5EF4-FFF2-40B4-BE49-F238E27FC236}">
                <a16:creationId xmlns:a16="http://schemas.microsoft.com/office/drawing/2014/main" id="{F77A52AF-51DB-49E9-BDA2-CAD239FABB8D}"/>
              </a:ext>
            </a:extLst>
          </p:cNvPr>
          <p:cNvPicPr>
            <a:picLocks noChangeAspect="1"/>
          </p:cNvPicPr>
          <p:nvPr userDrawn="1"/>
        </p:nvPicPr>
        <p:blipFill>
          <a:blip r:embed="rId2"/>
          <a:stretch>
            <a:fillRect/>
          </a:stretch>
        </p:blipFill>
        <p:spPr>
          <a:xfrm>
            <a:off x="10622562" y="0"/>
            <a:ext cx="1579154" cy="975360"/>
          </a:xfrm>
          <a:prstGeom prst="rect">
            <a:avLst/>
          </a:prstGeom>
        </p:spPr>
      </p:pic>
      <p:sp>
        <p:nvSpPr>
          <p:cNvPr id="10" name="Rectangle 4">
            <a:extLst>
              <a:ext uri="{FF2B5EF4-FFF2-40B4-BE49-F238E27FC236}">
                <a16:creationId xmlns:a16="http://schemas.microsoft.com/office/drawing/2014/main" id="{870F1189-DF0E-4C01-8015-49903DB539A9}"/>
              </a:ext>
            </a:extLst>
          </p:cNvPr>
          <p:cNvSpPr/>
          <p:nvPr userDrawn="1"/>
        </p:nvSpPr>
        <p:spPr>
          <a:xfrm rot="16200000">
            <a:off x="9441768" y="2647146"/>
            <a:ext cx="4572000" cy="954107"/>
          </a:xfrm>
          <a:prstGeom prst="rect">
            <a:avLst/>
          </a:prstGeom>
        </p:spPr>
        <p:txBody>
          <a:bodyPr wrap="square">
            <a:spAutoFit/>
          </a:bodyPr>
          <a:lstStyle/>
          <a:p>
            <a:r>
              <a:rPr lang="en-US" sz="1400" i="1">
                <a:solidFill>
                  <a:schemeClr val="accent2">
                    <a:lumMod val="40000"/>
                    <a:lumOff val="60000"/>
                  </a:schemeClr>
                </a:solidFill>
              </a:rPr>
              <a:t>J. Esposito on behalf of collaboration  network for                                                                 </a:t>
            </a:r>
            <a:br>
              <a:rPr lang="en-US" sz="1400" i="1">
                <a:solidFill>
                  <a:schemeClr val="accent2">
                    <a:lumMod val="40000"/>
                    <a:lumOff val="60000"/>
                  </a:schemeClr>
                </a:solidFill>
              </a:rPr>
            </a:br>
            <a:r>
              <a:rPr lang="en-US" sz="1400" i="1">
                <a:solidFill>
                  <a:schemeClr val="accent2">
                    <a:lumMod val="40000"/>
                    <a:lumOff val="60000"/>
                  </a:schemeClr>
                </a:solidFill>
              </a:rPr>
              <a:t> CUPRUM-TTD  (2023-2025) project proposal CSN5 INFN  			                     				                13.09.2022                   </a:t>
            </a:r>
            <a:endParaRPr lang="en-US" sz="1400">
              <a:solidFill>
                <a:schemeClr val="accent2">
                  <a:lumMod val="40000"/>
                  <a:lumOff val="60000"/>
                </a:scheme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13F19B-8593-4501-8508-73618D38EECF}" type="datetime1">
              <a:rPr lang="en-US" smtClean="0"/>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E013F3-94E0-4935-A882-9D850E701B70}" type="datetime1">
              <a:rPr lang="en-US" smtClean="0"/>
              <a:t>7/4/2024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F85213-EDF3-4AEC-BB77-D324DD6C2E17}" type="datetime1">
              <a:rPr lang="en-US" smtClean="0"/>
              <a:t>7/4/2024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4C3DE9-8B84-4A9C-94D1-E3A6512261AA}" type="datetime1">
              <a:rPr lang="en-US" smtClean="0"/>
              <a:t>7/4/2024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2" y="6096000"/>
            <a:ext cx="10363201" cy="609600"/>
          </a:xfrm>
        </p:spPr>
        <p:txBody>
          <a:bodyPr>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52B9AD-914B-485E-B034-0901F72B656D}" type="datetime1">
              <a:rPr lang="en-US" smtClean="0"/>
              <a:t>7/4/2024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4462EF5-B70A-4E64-AA63-459D8E82DE03}" type="datetime1">
              <a:rPr lang="en-US" smtClean="0"/>
              <a:t>7/4/2024</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‹N›</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‹N›</a:t>
            </a:fld>
            <a:endParaRPr lang="en-US"/>
          </a:p>
        </p:txBody>
      </p:sp>
      <p:sp>
        <p:nvSpPr>
          <p:cNvPr id="5" name="Footer Placeholder 4"/>
          <p:cNvSpPr>
            <a:spLocks noGrp="1"/>
          </p:cNvSpPr>
          <p:nvPr>
            <p:ph type="ftr" sz="quarter" idx="3"/>
          </p:nvPr>
        </p:nvSpPr>
        <p:spPr>
          <a:xfrm rot="16200000">
            <a:off x="10510430"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71"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0891455D-4EA5-4D5A-B991-A77DD0C83B49}" type="datetime1">
              <a:rPr lang="en-US" smtClean="0"/>
              <a:t>7/4/2024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377"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891" indent="-228594" algn="l" defTabSz="914377"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64" indent="-228594" algn="l" defTabSz="914377"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15" indent="-228594" algn="l" defTabSz="914377"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28" indent="-228594" algn="l" defTabSz="914377"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41" indent="-228594" algn="l" defTabSz="914377"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17" indent="-182875" algn="l" defTabSz="914377"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192" indent="-182875" algn="l" defTabSz="914377"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067" indent="-182875" algn="l" defTabSz="914377"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943" indent="-182875" algn="l" defTabSz="914377"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11.wdp"/><Relationship Id="rId3" Type="http://schemas.openxmlformats.org/officeDocument/2006/relationships/image" Target="../media/image10.emf"/><Relationship Id="rId7" Type="http://schemas.openxmlformats.org/officeDocument/2006/relationships/image" Target="../media/image58.jpg"/><Relationship Id="rId12"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10.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12.wdp"/><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notesSlide" Target="../notesSlides/notesSlide10.xml"/><Relationship Id="rId16"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5" Type="http://schemas.openxmlformats.org/officeDocument/2006/relationships/image" Target="../media/image76.jpe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 Id="rId14" Type="http://schemas.openxmlformats.org/officeDocument/2006/relationships/image" Target="../media/image75.jpe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10.emf"/><Relationship Id="rId7"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3.jpeg"/><Relationship Id="rId11" Type="http://schemas.microsoft.com/office/2007/relationships/hdphoto" Target="../media/hdphoto10.wdp"/><Relationship Id="rId5" Type="http://schemas.openxmlformats.org/officeDocument/2006/relationships/image" Target="../media/image92.jpeg"/><Relationship Id="rId10" Type="http://schemas.openxmlformats.org/officeDocument/2006/relationships/image" Target="../media/image57.png"/><Relationship Id="rId4" Type="http://schemas.openxmlformats.org/officeDocument/2006/relationships/image" Target="../media/image91.png"/><Relationship Id="rId9" Type="http://schemas.openxmlformats.org/officeDocument/2006/relationships/image" Target="../media/image96.jpeg"/></Relationships>
</file>

<file path=ppt/slides/_rels/slide17.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7.emf"/><Relationship Id="rId7" Type="http://schemas.openxmlformats.org/officeDocument/2006/relationships/image" Target="../media/image101.emf"/><Relationship Id="rId12" Type="http://schemas.openxmlformats.org/officeDocument/2006/relationships/image" Target="../media/image10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0.emf"/><Relationship Id="rId11" Type="http://schemas.openxmlformats.org/officeDocument/2006/relationships/image" Target="../media/image105.emf"/><Relationship Id="rId5" Type="http://schemas.openxmlformats.org/officeDocument/2006/relationships/image" Target="../media/image99.emf"/><Relationship Id="rId10" Type="http://schemas.openxmlformats.org/officeDocument/2006/relationships/image" Target="../media/image104.emf"/><Relationship Id="rId4" Type="http://schemas.openxmlformats.org/officeDocument/2006/relationships/image" Target="../media/image98.emf"/><Relationship Id="rId9" Type="http://schemas.openxmlformats.org/officeDocument/2006/relationships/image" Target="../media/image103.emf"/></Relationships>
</file>

<file path=ppt/slides/_rels/slide1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emf"/><Relationship Id="rId7"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07.png"/><Relationship Id="rId4" Type="http://schemas.openxmlformats.org/officeDocument/2006/relationships/image" Target="../media/image91.png"/><Relationship Id="rId9" Type="http://schemas.openxmlformats.org/officeDocument/2006/relationships/image" Target="../media/image10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emf"/><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svg"/><Relationship Id="rId4" Type="http://schemas.openxmlformats.org/officeDocument/2006/relationships/image" Target="../media/image11.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13"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4.wdp"/><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tiff"/><Relationship Id="rId5" Type="http://schemas.openxmlformats.org/officeDocument/2006/relationships/image" Target="../media/image19.jpeg"/><Relationship Id="rId15" Type="http://schemas.microsoft.com/office/2007/relationships/hdphoto" Target="../media/hdphoto3.wdp"/><Relationship Id="rId10" Type="http://schemas.openxmlformats.org/officeDocument/2006/relationships/image" Target="../media/image24.tiff"/><Relationship Id="rId4" Type="http://schemas.microsoft.com/office/2007/relationships/hdphoto" Target="../media/hdphoto1.wdp"/><Relationship Id="rId9" Type="http://schemas.openxmlformats.org/officeDocument/2006/relationships/image" Target="../media/image23.tiff"/><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image" Target="../media/image29.png"/><Relationship Id="rId21" Type="http://schemas.microsoft.com/office/2007/relationships/hdphoto" Target="../media/hdphoto6.wdp"/><Relationship Id="rId7" Type="http://schemas.openxmlformats.org/officeDocument/2006/relationships/image" Target="../media/image33.jpeg"/><Relationship Id="rId12" Type="http://schemas.openxmlformats.org/officeDocument/2006/relationships/image" Target="../media/image37.jpe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41.tiff"/><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2.jpeg"/><Relationship Id="rId11" Type="http://schemas.microsoft.com/office/2007/relationships/hdphoto" Target="../media/hdphoto5.wdp"/><Relationship Id="rId5" Type="http://schemas.openxmlformats.org/officeDocument/2006/relationships/image" Target="../media/image31.jpeg"/><Relationship Id="rId15" Type="http://schemas.openxmlformats.org/officeDocument/2006/relationships/image" Target="../media/image40.jpeg"/><Relationship Id="rId10" Type="http://schemas.openxmlformats.org/officeDocument/2006/relationships/image" Target="../media/image36.png"/><Relationship Id="rId19" Type="http://schemas.openxmlformats.org/officeDocument/2006/relationships/image" Target="../media/image44.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50.jpeg"/><Relationship Id="rId12" Type="http://schemas.microsoft.com/office/2007/relationships/hdphoto" Target="../media/hdphoto8.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5" Type="http://schemas.microsoft.com/office/2007/relationships/hdphoto" Target="../media/hdphoto9.wdp"/><Relationship Id="rId10" Type="http://schemas.microsoft.com/office/2007/relationships/hdphoto" Target="../media/hdphoto7.wdp"/><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80060" y="1759284"/>
            <a:ext cx="7898130" cy="2584116"/>
          </a:xfrm>
        </p:spPr>
        <p:txBody>
          <a:bodyPr>
            <a:normAutofit fontScale="90000"/>
          </a:bodyPr>
          <a:lstStyle/>
          <a:p>
            <a:r>
              <a:rPr lang="en-US" sz="4800" b="1" dirty="0">
                <a:solidFill>
                  <a:srgbClr val="FF0000"/>
                </a:solidFill>
                <a:latin typeface="+mn-lt"/>
              </a:rPr>
              <a:t>CUPRUM-TTD</a:t>
            </a:r>
            <a:r>
              <a:rPr lang="en-US" sz="4800" dirty="0">
                <a:solidFill>
                  <a:srgbClr val="FF0000"/>
                </a:solidFill>
                <a:latin typeface="+mn-lt"/>
              </a:rPr>
              <a:t> </a:t>
            </a:r>
            <a:r>
              <a:rPr lang="en-US" sz="3100" dirty="0">
                <a:solidFill>
                  <a:srgbClr val="FF0000"/>
                </a:solidFill>
                <a:latin typeface="+mn-lt"/>
              </a:rPr>
              <a:t>(2023-25)</a:t>
            </a:r>
            <a:br>
              <a:rPr lang="en-US" sz="3100" dirty="0">
                <a:solidFill>
                  <a:srgbClr val="FF0000"/>
                </a:solidFill>
                <a:latin typeface="+mn-lt"/>
              </a:rPr>
            </a:br>
            <a:r>
              <a:rPr lang="en-US" sz="2800" dirty="0">
                <a:solidFill>
                  <a:srgbClr val="FF0000"/>
                </a:solidFill>
              </a:rPr>
              <a:t>Planned activities and Budget Requests 2025</a:t>
            </a:r>
            <a:br>
              <a:rPr lang="en-US" sz="2800" dirty="0">
                <a:solidFill>
                  <a:srgbClr val="FF0000"/>
                </a:solidFill>
                <a:latin typeface="+mn-lt"/>
              </a:rPr>
            </a:br>
            <a:br>
              <a:rPr lang="en-US" sz="2800" dirty="0">
                <a:solidFill>
                  <a:srgbClr val="FF0000"/>
                </a:solidFill>
                <a:latin typeface="+mn-lt"/>
              </a:rPr>
            </a:br>
            <a:r>
              <a:rPr lang="en-US" sz="4000" baseline="30000" dirty="0">
                <a:latin typeface="+mn-lt"/>
              </a:rPr>
              <a:t>67/64</a:t>
            </a:r>
            <a:r>
              <a:rPr lang="en-US" sz="4000" b="1" dirty="0">
                <a:latin typeface="+mn-lt"/>
              </a:rPr>
              <a:t>CU</a:t>
            </a:r>
            <a:r>
              <a:rPr lang="en-US" sz="4000" dirty="0">
                <a:latin typeface="+mn-lt"/>
              </a:rPr>
              <a:t> </a:t>
            </a:r>
            <a:r>
              <a:rPr lang="en-US" sz="4000" b="1" dirty="0" err="1">
                <a:latin typeface="+mn-lt"/>
              </a:rPr>
              <a:t>PR</a:t>
            </a:r>
            <a:r>
              <a:rPr lang="en-US" sz="4000" dirty="0" err="1">
                <a:latin typeface="+mn-lt"/>
              </a:rPr>
              <a:t>oduction</a:t>
            </a:r>
            <a:r>
              <a:rPr lang="en-US" sz="4000" dirty="0">
                <a:latin typeface="+mn-lt"/>
              </a:rPr>
              <a:t> and </a:t>
            </a:r>
            <a:r>
              <a:rPr lang="en-US" sz="4000" b="1" dirty="0">
                <a:latin typeface="+mn-lt"/>
              </a:rPr>
              <a:t>U</a:t>
            </a:r>
            <a:r>
              <a:rPr lang="en-US" sz="4000" dirty="0">
                <a:latin typeface="+mn-lt"/>
              </a:rPr>
              <a:t>se in </a:t>
            </a:r>
            <a:r>
              <a:rPr lang="en-US" sz="4000" b="1" dirty="0">
                <a:latin typeface="+mn-lt"/>
              </a:rPr>
              <a:t>M</a:t>
            </a:r>
            <a:r>
              <a:rPr lang="en-US" sz="4000" dirty="0">
                <a:latin typeface="+mn-lt"/>
              </a:rPr>
              <a:t>edicine – </a:t>
            </a:r>
            <a:r>
              <a:rPr lang="en-US" sz="4000" b="1" dirty="0">
                <a:latin typeface="+mn-lt"/>
              </a:rPr>
              <a:t>T</a:t>
            </a:r>
            <a:r>
              <a:rPr lang="en-US" sz="4000" dirty="0">
                <a:latin typeface="+mn-lt"/>
              </a:rPr>
              <a:t>arget </a:t>
            </a:r>
            <a:r>
              <a:rPr lang="en-US" sz="4000" b="1" dirty="0">
                <a:latin typeface="+mn-lt"/>
              </a:rPr>
              <a:t>T</a:t>
            </a:r>
            <a:r>
              <a:rPr lang="en-US" sz="4000" dirty="0">
                <a:latin typeface="+mn-lt"/>
              </a:rPr>
              <a:t>echnology </a:t>
            </a:r>
            <a:r>
              <a:rPr lang="en-US" sz="4000" b="1" dirty="0">
                <a:latin typeface="+mn-lt"/>
              </a:rPr>
              <a:t>D</a:t>
            </a:r>
            <a:r>
              <a:rPr lang="en-US" sz="4000" dirty="0">
                <a:latin typeface="+mn-lt"/>
              </a:rPr>
              <a:t>evelopment</a:t>
            </a:r>
          </a:p>
        </p:txBody>
      </p:sp>
      <p:pic>
        <p:nvPicPr>
          <p:cNvPr id="5" name="Immagine 4"/>
          <p:cNvPicPr>
            <a:picLocks noChangeAspect="1"/>
          </p:cNvPicPr>
          <p:nvPr/>
        </p:nvPicPr>
        <p:blipFill>
          <a:blip r:embed="rId3"/>
          <a:stretch>
            <a:fillRect/>
          </a:stretch>
        </p:blipFill>
        <p:spPr>
          <a:xfrm>
            <a:off x="304800" y="171103"/>
            <a:ext cx="1786890" cy="1480566"/>
          </a:xfrm>
          <a:prstGeom prst="rect">
            <a:avLst/>
          </a:prstGeom>
        </p:spPr>
      </p:pic>
      <p:sp>
        <p:nvSpPr>
          <p:cNvPr id="3" name="Segnaposto numero diapositiva 2">
            <a:extLst>
              <a:ext uri="{FF2B5EF4-FFF2-40B4-BE49-F238E27FC236}">
                <a16:creationId xmlns:a16="http://schemas.microsoft.com/office/drawing/2014/main" id="{85CB001C-EC97-C517-DB8B-46FDDF72E04E}"/>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604159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la 11">
            <a:extLst>
              <a:ext uri="{FF2B5EF4-FFF2-40B4-BE49-F238E27FC236}">
                <a16:creationId xmlns:a16="http://schemas.microsoft.com/office/drawing/2014/main" id="{161C08BB-E04E-D0E4-D35E-676AFB698134}"/>
              </a:ext>
            </a:extLst>
          </p:cNvPr>
          <p:cNvGraphicFramePr>
            <a:graphicFrameLocks noGrp="1"/>
          </p:cNvGraphicFramePr>
          <p:nvPr>
            <p:extLst>
              <p:ext uri="{D42A27DB-BD31-4B8C-83A1-F6EECF244321}">
                <p14:modId xmlns:p14="http://schemas.microsoft.com/office/powerpoint/2010/main" val="1913744908"/>
              </p:ext>
            </p:extLst>
          </p:nvPr>
        </p:nvGraphicFramePr>
        <p:xfrm>
          <a:off x="5458771" y="711611"/>
          <a:ext cx="5230070" cy="679513"/>
        </p:xfrm>
        <a:graphic>
          <a:graphicData uri="http://schemas.openxmlformats.org/drawingml/2006/table">
            <a:tbl>
              <a:tblPr firstRow="1" firstCol="1" bandRow="1"/>
              <a:tblGrid>
                <a:gridCol w="5230070">
                  <a:extLst>
                    <a:ext uri="{9D8B030D-6E8A-4147-A177-3AD203B41FA5}">
                      <a16:colId xmlns:a16="http://schemas.microsoft.com/office/drawing/2014/main" val="1275488791"/>
                    </a:ext>
                  </a:extLst>
                </a:gridCol>
              </a:tblGrid>
              <a:tr h="679513">
                <a:tc>
                  <a:txBody>
                    <a:bodyPr/>
                    <a:lstStyle/>
                    <a:p>
                      <a:pPr marL="0" marR="0">
                        <a:lnSpc>
                          <a:spcPct val="115000"/>
                        </a:lnSpc>
                        <a:spcBef>
                          <a:spcPts val="0"/>
                        </a:spcBef>
                        <a:spcAft>
                          <a:spcPts val="0"/>
                        </a:spcAft>
                      </a:pPr>
                      <a:r>
                        <a:rPr lang="en-GB" sz="1100" dirty="0">
                          <a:solidFill>
                            <a:srgbClr val="000000"/>
                          </a:solidFill>
                          <a:effectLst/>
                          <a:latin typeface="Calibri Light" panose="020F0302020204030204" pitchFamily="34" charset="0"/>
                          <a:ea typeface="Calibri" panose="020F0502020204030204" pitchFamily="34" charset="0"/>
                        </a:rPr>
                        <a:t>D5: Zn/Cu separation and purification procedure</a:t>
                      </a:r>
                      <a:endParaRPr lang="en-US" sz="1200" dirty="0">
                        <a:solidFill>
                          <a:srgbClr val="000000"/>
                        </a:solidFill>
                        <a:effectLst/>
                        <a:latin typeface="Arial" panose="020B0604020202020204" pitchFamily="34" charset="0"/>
                        <a:ea typeface="Calibri" panose="020F0502020204030204" pitchFamily="34" charset="0"/>
                      </a:endParaRPr>
                    </a:p>
                    <a:p>
                      <a:pPr marL="0" marR="0">
                        <a:lnSpc>
                          <a:spcPct val="115000"/>
                        </a:lnSpc>
                        <a:spcBef>
                          <a:spcPts val="0"/>
                        </a:spcBef>
                        <a:spcAft>
                          <a:spcPts val="0"/>
                        </a:spcAft>
                      </a:pPr>
                      <a:r>
                        <a:rPr lang="en-GB" sz="1100" dirty="0">
                          <a:solidFill>
                            <a:srgbClr val="000000"/>
                          </a:solidFill>
                          <a:effectLst/>
                          <a:latin typeface="Calibri Light" panose="020F0302020204030204" pitchFamily="34" charset="0"/>
                          <a:ea typeface="Calibri" panose="020F0502020204030204" pitchFamily="34" charset="0"/>
                        </a:rPr>
                        <a:t>D6: semi-automatic module for the separation and purification of </a:t>
                      </a:r>
                      <a:r>
                        <a:rPr lang="en-GB" sz="1100" baseline="30000" dirty="0">
                          <a:solidFill>
                            <a:srgbClr val="000000"/>
                          </a:solidFill>
                          <a:effectLst/>
                          <a:latin typeface="Calibri Light" panose="020F0302020204030204" pitchFamily="34" charset="0"/>
                          <a:ea typeface="Calibri" panose="020F0502020204030204" pitchFamily="34" charset="0"/>
                        </a:rPr>
                        <a:t>67</a:t>
                      </a:r>
                      <a:r>
                        <a:rPr lang="en-GB" sz="1100" dirty="0">
                          <a:solidFill>
                            <a:srgbClr val="000000"/>
                          </a:solidFill>
                          <a:effectLst/>
                          <a:latin typeface="Calibri Light" panose="020F0302020204030204" pitchFamily="34" charset="0"/>
                          <a:ea typeface="Calibri" panose="020F0502020204030204" pitchFamily="34" charset="0"/>
                        </a:rPr>
                        <a:t>Cu from </a:t>
                      </a:r>
                      <a:r>
                        <a:rPr lang="en-GB" sz="1100" dirty="0" err="1">
                          <a:solidFill>
                            <a:srgbClr val="000000"/>
                          </a:solidFill>
                          <a:effectLst/>
                          <a:latin typeface="Calibri Light" panose="020F0302020204030204" pitchFamily="34" charset="0"/>
                          <a:ea typeface="Calibri" panose="020F0502020204030204" pitchFamily="34" charset="0"/>
                        </a:rPr>
                        <a:t>ZnO</a:t>
                      </a:r>
                      <a:r>
                        <a:rPr lang="en-GB" sz="1100" dirty="0">
                          <a:solidFill>
                            <a:srgbClr val="000000"/>
                          </a:solidFill>
                          <a:effectLst/>
                          <a:latin typeface="Calibri Light" panose="020F0302020204030204" pitchFamily="34" charset="0"/>
                          <a:ea typeface="Calibri" panose="020F0502020204030204" pitchFamily="34" charset="0"/>
                        </a:rPr>
                        <a:t> target</a:t>
                      </a:r>
                      <a:endParaRPr lang="en-US" sz="1200" dirty="0">
                        <a:solidFill>
                          <a:srgbClr val="000000"/>
                        </a:solidFill>
                        <a:effectLst/>
                        <a:latin typeface="Arial" panose="020B0604020202020204" pitchFamily="34" charset="0"/>
                        <a:ea typeface="Calibri" panose="020F0502020204030204" pitchFamily="34" charset="0"/>
                      </a:endParaRPr>
                    </a:p>
                    <a:p>
                      <a:r>
                        <a:rPr lang="en-GB" sz="1100" dirty="0">
                          <a:effectLst/>
                          <a:latin typeface="Calibri Light" panose="020F0302020204030204" pitchFamily="34" charset="0"/>
                          <a:ea typeface="Calibri" panose="020F0502020204030204" pitchFamily="34" charset="0"/>
                        </a:rPr>
                        <a:t>D7: </a:t>
                      </a:r>
                      <a:r>
                        <a:rPr lang="en-GB" sz="1100" baseline="30000" dirty="0">
                          <a:effectLst/>
                          <a:latin typeface="Calibri Light" panose="020F0302020204030204" pitchFamily="34" charset="0"/>
                          <a:ea typeface="Calibri" panose="020F0502020204030204" pitchFamily="34" charset="0"/>
                        </a:rPr>
                        <a:t>67</a:t>
                      </a:r>
                      <a:r>
                        <a:rPr lang="en-GB" sz="1100" dirty="0">
                          <a:effectLst/>
                          <a:latin typeface="Calibri Light" panose="020F0302020204030204" pitchFamily="34" charset="0"/>
                          <a:ea typeface="Calibri" panose="020F0502020204030204" pitchFamily="34" charset="0"/>
                        </a:rPr>
                        <a:t>Cu radiochemistry product quality assessment</a:t>
                      </a:r>
                      <a:endParaRPr lang="it-IT" sz="1200" dirty="0">
                        <a:solidFill>
                          <a:srgbClr val="000000"/>
                        </a:solidFill>
                        <a:effectLst/>
                        <a:latin typeface="+mn-lt"/>
                        <a:ea typeface="Calibri" panose="020F0502020204030204" pitchFamily="34"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1CBF4"/>
                    </a:solidFill>
                  </a:tcPr>
                </a:tc>
                <a:extLst>
                  <a:ext uri="{0D108BD9-81ED-4DB2-BD59-A6C34878D82A}">
                    <a16:rowId xmlns:a16="http://schemas.microsoft.com/office/drawing/2014/main" val="2559475134"/>
                  </a:ext>
                </a:extLst>
              </a:tr>
            </a:tbl>
          </a:graphicData>
        </a:graphic>
      </p:graphicFrame>
      <p:pic>
        <p:nvPicPr>
          <p:cNvPr id="13" name="Picture 12">
            <a:extLst>
              <a:ext uri="{FF2B5EF4-FFF2-40B4-BE49-F238E27FC236}">
                <a16:creationId xmlns:a16="http://schemas.microsoft.com/office/drawing/2014/main" id="{608777E2-8DA0-C4C6-235C-01E43F1A207C}"/>
              </a:ext>
            </a:extLst>
          </p:cNvPr>
          <p:cNvPicPr>
            <a:picLocks noChangeAspect="1"/>
          </p:cNvPicPr>
          <p:nvPr/>
        </p:nvPicPr>
        <p:blipFill rotWithShape="1">
          <a:blip r:embed="rId3"/>
          <a:srcRect t="32660" r="846" b="45652"/>
          <a:stretch/>
        </p:blipFill>
        <p:spPr>
          <a:xfrm>
            <a:off x="155448" y="1161288"/>
            <a:ext cx="10892303" cy="1103086"/>
          </a:xfrm>
          <a:prstGeom prst="rect">
            <a:avLst/>
          </a:prstGeom>
        </p:spPr>
      </p:pic>
      <p:sp>
        <p:nvSpPr>
          <p:cNvPr id="7" name="Slide Number Placeholder 6">
            <a:extLst>
              <a:ext uri="{FF2B5EF4-FFF2-40B4-BE49-F238E27FC236}">
                <a16:creationId xmlns:a16="http://schemas.microsoft.com/office/drawing/2014/main" id="{11958CA4-A3F6-83B1-86DC-6DA0A98D0E6C}"/>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6" name="Title 1">
            <a:extLst>
              <a:ext uri="{FF2B5EF4-FFF2-40B4-BE49-F238E27FC236}">
                <a16:creationId xmlns:a16="http://schemas.microsoft.com/office/drawing/2014/main" id="{F3546466-3822-46A4-10C3-2937FE7E4AA1}"/>
              </a:ext>
            </a:extLst>
          </p:cNvPr>
          <p:cNvSpPr>
            <a:spLocks noGrp="1"/>
          </p:cNvSpPr>
          <p:nvPr>
            <p:ph type="title" idx="4294967295"/>
          </p:nvPr>
        </p:nvSpPr>
        <p:spPr>
          <a:xfrm>
            <a:off x="0" y="33338"/>
            <a:ext cx="11049000" cy="652462"/>
          </a:xfrm>
        </p:spPr>
        <p:txBody>
          <a:bodyPr>
            <a:normAutofit/>
          </a:bodyPr>
          <a:lstStyle/>
          <a:p>
            <a:r>
              <a:rPr lang="en-US" sz="3600" dirty="0">
                <a:solidFill>
                  <a:schemeClr val="tx1"/>
                </a:solidFill>
                <a:latin typeface="+mn-lt"/>
              </a:rPr>
              <a:t> </a:t>
            </a:r>
            <a:r>
              <a:rPr lang="en-US" sz="3600" dirty="0">
                <a:latin typeface="+mn-lt"/>
              </a:rPr>
              <a:t>CUPRUM-TTD WP2 (FE): Target radiochemistry processing</a:t>
            </a:r>
          </a:p>
        </p:txBody>
      </p:sp>
      <p:pic>
        <p:nvPicPr>
          <p:cNvPr id="11" name="Picture 10">
            <a:extLst>
              <a:ext uri="{FF2B5EF4-FFF2-40B4-BE49-F238E27FC236}">
                <a16:creationId xmlns:a16="http://schemas.microsoft.com/office/drawing/2014/main" id="{A42B00AA-C20A-0C88-E598-C5FC6CF1AD76}"/>
              </a:ext>
            </a:extLst>
          </p:cNvPr>
          <p:cNvPicPr>
            <a:picLocks noChangeAspect="1"/>
          </p:cNvPicPr>
          <p:nvPr/>
        </p:nvPicPr>
        <p:blipFill rotWithShape="1">
          <a:blip r:embed="rId3"/>
          <a:srcRect l="364" t="7793" r="6972" b="82057"/>
          <a:stretch/>
        </p:blipFill>
        <p:spPr>
          <a:xfrm>
            <a:off x="182217" y="602565"/>
            <a:ext cx="10204174" cy="553858"/>
          </a:xfrm>
          <a:prstGeom prst="rect">
            <a:avLst/>
          </a:prstGeom>
        </p:spPr>
      </p:pic>
      <p:grpSp>
        <p:nvGrpSpPr>
          <p:cNvPr id="25" name="Group 24">
            <a:extLst>
              <a:ext uri="{FF2B5EF4-FFF2-40B4-BE49-F238E27FC236}">
                <a16:creationId xmlns:a16="http://schemas.microsoft.com/office/drawing/2014/main" id="{9CAFB8F1-2756-2304-8A39-54C7EBDBEC7A}"/>
              </a:ext>
            </a:extLst>
          </p:cNvPr>
          <p:cNvGrpSpPr/>
          <p:nvPr/>
        </p:nvGrpSpPr>
        <p:grpSpPr>
          <a:xfrm>
            <a:off x="7842223" y="2319726"/>
            <a:ext cx="3465779" cy="2253287"/>
            <a:chOff x="7735621" y="2535650"/>
            <a:chExt cx="3465779" cy="2253287"/>
          </a:xfrm>
        </p:grpSpPr>
        <p:pic>
          <p:nvPicPr>
            <p:cNvPr id="10" name="Picture 9">
              <a:extLst>
                <a:ext uri="{FF2B5EF4-FFF2-40B4-BE49-F238E27FC236}">
                  <a16:creationId xmlns:a16="http://schemas.microsoft.com/office/drawing/2014/main" id="{2C191145-0BE0-77B2-B1F6-CFBD91A7E546}"/>
                </a:ext>
              </a:extLst>
            </p:cNvPr>
            <p:cNvPicPr>
              <a:picLocks noChangeAspect="1"/>
            </p:cNvPicPr>
            <p:nvPr/>
          </p:nvPicPr>
          <p:blipFill>
            <a:blip r:embed="rId4"/>
            <a:stretch>
              <a:fillRect/>
            </a:stretch>
          </p:blipFill>
          <p:spPr>
            <a:xfrm>
              <a:off x="7735621" y="2535650"/>
              <a:ext cx="3465779" cy="2202967"/>
            </a:xfrm>
            <a:prstGeom prst="rect">
              <a:avLst/>
            </a:prstGeom>
          </p:spPr>
        </p:pic>
        <p:sp>
          <p:nvSpPr>
            <p:cNvPr id="17" name="Rectangle: Rounded Corners 16">
              <a:extLst>
                <a:ext uri="{FF2B5EF4-FFF2-40B4-BE49-F238E27FC236}">
                  <a16:creationId xmlns:a16="http://schemas.microsoft.com/office/drawing/2014/main" id="{0DFD9956-C329-9FBF-0943-6A4092DEEE78}"/>
                </a:ext>
              </a:extLst>
            </p:cNvPr>
            <p:cNvSpPr/>
            <p:nvPr/>
          </p:nvSpPr>
          <p:spPr>
            <a:xfrm>
              <a:off x="8871688" y="2867006"/>
              <a:ext cx="1193643" cy="1921931"/>
            </a:xfrm>
            <a:prstGeom prst="roundRect">
              <a:avLst/>
            </a:prstGeom>
            <a:solidFill>
              <a:schemeClr val="accent1">
                <a:alpha val="31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6" name="Picture 2" descr="In progress square red grunge stamp">
            <a:extLst>
              <a:ext uri="{FF2B5EF4-FFF2-40B4-BE49-F238E27FC236}">
                <a16:creationId xmlns:a16="http://schemas.microsoft.com/office/drawing/2014/main" id="{CAAB8087-A3B1-4147-2166-0681AC2DED7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030" b="94970" l="2367" r="95661">
                        <a14:foregroundMark x1="5720" y1="58580" x2="9665" y2="57692"/>
                        <a14:foregroundMark x1="2367" y1="60651" x2="2367" y2="60651"/>
                        <a14:foregroundMark x1="14201" y1="72189" x2="15779" y2="76331"/>
                        <a14:foregroundMark x1="17554" y1="65976" x2="19132" y2="67751"/>
                        <a14:foregroundMark x1="29980" y1="63314" x2="30966" y2="66272"/>
                        <a14:foregroundMark x1="36095" y1="58580" x2="37278" y2="61538"/>
                        <a14:foregroundMark x1="43195" y1="54734" x2="43984" y2="59467"/>
                        <a14:foregroundMark x1="52860" y1="47337" x2="52663" y2="47337"/>
                        <a14:foregroundMark x1="62327" y1="37278" x2="62722" y2="39645"/>
                        <a14:foregroundMark x1="71006" y1="34911" x2="71400" y2="38757"/>
                        <a14:foregroundMark x1="77515" y1="30178" x2="79882" y2="31657"/>
                        <a14:foregroundMark x1="83037" y1="25740" x2="84024" y2="25444"/>
                        <a14:foregroundMark x1="86588" y1="34615" x2="87574" y2="31953"/>
                        <a14:foregroundMark x1="87771" y1="29586" x2="87179" y2="27515"/>
                        <a14:foregroundMark x1="87574" y1="5325" x2="89546" y2="10947"/>
                        <a14:foregroundMark x1="85602" y1="6213" x2="85996" y2="8876"/>
                        <a14:foregroundMark x1="91913" y1="24852" x2="95661" y2="34024"/>
                        <a14:foregroundMark x1="12032" y1="89941" x2="13215" y2="94970"/>
                      </a14:backgroundRemoval>
                    </a14:imgEffect>
                  </a14:imgLayer>
                </a14:imgProps>
              </a:ext>
              <a:ext uri="{28A0092B-C50C-407E-A947-70E740481C1C}">
                <a14:useLocalDpi xmlns:a14="http://schemas.microsoft.com/office/drawing/2010/main" val="0"/>
              </a:ext>
            </a:extLst>
          </a:blip>
          <a:srcRect/>
          <a:stretch>
            <a:fillRect/>
          </a:stretch>
        </p:blipFill>
        <p:spPr bwMode="auto">
          <a:xfrm rot="710486">
            <a:off x="9901032" y="1618616"/>
            <a:ext cx="1575620" cy="105041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241B331B-732B-F8DA-C7D5-EF2259E424C2}"/>
              </a:ext>
            </a:extLst>
          </p:cNvPr>
          <p:cNvSpPr txBox="1">
            <a:spLocks/>
          </p:cNvSpPr>
          <p:nvPr/>
        </p:nvSpPr>
        <p:spPr>
          <a:xfrm>
            <a:off x="182217" y="2289989"/>
            <a:ext cx="3791916" cy="351149"/>
          </a:xfrm>
          <a:prstGeom prst="rect">
            <a:avLst/>
          </a:prstGeom>
          <a:solidFill>
            <a:srgbClr val="002060"/>
          </a:solidFill>
          <a:ln>
            <a:noFill/>
          </a:ln>
          <a:effectLst>
            <a:outerShdw blurRad="190500" dist="228600" dir="2700000" algn="ctr">
              <a:srgbClr val="000000">
                <a:alpha val="30000"/>
              </a:srgbClr>
            </a:outerShdw>
            <a:reflection blurRad="6350" stA="50000" endA="300" endPos="90000" dir="5400000" sy="-100000" algn="bl" rotWithShape="0"/>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mn-lt"/>
              </a:rPr>
              <a:t>Cold tests for protocol optimization</a:t>
            </a:r>
          </a:p>
        </p:txBody>
      </p:sp>
      <p:pic>
        <p:nvPicPr>
          <p:cNvPr id="33" name="Google Shape;146;p6" descr="Immagine che contiene Attrezzature mediche, persona, assistenza sanitaria, interno&#10;&#10;Descrizione generata automaticamente">
            <a:extLst>
              <a:ext uri="{FF2B5EF4-FFF2-40B4-BE49-F238E27FC236}">
                <a16:creationId xmlns:a16="http://schemas.microsoft.com/office/drawing/2014/main" id="{EA57BA01-BB67-77F1-1718-9996B872FAFD}"/>
              </a:ext>
            </a:extLst>
          </p:cNvPr>
          <p:cNvPicPr preferRelativeResize="0">
            <a:picLocks noChangeAspect="1"/>
          </p:cNvPicPr>
          <p:nvPr/>
        </p:nvPicPr>
        <p:blipFill rotWithShape="1">
          <a:blip r:embed="rId7">
            <a:alphaModFix/>
          </a:blip>
          <a:srcRect/>
          <a:stretch/>
        </p:blipFill>
        <p:spPr>
          <a:xfrm rot="5400000">
            <a:off x="4217083" y="2600030"/>
            <a:ext cx="1473072" cy="1104804"/>
          </a:xfrm>
          <a:prstGeom prst="rect">
            <a:avLst/>
          </a:prstGeom>
          <a:noFill/>
          <a:ln>
            <a:noFill/>
          </a:ln>
        </p:spPr>
      </p:pic>
      <p:pic>
        <p:nvPicPr>
          <p:cNvPr id="34" name="Picture 33">
            <a:extLst>
              <a:ext uri="{FF2B5EF4-FFF2-40B4-BE49-F238E27FC236}">
                <a16:creationId xmlns:a16="http://schemas.microsoft.com/office/drawing/2014/main" id="{58442659-280E-3A39-4FCD-6472766F04A1}"/>
              </a:ext>
            </a:extLst>
          </p:cNvPr>
          <p:cNvPicPr>
            <a:picLocks noChangeAspect="1"/>
          </p:cNvPicPr>
          <p:nvPr/>
        </p:nvPicPr>
        <p:blipFill>
          <a:blip r:embed="rId8"/>
          <a:stretch>
            <a:fillRect/>
          </a:stretch>
        </p:blipFill>
        <p:spPr>
          <a:xfrm>
            <a:off x="5772246" y="2407357"/>
            <a:ext cx="1104804" cy="1470384"/>
          </a:xfrm>
          <a:prstGeom prst="rect">
            <a:avLst/>
          </a:prstGeom>
        </p:spPr>
      </p:pic>
      <p:sp>
        <p:nvSpPr>
          <p:cNvPr id="37" name="TextBox 36">
            <a:extLst>
              <a:ext uri="{FF2B5EF4-FFF2-40B4-BE49-F238E27FC236}">
                <a16:creationId xmlns:a16="http://schemas.microsoft.com/office/drawing/2014/main" id="{C0882802-6C6E-F3BD-B2C8-9E6141833AB0}"/>
              </a:ext>
            </a:extLst>
          </p:cNvPr>
          <p:cNvSpPr txBox="1"/>
          <p:nvPr/>
        </p:nvSpPr>
        <p:spPr>
          <a:xfrm>
            <a:off x="3657230" y="3895905"/>
            <a:ext cx="4547708" cy="677108"/>
          </a:xfrm>
          <a:prstGeom prst="rect">
            <a:avLst/>
          </a:prstGeom>
          <a:noFill/>
        </p:spPr>
        <p:txBody>
          <a:bodyPr wrap="square">
            <a:spAutoFit/>
          </a:bodyPr>
          <a:lstStyle/>
          <a:p>
            <a:pPr marL="285750" indent="-285750">
              <a:buFont typeface="Wingdings" panose="05000000000000000000" pitchFamily="2" charset="2"/>
              <a:buChar char="ü"/>
            </a:pPr>
            <a:r>
              <a:rPr lang="en-US" sz="1200" b="1" i="0" u="none" strike="noStrike" dirty="0">
                <a:solidFill>
                  <a:srgbClr val="000000"/>
                </a:solidFill>
                <a:effectLst/>
              </a:rPr>
              <a:t>ICP-MS analysis </a:t>
            </a:r>
            <a:r>
              <a:rPr lang="en-US" sz="1200" b="0" i="0" u="none" strike="noStrike" dirty="0">
                <a:solidFill>
                  <a:srgbClr val="000000"/>
                </a:solidFill>
                <a:effectLst/>
              </a:rPr>
              <a:t>revealed that in the final product </a:t>
            </a:r>
            <a:r>
              <a:rPr lang="en-US" sz="1200" b="1" i="0" u="none" strike="noStrike" dirty="0">
                <a:solidFill>
                  <a:srgbClr val="FF0000"/>
                </a:solidFill>
                <a:effectLst/>
              </a:rPr>
              <a:t>Ga, Co and Zn content is below the instrumental detection limit</a:t>
            </a:r>
            <a:r>
              <a:rPr lang="en-US" sz="1200" b="0" i="0" u="none" strike="noStrike" dirty="0">
                <a:solidFill>
                  <a:srgbClr val="000000"/>
                </a:solidFill>
                <a:effectLst/>
              </a:rPr>
              <a:t>.</a:t>
            </a:r>
          </a:p>
          <a:p>
            <a:pPr marL="285750" indent="-285750">
              <a:buFont typeface="Wingdings" panose="05000000000000000000" pitchFamily="2" charset="2"/>
              <a:buChar char="ü"/>
            </a:pPr>
            <a:r>
              <a:rPr lang="en-US" sz="1400" b="1" dirty="0">
                <a:solidFill>
                  <a:srgbClr val="000000"/>
                </a:solidFill>
              </a:rPr>
              <a:t>Recovery yield &gt;98% (</a:t>
            </a:r>
            <a:r>
              <a:rPr lang="en-US" sz="1400" b="1" dirty="0">
                <a:solidFill>
                  <a:schemeClr val="accent4"/>
                </a:solidFill>
              </a:rPr>
              <a:t>reproducibility tests are ongoing</a:t>
            </a:r>
            <a:r>
              <a:rPr lang="en-US" sz="1400" b="1" dirty="0">
                <a:solidFill>
                  <a:srgbClr val="000000"/>
                </a:solidFill>
              </a:rPr>
              <a:t>)</a:t>
            </a:r>
            <a:endParaRPr lang="en-US" sz="1400" b="1" dirty="0"/>
          </a:p>
        </p:txBody>
      </p:sp>
      <p:pic>
        <p:nvPicPr>
          <p:cNvPr id="41" name="Picture 8">
            <a:extLst>
              <a:ext uri="{FF2B5EF4-FFF2-40B4-BE49-F238E27FC236}">
                <a16:creationId xmlns:a16="http://schemas.microsoft.com/office/drawing/2014/main" id="{E83DBFB7-F33E-DC40-A78C-C2FAFC67E8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903" y="5228723"/>
            <a:ext cx="2271532" cy="15958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a:extLst>
              <a:ext uri="{FF2B5EF4-FFF2-40B4-BE49-F238E27FC236}">
                <a16:creationId xmlns:a16="http://schemas.microsoft.com/office/drawing/2014/main" id="{540DBF24-54D4-164C-D4D7-49FB4A3D6F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83494" y="5228723"/>
            <a:ext cx="2271532" cy="159587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0032B200-B59B-F310-1BC7-4306401ED721}"/>
              </a:ext>
            </a:extLst>
          </p:cNvPr>
          <p:cNvSpPr txBox="1"/>
          <p:nvPr/>
        </p:nvSpPr>
        <p:spPr>
          <a:xfrm>
            <a:off x="4822692" y="5458563"/>
            <a:ext cx="4785814" cy="1384995"/>
          </a:xfrm>
          <a:prstGeom prst="rect">
            <a:avLst/>
          </a:prstGeom>
          <a:noFill/>
        </p:spPr>
        <p:txBody>
          <a:bodyPr wrap="square">
            <a:spAutoFit/>
          </a:bodyPr>
          <a:lstStyle/>
          <a:p>
            <a:pPr marL="285750" indent="-285750">
              <a:buFont typeface="Wingdings" panose="05000000000000000000" pitchFamily="2" charset="2"/>
              <a:buChar char="ü"/>
            </a:pPr>
            <a:r>
              <a:rPr lang="en-US" sz="1200" b="1" i="0" u="none" strike="noStrike" dirty="0">
                <a:solidFill>
                  <a:srgbClr val="000000"/>
                </a:solidFill>
                <a:effectLst/>
                <a:ea typeface="Cambria Math" panose="02040503050406030204" pitchFamily="18" charset="0"/>
              </a:rPr>
              <a:t>γ</a:t>
            </a:r>
            <a:r>
              <a:rPr lang="en-US" sz="1200" b="1" dirty="0">
                <a:solidFill>
                  <a:srgbClr val="000000"/>
                </a:solidFill>
              </a:rPr>
              <a:t>-spectrometry </a:t>
            </a:r>
            <a:r>
              <a:rPr lang="en-US" sz="1200" b="1" i="0" u="none" strike="noStrike" dirty="0">
                <a:solidFill>
                  <a:srgbClr val="000000"/>
                </a:solidFill>
                <a:effectLst/>
              </a:rPr>
              <a:t>analysis </a:t>
            </a:r>
            <a:r>
              <a:rPr lang="en-US" sz="1200" b="0" i="0" u="none" strike="noStrike" dirty="0">
                <a:solidFill>
                  <a:srgbClr val="000000"/>
                </a:solidFill>
                <a:effectLst/>
              </a:rPr>
              <a:t>revealed that in the final product no Ga, Co and Zn radioisotopes are present</a:t>
            </a:r>
          </a:p>
          <a:p>
            <a:pPr marL="285750" indent="-285750">
              <a:buFont typeface="Wingdings" panose="05000000000000000000" pitchFamily="2" charset="2"/>
              <a:buChar char="ü"/>
            </a:pPr>
            <a:r>
              <a:rPr lang="en-US" sz="1200" dirty="0">
                <a:solidFill>
                  <a:srgbClr val="FF0000"/>
                </a:solidFill>
              </a:rPr>
              <a:t>Difficulties in the automation and reproducibility of the results due to old and incomplete module (valves not working properly, no gas/air flow control, no pressure control, syringe pumps not calibrated </a:t>
            </a:r>
            <a:r>
              <a:rPr lang="en-US" sz="1200" dirty="0" err="1">
                <a:solidFill>
                  <a:srgbClr val="FF0000"/>
                </a:solidFill>
              </a:rPr>
              <a:t>etc</a:t>
            </a:r>
            <a:r>
              <a:rPr lang="en-US" sz="1200" dirty="0">
                <a:solidFill>
                  <a:srgbClr val="FF0000"/>
                </a:solidFill>
              </a:rPr>
              <a:t>….) </a:t>
            </a:r>
          </a:p>
          <a:p>
            <a:pPr marL="288000" lvl="1"/>
            <a:r>
              <a:rPr lang="en-US" sz="1200" dirty="0">
                <a:solidFill>
                  <a:srgbClr val="FF0000"/>
                </a:solidFill>
              </a:rPr>
              <a:t>NOT SUITABLE FOR ENRICHED TARGET PROCESSING TEST</a:t>
            </a:r>
            <a:endParaRPr lang="en-US" sz="1200" b="0" i="0" u="none" strike="noStrike" dirty="0">
              <a:solidFill>
                <a:srgbClr val="FF0000"/>
              </a:solidFill>
              <a:effectLst/>
            </a:endParaRPr>
          </a:p>
          <a:p>
            <a:pPr marL="285750" indent="-285750">
              <a:buFont typeface="Wingdings" panose="05000000000000000000" pitchFamily="2" charset="2"/>
              <a:buChar char="ü"/>
            </a:pPr>
            <a:r>
              <a:rPr lang="en-US" sz="1200" dirty="0">
                <a:solidFill>
                  <a:srgbClr val="000000"/>
                </a:solidFill>
              </a:rPr>
              <a:t>Recovery yield </a:t>
            </a:r>
            <a:r>
              <a:rPr lang="en-US" sz="1200" dirty="0">
                <a:solidFill>
                  <a:srgbClr val="00B0F0"/>
                </a:solidFill>
              </a:rPr>
              <a:t>ongoing determination</a:t>
            </a:r>
          </a:p>
        </p:txBody>
      </p:sp>
      <p:sp>
        <p:nvSpPr>
          <p:cNvPr id="44" name="Title 1">
            <a:extLst>
              <a:ext uri="{FF2B5EF4-FFF2-40B4-BE49-F238E27FC236}">
                <a16:creationId xmlns:a16="http://schemas.microsoft.com/office/drawing/2014/main" id="{44AFBA9D-7607-CEE8-BDDE-A5B29223C826}"/>
              </a:ext>
            </a:extLst>
          </p:cNvPr>
          <p:cNvSpPr txBox="1">
            <a:spLocks/>
          </p:cNvSpPr>
          <p:nvPr/>
        </p:nvSpPr>
        <p:spPr>
          <a:xfrm>
            <a:off x="155448" y="4844130"/>
            <a:ext cx="4547708" cy="4580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mn-lt"/>
              </a:rPr>
              <a:t>Hot test for validation and SEMI-automation</a:t>
            </a:r>
          </a:p>
        </p:txBody>
      </p:sp>
      <p:pic>
        <p:nvPicPr>
          <p:cNvPr id="45" name="Picture 44">
            <a:extLst>
              <a:ext uri="{FF2B5EF4-FFF2-40B4-BE49-F238E27FC236}">
                <a16:creationId xmlns:a16="http://schemas.microsoft.com/office/drawing/2014/main" id="{80B22BA0-7656-192D-4186-CED01B1FD761}"/>
              </a:ext>
            </a:extLst>
          </p:cNvPr>
          <p:cNvPicPr>
            <a:picLocks noChangeAspect="1"/>
          </p:cNvPicPr>
          <p:nvPr/>
        </p:nvPicPr>
        <p:blipFill>
          <a:blip r:embed="rId11"/>
          <a:stretch>
            <a:fillRect/>
          </a:stretch>
        </p:blipFill>
        <p:spPr>
          <a:xfrm>
            <a:off x="193435" y="2631435"/>
            <a:ext cx="3791916" cy="2202967"/>
          </a:xfrm>
          <a:prstGeom prst="rect">
            <a:avLst/>
          </a:prstGeom>
          <a:ln w="19050">
            <a:solidFill>
              <a:srgbClr val="34599C"/>
            </a:solidFill>
          </a:ln>
        </p:spPr>
      </p:pic>
      <p:sp>
        <p:nvSpPr>
          <p:cNvPr id="47" name="TextBox 46">
            <a:extLst>
              <a:ext uri="{FF2B5EF4-FFF2-40B4-BE49-F238E27FC236}">
                <a16:creationId xmlns:a16="http://schemas.microsoft.com/office/drawing/2014/main" id="{2672BB67-B41B-D233-4BC4-8A53DE6F25A7}"/>
              </a:ext>
            </a:extLst>
          </p:cNvPr>
          <p:cNvSpPr txBox="1"/>
          <p:nvPr/>
        </p:nvSpPr>
        <p:spPr>
          <a:xfrm>
            <a:off x="4099239" y="5295336"/>
            <a:ext cx="644728" cy="230832"/>
          </a:xfrm>
          <a:prstGeom prst="rect">
            <a:avLst/>
          </a:prstGeom>
          <a:noFill/>
        </p:spPr>
        <p:txBody>
          <a:bodyPr wrap="none" rtlCol="0">
            <a:spAutoFit/>
          </a:bodyPr>
          <a:lstStyle/>
          <a:p>
            <a:r>
              <a:rPr lang="en-US" sz="900" dirty="0"/>
              <a:t>PRODUCT</a:t>
            </a:r>
          </a:p>
        </p:txBody>
      </p:sp>
      <p:sp>
        <p:nvSpPr>
          <p:cNvPr id="48" name="TextBox 47">
            <a:extLst>
              <a:ext uri="{FF2B5EF4-FFF2-40B4-BE49-F238E27FC236}">
                <a16:creationId xmlns:a16="http://schemas.microsoft.com/office/drawing/2014/main" id="{3C89E083-156D-CC33-463A-204745428EFB}"/>
              </a:ext>
            </a:extLst>
          </p:cNvPr>
          <p:cNvSpPr txBox="1"/>
          <p:nvPr/>
        </p:nvSpPr>
        <p:spPr>
          <a:xfrm>
            <a:off x="2034178" y="5295336"/>
            <a:ext cx="538930" cy="230832"/>
          </a:xfrm>
          <a:prstGeom prst="rect">
            <a:avLst/>
          </a:prstGeom>
          <a:noFill/>
        </p:spPr>
        <p:txBody>
          <a:bodyPr wrap="none" rtlCol="0">
            <a:spAutoFit/>
          </a:bodyPr>
          <a:lstStyle/>
          <a:p>
            <a:r>
              <a:rPr lang="en-US" sz="900" dirty="0"/>
              <a:t>WASTE</a:t>
            </a:r>
          </a:p>
        </p:txBody>
      </p:sp>
      <p:pic>
        <p:nvPicPr>
          <p:cNvPr id="49" name="Picture 48">
            <a:extLst>
              <a:ext uri="{FF2B5EF4-FFF2-40B4-BE49-F238E27FC236}">
                <a16:creationId xmlns:a16="http://schemas.microsoft.com/office/drawing/2014/main" id="{15214967-3820-5E11-685E-5FCD9B9B20C0}"/>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11200"/>
                    </a14:imgEffect>
                  </a14:imgLayer>
                </a14:imgProps>
              </a:ext>
            </a:extLst>
          </a:blip>
          <a:stretch>
            <a:fillRect/>
          </a:stretch>
        </p:blipFill>
        <p:spPr>
          <a:xfrm>
            <a:off x="5112141" y="4529630"/>
            <a:ext cx="3291760" cy="941382"/>
          </a:xfrm>
          <a:prstGeom prst="rect">
            <a:avLst/>
          </a:prstGeom>
          <a:solidFill>
            <a:schemeClr val="accent4">
              <a:lumMod val="60000"/>
              <a:lumOff val="40000"/>
            </a:schemeClr>
          </a:solidFill>
        </p:spPr>
      </p:pic>
      <p:sp>
        <p:nvSpPr>
          <p:cNvPr id="2" name="Star: 5 Points 1">
            <a:extLst>
              <a:ext uri="{FF2B5EF4-FFF2-40B4-BE49-F238E27FC236}">
                <a16:creationId xmlns:a16="http://schemas.microsoft.com/office/drawing/2014/main" id="{8228C831-3D94-A94E-55E1-49CA8569BB2D}"/>
              </a:ext>
            </a:extLst>
          </p:cNvPr>
          <p:cNvSpPr/>
          <p:nvPr/>
        </p:nvSpPr>
        <p:spPr>
          <a:xfrm>
            <a:off x="2772910" y="1052074"/>
            <a:ext cx="361507" cy="29302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Connettore diritto 6">
            <a:extLst>
              <a:ext uri="{FF2B5EF4-FFF2-40B4-BE49-F238E27FC236}">
                <a16:creationId xmlns:a16="http://schemas.microsoft.com/office/drawing/2014/main" id="{08FB4A1F-8F2B-CC4F-9F8F-EAAB381250A3}"/>
              </a:ext>
            </a:extLst>
          </p:cNvPr>
          <p:cNvCxnSpPr>
            <a:cxnSpLocks/>
          </p:cNvCxnSpPr>
          <p:nvPr/>
        </p:nvCxnSpPr>
        <p:spPr>
          <a:xfrm>
            <a:off x="2953663" y="1334948"/>
            <a:ext cx="0" cy="90332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D74480D-8E9E-AB01-071A-4087E7B2CEB0}"/>
              </a:ext>
            </a:extLst>
          </p:cNvPr>
          <p:cNvSpPr/>
          <p:nvPr/>
        </p:nvSpPr>
        <p:spPr>
          <a:xfrm>
            <a:off x="5112141" y="5417274"/>
            <a:ext cx="942584" cy="45719"/>
          </a:xfrm>
          <a:prstGeom prst="rect">
            <a:avLst/>
          </a:prstGeom>
          <a:solidFill>
            <a:srgbClr val="FFFDDB"/>
          </a:solidFill>
          <a:ln>
            <a:solidFill>
              <a:srgbClr val="FFFD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9AB156-1D37-6D80-7452-FAE8E3AFC0D6}"/>
              </a:ext>
            </a:extLst>
          </p:cNvPr>
          <p:cNvSpPr/>
          <p:nvPr/>
        </p:nvSpPr>
        <p:spPr>
          <a:xfrm>
            <a:off x="5116903" y="4811543"/>
            <a:ext cx="942584" cy="45719"/>
          </a:xfrm>
          <a:prstGeom prst="rect">
            <a:avLst/>
          </a:prstGeom>
          <a:solidFill>
            <a:srgbClr val="FFFDDB"/>
          </a:solidFill>
          <a:ln>
            <a:solidFill>
              <a:srgbClr val="FFFD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1E5B1F8E-B96D-225D-6EAB-E431E629D052}"/>
              </a:ext>
            </a:extLst>
          </p:cNvPr>
          <p:cNvGraphicFramePr>
            <a:graphicFrameLocks noGrp="1"/>
          </p:cNvGraphicFramePr>
          <p:nvPr>
            <p:extLst>
              <p:ext uri="{D42A27DB-BD31-4B8C-83A1-F6EECF244321}">
                <p14:modId xmlns:p14="http://schemas.microsoft.com/office/powerpoint/2010/main" val="1362346310"/>
              </p:ext>
            </p:extLst>
          </p:nvPr>
        </p:nvGraphicFramePr>
        <p:xfrm>
          <a:off x="9572411" y="4834402"/>
          <a:ext cx="2074481" cy="1942044"/>
        </p:xfrm>
        <a:graphic>
          <a:graphicData uri="http://schemas.openxmlformats.org/drawingml/2006/table">
            <a:tbl>
              <a:tblPr>
                <a:tableStyleId>{E929F9F4-4A8F-4326-A1B4-22849713DDAB}</a:tableStyleId>
              </a:tblPr>
              <a:tblGrid>
                <a:gridCol w="1211634">
                  <a:extLst>
                    <a:ext uri="{9D8B030D-6E8A-4147-A177-3AD203B41FA5}">
                      <a16:colId xmlns:a16="http://schemas.microsoft.com/office/drawing/2014/main" val="2246161760"/>
                    </a:ext>
                  </a:extLst>
                </a:gridCol>
                <a:gridCol w="862847">
                  <a:extLst>
                    <a:ext uri="{9D8B030D-6E8A-4147-A177-3AD203B41FA5}">
                      <a16:colId xmlns:a16="http://schemas.microsoft.com/office/drawing/2014/main" val="1684724238"/>
                    </a:ext>
                  </a:extLst>
                </a:gridCol>
              </a:tblGrid>
              <a:tr h="332190">
                <a:tc gridSpan="2">
                  <a:txBody>
                    <a:bodyPr/>
                    <a:lstStyle/>
                    <a:p>
                      <a:pPr algn="ctr" fontAlgn="ctr"/>
                      <a:r>
                        <a:rPr lang="en-US" sz="1800" b="1" u="none" strike="noStrike" dirty="0">
                          <a:solidFill>
                            <a:schemeClr val="bg1"/>
                          </a:solidFill>
                          <a:effectLst/>
                        </a:rPr>
                        <a:t>WP2</a:t>
                      </a:r>
                      <a:endParaRPr lang="en-US" sz="1800" b="1"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35495348"/>
                  </a:ext>
                </a:extLst>
              </a:tr>
              <a:tr h="235424">
                <a:tc>
                  <a:txBody>
                    <a:bodyPr/>
                    <a:lstStyle/>
                    <a:p>
                      <a:pPr algn="l" fontAlgn="b"/>
                      <a:r>
                        <a:rPr lang="en-US" sz="1600" b="1" u="none" strike="noStrike" dirty="0">
                          <a:solidFill>
                            <a:srgbClr val="FFFF00"/>
                          </a:solidFill>
                          <a:effectLst/>
                        </a:rPr>
                        <a:t>Petra Martini</a:t>
                      </a:r>
                      <a:endParaRPr lang="en-US" sz="1600" b="1" i="0" u="none" strike="noStrike" dirty="0">
                        <a:solidFill>
                          <a:srgbClr val="FFFF00"/>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rowSpan="6">
                  <a:txBody>
                    <a:bodyPr/>
                    <a:lstStyle/>
                    <a:p>
                      <a:pPr algn="ctr" fontAlgn="ctr"/>
                      <a:r>
                        <a:rPr lang="en-US" sz="1200" b="0" u="none" strike="noStrike" dirty="0">
                          <a:solidFill>
                            <a:schemeClr val="bg1"/>
                          </a:solidFill>
                          <a:effectLst/>
                        </a:rPr>
                        <a:t>INFN-FE UNIFE</a:t>
                      </a:r>
                      <a:endParaRPr lang="en-US" sz="12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458692"/>
                  </a:ext>
                </a:extLst>
              </a:tr>
              <a:tr h="22421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Calibri" panose="020F0502020204030204" pitchFamily="34" charset="0"/>
                        </a:rPr>
                        <a:t>Alessandra </a:t>
                      </a:r>
                      <a:r>
                        <a:rPr lang="en-US" sz="1200" b="0" i="0" u="none" strike="noStrike" dirty="0" err="1">
                          <a:solidFill>
                            <a:schemeClr val="bg1"/>
                          </a:solidFill>
                          <a:effectLst/>
                          <a:latin typeface="Calibri" panose="020F0502020204030204" pitchFamily="34" charset="0"/>
                        </a:rPr>
                        <a:t>Boschi</a:t>
                      </a:r>
                      <a:endParaRPr lang="en-US" sz="12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706130052"/>
                  </a:ext>
                </a:extLst>
              </a:tr>
              <a:tr h="22421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200" b="0" i="1" u="none" strike="noStrike" dirty="0">
                          <a:solidFill>
                            <a:schemeClr val="bg1"/>
                          </a:solidFill>
                          <a:effectLst/>
                          <a:latin typeface="Calibri" panose="020F0502020204030204" pitchFamily="34" charset="0"/>
                        </a:rPr>
                        <a:t>Francesca Porto</a:t>
                      </a:r>
                      <a:endParaRPr lang="en-US" sz="1200" b="0" i="1"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pPr algn="ctr" fontAlgn="ctr"/>
                      <a:r>
                        <a:rPr lang="en-US" sz="1100" b="0" i="0" u="none" strike="noStrike">
                          <a:solidFill>
                            <a:srgbClr val="000000"/>
                          </a:solidFill>
                          <a:effectLst/>
                          <a:latin typeface="Calibri" panose="020F0502020204030204" pitchFamily="34" charset="0"/>
                        </a:rPr>
                        <a:t>UNIFE INFN-Fe</a:t>
                      </a:r>
                    </a:p>
                  </a:txBody>
                  <a:tcPr marL="9525" marR="9525" marT="9525" marB="0" anchor="ctr">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166446"/>
                  </a:ext>
                </a:extLst>
              </a:tr>
              <a:tr h="22421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200" b="0" i="0" u="none" strike="noStrike" dirty="0" err="1">
                          <a:solidFill>
                            <a:schemeClr val="bg1"/>
                          </a:solidFill>
                          <a:effectLst/>
                          <a:latin typeface="Calibri" panose="020F0502020204030204" pitchFamily="34" charset="0"/>
                        </a:rPr>
                        <a:t>Licia</a:t>
                      </a:r>
                      <a:r>
                        <a:rPr lang="en-US" sz="1200" b="0" i="0" u="none" strike="noStrike" dirty="0">
                          <a:solidFill>
                            <a:schemeClr val="bg1"/>
                          </a:solidFill>
                          <a:effectLst/>
                          <a:latin typeface="Calibri" panose="020F0502020204030204" pitchFamily="34" charset="0"/>
                        </a:rPr>
                        <a:t> Uccelli</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2716420"/>
                  </a:ext>
                </a:extLst>
              </a:tr>
              <a:tr h="22421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200" b="0" i="0" u="none" strike="noStrike" dirty="0">
                          <a:solidFill>
                            <a:schemeClr val="bg1"/>
                          </a:solidFill>
                          <a:effectLst/>
                          <a:latin typeface="Calibri" panose="020F0502020204030204" pitchFamily="34" charset="0"/>
                        </a:rPr>
                        <a:t>Lorenza Marvelli</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0240261"/>
                  </a:ext>
                </a:extLst>
              </a:tr>
              <a:tr h="22421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200" b="0" i="0" u="none" strike="noStrike" dirty="0" err="1">
                          <a:solidFill>
                            <a:schemeClr val="bg1"/>
                          </a:solidFill>
                          <a:effectLst/>
                          <a:latin typeface="Calibri" panose="020F0502020204030204" pitchFamily="34" charset="0"/>
                        </a:rPr>
                        <a:t>Giorgia</a:t>
                      </a:r>
                      <a:r>
                        <a:rPr lang="en-US" sz="1200" b="0" i="0" u="none" strike="noStrike" dirty="0">
                          <a:solidFill>
                            <a:schemeClr val="bg1"/>
                          </a:solidFill>
                          <a:effectLst/>
                          <a:latin typeface="Calibri" panose="020F0502020204030204" pitchFamily="34" charset="0"/>
                        </a:rPr>
                        <a:t> </a:t>
                      </a:r>
                      <a:r>
                        <a:rPr lang="en-US" sz="1200" b="0" i="0" u="none" strike="noStrike" dirty="0" err="1">
                          <a:solidFill>
                            <a:schemeClr val="bg1"/>
                          </a:solidFill>
                          <a:effectLst/>
                          <a:latin typeface="Calibri" panose="020F0502020204030204" pitchFamily="34" charset="0"/>
                        </a:rPr>
                        <a:t>Speltri</a:t>
                      </a:r>
                      <a:endParaRPr lang="en-US" sz="12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2623886728"/>
                  </a:ext>
                </a:extLst>
              </a:tr>
              <a:tr h="235424">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Calibri" panose="020F0502020204030204" pitchFamily="34" charset="0"/>
                        </a:rPr>
                        <a:t>Emiliano </a:t>
                      </a:r>
                      <a:r>
                        <a:rPr lang="en-US" sz="1200" b="0" i="0" u="none" strike="noStrike" dirty="0" err="1">
                          <a:solidFill>
                            <a:schemeClr val="bg1"/>
                          </a:solidFill>
                          <a:effectLst/>
                          <a:latin typeface="Calibri" panose="020F0502020204030204" pitchFamily="34" charset="0"/>
                        </a:rPr>
                        <a:t>Cazzola</a:t>
                      </a:r>
                      <a:endParaRPr lang="en-US" sz="12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it-IT" sz="1200" b="0" i="0" u="none" strike="noStrike" dirty="0">
                          <a:solidFill>
                            <a:schemeClr val="bg1"/>
                          </a:solidFill>
                          <a:effectLst/>
                          <a:latin typeface="Calibri" panose="020F0502020204030204" pitchFamily="34" charset="0"/>
                        </a:rPr>
                        <a:t>HSCDC</a:t>
                      </a:r>
                      <a:endParaRPr lang="en-US" sz="1200" b="0" i="0" u="none" strike="noStrike" dirty="0">
                        <a:solidFill>
                          <a:schemeClr val="bg1"/>
                        </a:solidFill>
                        <a:effectLst/>
                        <a:latin typeface="Calibri" panose="020F0502020204030204" pitchFamily="34" charset="0"/>
                      </a:endParaRPr>
                    </a:p>
                  </a:txBody>
                  <a:tcPr marL="9525" marR="9525" marT="9525" marB="0" anchor="ctr">
                    <a:lnL>
                      <a:noFill/>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3226997"/>
                  </a:ext>
                </a:extLst>
              </a:tr>
            </a:tbl>
          </a:graphicData>
        </a:graphic>
      </p:graphicFrame>
      <p:sp>
        <p:nvSpPr>
          <p:cNvPr id="8" name="Rectangle 7">
            <a:extLst>
              <a:ext uri="{FF2B5EF4-FFF2-40B4-BE49-F238E27FC236}">
                <a16:creationId xmlns:a16="http://schemas.microsoft.com/office/drawing/2014/main" id="{4C7A5BCD-62C3-E8A8-8758-160506BB050C}"/>
              </a:ext>
            </a:extLst>
          </p:cNvPr>
          <p:cNvSpPr/>
          <p:nvPr/>
        </p:nvSpPr>
        <p:spPr>
          <a:xfrm>
            <a:off x="315896" y="6486515"/>
            <a:ext cx="3241797" cy="2899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First </a:t>
            </a:r>
            <a:r>
              <a:rPr lang="it-IT" dirty="0">
                <a:sym typeface="Symbol" panose="05050102010706020507" pitchFamily="18" charset="2"/>
              </a:rPr>
              <a:t> </a:t>
            </a:r>
            <a:r>
              <a:rPr lang="it-IT" dirty="0" err="1"/>
              <a:t>spectra</a:t>
            </a:r>
            <a:r>
              <a:rPr lang="it-IT" dirty="0"/>
              <a:t> </a:t>
            </a:r>
            <a:r>
              <a:rPr lang="it-IT" dirty="0" err="1"/>
              <a:t>obtained</a:t>
            </a:r>
            <a:r>
              <a:rPr lang="it-IT" dirty="0"/>
              <a:t> @SCDCH</a:t>
            </a:r>
            <a:endParaRPr lang="en-US" dirty="0"/>
          </a:p>
        </p:txBody>
      </p:sp>
    </p:spTree>
    <p:extLst>
      <p:ext uri="{BB962C8B-B14F-4D97-AF65-F5344CB8AC3E}">
        <p14:creationId xmlns:p14="http://schemas.microsoft.com/office/powerpoint/2010/main" val="223086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E3C9437C-6F1C-DBE7-376C-1894728FC407}"/>
              </a:ext>
            </a:extLst>
          </p:cNvPr>
          <p:cNvGrpSpPr/>
          <p:nvPr/>
        </p:nvGrpSpPr>
        <p:grpSpPr>
          <a:xfrm>
            <a:off x="155448" y="1161288"/>
            <a:ext cx="10892303" cy="1103086"/>
            <a:chOff x="240632" y="-1761862"/>
            <a:chExt cx="10892303" cy="1103086"/>
          </a:xfrm>
        </p:grpSpPr>
        <p:pic>
          <p:nvPicPr>
            <p:cNvPr id="13" name="Picture 12">
              <a:extLst>
                <a:ext uri="{FF2B5EF4-FFF2-40B4-BE49-F238E27FC236}">
                  <a16:creationId xmlns:a16="http://schemas.microsoft.com/office/drawing/2014/main" id="{608777E2-8DA0-C4C6-235C-01E43F1A207C}"/>
                </a:ext>
              </a:extLst>
            </p:cNvPr>
            <p:cNvPicPr>
              <a:picLocks noChangeAspect="1"/>
            </p:cNvPicPr>
            <p:nvPr/>
          </p:nvPicPr>
          <p:blipFill rotWithShape="1">
            <a:blip r:embed="rId3"/>
            <a:srcRect t="32660" r="846" b="45652"/>
            <a:stretch/>
          </p:blipFill>
          <p:spPr>
            <a:xfrm>
              <a:off x="240632" y="-1761862"/>
              <a:ext cx="10892303" cy="1103086"/>
            </a:xfrm>
            <a:prstGeom prst="rect">
              <a:avLst/>
            </a:prstGeom>
          </p:spPr>
        </p:pic>
        <p:sp>
          <p:nvSpPr>
            <p:cNvPr id="16" name="Star: 5 Points 15">
              <a:extLst>
                <a:ext uri="{FF2B5EF4-FFF2-40B4-BE49-F238E27FC236}">
                  <a16:creationId xmlns:a16="http://schemas.microsoft.com/office/drawing/2014/main" id="{4710792E-3751-BE44-DDB9-CBFBB5830FA5}"/>
                </a:ext>
              </a:extLst>
            </p:cNvPr>
            <p:cNvSpPr/>
            <p:nvPr/>
          </p:nvSpPr>
          <p:spPr>
            <a:xfrm>
              <a:off x="2879188" y="-1456381"/>
              <a:ext cx="331384" cy="39986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1">
            <a:extLst>
              <a:ext uri="{FF2B5EF4-FFF2-40B4-BE49-F238E27FC236}">
                <a16:creationId xmlns:a16="http://schemas.microsoft.com/office/drawing/2014/main" id="{F3546466-3822-46A4-10C3-2937FE7E4AA1}"/>
              </a:ext>
            </a:extLst>
          </p:cNvPr>
          <p:cNvSpPr>
            <a:spLocks noGrp="1"/>
          </p:cNvSpPr>
          <p:nvPr>
            <p:ph type="title" idx="4294967295"/>
          </p:nvPr>
        </p:nvSpPr>
        <p:spPr>
          <a:xfrm>
            <a:off x="0" y="33338"/>
            <a:ext cx="11049000" cy="652462"/>
          </a:xfrm>
        </p:spPr>
        <p:txBody>
          <a:bodyPr>
            <a:normAutofit/>
          </a:bodyPr>
          <a:lstStyle/>
          <a:p>
            <a:r>
              <a:rPr lang="en-US" sz="3600" dirty="0">
                <a:solidFill>
                  <a:schemeClr val="tx1"/>
                </a:solidFill>
                <a:latin typeface="+mn-lt"/>
              </a:rPr>
              <a:t> </a:t>
            </a:r>
            <a:r>
              <a:rPr lang="en-US" sz="3600" dirty="0">
                <a:latin typeface="+mn-lt"/>
              </a:rPr>
              <a:t>CUPRUM-TTD WP2 (FE): Target radiochemistry processing</a:t>
            </a:r>
          </a:p>
        </p:txBody>
      </p:sp>
      <p:pic>
        <p:nvPicPr>
          <p:cNvPr id="11" name="Picture 10">
            <a:extLst>
              <a:ext uri="{FF2B5EF4-FFF2-40B4-BE49-F238E27FC236}">
                <a16:creationId xmlns:a16="http://schemas.microsoft.com/office/drawing/2014/main" id="{A42B00AA-C20A-0C88-E598-C5FC6CF1AD76}"/>
              </a:ext>
            </a:extLst>
          </p:cNvPr>
          <p:cNvPicPr>
            <a:picLocks noChangeAspect="1"/>
          </p:cNvPicPr>
          <p:nvPr/>
        </p:nvPicPr>
        <p:blipFill rotWithShape="1">
          <a:blip r:embed="rId3"/>
          <a:srcRect l="364" t="7793" r="6972" b="82057"/>
          <a:stretch/>
        </p:blipFill>
        <p:spPr>
          <a:xfrm>
            <a:off x="182217" y="602565"/>
            <a:ext cx="10204174" cy="553858"/>
          </a:xfrm>
          <a:prstGeom prst="rect">
            <a:avLst/>
          </a:prstGeom>
        </p:spPr>
      </p:pic>
      <p:pic>
        <p:nvPicPr>
          <p:cNvPr id="36" name="Picture 2" descr="In progress square red grunge stamp">
            <a:extLst>
              <a:ext uri="{FF2B5EF4-FFF2-40B4-BE49-F238E27FC236}">
                <a16:creationId xmlns:a16="http://schemas.microsoft.com/office/drawing/2014/main" id="{CAAB8087-A3B1-4147-2166-0681AC2DED7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030" b="94970" l="2367" r="95661">
                        <a14:foregroundMark x1="5720" y1="58580" x2="9665" y2="57692"/>
                        <a14:foregroundMark x1="2367" y1="60651" x2="2367" y2="60651"/>
                        <a14:foregroundMark x1="14201" y1="72189" x2="15779" y2="76331"/>
                        <a14:foregroundMark x1="17554" y1="65976" x2="19132" y2="67751"/>
                        <a14:foregroundMark x1="29980" y1="63314" x2="30966" y2="66272"/>
                        <a14:foregroundMark x1="36095" y1="58580" x2="37278" y2="61538"/>
                        <a14:foregroundMark x1="43195" y1="54734" x2="43984" y2="59467"/>
                        <a14:foregroundMark x1="52860" y1="47337" x2="52663" y2="47337"/>
                        <a14:foregroundMark x1="62327" y1="37278" x2="62722" y2="39645"/>
                        <a14:foregroundMark x1="71006" y1="34911" x2="71400" y2="38757"/>
                        <a14:foregroundMark x1="77515" y1="30178" x2="79882" y2="31657"/>
                        <a14:foregroundMark x1="83037" y1="25740" x2="84024" y2="25444"/>
                        <a14:foregroundMark x1="86588" y1="34615" x2="87574" y2="31953"/>
                        <a14:foregroundMark x1="87771" y1="29586" x2="87179" y2="27515"/>
                        <a14:foregroundMark x1="87574" y1="5325" x2="89546" y2="10947"/>
                        <a14:foregroundMark x1="85602" y1="6213" x2="85996" y2="8876"/>
                        <a14:foregroundMark x1="91913" y1="24852" x2="95661" y2="34024"/>
                        <a14:foregroundMark x1="12032" y1="89941" x2="13215" y2="94970"/>
                      </a14:backgroundRemoval>
                    </a14:imgEffect>
                  </a14:imgLayer>
                </a14:imgProps>
              </a:ext>
              <a:ext uri="{28A0092B-C50C-407E-A947-70E740481C1C}">
                <a14:useLocalDpi xmlns:a14="http://schemas.microsoft.com/office/drawing/2010/main" val="0"/>
              </a:ext>
            </a:extLst>
          </a:blip>
          <a:srcRect/>
          <a:stretch>
            <a:fillRect/>
          </a:stretch>
        </p:blipFill>
        <p:spPr bwMode="auto">
          <a:xfrm rot="710486">
            <a:off x="10325557" y="1632495"/>
            <a:ext cx="1103817" cy="7358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0B371C6-7F98-8003-DC91-C08C84893F06}"/>
              </a:ext>
            </a:extLst>
          </p:cNvPr>
          <p:cNvGrpSpPr/>
          <p:nvPr/>
        </p:nvGrpSpPr>
        <p:grpSpPr>
          <a:xfrm>
            <a:off x="7842223" y="2319726"/>
            <a:ext cx="3465779" cy="2253287"/>
            <a:chOff x="7735621" y="2535650"/>
            <a:chExt cx="3465779" cy="2253287"/>
          </a:xfrm>
        </p:grpSpPr>
        <p:pic>
          <p:nvPicPr>
            <p:cNvPr id="4" name="Picture 3">
              <a:extLst>
                <a:ext uri="{FF2B5EF4-FFF2-40B4-BE49-F238E27FC236}">
                  <a16:creationId xmlns:a16="http://schemas.microsoft.com/office/drawing/2014/main" id="{8894254C-E3F2-2D79-1D2E-592C06C38763}"/>
                </a:ext>
              </a:extLst>
            </p:cNvPr>
            <p:cNvPicPr>
              <a:picLocks noChangeAspect="1"/>
            </p:cNvPicPr>
            <p:nvPr/>
          </p:nvPicPr>
          <p:blipFill>
            <a:blip r:embed="rId6"/>
            <a:stretch>
              <a:fillRect/>
            </a:stretch>
          </p:blipFill>
          <p:spPr>
            <a:xfrm>
              <a:off x="7735621" y="2535650"/>
              <a:ext cx="3465779" cy="2202967"/>
            </a:xfrm>
            <a:prstGeom prst="rect">
              <a:avLst/>
            </a:prstGeom>
          </p:spPr>
        </p:pic>
        <p:sp>
          <p:nvSpPr>
            <p:cNvPr id="5" name="Rectangle: Rounded Corners 4">
              <a:extLst>
                <a:ext uri="{FF2B5EF4-FFF2-40B4-BE49-F238E27FC236}">
                  <a16:creationId xmlns:a16="http://schemas.microsoft.com/office/drawing/2014/main" id="{42CCF092-93F9-04C4-518B-05836E38F237}"/>
                </a:ext>
              </a:extLst>
            </p:cNvPr>
            <p:cNvSpPr/>
            <p:nvPr/>
          </p:nvSpPr>
          <p:spPr>
            <a:xfrm>
              <a:off x="8871688" y="2867006"/>
              <a:ext cx="1193643" cy="1921931"/>
            </a:xfrm>
            <a:prstGeom prst="roundRect">
              <a:avLst/>
            </a:prstGeom>
            <a:solidFill>
              <a:schemeClr val="accent1">
                <a:alpha val="31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7" name="Table 6">
            <a:extLst>
              <a:ext uri="{FF2B5EF4-FFF2-40B4-BE49-F238E27FC236}">
                <a16:creationId xmlns:a16="http://schemas.microsoft.com/office/drawing/2014/main" id="{E8BB25DC-E72D-51D4-ECE6-BA1198B9C63F}"/>
              </a:ext>
            </a:extLst>
          </p:cNvPr>
          <p:cNvGraphicFramePr>
            <a:graphicFrameLocks noGrp="1"/>
          </p:cNvGraphicFramePr>
          <p:nvPr>
            <p:extLst>
              <p:ext uri="{D42A27DB-BD31-4B8C-83A1-F6EECF244321}">
                <p14:modId xmlns:p14="http://schemas.microsoft.com/office/powerpoint/2010/main" val="2357446178"/>
              </p:ext>
            </p:extLst>
          </p:nvPr>
        </p:nvGraphicFramePr>
        <p:xfrm>
          <a:off x="8744670" y="4834533"/>
          <a:ext cx="2074481" cy="1937746"/>
        </p:xfrm>
        <a:graphic>
          <a:graphicData uri="http://schemas.openxmlformats.org/drawingml/2006/table">
            <a:tbl>
              <a:tblPr>
                <a:tableStyleId>{E929F9F4-4A8F-4326-A1B4-22849713DDAB}</a:tableStyleId>
              </a:tblPr>
              <a:tblGrid>
                <a:gridCol w="1211634">
                  <a:extLst>
                    <a:ext uri="{9D8B030D-6E8A-4147-A177-3AD203B41FA5}">
                      <a16:colId xmlns:a16="http://schemas.microsoft.com/office/drawing/2014/main" val="2246161760"/>
                    </a:ext>
                  </a:extLst>
                </a:gridCol>
                <a:gridCol w="862847">
                  <a:extLst>
                    <a:ext uri="{9D8B030D-6E8A-4147-A177-3AD203B41FA5}">
                      <a16:colId xmlns:a16="http://schemas.microsoft.com/office/drawing/2014/main" val="1684724238"/>
                    </a:ext>
                  </a:extLst>
                </a:gridCol>
              </a:tblGrid>
              <a:tr h="327892">
                <a:tc gridSpan="2">
                  <a:txBody>
                    <a:bodyPr/>
                    <a:lstStyle/>
                    <a:p>
                      <a:pPr algn="ctr" fontAlgn="ctr"/>
                      <a:r>
                        <a:rPr lang="en-US" sz="1800" b="1" u="none" strike="noStrike" dirty="0">
                          <a:solidFill>
                            <a:schemeClr val="bg1"/>
                          </a:solidFill>
                          <a:effectLst/>
                        </a:rPr>
                        <a:t>WP2</a:t>
                      </a:r>
                      <a:endParaRPr lang="en-US" sz="1800" b="1"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35495348"/>
                  </a:ext>
                </a:extLst>
              </a:tr>
              <a:tr h="235424">
                <a:tc>
                  <a:txBody>
                    <a:bodyPr/>
                    <a:lstStyle/>
                    <a:p>
                      <a:pPr algn="l" fontAlgn="b"/>
                      <a:r>
                        <a:rPr lang="en-US" sz="1600" b="1" u="none" strike="noStrike" dirty="0">
                          <a:solidFill>
                            <a:srgbClr val="FFFF00"/>
                          </a:solidFill>
                          <a:effectLst/>
                        </a:rPr>
                        <a:t>Petra Martini</a:t>
                      </a:r>
                      <a:endParaRPr lang="en-US" sz="1600" b="1" i="0" u="none" strike="noStrike" dirty="0">
                        <a:solidFill>
                          <a:srgbClr val="FFFF00"/>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rowSpan="6">
                  <a:txBody>
                    <a:bodyPr/>
                    <a:lstStyle/>
                    <a:p>
                      <a:pPr algn="ctr" fontAlgn="ctr"/>
                      <a:r>
                        <a:rPr lang="en-US" sz="1200" b="0" u="none" strike="noStrike" dirty="0">
                          <a:solidFill>
                            <a:schemeClr val="bg1"/>
                          </a:solidFill>
                          <a:effectLst/>
                        </a:rPr>
                        <a:t>INFN-FE UNIFE</a:t>
                      </a:r>
                      <a:endParaRPr lang="en-US" sz="12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458692"/>
                  </a:ext>
                </a:extLst>
              </a:tr>
              <a:tr h="22421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Calibri" panose="020F0502020204030204" pitchFamily="34" charset="0"/>
                        </a:rPr>
                        <a:t>Alessandra </a:t>
                      </a:r>
                      <a:r>
                        <a:rPr lang="en-US" sz="1200" b="0" i="0" u="none" strike="noStrike" dirty="0" err="1">
                          <a:solidFill>
                            <a:schemeClr val="bg1"/>
                          </a:solidFill>
                          <a:effectLst/>
                          <a:latin typeface="Calibri" panose="020F0502020204030204" pitchFamily="34" charset="0"/>
                        </a:rPr>
                        <a:t>Boschi</a:t>
                      </a:r>
                      <a:endParaRPr lang="en-US" sz="12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706130052"/>
                  </a:ext>
                </a:extLst>
              </a:tr>
              <a:tr h="22421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200" b="0" i="1" u="none" strike="noStrike" dirty="0">
                          <a:solidFill>
                            <a:schemeClr val="bg1"/>
                          </a:solidFill>
                          <a:effectLst/>
                          <a:latin typeface="Calibri" panose="020F0502020204030204" pitchFamily="34" charset="0"/>
                        </a:rPr>
                        <a:t>Francesca Porto</a:t>
                      </a:r>
                      <a:endParaRPr lang="en-US" sz="1200" b="0" i="1"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pPr algn="ctr" fontAlgn="ctr"/>
                      <a:r>
                        <a:rPr lang="en-US" sz="1100" b="0" i="0" u="none" strike="noStrike">
                          <a:solidFill>
                            <a:srgbClr val="000000"/>
                          </a:solidFill>
                          <a:effectLst/>
                          <a:latin typeface="Calibri" panose="020F0502020204030204" pitchFamily="34" charset="0"/>
                        </a:rPr>
                        <a:t>UNIFE INFN-Fe</a:t>
                      </a:r>
                    </a:p>
                  </a:txBody>
                  <a:tcPr marL="9525" marR="9525" marT="9525" marB="0" anchor="ctr">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166446"/>
                  </a:ext>
                </a:extLst>
              </a:tr>
              <a:tr h="22421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200" b="0" i="0" u="none" strike="noStrike" dirty="0" err="1">
                          <a:solidFill>
                            <a:schemeClr val="bg1"/>
                          </a:solidFill>
                          <a:effectLst/>
                          <a:latin typeface="Calibri" panose="020F0502020204030204" pitchFamily="34" charset="0"/>
                        </a:rPr>
                        <a:t>Licia</a:t>
                      </a:r>
                      <a:r>
                        <a:rPr lang="en-US" sz="1200" b="0" i="0" u="none" strike="noStrike" dirty="0">
                          <a:solidFill>
                            <a:schemeClr val="bg1"/>
                          </a:solidFill>
                          <a:effectLst/>
                          <a:latin typeface="Calibri" panose="020F0502020204030204" pitchFamily="34" charset="0"/>
                        </a:rPr>
                        <a:t> Uccelli</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2716420"/>
                  </a:ext>
                </a:extLst>
              </a:tr>
              <a:tr h="22421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200" b="0" i="0" u="none" strike="noStrike" dirty="0">
                          <a:solidFill>
                            <a:schemeClr val="bg1"/>
                          </a:solidFill>
                          <a:effectLst/>
                          <a:latin typeface="Calibri" panose="020F0502020204030204" pitchFamily="34" charset="0"/>
                        </a:rPr>
                        <a:t>Lorenza Marvelli</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0240261"/>
                  </a:ext>
                </a:extLst>
              </a:tr>
              <a:tr h="22421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200" b="0" i="0" u="none" strike="noStrike" dirty="0" err="1">
                          <a:solidFill>
                            <a:schemeClr val="bg1"/>
                          </a:solidFill>
                          <a:effectLst/>
                          <a:latin typeface="Calibri" panose="020F0502020204030204" pitchFamily="34" charset="0"/>
                        </a:rPr>
                        <a:t>Giorgia</a:t>
                      </a:r>
                      <a:r>
                        <a:rPr lang="en-US" sz="1200" b="0" i="0" u="none" strike="noStrike" dirty="0">
                          <a:solidFill>
                            <a:schemeClr val="bg1"/>
                          </a:solidFill>
                          <a:effectLst/>
                          <a:latin typeface="Calibri" panose="020F0502020204030204" pitchFamily="34" charset="0"/>
                        </a:rPr>
                        <a:t> </a:t>
                      </a:r>
                      <a:r>
                        <a:rPr lang="en-US" sz="1200" b="0" i="0" u="none" strike="noStrike" dirty="0" err="1">
                          <a:solidFill>
                            <a:schemeClr val="bg1"/>
                          </a:solidFill>
                          <a:effectLst/>
                          <a:latin typeface="Calibri" panose="020F0502020204030204" pitchFamily="34" charset="0"/>
                        </a:rPr>
                        <a:t>Speltri</a:t>
                      </a:r>
                      <a:endParaRPr lang="en-US" sz="12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2623886728"/>
                  </a:ext>
                </a:extLst>
              </a:tr>
              <a:tr h="235424">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Calibri" panose="020F0502020204030204" pitchFamily="34" charset="0"/>
                        </a:rPr>
                        <a:t>Emiliano </a:t>
                      </a:r>
                      <a:r>
                        <a:rPr lang="en-US" sz="1200" b="0" i="0" u="none" strike="noStrike" dirty="0" err="1">
                          <a:solidFill>
                            <a:schemeClr val="bg1"/>
                          </a:solidFill>
                          <a:effectLst/>
                          <a:latin typeface="Calibri" panose="020F0502020204030204" pitchFamily="34" charset="0"/>
                        </a:rPr>
                        <a:t>Cazzola</a:t>
                      </a:r>
                      <a:endParaRPr lang="en-US" sz="12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ctr"/>
                      <a:r>
                        <a:rPr lang="it-IT" sz="1200" b="0" i="0" u="none" strike="noStrike" dirty="0">
                          <a:solidFill>
                            <a:schemeClr val="bg1"/>
                          </a:solidFill>
                          <a:effectLst/>
                          <a:latin typeface="Calibri" panose="020F0502020204030204" pitchFamily="34" charset="0"/>
                        </a:rPr>
                        <a:t>HSCDC</a:t>
                      </a:r>
                      <a:endParaRPr lang="en-US" sz="1200" b="0" i="0" u="none" strike="noStrike" dirty="0">
                        <a:solidFill>
                          <a:schemeClr val="bg1"/>
                        </a:solidFill>
                        <a:effectLst/>
                        <a:latin typeface="Calibri" panose="020F0502020204030204" pitchFamily="34" charset="0"/>
                      </a:endParaRPr>
                    </a:p>
                  </a:txBody>
                  <a:tcPr marL="9525" marR="9525" marT="9525" marB="0" anchor="ctr">
                    <a:lnL>
                      <a:noFill/>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3226997"/>
                  </a:ext>
                </a:extLst>
              </a:tr>
            </a:tbl>
          </a:graphicData>
        </a:graphic>
      </p:graphicFrame>
      <p:graphicFrame>
        <p:nvGraphicFramePr>
          <p:cNvPr id="8" name="Tabella 11">
            <a:extLst>
              <a:ext uri="{FF2B5EF4-FFF2-40B4-BE49-F238E27FC236}">
                <a16:creationId xmlns:a16="http://schemas.microsoft.com/office/drawing/2014/main" id="{2BEF4C62-42BB-655E-5CC8-9A73F5CAA15B}"/>
              </a:ext>
            </a:extLst>
          </p:cNvPr>
          <p:cNvGraphicFramePr>
            <a:graphicFrameLocks noGrp="1"/>
          </p:cNvGraphicFramePr>
          <p:nvPr>
            <p:extLst>
              <p:ext uri="{D42A27DB-BD31-4B8C-83A1-F6EECF244321}">
                <p14:modId xmlns:p14="http://schemas.microsoft.com/office/powerpoint/2010/main" val="119913017"/>
              </p:ext>
            </p:extLst>
          </p:nvPr>
        </p:nvGraphicFramePr>
        <p:xfrm>
          <a:off x="5458771" y="711611"/>
          <a:ext cx="5230070" cy="679513"/>
        </p:xfrm>
        <a:graphic>
          <a:graphicData uri="http://schemas.openxmlformats.org/drawingml/2006/table">
            <a:tbl>
              <a:tblPr firstRow="1" firstCol="1" bandRow="1"/>
              <a:tblGrid>
                <a:gridCol w="5230070">
                  <a:extLst>
                    <a:ext uri="{9D8B030D-6E8A-4147-A177-3AD203B41FA5}">
                      <a16:colId xmlns:a16="http://schemas.microsoft.com/office/drawing/2014/main" val="1275488791"/>
                    </a:ext>
                  </a:extLst>
                </a:gridCol>
              </a:tblGrid>
              <a:tr h="679513">
                <a:tc>
                  <a:txBody>
                    <a:bodyPr/>
                    <a:lstStyle/>
                    <a:p>
                      <a:pPr marL="0" marR="0">
                        <a:lnSpc>
                          <a:spcPct val="115000"/>
                        </a:lnSpc>
                        <a:spcBef>
                          <a:spcPts val="0"/>
                        </a:spcBef>
                        <a:spcAft>
                          <a:spcPts val="0"/>
                        </a:spcAft>
                      </a:pPr>
                      <a:r>
                        <a:rPr lang="en-GB" sz="1100" dirty="0">
                          <a:solidFill>
                            <a:srgbClr val="000000"/>
                          </a:solidFill>
                          <a:effectLst/>
                          <a:latin typeface="Calibri Light" panose="020F0302020204030204" pitchFamily="34" charset="0"/>
                          <a:ea typeface="Calibri" panose="020F0502020204030204" pitchFamily="34" charset="0"/>
                        </a:rPr>
                        <a:t>D5: Zn/Cu separation and purification procedure</a:t>
                      </a:r>
                      <a:endParaRPr lang="en-US" sz="1200" dirty="0">
                        <a:solidFill>
                          <a:srgbClr val="000000"/>
                        </a:solidFill>
                        <a:effectLst/>
                        <a:latin typeface="Arial" panose="020B0604020202020204" pitchFamily="34" charset="0"/>
                        <a:ea typeface="Calibri" panose="020F0502020204030204" pitchFamily="34" charset="0"/>
                      </a:endParaRPr>
                    </a:p>
                    <a:p>
                      <a:pPr marL="0" marR="0">
                        <a:lnSpc>
                          <a:spcPct val="115000"/>
                        </a:lnSpc>
                        <a:spcBef>
                          <a:spcPts val="0"/>
                        </a:spcBef>
                        <a:spcAft>
                          <a:spcPts val="0"/>
                        </a:spcAft>
                      </a:pPr>
                      <a:r>
                        <a:rPr lang="en-GB" sz="1100" dirty="0">
                          <a:solidFill>
                            <a:srgbClr val="000000"/>
                          </a:solidFill>
                          <a:effectLst/>
                          <a:latin typeface="Calibri Light" panose="020F0302020204030204" pitchFamily="34" charset="0"/>
                          <a:ea typeface="Calibri" panose="020F0502020204030204" pitchFamily="34" charset="0"/>
                        </a:rPr>
                        <a:t>D6: semi-automatic module for the separation and purification of </a:t>
                      </a:r>
                      <a:r>
                        <a:rPr lang="en-GB" sz="1100" baseline="30000" dirty="0">
                          <a:solidFill>
                            <a:srgbClr val="000000"/>
                          </a:solidFill>
                          <a:effectLst/>
                          <a:latin typeface="Calibri Light" panose="020F0302020204030204" pitchFamily="34" charset="0"/>
                          <a:ea typeface="Calibri" panose="020F0502020204030204" pitchFamily="34" charset="0"/>
                        </a:rPr>
                        <a:t>67</a:t>
                      </a:r>
                      <a:r>
                        <a:rPr lang="en-GB" sz="1100" dirty="0">
                          <a:solidFill>
                            <a:srgbClr val="000000"/>
                          </a:solidFill>
                          <a:effectLst/>
                          <a:latin typeface="Calibri Light" panose="020F0302020204030204" pitchFamily="34" charset="0"/>
                          <a:ea typeface="Calibri" panose="020F0502020204030204" pitchFamily="34" charset="0"/>
                        </a:rPr>
                        <a:t>Cu from </a:t>
                      </a:r>
                      <a:r>
                        <a:rPr lang="en-GB" sz="1100" dirty="0" err="1">
                          <a:solidFill>
                            <a:srgbClr val="000000"/>
                          </a:solidFill>
                          <a:effectLst/>
                          <a:latin typeface="Calibri Light" panose="020F0302020204030204" pitchFamily="34" charset="0"/>
                          <a:ea typeface="Calibri" panose="020F0502020204030204" pitchFamily="34" charset="0"/>
                        </a:rPr>
                        <a:t>ZnO</a:t>
                      </a:r>
                      <a:r>
                        <a:rPr lang="en-GB" sz="1100" dirty="0">
                          <a:solidFill>
                            <a:srgbClr val="000000"/>
                          </a:solidFill>
                          <a:effectLst/>
                          <a:latin typeface="Calibri Light" panose="020F0302020204030204" pitchFamily="34" charset="0"/>
                          <a:ea typeface="Calibri" panose="020F0502020204030204" pitchFamily="34" charset="0"/>
                        </a:rPr>
                        <a:t> target</a:t>
                      </a:r>
                      <a:endParaRPr lang="en-US" sz="1200" dirty="0">
                        <a:solidFill>
                          <a:srgbClr val="000000"/>
                        </a:solidFill>
                        <a:effectLst/>
                        <a:latin typeface="Arial" panose="020B0604020202020204" pitchFamily="34" charset="0"/>
                        <a:ea typeface="Calibri" panose="020F0502020204030204" pitchFamily="34" charset="0"/>
                      </a:endParaRPr>
                    </a:p>
                    <a:p>
                      <a:r>
                        <a:rPr lang="en-GB" sz="1100" dirty="0">
                          <a:effectLst/>
                          <a:latin typeface="Calibri Light" panose="020F0302020204030204" pitchFamily="34" charset="0"/>
                          <a:ea typeface="Calibri" panose="020F0502020204030204" pitchFamily="34" charset="0"/>
                        </a:rPr>
                        <a:t>D7: </a:t>
                      </a:r>
                      <a:r>
                        <a:rPr lang="en-GB" sz="1100" baseline="30000" dirty="0">
                          <a:effectLst/>
                          <a:latin typeface="Calibri Light" panose="020F0302020204030204" pitchFamily="34" charset="0"/>
                          <a:ea typeface="Calibri" panose="020F0502020204030204" pitchFamily="34" charset="0"/>
                        </a:rPr>
                        <a:t>67</a:t>
                      </a:r>
                      <a:r>
                        <a:rPr lang="en-GB" sz="1100" dirty="0">
                          <a:effectLst/>
                          <a:latin typeface="Calibri Light" panose="020F0302020204030204" pitchFamily="34" charset="0"/>
                          <a:ea typeface="Calibri" panose="020F0502020204030204" pitchFamily="34" charset="0"/>
                        </a:rPr>
                        <a:t>Cu radiochemistry product quality assessment</a:t>
                      </a:r>
                      <a:endParaRPr lang="it-IT" sz="1200" dirty="0">
                        <a:solidFill>
                          <a:srgbClr val="000000"/>
                        </a:solidFill>
                        <a:effectLst/>
                        <a:latin typeface="+mn-lt"/>
                        <a:ea typeface="Calibri" panose="020F0502020204030204" pitchFamily="34"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1CBF4"/>
                    </a:solidFill>
                  </a:tcPr>
                </a:tc>
                <a:extLst>
                  <a:ext uri="{0D108BD9-81ED-4DB2-BD59-A6C34878D82A}">
                    <a16:rowId xmlns:a16="http://schemas.microsoft.com/office/drawing/2014/main" val="2559475134"/>
                  </a:ext>
                </a:extLst>
              </a:tr>
            </a:tbl>
          </a:graphicData>
        </a:graphic>
      </p:graphicFrame>
      <p:grpSp>
        <p:nvGrpSpPr>
          <p:cNvPr id="10" name="Group 9">
            <a:extLst>
              <a:ext uri="{FF2B5EF4-FFF2-40B4-BE49-F238E27FC236}">
                <a16:creationId xmlns:a16="http://schemas.microsoft.com/office/drawing/2014/main" id="{88DB28E3-BF6D-B53F-4240-1E0C5E9247F1}"/>
              </a:ext>
            </a:extLst>
          </p:cNvPr>
          <p:cNvGrpSpPr/>
          <p:nvPr/>
        </p:nvGrpSpPr>
        <p:grpSpPr>
          <a:xfrm>
            <a:off x="347689" y="2319726"/>
            <a:ext cx="7828948" cy="4293156"/>
            <a:chOff x="347689" y="2319726"/>
            <a:chExt cx="7828948" cy="4293156"/>
          </a:xfrm>
        </p:grpSpPr>
        <p:pic>
          <p:nvPicPr>
            <p:cNvPr id="3" name="Picture 2">
              <a:extLst>
                <a:ext uri="{FF2B5EF4-FFF2-40B4-BE49-F238E27FC236}">
                  <a16:creationId xmlns:a16="http://schemas.microsoft.com/office/drawing/2014/main" id="{B941024E-2F07-D3E7-6903-A57D0E23B126}"/>
                </a:ext>
              </a:extLst>
            </p:cNvPr>
            <p:cNvPicPr>
              <a:picLocks noChangeAspect="1"/>
            </p:cNvPicPr>
            <p:nvPr/>
          </p:nvPicPr>
          <p:blipFill rotWithShape="1">
            <a:blip r:embed="rId7"/>
            <a:srcRect r="28304"/>
            <a:stretch/>
          </p:blipFill>
          <p:spPr>
            <a:xfrm>
              <a:off x="347689" y="2319726"/>
              <a:ext cx="7828948" cy="4293156"/>
            </a:xfrm>
            <a:prstGeom prst="rect">
              <a:avLst/>
            </a:prstGeom>
          </p:spPr>
        </p:pic>
        <p:sp>
          <p:nvSpPr>
            <p:cNvPr id="9" name="TextBox 8">
              <a:extLst>
                <a:ext uri="{FF2B5EF4-FFF2-40B4-BE49-F238E27FC236}">
                  <a16:creationId xmlns:a16="http://schemas.microsoft.com/office/drawing/2014/main" id="{80D105DB-F5CE-5D2A-9708-8C9F44EFD77C}"/>
                </a:ext>
              </a:extLst>
            </p:cNvPr>
            <p:cNvSpPr txBox="1"/>
            <p:nvPr/>
          </p:nvSpPr>
          <p:spPr>
            <a:xfrm>
              <a:off x="2924440" y="2447474"/>
              <a:ext cx="1522789" cy="584775"/>
            </a:xfrm>
            <a:prstGeom prst="rect">
              <a:avLst/>
            </a:prstGeom>
            <a:solidFill>
              <a:schemeClr val="bg1"/>
            </a:solidFill>
          </p:spPr>
          <p:txBody>
            <a:bodyPr wrap="none" rtlCol="0">
              <a:spAutoFit/>
            </a:bodyPr>
            <a:lstStyle/>
            <a:p>
              <a:r>
                <a:rPr lang="it-IT" sz="3200" dirty="0"/>
                <a:t>strategy</a:t>
              </a:r>
              <a:endParaRPr lang="en-US" sz="3200" dirty="0"/>
            </a:p>
          </p:txBody>
        </p:sp>
      </p:grpSp>
      <p:sp>
        <p:nvSpPr>
          <p:cNvPr id="12" name="Segnaposto numero diapositiva 11">
            <a:extLst>
              <a:ext uri="{FF2B5EF4-FFF2-40B4-BE49-F238E27FC236}">
                <a16:creationId xmlns:a16="http://schemas.microsoft.com/office/drawing/2014/main" id="{E5BC5E15-6C19-7449-4510-E3EDC12D97EE}"/>
              </a:ext>
            </a:extLst>
          </p:cNvPr>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2411850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ttangolo 49">
            <a:extLst>
              <a:ext uri="{FF2B5EF4-FFF2-40B4-BE49-F238E27FC236}">
                <a16:creationId xmlns:a16="http://schemas.microsoft.com/office/drawing/2014/main" id="{15ACE3CF-DFC7-06CA-C05A-30051CD655B9}"/>
              </a:ext>
            </a:extLst>
          </p:cNvPr>
          <p:cNvSpPr/>
          <p:nvPr/>
        </p:nvSpPr>
        <p:spPr>
          <a:xfrm>
            <a:off x="5299344" y="5237786"/>
            <a:ext cx="5425898" cy="1345576"/>
          </a:xfrm>
          <a:prstGeom prst="rect">
            <a:avLst/>
          </a:prstGeom>
          <a:solidFill>
            <a:srgbClr val="ACCBF9">
              <a:alpha val="54118"/>
            </a:srgbClr>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ttangolo 33">
            <a:extLst>
              <a:ext uri="{FF2B5EF4-FFF2-40B4-BE49-F238E27FC236}">
                <a16:creationId xmlns:a16="http://schemas.microsoft.com/office/drawing/2014/main" id="{9043FD2B-E645-F1C5-BD4A-440E9554ECBB}"/>
              </a:ext>
            </a:extLst>
          </p:cNvPr>
          <p:cNvSpPr/>
          <p:nvPr/>
        </p:nvSpPr>
        <p:spPr>
          <a:xfrm>
            <a:off x="371065" y="5223227"/>
            <a:ext cx="4713343" cy="1345576"/>
          </a:xfrm>
          <a:prstGeom prst="rect">
            <a:avLst/>
          </a:prstGeom>
          <a:solidFill>
            <a:srgbClr val="ACCBF9">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ttangolo 13">
            <a:extLst>
              <a:ext uri="{FF2B5EF4-FFF2-40B4-BE49-F238E27FC236}">
                <a16:creationId xmlns:a16="http://schemas.microsoft.com/office/drawing/2014/main" id="{784CCD86-7281-773C-B8B0-8509E8E6B201}"/>
              </a:ext>
            </a:extLst>
          </p:cNvPr>
          <p:cNvSpPr/>
          <p:nvPr/>
        </p:nvSpPr>
        <p:spPr>
          <a:xfrm>
            <a:off x="5278807" y="2522935"/>
            <a:ext cx="5446435" cy="1171045"/>
          </a:xfrm>
          <a:prstGeom prst="rect">
            <a:avLst/>
          </a:prstGeom>
          <a:solidFill>
            <a:srgbClr val="ACCBF9">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ttangolo 11">
            <a:extLst>
              <a:ext uri="{FF2B5EF4-FFF2-40B4-BE49-F238E27FC236}">
                <a16:creationId xmlns:a16="http://schemas.microsoft.com/office/drawing/2014/main" id="{B6E810E5-927C-C045-5EE1-383DBB937963}"/>
              </a:ext>
            </a:extLst>
          </p:cNvPr>
          <p:cNvSpPr/>
          <p:nvPr/>
        </p:nvSpPr>
        <p:spPr>
          <a:xfrm>
            <a:off x="5299344" y="3783586"/>
            <a:ext cx="5425898" cy="1358309"/>
          </a:xfrm>
          <a:prstGeom prst="rect">
            <a:avLst/>
          </a:prstGeom>
          <a:solidFill>
            <a:srgbClr val="ACCBF9">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ttangolo 10">
            <a:extLst>
              <a:ext uri="{FF2B5EF4-FFF2-40B4-BE49-F238E27FC236}">
                <a16:creationId xmlns:a16="http://schemas.microsoft.com/office/drawing/2014/main" id="{952983D0-8A47-6284-BA04-9031325A48F2}"/>
              </a:ext>
            </a:extLst>
          </p:cNvPr>
          <p:cNvSpPr/>
          <p:nvPr/>
        </p:nvSpPr>
        <p:spPr>
          <a:xfrm>
            <a:off x="371065" y="3796319"/>
            <a:ext cx="4713343" cy="1345576"/>
          </a:xfrm>
          <a:prstGeom prst="rect">
            <a:avLst/>
          </a:prstGeom>
          <a:solidFill>
            <a:srgbClr val="ACCBF9">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ttangolo 8">
            <a:extLst>
              <a:ext uri="{FF2B5EF4-FFF2-40B4-BE49-F238E27FC236}">
                <a16:creationId xmlns:a16="http://schemas.microsoft.com/office/drawing/2014/main" id="{D16C703E-30FF-0F1F-4279-52E648A95F6B}"/>
              </a:ext>
            </a:extLst>
          </p:cNvPr>
          <p:cNvSpPr/>
          <p:nvPr/>
        </p:nvSpPr>
        <p:spPr>
          <a:xfrm>
            <a:off x="387604" y="2519112"/>
            <a:ext cx="4713343" cy="1171045"/>
          </a:xfrm>
          <a:prstGeom prst="rect">
            <a:avLst/>
          </a:prstGeom>
          <a:solidFill>
            <a:srgbClr val="ACCBF9">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olo 2">
            <a:extLst>
              <a:ext uri="{FF2B5EF4-FFF2-40B4-BE49-F238E27FC236}">
                <a16:creationId xmlns:a16="http://schemas.microsoft.com/office/drawing/2014/main" id="{84003D34-FEB3-EEB7-A079-716C73549424}"/>
              </a:ext>
            </a:extLst>
          </p:cNvPr>
          <p:cNvSpPr>
            <a:spLocks noGrp="1"/>
          </p:cNvSpPr>
          <p:nvPr>
            <p:ph type="title"/>
          </p:nvPr>
        </p:nvSpPr>
        <p:spPr>
          <a:xfrm>
            <a:off x="578616" y="56561"/>
            <a:ext cx="10160000" cy="1143000"/>
          </a:xfrm>
        </p:spPr>
        <p:txBody>
          <a:bodyPr/>
          <a:lstStyle/>
          <a:p>
            <a:r>
              <a:rPr lang="en-US" sz="3200" dirty="0">
                <a:latin typeface="+mn-lt"/>
              </a:rPr>
              <a:t>CUPRUM-TTD WP2 </a:t>
            </a:r>
            <a:r>
              <a:rPr lang="en-US" sz="3200" dirty="0">
                <a:latin typeface="+mn-lt"/>
                <a:sym typeface="Wingdings" panose="05000000000000000000" pitchFamily="2" charset="2"/>
              </a:rPr>
              <a:t>support to WP1</a:t>
            </a:r>
            <a:r>
              <a:rPr lang="en-US" sz="3200" dirty="0">
                <a:latin typeface="+mn-lt"/>
              </a:rPr>
              <a:t> (LNL+FE): </a:t>
            </a:r>
            <a:br>
              <a:rPr lang="en-US" sz="3200" dirty="0">
                <a:latin typeface="+mn-lt"/>
              </a:rPr>
            </a:br>
            <a:r>
              <a:rPr lang="en-US" sz="3200" dirty="0" err="1">
                <a:latin typeface="+mn-lt"/>
              </a:rPr>
              <a:t>ZnO</a:t>
            </a:r>
            <a:r>
              <a:rPr lang="en-US" sz="3200" dirty="0">
                <a:latin typeface="+mn-lt"/>
              </a:rPr>
              <a:t> recovery processes – closing the Zn target material cycle</a:t>
            </a:r>
          </a:p>
        </p:txBody>
      </p:sp>
      <p:sp>
        <p:nvSpPr>
          <p:cNvPr id="4" name="Segnaposto numero diapositiva 3">
            <a:extLst>
              <a:ext uri="{FF2B5EF4-FFF2-40B4-BE49-F238E27FC236}">
                <a16:creationId xmlns:a16="http://schemas.microsoft.com/office/drawing/2014/main" id="{B6D447E8-8AC4-DB24-CF3A-4586B53E26B3}"/>
              </a:ext>
            </a:extLst>
          </p:cNvPr>
          <p:cNvSpPr>
            <a:spLocks noGrp="1"/>
          </p:cNvSpPr>
          <p:nvPr>
            <p:ph type="sldNum" sz="quarter" idx="12"/>
          </p:nvPr>
        </p:nvSpPr>
        <p:spPr/>
        <p:txBody>
          <a:bodyPr/>
          <a:lstStyle/>
          <a:p>
            <a:fld id="{B6F15528-21DE-4FAA-801E-634DDDAF4B2B}" type="slidenum">
              <a:rPr lang="en-US" smtClean="0"/>
              <a:pPr/>
              <a:t>12</a:t>
            </a:fld>
            <a:endParaRPr lang="en-US" dirty="0"/>
          </a:p>
        </p:txBody>
      </p:sp>
      <p:pic>
        <p:nvPicPr>
          <p:cNvPr id="20" name="Immagine 19" descr="Immagine che contiene polvere, Agente addensante, cibo, farina&#10;&#10;Descrizione generata automaticamente">
            <a:extLst>
              <a:ext uri="{FF2B5EF4-FFF2-40B4-BE49-F238E27FC236}">
                <a16:creationId xmlns:a16="http://schemas.microsoft.com/office/drawing/2014/main" id="{E5E88C95-BBA7-3352-1035-3AC2E1E903F2}"/>
              </a:ext>
            </a:extLst>
          </p:cNvPr>
          <p:cNvPicPr>
            <a:picLocks noChangeAspect="1"/>
          </p:cNvPicPr>
          <p:nvPr/>
        </p:nvPicPr>
        <p:blipFill rotWithShape="1">
          <a:blip r:embed="rId3"/>
          <a:srcRect l="15689" t="12894" r="20630" b="9818"/>
          <a:stretch/>
        </p:blipFill>
        <p:spPr>
          <a:xfrm rot="5400000">
            <a:off x="7356365" y="3651454"/>
            <a:ext cx="853345" cy="1297173"/>
          </a:xfrm>
          <a:prstGeom prst="rect">
            <a:avLst/>
          </a:prstGeom>
        </p:spPr>
      </p:pic>
      <p:sp>
        <p:nvSpPr>
          <p:cNvPr id="22" name="CasellaDiTesto 21">
            <a:extLst>
              <a:ext uri="{FF2B5EF4-FFF2-40B4-BE49-F238E27FC236}">
                <a16:creationId xmlns:a16="http://schemas.microsoft.com/office/drawing/2014/main" id="{8EFA386A-D12E-BB3F-0250-62B7CC25CE46}"/>
              </a:ext>
            </a:extLst>
          </p:cNvPr>
          <p:cNvSpPr txBox="1"/>
          <p:nvPr/>
        </p:nvSpPr>
        <p:spPr>
          <a:xfrm>
            <a:off x="7060435" y="4669423"/>
            <a:ext cx="1316692" cy="461665"/>
          </a:xfrm>
          <a:prstGeom prst="rect">
            <a:avLst/>
          </a:prstGeom>
          <a:noFill/>
        </p:spPr>
        <p:txBody>
          <a:bodyPr wrap="square">
            <a:spAutoFit/>
          </a:bodyPr>
          <a:lstStyle/>
          <a:p>
            <a:pPr algn="ctr"/>
            <a:r>
              <a:rPr lang="en-US" sz="1200" b="1" dirty="0">
                <a:ea typeface="Calibri"/>
                <a:cs typeface="Calibri"/>
              </a:rPr>
              <a:t>Recovery yield 84.8%±3.6%</a:t>
            </a:r>
            <a:endParaRPr lang="en-US" sz="1200" b="1" dirty="0">
              <a:sym typeface="Wingdings" panose="05000000000000000000" pitchFamily="2" charset="2"/>
            </a:endParaRPr>
          </a:p>
        </p:txBody>
      </p:sp>
      <p:sp>
        <p:nvSpPr>
          <p:cNvPr id="26" name="CasellaDiTesto 25">
            <a:extLst>
              <a:ext uri="{FF2B5EF4-FFF2-40B4-BE49-F238E27FC236}">
                <a16:creationId xmlns:a16="http://schemas.microsoft.com/office/drawing/2014/main" id="{E6270E89-3290-0C13-851C-211E1196CA9C}"/>
              </a:ext>
            </a:extLst>
          </p:cNvPr>
          <p:cNvSpPr txBox="1"/>
          <p:nvPr/>
        </p:nvSpPr>
        <p:spPr>
          <a:xfrm>
            <a:off x="387604" y="2618114"/>
            <a:ext cx="1903090" cy="584775"/>
          </a:xfrm>
          <a:prstGeom prst="rect">
            <a:avLst/>
          </a:prstGeom>
          <a:noFill/>
        </p:spPr>
        <p:txBody>
          <a:bodyPr wrap="square">
            <a:spAutoFit/>
          </a:bodyPr>
          <a:lstStyle/>
          <a:p>
            <a:r>
              <a:rPr lang="en-US" sz="1600" b="1" dirty="0"/>
              <a:t>at 25°C </a:t>
            </a:r>
          </a:p>
          <a:p>
            <a:r>
              <a:rPr lang="en-US" sz="1600" b="1" dirty="0"/>
              <a:t>(from pellet)</a:t>
            </a:r>
            <a:endParaRPr lang="en-US" sz="1600" dirty="0"/>
          </a:p>
        </p:txBody>
      </p:sp>
      <p:pic>
        <p:nvPicPr>
          <p:cNvPr id="27" name="Immagine 45">
            <a:extLst>
              <a:ext uri="{FF2B5EF4-FFF2-40B4-BE49-F238E27FC236}">
                <a16:creationId xmlns:a16="http://schemas.microsoft.com/office/drawing/2014/main" id="{AF601AAF-240E-5DCB-EBB0-105DB31213B4}"/>
              </a:ext>
            </a:extLst>
          </p:cNvPr>
          <p:cNvPicPr>
            <a:picLocks noChangeAspect="1"/>
          </p:cNvPicPr>
          <p:nvPr/>
        </p:nvPicPr>
        <p:blipFill rotWithShape="1">
          <a:blip r:embed="rId4"/>
          <a:srcRect l="16244"/>
          <a:stretch/>
        </p:blipFill>
        <p:spPr>
          <a:xfrm>
            <a:off x="1683219" y="2581520"/>
            <a:ext cx="1178231" cy="983833"/>
          </a:xfrm>
          <a:prstGeom prst="rect">
            <a:avLst/>
          </a:prstGeom>
        </p:spPr>
      </p:pic>
      <p:pic>
        <p:nvPicPr>
          <p:cNvPr id="29" name="Immagine 15">
            <a:extLst>
              <a:ext uri="{FF2B5EF4-FFF2-40B4-BE49-F238E27FC236}">
                <a16:creationId xmlns:a16="http://schemas.microsoft.com/office/drawing/2014/main" id="{C78CCCF4-C149-DE9B-0DEB-6A3099E38551}"/>
              </a:ext>
            </a:extLst>
          </p:cNvPr>
          <p:cNvPicPr>
            <a:picLocks noChangeAspect="1"/>
          </p:cNvPicPr>
          <p:nvPr/>
        </p:nvPicPr>
        <p:blipFill rotWithShape="1">
          <a:blip r:embed="rId5"/>
          <a:srcRect l="14166" t="27037" r="32519" b="6164"/>
          <a:stretch/>
        </p:blipFill>
        <p:spPr>
          <a:xfrm>
            <a:off x="3165820" y="2650660"/>
            <a:ext cx="988731" cy="696836"/>
          </a:xfrm>
          <a:prstGeom prst="rect">
            <a:avLst/>
          </a:prstGeom>
          <a:ln>
            <a:noFill/>
          </a:ln>
          <a:effectLst>
            <a:outerShdw blurRad="50800" dist="38100" dir="8100000" algn="tr" rotWithShape="0">
              <a:prstClr val="black">
                <a:alpha val="40000"/>
              </a:prstClr>
            </a:outerShdw>
          </a:effectLst>
        </p:spPr>
      </p:pic>
      <p:sp>
        <p:nvSpPr>
          <p:cNvPr id="30" name="TextBox 35">
            <a:extLst>
              <a:ext uri="{FF2B5EF4-FFF2-40B4-BE49-F238E27FC236}">
                <a16:creationId xmlns:a16="http://schemas.microsoft.com/office/drawing/2014/main" id="{BF55D8ED-9022-3AE5-0551-6F0B99A923D0}"/>
              </a:ext>
            </a:extLst>
          </p:cNvPr>
          <p:cNvSpPr txBox="1"/>
          <p:nvPr/>
        </p:nvSpPr>
        <p:spPr>
          <a:xfrm>
            <a:off x="4156432" y="2574153"/>
            <a:ext cx="1142912" cy="830997"/>
          </a:xfrm>
          <a:prstGeom prst="rect">
            <a:avLst/>
          </a:prstGeom>
          <a:noFill/>
        </p:spPr>
        <p:txBody>
          <a:bodyPr wrap="square" rtlCol="0">
            <a:spAutoFit/>
          </a:bodyPr>
          <a:lstStyle/>
          <a:p>
            <a:r>
              <a:rPr lang="en-US" sz="1200" dirty="0">
                <a:solidFill>
                  <a:srgbClr val="FF0000"/>
                </a:solidFill>
              </a:rPr>
              <a:t>Cold dissolution planned for SEM analysis</a:t>
            </a:r>
          </a:p>
        </p:txBody>
      </p:sp>
      <p:pic>
        <p:nvPicPr>
          <p:cNvPr id="31" name="Immagine 28">
            <a:extLst>
              <a:ext uri="{FF2B5EF4-FFF2-40B4-BE49-F238E27FC236}">
                <a16:creationId xmlns:a16="http://schemas.microsoft.com/office/drawing/2014/main" id="{B69DBEE3-F5F1-7EB0-652D-F8F7E872C785}"/>
              </a:ext>
            </a:extLst>
          </p:cNvPr>
          <p:cNvPicPr>
            <a:picLocks noChangeAspect="1"/>
          </p:cNvPicPr>
          <p:nvPr/>
        </p:nvPicPr>
        <p:blipFill>
          <a:blip r:embed="rId6"/>
          <a:stretch>
            <a:fillRect/>
          </a:stretch>
        </p:blipFill>
        <p:spPr>
          <a:xfrm>
            <a:off x="6801000" y="2590846"/>
            <a:ext cx="1195065" cy="1049392"/>
          </a:xfrm>
          <a:prstGeom prst="rect">
            <a:avLst/>
          </a:prstGeom>
        </p:spPr>
      </p:pic>
      <p:pic>
        <p:nvPicPr>
          <p:cNvPr id="33" name="Immagine 9">
            <a:extLst>
              <a:ext uri="{FF2B5EF4-FFF2-40B4-BE49-F238E27FC236}">
                <a16:creationId xmlns:a16="http://schemas.microsoft.com/office/drawing/2014/main" id="{FA20D79B-B5CF-3D70-5F8D-9CFD908C085D}"/>
              </a:ext>
            </a:extLst>
          </p:cNvPr>
          <p:cNvPicPr>
            <a:picLocks noChangeAspect="1"/>
          </p:cNvPicPr>
          <p:nvPr/>
        </p:nvPicPr>
        <p:blipFill>
          <a:blip r:embed="rId7"/>
          <a:stretch>
            <a:fillRect/>
          </a:stretch>
        </p:blipFill>
        <p:spPr>
          <a:xfrm>
            <a:off x="8330515" y="2594073"/>
            <a:ext cx="972455" cy="933960"/>
          </a:xfrm>
          <a:prstGeom prst="rect">
            <a:avLst/>
          </a:prstGeom>
          <a:ln>
            <a:noFill/>
          </a:ln>
        </p:spPr>
      </p:pic>
      <p:sp>
        <p:nvSpPr>
          <p:cNvPr id="36" name="CasellaDiTesto 35">
            <a:extLst>
              <a:ext uri="{FF2B5EF4-FFF2-40B4-BE49-F238E27FC236}">
                <a16:creationId xmlns:a16="http://schemas.microsoft.com/office/drawing/2014/main" id="{866D184F-B2C9-EEC8-7EBC-A2D818028D2C}"/>
              </a:ext>
            </a:extLst>
          </p:cNvPr>
          <p:cNvSpPr txBox="1"/>
          <p:nvPr/>
        </p:nvSpPr>
        <p:spPr>
          <a:xfrm>
            <a:off x="5383509" y="2661523"/>
            <a:ext cx="1904377" cy="584775"/>
          </a:xfrm>
          <a:prstGeom prst="rect">
            <a:avLst/>
          </a:prstGeom>
          <a:noFill/>
        </p:spPr>
        <p:txBody>
          <a:bodyPr wrap="square">
            <a:spAutoFit/>
          </a:bodyPr>
          <a:lstStyle/>
          <a:p>
            <a:r>
              <a:rPr lang="en-US" sz="1600" b="1" dirty="0"/>
              <a:t>at 18°C </a:t>
            </a:r>
          </a:p>
          <a:p>
            <a:r>
              <a:rPr lang="en-US" sz="1600" b="1" dirty="0"/>
              <a:t>(from pellet)</a:t>
            </a:r>
            <a:endParaRPr lang="en-US" sz="1600" dirty="0"/>
          </a:p>
        </p:txBody>
      </p:sp>
      <p:sp>
        <p:nvSpPr>
          <p:cNvPr id="38" name="CasellaDiTesto 37">
            <a:extLst>
              <a:ext uri="{FF2B5EF4-FFF2-40B4-BE49-F238E27FC236}">
                <a16:creationId xmlns:a16="http://schemas.microsoft.com/office/drawing/2014/main" id="{5F2D6E3C-8A0C-78BE-D387-0DBC7988F2A6}"/>
              </a:ext>
            </a:extLst>
          </p:cNvPr>
          <p:cNvSpPr txBox="1"/>
          <p:nvPr/>
        </p:nvSpPr>
        <p:spPr>
          <a:xfrm>
            <a:off x="387604" y="3781956"/>
            <a:ext cx="2056788" cy="584775"/>
          </a:xfrm>
          <a:prstGeom prst="rect">
            <a:avLst/>
          </a:prstGeom>
          <a:noFill/>
        </p:spPr>
        <p:txBody>
          <a:bodyPr wrap="square">
            <a:spAutoFit/>
          </a:bodyPr>
          <a:lstStyle/>
          <a:p>
            <a:r>
              <a:rPr lang="en-US" sz="1600" b="1" dirty="0"/>
              <a:t>at 0°C </a:t>
            </a:r>
          </a:p>
          <a:p>
            <a:r>
              <a:rPr lang="en-US" sz="1600" b="1" dirty="0"/>
              <a:t>(from powder)</a:t>
            </a:r>
            <a:endParaRPr lang="en-US" sz="1600" dirty="0"/>
          </a:p>
        </p:txBody>
      </p:sp>
      <p:pic>
        <p:nvPicPr>
          <p:cNvPr id="40" name="Immagine 39">
            <a:extLst>
              <a:ext uri="{FF2B5EF4-FFF2-40B4-BE49-F238E27FC236}">
                <a16:creationId xmlns:a16="http://schemas.microsoft.com/office/drawing/2014/main" id="{F226624F-0911-E56C-D8DC-422D48E4EB45}"/>
              </a:ext>
            </a:extLst>
          </p:cNvPr>
          <p:cNvPicPr>
            <a:picLocks noChangeAspect="1"/>
          </p:cNvPicPr>
          <p:nvPr/>
        </p:nvPicPr>
        <p:blipFill>
          <a:blip r:embed="rId8"/>
          <a:stretch>
            <a:fillRect/>
          </a:stretch>
        </p:blipFill>
        <p:spPr>
          <a:xfrm>
            <a:off x="1750275" y="3867073"/>
            <a:ext cx="1203018" cy="1049389"/>
          </a:xfrm>
          <a:prstGeom prst="rect">
            <a:avLst/>
          </a:prstGeom>
        </p:spPr>
      </p:pic>
      <p:cxnSp>
        <p:nvCxnSpPr>
          <p:cNvPr id="42" name="Connettore 2 41">
            <a:extLst>
              <a:ext uri="{FF2B5EF4-FFF2-40B4-BE49-F238E27FC236}">
                <a16:creationId xmlns:a16="http://schemas.microsoft.com/office/drawing/2014/main" id="{CBD682B1-8E47-2F45-EAFE-7C2341962C72}"/>
              </a:ext>
            </a:extLst>
          </p:cNvPr>
          <p:cNvCxnSpPr>
            <a:endCxn id="29" idx="1"/>
          </p:cNvCxnSpPr>
          <p:nvPr/>
        </p:nvCxnSpPr>
        <p:spPr>
          <a:xfrm>
            <a:off x="2814382" y="2999078"/>
            <a:ext cx="351438" cy="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id="{829F82FC-3484-0351-BBAF-62C7AB2BD587}"/>
              </a:ext>
            </a:extLst>
          </p:cNvPr>
          <p:cNvCxnSpPr/>
          <p:nvPr/>
        </p:nvCxnSpPr>
        <p:spPr>
          <a:xfrm>
            <a:off x="7922864" y="2988119"/>
            <a:ext cx="351438" cy="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id="{519E491E-9DD9-0060-C13A-02BA0DE701DE}"/>
              </a:ext>
            </a:extLst>
          </p:cNvPr>
          <p:cNvSpPr txBox="1"/>
          <p:nvPr/>
        </p:nvSpPr>
        <p:spPr>
          <a:xfrm>
            <a:off x="2968534" y="3883457"/>
            <a:ext cx="1317751" cy="954107"/>
          </a:xfrm>
          <a:prstGeom prst="rect">
            <a:avLst/>
          </a:prstGeom>
          <a:noFill/>
        </p:spPr>
        <p:txBody>
          <a:bodyPr wrap="square" rtlCol="0">
            <a:spAutoFit/>
          </a:bodyPr>
          <a:lstStyle/>
          <a:p>
            <a:r>
              <a:rPr lang="en-US" sz="1400" dirty="0"/>
              <a:t>Flakes</a:t>
            </a:r>
            <a:r>
              <a:rPr lang="en-US" sz="1400" dirty="0">
                <a:sym typeface="Wingdings" panose="05000000000000000000" pitchFamily="2" charset="2"/>
              </a:rPr>
              <a:t> evaporation condition to be optimized</a:t>
            </a:r>
            <a:endParaRPr lang="en-US" sz="1400" dirty="0"/>
          </a:p>
        </p:txBody>
      </p:sp>
      <p:pic>
        <p:nvPicPr>
          <p:cNvPr id="45" name="Picture 33" descr="A round metal object with a round center&#10;&#10;Description automatically generated">
            <a:extLst>
              <a:ext uri="{FF2B5EF4-FFF2-40B4-BE49-F238E27FC236}">
                <a16:creationId xmlns:a16="http://schemas.microsoft.com/office/drawing/2014/main" id="{329CBA4E-F051-7B78-8470-1DE61849113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868" t="30048" r="23642" b="17366"/>
          <a:stretch/>
        </p:blipFill>
        <p:spPr>
          <a:xfrm>
            <a:off x="8482146" y="3905938"/>
            <a:ext cx="1262265" cy="820775"/>
          </a:xfrm>
          <a:prstGeom prst="rect">
            <a:avLst/>
          </a:prstGeom>
        </p:spPr>
      </p:pic>
      <p:sp>
        <p:nvSpPr>
          <p:cNvPr id="25" name="CasellaDiTesto 24">
            <a:extLst>
              <a:ext uri="{FF2B5EF4-FFF2-40B4-BE49-F238E27FC236}">
                <a16:creationId xmlns:a16="http://schemas.microsoft.com/office/drawing/2014/main" id="{88FDBD80-B6B3-925C-8CF6-0A9396D4959B}"/>
              </a:ext>
            </a:extLst>
          </p:cNvPr>
          <p:cNvSpPr txBox="1"/>
          <p:nvPr/>
        </p:nvSpPr>
        <p:spPr>
          <a:xfrm>
            <a:off x="9744411" y="3940390"/>
            <a:ext cx="1262266" cy="769441"/>
          </a:xfrm>
          <a:prstGeom prst="rect">
            <a:avLst/>
          </a:prstGeom>
          <a:noFill/>
        </p:spPr>
        <p:txBody>
          <a:bodyPr wrap="square">
            <a:spAutoFit/>
          </a:bodyPr>
          <a:lstStyle/>
          <a:p>
            <a:r>
              <a:rPr lang="en-US" sz="1100" dirty="0">
                <a:solidFill>
                  <a:srgbClr val="FF0000"/>
                </a:solidFill>
              </a:rPr>
              <a:t>irradiation and radiochemical purification planned</a:t>
            </a:r>
            <a:endParaRPr lang="en-US" sz="1100" dirty="0"/>
          </a:p>
        </p:txBody>
      </p:sp>
      <p:pic>
        <p:nvPicPr>
          <p:cNvPr id="65" name="Immagine 64">
            <a:extLst>
              <a:ext uri="{FF2B5EF4-FFF2-40B4-BE49-F238E27FC236}">
                <a16:creationId xmlns:a16="http://schemas.microsoft.com/office/drawing/2014/main" id="{CF22875B-7130-98B4-4358-CF64657E9F04}"/>
              </a:ext>
            </a:extLst>
          </p:cNvPr>
          <p:cNvPicPr>
            <a:picLocks noChangeAspect="1"/>
          </p:cNvPicPr>
          <p:nvPr/>
        </p:nvPicPr>
        <p:blipFill rotWithShape="1">
          <a:blip r:embed="rId10"/>
          <a:srcRect r="11270"/>
          <a:stretch/>
        </p:blipFill>
        <p:spPr>
          <a:xfrm rot="16200000">
            <a:off x="7858588" y="5231243"/>
            <a:ext cx="888966" cy="1043309"/>
          </a:xfrm>
          <a:prstGeom prst="rect">
            <a:avLst/>
          </a:prstGeom>
        </p:spPr>
      </p:pic>
      <p:pic>
        <p:nvPicPr>
          <p:cNvPr id="67" name="Immagine 66" descr="Immagine che contiene cerchio, smalto, giallo&#10;&#10;Descrizione generata automaticamente">
            <a:extLst>
              <a:ext uri="{FF2B5EF4-FFF2-40B4-BE49-F238E27FC236}">
                <a16:creationId xmlns:a16="http://schemas.microsoft.com/office/drawing/2014/main" id="{CB57B411-269B-049C-0627-BB1C8274145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9822" r="1890" b="17318"/>
          <a:stretch/>
        </p:blipFill>
        <p:spPr>
          <a:xfrm>
            <a:off x="8964044" y="5321894"/>
            <a:ext cx="799925" cy="766194"/>
          </a:xfrm>
          <a:prstGeom prst="rect">
            <a:avLst/>
          </a:prstGeom>
        </p:spPr>
      </p:pic>
      <p:cxnSp>
        <p:nvCxnSpPr>
          <p:cNvPr id="70" name="Connettore 2 69">
            <a:extLst>
              <a:ext uri="{FF2B5EF4-FFF2-40B4-BE49-F238E27FC236}">
                <a16:creationId xmlns:a16="http://schemas.microsoft.com/office/drawing/2014/main" id="{9B0C53F2-AA4E-0AC0-44C4-516606C026B8}"/>
              </a:ext>
            </a:extLst>
          </p:cNvPr>
          <p:cNvCxnSpPr/>
          <p:nvPr/>
        </p:nvCxnSpPr>
        <p:spPr>
          <a:xfrm>
            <a:off x="8686913" y="5704991"/>
            <a:ext cx="351438" cy="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7BB95460-20AB-7CFF-89D1-06667A77543B}"/>
              </a:ext>
            </a:extLst>
          </p:cNvPr>
          <p:cNvSpPr txBox="1"/>
          <p:nvPr/>
        </p:nvSpPr>
        <p:spPr>
          <a:xfrm>
            <a:off x="5315490" y="3867073"/>
            <a:ext cx="1825747" cy="1015663"/>
          </a:xfrm>
          <a:prstGeom prst="rect">
            <a:avLst/>
          </a:prstGeom>
          <a:noFill/>
        </p:spPr>
        <p:txBody>
          <a:bodyPr wrap="square">
            <a:spAutoFit/>
          </a:bodyPr>
          <a:lstStyle/>
          <a:p>
            <a:r>
              <a:rPr lang="en-US" sz="1600" b="1" dirty="0"/>
              <a:t>at 0°C (from pellet)</a:t>
            </a:r>
          </a:p>
          <a:p>
            <a:endParaRPr lang="en-US" sz="1100" b="1" dirty="0">
              <a:ea typeface="Calibri"/>
              <a:cs typeface="Calibri"/>
            </a:endParaRPr>
          </a:p>
          <a:p>
            <a:endParaRPr lang="en-US" sz="1100" b="1" dirty="0">
              <a:ea typeface="Calibri"/>
              <a:cs typeface="Calibri"/>
            </a:endParaRPr>
          </a:p>
          <a:p>
            <a:r>
              <a:rPr lang="en-US" sz="1100" b="1" dirty="0">
                <a:ea typeface="Calibri"/>
                <a:cs typeface="Calibri"/>
              </a:rPr>
              <a:t>Modified evaporation protocol</a:t>
            </a:r>
          </a:p>
        </p:txBody>
      </p:sp>
      <p:sp>
        <p:nvSpPr>
          <p:cNvPr id="75" name="CasellaDiTesto 74">
            <a:extLst>
              <a:ext uri="{FF2B5EF4-FFF2-40B4-BE49-F238E27FC236}">
                <a16:creationId xmlns:a16="http://schemas.microsoft.com/office/drawing/2014/main" id="{52040C0C-83DA-43C0-84E5-ABDD4D26B8B7}"/>
              </a:ext>
            </a:extLst>
          </p:cNvPr>
          <p:cNvSpPr txBox="1"/>
          <p:nvPr/>
        </p:nvSpPr>
        <p:spPr>
          <a:xfrm>
            <a:off x="8690398" y="3777306"/>
            <a:ext cx="1128029" cy="276999"/>
          </a:xfrm>
          <a:prstGeom prst="rect">
            <a:avLst/>
          </a:prstGeom>
          <a:noFill/>
        </p:spPr>
        <p:txBody>
          <a:bodyPr wrap="square" rtlCol="0">
            <a:spAutoFit/>
          </a:bodyPr>
          <a:lstStyle/>
          <a:p>
            <a:r>
              <a:rPr lang="en-US" sz="1200" b="1" dirty="0">
                <a:solidFill>
                  <a:srgbClr val="FF0000"/>
                </a:solidFill>
              </a:rPr>
              <a:t>Sample 247</a:t>
            </a:r>
          </a:p>
        </p:txBody>
      </p:sp>
      <p:sp>
        <p:nvSpPr>
          <p:cNvPr id="76" name="CasellaDiTesto 75">
            <a:extLst>
              <a:ext uri="{FF2B5EF4-FFF2-40B4-BE49-F238E27FC236}">
                <a16:creationId xmlns:a16="http://schemas.microsoft.com/office/drawing/2014/main" id="{4BE46F1E-04F7-BFCC-3CD5-2DA1D3B0FA78}"/>
              </a:ext>
            </a:extLst>
          </p:cNvPr>
          <p:cNvSpPr txBox="1"/>
          <p:nvPr/>
        </p:nvSpPr>
        <p:spPr>
          <a:xfrm>
            <a:off x="8383197" y="4741849"/>
            <a:ext cx="1761308" cy="276999"/>
          </a:xfrm>
          <a:prstGeom prst="rect">
            <a:avLst/>
          </a:prstGeom>
          <a:noFill/>
        </p:spPr>
        <p:txBody>
          <a:bodyPr wrap="square" rtlCol="0">
            <a:spAutoFit/>
          </a:bodyPr>
          <a:lstStyle/>
          <a:p>
            <a:r>
              <a:rPr lang="en-US" sz="1200" dirty="0" err="1"/>
              <a:t>ZnO</a:t>
            </a:r>
            <a:r>
              <a:rPr lang="en-US" sz="1200" dirty="0"/>
              <a:t> pellet density ~ 84%</a:t>
            </a:r>
          </a:p>
        </p:txBody>
      </p:sp>
      <p:sp>
        <p:nvSpPr>
          <p:cNvPr id="77" name="CasellaDiTesto 76">
            <a:extLst>
              <a:ext uri="{FF2B5EF4-FFF2-40B4-BE49-F238E27FC236}">
                <a16:creationId xmlns:a16="http://schemas.microsoft.com/office/drawing/2014/main" id="{CA693B0E-6684-6D2D-8D31-A535DD927B8F}"/>
              </a:ext>
            </a:extLst>
          </p:cNvPr>
          <p:cNvSpPr txBox="1"/>
          <p:nvPr/>
        </p:nvSpPr>
        <p:spPr>
          <a:xfrm>
            <a:off x="3228084" y="2467991"/>
            <a:ext cx="1011252" cy="276999"/>
          </a:xfrm>
          <a:prstGeom prst="rect">
            <a:avLst/>
          </a:prstGeom>
          <a:noFill/>
        </p:spPr>
        <p:txBody>
          <a:bodyPr wrap="square" rtlCol="0">
            <a:spAutoFit/>
          </a:bodyPr>
          <a:lstStyle/>
          <a:p>
            <a:r>
              <a:rPr lang="en-US" sz="1200" b="1" dirty="0">
                <a:solidFill>
                  <a:srgbClr val="FF0000"/>
                </a:solidFill>
              </a:rPr>
              <a:t>Sample 212</a:t>
            </a:r>
          </a:p>
        </p:txBody>
      </p:sp>
      <p:sp>
        <p:nvSpPr>
          <p:cNvPr id="79" name="CasellaDiTesto 78">
            <a:extLst>
              <a:ext uri="{FF2B5EF4-FFF2-40B4-BE49-F238E27FC236}">
                <a16:creationId xmlns:a16="http://schemas.microsoft.com/office/drawing/2014/main" id="{8B67B744-8AEE-4594-0B19-FEB6B8449CD4}"/>
              </a:ext>
            </a:extLst>
          </p:cNvPr>
          <p:cNvSpPr txBox="1"/>
          <p:nvPr/>
        </p:nvSpPr>
        <p:spPr>
          <a:xfrm>
            <a:off x="3076146" y="3363197"/>
            <a:ext cx="1761308" cy="276999"/>
          </a:xfrm>
          <a:prstGeom prst="rect">
            <a:avLst/>
          </a:prstGeom>
          <a:noFill/>
        </p:spPr>
        <p:txBody>
          <a:bodyPr wrap="square" rtlCol="0">
            <a:spAutoFit/>
          </a:bodyPr>
          <a:lstStyle/>
          <a:p>
            <a:r>
              <a:rPr lang="en-US" sz="1200" dirty="0" err="1"/>
              <a:t>ZnO</a:t>
            </a:r>
            <a:r>
              <a:rPr lang="en-US" sz="1200" dirty="0"/>
              <a:t> pellet density ~ 95%</a:t>
            </a:r>
          </a:p>
        </p:txBody>
      </p:sp>
      <p:sp>
        <p:nvSpPr>
          <p:cNvPr id="80" name="CasellaDiTesto 79">
            <a:extLst>
              <a:ext uri="{FF2B5EF4-FFF2-40B4-BE49-F238E27FC236}">
                <a16:creationId xmlns:a16="http://schemas.microsoft.com/office/drawing/2014/main" id="{FC6BB9A8-E9A5-8DDB-A3BF-EE028C446946}"/>
              </a:ext>
            </a:extLst>
          </p:cNvPr>
          <p:cNvSpPr txBox="1"/>
          <p:nvPr/>
        </p:nvSpPr>
        <p:spPr>
          <a:xfrm>
            <a:off x="8148583" y="3442552"/>
            <a:ext cx="1761308" cy="276999"/>
          </a:xfrm>
          <a:prstGeom prst="rect">
            <a:avLst/>
          </a:prstGeom>
          <a:noFill/>
        </p:spPr>
        <p:txBody>
          <a:bodyPr wrap="square" rtlCol="0">
            <a:spAutoFit/>
          </a:bodyPr>
          <a:lstStyle/>
          <a:p>
            <a:r>
              <a:rPr lang="en-US" sz="1200" dirty="0" err="1"/>
              <a:t>ZnO</a:t>
            </a:r>
            <a:r>
              <a:rPr lang="en-US" sz="1200" dirty="0"/>
              <a:t> pellet density ~ 95%</a:t>
            </a:r>
          </a:p>
        </p:txBody>
      </p:sp>
      <p:sp>
        <p:nvSpPr>
          <p:cNvPr id="82" name="CasellaDiTesto 81">
            <a:extLst>
              <a:ext uri="{FF2B5EF4-FFF2-40B4-BE49-F238E27FC236}">
                <a16:creationId xmlns:a16="http://schemas.microsoft.com/office/drawing/2014/main" id="{21AF9391-86DA-8AE4-8940-934079780F2D}"/>
              </a:ext>
            </a:extLst>
          </p:cNvPr>
          <p:cNvSpPr txBox="1"/>
          <p:nvPr/>
        </p:nvSpPr>
        <p:spPr>
          <a:xfrm>
            <a:off x="9758548" y="5291792"/>
            <a:ext cx="1262266" cy="769441"/>
          </a:xfrm>
          <a:prstGeom prst="rect">
            <a:avLst/>
          </a:prstGeom>
          <a:noFill/>
        </p:spPr>
        <p:txBody>
          <a:bodyPr wrap="square">
            <a:spAutoFit/>
          </a:bodyPr>
          <a:lstStyle/>
          <a:p>
            <a:r>
              <a:rPr lang="en-US" sz="1100" dirty="0">
                <a:solidFill>
                  <a:srgbClr val="FF0000"/>
                </a:solidFill>
              </a:rPr>
              <a:t>irradiation and radiochemical purification planned</a:t>
            </a:r>
            <a:endParaRPr lang="en-US" sz="1100" dirty="0"/>
          </a:p>
        </p:txBody>
      </p:sp>
      <p:sp>
        <p:nvSpPr>
          <p:cNvPr id="83" name="CasellaDiTesto 82">
            <a:extLst>
              <a:ext uri="{FF2B5EF4-FFF2-40B4-BE49-F238E27FC236}">
                <a16:creationId xmlns:a16="http://schemas.microsoft.com/office/drawing/2014/main" id="{64242093-D2EB-7344-EB58-E81D441EE4C2}"/>
              </a:ext>
            </a:extLst>
          </p:cNvPr>
          <p:cNvSpPr txBox="1"/>
          <p:nvPr/>
        </p:nvSpPr>
        <p:spPr>
          <a:xfrm>
            <a:off x="8906735" y="5198610"/>
            <a:ext cx="1034400" cy="276999"/>
          </a:xfrm>
          <a:prstGeom prst="rect">
            <a:avLst/>
          </a:prstGeom>
          <a:noFill/>
        </p:spPr>
        <p:txBody>
          <a:bodyPr wrap="square" rtlCol="0">
            <a:spAutoFit/>
          </a:bodyPr>
          <a:lstStyle/>
          <a:p>
            <a:r>
              <a:rPr lang="en-US" sz="1200" b="1" dirty="0">
                <a:solidFill>
                  <a:srgbClr val="FF0000"/>
                </a:solidFill>
              </a:rPr>
              <a:t>Sample 268</a:t>
            </a:r>
          </a:p>
        </p:txBody>
      </p:sp>
      <p:sp>
        <p:nvSpPr>
          <p:cNvPr id="84" name="CasellaDiTesto 83">
            <a:extLst>
              <a:ext uri="{FF2B5EF4-FFF2-40B4-BE49-F238E27FC236}">
                <a16:creationId xmlns:a16="http://schemas.microsoft.com/office/drawing/2014/main" id="{C9AF917C-5730-1FDA-E0F6-BBD9EC36F6EA}"/>
              </a:ext>
            </a:extLst>
          </p:cNvPr>
          <p:cNvSpPr txBox="1"/>
          <p:nvPr/>
        </p:nvSpPr>
        <p:spPr>
          <a:xfrm>
            <a:off x="8937773" y="6161753"/>
            <a:ext cx="1761308" cy="276999"/>
          </a:xfrm>
          <a:prstGeom prst="rect">
            <a:avLst/>
          </a:prstGeom>
          <a:noFill/>
        </p:spPr>
        <p:txBody>
          <a:bodyPr wrap="square" rtlCol="0">
            <a:spAutoFit/>
          </a:bodyPr>
          <a:lstStyle/>
          <a:p>
            <a:r>
              <a:rPr lang="en-US" sz="1200" dirty="0" err="1"/>
              <a:t>ZnO</a:t>
            </a:r>
            <a:r>
              <a:rPr lang="en-US" sz="1200" dirty="0"/>
              <a:t> pellet density ~ 65%</a:t>
            </a:r>
          </a:p>
        </p:txBody>
      </p:sp>
      <p:pic>
        <p:nvPicPr>
          <p:cNvPr id="93" name="Picture 6" descr="Ok Stock Photo Images. 165,723 Ok royalty free images and photography  available to buy from thousands of stock photographers.">
            <a:extLst>
              <a:ext uri="{FF2B5EF4-FFF2-40B4-BE49-F238E27FC236}">
                <a16:creationId xmlns:a16="http://schemas.microsoft.com/office/drawing/2014/main" id="{80BCDBC8-BD6D-003B-523E-CE95FD33FE00}"/>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4331" b="83071" l="9786" r="92049">
                        <a14:foregroundMark x1="20183" y1="11811" x2="24771" y2="8661"/>
                        <a14:foregroundMark x1="27523" y1="9449" x2="23547" y2="6693"/>
                        <a14:foregroundMark x1="28135" y1="7087" x2="25994" y2="6693"/>
                        <a14:foregroundMark x1="25994" y1="6299" x2="20795" y2="9055"/>
                        <a14:foregroundMark x1="29664" y1="7087" x2="21101" y2="6299"/>
                        <a14:foregroundMark x1="29969" y1="7874" x2="21101" y2="4724"/>
                        <a14:foregroundMark x1="11315" y1="36220" x2="10398" y2="31496"/>
                        <a14:foregroundMark x1="21407" y1="77165" x2="20795" y2="83071"/>
                        <a14:foregroundMark x1="42508" y1="42126" x2="45260" y2="42520"/>
                        <a14:foregroundMark x1="38532" y1="42913" x2="44954" y2="45276"/>
                        <a14:foregroundMark x1="46177" y1="43307" x2="37920" y2="41339"/>
                        <a14:foregroundMark x1="90214" y1="25984" x2="92049" y2="31496"/>
                        <a14:foregroundMark x1="38532" y1="40157" x2="44954" y2="41339"/>
                      </a14:backgroundRemoval>
                    </a14:imgEffect>
                  </a14:imgLayer>
                </a14:imgProps>
              </a:ext>
              <a:ext uri="{28A0092B-C50C-407E-A947-70E740481C1C}">
                <a14:useLocalDpi xmlns:a14="http://schemas.microsoft.com/office/drawing/2010/main" val="0"/>
              </a:ext>
            </a:extLst>
          </a:blip>
          <a:srcRect b="9091"/>
          <a:stretch/>
        </p:blipFill>
        <p:spPr bwMode="auto">
          <a:xfrm>
            <a:off x="9362188" y="5760764"/>
            <a:ext cx="578947" cy="408821"/>
          </a:xfrm>
          <a:prstGeom prst="rect">
            <a:avLst/>
          </a:prstGeom>
          <a:noFill/>
          <a:extLst>
            <a:ext uri="{909E8E84-426E-40DD-AFC4-6F175D3DCCD1}">
              <a14:hiddenFill xmlns:a14="http://schemas.microsoft.com/office/drawing/2010/main">
                <a:solidFill>
                  <a:srgbClr val="FFFFFF"/>
                </a:solidFill>
              </a14:hiddenFill>
            </a:ext>
          </a:extLst>
        </p:spPr>
      </p:pic>
      <p:sp>
        <p:nvSpPr>
          <p:cNvPr id="113" name="CasellaDiTesto 112">
            <a:extLst>
              <a:ext uri="{FF2B5EF4-FFF2-40B4-BE49-F238E27FC236}">
                <a16:creationId xmlns:a16="http://schemas.microsoft.com/office/drawing/2014/main" id="{C86B23E0-355A-1CBC-1A6D-7E03348FF15C}"/>
              </a:ext>
            </a:extLst>
          </p:cNvPr>
          <p:cNvSpPr txBox="1"/>
          <p:nvPr/>
        </p:nvSpPr>
        <p:spPr>
          <a:xfrm>
            <a:off x="277645" y="1240540"/>
            <a:ext cx="6321923" cy="954107"/>
          </a:xfrm>
          <a:prstGeom prst="rect">
            <a:avLst/>
          </a:prstGeom>
          <a:solidFill>
            <a:srgbClr val="3459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sz="1400" b="1" dirty="0" err="1">
                <a:solidFill>
                  <a:srgbClr val="FFFF00"/>
                </a:solidFill>
              </a:rPr>
              <a:t>ZnO</a:t>
            </a:r>
            <a:r>
              <a:rPr lang="en-US" sz="1400" b="1" dirty="0">
                <a:solidFill>
                  <a:srgbClr val="FFFF00"/>
                </a:solidFill>
              </a:rPr>
              <a:t> recovery process steps performed in different conditions:</a:t>
            </a:r>
          </a:p>
          <a:p>
            <a:r>
              <a:rPr lang="en-US" sz="1400" dirty="0">
                <a:solidFill>
                  <a:schemeClr val="bg1"/>
                </a:solidFill>
              </a:rPr>
              <a:t>- Dissolution of pellet or powder in HCl or use of eluate from radiochemistry process</a:t>
            </a:r>
          </a:p>
          <a:p>
            <a:r>
              <a:rPr lang="en-US" sz="1400" dirty="0">
                <a:solidFill>
                  <a:schemeClr val="bg1"/>
                </a:solidFill>
              </a:rPr>
              <a:t>- Precipitation with NaOH at different temperatures</a:t>
            </a:r>
          </a:p>
          <a:p>
            <a:r>
              <a:rPr lang="en-US" sz="1400" dirty="0">
                <a:solidFill>
                  <a:schemeClr val="bg1"/>
                </a:solidFill>
              </a:rPr>
              <a:t>- Evaporation and final calcination</a:t>
            </a:r>
          </a:p>
        </p:txBody>
      </p:sp>
      <p:sp>
        <p:nvSpPr>
          <p:cNvPr id="7" name="Freccia a destra 6">
            <a:extLst>
              <a:ext uri="{FF2B5EF4-FFF2-40B4-BE49-F238E27FC236}">
                <a16:creationId xmlns:a16="http://schemas.microsoft.com/office/drawing/2014/main" id="{DFF3EA70-4978-FDBE-66BE-3FA276F8CA54}"/>
              </a:ext>
            </a:extLst>
          </p:cNvPr>
          <p:cNvSpPr/>
          <p:nvPr/>
        </p:nvSpPr>
        <p:spPr>
          <a:xfrm>
            <a:off x="4557278" y="4549875"/>
            <a:ext cx="685124" cy="17680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asellaDiTesto 14">
            <a:extLst>
              <a:ext uri="{FF2B5EF4-FFF2-40B4-BE49-F238E27FC236}">
                <a16:creationId xmlns:a16="http://schemas.microsoft.com/office/drawing/2014/main" id="{129C0654-1F81-0EBE-E51E-B04C2DBC4B2E}"/>
              </a:ext>
            </a:extLst>
          </p:cNvPr>
          <p:cNvSpPr txBox="1"/>
          <p:nvPr/>
        </p:nvSpPr>
        <p:spPr>
          <a:xfrm>
            <a:off x="5306076" y="5514334"/>
            <a:ext cx="2511102" cy="954107"/>
          </a:xfrm>
          <a:prstGeom prst="rect">
            <a:avLst/>
          </a:prstGeom>
          <a:noFill/>
        </p:spPr>
        <p:txBody>
          <a:bodyPr wrap="square">
            <a:spAutoFit/>
          </a:bodyPr>
          <a:lstStyle/>
          <a:p>
            <a:r>
              <a:rPr lang="en-US" sz="1400" b="1" dirty="0"/>
              <a:t>Starting material: </a:t>
            </a:r>
            <a:r>
              <a:rPr lang="en-US" sz="1400" b="1" dirty="0">
                <a:solidFill>
                  <a:schemeClr val="tx1"/>
                </a:solidFill>
              </a:rPr>
              <a:t>Zn-rich eluate from radiochemical separation protocol (from pellet)</a:t>
            </a:r>
            <a:r>
              <a:rPr lang="en-US" sz="1400" b="1" dirty="0">
                <a:solidFill>
                  <a:schemeClr val="tx1"/>
                </a:solidFill>
                <a:sym typeface="Wingdings" panose="05000000000000000000" pitchFamily="2" charset="2"/>
              </a:rPr>
              <a:t> </a:t>
            </a:r>
            <a:r>
              <a:rPr lang="en-US" sz="1400" b="1" dirty="0">
                <a:solidFill>
                  <a:schemeClr val="bg2">
                    <a:lumMod val="75000"/>
                  </a:schemeClr>
                </a:solidFill>
                <a:sym typeface="Wingdings" panose="05000000000000000000" pitchFamily="2" charset="2"/>
              </a:rPr>
              <a:t>simulation of real exp</a:t>
            </a:r>
            <a:endParaRPr lang="en-US" sz="1400" b="1" dirty="0">
              <a:solidFill>
                <a:schemeClr val="bg2">
                  <a:lumMod val="75000"/>
                </a:schemeClr>
              </a:solidFill>
            </a:endParaRPr>
          </a:p>
        </p:txBody>
      </p:sp>
      <p:pic>
        <p:nvPicPr>
          <p:cNvPr id="16" name="Immagine 15" descr="Immagine che contiene testo, lavandino, interno&#10;&#10;Descrizione generata automaticamente">
            <a:extLst>
              <a:ext uri="{FF2B5EF4-FFF2-40B4-BE49-F238E27FC236}">
                <a16:creationId xmlns:a16="http://schemas.microsoft.com/office/drawing/2014/main" id="{CFB09B50-A387-87D1-F1DA-DCC9EB09477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5281" t="51902" r="26800" b="36843"/>
          <a:stretch/>
        </p:blipFill>
        <p:spPr>
          <a:xfrm rot="16200000">
            <a:off x="4179582" y="5781783"/>
            <a:ext cx="397195" cy="443494"/>
          </a:xfrm>
          <a:prstGeom prst="rect">
            <a:avLst/>
          </a:prstGeom>
        </p:spPr>
      </p:pic>
      <p:sp>
        <p:nvSpPr>
          <p:cNvPr id="17" name="CasellaDiTesto 16">
            <a:extLst>
              <a:ext uri="{FF2B5EF4-FFF2-40B4-BE49-F238E27FC236}">
                <a16:creationId xmlns:a16="http://schemas.microsoft.com/office/drawing/2014/main" id="{772289A7-8BA7-B7BE-C2D4-58294EA539C4}"/>
              </a:ext>
            </a:extLst>
          </p:cNvPr>
          <p:cNvSpPr txBox="1"/>
          <p:nvPr/>
        </p:nvSpPr>
        <p:spPr>
          <a:xfrm>
            <a:off x="362286" y="5455205"/>
            <a:ext cx="2127577" cy="738664"/>
          </a:xfrm>
          <a:prstGeom prst="rect">
            <a:avLst/>
          </a:prstGeom>
          <a:noFill/>
        </p:spPr>
        <p:txBody>
          <a:bodyPr wrap="square">
            <a:spAutoFit/>
          </a:bodyPr>
          <a:lstStyle/>
          <a:p>
            <a:r>
              <a:rPr lang="en-US" sz="1400" b="1" dirty="0">
                <a:solidFill>
                  <a:schemeClr val="tx1"/>
                </a:solidFill>
              </a:rPr>
              <a:t>From Zn-rich eluate from radiochemical separation </a:t>
            </a:r>
            <a:r>
              <a:rPr lang="en-US" sz="1400" b="1" dirty="0"/>
              <a:t>protocol (from powder</a:t>
            </a:r>
            <a:r>
              <a:rPr lang="en-US" sz="1400" b="1" dirty="0">
                <a:solidFill>
                  <a:schemeClr val="tx1"/>
                </a:solidFill>
              </a:rPr>
              <a:t>)</a:t>
            </a:r>
            <a:endParaRPr lang="en-US" sz="1400" b="1" dirty="0"/>
          </a:p>
        </p:txBody>
      </p:sp>
      <p:pic>
        <p:nvPicPr>
          <p:cNvPr id="19" name="Immagine 18" descr="Immagine che contiene testo, lavandino, interno&#10;&#10;Descrizione generata automaticamente">
            <a:extLst>
              <a:ext uri="{FF2B5EF4-FFF2-40B4-BE49-F238E27FC236}">
                <a16:creationId xmlns:a16="http://schemas.microsoft.com/office/drawing/2014/main" id="{6BC8034E-27C6-D77A-60B3-85E8D903B97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5281" t="36957" r="27039" b="51788"/>
          <a:stretch/>
        </p:blipFill>
        <p:spPr>
          <a:xfrm rot="16200000">
            <a:off x="4500449" y="5481520"/>
            <a:ext cx="391870" cy="443491"/>
          </a:xfrm>
          <a:prstGeom prst="rect">
            <a:avLst/>
          </a:prstGeom>
        </p:spPr>
      </p:pic>
      <p:pic>
        <p:nvPicPr>
          <p:cNvPr id="21" name="Immagine 20" descr="Immagine che contiene testo, lavandino, interno&#10;&#10;Descrizione generata automaticamente">
            <a:extLst>
              <a:ext uri="{FF2B5EF4-FFF2-40B4-BE49-F238E27FC236}">
                <a16:creationId xmlns:a16="http://schemas.microsoft.com/office/drawing/2014/main" id="{D3B51897-9087-CFFC-EC1D-B45F3361682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281" t="21483" r="25891" b="67673"/>
          <a:stretch/>
        </p:blipFill>
        <p:spPr>
          <a:xfrm rot="16200000">
            <a:off x="4081963" y="5414806"/>
            <a:ext cx="398421" cy="393199"/>
          </a:xfrm>
          <a:prstGeom prst="rect">
            <a:avLst/>
          </a:prstGeom>
        </p:spPr>
      </p:pic>
      <p:pic>
        <p:nvPicPr>
          <p:cNvPr id="23" name="Immagine 22">
            <a:extLst>
              <a:ext uri="{FF2B5EF4-FFF2-40B4-BE49-F238E27FC236}">
                <a16:creationId xmlns:a16="http://schemas.microsoft.com/office/drawing/2014/main" id="{8F69A72D-FF8D-556E-557D-FE7616E6ECC7}"/>
              </a:ext>
            </a:extLst>
          </p:cNvPr>
          <p:cNvPicPr>
            <a:picLocks noChangeAspect="1"/>
          </p:cNvPicPr>
          <p:nvPr/>
        </p:nvPicPr>
        <p:blipFill>
          <a:blip r:embed="rId17"/>
          <a:stretch>
            <a:fillRect/>
          </a:stretch>
        </p:blipFill>
        <p:spPr>
          <a:xfrm>
            <a:off x="2421091" y="5302059"/>
            <a:ext cx="1312619" cy="877653"/>
          </a:xfrm>
          <a:prstGeom prst="rect">
            <a:avLst/>
          </a:prstGeom>
        </p:spPr>
      </p:pic>
      <p:cxnSp>
        <p:nvCxnSpPr>
          <p:cNvPr id="24" name="Connettore 2 23">
            <a:extLst>
              <a:ext uri="{FF2B5EF4-FFF2-40B4-BE49-F238E27FC236}">
                <a16:creationId xmlns:a16="http://schemas.microsoft.com/office/drawing/2014/main" id="{FFABFE20-BC4B-C4C8-96A2-A0D324453983}"/>
              </a:ext>
            </a:extLst>
          </p:cNvPr>
          <p:cNvCxnSpPr>
            <a:cxnSpLocks/>
          </p:cNvCxnSpPr>
          <p:nvPr/>
        </p:nvCxnSpPr>
        <p:spPr>
          <a:xfrm>
            <a:off x="3627409" y="5810297"/>
            <a:ext cx="420841" cy="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4D5DFE65-8044-2AF7-B5E8-01DF6E25B500}"/>
              </a:ext>
            </a:extLst>
          </p:cNvPr>
          <p:cNvSpPr txBox="1"/>
          <p:nvPr/>
        </p:nvSpPr>
        <p:spPr>
          <a:xfrm>
            <a:off x="3945908" y="6125114"/>
            <a:ext cx="1083818" cy="461665"/>
          </a:xfrm>
          <a:prstGeom prst="rect">
            <a:avLst/>
          </a:prstGeom>
          <a:noFill/>
        </p:spPr>
        <p:txBody>
          <a:bodyPr wrap="square" rtlCol="0">
            <a:spAutoFit/>
          </a:bodyPr>
          <a:lstStyle/>
          <a:p>
            <a:r>
              <a:rPr lang="en-US" sz="1200" dirty="0" err="1"/>
              <a:t>ZnO</a:t>
            </a:r>
            <a:r>
              <a:rPr lang="en-US" sz="1200" dirty="0"/>
              <a:t> pellet density ~ 55%</a:t>
            </a:r>
          </a:p>
        </p:txBody>
      </p:sp>
      <p:sp>
        <p:nvSpPr>
          <p:cNvPr id="32" name="CasellaDiTesto 31">
            <a:extLst>
              <a:ext uri="{FF2B5EF4-FFF2-40B4-BE49-F238E27FC236}">
                <a16:creationId xmlns:a16="http://schemas.microsoft.com/office/drawing/2014/main" id="{C5E5FF1D-7314-C69B-3D64-DEC0E65D2C39}"/>
              </a:ext>
            </a:extLst>
          </p:cNvPr>
          <p:cNvSpPr txBox="1"/>
          <p:nvPr/>
        </p:nvSpPr>
        <p:spPr>
          <a:xfrm>
            <a:off x="364303" y="5162660"/>
            <a:ext cx="2056788" cy="338554"/>
          </a:xfrm>
          <a:prstGeom prst="rect">
            <a:avLst/>
          </a:prstGeom>
          <a:noFill/>
        </p:spPr>
        <p:txBody>
          <a:bodyPr wrap="square">
            <a:spAutoFit/>
          </a:bodyPr>
          <a:lstStyle/>
          <a:p>
            <a:r>
              <a:rPr lang="en-US" sz="1600" b="1" dirty="0"/>
              <a:t>at 0°C </a:t>
            </a:r>
          </a:p>
        </p:txBody>
      </p:sp>
      <p:sp>
        <p:nvSpPr>
          <p:cNvPr id="48" name="CasellaDiTesto 47">
            <a:extLst>
              <a:ext uri="{FF2B5EF4-FFF2-40B4-BE49-F238E27FC236}">
                <a16:creationId xmlns:a16="http://schemas.microsoft.com/office/drawing/2014/main" id="{4FEC8662-EFF5-75C4-9061-28F6AE92120C}"/>
              </a:ext>
            </a:extLst>
          </p:cNvPr>
          <p:cNvSpPr txBox="1"/>
          <p:nvPr/>
        </p:nvSpPr>
        <p:spPr>
          <a:xfrm>
            <a:off x="5306076" y="5232777"/>
            <a:ext cx="2056788" cy="338554"/>
          </a:xfrm>
          <a:prstGeom prst="rect">
            <a:avLst/>
          </a:prstGeom>
          <a:noFill/>
        </p:spPr>
        <p:txBody>
          <a:bodyPr wrap="square">
            <a:spAutoFit/>
          </a:bodyPr>
          <a:lstStyle/>
          <a:p>
            <a:r>
              <a:rPr lang="en-US" sz="1600" b="1" dirty="0"/>
              <a:t>at 0°C </a:t>
            </a:r>
          </a:p>
        </p:txBody>
      </p:sp>
      <p:sp>
        <p:nvSpPr>
          <p:cNvPr id="52" name="CasellaDiTesto 51">
            <a:extLst>
              <a:ext uri="{FF2B5EF4-FFF2-40B4-BE49-F238E27FC236}">
                <a16:creationId xmlns:a16="http://schemas.microsoft.com/office/drawing/2014/main" id="{7C8E502A-EDF6-12D8-373E-3465F20A818A}"/>
              </a:ext>
            </a:extLst>
          </p:cNvPr>
          <p:cNvSpPr txBox="1"/>
          <p:nvPr/>
        </p:nvSpPr>
        <p:spPr>
          <a:xfrm>
            <a:off x="2340436" y="6091896"/>
            <a:ext cx="1256196" cy="461665"/>
          </a:xfrm>
          <a:prstGeom prst="rect">
            <a:avLst/>
          </a:prstGeom>
          <a:noFill/>
        </p:spPr>
        <p:txBody>
          <a:bodyPr wrap="square">
            <a:spAutoFit/>
          </a:bodyPr>
          <a:lstStyle/>
          <a:p>
            <a:pPr algn="ctr"/>
            <a:r>
              <a:rPr lang="en-US" sz="1200" dirty="0">
                <a:ea typeface="Calibri"/>
                <a:cs typeface="Calibri"/>
              </a:rPr>
              <a:t>Recovery yield 99%</a:t>
            </a:r>
            <a:endParaRPr lang="en-US" sz="1200" dirty="0">
              <a:sym typeface="Wingdings" panose="05000000000000000000" pitchFamily="2" charset="2"/>
            </a:endParaRPr>
          </a:p>
        </p:txBody>
      </p:sp>
      <p:sp>
        <p:nvSpPr>
          <p:cNvPr id="53" name="CasellaDiTesto 52">
            <a:extLst>
              <a:ext uri="{FF2B5EF4-FFF2-40B4-BE49-F238E27FC236}">
                <a16:creationId xmlns:a16="http://schemas.microsoft.com/office/drawing/2014/main" id="{32F4F84F-AEE9-E43C-2D29-C45951228DA3}"/>
              </a:ext>
            </a:extLst>
          </p:cNvPr>
          <p:cNvSpPr txBox="1"/>
          <p:nvPr/>
        </p:nvSpPr>
        <p:spPr>
          <a:xfrm>
            <a:off x="7646670" y="6132293"/>
            <a:ext cx="1261204" cy="461665"/>
          </a:xfrm>
          <a:prstGeom prst="rect">
            <a:avLst/>
          </a:prstGeom>
          <a:noFill/>
        </p:spPr>
        <p:txBody>
          <a:bodyPr wrap="square">
            <a:spAutoFit/>
          </a:bodyPr>
          <a:lstStyle/>
          <a:p>
            <a:pPr algn="ctr"/>
            <a:r>
              <a:rPr lang="en-US" sz="1200" dirty="0">
                <a:ea typeface="Calibri"/>
                <a:cs typeface="Calibri"/>
              </a:rPr>
              <a:t>Recovery yield </a:t>
            </a:r>
            <a:r>
              <a:rPr lang="en-US" sz="1200" dirty="0">
                <a:ea typeface="Calibri"/>
                <a:cs typeface="Calibri"/>
                <a:sym typeface="Wingdings" panose="05000000000000000000" pitchFamily="2" charset="2"/>
              </a:rPr>
              <a:t> to be optimized</a:t>
            </a:r>
            <a:endParaRPr lang="en-US" sz="1200" dirty="0">
              <a:sym typeface="Wingdings" panose="05000000000000000000" pitchFamily="2" charset="2"/>
            </a:endParaRPr>
          </a:p>
        </p:txBody>
      </p:sp>
      <p:sp>
        <p:nvSpPr>
          <p:cNvPr id="54" name="CasellaDiTesto 53">
            <a:extLst>
              <a:ext uri="{FF2B5EF4-FFF2-40B4-BE49-F238E27FC236}">
                <a16:creationId xmlns:a16="http://schemas.microsoft.com/office/drawing/2014/main" id="{89E0C5EE-A929-70E7-DCE8-07D68D06F2A4}"/>
              </a:ext>
            </a:extLst>
          </p:cNvPr>
          <p:cNvSpPr txBox="1"/>
          <p:nvPr/>
        </p:nvSpPr>
        <p:spPr>
          <a:xfrm rot="21244314">
            <a:off x="6585929" y="1661733"/>
            <a:ext cx="4400347" cy="707886"/>
          </a:xfrm>
          <a:prstGeom prst="rect">
            <a:avLst/>
          </a:prstGeom>
          <a:noFill/>
        </p:spPr>
        <p:txBody>
          <a:bodyPr wrap="square" rtlCol="0">
            <a:spAutoFit/>
          </a:bodyPr>
          <a:lstStyle/>
          <a:p>
            <a:pPr algn="ctr"/>
            <a:r>
              <a:rPr lang="en-US" sz="2000" b="1" dirty="0">
                <a:solidFill>
                  <a:srgbClr val="C00000"/>
                </a:solidFill>
              </a:rPr>
              <a:t>Optimization experiments and analysis of powders and targets still ongoing…</a:t>
            </a:r>
          </a:p>
        </p:txBody>
      </p:sp>
      <p:sp>
        <p:nvSpPr>
          <p:cNvPr id="55" name="CasellaDiTesto 54">
            <a:extLst>
              <a:ext uri="{FF2B5EF4-FFF2-40B4-BE49-F238E27FC236}">
                <a16:creationId xmlns:a16="http://schemas.microsoft.com/office/drawing/2014/main" id="{D0C6DED6-0409-EEC6-CA70-BE983F936DFC}"/>
              </a:ext>
            </a:extLst>
          </p:cNvPr>
          <p:cNvSpPr txBox="1"/>
          <p:nvPr/>
        </p:nvSpPr>
        <p:spPr>
          <a:xfrm>
            <a:off x="308870" y="2191423"/>
            <a:ext cx="1903090" cy="369332"/>
          </a:xfrm>
          <a:prstGeom prst="rect">
            <a:avLst/>
          </a:prstGeom>
          <a:noFill/>
        </p:spPr>
        <p:txBody>
          <a:bodyPr wrap="square" rtlCol="0">
            <a:spAutoFit/>
          </a:bodyPr>
          <a:lstStyle/>
          <a:p>
            <a:r>
              <a:rPr lang="en-US" b="1" dirty="0">
                <a:solidFill>
                  <a:srgbClr val="FF0000"/>
                </a:solidFill>
              </a:rPr>
              <a:t>First results:</a:t>
            </a:r>
          </a:p>
        </p:txBody>
      </p:sp>
      <p:sp>
        <p:nvSpPr>
          <p:cNvPr id="56" name="CasellaDiTesto 55">
            <a:extLst>
              <a:ext uri="{FF2B5EF4-FFF2-40B4-BE49-F238E27FC236}">
                <a16:creationId xmlns:a16="http://schemas.microsoft.com/office/drawing/2014/main" id="{2E6A5EB9-A205-72CD-B53B-837C95189965}"/>
              </a:ext>
            </a:extLst>
          </p:cNvPr>
          <p:cNvSpPr txBox="1"/>
          <p:nvPr/>
        </p:nvSpPr>
        <p:spPr>
          <a:xfrm>
            <a:off x="8580230" y="1046752"/>
            <a:ext cx="2090929" cy="461665"/>
          </a:xfrm>
          <a:prstGeom prst="rect">
            <a:avLst/>
          </a:prstGeom>
          <a:noFill/>
        </p:spPr>
        <p:txBody>
          <a:bodyPr wrap="square" rtlCol="0">
            <a:spAutoFit/>
          </a:bodyPr>
          <a:lstStyle/>
          <a:p>
            <a:r>
              <a:rPr lang="en-US" sz="2400" b="1" dirty="0">
                <a:solidFill>
                  <a:srgbClr val="FF0000"/>
                </a:solidFill>
              </a:rPr>
              <a:t>WP1 and WP2</a:t>
            </a:r>
          </a:p>
        </p:txBody>
      </p:sp>
      <p:sp>
        <p:nvSpPr>
          <p:cNvPr id="57" name="CasellaDiTesto 56">
            <a:extLst>
              <a:ext uri="{FF2B5EF4-FFF2-40B4-BE49-F238E27FC236}">
                <a16:creationId xmlns:a16="http://schemas.microsoft.com/office/drawing/2014/main" id="{8A404A8E-576B-6FBE-2BD9-12DF6A78032F}"/>
              </a:ext>
            </a:extLst>
          </p:cNvPr>
          <p:cNvSpPr txBox="1"/>
          <p:nvPr/>
        </p:nvSpPr>
        <p:spPr>
          <a:xfrm>
            <a:off x="9647945" y="2768761"/>
            <a:ext cx="1077297" cy="461665"/>
          </a:xfrm>
          <a:prstGeom prst="rect">
            <a:avLst/>
          </a:prstGeom>
          <a:noFill/>
        </p:spPr>
        <p:txBody>
          <a:bodyPr wrap="square">
            <a:spAutoFit/>
          </a:bodyPr>
          <a:lstStyle/>
          <a:p>
            <a:r>
              <a:rPr lang="en-US" sz="1200" dirty="0">
                <a:solidFill>
                  <a:srgbClr val="FF0000"/>
                </a:solidFill>
              </a:rPr>
              <a:t>SEM analyses ongoing</a:t>
            </a:r>
            <a:endParaRPr lang="en-US" sz="1200" dirty="0"/>
          </a:p>
        </p:txBody>
      </p:sp>
    </p:spTree>
    <p:extLst>
      <p:ext uri="{BB962C8B-B14F-4D97-AF65-F5344CB8AC3E}">
        <p14:creationId xmlns:p14="http://schemas.microsoft.com/office/powerpoint/2010/main" val="165380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63C93C-101E-E372-D8AF-E72E50A42B73}"/>
              </a:ext>
            </a:extLst>
          </p:cNvPr>
          <p:cNvGrpSpPr/>
          <p:nvPr/>
        </p:nvGrpSpPr>
        <p:grpSpPr>
          <a:xfrm>
            <a:off x="199949" y="644111"/>
            <a:ext cx="10985267" cy="1761111"/>
            <a:chOff x="199949" y="777461"/>
            <a:chExt cx="10985267" cy="1761111"/>
          </a:xfrm>
        </p:grpSpPr>
        <p:pic>
          <p:nvPicPr>
            <p:cNvPr id="31" name="Picture 30">
              <a:extLst>
                <a:ext uri="{FF2B5EF4-FFF2-40B4-BE49-F238E27FC236}">
                  <a16:creationId xmlns:a16="http://schemas.microsoft.com/office/drawing/2014/main" id="{B1DA918C-AB60-A59A-AEED-F34071137218}"/>
                </a:ext>
              </a:extLst>
            </p:cNvPr>
            <p:cNvPicPr>
              <a:picLocks noChangeAspect="1"/>
            </p:cNvPicPr>
            <p:nvPr/>
          </p:nvPicPr>
          <p:blipFill rotWithShape="1">
            <a:blip r:embed="rId3"/>
            <a:srcRect t="53228" b="21159"/>
            <a:stretch/>
          </p:blipFill>
          <p:spPr>
            <a:xfrm>
              <a:off x="199949" y="1314948"/>
              <a:ext cx="10985267" cy="1223624"/>
            </a:xfrm>
            <a:prstGeom prst="rect">
              <a:avLst/>
            </a:prstGeom>
          </p:spPr>
        </p:pic>
        <p:pic>
          <p:nvPicPr>
            <p:cNvPr id="18" name="Picture 17">
              <a:extLst>
                <a:ext uri="{FF2B5EF4-FFF2-40B4-BE49-F238E27FC236}">
                  <a16:creationId xmlns:a16="http://schemas.microsoft.com/office/drawing/2014/main" id="{A5AB168D-F926-B5C3-3937-BA35E44DA5CE}"/>
                </a:ext>
              </a:extLst>
            </p:cNvPr>
            <p:cNvPicPr>
              <a:picLocks noChangeAspect="1"/>
            </p:cNvPicPr>
            <p:nvPr/>
          </p:nvPicPr>
          <p:blipFill rotWithShape="1">
            <a:blip r:embed="rId3"/>
            <a:srcRect l="364" t="7793" r="6972" b="82057"/>
            <a:stretch/>
          </p:blipFill>
          <p:spPr>
            <a:xfrm>
              <a:off x="228600" y="777461"/>
              <a:ext cx="10210800" cy="553858"/>
            </a:xfrm>
            <a:prstGeom prst="rect">
              <a:avLst/>
            </a:prstGeom>
          </p:spPr>
        </p:pic>
        <p:sp>
          <p:nvSpPr>
            <p:cNvPr id="7" name="Star: 5 Points 6">
              <a:extLst>
                <a:ext uri="{FF2B5EF4-FFF2-40B4-BE49-F238E27FC236}">
                  <a16:creationId xmlns:a16="http://schemas.microsoft.com/office/drawing/2014/main" id="{4FC79F63-717B-EF63-ABD9-A7F4944C0697}"/>
                </a:ext>
              </a:extLst>
            </p:cNvPr>
            <p:cNvSpPr/>
            <p:nvPr/>
          </p:nvSpPr>
          <p:spPr>
            <a:xfrm>
              <a:off x="2832083" y="1473685"/>
              <a:ext cx="361507" cy="29302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ttore diritto 6">
              <a:extLst>
                <a:ext uri="{FF2B5EF4-FFF2-40B4-BE49-F238E27FC236}">
                  <a16:creationId xmlns:a16="http://schemas.microsoft.com/office/drawing/2014/main" id="{EDEA7D23-1888-789E-528A-8B2285147031}"/>
                </a:ext>
              </a:extLst>
            </p:cNvPr>
            <p:cNvCxnSpPr>
              <a:cxnSpLocks/>
            </p:cNvCxnSpPr>
            <p:nvPr/>
          </p:nvCxnSpPr>
          <p:spPr>
            <a:xfrm>
              <a:off x="3012836" y="1756559"/>
              <a:ext cx="0" cy="77944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860505B6-B048-4D8F-B955-631527BCBDFF}"/>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
        <p:nvSpPr>
          <p:cNvPr id="2" name="Title 1"/>
          <p:cNvSpPr>
            <a:spLocks noGrp="1"/>
          </p:cNvSpPr>
          <p:nvPr>
            <p:ph type="title" idx="4294967295"/>
          </p:nvPr>
        </p:nvSpPr>
        <p:spPr>
          <a:xfrm>
            <a:off x="0" y="-12700"/>
            <a:ext cx="10699750" cy="800100"/>
          </a:xfrm>
        </p:spPr>
        <p:txBody>
          <a:bodyPr>
            <a:normAutofit fontScale="90000"/>
          </a:bodyPr>
          <a:lstStyle/>
          <a:p>
            <a:r>
              <a:rPr lang="en-US" sz="3600" dirty="0">
                <a:latin typeface="+mn-lt"/>
              </a:rPr>
              <a:t>CUPRUM-TTD WP3 (LNL-MI-PD): Irradiation, γ-</a:t>
            </a:r>
            <a:r>
              <a:rPr lang="en-US" sz="3600" dirty="0" err="1">
                <a:latin typeface="+mn-lt"/>
              </a:rPr>
              <a:t>spectr</a:t>
            </a:r>
            <a:r>
              <a:rPr lang="en-US" sz="3600" dirty="0">
                <a:latin typeface="+mn-lt"/>
              </a:rPr>
              <a:t>. and QC test</a:t>
            </a:r>
          </a:p>
        </p:txBody>
      </p:sp>
      <p:pic>
        <p:nvPicPr>
          <p:cNvPr id="53" name="Picture 52">
            <a:extLst>
              <a:ext uri="{FF2B5EF4-FFF2-40B4-BE49-F238E27FC236}">
                <a16:creationId xmlns:a16="http://schemas.microsoft.com/office/drawing/2014/main" id="{010E17E4-FC67-7459-5030-3A72F317C5AF}"/>
              </a:ext>
            </a:extLst>
          </p:cNvPr>
          <p:cNvPicPr>
            <a:picLocks noChangeAspect="1"/>
          </p:cNvPicPr>
          <p:nvPr/>
        </p:nvPicPr>
        <p:blipFill>
          <a:blip r:embed="rId4"/>
          <a:stretch>
            <a:fillRect/>
          </a:stretch>
        </p:blipFill>
        <p:spPr>
          <a:xfrm>
            <a:off x="5499007" y="786984"/>
            <a:ext cx="3640512" cy="2225876"/>
          </a:xfrm>
          <a:prstGeom prst="rect">
            <a:avLst/>
          </a:prstGeom>
          <a:solidFill>
            <a:schemeClr val="bg1"/>
          </a:solidFill>
        </p:spPr>
      </p:pic>
      <p:sp>
        <p:nvSpPr>
          <p:cNvPr id="56" name="Arrow: Right 55">
            <a:extLst>
              <a:ext uri="{FF2B5EF4-FFF2-40B4-BE49-F238E27FC236}">
                <a16:creationId xmlns:a16="http://schemas.microsoft.com/office/drawing/2014/main" id="{C80D380E-A27B-05E7-04DE-3C0B4B68A501}"/>
              </a:ext>
            </a:extLst>
          </p:cNvPr>
          <p:cNvSpPr/>
          <p:nvPr/>
        </p:nvSpPr>
        <p:spPr>
          <a:xfrm rot="5400000">
            <a:off x="6127579" y="823023"/>
            <a:ext cx="494576" cy="2507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1984F34C-3EC2-ADB0-7ACC-1A3E45F9873E}"/>
              </a:ext>
            </a:extLst>
          </p:cNvPr>
          <p:cNvGraphicFramePr>
            <a:graphicFrameLocks noGrp="1"/>
          </p:cNvGraphicFramePr>
          <p:nvPr>
            <p:extLst>
              <p:ext uri="{D42A27DB-BD31-4B8C-83A1-F6EECF244321}">
                <p14:modId xmlns:p14="http://schemas.microsoft.com/office/powerpoint/2010/main" val="3538864843"/>
              </p:ext>
            </p:extLst>
          </p:nvPr>
        </p:nvGraphicFramePr>
        <p:xfrm>
          <a:off x="9034331" y="577586"/>
          <a:ext cx="2074777" cy="2755647"/>
        </p:xfrm>
        <a:graphic>
          <a:graphicData uri="http://schemas.openxmlformats.org/drawingml/2006/table">
            <a:tbl>
              <a:tblPr>
                <a:tableStyleId>{E929F9F4-4A8F-4326-A1B4-22849713DDAB}</a:tableStyleId>
              </a:tblPr>
              <a:tblGrid>
                <a:gridCol w="1444358">
                  <a:extLst>
                    <a:ext uri="{9D8B030D-6E8A-4147-A177-3AD203B41FA5}">
                      <a16:colId xmlns:a16="http://schemas.microsoft.com/office/drawing/2014/main" val="2246161760"/>
                    </a:ext>
                  </a:extLst>
                </a:gridCol>
                <a:gridCol w="630419">
                  <a:extLst>
                    <a:ext uri="{9D8B030D-6E8A-4147-A177-3AD203B41FA5}">
                      <a16:colId xmlns:a16="http://schemas.microsoft.com/office/drawing/2014/main" val="1684724238"/>
                    </a:ext>
                  </a:extLst>
                </a:gridCol>
              </a:tblGrid>
              <a:tr h="165714">
                <a:tc gridSpan="2">
                  <a:txBody>
                    <a:bodyPr/>
                    <a:lstStyle/>
                    <a:p>
                      <a:pPr algn="ctr" fontAlgn="ctr"/>
                      <a:r>
                        <a:rPr lang="en-US" sz="1800" b="1" u="none" strike="noStrike" dirty="0">
                          <a:solidFill>
                            <a:schemeClr val="bg1"/>
                          </a:solidFill>
                          <a:effectLst/>
                        </a:rPr>
                        <a:t>WP3</a:t>
                      </a:r>
                      <a:endParaRPr lang="en-US" sz="18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35495348"/>
                  </a:ext>
                </a:extLst>
              </a:tr>
              <a:tr h="187097">
                <a:tc>
                  <a:txBody>
                    <a:bodyPr/>
                    <a:lstStyle/>
                    <a:p>
                      <a:pPr algn="l" fontAlgn="b"/>
                      <a:r>
                        <a:rPr lang="en-US" sz="1600" b="1" u="none" strike="noStrike" dirty="0">
                          <a:solidFill>
                            <a:srgbClr val="FFFF00"/>
                          </a:solidFill>
                          <a:effectLst/>
                        </a:rPr>
                        <a:t>Liliana </a:t>
                      </a:r>
                      <a:r>
                        <a:rPr lang="en-US" sz="1600" b="1" u="none" strike="noStrike" dirty="0" err="1">
                          <a:solidFill>
                            <a:srgbClr val="FFFF00"/>
                          </a:solidFill>
                          <a:effectLst/>
                        </a:rPr>
                        <a:t>Mou</a:t>
                      </a:r>
                      <a:endParaRPr lang="en-US" sz="1600" b="1" i="0" u="none" strike="noStrike" dirty="0">
                        <a:solidFill>
                          <a:srgbClr val="FFFF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rowSpan="4">
                  <a:txBody>
                    <a:bodyPr/>
                    <a:lstStyle/>
                    <a:p>
                      <a:pPr algn="ctr" fontAlgn="ctr"/>
                      <a:r>
                        <a:rPr lang="en-US" sz="1100" b="0" u="none" strike="noStrike" dirty="0">
                          <a:solidFill>
                            <a:schemeClr val="bg1"/>
                          </a:solidFill>
                          <a:effectLst/>
                        </a:rPr>
                        <a:t>LNL</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458692"/>
                  </a:ext>
                </a:extLst>
              </a:tr>
              <a:tr h="178188">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a:solidFill>
                            <a:schemeClr val="bg1"/>
                          </a:solidFill>
                          <a:effectLst/>
                          <a:latin typeface="Calibri" panose="020F0502020204030204" pitchFamily="34" charset="0"/>
                        </a:rPr>
                        <a:t>Gaia </a:t>
                      </a:r>
                      <a:r>
                        <a:rPr lang="en-US" sz="1100" b="0" i="0" u="none" strike="noStrike" err="1">
                          <a:solidFill>
                            <a:schemeClr val="bg1"/>
                          </a:solidFill>
                          <a:effectLst/>
                          <a:latin typeface="Calibri" panose="020F0502020204030204" pitchFamily="34" charset="0"/>
                        </a:rPr>
                        <a:t>Pupillo</a:t>
                      </a:r>
                      <a:endParaRPr lang="en-US" sz="1100" b="0" i="0" u="none" strike="noStrike">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706130052"/>
                  </a:ext>
                </a:extLst>
              </a:tr>
              <a:tr h="178188">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Lucia De Dominicis</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pPr algn="ctr" fontAlgn="ctr"/>
                      <a:r>
                        <a:rPr lang="en-US" sz="1100" b="0" i="0" u="none" strike="noStrike">
                          <a:solidFill>
                            <a:srgbClr val="000000"/>
                          </a:solidFill>
                          <a:effectLst/>
                          <a:latin typeface="Calibri" panose="020F0502020204030204" pitchFamily="34" charset="0"/>
                        </a:rPr>
                        <a:t>UNIFE INFN-Fe</a:t>
                      </a:r>
                    </a:p>
                  </a:txBody>
                  <a:tcPr marL="9525" marR="9525" marT="9525" marB="0" anchor="ctr">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166446"/>
                  </a:ext>
                </a:extLst>
              </a:tr>
              <a:tr h="178188">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a:solidFill>
                            <a:schemeClr val="bg1"/>
                          </a:solidFill>
                          <a:effectLst/>
                          <a:latin typeface="Calibri" panose="020F0502020204030204" pitchFamily="34" charset="0"/>
                        </a:rPr>
                        <a:t>Juan Esposito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2716420"/>
                  </a:ext>
                </a:extLst>
              </a:tr>
              <a:tr h="18709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a:solidFill>
                            <a:schemeClr val="bg1"/>
                          </a:solidFill>
                          <a:effectLst/>
                          <a:latin typeface="Calibri" panose="020F0502020204030204" pitchFamily="34" charset="0"/>
                        </a:rPr>
                        <a:t>Emiliano </a:t>
                      </a:r>
                      <a:r>
                        <a:rPr lang="en-US" sz="1100" b="0" i="0" u="none" strike="noStrike" dirty="0" err="1">
                          <a:solidFill>
                            <a:schemeClr val="bg1"/>
                          </a:solidFill>
                          <a:effectLst/>
                          <a:latin typeface="Calibri" panose="020F0502020204030204" pitchFamily="34" charset="0"/>
                        </a:rPr>
                        <a:t>Cazzola</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it-IT" sz="1100" b="0" i="0" u="none" strike="noStrike" dirty="0">
                          <a:solidFill>
                            <a:schemeClr val="bg1"/>
                          </a:solidFill>
                          <a:effectLst/>
                          <a:latin typeface="Calibri" panose="020F0502020204030204" pitchFamily="34" charset="0"/>
                        </a:rPr>
                        <a:t>HSCDC</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3226997"/>
                  </a:ext>
                </a:extLst>
              </a:tr>
              <a:tr h="18709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Giancarlo Gorgoni</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2124039"/>
                  </a:ext>
                </a:extLst>
              </a:tr>
              <a:tr h="18709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Luciano Canton</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fontAlgn="ctr"/>
                      <a:r>
                        <a:rPr lang="it-IT" sz="1100" b="0" i="0" u="none" strike="noStrike" dirty="0">
                          <a:solidFill>
                            <a:schemeClr val="bg1"/>
                          </a:solidFill>
                          <a:effectLst/>
                          <a:latin typeface="Calibri" panose="020F0502020204030204" pitchFamily="34" charset="0"/>
                        </a:rPr>
                        <a:t>UNIPD</a:t>
                      </a:r>
                    </a:p>
                    <a:p>
                      <a:pPr algn="ctr" fontAlgn="ctr"/>
                      <a:r>
                        <a:rPr lang="it-IT" sz="1100" b="0" i="0" u="none" strike="noStrike" dirty="0">
                          <a:solidFill>
                            <a:schemeClr val="bg1"/>
                          </a:solidFill>
                          <a:effectLst/>
                          <a:latin typeface="Calibri" panose="020F0502020204030204" pitchFamily="34" charset="0"/>
                        </a:rPr>
                        <a:t>INFN-PD</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5967906"/>
                  </a:ext>
                </a:extLst>
              </a:tr>
              <a:tr h="18709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dirty="0" err="1"/>
                        <a:t>Yuliia</a:t>
                      </a:r>
                      <a:r>
                        <a:rPr lang="it-IT" sz="1100" dirty="0"/>
                        <a:t>  </a:t>
                      </a:r>
                      <a:r>
                        <a:rPr lang="it-IT" sz="1100" dirty="0" err="1"/>
                        <a:t>Lashko</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51111712"/>
                  </a:ext>
                </a:extLst>
              </a:tr>
              <a:tr h="18709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Francesca Barbaro</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995419"/>
                  </a:ext>
                </a:extLst>
              </a:tr>
              <a:tr h="18709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Flavia Groppi</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fontAlgn="ctr"/>
                      <a:r>
                        <a:rPr lang="it-IT" sz="1100" b="0" i="0" u="none" strike="noStrike" dirty="0">
                          <a:solidFill>
                            <a:schemeClr val="bg1"/>
                          </a:solidFill>
                          <a:effectLst/>
                          <a:latin typeface="Calibri" panose="020F0502020204030204" pitchFamily="34" charset="0"/>
                        </a:rPr>
                        <a:t>UNIMI</a:t>
                      </a:r>
                    </a:p>
                    <a:p>
                      <a:pPr algn="ctr" fontAlgn="ctr"/>
                      <a:r>
                        <a:rPr lang="it-IT" sz="1100" b="0" i="0" u="none" strike="noStrike" dirty="0">
                          <a:solidFill>
                            <a:schemeClr val="bg1"/>
                          </a:solidFill>
                          <a:effectLst/>
                          <a:latin typeface="Calibri" panose="020F0502020204030204" pitchFamily="34" charset="0"/>
                        </a:rPr>
                        <a:t>INFN-MI</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029877"/>
                  </a:ext>
                </a:extLst>
              </a:tr>
              <a:tr h="18709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Simone Manenti</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5593696"/>
                  </a:ext>
                </a:extLst>
              </a:tr>
              <a:tr h="18709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Fiorella M. Cagnetta</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856723"/>
                  </a:ext>
                </a:extLst>
              </a:tr>
              <a:tr h="18709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a:solidFill>
                            <a:schemeClr val="bg1"/>
                          </a:solidFill>
                          <a:effectLst/>
                          <a:latin typeface="Calibri" panose="020F0502020204030204" pitchFamily="34" charset="0"/>
                        </a:rPr>
                        <a:t>Michele Colucci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0360081"/>
                  </a:ext>
                </a:extLst>
              </a:tr>
            </a:tbl>
          </a:graphicData>
        </a:graphic>
      </p:graphicFrame>
      <p:sp>
        <p:nvSpPr>
          <p:cNvPr id="55" name="Rectangle: Rounded Corners 54">
            <a:extLst>
              <a:ext uri="{FF2B5EF4-FFF2-40B4-BE49-F238E27FC236}">
                <a16:creationId xmlns:a16="http://schemas.microsoft.com/office/drawing/2014/main" id="{32DB516D-6950-DB1F-3933-2B8CA113C5E1}"/>
              </a:ext>
            </a:extLst>
          </p:cNvPr>
          <p:cNvSpPr/>
          <p:nvPr/>
        </p:nvSpPr>
        <p:spPr>
          <a:xfrm>
            <a:off x="5821883" y="1221127"/>
            <a:ext cx="1150417" cy="1868170"/>
          </a:xfrm>
          <a:prstGeom prst="roundRect">
            <a:avLst/>
          </a:prstGeom>
          <a:solidFill>
            <a:schemeClr val="accent1">
              <a:alpha val="31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3">
            <a:extLst>
              <a:ext uri="{FF2B5EF4-FFF2-40B4-BE49-F238E27FC236}">
                <a16:creationId xmlns:a16="http://schemas.microsoft.com/office/drawing/2014/main" id="{56834F7C-2343-D3E0-FC62-F29CE093A59E}"/>
              </a:ext>
            </a:extLst>
          </p:cNvPr>
          <p:cNvSpPr txBox="1">
            <a:spLocks/>
          </p:cNvSpPr>
          <p:nvPr/>
        </p:nvSpPr>
        <p:spPr>
          <a:xfrm>
            <a:off x="97121" y="4698994"/>
            <a:ext cx="3580286" cy="509902"/>
          </a:xfrm>
          <a:prstGeom prst="rect">
            <a:avLst/>
          </a:prstGeom>
        </p:spPr>
        <p:txBody>
          <a:bodyPr vert="horz" lIns="91440" tIns="45720" rIns="91440" bIns="45720" rtlCol="0">
            <a:normAutofit fontScale="77500" lnSpcReduction="20000"/>
          </a:bodyPr>
          <a:lstStyle>
            <a:lvl1pPr marL="342891" indent="-228594" algn="l" defTabSz="914377"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64" indent="-228594" algn="l" defTabSz="914377"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15" indent="-228594" algn="l" defTabSz="914377"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28" indent="-228594" algn="l" defTabSz="914377"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41" indent="-228594" algn="l" defTabSz="914377"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17" indent="-182875" algn="l" defTabSz="914377"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192" indent="-182875" algn="l" defTabSz="914377"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067" indent="-182875" algn="l" defTabSz="914377"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943" indent="-182875" algn="l" defTabSz="914377"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297" indent="0">
              <a:buNone/>
            </a:pPr>
            <a:r>
              <a:rPr lang="en-US" b="1" dirty="0">
                <a:solidFill>
                  <a:srgbClr val="002060"/>
                </a:solidFill>
                <a:effectLst>
                  <a:outerShdw blurRad="38100" dist="38100" dir="2700000" algn="tl">
                    <a:srgbClr val="000000">
                      <a:alpha val="43137"/>
                    </a:srgbClr>
                  </a:outerShdw>
                </a:effectLst>
              </a:rPr>
              <a:t>Milestones and deliveries planned </a:t>
            </a:r>
          </a:p>
        </p:txBody>
      </p:sp>
      <p:graphicFrame>
        <p:nvGraphicFramePr>
          <p:cNvPr id="14" name="Tabella 11">
            <a:extLst>
              <a:ext uri="{FF2B5EF4-FFF2-40B4-BE49-F238E27FC236}">
                <a16:creationId xmlns:a16="http://schemas.microsoft.com/office/drawing/2014/main" id="{93976BAA-97CA-E231-ABB5-3005BB2F53CF}"/>
              </a:ext>
            </a:extLst>
          </p:cNvPr>
          <p:cNvGraphicFramePr>
            <a:graphicFrameLocks noGrp="1"/>
          </p:cNvGraphicFramePr>
          <p:nvPr>
            <p:extLst>
              <p:ext uri="{D42A27DB-BD31-4B8C-83A1-F6EECF244321}">
                <p14:modId xmlns:p14="http://schemas.microsoft.com/office/powerpoint/2010/main" val="1248925242"/>
              </p:ext>
            </p:extLst>
          </p:nvPr>
        </p:nvGraphicFramePr>
        <p:xfrm>
          <a:off x="84764" y="4977853"/>
          <a:ext cx="7849562" cy="1868170"/>
        </p:xfrm>
        <a:graphic>
          <a:graphicData uri="http://schemas.openxmlformats.org/drawingml/2006/table">
            <a:tbl>
              <a:tblPr firstRow="1" firstCol="1" bandRow="1"/>
              <a:tblGrid>
                <a:gridCol w="7849562">
                  <a:extLst>
                    <a:ext uri="{9D8B030D-6E8A-4147-A177-3AD203B41FA5}">
                      <a16:colId xmlns:a16="http://schemas.microsoft.com/office/drawing/2014/main" val="1275488791"/>
                    </a:ext>
                  </a:extLst>
                </a:gridCol>
              </a:tblGrid>
              <a:tr h="1283073">
                <a:tc>
                  <a:txBody>
                    <a:bodyPr/>
                    <a:lstStyle/>
                    <a:p>
                      <a:pPr marL="0" marR="0" lvl="0" indent="0" algn="l" defTabSz="914377" rtl="0" eaLnBrk="1" fontAlgn="auto" latinLnBrk="0" hangingPunct="1">
                        <a:lnSpc>
                          <a:spcPct val="115000"/>
                        </a:lnSpc>
                        <a:spcBef>
                          <a:spcPts val="0"/>
                        </a:spcBef>
                        <a:spcAft>
                          <a:spcPts val="0"/>
                        </a:spcAft>
                        <a:buClrTx/>
                        <a:buSzTx/>
                        <a:buFontTx/>
                        <a:buNone/>
                        <a:tabLst/>
                        <a:defRPr/>
                      </a:pPr>
                      <a:r>
                        <a:rPr lang="en-US" sz="1200" dirty="0">
                          <a:effectLst/>
                          <a:latin typeface="+mn-lt"/>
                          <a:ea typeface="Times New Roman" panose="02020603050405020304" pitchFamily="18" charset="0"/>
                          <a:cs typeface="Calibri" panose="020F0502020204030204" pitchFamily="34" charset="0"/>
                        </a:rPr>
                        <a:t>M9: </a:t>
                      </a:r>
                      <a:r>
                        <a:rPr lang="en-US" sz="1200" baseline="30000" dirty="0" err="1">
                          <a:effectLst/>
                          <a:latin typeface="+mn-lt"/>
                          <a:ea typeface="Times New Roman" panose="02020603050405020304" pitchFamily="18" charset="0"/>
                          <a:cs typeface="Calibri" panose="020F0502020204030204" pitchFamily="34" charset="0"/>
                        </a:rPr>
                        <a:t>nat</a:t>
                      </a:r>
                      <a:r>
                        <a:rPr lang="en-US" sz="1200" dirty="0" err="1">
                          <a:effectLst/>
                          <a:latin typeface="+mn-lt"/>
                          <a:ea typeface="Times New Roman" panose="02020603050405020304" pitchFamily="18" charset="0"/>
                          <a:cs typeface="Calibri" panose="020F0502020204030204" pitchFamily="34" charset="0"/>
                        </a:rPr>
                        <a:t>ZnO</a:t>
                      </a:r>
                      <a:r>
                        <a:rPr lang="en-US" sz="1200" dirty="0">
                          <a:effectLst/>
                          <a:latin typeface="+mn-lt"/>
                          <a:ea typeface="Times New Roman" panose="02020603050405020304" pitchFamily="18" charset="0"/>
                          <a:cs typeface="Calibri" panose="020F0502020204030204" pitchFamily="34" charset="0"/>
                        </a:rPr>
                        <a:t> targets irradiation for thermomechanical stability tests</a:t>
                      </a:r>
                      <a:endParaRPr lang="it-IT" sz="1200" dirty="0">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US" sz="1200" dirty="0">
                          <a:effectLst/>
                          <a:latin typeface="+mn-lt"/>
                          <a:ea typeface="Times New Roman" panose="02020603050405020304" pitchFamily="18" charset="0"/>
                          <a:cs typeface="Calibri" panose="020F0502020204030204" pitchFamily="34" charset="0"/>
                        </a:rPr>
                        <a:t>M10: </a:t>
                      </a:r>
                      <a:r>
                        <a:rPr lang="en-US" sz="1200" baseline="30000" dirty="0" err="1">
                          <a:effectLst/>
                          <a:latin typeface="+mn-lt"/>
                          <a:ea typeface="Times New Roman" panose="02020603050405020304" pitchFamily="18" charset="0"/>
                          <a:cs typeface="Calibri" panose="020F0502020204030204" pitchFamily="34" charset="0"/>
                        </a:rPr>
                        <a:t>nat</a:t>
                      </a:r>
                      <a:r>
                        <a:rPr lang="en-US" sz="1200" dirty="0" err="1">
                          <a:effectLst/>
                          <a:latin typeface="+mn-lt"/>
                          <a:ea typeface="Times New Roman" panose="02020603050405020304" pitchFamily="18" charset="0"/>
                          <a:cs typeface="Calibri" panose="020F0502020204030204" pitchFamily="34" charset="0"/>
                        </a:rPr>
                        <a:t>ZnO</a:t>
                      </a:r>
                      <a:r>
                        <a:rPr lang="en-US" sz="1200" dirty="0">
                          <a:effectLst/>
                          <a:latin typeface="+mn-lt"/>
                          <a:ea typeface="Times New Roman" panose="02020603050405020304" pitchFamily="18" charset="0"/>
                          <a:cs typeface="Calibri" panose="020F0502020204030204" pitchFamily="34" charset="0"/>
                        </a:rPr>
                        <a:t> targets irradiations for radiochemical separation optimization procedure</a:t>
                      </a:r>
                    </a:p>
                    <a:p>
                      <a:pPr marL="0" marR="0" lvl="0" indent="0" algn="l" defTabSz="914377" rtl="0" eaLnBrk="1" fontAlgn="auto" latinLnBrk="0" hangingPunct="1">
                        <a:lnSpc>
                          <a:spcPct val="115000"/>
                        </a:lnSpc>
                        <a:spcBef>
                          <a:spcPts val="0"/>
                        </a:spcBef>
                        <a:spcAft>
                          <a:spcPts val="0"/>
                        </a:spcAft>
                        <a:buClrTx/>
                        <a:buSzTx/>
                        <a:buFontTx/>
                        <a:buNone/>
                        <a:tabLst/>
                        <a:defRPr/>
                      </a:pPr>
                      <a:r>
                        <a:rPr lang="en-US" sz="1200" dirty="0">
                          <a:effectLst/>
                          <a:latin typeface="+mn-lt"/>
                          <a:ea typeface="Times New Roman" panose="02020603050405020304" pitchFamily="18" charset="0"/>
                          <a:cs typeface="Calibri" panose="020F0502020204030204" pitchFamily="34" charset="0"/>
                        </a:rPr>
                        <a:t>M11: γ-spectrometry meas. to determine radiochemical procedure efficiency (</a:t>
                      </a:r>
                      <a:r>
                        <a:rPr lang="en-US" sz="1200" baseline="30000" dirty="0" err="1">
                          <a:effectLst/>
                          <a:latin typeface="+mn-lt"/>
                          <a:ea typeface="Times New Roman" panose="02020603050405020304" pitchFamily="18" charset="0"/>
                          <a:cs typeface="Calibri" panose="020F0502020204030204" pitchFamily="34" charset="0"/>
                        </a:rPr>
                        <a:t>nat</a:t>
                      </a:r>
                      <a:r>
                        <a:rPr lang="en-US" sz="1200" dirty="0" err="1">
                          <a:effectLst/>
                          <a:latin typeface="+mn-lt"/>
                          <a:ea typeface="Times New Roman" panose="02020603050405020304" pitchFamily="18" charset="0"/>
                          <a:cs typeface="Calibri" panose="020F0502020204030204" pitchFamily="34" charset="0"/>
                        </a:rPr>
                        <a:t>Zn</a:t>
                      </a:r>
                      <a:r>
                        <a:rPr lang="en-US" sz="1200" dirty="0">
                          <a:effectLst/>
                          <a:latin typeface="+mn-lt"/>
                          <a:ea typeface="Times New Roman" panose="02020603050405020304" pitchFamily="18" charset="0"/>
                          <a:cs typeface="Calibri" panose="020F0502020204030204" pitchFamily="34" charset="0"/>
                        </a:rPr>
                        <a:t>/</a:t>
                      </a:r>
                      <a:r>
                        <a:rPr lang="en-US" sz="1200" baseline="30000" dirty="0" err="1">
                          <a:effectLst/>
                          <a:latin typeface="+mn-lt"/>
                          <a:ea typeface="Times New Roman" panose="02020603050405020304" pitchFamily="18" charset="0"/>
                          <a:cs typeface="Calibri" panose="020F0502020204030204" pitchFamily="34" charset="0"/>
                        </a:rPr>
                        <a:t>nat</a:t>
                      </a:r>
                      <a:r>
                        <a:rPr lang="en-US" sz="1200" dirty="0" err="1">
                          <a:effectLst/>
                          <a:latin typeface="+mn-lt"/>
                          <a:ea typeface="Times New Roman" panose="02020603050405020304" pitchFamily="18" charset="0"/>
                          <a:cs typeface="Calibri" panose="020F0502020204030204" pitchFamily="34" charset="0"/>
                        </a:rPr>
                        <a:t>Ni</a:t>
                      </a:r>
                      <a:r>
                        <a:rPr lang="en-US" sz="1200" dirty="0">
                          <a:effectLst/>
                          <a:latin typeface="+mn-lt"/>
                          <a:ea typeface="Times New Roman" panose="02020603050405020304" pitchFamily="18" charset="0"/>
                          <a:cs typeface="Calibri" panose="020F0502020204030204" pitchFamily="34" charset="0"/>
                        </a:rPr>
                        <a:t> targets)</a:t>
                      </a:r>
                      <a:endParaRPr lang="it-IT" sz="1200" dirty="0">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US" sz="1200" dirty="0">
                          <a:effectLst/>
                          <a:latin typeface="+mn-lt"/>
                          <a:ea typeface="Times New Roman" panose="02020603050405020304" pitchFamily="18" charset="0"/>
                          <a:cs typeface="Calibri" panose="020F0502020204030204" pitchFamily="34" charset="0"/>
                        </a:rPr>
                        <a:t>M12: 3 irradiations on </a:t>
                      </a:r>
                      <a:r>
                        <a:rPr lang="en-US" sz="1200" b="1" baseline="30000" dirty="0">
                          <a:solidFill>
                            <a:srgbClr val="002060"/>
                          </a:solidFill>
                          <a:effectLst/>
                          <a:latin typeface="+mn-lt"/>
                          <a:ea typeface="Times New Roman" panose="02020603050405020304" pitchFamily="18" charset="0"/>
                          <a:cs typeface="Calibri" panose="020F0502020204030204" pitchFamily="34" charset="0"/>
                        </a:rPr>
                        <a:t>70</a:t>
                      </a:r>
                      <a:r>
                        <a:rPr lang="en-US" sz="1200" b="1" dirty="0">
                          <a:solidFill>
                            <a:srgbClr val="002060"/>
                          </a:solidFill>
                          <a:effectLst/>
                          <a:latin typeface="+mn-lt"/>
                          <a:ea typeface="Times New Roman" panose="02020603050405020304" pitchFamily="18" charset="0"/>
                          <a:cs typeface="Calibri" panose="020F0502020204030204" pitchFamily="34" charset="0"/>
                        </a:rPr>
                        <a:t>ZnO targets for </a:t>
                      </a:r>
                      <a:r>
                        <a:rPr lang="en-US" sz="1200" b="1" baseline="30000" dirty="0">
                          <a:solidFill>
                            <a:srgbClr val="002060"/>
                          </a:solidFill>
                          <a:effectLst/>
                          <a:latin typeface="+mn-lt"/>
                          <a:ea typeface="Times New Roman" panose="02020603050405020304" pitchFamily="18" charset="0"/>
                          <a:cs typeface="Calibri" panose="020F0502020204030204" pitchFamily="34" charset="0"/>
                        </a:rPr>
                        <a:t>67</a:t>
                      </a:r>
                      <a:r>
                        <a:rPr lang="en-US" sz="1200" b="1" dirty="0">
                          <a:solidFill>
                            <a:srgbClr val="002060"/>
                          </a:solidFill>
                          <a:effectLst/>
                          <a:latin typeface="+mn-lt"/>
                          <a:ea typeface="Times New Roman" panose="02020603050405020304" pitchFamily="18" charset="0"/>
                          <a:cs typeface="Calibri" panose="020F0502020204030204" pitchFamily="34" charset="0"/>
                        </a:rPr>
                        <a:t>Cu batches </a:t>
                      </a:r>
                      <a:r>
                        <a:rPr lang="en-US" sz="1200" dirty="0">
                          <a:effectLst/>
                          <a:latin typeface="+mn-lt"/>
                          <a:ea typeface="Times New Roman" panose="02020603050405020304" pitchFamily="18" charset="0"/>
                          <a:cs typeface="Calibri" panose="020F0502020204030204" pitchFamily="34" charset="0"/>
                        </a:rPr>
                        <a:t>production  (2 irradiations on  </a:t>
                      </a:r>
                      <a:r>
                        <a:rPr lang="en-US" sz="1200" b="1" baseline="30000" dirty="0">
                          <a:solidFill>
                            <a:srgbClr val="002060"/>
                          </a:solidFill>
                          <a:effectLst/>
                          <a:latin typeface="+mn-lt"/>
                          <a:ea typeface="Times New Roman" panose="02020603050405020304" pitchFamily="18" charset="0"/>
                          <a:cs typeface="Calibri" panose="020F0502020204030204" pitchFamily="34" charset="0"/>
                        </a:rPr>
                        <a:t>64</a:t>
                      </a:r>
                      <a:r>
                        <a:rPr lang="en-US" sz="1200" b="1" dirty="0">
                          <a:solidFill>
                            <a:srgbClr val="002060"/>
                          </a:solidFill>
                          <a:effectLst/>
                          <a:latin typeface="+mn-lt"/>
                          <a:ea typeface="Times New Roman" panose="02020603050405020304" pitchFamily="18" charset="0"/>
                          <a:cs typeface="Calibri" panose="020F0502020204030204" pitchFamily="34" charset="0"/>
                        </a:rPr>
                        <a:t>Ni targets</a:t>
                      </a:r>
                      <a:r>
                        <a:rPr lang="en-US" sz="1200" b="1" dirty="0">
                          <a:solidFill>
                            <a:srgbClr val="002060"/>
                          </a:solidFill>
                          <a:latin typeface="+mn-lt"/>
                        </a:rPr>
                        <a:t> for </a:t>
                      </a:r>
                      <a:r>
                        <a:rPr lang="en-US" sz="1200" b="1" baseline="30000" dirty="0">
                          <a:solidFill>
                            <a:srgbClr val="002060"/>
                          </a:solidFill>
                          <a:latin typeface="+mn-lt"/>
                        </a:rPr>
                        <a:t>64</a:t>
                      </a:r>
                      <a:r>
                        <a:rPr lang="en-US" sz="1200" b="1" dirty="0">
                          <a:solidFill>
                            <a:srgbClr val="002060"/>
                          </a:solidFill>
                          <a:latin typeface="+mn-lt"/>
                        </a:rPr>
                        <a:t>Cu</a:t>
                      </a:r>
                      <a:r>
                        <a:rPr lang="en-US" sz="1200" b="0" dirty="0">
                          <a:solidFill>
                            <a:schemeClr val="tx1"/>
                          </a:solidFill>
                          <a:latin typeface="+mn-lt"/>
                        </a:rPr>
                        <a:t>).</a:t>
                      </a:r>
                      <a:r>
                        <a:rPr lang="en-US" sz="1200" b="0" dirty="0">
                          <a:solidFill>
                            <a:srgbClr val="FF0000"/>
                          </a:solidFill>
                          <a:effectLst/>
                          <a:latin typeface="+mn-lt"/>
                          <a:ea typeface="Times New Roman" panose="02020603050405020304" pitchFamily="18" charset="0"/>
                          <a:cs typeface="Calibri" panose="020F0502020204030204" pitchFamily="34" charset="0"/>
                        </a:rPr>
                        <a:t> </a:t>
                      </a:r>
                      <a:endParaRPr lang="it-IT" sz="1200" b="0" dirty="0">
                        <a:solidFill>
                          <a:srgbClr val="FF0000"/>
                        </a:solidFill>
                        <a:effectLst/>
                        <a:latin typeface="+mn-lt"/>
                        <a:ea typeface="Times New Roman" panose="02020603050405020304" pitchFamily="18" charset="0"/>
                        <a:cs typeface="Times New Roman" panose="02020603050405020304" pitchFamily="18" charset="0"/>
                      </a:endParaRPr>
                    </a:p>
                    <a:p>
                      <a:pPr>
                        <a:lnSpc>
                          <a:spcPct val="115000"/>
                        </a:lnSpc>
                        <a:spcAft>
                          <a:spcPts val="0"/>
                        </a:spcAft>
                      </a:pPr>
                      <a:r>
                        <a:rPr lang="en-US" sz="1200" dirty="0">
                          <a:effectLst/>
                          <a:latin typeface="+mn-lt"/>
                          <a:ea typeface="Times New Roman" panose="02020603050405020304" pitchFamily="18" charset="0"/>
                          <a:cs typeface="Calibri" panose="020F0502020204030204" pitchFamily="34" charset="0"/>
                        </a:rPr>
                        <a:t>M13: γ-spectrometry meas. to determine the activity and RNP of </a:t>
                      </a:r>
                      <a:r>
                        <a:rPr lang="en-US" sz="1200" b="1" baseline="30000" dirty="0">
                          <a:solidFill>
                            <a:srgbClr val="002060"/>
                          </a:solidFill>
                          <a:effectLst/>
                          <a:latin typeface="+mn-lt"/>
                          <a:ea typeface="Times New Roman" panose="02020603050405020304" pitchFamily="18" charset="0"/>
                          <a:cs typeface="Calibri" panose="020F0502020204030204" pitchFamily="34" charset="0"/>
                        </a:rPr>
                        <a:t>67</a:t>
                      </a:r>
                      <a:r>
                        <a:rPr lang="en-US" sz="1200" b="1" dirty="0">
                          <a:solidFill>
                            <a:srgbClr val="002060"/>
                          </a:solidFill>
                          <a:effectLst/>
                          <a:latin typeface="+mn-lt"/>
                          <a:ea typeface="Times New Roman" panose="02020603050405020304" pitchFamily="18" charset="0"/>
                          <a:cs typeface="Calibri" panose="020F0502020204030204" pitchFamily="34" charset="0"/>
                        </a:rPr>
                        <a:t>Cu</a:t>
                      </a:r>
                      <a:r>
                        <a:rPr lang="en-US" sz="1200" dirty="0">
                          <a:effectLst/>
                          <a:latin typeface="+mn-lt"/>
                          <a:ea typeface="Times New Roman" panose="02020603050405020304" pitchFamily="18" charset="0"/>
                          <a:cs typeface="Calibri" panose="020F0502020204030204" pitchFamily="34" charset="0"/>
                        </a:rPr>
                        <a:t> produced by irradiation of </a:t>
                      </a:r>
                      <a:r>
                        <a:rPr lang="en-US" sz="1200" b="1" baseline="30000" dirty="0">
                          <a:solidFill>
                            <a:srgbClr val="002060"/>
                          </a:solidFill>
                          <a:effectLst/>
                          <a:latin typeface="+mn-lt"/>
                          <a:ea typeface="Times New Roman" panose="02020603050405020304" pitchFamily="18" charset="0"/>
                          <a:cs typeface="Calibri" panose="020F0502020204030204" pitchFamily="34" charset="0"/>
                        </a:rPr>
                        <a:t>70</a:t>
                      </a:r>
                      <a:r>
                        <a:rPr lang="en-US" sz="1200" b="1" dirty="0">
                          <a:solidFill>
                            <a:srgbClr val="002060"/>
                          </a:solidFill>
                          <a:effectLst/>
                          <a:latin typeface="+mn-lt"/>
                          <a:ea typeface="Times New Roman" panose="02020603050405020304" pitchFamily="18" charset="0"/>
                          <a:cs typeface="Calibri" panose="020F0502020204030204" pitchFamily="34" charset="0"/>
                        </a:rPr>
                        <a:t>Zn</a:t>
                      </a:r>
                      <a:r>
                        <a:rPr lang="en-US" sz="1200" dirty="0">
                          <a:effectLst/>
                          <a:latin typeface="+mn-lt"/>
                          <a:ea typeface="Times New Roman" panose="02020603050405020304" pitchFamily="18" charset="0"/>
                          <a:cs typeface="Calibri" panose="020F0502020204030204" pitchFamily="34" charset="0"/>
                        </a:rPr>
                        <a:t> targets</a:t>
                      </a:r>
                    </a:p>
                    <a:p>
                      <a:pPr>
                        <a:lnSpc>
                          <a:spcPct val="115000"/>
                        </a:lnSpc>
                        <a:spcAft>
                          <a:spcPts val="0"/>
                        </a:spcAft>
                      </a:pPr>
                      <a:r>
                        <a:rPr lang="en-US" sz="1200" dirty="0">
                          <a:solidFill>
                            <a:schemeClr val="bg1"/>
                          </a:solidFill>
                          <a:effectLst/>
                          <a:latin typeface="+mn-lt"/>
                          <a:ea typeface="Times New Roman" panose="02020603050405020304" pitchFamily="18" charset="0"/>
                          <a:cs typeface="Calibri" panose="020F0502020204030204" pitchFamily="34" charset="0"/>
                        </a:rPr>
                        <a:t>M14  </a:t>
                      </a:r>
                      <a:r>
                        <a:rPr lang="en-US" sz="1200" dirty="0" err="1">
                          <a:solidFill>
                            <a:schemeClr val="bg1"/>
                          </a:solidFill>
                          <a:effectLst/>
                          <a:latin typeface="+mn-lt"/>
                          <a:ea typeface="Times New Roman" panose="02020603050405020304" pitchFamily="18" charset="0"/>
                          <a:cs typeface="Calibri" panose="020F0502020204030204" pitchFamily="34" charset="0"/>
                        </a:rPr>
                        <a:t>xs</a:t>
                      </a:r>
                      <a:r>
                        <a:rPr lang="en-US" sz="1200" dirty="0">
                          <a:solidFill>
                            <a:schemeClr val="bg1"/>
                          </a:solidFill>
                          <a:effectLst/>
                          <a:latin typeface="+mn-lt"/>
                          <a:ea typeface="Times New Roman" panose="02020603050405020304" pitchFamily="18" charset="0"/>
                          <a:cs typeface="Calibri" panose="020F0502020204030204" pitchFamily="34" charset="0"/>
                        </a:rPr>
                        <a:t> measurements for </a:t>
                      </a:r>
                      <a:r>
                        <a:rPr lang="en-US" sz="1200" b="1" dirty="0">
                          <a:solidFill>
                            <a:schemeClr val="bg1"/>
                          </a:solidFill>
                          <a:effectLst/>
                          <a:latin typeface="+mn-lt"/>
                          <a:ea typeface="Times New Roman" panose="02020603050405020304" pitchFamily="18" charset="0"/>
                          <a:cs typeface="Calibri" panose="020F0502020204030204" pitchFamily="34" charset="0"/>
                        </a:rPr>
                        <a:t>alternative nuclear reaction route with alpha beams </a:t>
                      </a:r>
                      <a:r>
                        <a:rPr lang="en-US" sz="1200" b="1" baseline="30000" dirty="0">
                          <a:solidFill>
                            <a:schemeClr val="bg1"/>
                          </a:solidFill>
                          <a:effectLst/>
                          <a:latin typeface="+mn-lt"/>
                          <a:ea typeface="Times New Roman" panose="02020603050405020304" pitchFamily="18" charset="0"/>
                          <a:cs typeface="Calibri" panose="020F0502020204030204" pitchFamily="34" charset="0"/>
                        </a:rPr>
                        <a:t>64</a:t>
                      </a:r>
                      <a:r>
                        <a:rPr lang="en-US" sz="1200" b="1" dirty="0">
                          <a:solidFill>
                            <a:schemeClr val="bg1"/>
                          </a:solidFill>
                          <a:effectLst/>
                          <a:latin typeface="+mn-lt"/>
                          <a:ea typeface="Times New Roman" panose="02020603050405020304" pitchFamily="18" charset="0"/>
                          <a:cs typeface="Calibri" panose="020F0502020204030204" pitchFamily="34" charset="0"/>
                        </a:rPr>
                        <a:t>Ni(α,p)67Cu </a:t>
                      </a:r>
                      <a:r>
                        <a:rPr lang="en-US" sz="1200" dirty="0">
                          <a:solidFill>
                            <a:schemeClr val="bg1"/>
                          </a:solidFill>
                          <a:effectLst/>
                          <a:latin typeface="+mn-lt"/>
                          <a:ea typeface="Times New Roman" panose="02020603050405020304" pitchFamily="18" charset="0"/>
                          <a:cs typeface="Calibri" panose="020F0502020204030204" pitchFamily="34" charset="0"/>
                        </a:rPr>
                        <a:t>(energy range 30 – 15 MeV) </a:t>
                      </a:r>
                    </a:p>
                    <a:p>
                      <a:pPr>
                        <a:lnSpc>
                          <a:spcPct val="115000"/>
                        </a:lnSpc>
                        <a:spcAft>
                          <a:spcPts val="0"/>
                        </a:spcAft>
                      </a:pPr>
                      <a:r>
                        <a:rPr lang="en-US" sz="1200" dirty="0">
                          <a:solidFill>
                            <a:schemeClr val="bg1"/>
                          </a:solidFill>
                          <a:effectLst/>
                          <a:latin typeface="+mn-lt"/>
                          <a:ea typeface="Times New Roman" panose="02020603050405020304" pitchFamily="18" charset="0"/>
                          <a:cs typeface="Calibri" panose="020F0502020204030204" pitchFamily="34" charset="0"/>
                        </a:rPr>
                        <a:t>          as well as </a:t>
                      </a:r>
                      <a:r>
                        <a:rPr lang="en-US" sz="1200" b="1" baseline="30000" dirty="0">
                          <a:solidFill>
                            <a:schemeClr val="bg1"/>
                          </a:solidFill>
                          <a:effectLst/>
                          <a:latin typeface="+mn-lt"/>
                          <a:ea typeface="Times New Roman" panose="02020603050405020304" pitchFamily="18" charset="0"/>
                          <a:cs typeface="Calibri" panose="020F0502020204030204" pitchFamily="34" charset="0"/>
                        </a:rPr>
                        <a:t>59</a:t>
                      </a:r>
                      <a:r>
                        <a:rPr lang="en-US" sz="1200" b="1" dirty="0">
                          <a:solidFill>
                            <a:schemeClr val="bg1"/>
                          </a:solidFill>
                          <a:effectLst/>
                          <a:latin typeface="+mn-lt"/>
                          <a:ea typeface="Times New Roman" panose="02020603050405020304" pitchFamily="18" charset="0"/>
                          <a:cs typeface="Calibri" panose="020F0502020204030204" pitchFamily="34" charset="0"/>
                        </a:rPr>
                        <a:t>Co(α,2n)</a:t>
                      </a:r>
                      <a:r>
                        <a:rPr lang="en-US" sz="1200" b="1" baseline="30000" dirty="0">
                          <a:solidFill>
                            <a:schemeClr val="bg1"/>
                          </a:solidFill>
                          <a:effectLst/>
                          <a:latin typeface="+mn-lt"/>
                          <a:ea typeface="Times New Roman" panose="02020603050405020304" pitchFamily="18" charset="0"/>
                          <a:cs typeface="Calibri" panose="020F0502020204030204" pitchFamily="34" charset="0"/>
                        </a:rPr>
                        <a:t>61</a:t>
                      </a:r>
                      <a:r>
                        <a:rPr lang="en-US" sz="1200" b="1" dirty="0">
                          <a:solidFill>
                            <a:schemeClr val="bg1"/>
                          </a:solidFill>
                          <a:effectLst/>
                          <a:latin typeface="+mn-lt"/>
                          <a:ea typeface="Times New Roman" panose="02020603050405020304" pitchFamily="18" charset="0"/>
                          <a:cs typeface="Calibri" panose="020F0502020204030204" pitchFamily="34" charset="0"/>
                        </a:rPr>
                        <a:t>Cu</a:t>
                      </a:r>
                      <a:endParaRPr lang="it-IT" sz="1200" b="1"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40000"/>
                      </a:srgbClr>
                    </a:solidFill>
                  </a:tcPr>
                </a:tc>
                <a:extLst>
                  <a:ext uri="{0D108BD9-81ED-4DB2-BD59-A6C34878D82A}">
                    <a16:rowId xmlns:a16="http://schemas.microsoft.com/office/drawing/2014/main" val="3058444833"/>
                  </a:ext>
                </a:extLst>
              </a:tr>
              <a:tr h="378105">
                <a:tc>
                  <a:txBody>
                    <a:bodyPr/>
                    <a:lstStyle/>
                    <a:p>
                      <a:pPr>
                        <a:lnSpc>
                          <a:spcPct val="115000"/>
                        </a:lnSpc>
                        <a:spcAft>
                          <a:spcPts val="0"/>
                        </a:spcAft>
                      </a:pPr>
                      <a:r>
                        <a:rPr lang="en-US" sz="1200" dirty="0">
                          <a:solidFill>
                            <a:srgbClr val="000000"/>
                          </a:solidFill>
                          <a:effectLst/>
                          <a:latin typeface="+mn-lt"/>
                          <a:ea typeface="Times New Roman" panose="02020603050405020304" pitchFamily="18" charset="0"/>
                          <a:cs typeface="Calibri" panose="020F0502020204030204" pitchFamily="34" charset="0"/>
                        </a:rPr>
                        <a:t>D8: RNP determination of the produced </a:t>
                      </a:r>
                      <a:r>
                        <a:rPr lang="en-US" sz="1200" b="1" baseline="30000" dirty="0">
                          <a:solidFill>
                            <a:srgbClr val="002060"/>
                          </a:solidFill>
                          <a:effectLst/>
                          <a:latin typeface="+mn-lt"/>
                          <a:ea typeface="Times New Roman" panose="02020603050405020304" pitchFamily="18" charset="0"/>
                          <a:cs typeface="Calibri" panose="020F0502020204030204" pitchFamily="34" charset="0"/>
                        </a:rPr>
                        <a:t>67</a:t>
                      </a:r>
                      <a:r>
                        <a:rPr lang="en-US" sz="1200" b="1" dirty="0">
                          <a:solidFill>
                            <a:srgbClr val="002060"/>
                          </a:solidFill>
                          <a:effectLst/>
                          <a:latin typeface="+mn-lt"/>
                          <a:ea typeface="Times New Roman" panose="02020603050405020304" pitchFamily="18" charset="0"/>
                          <a:cs typeface="Calibri" panose="020F0502020204030204" pitchFamily="34" charset="0"/>
                        </a:rPr>
                        <a:t>Cu</a:t>
                      </a:r>
                      <a:r>
                        <a:rPr lang="en-US" sz="1200" dirty="0">
                          <a:solidFill>
                            <a:srgbClr val="000000"/>
                          </a:solidFill>
                          <a:effectLst/>
                          <a:latin typeface="+mn-lt"/>
                          <a:ea typeface="Times New Roman" panose="02020603050405020304" pitchFamily="18" charset="0"/>
                          <a:cs typeface="Calibri" panose="020F0502020204030204" pitchFamily="34" charset="0"/>
                        </a:rPr>
                        <a:t> radionuclides from </a:t>
                      </a:r>
                      <a:r>
                        <a:rPr lang="en-US" sz="1200" b="1" baseline="30000" dirty="0">
                          <a:solidFill>
                            <a:srgbClr val="002060"/>
                          </a:solidFill>
                          <a:effectLst/>
                          <a:latin typeface="+mn-lt"/>
                          <a:ea typeface="Times New Roman" panose="02020603050405020304" pitchFamily="18" charset="0"/>
                          <a:cs typeface="Calibri" panose="020F0502020204030204" pitchFamily="34" charset="0"/>
                        </a:rPr>
                        <a:t>70</a:t>
                      </a:r>
                      <a:r>
                        <a:rPr lang="en-US" sz="1200" b="1" dirty="0">
                          <a:solidFill>
                            <a:srgbClr val="002060"/>
                          </a:solidFill>
                          <a:effectLst/>
                          <a:latin typeface="+mn-lt"/>
                          <a:ea typeface="Times New Roman" panose="02020603050405020304" pitchFamily="18" charset="0"/>
                          <a:cs typeface="Calibri" panose="020F0502020204030204" pitchFamily="34" charset="0"/>
                        </a:rPr>
                        <a:t>ZnO/</a:t>
                      </a:r>
                      <a:r>
                        <a:rPr lang="en-US" sz="1200" b="1" baseline="30000" dirty="0">
                          <a:solidFill>
                            <a:srgbClr val="002060"/>
                          </a:solidFill>
                          <a:effectLst/>
                          <a:latin typeface="+mn-lt"/>
                          <a:ea typeface="Times New Roman" panose="02020603050405020304" pitchFamily="18" charset="0"/>
                          <a:cs typeface="Calibri" panose="020F0502020204030204" pitchFamily="34" charset="0"/>
                        </a:rPr>
                        <a:t>64</a:t>
                      </a:r>
                      <a:r>
                        <a:rPr lang="en-US" sz="1200" b="1" dirty="0">
                          <a:solidFill>
                            <a:srgbClr val="002060"/>
                          </a:solidFill>
                          <a:effectLst/>
                          <a:latin typeface="+mn-lt"/>
                          <a:ea typeface="Times New Roman" panose="02020603050405020304" pitchFamily="18" charset="0"/>
                          <a:cs typeface="Calibri" panose="020F0502020204030204" pitchFamily="34" charset="0"/>
                        </a:rPr>
                        <a:t>Ni</a:t>
                      </a:r>
                      <a:endParaRPr lang="it-IT" sz="1200" b="1" dirty="0">
                        <a:solidFill>
                          <a:srgbClr val="002060"/>
                        </a:solidFill>
                        <a:effectLst/>
                        <a:latin typeface="+mn-lt"/>
                        <a:ea typeface="Calibri" panose="020F0502020204030204" pitchFamily="34" charset="0"/>
                        <a:cs typeface="Cambria" panose="02040503050406030204" pitchFamily="18" charset="0"/>
                      </a:endParaRPr>
                    </a:p>
                    <a:p>
                      <a:pPr>
                        <a:lnSpc>
                          <a:spcPct val="115000"/>
                        </a:lnSpc>
                        <a:spcAft>
                          <a:spcPts val="0"/>
                        </a:spcAft>
                      </a:pPr>
                      <a:r>
                        <a:rPr lang="en-US" sz="1200" dirty="0">
                          <a:solidFill>
                            <a:srgbClr val="000000"/>
                          </a:solidFill>
                          <a:effectLst/>
                          <a:latin typeface="+mn-lt"/>
                          <a:ea typeface="Times New Roman" panose="02020603050405020304" pitchFamily="18" charset="0"/>
                          <a:cs typeface="Calibri" panose="020F0502020204030204" pitchFamily="34" charset="0"/>
                        </a:rPr>
                        <a:t>D9: </a:t>
                      </a:r>
                      <a:r>
                        <a:rPr lang="en-US" sz="1200" dirty="0" err="1">
                          <a:solidFill>
                            <a:srgbClr val="000000"/>
                          </a:solidFill>
                          <a:effectLst/>
                          <a:latin typeface="+mn-lt"/>
                          <a:ea typeface="Times New Roman" panose="02020603050405020304" pitchFamily="18" charset="0"/>
                          <a:cs typeface="Calibri" panose="020F0502020204030204" pitchFamily="34" charset="0"/>
                        </a:rPr>
                        <a:t>xs</a:t>
                      </a:r>
                      <a:r>
                        <a:rPr lang="en-US" sz="1200" dirty="0">
                          <a:solidFill>
                            <a:srgbClr val="000000"/>
                          </a:solidFill>
                          <a:effectLst/>
                          <a:latin typeface="+mn-lt"/>
                          <a:ea typeface="Times New Roman" panose="02020603050405020304" pitchFamily="18" charset="0"/>
                          <a:cs typeface="Calibri" panose="020F0502020204030204" pitchFamily="34" charset="0"/>
                        </a:rPr>
                        <a:t> measurements determination with alpha beams for alternative </a:t>
                      </a:r>
                      <a:r>
                        <a:rPr lang="en-US" sz="1200" b="1" baseline="30000" dirty="0">
                          <a:solidFill>
                            <a:srgbClr val="002060"/>
                          </a:solidFill>
                          <a:effectLst/>
                          <a:latin typeface="+mn-lt"/>
                          <a:ea typeface="Times New Roman" panose="02020603050405020304" pitchFamily="18" charset="0"/>
                          <a:cs typeface="Calibri" panose="020F0502020204030204" pitchFamily="34" charset="0"/>
                        </a:rPr>
                        <a:t>6x</a:t>
                      </a:r>
                      <a:r>
                        <a:rPr lang="en-US" sz="1200" b="1" dirty="0">
                          <a:solidFill>
                            <a:srgbClr val="002060"/>
                          </a:solidFill>
                          <a:effectLst/>
                          <a:latin typeface="+mn-lt"/>
                          <a:ea typeface="Times New Roman" panose="02020603050405020304" pitchFamily="18" charset="0"/>
                          <a:cs typeface="Calibri" panose="020F0502020204030204" pitchFamily="34" charset="0"/>
                        </a:rPr>
                        <a:t>Cu</a:t>
                      </a:r>
                      <a:r>
                        <a:rPr lang="en-US" sz="1200" dirty="0">
                          <a:solidFill>
                            <a:srgbClr val="000000"/>
                          </a:solidFill>
                          <a:effectLst/>
                          <a:latin typeface="+mn-lt"/>
                          <a:ea typeface="Times New Roman" panose="02020603050405020304" pitchFamily="18" charset="0"/>
                          <a:cs typeface="Calibri" panose="020F0502020204030204" pitchFamily="34" charset="0"/>
                        </a:rPr>
                        <a:t> productions</a:t>
                      </a:r>
                      <a:endParaRPr lang="it-IT" sz="1200" dirty="0">
                        <a:solidFill>
                          <a:srgbClr val="000000"/>
                        </a:solidFill>
                        <a:effectLst/>
                        <a:latin typeface="+mn-lt"/>
                        <a:ea typeface="Calibri" panose="020F0502020204030204" pitchFamily="34"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alpha val="40000"/>
                      </a:srgbClr>
                    </a:solidFill>
                  </a:tcPr>
                </a:tc>
                <a:extLst>
                  <a:ext uri="{0D108BD9-81ED-4DB2-BD59-A6C34878D82A}">
                    <a16:rowId xmlns:a16="http://schemas.microsoft.com/office/drawing/2014/main" val="2559475134"/>
                  </a:ext>
                </a:extLst>
              </a:tr>
            </a:tbl>
          </a:graphicData>
        </a:graphic>
      </p:graphicFrame>
      <p:sp>
        <p:nvSpPr>
          <p:cNvPr id="35" name="CasellaDiTesto 4">
            <a:extLst>
              <a:ext uri="{FF2B5EF4-FFF2-40B4-BE49-F238E27FC236}">
                <a16:creationId xmlns:a16="http://schemas.microsoft.com/office/drawing/2014/main" id="{6D498A02-D46C-BF16-4E44-8A539F3EE016}"/>
              </a:ext>
            </a:extLst>
          </p:cNvPr>
          <p:cNvSpPr txBox="1"/>
          <p:nvPr/>
        </p:nvSpPr>
        <p:spPr>
          <a:xfrm>
            <a:off x="48053" y="2631354"/>
            <a:ext cx="5998879" cy="1958293"/>
          </a:xfrm>
          <a:prstGeom prst="rect">
            <a:avLst/>
          </a:prstGeom>
          <a:solidFill>
            <a:schemeClr val="tx2"/>
          </a:solidFill>
          <a:ln>
            <a:solidFill>
              <a:srgbClr val="FF0000"/>
            </a:solidFill>
          </a:ln>
        </p:spPr>
        <p:txBody>
          <a:bodyPr wrap="square" rtlCol="0">
            <a:normAutofit fontScale="70000" lnSpcReduction="20000"/>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Irradiation runs on </a:t>
            </a:r>
            <a:r>
              <a:rPr kumimoji="0" lang="en-US" sz="1800" b="1" i="0" u="none" strike="noStrike" kern="1200" cap="none" spc="0" normalizeH="0" baseline="30000" noProof="0" dirty="0" err="1">
                <a:ln>
                  <a:noFill/>
                </a:ln>
                <a:solidFill>
                  <a:prstClr val="white"/>
                </a:solidFill>
                <a:effectLst/>
                <a:uLnTx/>
                <a:uFillTx/>
                <a:latin typeface="Calibri"/>
                <a:ea typeface="+mn-ea"/>
                <a:cs typeface="+mn-cs"/>
              </a:rPr>
              <a:t>nat</a:t>
            </a:r>
            <a:r>
              <a:rPr kumimoji="0" lang="en-US" sz="1800" b="1" i="0" u="none" strike="noStrike" kern="1200" cap="none" spc="0" normalizeH="0" baseline="0" noProof="0" dirty="0" err="1">
                <a:ln>
                  <a:noFill/>
                </a:ln>
                <a:solidFill>
                  <a:prstClr val="white"/>
                </a:solidFill>
                <a:effectLst/>
                <a:uLnTx/>
                <a:uFillTx/>
                <a:latin typeface="Calibri"/>
                <a:ea typeface="+mn-ea"/>
                <a:cs typeface="+mn-cs"/>
              </a:rPr>
              <a:t>ZnO</a:t>
            </a:r>
            <a:r>
              <a:rPr kumimoji="0" lang="en-US" sz="1800" b="1" i="0" u="none" strike="noStrike" kern="1200" cap="none" spc="0" normalizeH="0" baseline="0" noProof="0" dirty="0">
                <a:ln>
                  <a:noFill/>
                </a:ln>
                <a:solidFill>
                  <a:prstClr val="white"/>
                </a:solidFill>
                <a:effectLst/>
                <a:uLnTx/>
                <a:uFillTx/>
                <a:latin typeface="Calibri"/>
                <a:ea typeface="+mn-ea"/>
                <a:cs typeface="+mn-cs"/>
              </a:rPr>
              <a:t>/</a:t>
            </a:r>
            <a:r>
              <a:rPr kumimoji="0" lang="en-US" sz="1800" b="1" i="0" u="none" strike="noStrike" kern="1200" cap="none" spc="0" normalizeH="0" baseline="30000" noProof="0" dirty="0" err="1">
                <a:ln>
                  <a:noFill/>
                </a:ln>
                <a:solidFill>
                  <a:prstClr val="white"/>
                </a:solidFill>
                <a:effectLst/>
                <a:uLnTx/>
                <a:uFillTx/>
                <a:latin typeface="Calibri"/>
                <a:ea typeface="+mn-ea"/>
                <a:cs typeface="+mn-cs"/>
              </a:rPr>
              <a:t>nat</a:t>
            </a:r>
            <a:r>
              <a:rPr kumimoji="0" lang="en-US" sz="1800" b="1" i="0" u="none" strike="noStrike" kern="1200" cap="none" spc="0" normalizeH="0" baseline="0" noProof="0" dirty="0" err="1">
                <a:ln>
                  <a:noFill/>
                </a:ln>
                <a:solidFill>
                  <a:prstClr val="white"/>
                </a:solidFill>
                <a:effectLst/>
                <a:uLnTx/>
                <a:uFillTx/>
                <a:latin typeface="Calibri"/>
                <a:ea typeface="+mn-ea"/>
                <a:cs typeface="+mn-cs"/>
              </a:rPr>
              <a:t>Ni</a:t>
            </a:r>
            <a:r>
              <a:rPr kumimoji="0" lang="en-US" sz="1800" b="1" i="0" u="none" strike="noStrike" kern="1200" cap="none" spc="0" normalizeH="0" baseline="0" noProof="0" dirty="0">
                <a:ln>
                  <a:noFill/>
                </a:ln>
                <a:solidFill>
                  <a:prstClr val="white"/>
                </a:solidFill>
                <a:effectLst/>
                <a:uLnTx/>
                <a:uFillTx/>
                <a:latin typeface="Calibri"/>
                <a:ea typeface="+mn-ea"/>
                <a:cs typeface="+mn-cs"/>
              </a:rPr>
              <a:t> for targets  and related spectrometry measurements </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selection of beam parameters suitable to yield small batches of </a:t>
            </a:r>
            <a:r>
              <a:rPr kumimoji="0" lang="en-US" sz="1600" b="0" i="0" u="none" strike="noStrike" kern="1200" cap="none" spc="0" normalizeH="0" baseline="30000" noProof="0" dirty="0">
                <a:ln>
                  <a:noFill/>
                </a:ln>
                <a:solidFill>
                  <a:prstClr val="white"/>
                </a:solidFill>
                <a:effectLst/>
                <a:uLnTx/>
                <a:uFillTx/>
                <a:latin typeface="Calibri"/>
                <a:ea typeface="+mn-ea"/>
                <a:cs typeface="+mn-cs"/>
              </a:rPr>
              <a:t>67</a:t>
            </a:r>
            <a:r>
              <a:rPr kumimoji="0" lang="en-US" sz="1600" b="0" i="0" u="none" strike="noStrike" kern="1200" cap="none" spc="0" normalizeH="0" baseline="0" noProof="0" dirty="0">
                <a:ln>
                  <a:noFill/>
                </a:ln>
                <a:solidFill>
                  <a:prstClr val="white"/>
                </a:solidFill>
                <a:effectLst/>
                <a:uLnTx/>
                <a:uFillTx/>
                <a:latin typeface="Calibri"/>
                <a:ea typeface="+mn-ea"/>
                <a:cs typeface="+mn-cs"/>
              </a:rPr>
              <a:t>Cu/ </a:t>
            </a:r>
            <a:r>
              <a:rPr kumimoji="0" lang="en-US" sz="1600" b="0" i="0" u="none" strike="noStrike" kern="1200" cap="none" spc="0" normalizeH="0" baseline="30000" noProof="0" dirty="0">
                <a:ln>
                  <a:noFill/>
                </a:ln>
                <a:solidFill>
                  <a:prstClr val="white"/>
                </a:solidFill>
                <a:effectLst/>
                <a:uLnTx/>
                <a:uFillTx/>
                <a:latin typeface="Calibri"/>
                <a:ea typeface="+mn-ea"/>
                <a:cs typeface="+mn-cs"/>
              </a:rPr>
              <a:t>64</a:t>
            </a:r>
            <a:r>
              <a:rPr kumimoji="0" lang="en-US" sz="1600" b="0" i="0" u="none" strike="noStrike" kern="1200" cap="none" spc="0" normalizeH="0" baseline="0" noProof="0" dirty="0">
                <a:ln>
                  <a:noFill/>
                </a:ln>
                <a:solidFill>
                  <a:prstClr val="white"/>
                </a:solidFill>
                <a:effectLst/>
                <a:uLnTx/>
                <a:uFillTx/>
                <a:latin typeface="Calibri"/>
                <a:ea typeface="+mn-ea"/>
                <a:cs typeface="+mn-cs"/>
              </a:rPr>
              <a:t>Cu based on theoretical calculations;</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30000" noProof="0" dirty="0" err="1">
                <a:ln>
                  <a:noFill/>
                </a:ln>
                <a:solidFill>
                  <a:prstClr val="white"/>
                </a:solidFill>
                <a:effectLst/>
                <a:uLnTx/>
                <a:uFillTx/>
                <a:latin typeface="Calibri"/>
                <a:ea typeface="+mn-ea"/>
                <a:cs typeface="+mn-cs"/>
              </a:rPr>
              <a:t>nat</a:t>
            </a:r>
            <a:r>
              <a:rPr kumimoji="0" lang="en-US" sz="1600" b="0" i="0" u="none" strike="noStrike" kern="1200" cap="none" spc="0" normalizeH="0" baseline="0" noProof="0" dirty="0" err="1">
                <a:ln>
                  <a:noFill/>
                </a:ln>
                <a:solidFill>
                  <a:prstClr val="white"/>
                </a:solidFill>
                <a:effectLst/>
                <a:uLnTx/>
                <a:uFillTx/>
                <a:latin typeface="Calibri"/>
                <a:ea typeface="+mn-ea"/>
                <a:cs typeface="+mn-cs"/>
              </a:rPr>
              <a:t>-ZnO</a:t>
            </a:r>
            <a:r>
              <a:rPr kumimoji="0" lang="en-US" sz="1600" b="0" i="0" u="none" strike="noStrike" kern="1200" cap="none" spc="0" normalizeH="0" baseline="0" noProof="0" dirty="0">
                <a:ln>
                  <a:noFill/>
                </a:ln>
                <a:solidFill>
                  <a:prstClr val="white"/>
                </a:solidFill>
                <a:effectLst/>
                <a:uLnTx/>
                <a:uFillTx/>
                <a:latin typeface="Calibri"/>
                <a:ea typeface="+mn-ea"/>
                <a:cs typeface="+mn-cs"/>
              </a:rPr>
              <a:t> target irradiations for thermomechanical stability tests</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3 irradiation runs on </a:t>
            </a:r>
            <a:r>
              <a:rPr kumimoji="0" lang="en-US" sz="1600" b="0" i="0" u="none" strike="noStrike" kern="1200" cap="none" spc="0" normalizeH="0" baseline="30000" noProof="0" dirty="0">
                <a:ln>
                  <a:noFill/>
                </a:ln>
                <a:solidFill>
                  <a:prstClr val="white"/>
                </a:solidFill>
                <a:effectLst/>
                <a:uLnTx/>
                <a:uFillTx/>
                <a:latin typeface="Calibri"/>
                <a:ea typeface="+mn-ea"/>
                <a:cs typeface="+mn-cs"/>
              </a:rPr>
              <a:t>70</a:t>
            </a:r>
            <a:r>
              <a:rPr kumimoji="0" lang="en-US" sz="1600" b="0" i="0" u="none" strike="noStrike" kern="1200" cap="none" spc="0" normalizeH="0" baseline="0" noProof="0" dirty="0">
                <a:ln>
                  <a:noFill/>
                </a:ln>
                <a:solidFill>
                  <a:prstClr val="white"/>
                </a:solidFill>
                <a:effectLst/>
                <a:uLnTx/>
                <a:uFillTx/>
                <a:latin typeface="Calibri"/>
                <a:ea typeface="+mn-ea"/>
                <a:cs typeface="+mn-cs"/>
              </a:rPr>
              <a:t>ZnO for first batches of </a:t>
            </a:r>
            <a:r>
              <a:rPr kumimoji="0" lang="en-US" sz="1600" b="0" i="0" u="none" strike="noStrike" kern="1200" cap="none" spc="0" normalizeH="0" baseline="30000" noProof="0" dirty="0">
                <a:ln>
                  <a:noFill/>
                </a:ln>
                <a:solidFill>
                  <a:prstClr val="white"/>
                </a:solidFill>
                <a:effectLst/>
                <a:uLnTx/>
                <a:uFillTx/>
                <a:latin typeface="Calibri"/>
                <a:ea typeface="+mn-ea"/>
                <a:cs typeface="+mn-cs"/>
              </a:rPr>
              <a:t>67</a:t>
            </a:r>
            <a:r>
              <a:rPr kumimoji="0" lang="en-US" sz="1600" b="0" i="0" u="none" strike="noStrike" kern="1200" cap="none" spc="0" normalizeH="0" baseline="0" noProof="0" dirty="0">
                <a:ln>
                  <a:noFill/>
                </a:ln>
                <a:solidFill>
                  <a:prstClr val="white"/>
                </a:solidFill>
                <a:effectLst/>
                <a:uLnTx/>
                <a:uFillTx/>
                <a:latin typeface="Calibri"/>
                <a:ea typeface="+mn-ea"/>
                <a:cs typeface="+mn-cs"/>
              </a:rPr>
              <a:t>Cu; </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600" dirty="0">
                <a:solidFill>
                  <a:prstClr val="white"/>
                </a:solidFill>
                <a:latin typeface="Calibri"/>
              </a:rPr>
              <a:t>2-3</a:t>
            </a:r>
            <a:r>
              <a:rPr kumimoji="0" lang="en-US" sz="1600" b="0" i="0" u="none" strike="noStrike" kern="1200" cap="none" spc="0" normalizeH="0" baseline="0" noProof="0" dirty="0">
                <a:ln>
                  <a:noFill/>
                </a:ln>
                <a:solidFill>
                  <a:prstClr val="white"/>
                </a:solidFill>
                <a:effectLst/>
                <a:uLnTx/>
                <a:uFillTx/>
                <a:latin typeface="Calibri"/>
                <a:ea typeface="+mn-ea"/>
                <a:cs typeface="+mn-cs"/>
              </a:rPr>
              <a:t> irradiations runs on </a:t>
            </a:r>
            <a:r>
              <a:rPr kumimoji="0" lang="en-US" sz="1600" b="0" i="0" u="none" strike="noStrike" kern="1200" cap="none" spc="0" normalizeH="0" baseline="30000" noProof="0" dirty="0" err="1">
                <a:ln>
                  <a:noFill/>
                </a:ln>
                <a:solidFill>
                  <a:prstClr val="white"/>
                </a:solidFill>
                <a:effectLst/>
                <a:uLnTx/>
                <a:uFillTx/>
                <a:latin typeface="Calibri"/>
                <a:ea typeface="+mn-ea"/>
                <a:cs typeface="+mn-cs"/>
              </a:rPr>
              <a:t>nat</a:t>
            </a:r>
            <a:r>
              <a:rPr kumimoji="0" lang="en-US" sz="1600" b="0" i="0" u="none" strike="noStrike" kern="1200" cap="none" spc="0" normalizeH="0" baseline="0" noProof="0" dirty="0" err="1">
                <a:ln>
                  <a:noFill/>
                </a:ln>
                <a:solidFill>
                  <a:prstClr val="white"/>
                </a:solidFill>
                <a:effectLst/>
                <a:uLnTx/>
                <a:uFillTx/>
                <a:latin typeface="Calibri"/>
                <a:ea typeface="+mn-ea"/>
                <a:cs typeface="+mn-cs"/>
              </a:rPr>
              <a:t>Ni</a:t>
            </a:r>
            <a:r>
              <a:rPr kumimoji="0" lang="en-US" sz="1600" b="0" i="0" u="none" strike="noStrike" kern="1200" cap="none" spc="0" normalizeH="0" baseline="0" noProof="0" dirty="0">
                <a:ln>
                  <a:noFill/>
                </a:ln>
                <a:solidFill>
                  <a:prstClr val="white"/>
                </a:solidFill>
                <a:effectLst/>
                <a:uLnTx/>
                <a:uFillTx/>
                <a:latin typeface="Calibri"/>
                <a:ea typeface="+mn-ea"/>
                <a:cs typeface="+mn-cs"/>
              </a:rPr>
              <a:t> and </a:t>
            </a:r>
            <a:r>
              <a:rPr kumimoji="0" lang="en-US" sz="1600" b="0" i="0" u="none" strike="noStrike" kern="1200" cap="none" spc="0" normalizeH="0" baseline="30000" noProof="0" dirty="0">
                <a:ln>
                  <a:noFill/>
                </a:ln>
                <a:solidFill>
                  <a:prstClr val="white"/>
                </a:solidFill>
                <a:effectLst/>
                <a:uLnTx/>
                <a:uFillTx/>
                <a:latin typeface="Calibri"/>
                <a:ea typeface="+mn-ea"/>
                <a:cs typeface="+mn-cs"/>
              </a:rPr>
              <a:t>59</a:t>
            </a:r>
            <a:r>
              <a:rPr kumimoji="0" lang="en-US" sz="1600" b="0" i="0" u="none" strike="noStrike" kern="1200" cap="none" spc="0" normalizeH="0" baseline="0" noProof="0" dirty="0">
                <a:ln>
                  <a:noFill/>
                </a:ln>
                <a:solidFill>
                  <a:prstClr val="white"/>
                </a:solidFill>
                <a:effectLst/>
                <a:uLnTx/>
                <a:uFillTx/>
                <a:latin typeface="Calibri"/>
                <a:ea typeface="+mn-ea"/>
                <a:cs typeface="+mn-cs"/>
              </a:rPr>
              <a:t>Co with alpha </a:t>
            </a:r>
            <a:r>
              <a:rPr lang="en-US" sz="1600" dirty="0">
                <a:solidFill>
                  <a:prstClr val="white"/>
                </a:solidFill>
                <a:latin typeface="Calibri"/>
              </a:rPr>
              <a:t>beams</a:t>
            </a:r>
            <a:r>
              <a:rPr kumimoji="0" lang="en-US" sz="1600" b="0" i="0" u="none" strike="noStrike" kern="1200" cap="none" spc="0" normalizeH="0" baseline="0" noProof="0" dirty="0">
                <a:ln>
                  <a:noFill/>
                </a:ln>
                <a:solidFill>
                  <a:prstClr val="white"/>
                </a:solidFill>
                <a:effectLst/>
                <a:uLnTx/>
                <a:uFillTx/>
                <a:latin typeface="Calibri"/>
                <a:ea typeface="+mn-ea"/>
                <a:cs typeface="+mn-cs"/>
              </a:rPr>
              <a:t> for </a:t>
            </a:r>
            <a:r>
              <a:rPr kumimoji="0" lang="en-US" sz="1600" b="0" i="0" u="none" strike="noStrike" kern="1200" cap="none" spc="0" normalizeH="0" baseline="30000" noProof="0" dirty="0">
                <a:ln>
                  <a:noFill/>
                </a:ln>
                <a:solidFill>
                  <a:prstClr val="white"/>
                </a:solidFill>
                <a:effectLst/>
                <a:uLnTx/>
                <a:uFillTx/>
                <a:latin typeface="Calibri"/>
                <a:ea typeface="+mn-ea"/>
                <a:cs typeface="+mn-cs"/>
              </a:rPr>
              <a:t>61,64,67</a:t>
            </a:r>
            <a:r>
              <a:rPr kumimoji="0" lang="en-US" sz="1600" b="0" i="0" u="none" strike="noStrike" kern="1200" cap="none" spc="0" normalizeH="0" baseline="0" noProof="0" dirty="0">
                <a:ln>
                  <a:noFill/>
                </a:ln>
                <a:solidFill>
                  <a:prstClr val="white"/>
                </a:solidFill>
                <a:effectLst/>
                <a:uLnTx/>
                <a:uFillTx/>
                <a:latin typeface="Calibri"/>
                <a:ea typeface="+mn-ea"/>
                <a:cs typeface="+mn-cs"/>
              </a:rPr>
              <a:t>Cu optimization production (</a:t>
            </a:r>
            <a:r>
              <a:rPr kumimoji="0" lang="en-US" sz="1600" b="0" i="0" u="none" strike="noStrike" kern="1200" cap="none" spc="0" normalizeH="0" baseline="0" noProof="0" dirty="0" err="1">
                <a:ln>
                  <a:noFill/>
                </a:ln>
                <a:solidFill>
                  <a:prstClr val="white"/>
                </a:solidFill>
                <a:effectLst/>
                <a:uLnTx/>
                <a:uFillTx/>
                <a:latin typeface="Calibri"/>
                <a:ea typeface="+mn-ea"/>
                <a:cs typeface="+mn-cs"/>
              </a:rPr>
              <a:t>xs</a:t>
            </a:r>
            <a:r>
              <a:rPr kumimoji="0" lang="en-US" sz="1600" b="0" i="0" u="none" strike="noStrike" kern="1200" cap="none" spc="0" normalizeH="0" baseline="0" noProof="0" dirty="0">
                <a:ln>
                  <a:noFill/>
                </a:ln>
                <a:solidFill>
                  <a:prstClr val="white"/>
                </a:solidFill>
                <a:effectLst/>
                <a:uLnTx/>
                <a:uFillTx/>
                <a:latin typeface="Calibri"/>
                <a:ea typeface="+mn-ea"/>
                <a:cs typeface="+mn-cs"/>
              </a:rPr>
              <a:t> meas.  @ARRONAX)  UNIMI+INFN-Mi</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Calibri"/>
                <a:ea typeface="+mn-ea"/>
                <a:cs typeface="+mn-cs"/>
              </a:rPr>
              <a:t>2 irradiations runs on thick target of </a:t>
            </a:r>
            <a:r>
              <a:rPr kumimoji="0" lang="en-US" sz="1600" i="0" u="none" strike="noStrike" kern="1200" cap="none" spc="0" normalizeH="0" baseline="30000" noProof="0" dirty="0">
                <a:ln>
                  <a:noFill/>
                </a:ln>
                <a:solidFill>
                  <a:prstClr val="white"/>
                </a:solidFill>
                <a:effectLst/>
                <a:uLnTx/>
                <a:uFillTx/>
                <a:latin typeface="Calibri"/>
                <a:ea typeface="+mn-ea"/>
                <a:cs typeface="+mn-cs"/>
              </a:rPr>
              <a:t>64</a:t>
            </a:r>
            <a:r>
              <a:rPr kumimoji="0" lang="en-US" sz="1600" i="0" u="none" strike="noStrike" kern="1200" cap="none" spc="0" normalizeH="0" baseline="0" noProof="0" dirty="0">
                <a:ln>
                  <a:noFill/>
                </a:ln>
                <a:solidFill>
                  <a:prstClr val="white"/>
                </a:solidFill>
                <a:effectLst/>
                <a:uLnTx/>
                <a:uFillTx/>
                <a:latin typeface="Calibri"/>
                <a:ea typeface="+mn-ea"/>
                <a:cs typeface="+mn-cs"/>
              </a:rPr>
              <a:t>Ni for TTY, RNP, SA det.</a:t>
            </a:r>
            <a:endParaRPr kumimoji="0" lang="en-US" sz="180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l-GR" sz="1700" i="0" u="none" strike="noStrike" kern="1200" cap="none" spc="0" normalizeH="0" baseline="0" noProof="0" dirty="0">
                <a:ln>
                  <a:noFill/>
                </a:ln>
                <a:solidFill>
                  <a:prstClr val="white"/>
                </a:solidFill>
                <a:effectLst/>
                <a:uLnTx/>
                <a:uFillTx/>
                <a:latin typeface="Calibri"/>
                <a:ea typeface="+mn-ea"/>
                <a:cs typeface="+mn-cs"/>
              </a:rPr>
              <a:t>γ-</a:t>
            </a:r>
            <a:r>
              <a:rPr kumimoji="0" lang="en-US" sz="1700" i="0" u="none" strike="noStrike" kern="1200" cap="none" spc="0" normalizeH="0" baseline="0" noProof="0" dirty="0">
                <a:ln>
                  <a:noFill/>
                </a:ln>
                <a:solidFill>
                  <a:prstClr val="white"/>
                </a:solidFill>
                <a:effectLst/>
                <a:uLnTx/>
                <a:uFillTx/>
                <a:latin typeface="Calibri"/>
                <a:ea typeface="+mn-ea"/>
                <a:cs typeface="+mn-cs"/>
              </a:rPr>
              <a:t>spectrometry analysis  for yield and RNP determination </a:t>
            </a:r>
          </a:p>
        </p:txBody>
      </p:sp>
      <p:pic>
        <p:nvPicPr>
          <p:cNvPr id="16" name="Picture 2" descr="Spunta verde">
            <a:extLst>
              <a:ext uri="{FF2B5EF4-FFF2-40B4-BE49-F238E27FC236}">
                <a16:creationId xmlns:a16="http://schemas.microsoft.com/office/drawing/2014/main" id="{D6D73C6E-8678-1F8C-378B-7CEFB7E09F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2339" y="4664269"/>
            <a:ext cx="509902" cy="509902"/>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5">
            <a:extLst>
              <a:ext uri="{FF2B5EF4-FFF2-40B4-BE49-F238E27FC236}">
                <a16:creationId xmlns:a16="http://schemas.microsoft.com/office/drawing/2014/main" id="{0F4F67EA-2609-40C5-9DBB-BF3453CDBA3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240157" y="4604515"/>
            <a:ext cx="1768492" cy="1061095"/>
          </a:xfrm>
          <a:prstGeom prst="rect">
            <a:avLst/>
          </a:prstGeom>
        </p:spPr>
      </p:pic>
      <p:pic>
        <p:nvPicPr>
          <p:cNvPr id="20" name="Immagine 16">
            <a:extLst>
              <a:ext uri="{FF2B5EF4-FFF2-40B4-BE49-F238E27FC236}">
                <a16:creationId xmlns:a16="http://schemas.microsoft.com/office/drawing/2014/main" id="{E257F64B-61F9-17E8-BD81-140C8491142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094157" y="4872976"/>
            <a:ext cx="1703569" cy="1022141"/>
          </a:xfrm>
          <a:prstGeom prst="rect">
            <a:avLst/>
          </a:prstGeom>
        </p:spPr>
      </p:pic>
      <p:pic>
        <p:nvPicPr>
          <p:cNvPr id="21" name="Immagine 17">
            <a:extLst>
              <a:ext uri="{FF2B5EF4-FFF2-40B4-BE49-F238E27FC236}">
                <a16:creationId xmlns:a16="http://schemas.microsoft.com/office/drawing/2014/main" id="{6A35F947-7375-326A-F723-A18DCDFFE1D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776529" y="5446604"/>
            <a:ext cx="1822392" cy="1093435"/>
          </a:xfrm>
          <a:prstGeom prst="rect">
            <a:avLst/>
          </a:prstGeom>
        </p:spPr>
      </p:pic>
      <p:pic>
        <p:nvPicPr>
          <p:cNvPr id="5" name="Picture 4">
            <a:extLst>
              <a:ext uri="{FF2B5EF4-FFF2-40B4-BE49-F238E27FC236}">
                <a16:creationId xmlns:a16="http://schemas.microsoft.com/office/drawing/2014/main" id="{4A1F648D-8AA8-35BE-0012-C30E9AF4109F}"/>
              </a:ext>
            </a:extLst>
          </p:cNvPr>
          <p:cNvPicPr>
            <a:picLocks noChangeAspect="1"/>
          </p:cNvPicPr>
          <p:nvPr/>
        </p:nvPicPr>
        <p:blipFill>
          <a:blip r:embed="rId7"/>
          <a:stretch>
            <a:fillRect/>
          </a:stretch>
        </p:blipFill>
        <p:spPr>
          <a:xfrm>
            <a:off x="6776173" y="3356391"/>
            <a:ext cx="4516316" cy="1927247"/>
          </a:xfrm>
          <a:prstGeom prst="rect">
            <a:avLst/>
          </a:prstGeom>
        </p:spPr>
      </p:pic>
    </p:spTree>
    <p:extLst>
      <p:ext uri="{BB962C8B-B14F-4D97-AF65-F5344CB8AC3E}">
        <p14:creationId xmlns:p14="http://schemas.microsoft.com/office/powerpoint/2010/main" val="3641669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magine 10">
            <a:extLst>
              <a:ext uri="{FF2B5EF4-FFF2-40B4-BE49-F238E27FC236}">
                <a16:creationId xmlns:a16="http://schemas.microsoft.com/office/drawing/2014/main" id="{C3B94F62-7C80-2E8C-475B-AE1EB2077809}"/>
              </a:ext>
            </a:extLst>
          </p:cNvPr>
          <p:cNvPicPr>
            <a:picLocks noChangeAspect="1"/>
          </p:cNvPicPr>
          <p:nvPr/>
        </p:nvPicPr>
        <p:blipFill>
          <a:blip r:embed="rId3"/>
          <a:stretch>
            <a:fillRect/>
          </a:stretch>
        </p:blipFill>
        <p:spPr>
          <a:xfrm>
            <a:off x="8346993" y="4583792"/>
            <a:ext cx="2938017" cy="2293715"/>
          </a:xfrm>
          <a:prstGeom prst="rect">
            <a:avLst/>
          </a:prstGeom>
        </p:spPr>
      </p:pic>
      <p:sp>
        <p:nvSpPr>
          <p:cNvPr id="3" name="Slide Number Placeholder 2">
            <a:extLst>
              <a:ext uri="{FF2B5EF4-FFF2-40B4-BE49-F238E27FC236}">
                <a16:creationId xmlns:a16="http://schemas.microsoft.com/office/drawing/2014/main" id="{860505B6-B048-4D8F-B955-631527BCBDFF}"/>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2" name="Title 1"/>
          <p:cNvSpPr>
            <a:spLocks noGrp="1"/>
          </p:cNvSpPr>
          <p:nvPr>
            <p:ph type="title" idx="4294967295"/>
          </p:nvPr>
        </p:nvSpPr>
        <p:spPr>
          <a:xfrm>
            <a:off x="0" y="153988"/>
            <a:ext cx="10964863" cy="714375"/>
          </a:xfrm>
        </p:spPr>
        <p:txBody>
          <a:bodyPr>
            <a:normAutofit fontScale="90000"/>
          </a:bodyPr>
          <a:lstStyle/>
          <a:p>
            <a:r>
              <a:rPr lang="en-US" sz="3600" dirty="0">
                <a:latin typeface="+mn-lt"/>
              </a:rPr>
              <a:t>CUPRUM-TTD WP3 (MI): </a:t>
            </a:r>
            <a:r>
              <a:rPr lang="en-US" sz="3600" dirty="0">
                <a:effectLst/>
                <a:latin typeface="+mn-lt"/>
                <a:ea typeface="Times New Roman" panose="02020603050405020304" pitchFamily="18" charset="0"/>
                <a:cs typeface="Calibri" panose="020F0502020204030204" pitchFamily="34" charset="0"/>
              </a:rPr>
              <a:t>Investigations on alternative nuclear reaction routes with alpha beams </a:t>
            </a:r>
            <a:r>
              <a:rPr lang="en-US" sz="3600" b="1" baseline="30000" dirty="0">
                <a:solidFill>
                  <a:srgbClr val="FF0000"/>
                </a:solidFill>
                <a:effectLst/>
                <a:latin typeface="+mn-lt"/>
                <a:ea typeface="Times New Roman" panose="02020603050405020304" pitchFamily="18" charset="0"/>
                <a:cs typeface="Calibri" panose="020F0502020204030204" pitchFamily="34" charset="0"/>
              </a:rPr>
              <a:t>59</a:t>
            </a:r>
            <a:r>
              <a:rPr lang="en-US" sz="3600" b="1" dirty="0">
                <a:solidFill>
                  <a:srgbClr val="FF0000"/>
                </a:solidFill>
                <a:effectLst/>
                <a:latin typeface="+mn-lt"/>
                <a:ea typeface="Times New Roman" panose="02020603050405020304" pitchFamily="18" charset="0"/>
                <a:cs typeface="Calibri" panose="020F0502020204030204" pitchFamily="34" charset="0"/>
              </a:rPr>
              <a:t>Co(α,2n)</a:t>
            </a:r>
            <a:r>
              <a:rPr lang="en-US" sz="3600" b="1" baseline="30000" dirty="0">
                <a:solidFill>
                  <a:srgbClr val="FF0000"/>
                </a:solidFill>
                <a:effectLst/>
                <a:latin typeface="+mn-lt"/>
                <a:ea typeface="Times New Roman" panose="02020603050405020304" pitchFamily="18" charset="0"/>
                <a:cs typeface="Calibri" panose="020F0502020204030204" pitchFamily="34" charset="0"/>
              </a:rPr>
              <a:t>61</a:t>
            </a:r>
            <a:r>
              <a:rPr lang="en-US" sz="3600" b="1" dirty="0">
                <a:solidFill>
                  <a:srgbClr val="FF0000"/>
                </a:solidFill>
                <a:effectLst/>
                <a:latin typeface="+mn-lt"/>
                <a:ea typeface="Times New Roman" panose="02020603050405020304" pitchFamily="18" charset="0"/>
                <a:cs typeface="Calibri" panose="020F0502020204030204" pitchFamily="34" charset="0"/>
              </a:rPr>
              <a:t>Cu </a:t>
            </a:r>
            <a:endParaRPr lang="en-US" sz="3600" dirty="0">
              <a:latin typeface="+mn-lt"/>
            </a:endParaRPr>
          </a:p>
        </p:txBody>
      </p:sp>
      <p:pic>
        <p:nvPicPr>
          <p:cNvPr id="6" name="Segnaposto contenuto 6">
            <a:extLst>
              <a:ext uri="{FF2B5EF4-FFF2-40B4-BE49-F238E27FC236}">
                <a16:creationId xmlns:a16="http://schemas.microsoft.com/office/drawing/2014/main" id="{65C265F7-C261-FA51-E830-F81A8B72E85F}"/>
              </a:ext>
            </a:extLst>
          </p:cNvPr>
          <p:cNvPicPr>
            <a:picLocks noGrp="1" noChangeAspect="1"/>
          </p:cNvPicPr>
          <p:nvPr/>
        </p:nvPicPr>
        <p:blipFill>
          <a:blip r:embed="rId4"/>
          <a:stretch>
            <a:fillRect/>
          </a:stretch>
        </p:blipFill>
        <p:spPr>
          <a:xfrm>
            <a:off x="27580" y="1815942"/>
            <a:ext cx="3893854" cy="2802283"/>
          </a:xfrm>
          <a:prstGeom prst="rect">
            <a:avLst/>
          </a:prstGeom>
          <a:ln>
            <a:solidFill>
              <a:schemeClr val="tx2">
                <a:lumMod val="75000"/>
              </a:schemeClr>
            </a:solidFill>
          </a:ln>
          <a:effectLst>
            <a:outerShdw blurRad="50800" dist="38100" dir="2700000" algn="tl" rotWithShape="0">
              <a:prstClr val="black">
                <a:alpha val="40000"/>
              </a:prstClr>
            </a:outerShdw>
          </a:effectLst>
        </p:spPr>
      </p:pic>
      <p:pic>
        <p:nvPicPr>
          <p:cNvPr id="9" name="table">
            <a:extLst>
              <a:ext uri="{FF2B5EF4-FFF2-40B4-BE49-F238E27FC236}">
                <a16:creationId xmlns:a16="http://schemas.microsoft.com/office/drawing/2014/main" id="{E3051474-E638-C462-E448-BAF1202E2EB2}"/>
              </a:ext>
            </a:extLst>
          </p:cNvPr>
          <p:cNvPicPr>
            <a:picLocks noChangeAspect="1"/>
          </p:cNvPicPr>
          <p:nvPr/>
        </p:nvPicPr>
        <p:blipFill>
          <a:blip r:embed="rId5"/>
          <a:stretch>
            <a:fillRect/>
          </a:stretch>
        </p:blipFill>
        <p:spPr>
          <a:xfrm>
            <a:off x="97122" y="4633645"/>
            <a:ext cx="3893854" cy="2069844"/>
          </a:xfrm>
          <a:prstGeom prst="rect">
            <a:avLst/>
          </a:prstGeom>
        </p:spPr>
      </p:pic>
      <p:sp>
        <p:nvSpPr>
          <p:cNvPr id="10" name="CasellaDiTesto 15">
            <a:extLst>
              <a:ext uri="{FF2B5EF4-FFF2-40B4-BE49-F238E27FC236}">
                <a16:creationId xmlns:a16="http://schemas.microsoft.com/office/drawing/2014/main" id="{92A7C396-CDB8-4B39-013F-77B0900AC438}"/>
              </a:ext>
            </a:extLst>
          </p:cNvPr>
          <p:cNvSpPr txBox="1"/>
          <p:nvPr/>
        </p:nvSpPr>
        <p:spPr>
          <a:xfrm>
            <a:off x="4254294" y="5677346"/>
            <a:ext cx="1521403"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t>To do in 2024/2025</a:t>
            </a:r>
          </a:p>
        </p:txBody>
      </p:sp>
      <p:sp>
        <p:nvSpPr>
          <p:cNvPr id="16" name="Parentesi graffa chiusa 15">
            <a:extLst>
              <a:ext uri="{FF2B5EF4-FFF2-40B4-BE49-F238E27FC236}">
                <a16:creationId xmlns:a16="http://schemas.microsoft.com/office/drawing/2014/main" id="{1BB89341-9D53-E5F9-509C-EC4BE0880560}"/>
              </a:ext>
            </a:extLst>
          </p:cNvPr>
          <p:cNvSpPr/>
          <p:nvPr/>
        </p:nvSpPr>
        <p:spPr>
          <a:xfrm>
            <a:off x="4032902" y="5400136"/>
            <a:ext cx="221392" cy="120075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grpSp>
        <p:nvGrpSpPr>
          <p:cNvPr id="19" name="Gruppo 18">
            <a:extLst>
              <a:ext uri="{FF2B5EF4-FFF2-40B4-BE49-F238E27FC236}">
                <a16:creationId xmlns:a16="http://schemas.microsoft.com/office/drawing/2014/main" id="{D0A437A4-E614-5768-EF9A-E63423FFEE0D}"/>
              </a:ext>
            </a:extLst>
          </p:cNvPr>
          <p:cNvGrpSpPr/>
          <p:nvPr/>
        </p:nvGrpSpPr>
        <p:grpSpPr>
          <a:xfrm>
            <a:off x="1425909" y="2981202"/>
            <a:ext cx="694422" cy="742003"/>
            <a:chOff x="2704918" y="2788863"/>
            <a:chExt cx="938642" cy="1035081"/>
          </a:xfrm>
        </p:grpSpPr>
        <p:sp>
          <p:nvSpPr>
            <p:cNvPr id="20" name="Rettangolo 19">
              <a:extLst>
                <a:ext uri="{FF2B5EF4-FFF2-40B4-BE49-F238E27FC236}">
                  <a16:creationId xmlns:a16="http://schemas.microsoft.com/office/drawing/2014/main" id="{FE0D8EC6-CCB9-8BC3-2B48-DD6E34117E68}"/>
                </a:ext>
              </a:extLst>
            </p:cNvPr>
            <p:cNvSpPr/>
            <p:nvPr/>
          </p:nvSpPr>
          <p:spPr>
            <a:xfrm>
              <a:off x="2704918" y="2788863"/>
              <a:ext cx="394440" cy="3388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cxnSp>
          <p:nvCxnSpPr>
            <p:cNvPr id="21" name="Connettore 2 20">
              <a:extLst>
                <a:ext uri="{FF2B5EF4-FFF2-40B4-BE49-F238E27FC236}">
                  <a16:creationId xmlns:a16="http://schemas.microsoft.com/office/drawing/2014/main" id="{987DEB64-82BB-4F33-3BAC-185BF0EAD233}"/>
                </a:ext>
              </a:extLst>
            </p:cNvPr>
            <p:cNvCxnSpPr/>
            <p:nvPr/>
          </p:nvCxnSpPr>
          <p:spPr>
            <a:xfrm flipV="1">
              <a:off x="2923480" y="3031855"/>
              <a:ext cx="720080" cy="79208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2" name="Connettore 2 21">
              <a:extLst>
                <a:ext uri="{FF2B5EF4-FFF2-40B4-BE49-F238E27FC236}">
                  <a16:creationId xmlns:a16="http://schemas.microsoft.com/office/drawing/2014/main" id="{A9D55BDC-0A40-F4A1-DCD4-09EE5BFBD86C}"/>
                </a:ext>
              </a:extLst>
            </p:cNvPr>
            <p:cNvCxnSpPr/>
            <p:nvPr/>
          </p:nvCxnSpPr>
          <p:spPr>
            <a:xfrm flipH="1">
              <a:off x="2959485" y="2988475"/>
              <a:ext cx="648072"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pic>
        <p:nvPicPr>
          <p:cNvPr id="8" name="Immagine 7">
            <a:extLst>
              <a:ext uri="{FF2B5EF4-FFF2-40B4-BE49-F238E27FC236}">
                <a16:creationId xmlns:a16="http://schemas.microsoft.com/office/drawing/2014/main" id="{D7AFE845-1CC1-2F74-D426-8A674242A93F}"/>
              </a:ext>
            </a:extLst>
          </p:cNvPr>
          <p:cNvPicPr>
            <a:picLocks noChangeAspect="1"/>
          </p:cNvPicPr>
          <p:nvPr/>
        </p:nvPicPr>
        <p:blipFill>
          <a:blip r:embed="rId6"/>
          <a:stretch>
            <a:fillRect/>
          </a:stretch>
        </p:blipFill>
        <p:spPr>
          <a:xfrm>
            <a:off x="4032902" y="1268103"/>
            <a:ext cx="3523203" cy="3170032"/>
          </a:xfrm>
          <a:prstGeom prst="rect">
            <a:avLst/>
          </a:prstGeom>
          <a:ln>
            <a:solidFill>
              <a:srgbClr val="FF0000"/>
            </a:solidFill>
          </a:ln>
        </p:spPr>
      </p:pic>
      <p:pic>
        <p:nvPicPr>
          <p:cNvPr id="23" name="Picture 22">
            <a:extLst>
              <a:ext uri="{FF2B5EF4-FFF2-40B4-BE49-F238E27FC236}">
                <a16:creationId xmlns:a16="http://schemas.microsoft.com/office/drawing/2014/main" id="{7907E0B6-A9ED-EF97-CD7D-9378BB803591}"/>
              </a:ext>
            </a:extLst>
          </p:cNvPr>
          <p:cNvPicPr>
            <a:picLocks noChangeAspect="1"/>
          </p:cNvPicPr>
          <p:nvPr/>
        </p:nvPicPr>
        <p:blipFill>
          <a:blip r:embed="rId7"/>
          <a:stretch>
            <a:fillRect/>
          </a:stretch>
        </p:blipFill>
        <p:spPr>
          <a:xfrm>
            <a:off x="7598031" y="1008691"/>
            <a:ext cx="3661478" cy="3429444"/>
          </a:xfrm>
          <a:prstGeom prst="rect">
            <a:avLst/>
          </a:prstGeom>
        </p:spPr>
      </p:pic>
      <p:sp>
        <p:nvSpPr>
          <p:cNvPr id="24" name="CasellaDiTesto 13">
            <a:extLst>
              <a:ext uri="{FF2B5EF4-FFF2-40B4-BE49-F238E27FC236}">
                <a16:creationId xmlns:a16="http://schemas.microsoft.com/office/drawing/2014/main" id="{CC866E28-2076-7A32-99E3-FCBD79A91DF0}"/>
              </a:ext>
            </a:extLst>
          </p:cNvPr>
          <p:cNvSpPr txBox="1"/>
          <p:nvPr/>
        </p:nvSpPr>
        <p:spPr>
          <a:xfrm>
            <a:off x="9873270" y="856705"/>
            <a:ext cx="1121124" cy="169277"/>
          </a:xfrm>
          <a:prstGeom prst="rect">
            <a:avLst/>
          </a:prstGeom>
          <a:noFill/>
          <a:ln>
            <a:solidFill>
              <a:srgbClr val="FF0000"/>
            </a:solidFill>
          </a:ln>
        </p:spPr>
        <p:txBody>
          <a:bodyPr wrap="square" lIns="0" tIns="0" rIns="0" bIns="0"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Copper isotopes</a:t>
            </a:r>
          </a:p>
        </p:txBody>
      </p:sp>
      <p:sp>
        <p:nvSpPr>
          <p:cNvPr id="25" name="CasellaDiTesto 14">
            <a:extLst>
              <a:ext uri="{FF2B5EF4-FFF2-40B4-BE49-F238E27FC236}">
                <a16:creationId xmlns:a16="http://schemas.microsoft.com/office/drawing/2014/main" id="{21BD6903-BCA2-A9AF-7634-B100029C7916}"/>
              </a:ext>
            </a:extLst>
          </p:cNvPr>
          <p:cNvSpPr txBox="1"/>
          <p:nvPr/>
        </p:nvSpPr>
        <p:spPr>
          <a:xfrm>
            <a:off x="9873270" y="1073668"/>
            <a:ext cx="1258280" cy="169277"/>
          </a:xfrm>
          <a:prstGeom prst="rect">
            <a:avLst/>
          </a:prstGeom>
          <a:noFill/>
          <a:ln>
            <a:solidFill>
              <a:srgbClr val="0070C0"/>
            </a:solidFill>
          </a:ln>
        </p:spPr>
        <p:txBody>
          <a:bodyPr wrap="square" lIns="0" tIns="0" rIns="0" bIns="0"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dirty="0"/>
              <a:t>Other contaminants</a:t>
            </a:r>
          </a:p>
        </p:txBody>
      </p:sp>
      <p:sp>
        <p:nvSpPr>
          <p:cNvPr id="27" name="TextBox 26">
            <a:extLst>
              <a:ext uri="{FF2B5EF4-FFF2-40B4-BE49-F238E27FC236}">
                <a16:creationId xmlns:a16="http://schemas.microsoft.com/office/drawing/2014/main" id="{818EEFD1-6158-0F85-4DB9-4FB8B431D762}"/>
              </a:ext>
            </a:extLst>
          </p:cNvPr>
          <p:cNvSpPr txBox="1"/>
          <p:nvPr/>
        </p:nvSpPr>
        <p:spPr>
          <a:xfrm>
            <a:off x="69505" y="953849"/>
            <a:ext cx="7486600" cy="307777"/>
          </a:xfrm>
          <a:prstGeom prst="rect">
            <a:avLst/>
          </a:prstGeom>
          <a:noFill/>
        </p:spPr>
        <p:txBody>
          <a:bodyPr wrap="square">
            <a:spAutoFit/>
          </a:bodyPr>
          <a:lstStyle/>
          <a:p>
            <a:r>
              <a:rPr lang="en-US" sz="1400" b="1" dirty="0">
                <a:solidFill>
                  <a:srgbClr val="002060"/>
                </a:solidFill>
              </a:rPr>
              <a:t>Four irradiation performed with α particles in the 14-59 MeV energy range at GIP ARRONAX.</a:t>
            </a:r>
          </a:p>
        </p:txBody>
      </p:sp>
      <p:sp>
        <p:nvSpPr>
          <p:cNvPr id="31" name="TextBox 30">
            <a:extLst>
              <a:ext uri="{FF2B5EF4-FFF2-40B4-BE49-F238E27FC236}">
                <a16:creationId xmlns:a16="http://schemas.microsoft.com/office/drawing/2014/main" id="{5997001A-8112-76AF-868F-3D47F5B2462C}"/>
              </a:ext>
            </a:extLst>
          </p:cNvPr>
          <p:cNvSpPr txBox="1"/>
          <p:nvPr/>
        </p:nvSpPr>
        <p:spPr>
          <a:xfrm>
            <a:off x="44164" y="1174206"/>
            <a:ext cx="394681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Calibri"/>
                <a:ea typeface="+mn-ea"/>
                <a:cs typeface="+mn-cs"/>
              </a:rPr>
              <a:t> Gamma spectrometry continued at LASA labs for 4/8 months after irradiations for long lived RN.</a:t>
            </a:r>
          </a:p>
        </p:txBody>
      </p:sp>
      <p:pic>
        <p:nvPicPr>
          <p:cNvPr id="32" name="Immagine 8">
            <a:extLst>
              <a:ext uri="{FF2B5EF4-FFF2-40B4-BE49-F238E27FC236}">
                <a16:creationId xmlns:a16="http://schemas.microsoft.com/office/drawing/2014/main" id="{17A81066-F693-284A-7B4F-68EE64EBC249}"/>
              </a:ext>
            </a:extLst>
          </p:cNvPr>
          <p:cNvPicPr>
            <a:picLocks noChangeAspect="1"/>
          </p:cNvPicPr>
          <p:nvPr/>
        </p:nvPicPr>
        <p:blipFill>
          <a:blip r:embed="rId8"/>
          <a:stretch>
            <a:fillRect/>
          </a:stretch>
        </p:blipFill>
        <p:spPr>
          <a:xfrm>
            <a:off x="5653922" y="4489829"/>
            <a:ext cx="2785517" cy="2357475"/>
          </a:xfrm>
          <a:prstGeom prst="rect">
            <a:avLst/>
          </a:prstGeom>
        </p:spPr>
      </p:pic>
      <p:sp>
        <p:nvSpPr>
          <p:cNvPr id="35" name="TextBox 34">
            <a:extLst>
              <a:ext uri="{FF2B5EF4-FFF2-40B4-BE49-F238E27FC236}">
                <a16:creationId xmlns:a16="http://schemas.microsoft.com/office/drawing/2014/main" id="{2D7D0252-5728-9701-54E9-4A47C1B9FE68}"/>
              </a:ext>
            </a:extLst>
          </p:cNvPr>
          <p:cNvSpPr txBox="1"/>
          <p:nvPr/>
        </p:nvSpPr>
        <p:spPr>
          <a:xfrm>
            <a:off x="4158968" y="4627619"/>
            <a:ext cx="1778252" cy="707886"/>
          </a:xfrm>
          <a:prstGeom prst="rect">
            <a:avLst/>
          </a:prstGeom>
          <a:noFill/>
        </p:spPr>
        <p:txBody>
          <a:bodyPr wrap="square">
            <a:spAutoFit/>
          </a:bodyPr>
          <a:lstStyle/>
          <a:p>
            <a:r>
              <a:rPr lang="en-GB" sz="2000">
                <a:solidFill>
                  <a:srgbClr val="FF0000"/>
                </a:solidFill>
              </a:rPr>
              <a:t>TTY and RNP </a:t>
            </a:r>
          </a:p>
          <a:p>
            <a:r>
              <a:rPr lang="en-GB" sz="2000">
                <a:solidFill>
                  <a:srgbClr val="FF0000"/>
                </a:solidFill>
              </a:rPr>
              <a:t>determnation</a:t>
            </a:r>
            <a:endParaRPr lang="en-US" sz="2000" dirty="0">
              <a:solidFill>
                <a:srgbClr val="FF0000"/>
              </a:solidFill>
            </a:endParaRPr>
          </a:p>
        </p:txBody>
      </p:sp>
      <p:sp>
        <p:nvSpPr>
          <p:cNvPr id="39" name="TextBox 38">
            <a:extLst>
              <a:ext uri="{FF2B5EF4-FFF2-40B4-BE49-F238E27FC236}">
                <a16:creationId xmlns:a16="http://schemas.microsoft.com/office/drawing/2014/main" id="{ED3EBC56-EFDC-6A11-78F1-50191AB81918}"/>
              </a:ext>
            </a:extLst>
          </p:cNvPr>
          <p:cNvSpPr txBox="1"/>
          <p:nvPr/>
        </p:nvSpPr>
        <p:spPr>
          <a:xfrm>
            <a:off x="9143219" y="5344355"/>
            <a:ext cx="2232498" cy="1046440"/>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en-GB" sz="1200" b="1" u="sng" dirty="0">
                <a:solidFill>
                  <a:schemeClr val="bg1"/>
                </a:solidFill>
              </a:rPr>
              <a:t>Optimized parameters for 61Cu</a:t>
            </a:r>
          </a:p>
          <a:p>
            <a:pPr marL="112713" indent="-112713">
              <a:buFont typeface="Arial" panose="020B0604020202020204" pitchFamily="34" charset="0"/>
              <a:buChar char="•"/>
            </a:pPr>
            <a:r>
              <a:rPr lang="en-GB" sz="1000" dirty="0">
                <a:solidFill>
                  <a:schemeClr val="bg1"/>
                </a:solidFill>
              </a:rPr>
              <a:t>Irradiation time: 7 h</a:t>
            </a:r>
          </a:p>
          <a:p>
            <a:pPr marL="112713" indent="-112713">
              <a:buFont typeface="Arial" panose="020B0604020202020204" pitchFamily="34" charset="0"/>
              <a:buChar char="•"/>
            </a:pPr>
            <a:r>
              <a:rPr lang="el-GR" sz="1000" dirty="0">
                <a:solidFill>
                  <a:schemeClr val="bg1"/>
                </a:solidFill>
                <a:latin typeface="Times New Roman" panose="02020603050405020304" pitchFamily="18" charset="0"/>
                <a:cs typeface="Times New Roman" panose="02020603050405020304" pitchFamily="18" charset="0"/>
              </a:rPr>
              <a:t>α </a:t>
            </a:r>
            <a:r>
              <a:rPr lang="en-GB" sz="1000" dirty="0">
                <a:solidFill>
                  <a:schemeClr val="bg1"/>
                </a:solidFill>
              </a:rPr>
              <a:t>energy: 59 MeV</a:t>
            </a:r>
          </a:p>
          <a:p>
            <a:pPr marL="112713" indent="-112713">
              <a:buFont typeface="Arial" panose="020B0604020202020204" pitchFamily="34" charset="0"/>
              <a:buChar char="•"/>
            </a:pPr>
            <a:r>
              <a:rPr lang="en-GB" sz="1000" dirty="0">
                <a:solidFill>
                  <a:schemeClr val="bg1"/>
                </a:solidFill>
              </a:rPr>
              <a:t>Energy losses: 44 MeV</a:t>
            </a:r>
          </a:p>
          <a:p>
            <a:pPr marL="112713" indent="-112713">
              <a:buFont typeface="Arial" panose="020B0604020202020204" pitchFamily="34" charset="0"/>
              <a:buChar char="•"/>
            </a:pPr>
            <a:r>
              <a:rPr lang="en-GB" sz="1000" dirty="0">
                <a:solidFill>
                  <a:schemeClr val="bg1"/>
                </a:solidFill>
              </a:rPr>
              <a:t>TTY </a:t>
            </a:r>
            <a:r>
              <a:rPr lang="en-GB" sz="1000" baseline="30000" dirty="0">
                <a:solidFill>
                  <a:schemeClr val="bg1"/>
                </a:solidFill>
              </a:rPr>
              <a:t>61</a:t>
            </a:r>
            <a:r>
              <a:rPr lang="en-GB" sz="1000" dirty="0">
                <a:solidFill>
                  <a:schemeClr val="bg1"/>
                </a:solidFill>
              </a:rPr>
              <a:t>Cu = </a:t>
            </a:r>
            <a:r>
              <a:rPr lang="en-GB" sz="1000" b="1" dirty="0">
                <a:solidFill>
                  <a:schemeClr val="bg1"/>
                </a:solidFill>
              </a:rPr>
              <a:t>1800 MBq/µA</a:t>
            </a:r>
          </a:p>
          <a:p>
            <a:pPr marL="112713" indent="-112713">
              <a:buFont typeface="Arial" panose="020B0604020202020204" pitchFamily="34" charset="0"/>
              <a:buChar char="•"/>
            </a:pPr>
            <a:r>
              <a:rPr lang="en-GB" sz="1000" b="1" dirty="0">
                <a:solidFill>
                  <a:schemeClr val="bg1"/>
                </a:solidFill>
              </a:rPr>
              <a:t>RNP &gt; 99% </a:t>
            </a:r>
            <a:r>
              <a:rPr lang="en-GB" sz="1000" dirty="0">
                <a:solidFill>
                  <a:schemeClr val="bg1"/>
                </a:solidFill>
              </a:rPr>
              <a:t>4h after EOB</a:t>
            </a:r>
          </a:p>
        </p:txBody>
      </p:sp>
    </p:spTree>
    <p:extLst>
      <p:ext uri="{BB962C8B-B14F-4D97-AF65-F5344CB8AC3E}">
        <p14:creationId xmlns:p14="http://schemas.microsoft.com/office/powerpoint/2010/main" val="1801955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0505B6-B048-4D8F-B955-631527BCBDFF}"/>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
        <p:nvSpPr>
          <p:cNvPr id="2" name="Title 1"/>
          <p:cNvSpPr>
            <a:spLocks noGrp="1"/>
          </p:cNvSpPr>
          <p:nvPr>
            <p:ph type="title" idx="4294967295"/>
          </p:nvPr>
        </p:nvSpPr>
        <p:spPr>
          <a:xfrm>
            <a:off x="0" y="153988"/>
            <a:ext cx="9629775" cy="865187"/>
          </a:xfrm>
        </p:spPr>
        <p:txBody>
          <a:bodyPr>
            <a:normAutofit fontScale="90000"/>
          </a:bodyPr>
          <a:lstStyle/>
          <a:p>
            <a:r>
              <a:rPr lang="en-US" sz="3600" dirty="0">
                <a:latin typeface="+mn-lt"/>
              </a:rPr>
              <a:t>CUPRUM-TTD WP3 (PD): </a:t>
            </a:r>
            <a:r>
              <a:rPr lang="en-US" sz="3600" dirty="0">
                <a:effectLst/>
                <a:latin typeface="+mn-lt"/>
                <a:ea typeface="Times New Roman" panose="02020603050405020304" pitchFamily="18" charset="0"/>
                <a:cs typeface="Calibri" panose="020F0502020204030204" pitchFamily="34" charset="0"/>
              </a:rPr>
              <a:t>theoretical activities on alternative nuclear reaction routes  to yield </a:t>
            </a:r>
            <a:r>
              <a:rPr lang="en-US" sz="3600" baseline="30000" dirty="0">
                <a:effectLst/>
                <a:latin typeface="+mn-lt"/>
                <a:ea typeface="Times New Roman" panose="02020603050405020304" pitchFamily="18" charset="0"/>
                <a:cs typeface="Calibri" panose="020F0502020204030204" pitchFamily="34" charset="0"/>
              </a:rPr>
              <a:t>67</a:t>
            </a:r>
            <a:r>
              <a:rPr lang="en-US" sz="3600" dirty="0">
                <a:effectLst/>
                <a:latin typeface="+mn-lt"/>
                <a:ea typeface="Times New Roman" panose="02020603050405020304" pitchFamily="18" charset="0"/>
                <a:cs typeface="Calibri" panose="020F0502020204030204" pitchFamily="34" charset="0"/>
              </a:rPr>
              <a:t>Cu </a:t>
            </a:r>
            <a:r>
              <a:rPr lang="en-US" sz="3600" dirty="0">
                <a:effectLst/>
                <a:latin typeface="+mn-lt"/>
                <a:ea typeface="Times New Roman" panose="02020603050405020304" pitchFamily="18" charset="0"/>
                <a:cs typeface="Calibri" panose="020F0502020204030204" pitchFamily="34" charset="0"/>
                <a:sym typeface="Wingdings" panose="05000000000000000000" pitchFamily="2" charset="2"/>
              </a:rPr>
              <a:t> </a:t>
            </a:r>
            <a:r>
              <a:rPr lang="en-US" sz="3600" b="1" baseline="30000" dirty="0">
                <a:solidFill>
                  <a:srgbClr val="FF0000"/>
                </a:solidFill>
                <a:effectLst/>
                <a:latin typeface="+mn-lt"/>
                <a:ea typeface="Times New Roman" panose="02020603050405020304" pitchFamily="18" charset="0"/>
                <a:cs typeface="Calibri" panose="020F0502020204030204" pitchFamily="34" charset="0"/>
              </a:rPr>
              <a:t>68</a:t>
            </a:r>
            <a:r>
              <a:rPr lang="en-US" sz="3600" b="1" dirty="0">
                <a:solidFill>
                  <a:srgbClr val="FF0000"/>
                </a:solidFill>
                <a:effectLst/>
                <a:latin typeface="+mn-lt"/>
                <a:ea typeface="Times New Roman" panose="02020603050405020304" pitchFamily="18" charset="0"/>
                <a:cs typeface="Calibri" panose="020F0502020204030204" pitchFamily="34" charset="0"/>
              </a:rPr>
              <a:t>Zn(t,</a:t>
            </a:r>
            <a:r>
              <a:rPr lang="el-GR" sz="3600" b="1" dirty="0">
                <a:solidFill>
                  <a:srgbClr val="FF0000"/>
                </a:solidFill>
                <a:effectLst/>
                <a:latin typeface="+mn-lt"/>
                <a:ea typeface="Times New Roman" panose="02020603050405020304" pitchFamily="18" charset="0"/>
                <a:cs typeface="Calibri" panose="020F0502020204030204" pitchFamily="34" charset="0"/>
              </a:rPr>
              <a:t>α)</a:t>
            </a:r>
            <a:r>
              <a:rPr lang="el-GR" sz="3600" b="1" baseline="30000" dirty="0">
                <a:solidFill>
                  <a:srgbClr val="FF0000"/>
                </a:solidFill>
                <a:effectLst/>
                <a:latin typeface="+mn-lt"/>
                <a:ea typeface="Times New Roman" panose="02020603050405020304" pitchFamily="18" charset="0"/>
                <a:cs typeface="Calibri" panose="020F0502020204030204" pitchFamily="34" charset="0"/>
              </a:rPr>
              <a:t>67</a:t>
            </a:r>
            <a:r>
              <a:rPr lang="en-US" sz="3600" b="1" dirty="0">
                <a:solidFill>
                  <a:srgbClr val="FF0000"/>
                </a:solidFill>
                <a:effectLst/>
                <a:latin typeface="+mn-lt"/>
                <a:ea typeface="Times New Roman" panose="02020603050405020304" pitchFamily="18" charset="0"/>
                <a:cs typeface="Calibri" panose="020F0502020204030204" pitchFamily="34" charset="0"/>
              </a:rPr>
              <a:t>Cu </a:t>
            </a:r>
            <a:endParaRPr lang="en-US" sz="3600" dirty="0">
              <a:latin typeface="+mn-lt"/>
            </a:endParaRPr>
          </a:p>
        </p:txBody>
      </p:sp>
      <p:sp>
        <p:nvSpPr>
          <p:cNvPr id="7" name="CasellaDiTesto 18">
            <a:extLst>
              <a:ext uri="{FF2B5EF4-FFF2-40B4-BE49-F238E27FC236}">
                <a16:creationId xmlns:a16="http://schemas.microsoft.com/office/drawing/2014/main" id="{C9A38053-07BC-DB52-CCC6-44127A3AD1E1}"/>
              </a:ext>
            </a:extLst>
          </p:cNvPr>
          <p:cNvSpPr txBox="1"/>
          <p:nvPr/>
        </p:nvSpPr>
        <p:spPr>
          <a:xfrm>
            <a:off x="9724126" y="-5569"/>
            <a:ext cx="1528312" cy="1077218"/>
          </a:xfrm>
          <a:prstGeom prst="rect">
            <a:avLst/>
          </a:prstGeom>
          <a:solidFill>
            <a:schemeClr val="accent4"/>
          </a:solidFill>
          <a:ln>
            <a:solidFill>
              <a:srgbClr val="99C6E6"/>
            </a:solidFill>
          </a:ln>
        </p:spPr>
        <p:txBody>
          <a:bodyPr wrap="square" rtlCol="0">
            <a:spAutoFit/>
          </a:bodyPr>
          <a:lstStyle/>
          <a:p>
            <a:pPr algn="ctr"/>
            <a:r>
              <a:rPr lang="it-IT" sz="1600" b="1" dirty="0" err="1">
                <a:solidFill>
                  <a:schemeClr val="bg1"/>
                </a:solidFill>
              </a:rPr>
              <a:t>UniPD</a:t>
            </a:r>
            <a:r>
              <a:rPr lang="it-IT" sz="1600" b="1" dirty="0">
                <a:solidFill>
                  <a:schemeClr val="bg1"/>
                </a:solidFill>
              </a:rPr>
              <a:t>/INFN-PD</a:t>
            </a:r>
          </a:p>
          <a:p>
            <a:pPr algn="ctr"/>
            <a:r>
              <a:rPr lang="it-IT" sz="1600" dirty="0">
                <a:solidFill>
                  <a:schemeClr val="bg1"/>
                </a:solidFill>
              </a:rPr>
              <a:t>F. Barbaro</a:t>
            </a:r>
          </a:p>
          <a:p>
            <a:pPr algn="ctr"/>
            <a:r>
              <a:rPr lang="it-IT" sz="1600" dirty="0">
                <a:solidFill>
                  <a:schemeClr val="bg1"/>
                </a:solidFill>
              </a:rPr>
              <a:t>L. Canton</a:t>
            </a:r>
          </a:p>
          <a:p>
            <a:pPr algn="ctr"/>
            <a:r>
              <a:rPr lang="it-IT" sz="1600" dirty="0">
                <a:solidFill>
                  <a:schemeClr val="bg1"/>
                </a:solidFill>
              </a:rPr>
              <a:t>Y. </a:t>
            </a:r>
            <a:r>
              <a:rPr lang="it-IT" sz="1600" dirty="0" err="1">
                <a:solidFill>
                  <a:schemeClr val="bg1"/>
                </a:solidFill>
              </a:rPr>
              <a:t>Lashko</a:t>
            </a:r>
            <a:endParaRPr lang="it-IT" sz="1600" dirty="0">
              <a:solidFill>
                <a:schemeClr val="bg1"/>
              </a:solidFill>
            </a:endParaRPr>
          </a:p>
        </p:txBody>
      </p:sp>
      <p:pic>
        <p:nvPicPr>
          <p:cNvPr id="58" name="Picture 57">
            <a:extLst>
              <a:ext uri="{FF2B5EF4-FFF2-40B4-BE49-F238E27FC236}">
                <a16:creationId xmlns:a16="http://schemas.microsoft.com/office/drawing/2014/main" id="{9C82C917-46B6-0D07-26D9-4BAFBFC4CED2}"/>
              </a:ext>
            </a:extLst>
          </p:cNvPr>
          <p:cNvPicPr>
            <a:picLocks noChangeAspect="1"/>
          </p:cNvPicPr>
          <p:nvPr/>
        </p:nvPicPr>
        <p:blipFill>
          <a:blip r:embed="rId3"/>
          <a:stretch>
            <a:fillRect/>
          </a:stretch>
        </p:blipFill>
        <p:spPr>
          <a:xfrm>
            <a:off x="6957746" y="1155561"/>
            <a:ext cx="4124139" cy="2844674"/>
          </a:xfrm>
          <a:prstGeom prst="rect">
            <a:avLst/>
          </a:prstGeom>
        </p:spPr>
      </p:pic>
      <p:pic>
        <p:nvPicPr>
          <p:cNvPr id="60" name="Picture 59">
            <a:extLst>
              <a:ext uri="{FF2B5EF4-FFF2-40B4-BE49-F238E27FC236}">
                <a16:creationId xmlns:a16="http://schemas.microsoft.com/office/drawing/2014/main" id="{58E2FC5E-2CF6-FC21-9A5B-0225B141DCBA}"/>
              </a:ext>
            </a:extLst>
          </p:cNvPr>
          <p:cNvPicPr>
            <a:picLocks noChangeAspect="1"/>
          </p:cNvPicPr>
          <p:nvPr/>
        </p:nvPicPr>
        <p:blipFill>
          <a:blip r:embed="rId4"/>
          <a:stretch>
            <a:fillRect/>
          </a:stretch>
        </p:blipFill>
        <p:spPr>
          <a:xfrm>
            <a:off x="6957746" y="4134177"/>
            <a:ext cx="4125889" cy="2670705"/>
          </a:xfrm>
          <a:prstGeom prst="rect">
            <a:avLst/>
          </a:prstGeom>
        </p:spPr>
      </p:pic>
      <p:sp>
        <p:nvSpPr>
          <p:cNvPr id="62" name="TextBox 61">
            <a:extLst>
              <a:ext uri="{FF2B5EF4-FFF2-40B4-BE49-F238E27FC236}">
                <a16:creationId xmlns:a16="http://schemas.microsoft.com/office/drawing/2014/main" id="{081F99DA-9103-AF7E-E226-ECB3771EB6D7}"/>
              </a:ext>
            </a:extLst>
          </p:cNvPr>
          <p:cNvSpPr txBox="1"/>
          <p:nvPr/>
        </p:nvSpPr>
        <p:spPr>
          <a:xfrm>
            <a:off x="2424044" y="5431581"/>
            <a:ext cx="2544378" cy="338554"/>
          </a:xfrm>
          <a:prstGeom prst="rect">
            <a:avLst/>
          </a:prstGeom>
          <a:noFill/>
        </p:spPr>
        <p:txBody>
          <a:bodyPr wrap="square">
            <a:spAutoFit/>
          </a:bodyPr>
          <a:lstStyle/>
          <a:p>
            <a:endParaRPr lang="en-US" sz="1600" dirty="0"/>
          </a:p>
        </p:txBody>
      </p:sp>
      <p:sp>
        <p:nvSpPr>
          <p:cNvPr id="69" name="TextBox 68">
            <a:extLst>
              <a:ext uri="{FF2B5EF4-FFF2-40B4-BE49-F238E27FC236}">
                <a16:creationId xmlns:a16="http://schemas.microsoft.com/office/drawing/2014/main" id="{61D13038-3FBD-0673-8F87-78FE70ED14B5}"/>
              </a:ext>
            </a:extLst>
          </p:cNvPr>
          <p:cNvSpPr txBox="1"/>
          <p:nvPr/>
        </p:nvSpPr>
        <p:spPr>
          <a:xfrm>
            <a:off x="3302729" y="3305625"/>
            <a:ext cx="2059407" cy="276999"/>
          </a:xfrm>
          <a:prstGeom prst="rect">
            <a:avLst/>
          </a:prstGeom>
          <a:solidFill>
            <a:schemeClr val="bg1"/>
          </a:solidFill>
        </p:spPr>
        <p:txBody>
          <a:bodyPr wrap="square">
            <a:spAutoFit/>
          </a:bodyPr>
          <a:lstStyle/>
          <a:p>
            <a:pPr algn="l"/>
            <a:endParaRPr lang="en-US" sz="1200" b="1" dirty="0"/>
          </a:p>
        </p:txBody>
      </p:sp>
      <p:sp>
        <p:nvSpPr>
          <p:cNvPr id="6" name="CasellaDiTesto 5">
            <a:extLst>
              <a:ext uri="{FF2B5EF4-FFF2-40B4-BE49-F238E27FC236}">
                <a16:creationId xmlns:a16="http://schemas.microsoft.com/office/drawing/2014/main" id="{608DF7F2-9F2D-EE3C-8D67-D1D28F1EAAF6}"/>
              </a:ext>
            </a:extLst>
          </p:cNvPr>
          <p:cNvSpPr txBox="1"/>
          <p:nvPr/>
        </p:nvSpPr>
        <p:spPr>
          <a:xfrm>
            <a:off x="138376" y="1782131"/>
            <a:ext cx="6357522" cy="3046988"/>
          </a:xfrm>
          <a:prstGeom prst="rect">
            <a:avLst/>
          </a:prstGeom>
          <a:noFill/>
        </p:spPr>
        <p:txBody>
          <a:bodyPr wrap="square">
            <a:spAutoFit/>
          </a:bodyPr>
          <a:lstStyle/>
          <a:p>
            <a:pPr marL="342900" indent="-342900">
              <a:lnSpc>
                <a:spcPct val="100000"/>
              </a:lnSpc>
              <a:buFont typeface="Arial" panose="020B0604020202020204" pitchFamily="34" charset="0"/>
              <a:buChar char="•"/>
            </a:pPr>
            <a:r>
              <a:rPr lang="en-US" sz="2400" b="0" strike="noStrike" spc="-94" dirty="0">
                <a:solidFill>
                  <a:srgbClr val="242852"/>
                </a:solidFill>
                <a:uFill>
                  <a:solidFill>
                    <a:srgbClr val="FFFFFF"/>
                  </a:solidFill>
                </a:uFill>
                <a:ea typeface="DejaVu Sans"/>
              </a:rPr>
              <a:t>Started investigation of the triton production route: </a:t>
            </a:r>
            <a:r>
              <a:rPr lang="en-US" sz="2400" b="1" baseline="30000" dirty="0">
                <a:solidFill>
                  <a:srgbClr val="FF0000"/>
                </a:solidFill>
                <a:effectLst/>
                <a:ea typeface="Times New Roman" panose="02020603050405020304" pitchFamily="18" charset="0"/>
                <a:cs typeface="Calibri" panose="020F0502020204030204" pitchFamily="34" charset="0"/>
              </a:rPr>
              <a:t>68</a:t>
            </a:r>
            <a:r>
              <a:rPr lang="en-US" sz="2400" b="1" dirty="0">
                <a:solidFill>
                  <a:srgbClr val="FF0000"/>
                </a:solidFill>
                <a:effectLst/>
                <a:ea typeface="Times New Roman" panose="02020603050405020304" pitchFamily="18" charset="0"/>
                <a:cs typeface="Calibri" panose="020F0502020204030204" pitchFamily="34" charset="0"/>
              </a:rPr>
              <a:t>Zn(t,</a:t>
            </a:r>
            <a:r>
              <a:rPr lang="el-GR" sz="2400" b="1" dirty="0">
                <a:solidFill>
                  <a:srgbClr val="FF0000"/>
                </a:solidFill>
                <a:effectLst/>
                <a:ea typeface="Times New Roman" panose="02020603050405020304" pitchFamily="18" charset="0"/>
                <a:cs typeface="Calibri" panose="020F0502020204030204" pitchFamily="34" charset="0"/>
              </a:rPr>
              <a:t>α)</a:t>
            </a:r>
            <a:r>
              <a:rPr lang="el-GR" sz="2400" b="1" baseline="30000" dirty="0">
                <a:solidFill>
                  <a:srgbClr val="FF0000"/>
                </a:solidFill>
                <a:effectLst/>
                <a:ea typeface="Times New Roman" panose="02020603050405020304" pitchFamily="18" charset="0"/>
                <a:cs typeface="Calibri" panose="020F0502020204030204" pitchFamily="34" charset="0"/>
              </a:rPr>
              <a:t>67</a:t>
            </a:r>
            <a:r>
              <a:rPr lang="en-US" sz="2400" b="1" dirty="0">
                <a:solidFill>
                  <a:srgbClr val="FF0000"/>
                </a:solidFill>
                <a:effectLst/>
                <a:ea typeface="Times New Roman" panose="02020603050405020304" pitchFamily="18" charset="0"/>
                <a:cs typeface="Calibri" panose="020F0502020204030204" pitchFamily="34" charset="0"/>
              </a:rPr>
              <a:t>Cu </a:t>
            </a:r>
            <a:endParaRPr lang="en-US" sz="2400" b="0" strike="noStrike" spc="-94" dirty="0">
              <a:solidFill>
                <a:srgbClr val="242852"/>
              </a:solidFill>
              <a:uFill>
                <a:solidFill>
                  <a:srgbClr val="FFFFFF"/>
                </a:solidFill>
              </a:uFill>
              <a:ea typeface="DejaVu Sans"/>
            </a:endParaRPr>
          </a:p>
          <a:p>
            <a:pPr marL="342900" indent="-342900">
              <a:lnSpc>
                <a:spcPct val="100000"/>
              </a:lnSpc>
              <a:buFont typeface="Arial" panose="020B0604020202020204" pitchFamily="34" charset="0"/>
              <a:buChar char="•"/>
            </a:pPr>
            <a:r>
              <a:rPr lang="en-US" sz="2400" b="0" strike="noStrike" spc="-94" dirty="0">
                <a:solidFill>
                  <a:srgbClr val="242852"/>
                </a:solidFill>
                <a:uFill>
                  <a:solidFill>
                    <a:srgbClr val="FFFFFF"/>
                  </a:solidFill>
                </a:uFill>
                <a:ea typeface="DejaVu Sans"/>
              </a:rPr>
              <a:t>Comparison with the “standard” production routes: </a:t>
            </a:r>
            <a:r>
              <a:rPr lang="en-US" sz="2400" b="1" baseline="30000" dirty="0">
                <a:effectLst/>
                <a:ea typeface="Times New Roman" panose="02020603050405020304" pitchFamily="18" charset="0"/>
                <a:cs typeface="Calibri" panose="020F0502020204030204" pitchFamily="34" charset="0"/>
              </a:rPr>
              <a:t>68</a:t>
            </a:r>
            <a:r>
              <a:rPr lang="en-US" sz="2400" b="1" dirty="0">
                <a:effectLst/>
                <a:ea typeface="Times New Roman" panose="02020603050405020304" pitchFamily="18" charset="0"/>
                <a:cs typeface="Calibri" panose="020F0502020204030204" pitchFamily="34" charset="0"/>
              </a:rPr>
              <a:t>Zn(p,</a:t>
            </a:r>
            <a:r>
              <a:rPr lang="it-IT" sz="2400" b="1" dirty="0">
                <a:effectLst/>
                <a:ea typeface="Times New Roman" panose="02020603050405020304" pitchFamily="18" charset="0"/>
                <a:cs typeface="Calibri" panose="020F0502020204030204" pitchFamily="34" charset="0"/>
              </a:rPr>
              <a:t>2p</a:t>
            </a:r>
            <a:r>
              <a:rPr lang="el-GR" sz="2400" b="1" dirty="0">
                <a:effectLst/>
                <a:ea typeface="Times New Roman" panose="02020603050405020304" pitchFamily="18" charset="0"/>
                <a:cs typeface="Calibri" panose="020F0502020204030204" pitchFamily="34" charset="0"/>
              </a:rPr>
              <a:t>)</a:t>
            </a:r>
            <a:r>
              <a:rPr lang="el-GR" sz="2400" b="1" baseline="30000" dirty="0">
                <a:effectLst/>
                <a:ea typeface="Times New Roman" panose="02020603050405020304" pitchFamily="18" charset="0"/>
                <a:cs typeface="Calibri" panose="020F0502020204030204" pitchFamily="34" charset="0"/>
              </a:rPr>
              <a:t>67</a:t>
            </a:r>
            <a:r>
              <a:rPr lang="en-US" sz="2400" b="1" dirty="0">
                <a:effectLst/>
                <a:ea typeface="Times New Roman" panose="02020603050405020304" pitchFamily="18" charset="0"/>
                <a:cs typeface="Calibri" panose="020F0502020204030204" pitchFamily="34" charset="0"/>
              </a:rPr>
              <a:t>Cu, </a:t>
            </a:r>
            <a:r>
              <a:rPr lang="en-US" sz="2400" b="0" strike="noStrike" spc="-94" dirty="0">
                <a:uFill>
                  <a:solidFill>
                    <a:srgbClr val="FFFFFF"/>
                  </a:solidFill>
                </a:uFill>
                <a:ea typeface="DejaVu Sans"/>
              </a:rPr>
              <a:t> </a:t>
            </a:r>
            <a:r>
              <a:rPr lang="en-US" sz="2400" b="1" baseline="30000" dirty="0">
                <a:effectLst/>
                <a:ea typeface="Times New Roman" panose="02020603050405020304" pitchFamily="18" charset="0"/>
                <a:cs typeface="Calibri" panose="020F0502020204030204" pitchFamily="34" charset="0"/>
              </a:rPr>
              <a:t> 70</a:t>
            </a:r>
            <a:r>
              <a:rPr lang="en-US" sz="2400" b="1" dirty="0">
                <a:effectLst/>
                <a:ea typeface="Times New Roman" panose="02020603050405020304" pitchFamily="18" charset="0"/>
                <a:cs typeface="Calibri" panose="020F0502020204030204" pitchFamily="34" charset="0"/>
              </a:rPr>
              <a:t>Zn(p,</a:t>
            </a:r>
            <a:r>
              <a:rPr lang="el-GR" sz="2400" b="1" dirty="0">
                <a:effectLst/>
                <a:ea typeface="Times New Roman" panose="02020603050405020304" pitchFamily="18" charset="0"/>
                <a:cs typeface="Calibri" panose="020F0502020204030204" pitchFamily="34" charset="0"/>
              </a:rPr>
              <a:t>α)</a:t>
            </a:r>
            <a:r>
              <a:rPr lang="el-GR" sz="2400" b="1" baseline="30000" dirty="0">
                <a:effectLst/>
                <a:ea typeface="Times New Roman" panose="02020603050405020304" pitchFamily="18" charset="0"/>
                <a:cs typeface="Calibri" panose="020F0502020204030204" pitchFamily="34" charset="0"/>
              </a:rPr>
              <a:t>67</a:t>
            </a:r>
            <a:r>
              <a:rPr lang="en-US" sz="2400" b="1" dirty="0">
                <a:effectLst/>
                <a:ea typeface="Times New Roman" panose="02020603050405020304" pitchFamily="18" charset="0"/>
                <a:cs typeface="Calibri" panose="020F0502020204030204" pitchFamily="34" charset="0"/>
              </a:rPr>
              <a:t>Cu </a:t>
            </a:r>
          </a:p>
          <a:p>
            <a:pPr marL="342900" indent="-342900">
              <a:lnSpc>
                <a:spcPct val="100000"/>
              </a:lnSpc>
              <a:buFont typeface="Arial" panose="020B0604020202020204" pitchFamily="34" charset="0"/>
              <a:buChar char="•"/>
            </a:pPr>
            <a:r>
              <a:rPr lang="en-US" sz="2400" b="0" strike="noStrike" spc="-94" dirty="0">
                <a:solidFill>
                  <a:srgbClr val="242852"/>
                </a:solidFill>
                <a:uFill>
                  <a:solidFill>
                    <a:srgbClr val="FFFFFF"/>
                  </a:solidFill>
                </a:uFill>
                <a:ea typeface="DejaVu Sans"/>
              </a:rPr>
              <a:t>Bibliography study and data search</a:t>
            </a:r>
            <a:endParaRPr lang="en-US" sz="2400" b="0" strike="noStrike" spc="-1" dirty="0">
              <a:solidFill>
                <a:srgbClr val="000000"/>
              </a:solidFill>
              <a:uFill>
                <a:solidFill>
                  <a:srgbClr val="FFFFFF"/>
                </a:solidFill>
              </a:uFill>
            </a:endParaRPr>
          </a:p>
          <a:p>
            <a:pPr marL="342900" indent="-342900">
              <a:lnSpc>
                <a:spcPct val="100000"/>
              </a:lnSpc>
              <a:buFont typeface="Arial" panose="020B0604020202020204" pitchFamily="34" charset="0"/>
              <a:buChar char="•"/>
            </a:pPr>
            <a:r>
              <a:rPr lang="en-US" sz="2400" b="0" strike="noStrike" spc="-94" dirty="0">
                <a:solidFill>
                  <a:srgbClr val="242852"/>
                </a:solidFill>
                <a:uFill>
                  <a:solidFill>
                    <a:srgbClr val="FFFFFF"/>
                  </a:solidFill>
                </a:uFill>
                <a:ea typeface="DejaVu Sans"/>
              </a:rPr>
              <a:t>Started simulation analysis with Nuclear Reaction Codes </a:t>
            </a:r>
            <a:r>
              <a:rPr lang="en-US" sz="2400" b="0" strike="noStrike" spc="-94" dirty="0" err="1">
                <a:solidFill>
                  <a:srgbClr val="242852"/>
                </a:solidFill>
                <a:uFill>
                  <a:solidFill>
                    <a:srgbClr val="FFFFFF"/>
                  </a:solidFill>
                </a:uFill>
                <a:ea typeface="DejaVu Sans"/>
              </a:rPr>
              <a:t>Talys</a:t>
            </a:r>
            <a:endParaRPr lang="en-US" sz="2400" b="0" strike="noStrike" spc="-1" dirty="0">
              <a:solidFill>
                <a:srgbClr val="000000"/>
              </a:solidFill>
              <a:uFill>
                <a:solidFill>
                  <a:srgbClr val="FFFFFF"/>
                </a:solidFill>
              </a:uFill>
            </a:endParaRPr>
          </a:p>
          <a:p>
            <a:pPr marL="342900" indent="-342900">
              <a:lnSpc>
                <a:spcPct val="100000"/>
              </a:lnSpc>
              <a:buFont typeface="Arial" panose="020B0604020202020204" pitchFamily="34" charset="0"/>
              <a:buChar char="•"/>
            </a:pPr>
            <a:r>
              <a:rPr lang="en-US" sz="2400" b="0" strike="noStrike" spc="-94" dirty="0">
                <a:solidFill>
                  <a:srgbClr val="242852"/>
                </a:solidFill>
                <a:uFill>
                  <a:solidFill>
                    <a:srgbClr val="FFFFFF"/>
                  </a:solidFill>
                </a:uFill>
                <a:ea typeface="DejaVu Sans"/>
              </a:rPr>
              <a:t>Supervision of a master thesis on this topic</a:t>
            </a:r>
            <a:endParaRPr lang="en-US" sz="2400" b="0" strike="noStrike" spc="-1" dirty="0">
              <a:solidFill>
                <a:srgbClr val="000000"/>
              </a:solidFill>
              <a:uFill>
                <a:solidFill>
                  <a:srgbClr val="FFFFFF"/>
                </a:solidFill>
              </a:uFill>
            </a:endParaRPr>
          </a:p>
        </p:txBody>
      </p:sp>
    </p:spTree>
    <p:extLst>
      <p:ext uri="{BB962C8B-B14F-4D97-AF65-F5344CB8AC3E}">
        <p14:creationId xmlns:p14="http://schemas.microsoft.com/office/powerpoint/2010/main" val="12834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0505B6-B048-4D8F-B955-631527BCBDF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p:cNvSpPr>
            <a:spLocks noGrp="1"/>
          </p:cNvSpPr>
          <p:nvPr>
            <p:ph type="title" idx="4294967295"/>
          </p:nvPr>
        </p:nvSpPr>
        <p:spPr>
          <a:xfrm>
            <a:off x="0" y="95250"/>
            <a:ext cx="10626725" cy="692150"/>
          </a:xfrm>
        </p:spPr>
        <p:txBody>
          <a:bodyPr>
            <a:normAutofit fontScale="90000"/>
          </a:bodyPr>
          <a:lstStyle/>
          <a:p>
            <a:r>
              <a:rPr lang="en-US" sz="3200" dirty="0">
                <a:latin typeface="+mn-lt"/>
              </a:rPr>
              <a:t>CUPRUM-TTD WP4 (PD-IOV-CNR-UNIFE): RP activities (Synthesis of new </a:t>
            </a:r>
            <a:br>
              <a:rPr lang="en-US" sz="3200" dirty="0">
                <a:latin typeface="+mn-lt"/>
              </a:rPr>
            </a:br>
            <a:r>
              <a:rPr lang="en-US" sz="3200" dirty="0">
                <a:latin typeface="+mn-lt"/>
              </a:rPr>
              <a:t>Cu conjugates)</a:t>
            </a:r>
          </a:p>
        </p:txBody>
      </p:sp>
      <p:graphicFrame>
        <p:nvGraphicFramePr>
          <p:cNvPr id="8" name="Tabella 11">
            <a:extLst>
              <a:ext uri="{FF2B5EF4-FFF2-40B4-BE49-F238E27FC236}">
                <a16:creationId xmlns:a16="http://schemas.microsoft.com/office/drawing/2014/main" id="{2B50EF76-C585-9245-E4CB-7EC966EB3713}"/>
              </a:ext>
            </a:extLst>
          </p:cNvPr>
          <p:cNvGraphicFramePr>
            <a:graphicFrameLocks noGrp="1"/>
          </p:cNvGraphicFramePr>
          <p:nvPr/>
        </p:nvGraphicFramePr>
        <p:xfrm>
          <a:off x="5493360" y="827663"/>
          <a:ext cx="5230070" cy="679513"/>
        </p:xfrm>
        <a:graphic>
          <a:graphicData uri="http://schemas.openxmlformats.org/drawingml/2006/table">
            <a:tbl>
              <a:tblPr firstRow="1" firstCol="1" bandRow="1"/>
              <a:tblGrid>
                <a:gridCol w="5230070">
                  <a:extLst>
                    <a:ext uri="{9D8B030D-6E8A-4147-A177-3AD203B41FA5}">
                      <a16:colId xmlns:a16="http://schemas.microsoft.com/office/drawing/2014/main" val="1275488791"/>
                    </a:ext>
                  </a:extLst>
                </a:gridCol>
              </a:tblGrid>
              <a:tr h="679513">
                <a:tc>
                  <a:txBody>
                    <a:bodyPr/>
                    <a:lstStyle/>
                    <a:p>
                      <a:pPr marL="0" marR="0">
                        <a:lnSpc>
                          <a:spcPct val="115000"/>
                        </a:lnSpc>
                        <a:spcBef>
                          <a:spcPts val="0"/>
                        </a:spcBef>
                        <a:spcAft>
                          <a:spcPts val="0"/>
                        </a:spcAft>
                      </a:pP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D10: NOTA-PSMA conjugates </a:t>
                      </a: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D11 A reproducible method to obtain Cu-PSMA RPs with high radiochemical yield</a:t>
                      </a: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D12: Minimum activity and dimension of the tumour to obtain good imaging</a:t>
                      </a: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559475134"/>
                  </a:ext>
                </a:extLst>
              </a:tr>
            </a:tbl>
          </a:graphicData>
        </a:graphic>
      </p:graphicFrame>
      <p:pic>
        <p:nvPicPr>
          <p:cNvPr id="18" name="Picture 17">
            <a:extLst>
              <a:ext uri="{FF2B5EF4-FFF2-40B4-BE49-F238E27FC236}">
                <a16:creationId xmlns:a16="http://schemas.microsoft.com/office/drawing/2014/main" id="{A5AB168D-F926-B5C3-3937-BA35E44DA5CE}"/>
              </a:ext>
            </a:extLst>
          </p:cNvPr>
          <p:cNvPicPr>
            <a:picLocks noChangeAspect="1"/>
          </p:cNvPicPr>
          <p:nvPr/>
        </p:nvPicPr>
        <p:blipFill rotWithShape="1">
          <a:blip r:embed="rId3"/>
          <a:srcRect l="364" t="7793" r="6972" b="82057"/>
          <a:stretch/>
        </p:blipFill>
        <p:spPr>
          <a:xfrm>
            <a:off x="238897" y="786986"/>
            <a:ext cx="10178426" cy="553858"/>
          </a:xfrm>
          <a:prstGeom prst="rect">
            <a:avLst/>
          </a:prstGeom>
        </p:spPr>
      </p:pic>
      <p:pic>
        <p:nvPicPr>
          <p:cNvPr id="4" name="Picture 3">
            <a:extLst>
              <a:ext uri="{FF2B5EF4-FFF2-40B4-BE49-F238E27FC236}">
                <a16:creationId xmlns:a16="http://schemas.microsoft.com/office/drawing/2014/main" id="{A41DDA48-1189-90F8-A3C3-822E9F74C84D}"/>
              </a:ext>
            </a:extLst>
          </p:cNvPr>
          <p:cNvPicPr>
            <a:picLocks noChangeAspect="1"/>
          </p:cNvPicPr>
          <p:nvPr/>
        </p:nvPicPr>
        <p:blipFill rotWithShape="1">
          <a:blip r:embed="rId3"/>
          <a:srcRect t="79362"/>
          <a:stretch/>
        </p:blipFill>
        <p:spPr>
          <a:xfrm>
            <a:off x="204713" y="1352946"/>
            <a:ext cx="10985267" cy="1049628"/>
          </a:xfrm>
          <a:prstGeom prst="rect">
            <a:avLst/>
          </a:prstGeom>
        </p:spPr>
      </p:pic>
      <p:graphicFrame>
        <p:nvGraphicFramePr>
          <p:cNvPr id="6" name="Table 5">
            <a:extLst>
              <a:ext uri="{FF2B5EF4-FFF2-40B4-BE49-F238E27FC236}">
                <a16:creationId xmlns:a16="http://schemas.microsoft.com/office/drawing/2014/main" id="{69A5718E-3F5B-F91F-23F4-88EA41CEBB91}"/>
              </a:ext>
            </a:extLst>
          </p:cNvPr>
          <p:cNvGraphicFramePr>
            <a:graphicFrameLocks noGrp="1"/>
          </p:cNvGraphicFramePr>
          <p:nvPr/>
        </p:nvGraphicFramePr>
        <p:xfrm>
          <a:off x="9425256" y="2574892"/>
          <a:ext cx="1764724" cy="2402491"/>
        </p:xfrm>
        <a:graphic>
          <a:graphicData uri="http://schemas.openxmlformats.org/drawingml/2006/table">
            <a:tbl>
              <a:tblPr>
                <a:tableStyleId>{E929F9F4-4A8F-4326-A1B4-22849713DDAB}</a:tableStyleId>
              </a:tblPr>
              <a:tblGrid>
                <a:gridCol w="1255362">
                  <a:extLst>
                    <a:ext uri="{9D8B030D-6E8A-4147-A177-3AD203B41FA5}">
                      <a16:colId xmlns:a16="http://schemas.microsoft.com/office/drawing/2014/main" val="2246161760"/>
                    </a:ext>
                  </a:extLst>
                </a:gridCol>
                <a:gridCol w="509362">
                  <a:extLst>
                    <a:ext uri="{9D8B030D-6E8A-4147-A177-3AD203B41FA5}">
                      <a16:colId xmlns:a16="http://schemas.microsoft.com/office/drawing/2014/main" val="1684724238"/>
                    </a:ext>
                  </a:extLst>
                </a:gridCol>
              </a:tblGrid>
              <a:tr h="219378">
                <a:tc gridSpan="2">
                  <a:txBody>
                    <a:bodyPr/>
                    <a:lstStyle/>
                    <a:p>
                      <a:pPr algn="ctr" fontAlgn="ctr"/>
                      <a:r>
                        <a:rPr lang="en-US" sz="1100" b="1" u="none" strike="noStrike" dirty="0">
                          <a:solidFill>
                            <a:schemeClr val="bg1"/>
                          </a:solidFill>
                          <a:effectLst/>
                        </a:rPr>
                        <a:t>WP4</a:t>
                      </a:r>
                      <a:endParaRPr lang="en-US" sz="1100" b="1"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35495348"/>
                  </a:ext>
                </a:extLst>
              </a:tr>
              <a:tr h="447859">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1" i="0" u="none" strike="noStrike" dirty="0">
                          <a:solidFill>
                            <a:srgbClr val="FFFF00"/>
                          </a:solidFill>
                          <a:effectLst/>
                          <a:latin typeface="Calibri" panose="020F0502020204030204" pitchFamily="34" charset="0"/>
                        </a:rPr>
                        <a:t>Laura De Nardo/ Laura </a:t>
                      </a:r>
                      <a:r>
                        <a:rPr lang="it-IT" sz="1100" b="1" i="0" u="none" strike="noStrike" dirty="0" err="1">
                          <a:solidFill>
                            <a:srgbClr val="FFFF00"/>
                          </a:solidFill>
                          <a:effectLst/>
                          <a:latin typeface="Calibri" panose="020F0502020204030204" pitchFamily="34" charset="0"/>
                        </a:rPr>
                        <a:t>Melendez</a:t>
                      </a:r>
                      <a:r>
                        <a:rPr lang="it-IT" sz="1100" b="1" i="0" u="none" strike="noStrike" dirty="0">
                          <a:solidFill>
                            <a:srgbClr val="FFFF00"/>
                          </a:solidFill>
                          <a:effectLst/>
                          <a:latin typeface="Calibri" panose="020F0502020204030204" pitchFamily="34" charset="0"/>
                        </a:rPr>
                        <a:t>-A.</a:t>
                      </a:r>
                      <a:endParaRPr lang="en-US" sz="1100" b="1" i="0" u="none" strike="noStrike" dirty="0">
                        <a:solidFill>
                          <a:srgbClr val="FFFF00"/>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INFN-PD IOV</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0820760"/>
                  </a:ext>
                </a:extLst>
              </a:tr>
              <a:tr h="208951">
                <a:tc>
                  <a:txBody>
                    <a:bodyPr/>
                    <a:lstStyle/>
                    <a:p>
                      <a:r>
                        <a:rPr lang="it-IT" sz="1100" b="0" i="0" u="none" strike="noStrike" dirty="0">
                          <a:solidFill>
                            <a:schemeClr val="bg1"/>
                          </a:solidFill>
                          <a:effectLst/>
                          <a:latin typeface="Calibri" panose="020F0502020204030204" pitchFamily="34" charset="0"/>
                        </a:rPr>
                        <a:t>Alessandra </a:t>
                      </a:r>
                      <a:r>
                        <a:rPr lang="it-IT" sz="1100" b="0" i="0" u="none" strike="noStrike" dirty="0" err="1">
                          <a:solidFill>
                            <a:schemeClr val="bg1"/>
                          </a:solidFill>
                          <a:effectLst/>
                          <a:latin typeface="Calibri" panose="020F0502020204030204" pitchFamily="34" charset="0"/>
                        </a:rPr>
                        <a:t>Zorz</a:t>
                      </a:r>
                      <a:endParaRPr lang="en-US" dirty="0"/>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IOV</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233503"/>
                  </a:ext>
                </a:extLst>
              </a:tr>
              <a:tr h="22392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Marta </a:t>
                      </a:r>
                      <a:r>
                        <a:rPr lang="it-IT" sz="1100" b="0" i="0" u="none" strike="noStrike" dirty="0" err="1">
                          <a:solidFill>
                            <a:schemeClr val="bg1"/>
                          </a:solidFill>
                          <a:effectLst/>
                          <a:latin typeface="Calibri" panose="020F0502020204030204" pitchFamily="34" charset="0"/>
                        </a:rPr>
                        <a:t>Paiusco</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9430098"/>
                  </a:ext>
                </a:extLst>
              </a:tr>
              <a:tr h="22392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Michele Bello</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n-US" sz="1100" b="0" i="0" u="none" strike="noStrike" dirty="0">
                          <a:solidFill>
                            <a:schemeClr val="bg1"/>
                          </a:solidFill>
                          <a:effectLst/>
                          <a:latin typeface="Calibri" panose="020F0502020204030204" pitchFamily="34" charset="0"/>
                        </a:rPr>
                        <a:t>UNIPD</a:t>
                      </a:r>
                      <a:br>
                        <a:rPr lang="en-US" sz="1100" b="0" i="0" u="none" strike="noStrike" dirty="0">
                          <a:solidFill>
                            <a:schemeClr val="bg1"/>
                          </a:solidFill>
                          <a:effectLst/>
                          <a:latin typeface="Calibri" panose="020F0502020204030204" pitchFamily="34" charset="0"/>
                        </a:rPr>
                      </a:br>
                      <a:r>
                        <a:rPr lang="en-US" sz="1100" b="0" i="0" u="none" strike="noStrike" dirty="0">
                          <a:solidFill>
                            <a:schemeClr val="bg1"/>
                          </a:solidFill>
                          <a:effectLst/>
                          <a:latin typeface="Calibri" panose="020F0502020204030204" pitchFamily="34" charset="0"/>
                        </a:rPr>
                        <a:t>INFN-PD</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8263691"/>
                  </a:ext>
                </a:extLst>
              </a:tr>
              <a:tr h="22392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Diego Cecchin</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474945"/>
                  </a:ext>
                </a:extLst>
              </a:tr>
              <a:tr h="406668">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Cristina </a:t>
                      </a:r>
                      <a:r>
                        <a:rPr lang="it-IT" sz="1100" b="0" i="0" u="none" strike="noStrike" dirty="0" err="1">
                          <a:solidFill>
                            <a:schemeClr val="bg1"/>
                          </a:solidFill>
                          <a:effectLst/>
                          <a:latin typeface="Calibri" panose="020F0502020204030204" pitchFamily="34" charset="0"/>
                        </a:rPr>
                        <a:t>Bolzati</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it-IT" sz="1100" b="0" i="0" u="none" strike="noStrike" dirty="0">
                          <a:solidFill>
                            <a:schemeClr val="bg1"/>
                          </a:solidFill>
                          <a:effectLst/>
                          <a:latin typeface="Calibri" panose="020F0502020204030204" pitchFamily="34" charset="0"/>
                        </a:rPr>
                        <a:t>ICMATE CNR</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053194"/>
                  </a:ext>
                </a:extLst>
              </a:tr>
              <a:tr h="22392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err="1">
                          <a:solidFill>
                            <a:schemeClr val="bg1"/>
                          </a:solidFill>
                          <a:effectLst/>
                          <a:latin typeface="Calibri" panose="020F0502020204030204" pitchFamily="34" charset="0"/>
                        </a:rPr>
                        <a:t>Giov</a:t>
                      </a:r>
                      <a:r>
                        <a:rPr lang="en-US" sz="1100" b="0" i="0" u="none" strike="noStrike" dirty="0">
                          <a:solidFill>
                            <a:schemeClr val="bg1"/>
                          </a:solidFill>
                          <a:effectLst/>
                          <a:latin typeface="Calibri" panose="020F0502020204030204" pitchFamily="34" charset="0"/>
                        </a:rPr>
                        <a:t>. Di Domenico</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n-US" sz="1100" b="0" i="0" u="none" strike="noStrike" dirty="0">
                          <a:solidFill>
                            <a:schemeClr val="bg1"/>
                          </a:solidFill>
                          <a:effectLst/>
                          <a:latin typeface="Calibri" panose="020F0502020204030204" pitchFamily="34" charset="0"/>
                        </a:rPr>
                        <a:t>UNIFE INFN-Fe</a:t>
                      </a: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0415422"/>
                  </a:ext>
                </a:extLst>
              </a:tr>
              <a:tr h="22392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Angelo Taibi</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4465450"/>
                  </a:ext>
                </a:extLst>
              </a:tr>
            </a:tbl>
          </a:graphicData>
        </a:graphic>
      </p:graphicFrame>
      <p:sp>
        <p:nvSpPr>
          <p:cNvPr id="17" name="Star: 5 Points 16">
            <a:extLst>
              <a:ext uri="{FF2B5EF4-FFF2-40B4-BE49-F238E27FC236}">
                <a16:creationId xmlns:a16="http://schemas.microsoft.com/office/drawing/2014/main" id="{80D5FA7D-6F5C-E37C-1366-2D6F168A721B}"/>
              </a:ext>
            </a:extLst>
          </p:cNvPr>
          <p:cNvSpPr/>
          <p:nvPr/>
        </p:nvSpPr>
        <p:spPr>
          <a:xfrm>
            <a:off x="1186796" y="1401005"/>
            <a:ext cx="331384" cy="36982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7197D82-193C-BE06-C35E-8DA801AD93B0}"/>
              </a:ext>
            </a:extLst>
          </p:cNvPr>
          <p:cNvGrpSpPr/>
          <p:nvPr/>
        </p:nvGrpSpPr>
        <p:grpSpPr>
          <a:xfrm>
            <a:off x="5482085" y="2520884"/>
            <a:ext cx="3865710" cy="2575965"/>
            <a:chOff x="7324270" y="2499919"/>
            <a:chExt cx="3865710" cy="2575965"/>
          </a:xfrm>
        </p:grpSpPr>
        <p:pic>
          <p:nvPicPr>
            <p:cNvPr id="5" name="Immagine 98">
              <a:extLst>
                <a:ext uri="{FF2B5EF4-FFF2-40B4-BE49-F238E27FC236}">
                  <a16:creationId xmlns:a16="http://schemas.microsoft.com/office/drawing/2014/main" id="{3EA06265-F935-CF03-8296-0169906974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58075" y="2499919"/>
              <a:ext cx="3731905" cy="2402494"/>
            </a:xfrm>
            <a:prstGeom prst="rect">
              <a:avLst/>
            </a:prstGeom>
          </p:spPr>
        </p:pic>
        <p:sp>
          <p:nvSpPr>
            <p:cNvPr id="7" name="Rectangle: Rounded Corners 6">
              <a:extLst>
                <a:ext uri="{FF2B5EF4-FFF2-40B4-BE49-F238E27FC236}">
                  <a16:creationId xmlns:a16="http://schemas.microsoft.com/office/drawing/2014/main" id="{6ED62EA9-FA38-CA40-BBA9-BC81FF44B434}"/>
                </a:ext>
              </a:extLst>
            </p:cNvPr>
            <p:cNvSpPr/>
            <p:nvPr/>
          </p:nvSpPr>
          <p:spPr>
            <a:xfrm>
              <a:off x="7324270" y="3046939"/>
              <a:ext cx="1105967" cy="2028945"/>
            </a:xfrm>
            <a:prstGeom prst="roundRect">
              <a:avLst/>
            </a:prstGeom>
            <a:solidFill>
              <a:schemeClr val="accent1">
                <a:alpha val="31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Arrow: Right 8">
              <a:extLst>
                <a:ext uri="{FF2B5EF4-FFF2-40B4-BE49-F238E27FC236}">
                  <a16:creationId xmlns:a16="http://schemas.microsoft.com/office/drawing/2014/main" id="{65CC17F1-B87D-6326-72AF-CED8697F7774}"/>
                </a:ext>
              </a:extLst>
            </p:cNvPr>
            <p:cNvSpPr/>
            <p:nvPr/>
          </p:nvSpPr>
          <p:spPr>
            <a:xfrm rot="5400000">
              <a:off x="7629965" y="2621854"/>
              <a:ext cx="494576" cy="2507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1" name="Arrow: Curved Down 10">
            <a:extLst>
              <a:ext uri="{FF2B5EF4-FFF2-40B4-BE49-F238E27FC236}">
                <a16:creationId xmlns:a16="http://schemas.microsoft.com/office/drawing/2014/main" id="{95DB7AB9-C9A9-81F0-E718-0CCD808D9114}"/>
              </a:ext>
            </a:extLst>
          </p:cNvPr>
          <p:cNvSpPr/>
          <p:nvPr/>
        </p:nvSpPr>
        <p:spPr>
          <a:xfrm rot="341182" flipV="1">
            <a:off x="1286071" y="2005560"/>
            <a:ext cx="1533525" cy="49457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F9AA76B-518F-E174-27B0-B5A6D3771F08}"/>
              </a:ext>
            </a:extLst>
          </p:cNvPr>
          <p:cNvSpPr txBox="1"/>
          <p:nvPr/>
        </p:nvSpPr>
        <p:spPr>
          <a:xfrm>
            <a:off x="51405" y="5101518"/>
            <a:ext cx="11092859" cy="1631216"/>
          </a:xfrm>
          <a:prstGeom prst="rect">
            <a:avLst/>
          </a:prstGeom>
          <a:noFill/>
        </p:spPr>
        <p:txBody>
          <a:bodyPr wrap="square">
            <a:spAutoFit/>
          </a:bodyPr>
          <a:lstStyle/>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As the LARIM laboratory, built in the 1993, did not comply with current safety regulations on the use of experimental animals (2014) and on the use of radioactive material (2020), it was necessary to close it for ~ 1 year to be able to completely renovate it. </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Both civil/electric renovation works are about to be completed.</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The </a:t>
            </a:r>
            <a:r>
              <a:rPr kumimoji="0" lang="it-IT" sz="2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planned</a:t>
            </a:r>
            <a:r>
              <a:rPr kumimoji="0" lang="it-IT"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activity of </a:t>
            </a:r>
            <a:r>
              <a:rPr kumimoji="0" lang="en-US" sz="2000" b="1" i="0" u="none" strike="noStrike" kern="1200" cap="none" spc="0" normalizeH="0" baseline="0" noProof="0" dirty="0">
                <a:ln>
                  <a:noFill/>
                </a:ln>
                <a:solidFill>
                  <a:srgbClr val="ACCBF9">
                    <a:lumMod val="75000"/>
                  </a:srgbClr>
                </a:solidFill>
                <a:effectLst/>
                <a:uLnTx/>
                <a:uFillTx/>
                <a:latin typeface="Calibri"/>
                <a:ea typeface="Times New Roman" panose="02020603050405020304" pitchFamily="18" charset="0"/>
                <a:cs typeface="Calibri" panose="020F0502020204030204" pitchFamily="34" charset="0"/>
              </a:rPr>
              <a:t>synthesis of new </a:t>
            </a:r>
            <a:r>
              <a:rPr kumimoji="0" lang="it-IT" sz="2000" b="1" i="0" u="none" strike="noStrike" kern="1200" cap="none" spc="0" normalizeH="0" baseline="0" noProof="0" dirty="0" err="1">
                <a:ln>
                  <a:noFill/>
                </a:ln>
                <a:solidFill>
                  <a:srgbClr val="ACCBF9">
                    <a:lumMod val="75000"/>
                  </a:srgbClr>
                </a:solidFill>
                <a:effectLst/>
                <a:uLnTx/>
                <a:uFillTx/>
                <a:latin typeface="Calibri"/>
                <a:ea typeface="Times New Roman" panose="02020603050405020304" pitchFamily="18" charset="0"/>
                <a:cs typeface="Calibri" panose="020F0502020204030204" pitchFamily="34" charset="0"/>
              </a:rPr>
              <a:t>conjugates</a:t>
            </a:r>
            <a:r>
              <a:rPr kumimoji="0" lang="it-IT" sz="2000" b="1" i="0" u="none" strike="noStrike" kern="1200" cap="none" spc="0" normalizeH="0" baseline="0" noProof="0" dirty="0">
                <a:ln>
                  <a:noFill/>
                </a:ln>
                <a:solidFill>
                  <a:srgbClr val="ACCBF9">
                    <a:lumMod val="75000"/>
                  </a:srgbClr>
                </a:solidFill>
                <a:effectLst/>
                <a:uLnTx/>
                <a:uFillTx/>
                <a:latin typeface="Calibri"/>
                <a:ea typeface="Times New Roman" panose="02020603050405020304" pitchFamily="18" charset="0"/>
                <a:cs typeface="Calibri" panose="020F0502020204030204" pitchFamily="34" charset="0"/>
              </a:rPr>
              <a:t> (M15) </a:t>
            </a:r>
            <a:r>
              <a:rPr kumimoji="0" lang="it-IT" sz="2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will</a:t>
            </a:r>
            <a:r>
              <a:rPr kumimoji="0" lang="it-IT"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be </a:t>
            </a:r>
            <a:r>
              <a:rPr kumimoji="0" lang="it-IT" sz="2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Calibri" panose="020F0502020204030204" pitchFamily="34" charset="0"/>
              </a:rPr>
              <a:t>started</a:t>
            </a:r>
            <a:r>
              <a:rPr kumimoji="0" lang="it-IT"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in the </a:t>
            </a:r>
            <a:r>
              <a:rPr kumimoji="0" lang="it-IT" sz="2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4</a:t>
            </a:r>
            <a:r>
              <a:rPr kumimoji="0" lang="it-IT" sz="2000" b="1" i="0" u="none" strike="noStrike" kern="1200" cap="none" spc="0" normalizeH="0" baseline="30000" noProof="0" dirty="0">
                <a:ln>
                  <a:noFill/>
                </a:ln>
                <a:solidFill>
                  <a:prstClr val="black"/>
                </a:solidFill>
                <a:effectLst/>
                <a:uLnTx/>
                <a:uFillTx/>
                <a:latin typeface="Calibri"/>
                <a:ea typeface="Times New Roman" panose="02020603050405020304" pitchFamily="18" charset="0"/>
                <a:cs typeface="Calibri" panose="020F0502020204030204" pitchFamily="34" charset="0"/>
              </a:rPr>
              <a:t>th</a:t>
            </a:r>
            <a:r>
              <a:rPr kumimoji="0" lang="it-IT" sz="2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quarter of 2024.</a:t>
            </a:r>
          </a:p>
        </p:txBody>
      </p:sp>
      <p:pic>
        <p:nvPicPr>
          <p:cNvPr id="12" name="Immagine 11" descr="Immagine che contiene muro, interno, intonaco, macchina&#10;&#10;Descrizione generata automaticamente">
            <a:extLst>
              <a:ext uri="{FF2B5EF4-FFF2-40B4-BE49-F238E27FC236}">
                <a16:creationId xmlns:a16="http://schemas.microsoft.com/office/drawing/2014/main" id="{2253206E-D125-176B-2563-0AFE0754AE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13" y="2684732"/>
            <a:ext cx="1410125" cy="1057339"/>
          </a:xfrm>
          <a:prstGeom prst="rect">
            <a:avLst/>
          </a:prstGeom>
        </p:spPr>
      </p:pic>
      <p:pic>
        <p:nvPicPr>
          <p:cNvPr id="20" name="Immagine 19">
            <a:extLst>
              <a:ext uri="{FF2B5EF4-FFF2-40B4-BE49-F238E27FC236}">
                <a16:creationId xmlns:a16="http://schemas.microsoft.com/office/drawing/2014/main" id="{AD35B74B-F012-E699-8971-962A390007F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631953" y="2659374"/>
            <a:ext cx="1653436" cy="2204580"/>
          </a:xfrm>
          <a:prstGeom prst="rect">
            <a:avLst/>
          </a:prstGeom>
        </p:spPr>
      </p:pic>
      <p:pic>
        <p:nvPicPr>
          <p:cNvPr id="22" name="Immagine 21" descr="Immagine che contiene interno, muro, intonaco, finestra&#10;&#10;Descrizione generata automaticamente">
            <a:extLst>
              <a:ext uri="{FF2B5EF4-FFF2-40B4-BE49-F238E27FC236}">
                <a16:creationId xmlns:a16="http://schemas.microsoft.com/office/drawing/2014/main" id="{F7BEA16B-58C9-2181-DA45-65352C86C8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525" y="3792226"/>
            <a:ext cx="1429313" cy="1071727"/>
          </a:xfrm>
          <a:prstGeom prst="rect">
            <a:avLst/>
          </a:prstGeom>
        </p:spPr>
      </p:pic>
      <p:pic>
        <p:nvPicPr>
          <p:cNvPr id="24" name="Immagine 23" descr="Immagine che contiene cielo, aria aperta, edificio, Materiale composito&#10;&#10;Descrizione generata automaticamente">
            <a:extLst>
              <a:ext uri="{FF2B5EF4-FFF2-40B4-BE49-F238E27FC236}">
                <a16:creationId xmlns:a16="http://schemas.microsoft.com/office/drawing/2014/main" id="{811EA239-9537-CEEB-EF5C-281E6EEB28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1529" y="3792227"/>
            <a:ext cx="1428969" cy="1071727"/>
          </a:xfrm>
          <a:prstGeom prst="rect">
            <a:avLst/>
          </a:prstGeom>
        </p:spPr>
      </p:pic>
      <p:pic>
        <p:nvPicPr>
          <p:cNvPr id="26" name="Immagine 25" descr="Immagine che contiene cielo, aria aperta, Materiale composito, acciaio&#10;&#10;Descrizione generata automaticamente">
            <a:extLst>
              <a:ext uri="{FF2B5EF4-FFF2-40B4-BE49-F238E27FC236}">
                <a16:creationId xmlns:a16="http://schemas.microsoft.com/office/drawing/2014/main" id="{A942E50F-A34B-B006-6449-31652D1F36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8961" y="2673350"/>
            <a:ext cx="1428969" cy="1071727"/>
          </a:xfrm>
          <a:prstGeom prst="rect">
            <a:avLst/>
          </a:prstGeom>
        </p:spPr>
      </p:pic>
      <p:pic>
        <p:nvPicPr>
          <p:cNvPr id="10" name="Picture 2" descr="In progress square red grunge stamp">
            <a:extLst>
              <a:ext uri="{FF2B5EF4-FFF2-40B4-BE49-F238E27FC236}">
                <a16:creationId xmlns:a16="http://schemas.microsoft.com/office/drawing/2014/main" id="{1D0B5ED8-CAE2-89AC-5177-74716C8C7A0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030" b="94970" l="2367" r="95661">
                        <a14:foregroundMark x1="5720" y1="58580" x2="9665" y2="57692"/>
                        <a14:foregroundMark x1="2367" y1="60651" x2="2367" y2="60651"/>
                        <a14:foregroundMark x1="14201" y1="72189" x2="15779" y2="76331"/>
                        <a14:foregroundMark x1="17554" y1="65976" x2="19132" y2="67751"/>
                        <a14:foregroundMark x1="29980" y1="63314" x2="30966" y2="66272"/>
                        <a14:foregroundMark x1="36095" y1="58580" x2="37278" y2="61538"/>
                        <a14:foregroundMark x1="43195" y1="54734" x2="43984" y2="59467"/>
                        <a14:foregroundMark x1="52860" y1="47337" x2="52663" y2="47337"/>
                        <a14:foregroundMark x1="62327" y1="37278" x2="62722" y2="39645"/>
                        <a14:foregroundMark x1="71006" y1="34911" x2="71400" y2="38757"/>
                        <a14:foregroundMark x1="77515" y1="30178" x2="79882" y2="31657"/>
                        <a14:foregroundMark x1="83037" y1="25740" x2="84024" y2="25444"/>
                        <a14:foregroundMark x1="86588" y1="34615" x2="87574" y2="31953"/>
                        <a14:foregroundMark x1="87771" y1="29586" x2="87179" y2="27515"/>
                        <a14:foregroundMark x1="87574" y1="5325" x2="89546" y2="10947"/>
                        <a14:foregroundMark x1="85602" y1="6213" x2="85996" y2="8876"/>
                        <a14:foregroundMark x1="91913" y1="24852" x2="95661" y2="34024"/>
                        <a14:foregroundMark x1="12032" y1="89941" x2="13215" y2="94970"/>
                      </a14:backgroundRemoval>
                    </a14:imgEffect>
                  </a14:imgLayer>
                </a14:imgProps>
              </a:ext>
              <a:ext uri="{28A0092B-C50C-407E-A947-70E740481C1C}">
                <a14:useLocalDpi xmlns:a14="http://schemas.microsoft.com/office/drawing/2010/main" val="0"/>
              </a:ext>
            </a:extLst>
          </a:blip>
          <a:srcRect/>
          <a:stretch>
            <a:fillRect/>
          </a:stretch>
        </p:blipFill>
        <p:spPr bwMode="auto">
          <a:xfrm rot="710486">
            <a:off x="9741897" y="790588"/>
            <a:ext cx="1634406" cy="108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0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8790BB-8DC5-4F34-9D70-77F13D9DE35A}"/>
              </a:ext>
            </a:extLst>
          </p:cNvPr>
          <p:cNvSpPr>
            <a:spLocks noGrp="1"/>
          </p:cNvSpPr>
          <p:nvPr>
            <p:ph type="sldNum" sz="quarter" idx="12"/>
          </p:nvPr>
        </p:nvSpPr>
        <p:spPr/>
        <p:txBody>
          <a:bodyPr/>
          <a:lstStyle/>
          <a:p>
            <a:fld id="{B6F15528-21DE-4FAA-801E-634DDDAF4B2B}" type="slidenum">
              <a:rPr lang="en-US" smtClean="0">
                <a:latin typeface="Corbel" panose="020B0503020204020204" pitchFamily="34" charset="0"/>
              </a:rPr>
              <a:pPr/>
              <a:t>17</a:t>
            </a:fld>
            <a:endParaRPr lang="en-US" dirty="0">
              <a:latin typeface="Corbel" panose="020B0503020204020204" pitchFamily="34" charset="0"/>
            </a:endParaRPr>
          </a:p>
        </p:txBody>
      </p:sp>
      <p:sp>
        <p:nvSpPr>
          <p:cNvPr id="2" name="Title 1">
            <a:extLst>
              <a:ext uri="{FF2B5EF4-FFF2-40B4-BE49-F238E27FC236}">
                <a16:creationId xmlns:a16="http://schemas.microsoft.com/office/drawing/2014/main" id="{951EAA69-3933-762B-DCC7-965F9B64B752}"/>
              </a:ext>
            </a:extLst>
          </p:cNvPr>
          <p:cNvSpPr>
            <a:spLocks noGrp="1"/>
          </p:cNvSpPr>
          <p:nvPr>
            <p:ph type="title" idx="4294967295"/>
          </p:nvPr>
        </p:nvSpPr>
        <p:spPr>
          <a:xfrm>
            <a:off x="0" y="20638"/>
            <a:ext cx="11091863" cy="798512"/>
          </a:xfrm>
        </p:spPr>
        <p:txBody>
          <a:bodyPr>
            <a:noAutofit/>
          </a:bodyPr>
          <a:lstStyle/>
          <a:p>
            <a:r>
              <a:rPr kumimoji="0" lang="en-US" sz="2900" b="0" i="0" u="none" strike="noStrike" kern="1200" cap="none" spc="-100" normalizeH="0" baseline="0" noProof="0" dirty="0">
                <a:ln>
                  <a:noFill/>
                </a:ln>
                <a:solidFill>
                  <a:srgbClr val="242852"/>
                </a:solidFill>
                <a:effectLst/>
                <a:uLnTx/>
                <a:uFillTx/>
                <a:latin typeface="Calibri"/>
                <a:ea typeface="+mj-ea"/>
                <a:cs typeface="+mj-cs"/>
              </a:rPr>
              <a:t>CUPRUM-TTD WP4 (PD-IOV-CNR-UNIFE): RP activities (Synthesis of new </a:t>
            </a:r>
            <a:br>
              <a:rPr kumimoji="0" lang="en-US" sz="2900" b="0" i="0" u="none" strike="noStrike" kern="1200" cap="none" spc="-100" normalizeH="0" baseline="0" noProof="0" dirty="0">
                <a:ln>
                  <a:noFill/>
                </a:ln>
                <a:solidFill>
                  <a:srgbClr val="242852"/>
                </a:solidFill>
                <a:effectLst/>
                <a:uLnTx/>
                <a:uFillTx/>
                <a:latin typeface="Calibri"/>
                <a:ea typeface="+mj-ea"/>
                <a:cs typeface="+mj-cs"/>
              </a:rPr>
            </a:br>
            <a:r>
              <a:rPr kumimoji="0" lang="en-US" sz="2900" b="0" i="0" u="none" strike="noStrike" kern="1200" cap="none" spc="-100" normalizeH="0" baseline="0" noProof="0" dirty="0">
                <a:ln>
                  <a:noFill/>
                </a:ln>
                <a:solidFill>
                  <a:srgbClr val="242852"/>
                </a:solidFill>
                <a:effectLst/>
                <a:uLnTx/>
                <a:uFillTx/>
                <a:latin typeface="Calibri"/>
                <a:ea typeface="+mj-ea"/>
                <a:cs typeface="+mj-cs"/>
              </a:rPr>
              <a:t>Cu conjugates)</a:t>
            </a:r>
            <a:endParaRPr lang="en-US" sz="3200" dirty="0">
              <a:latin typeface="+mn-lt"/>
            </a:endParaRPr>
          </a:p>
        </p:txBody>
      </p:sp>
      <p:sp>
        <p:nvSpPr>
          <p:cNvPr id="17" name="TextBox 16">
            <a:extLst>
              <a:ext uri="{FF2B5EF4-FFF2-40B4-BE49-F238E27FC236}">
                <a16:creationId xmlns:a16="http://schemas.microsoft.com/office/drawing/2014/main" id="{6F00C04D-2203-6F4C-EF37-347B851B2DC7}"/>
              </a:ext>
            </a:extLst>
          </p:cNvPr>
          <p:cNvSpPr txBox="1"/>
          <p:nvPr/>
        </p:nvSpPr>
        <p:spPr>
          <a:xfrm>
            <a:off x="113076" y="814311"/>
            <a:ext cx="10135824" cy="430887"/>
          </a:xfrm>
          <a:prstGeom prst="rect">
            <a:avLst/>
          </a:prstGeom>
          <a:noFill/>
        </p:spPr>
        <p:txBody>
          <a:bodyPr wrap="square" rtlCol="0">
            <a:spAutoFit/>
          </a:bodyPr>
          <a:lstStyle/>
          <a:p>
            <a:r>
              <a:rPr lang="en-US" sz="2200" b="1" dirty="0">
                <a:solidFill>
                  <a:srgbClr val="FF0000"/>
                </a:solidFill>
              </a:rPr>
              <a:t>Feasibility of Radiopharmaceutical research studies within LNL</a:t>
            </a:r>
            <a:r>
              <a:rPr lang="en-US" sz="2200" b="1" dirty="0">
                <a:solidFill>
                  <a:srgbClr val="FF0000"/>
                </a:solidFill>
                <a:sym typeface="Wingdings" panose="05000000000000000000" pitchFamily="2" charset="2"/>
              </a:rPr>
              <a:t> LARIM (Padua Univ.)</a:t>
            </a:r>
            <a:endParaRPr lang="en-US" sz="2200" b="1" dirty="0">
              <a:solidFill>
                <a:srgbClr val="FF0000"/>
              </a:solidFill>
            </a:endParaRPr>
          </a:p>
        </p:txBody>
      </p:sp>
      <p:pic>
        <p:nvPicPr>
          <p:cNvPr id="3" name="Picture 2">
            <a:extLst>
              <a:ext uri="{FF2B5EF4-FFF2-40B4-BE49-F238E27FC236}">
                <a16:creationId xmlns:a16="http://schemas.microsoft.com/office/drawing/2014/main" id="{55DD9C9A-E550-F105-1A2C-30BBE40B9492}"/>
              </a:ext>
            </a:extLst>
          </p:cNvPr>
          <p:cNvPicPr>
            <a:picLocks noChangeAspect="1"/>
          </p:cNvPicPr>
          <p:nvPr/>
        </p:nvPicPr>
        <p:blipFill>
          <a:blip r:embed="rId3"/>
          <a:stretch>
            <a:fillRect/>
          </a:stretch>
        </p:blipFill>
        <p:spPr>
          <a:xfrm>
            <a:off x="196668" y="2010637"/>
            <a:ext cx="2887822" cy="1934816"/>
          </a:xfrm>
          <a:prstGeom prst="rect">
            <a:avLst/>
          </a:prstGeom>
        </p:spPr>
      </p:pic>
      <p:pic>
        <p:nvPicPr>
          <p:cNvPr id="6" name="Picture 5">
            <a:extLst>
              <a:ext uri="{FF2B5EF4-FFF2-40B4-BE49-F238E27FC236}">
                <a16:creationId xmlns:a16="http://schemas.microsoft.com/office/drawing/2014/main" id="{22929E1B-A205-0955-6CE7-2832E71523EF}"/>
              </a:ext>
            </a:extLst>
          </p:cNvPr>
          <p:cNvPicPr>
            <a:picLocks noChangeAspect="1"/>
          </p:cNvPicPr>
          <p:nvPr/>
        </p:nvPicPr>
        <p:blipFill>
          <a:blip r:embed="rId4"/>
          <a:stretch>
            <a:fillRect/>
          </a:stretch>
        </p:blipFill>
        <p:spPr>
          <a:xfrm>
            <a:off x="8071250" y="1173853"/>
            <a:ext cx="1715888" cy="2328336"/>
          </a:xfrm>
          <a:prstGeom prst="rect">
            <a:avLst/>
          </a:prstGeom>
        </p:spPr>
      </p:pic>
      <p:pic>
        <p:nvPicPr>
          <p:cNvPr id="10" name="Picture 9">
            <a:extLst>
              <a:ext uri="{FF2B5EF4-FFF2-40B4-BE49-F238E27FC236}">
                <a16:creationId xmlns:a16="http://schemas.microsoft.com/office/drawing/2014/main" id="{8C7562DE-5F8A-D62D-0E3C-AC2B3B14DA27}"/>
              </a:ext>
            </a:extLst>
          </p:cNvPr>
          <p:cNvPicPr>
            <a:picLocks noChangeAspect="1"/>
          </p:cNvPicPr>
          <p:nvPr/>
        </p:nvPicPr>
        <p:blipFill>
          <a:blip r:embed="rId5"/>
          <a:stretch>
            <a:fillRect/>
          </a:stretch>
        </p:blipFill>
        <p:spPr>
          <a:xfrm>
            <a:off x="9986061" y="1173853"/>
            <a:ext cx="1839010" cy="2328336"/>
          </a:xfrm>
          <a:prstGeom prst="rect">
            <a:avLst/>
          </a:prstGeom>
        </p:spPr>
      </p:pic>
      <p:sp>
        <p:nvSpPr>
          <p:cNvPr id="13" name="TextBox 12">
            <a:extLst>
              <a:ext uri="{FF2B5EF4-FFF2-40B4-BE49-F238E27FC236}">
                <a16:creationId xmlns:a16="http://schemas.microsoft.com/office/drawing/2014/main" id="{C145FACF-E671-83E4-AF85-41983B71163F}"/>
              </a:ext>
            </a:extLst>
          </p:cNvPr>
          <p:cNvSpPr txBox="1"/>
          <p:nvPr/>
        </p:nvSpPr>
        <p:spPr>
          <a:xfrm>
            <a:off x="113075" y="1212005"/>
            <a:ext cx="7759251" cy="798632"/>
          </a:xfrm>
          <a:prstGeom prst="rect">
            <a:avLst/>
          </a:prstGeom>
          <a:noFill/>
        </p:spPr>
        <p:txBody>
          <a:bodyPr wrap="square">
            <a:normAutofit fontScale="92500" lnSpcReduction="10000"/>
          </a:bodyPr>
          <a:lstStyle/>
          <a:p>
            <a:r>
              <a:rPr kumimoji="0" lang="en-US" b="1" i="0" u="none" strike="noStrike" kern="0" cap="none" spc="0" normalizeH="0" baseline="0" noProof="0" dirty="0">
                <a:ln>
                  <a:noFill/>
                </a:ln>
                <a:solidFill>
                  <a:srgbClr val="002060"/>
                </a:solidFill>
                <a:effectLst/>
                <a:uLnTx/>
                <a:uFillTx/>
                <a:latin typeface="Calibri" panose="020F0502020204030204" pitchFamily="34" charset="0"/>
                <a:ea typeface="+mn-ea"/>
                <a:cs typeface="+mn-cs"/>
              </a:rPr>
              <a:t>LARIM is located close to SPES building.</a:t>
            </a:r>
            <a:r>
              <a:rPr lang="en-US" b="1" kern="0" dirty="0">
                <a:solidFill>
                  <a:srgbClr val="002060"/>
                </a:solidFill>
                <a:latin typeface="Calibri" panose="020F0502020204030204" pitchFamily="34" charset="0"/>
              </a:rPr>
              <a:t> </a:t>
            </a:r>
            <a:br>
              <a:rPr lang="en-US" b="1" kern="0" dirty="0">
                <a:solidFill>
                  <a:srgbClr val="002060"/>
                </a:solidFill>
                <a:latin typeface="Calibri" panose="020F0502020204030204" pitchFamily="34" charset="0"/>
              </a:rPr>
            </a:br>
            <a:r>
              <a:rPr lang="en-US" b="1" kern="0" dirty="0">
                <a:solidFill>
                  <a:srgbClr val="002060"/>
                </a:solidFill>
                <a:latin typeface="Calibri" panose="020F0502020204030204" pitchFamily="34" charset="0"/>
              </a:rPr>
              <a:t>Now under renewal of HVAC/Electric/safety plants </a:t>
            </a:r>
            <a:r>
              <a:rPr kumimoji="0" lang="en-US" b="1" i="0" u="none" strike="noStrike" kern="0" cap="none" spc="0" normalizeH="0" baseline="0" noProof="0" dirty="0">
                <a:ln>
                  <a:noFill/>
                </a:ln>
                <a:solidFill>
                  <a:srgbClr val="002060"/>
                </a:solidFill>
                <a:effectLst/>
                <a:uLnTx/>
                <a:uFillTx/>
                <a:latin typeface="Calibri" panose="020F0502020204030204" pitchFamily="34" charset="0"/>
                <a:ea typeface="+mn-ea"/>
                <a:cs typeface="+mn-cs"/>
              </a:rPr>
              <a:t> (Dec. ’23 –July ’24)</a:t>
            </a:r>
            <a:br>
              <a:rPr kumimoji="0" lang="en-US" b="1" i="0" u="none" strike="noStrike" kern="0" cap="none" spc="0" normalizeH="0" baseline="0" noProof="0" dirty="0">
                <a:ln>
                  <a:noFill/>
                </a:ln>
                <a:solidFill>
                  <a:srgbClr val="002060"/>
                </a:solidFill>
                <a:effectLst/>
                <a:uLnTx/>
                <a:uFillTx/>
                <a:latin typeface="Calibri" panose="020F0502020204030204" pitchFamily="34" charset="0"/>
                <a:ea typeface="+mn-ea"/>
                <a:cs typeface="+mn-cs"/>
              </a:rPr>
            </a:br>
            <a:r>
              <a:rPr kumimoji="0" lang="en-US" b="1" i="0" u="none" strike="noStrike" kern="0" cap="none" spc="0" normalizeH="0" baseline="0" noProof="0" dirty="0">
                <a:ln>
                  <a:noFill/>
                </a:ln>
                <a:solidFill>
                  <a:srgbClr val="FF0000"/>
                </a:solidFill>
                <a:effectLst/>
                <a:uLnTx/>
                <a:uFillTx/>
                <a:latin typeface="Calibri" panose="020F0502020204030204" pitchFamily="34" charset="0"/>
                <a:ea typeface="+mn-ea"/>
                <a:cs typeface="+mn-cs"/>
              </a:rPr>
              <a:t>Expected to re-start </a:t>
            </a:r>
            <a:r>
              <a:rPr lang="en-US" b="1" kern="0" dirty="0">
                <a:solidFill>
                  <a:srgbClr val="FF0000"/>
                </a:solidFill>
                <a:latin typeface="Calibri" panose="020F0502020204030204" pitchFamily="34" charset="0"/>
              </a:rPr>
              <a:t>first </a:t>
            </a:r>
            <a:r>
              <a:rPr kumimoji="0" lang="en-US" b="1" i="0" u="none" strike="noStrike" kern="0" cap="none" spc="0" normalizeH="0" baseline="0" noProof="0" dirty="0">
                <a:ln>
                  <a:noFill/>
                </a:ln>
                <a:solidFill>
                  <a:srgbClr val="FF0000"/>
                </a:solidFill>
                <a:effectLst/>
                <a:uLnTx/>
                <a:uFillTx/>
                <a:latin typeface="Calibri" panose="020F0502020204030204" pitchFamily="34" charset="0"/>
                <a:ea typeface="+mn-ea"/>
                <a:cs typeface="+mn-cs"/>
              </a:rPr>
              <a:t>operations (new instr. included) </a:t>
            </a:r>
            <a:r>
              <a:rPr lang="en-US" b="1" kern="0" dirty="0">
                <a:solidFill>
                  <a:srgbClr val="FF0000"/>
                </a:solidFill>
                <a:latin typeface="Calibri" panose="020F0502020204030204" pitchFamily="34" charset="0"/>
              </a:rPr>
              <a:t>on Sept/Oct ‘24</a:t>
            </a:r>
            <a:r>
              <a:rPr kumimoji="0" lang="en-US" b="1" i="0" u="none" strike="noStrike" kern="0" cap="none" spc="0" normalizeH="0" baseline="0" noProof="0" dirty="0">
                <a:ln>
                  <a:noFill/>
                </a:ln>
                <a:solidFill>
                  <a:srgbClr val="FF0000"/>
                </a:solidFill>
                <a:effectLst/>
                <a:uLnTx/>
                <a:uFillTx/>
                <a:latin typeface="Calibri" panose="020F0502020204030204" pitchFamily="34" charset="0"/>
                <a:ea typeface="+mn-ea"/>
                <a:cs typeface="+mn-cs"/>
              </a:rPr>
              <a:t>   </a:t>
            </a:r>
            <a:endParaRPr lang="en-US" dirty="0">
              <a:solidFill>
                <a:srgbClr val="FF0000"/>
              </a:solidFill>
            </a:endParaRPr>
          </a:p>
        </p:txBody>
      </p:sp>
      <p:sp>
        <p:nvSpPr>
          <p:cNvPr id="14" name="TextBox 13">
            <a:extLst>
              <a:ext uri="{FF2B5EF4-FFF2-40B4-BE49-F238E27FC236}">
                <a16:creationId xmlns:a16="http://schemas.microsoft.com/office/drawing/2014/main" id="{7138B442-8540-1E4A-46DE-10EFB57CBC78}"/>
              </a:ext>
            </a:extLst>
          </p:cNvPr>
          <p:cNvSpPr txBox="1"/>
          <p:nvPr/>
        </p:nvSpPr>
        <p:spPr>
          <a:xfrm>
            <a:off x="7628693" y="3492599"/>
            <a:ext cx="3747024" cy="307777"/>
          </a:xfrm>
          <a:prstGeom prst="rect">
            <a:avLst/>
          </a:prstGeom>
          <a:noFill/>
        </p:spPr>
        <p:txBody>
          <a:bodyPr wrap="square">
            <a:spAutoFit/>
          </a:bodyPr>
          <a:lstStyle/>
          <a:p>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mn-ea"/>
                <a:cs typeface="+mn-cs"/>
              </a:rPr>
              <a:t>HPLC instrumentation in the radiochemistry lab</a:t>
            </a:r>
            <a:endParaRPr lang="en-US" sz="1400" dirty="0"/>
          </a:p>
        </p:txBody>
      </p:sp>
      <p:pic>
        <p:nvPicPr>
          <p:cNvPr id="18" name="Picture 17">
            <a:extLst>
              <a:ext uri="{FF2B5EF4-FFF2-40B4-BE49-F238E27FC236}">
                <a16:creationId xmlns:a16="http://schemas.microsoft.com/office/drawing/2014/main" id="{EFB10D63-7E0D-C98A-9831-DC43BD8B6A9D}"/>
              </a:ext>
            </a:extLst>
          </p:cNvPr>
          <p:cNvPicPr>
            <a:picLocks noChangeAspect="1"/>
          </p:cNvPicPr>
          <p:nvPr/>
        </p:nvPicPr>
        <p:blipFill>
          <a:blip r:embed="rId6"/>
          <a:stretch>
            <a:fillRect/>
          </a:stretch>
        </p:blipFill>
        <p:spPr>
          <a:xfrm>
            <a:off x="84763" y="4070580"/>
            <a:ext cx="2743200" cy="2686168"/>
          </a:xfrm>
          <a:prstGeom prst="rect">
            <a:avLst/>
          </a:prstGeom>
        </p:spPr>
      </p:pic>
      <p:pic>
        <p:nvPicPr>
          <p:cNvPr id="21" name="Picture 20">
            <a:extLst>
              <a:ext uri="{FF2B5EF4-FFF2-40B4-BE49-F238E27FC236}">
                <a16:creationId xmlns:a16="http://schemas.microsoft.com/office/drawing/2014/main" id="{2C9552F7-AA60-B5F1-082A-4B7C12CBE37A}"/>
              </a:ext>
            </a:extLst>
          </p:cNvPr>
          <p:cNvPicPr>
            <a:picLocks noChangeAspect="1"/>
          </p:cNvPicPr>
          <p:nvPr/>
        </p:nvPicPr>
        <p:blipFill>
          <a:blip r:embed="rId7"/>
          <a:stretch>
            <a:fillRect/>
          </a:stretch>
        </p:blipFill>
        <p:spPr>
          <a:xfrm>
            <a:off x="7852147" y="3935852"/>
            <a:ext cx="1799724" cy="2398712"/>
          </a:xfrm>
          <a:prstGeom prst="rect">
            <a:avLst/>
          </a:prstGeom>
        </p:spPr>
      </p:pic>
      <p:pic>
        <p:nvPicPr>
          <p:cNvPr id="23" name="Picture 22">
            <a:extLst>
              <a:ext uri="{FF2B5EF4-FFF2-40B4-BE49-F238E27FC236}">
                <a16:creationId xmlns:a16="http://schemas.microsoft.com/office/drawing/2014/main" id="{9376DE44-190C-B968-1B2D-9D5CA7A52F38}"/>
              </a:ext>
            </a:extLst>
          </p:cNvPr>
          <p:cNvPicPr>
            <a:picLocks noChangeAspect="1"/>
          </p:cNvPicPr>
          <p:nvPr/>
        </p:nvPicPr>
        <p:blipFill>
          <a:blip r:embed="rId8"/>
          <a:stretch>
            <a:fillRect/>
          </a:stretch>
        </p:blipFill>
        <p:spPr>
          <a:xfrm>
            <a:off x="9758896" y="3945453"/>
            <a:ext cx="1875307" cy="2398712"/>
          </a:xfrm>
          <a:prstGeom prst="rect">
            <a:avLst/>
          </a:prstGeom>
        </p:spPr>
      </p:pic>
      <p:sp>
        <p:nvSpPr>
          <p:cNvPr id="24" name="TextBox 23">
            <a:extLst>
              <a:ext uri="{FF2B5EF4-FFF2-40B4-BE49-F238E27FC236}">
                <a16:creationId xmlns:a16="http://schemas.microsoft.com/office/drawing/2014/main" id="{F5E2D7B9-B99A-E28F-601D-2FB0F4C4FAD9}"/>
              </a:ext>
            </a:extLst>
          </p:cNvPr>
          <p:cNvSpPr txBox="1"/>
          <p:nvPr/>
        </p:nvSpPr>
        <p:spPr>
          <a:xfrm>
            <a:off x="8051021" y="6409581"/>
            <a:ext cx="3324696" cy="338554"/>
          </a:xfrm>
          <a:prstGeom prst="rect">
            <a:avLst/>
          </a:prstGeom>
          <a:noFill/>
        </p:spPr>
        <p:txBody>
          <a:bodyPr wrap="square">
            <a:spAutoFit/>
          </a:bodyPr>
          <a:lstStyle/>
          <a:p>
            <a:r>
              <a:rPr kumimoji="0" lang="en-US" sz="1600" b="1" i="0" u="none" strike="noStrike" kern="0" cap="none" spc="0" normalizeH="0" baseline="0" noProof="0" dirty="0">
                <a:ln>
                  <a:noFill/>
                </a:ln>
                <a:solidFill>
                  <a:srgbClr val="002060"/>
                </a:solidFill>
                <a:effectLst/>
                <a:uLnTx/>
                <a:uFillTx/>
                <a:latin typeface="Calibri" panose="020F0502020204030204" pitchFamily="34" charset="0"/>
                <a:ea typeface="+mn-ea"/>
                <a:cs typeface="+mn-cs"/>
              </a:rPr>
              <a:t>Radiochemical and Biological hoods</a:t>
            </a:r>
            <a:endParaRPr lang="en-US" sz="1600" dirty="0"/>
          </a:p>
        </p:txBody>
      </p:sp>
      <p:pic>
        <p:nvPicPr>
          <p:cNvPr id="26" name="Picture 25">
            <a:extLst>
              <a:ext uri="{FF2B5EF4-FFF2-40B4-BE49-F238E27FC236}">
                <a16:creationId xmlns:a16="http://schemas.microsoft.com/office/drawing/2014/main" id="{D520729A-3614-E480-D374-8EF4EE2ECFB9}"/>
              </a:ext>
            </a:extLst>
          </p:cNvPr>
          <p:cNvPicPr>
            <a:picLocks noChangeAspect="1"/>
          </p:cNvPicPr>
          <p:nvPr/>
        </p:nvPicPr>
        <p:blipFill>
          <a:blip r:embed="rId9"/>
          <a:stretch>
            <a:fillRect/>
          </a:stretch>
        </p:blipFill>
        <p:spPr>
          <a:xfrm>
            <a:off x="3173665" y="2010637"/>
            <a:ext cx="2548279" cy="2944633"/>
          </a:xfrm>
          <a:prstGeom prst="rect">
            <a:avLst/>
          </a:prstGeom>
        </p:spPr>
      </p:pic>
      <p:pic>
        <p:nvPicPr>
          <p:cNvPr id="28" name="Picture 27">
            <a:extLst>
              <a:ext uri="{FF2B5EF4-FFF2-40B4-BE49-F238E27FC236}">
                <a16:creationId xmlns:a16="http://schemas.microsoft.com/office/drawing/2014/main" id="{19A4C565-9C40-3D86-86FD-BA2046E6A874}"/>
              </a:ext>
            </a:extLst>
          </p:cNvPr>
          <p:cNvPicPr>
            <a:picLocks noChangeAspect="1"/>
          </p:cNvPicPr>
          <p:nvPr/>
        </p:nvPicPr>
        <p:blipFill>
          <a:blip r:embed="rId10"/>
          <a:stretch>
            <a:fillRect/>
          </a:stretch>
        </p:blipFill>
        <p:spPr>
          <a:xfrm>
            <a:off x="5838610" y="2010637"/>
            <a:ext cx="1791935" cy="2001191"/>
          </a:xfrm>
          <a:prstGeom prst="rect">
            <a:avLst/>
          </a:prstGeom>
        </p:spPr>
      </p:pic>
      <p:pic>
        <p:nvPicPr>
          <p:cNvPr id="31" name="Picture 30">
            <a:extLst>
              <a:ext uri="{FF2B5EF4-FFF2-40B4-BE49-F238E27FC236}">
                <a16:creationId xmlns:a16="http://schemas.microsoft.com/office/drawing/2014/main" id="{B3DFE330-DECE-8EA5-4829-07712BE84F3A}"/>
              </a:ext>
            </a:extLst>
          </p:cNvPr>
          <p:cNvPicPr>
            <a:picLocks noChangeAspect="1"/>
          </p:cNvPicPr>
          <p:nvPr/>
        </p:nvPicPr>
        <p:blipFill>
          <a:blip r:embed="rId11"/>
          <a:stretch>
            <a:fillRect/>
          </a:stretch>
        </p:blipFill>
        <p:spPr>
          <a:xfrm>
            <a:off x="6114089" y="5034912"/>
            <a:ext cx="1514604" cy="1592647"/>
          </a:xfrm>
          <a:prstGeom prst="rect">
            <a:avLst/>
          </a:prstGeom>
        </p:spPr>
      </p:pic>
      <p:pic>
        <p:nvPicPr>
          <p:cNvPr id="33" name="Picture 32">
            <a:extLst>
              <a:ext uri="{FF2B5EF4-FFF2-40B4-BE49-F238E27FC236}">
                <a16:creationId xmlns:a16="http://schemas.microsoft.com/office/drawing/2014/main" id="{99E4B09B-0383-4BA7-EB06-1A239655D752}"/>
              </a:ext>
            </a:extLst>
          </p:cNvPr>
          <p:cNvPicPr>
            <a:picLocks noChangeAspect="1"/>
          </p:cNvPicPr>
          <p:nvPr/>
        </p:nvPicPr>
        <p:blipFill>
          <a:blip r:embed="rId12"/>
          <a:stretch>
            <a:fillRect/>
          </a:stretch>
        </p:blipFill>
        <p:spPr>
          <a:xfrm>
            <a:off x="3138127" y="5038887"/>
            <a:ext cx="2873745" cy="1589611"/>
          </a:xfrm>
          <a:prstGeom prst="rect">
            <a:avLst/>
          </a:prstGeom>
        </p:spPr>
      </p:pic>
      <p:sp>
        <p:nvSpPr>
          <p:cNvPr id="34" name="TextBox 33">
            <a:extLst>
              <a:ext uri="{FF2B5EF4-FFF2-40B4-BE49-F238E27FC236}">
                <a16:creationId xmlns:a16="http://schemas.microsoft.com/office/drawing/2014/main" id="{B806AEBB-7AA8-FD41-BCE8-AEE865D2F223}"/>
              </a:ext>
            </a:extLst>
          </p:cNvPr>
          <p:cNvSpPr txBox="1"/>
          <p:nvPr/>
        </p:nvSpPr>
        <p:spPr>
          <a:xfrm>
            <a:off x="3130932" y="4070580"/>
            <a:ext cx="2680187" cy="923330"/>
          </a:xfrm>
          <a:prstGeom prst="rect">
            <a:avLst/>
          </a:prstGeom>
          <a:noFill/>
        </p:spPr>
        <p:txBody>
          <a:bodyPr wrap="square">
            <a:spAutoFit/>
          </a:bodyPr>
          <a:lstStyle/>
          <a:p>
            <a:r>
              <a:rPr kumimoji="0" lang="en-US" sz="1800" b="1" i="0" u="none" strike="noStrike" kern="0" cap="none" spc="0" normalizeH="0" baseline="0" noProof="0" dirty="0">
                <a:ln>
                  <a:noFill/>
                </a:ln>
                <a:solidFill>
                  <a:schemeClr val="bg1"/>
                </a:solidFill>
                <a:effectLst/>
                <a:uLnTx/>
                <a:uFillTx/>
                <a:latin typeface="Calibri" panose="020F0502020204030204" pitchFamily="34" charset="0"/>
                <a:ea typeface="+mn-ea"/>
                <a:cs typeface="+mn-cs"/>
              </a:rPr>
              <a:t>Last-generation </a:t>
            </a:r>
            <a:r>
              <a:rPr lang="en-US" b="1" kern="0" dirty="0">
                <a:solidFill>
                  <a:schemeClr val="bg1"/>
                </a:solidFill>
                <a:latin typeface="Calibri" panose="020F0502020204030204" pitchFamily="34" charset="0"/>
              </a:rPr>
              <a:t>s</a:t>
            </a:r>
            <a:r>
              <a:rPr kumimoji="0" lang="en-US" sz="1800" b="1" i="0" u="none" strike="noStrike" kern="0" cap="none" spc="0" normalizeH="0" baseline="0" noProof="0" dirty="0">
                <a:ln>
                  <a:noFill/>
                </a:ln>
                <a:solidFill>
                  <a:schemeClr val="bg1"/>
                </a:solidFill>
                <a:effectLst/>
                <a:uLnTx/>
                <a:uFillTx/>
                <a:latin typeface="Calibri" panose="020F0502020204030204" pitchFamily="34" charset="0"/>
                <a:ea typeface="+mn-ea"/>
                <a:cs typeface="+mn-cs"/>
              </a:rPr>
              <a:t>mall animal scanner: MILABS Vector 5 CT</a:t>
            </a:r>
            <a:endParaRPr lang="en-US" dirty="0">
              <a:solidFill>
                <a:schemeClr val="bg1"/>
              </a:solidFill>
            </a:endParaRPr>
          </a:p>
        </p:txBody>
      </p:sp>
      <p:sp>
        <p:nvSpPr>
          <p:cNvPr id="35" name="TextBox 34">
            <a:extLst>
              <a:ext uri="{FF2B5EF4-FFF2-40B4-BE49-F238E27FC236}">
                <a16:creationId xmlns:a16="http://schemas.microsoft.com/office/drawing/2014/main" id="{B0CD2AD7-9B7E-6D77-B465-DC98FE363B60}"/>
              </a:ext>
            </a:extLst>
          </p:cNvPr>
          <p:cNvSpPr txBox="1"/>
          <p:nvPr/>
        </p:nvSpPr>
        <p:spPr>
          <a:xfrm>
            <a:off x="5764677" y="4052443"/>
            <a:ext cx="2219378" cy="584775"/>
          </a:xfrm>
          <a:prstGeom prst="rect">
            <a:avLst/>
          </a:prstGeom>
          <a:noFill/>
        </p:spPr>
        <p:txBody>
          <a:bodyPr wrap="square">
            <a:spAutoFit/>
          </a:bodyPr>
          <a:lstStyle/>
          <a:p>
            <a:r>
              <a:rPr kumimoji="0" lang="en-US" sz="1600" b="1" i="0" u="none" strike="noStrike" kern="0" cap="none" spc="0" normalizeH="0" baseline="0" noProof="0" dirty="0">
                <a:ln>
                  <a:noFill/>
                </a:ln>
                <a:solidFill>
                  <a:srgbClr val="FF0000"/>
                </a:solidFill>
                <a:effectLst/>
                <a:uLnTx/>
                <a:uFillTx/>
                <a:latin typeface="Calibri" panose="020F0502020204030204" pitchFamily="34" charset="0"/>
                <a:ea typeface="+mn-ea"/>
                <a:cs typeface="+mn-cs"/>
              </a:rPr>
              <a:t>Set of phantoms with different geometries</a:t>
            </a:r>
            <a:endParaRPr lang="en-US" sz="1600" dirty="0">
              <a:solidFill>
                <a:srgbClr val="FF0000"/>
              </a:solidFill>
            </a:endParaRPr>
          </a:p>
        </p:txBody>
      </p:sp>
    </p:spTree>
    <p:extLst>
      <p:ext uri="{BB962C8B-B14F-4D97-AF65-F5344CB8AC3E}">
        <p14:creationId xmlns:p14="http://schemas.microsoft.com/office/powerpoint/2010/main" val="268309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0505B6-B048-4D8F-B955-631527BCBDF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p:cNvSpPr>
            <a:spLocks noGrp="1"/>
          </p:cNvSpPr>
          <p:nvPr>
            <p:ph type="title" idx="4294967295"/>
          </p:nvPr>
        </p:nvSpPr>
        <p:spPr>
          <a:xfrm>
            <a:off x="0" y="-12700"/>
            <a:ext cx="11093450" cy="800100"/>
          </a:xfrm>
        </p:spPr>
        <p:txBody>
          <a:bodyPr>
            <a:noAutofit/>
          </a:bodyPr>
          <a:lstStyle/>
          <a:p>
            <a:r>
              <a:rPr lang="en-US" sz="3600" dirty="0">
                <a:latin typeface="+mn-lt"/>
              </a:rPr>
              <a:t>CUPRUM-TTD WP4: Cellular dosimetry calculations</a:t>
            </a:r>
          </a:p>
        </p:txBody>
      </p:sp>
      <p:graphicFrame>
        <p:nvGraphicFramePr>
          <p:cNvPr id="8" name="Tabella 11">
            <a:extLst>
              <a:ext uri="{FF2B5EF4-FFF2-40B4-BE49-F238E27FC236}">
                <a16:creationId xmlns:a16="http://schemas.microsoft.com/office/drawing/2014/main" id="{2B50EF76-C585-9245-E4CB-7EC966EB3713}"/>
              </a:ext>
            </a:extLst>
          </p:cNvPr>
          <p:cNvGraphicFramePr>
            <a:graphicFrameLocks noGrp="1"/>
          </p:cNvGraphicFramePr>
          <p:nvPr/>
        </p:nvGraphicFramePr>
        <p:xfrm>
          <a:off x="5493360" y="675263"/>
          <a:ext cx="5230070" cy="679513"/>
        </p:xfrm>
        <a:graphic>
          <a:graphicData uri="http://schemas.openxmlformats.org/drawingml/2006/table">
            <a:tbl>
              <a:tblPr firstRow="1" firstCol="1" bandRow="1"/>
              <a:tblGrid>
                <a:gridCol w="5230070">
                  <a:extLst>
                    <a:ext uri="{9D8B030D-6E8A-4147-A177-3AD203B41FA5}">
                      <a16:colId xmlns:a16="http://schemas.microsoft.com/office/drawing/2014/main" val="1275488791"/>
                    </a:ext>
                  </a:extLst>
                </a:gridCol>
              </a:tblGrid>
              <a:tr h="679513">
                <a:tc>
                  <a:txBody>
                    <a:bodyPr/>
                    <a:lstStyle/>
                    <a:p>
                      <a:pPr marL="0" marR="0">
                        <a:lnSpc>
                          <a:spcPct val="115000"/>
                        </a:lnSpc>
                        <a:spcBef>
                          <a:spcPts val="0"/>
                        </a:spcBef>
                        <a:spcAft>
                          <a:spcPts val="0"/>
                        </a:spcAft>
                      </a:pP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D10: NOTA-PSMA conjugates </a:t>
                      </a: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D11 A reproducible method to obtain Cu-PSMA RPs with high radiochemical yield</a:t>
                      </a: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GB" sz="1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D12: Minimum activity and dimension of the tumour to obtain good imaging</a:t>
                      </a: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559475134"/>
                  </a:ext>
                </a:extLst>
              </a:tr>
            </a:tbl>
          </a:graphicData>
        </a:graphic>
      </p:graphicFrame>
      <p:pic>
        <p:nvPicPr>
          <p:cNvPr id="18" name="Picture 17">
            <a:extLst>
              <a:ext uri="{FF2B5EF4-FFF2-40B4-BE49-F238E27FC236}">
                <a16:creationId xmlns:a16="http://schemas.microsoft.com/office/drawing/2014/main" id="{A5AB168D-F926-B5C3-3937-BA35E44DA5CE}"/>
              </a:ext>
            </a:extLst>
          </p:cNvPr>
          <p:cNvPicPr>
            <a:picLocks noChangeAspect="1"/>
          </p:cNvPicPr>
          <p:nvPr/>
        </p:nvPicPr>
        <p:blipFill rotWithShape="1">
          <a:blip r:embed="rId3"/>
          <a:srcRect l="364" t="7793" r="6972" b="82057"/>
          <a:stretch/>
        </p:blipFill>
        <p:spPr>
          <a:xfrm>
            <a:off x="238897" y="634586"/>
            <a:ext cx="10178426" cy="553858"/>
          </a:xfrm>
          <a:prstGeom prst="rect">
            <a:avLst/>
          </a:prstGeom>
        </p:spPr>
      </p:pic>
      <p:pic>
        <p:nvPicPr>
          <p:cNvPr id="4" name="Picture 3">
            <a:extLst>
              <a:ext uri="{FF2B5EF4-FFF2-40B4-BE49-F238E27FC236}">
                <a16:creationId xmlns:a16="http://schemas.microsoft.com/office/drawing/2014/main" id="{A41DDA48-1189-90F8-A3C3-822E9F74C84D}"/>
              </a:ext>
            </a:extLst>
          </p:cNvPr>
          <p:cNvPicPr>
            <a:picLocks noChangeAspect="1"/>
          </p:cNvPicPr>
          <p:nvPr/>
        </p:nvPicPr>
        <p:blipFill rotWithShape="1">
          <a:blip r:embed="rId3"/>
          <a:srcRect t="79362"/>
          <a:stretch/>
        </p:blipFill>
        <p:spPr>
          <a:xfrm>
            <a:off x="204713" y="1200546"/>
            <a:ext cx="10985267" cy="1049628"/>
          </a:xfrm>
          <a:prstGeom prst="rect">
            <a:avLst/>
          </a:prstGeom>
        </p:spPr>
      </p:pic>
      <p:graphicFrame>
        <p:nvGraphicFramePr>
          <p:cNvPr id="6" name="Table 5">
            <a:extLst>
              <a:ext uri="{FF2B5EF4-FFF2-40B4-BE49-F238E27FC236}">
                <a16:creationId xmlns:a16="http://schemas.microsoft.com/office/drawing/2014/main" id="{69A5718E-3F5B-F91F-23F4-88EA41CEBB91}"/>
              </a:ext>
            </a:extLst>
          </p:cNvPr>
          <p:cNvGraphicFramePr>
            <a:graphicFrameLocks noGrp="1"/>
          </p:cNvGraphicFramePr>
          <p:nvPr>
            <p:extLst>
              <p:ext uri="{D42A27DB-BD31-4B8C-83A1-F6EECF244321}">
                <p14:modId xmlns:p14="http://schemas.microsoft.com/office/powerpoint/2010/main" val="2450840294"/>
              </p:ext>
            </p:extLst>
          </p:nvPr>
        </p:nvGraphicFramePr>
        <p:xfrm>
          <a:off x="9425256" y="2574892"/>
          <a:ext cx="1764724" cy="2299442"/>
        </p:xfrm>
        <a:graphic>
          <a:graphicData uri="http://schemas.openxmlformats.org/drawingml/2006/table">
            <a:tbl>
              <a:tblPr>
                <a:tableStyleId>{E929F9F4-4A8F-4326-A1B4-22849713DDAB}</a:tableStyleId>
              </a:tblPr>
              <a:tblGrid>
                <a:gridCol w="1255362">
                  <a:extLst>
                    <a:ext uri="{9D8B030D-6E8A-4147-A177-3AD203B41FA5}">
                      <a16:colId xmlns:a16="http://schemas.microsoft.com/office/drawing/2014/main" val="2246161760"/>
                    </a:ext>
                  </a:extLst>
                </a:gridCol>
                <a:gridCol w="509362">
                  <a:extLst>
                    <a:ext uri="{9D8B030D-6E8A-4147-A177-3AD203B41FA5}">
                      <a16:colId xmlns:a16="http://schemas.microsoft.com/office/drawing/2014/main" val="1684724238"/>
                    </a:ext>
                  </a:extLst>
                </a:gridCol>
              </a:tblGrid>
              <a:tr h="219378">
                <a:tc gridSpan="2">
                  <a:txBody>
                    <a:bodyPr/>
                    <a:lstStyle/>
                    <a:p>
                      <a:pPr algn="ctr" fontAlgn="ctr"/>
                      <a:r>
                        <a:rPr lang="en-US" sz="1100" b="1" u="none" strike="noStrike" dirty="0">
                          <a:solidFill>
                            <a:schemeClr val="bg1"/>
                          </a:solidFill>
                          <a:effectLst/>
                        </a:rPr>
                        <a:t>WP4</a:t>
                      </a:r>
                      <a:endParaRPr lang="en-US" sz="1100" b="1"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35495348"/>
                  </a:ext>
                </a:extLst>
              </a:tr>
              <a:tr h="447859">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1" i="0" u="none" strike="noStrike" dirty="0">
                          <a:solidFill>
                            <a:srgbClr val="FFFF00"/>
                          </a:solidFill>
                          <a:effectLst/>
                          <a:latin typeface="Calibri" panose="020F0502020204030204" pitchFamily="34" charset="0"/>
                        </a:rPr>
                        <a:t>Laura De Nardo/ Laura </a:t>
                      </a:r>
                      <a:r>
                        <a:rPr lang="it-IT" sz="1100" b="1" i="0" u="none" strike="noStrike" dirty="0" err="1">
                          <a:solidFill>
                            <a:srgbClr val="FFFF00"/>
                          </a:solidFill>
                          <a:effectLst/>
                          <a:latin typeface="Calibri" panose="020F0502020204030204" pitchFamily="34" charset="0"/>
                        </a:rPr>
                        <a:t>Melendez</a:t>
                      </a:r>
                      <a:r>
                        <a:rPr lang="it-IT" sz="1100" b="1" i="0" u="none" strike="noStrike" dirty="0">
                          <a:solidFill>
                            <a:srgbClr val="FFFF00"/>
                          </a:solidFill>
                          <a:effectLst/>
                          <a:latin typeface="Calibri" panose="020F0502020204030204" pitchFamily="34" charset="0"/>
                        </a:rPr>
                        <a:t>-A.</a:t>
                      </a:r>
                      <a:endParaRPr lang="en-US" sz="1100" b="1" i="0" u="none" strike="noStrike" dirty="0">
                        <a:solidFill>
                          <a:srgbClr val="FFFF00"/>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INFN-PD IOV</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0820760"/>
                  </a:ext>
                </a:extLst>
              </a:tr>
              <a:tr h="208951">
                <a:tc>
                  <a:txBody>
                    <a:bodyPr/>
                    <a:lstStyle/>
                    <a:p>
                      <a:r>
                        <a:rPr lang="it-IT" sz="1100" b="0" i="0" u="none" strike="noStrike" dirty="0">
                          <a:solidFill>
                            <a:schemeClr val="bg1"/>
                          </a:solidFill>
                          <a:effectLst/>
                          <a:latin typeface="Calibri" panose="020F0502020204030204" pitchFamily="34" charset="0"/>
                        </a:rPr>
                        <a:t>Alessandra </a:t>
                      </a:r>
                      <a:r>
                        <a:rPr lang="it-IT" sz="1100" b="0" i="0" u="none" strike="noStrike" dirty="0" err="1">
                          <a:solidFill>
                            <a:schemeClr val="bg1"/>
                          </a:solidFill>
                          <a:effectLst/>
                          <a:latin typeface="Calibri" panose="020F0502020204030204" pitchFamily="34" charset="0"/>
                        </a:rPr>
                        <a:t>Zorz</a:t>
                      </a:r>
                      <a:endParaRPr lang="en-US" dirty="0"/>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IOV</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233503"/>
                  </a:ext>
                </a:extLst>
              </a:tr>
              <a:tr h="22392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Marta </a:t>
                      </a:r>
                      <a:r>
                        <a:rPr lang="it-IT" sz="1100" b="0" i="0" u="none" strike="noStrike" dirty="0" err="1">
                          <a:solidFill>
                            <a:schemeClr val="bg1"/>
                          </a:solidFill>
                          <a:effectLst/>
                          <a:latin typeface="Calibri" panose="020F0502020204030204" pitchFamily="34" charset="0"/>
                        </a:rPr>
                        <a:t>Paiusco</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9430098"/>
                  </a:ext>
                </a:extLst>
              </a:tr>
              <a:tr h="335018">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Diego Cecchin</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a:solidFill>
                            <a:schemeClr val="bg1"/>
                          </a:solidFill>
                          <a:effectLst/>
                          <a:latin typeface="Calibri" panose="020F0502020204030204" pitchFamily="34" charset="0"/>
                        </a:rPr>
                        <a:t>UNIPD</a:t>
                      </a:r>
                      <a:br>
                        <a:rPr lang="en-US" sz="1100" b="0" i="0" u="none" strike="noStrike" dirty="0">
                          <a:solidFill>
                            <a:schemeClr val="bg1"/>
                          </a:solidFill>
                          <a:effectLst/>
                          <a:latin typeface="Calibri" panose="020F0502020204030204" pitchFamily="34" charset="0"/>
                        </a:rPr>
                      </a:br>
                      <a:r>
                        <a:rPr lang="en-US" sz="1100" b="0" i="0" u="none" strike="noStrike" dirty="0">
                          <a:solidFill>
                            <a:schemeClr val="bg1"/>
                          </a:solidFill>
                          <a:effectLst/>
                          <a:latin typeface="Calibri" panose="020F0502020204030204" pitchFamily="34" charset="0"/>
                        </a:rPr>
                        <a:t>INFN-PD</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8263691"/>
                  </a:ext>
                </a:extLst>
              </a:tr>
              <a:tr h="406668">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Cristina </a:t>
                      </a:r>
                      <a:r>
                        <a:rPr lang="it-IT" sz="1100" b="0" i="0" u="none" strike="noStrike" dirty="0" err="1">
                          <a:solidFill>
                            <a:schemeClr val="bg1"/>
                          </a:solidFill>
                          <a:effectLst/>
                          <a:latin typeface="Calibri" panose="020F0502020204030204" pitchFamily="34" charset="0"/>
                        </a:rPr>
                        <a:t>Bolzati</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it-IT" sz="1100" b="0" i="0" u="none" strike="noStrike" dirty="0">
                          <a:solidFill>
                            <a:schemeClr val="bg1"/>
                          </a:solidFill>
                          <a:effectLst/>
                          <a:latin typeface="Calibri" panose="020F0502020204030204" pitchFamily="34" charset="0"/>
                        </a:rPr>
                        <a:t>ICMATE CNR</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053194"/>
                  </a:ext>
                </a:extLst>
              </a:tr>
              <a:tr h="22392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err="1">
                          <a:solidFill>
                            <a:schemeClr val="bg1"/>
                          </a:solidFill>
                          <a:effectLst/>
                          <a:latin typeface="Calibri" panose="020F0502020204030204" pitchFamily="34" charset="0"/>
                        </a:rPr>
                        <a:t>Giov</a:t>
                      </a:r>
                      <a:r>
                        <a:rPr lang="en-US" sz="1100" b="0" i="0" u="none" strike="noStrike" dirty="0">
                          <a:solidFill>
                            <a:schemeClr val="bg1"/>
                          </a:solidFill>
                          <a:effectLst/>
                          <a:latin typeface="Calibri" panose="020F0502020204030204" pitchFamily="34" charset="0"/>
                        </a:rPr>
                        <a:t>. Di Domenico</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n-US" sz="1100" b="0" i="0" u="none" strike="noStrike" dirty="0">
                          <a:solidFill>
                            <a:schemeClr val="bg1"/>
                          </a:solidFill>
                          <a:effectLst/>
                          <a:latin typeface="Calibri" panose="020F0502020204030204" pitchFamily="34" charset="0"/>
                        </a:rPr>
                        <a:t>UNIFE INFN-Fe</a:t>
                      </a: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0415422"/>
                  </a:ext>
                </a:extLst>
              </a:tr>
              <a:tr h="223927">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Angelo Taibi</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4465450"/>
                  </a:ext>
                </a:extLst>
              </a:tr>
            </a:tbl>
          </a:graphicData>
        </a:graphic>
      </p:graphicFrame>
      <p:sp>
        <p:nvSpPr>
          <p:cNvPr id="17" name="Star: 5 Points 16">
            <a:extLst>
              <a:ext uri="{FF2B5EF4-FFF2-40B4-BE49-F238E27FC236}">
                <a16:creationId xmlns:a16="http://schemas.microsoft.com/office/drawing/2014/main" id="{80D5FA7D-6F5C-E37C-1366-2D6F168A721B}"/>
              </a:ext>
            </a:extLst>
          </p:cNvPr>
          <p:cNvSpPr/>
          <p:nvPr/>
        </p:nvSpPr>
        <p:spPr>
          <a:xfrm>
            <a:off x="1186796" y="1248605"/>
            <a:ext cx="331384" cy="36982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7197D82-193C-BE06-C35E-8DA801AD93B0}"/>
              </a:ext>
            </a:extLst>
          </p:cNvPr>
          <p:cNvGrpSpPr/>
          <p:nvPr/>
        </p:nvGrpSpPr>
        <p:grpSpPr>
          <a:xfrm>
            <a:off x="5762625" y="2520884"/>
            <a:ext cx="3585170" cy="2648487"/>
            <a:chOff x="7458075" y="2499919"/>
            <a:chExt cx="3731905" cy="2648487"/>
          </a:xfrm>
        </p:grpSpPr>
        <p:pic>
          <p:nvPicPr>
            <p:cNvPr id="5" name="Immagine 98">
              <a:extLst>
                <a:ext uri="{FF2B5EF4-FFF2-40B4-BE49-F238E27FC236}">
                  <a16:creationId xmlns:a16="http://schemas.microsoft.com/office/drawing/2014/main" id="{3EA06265-F935-CF03-8296-0169906974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58075" y="2499919"/>
              <a:ext cx="3731905" cy="2402494"/>
            </a:xfrm>
            <a:prstGeom prst="rect">
              <a:avLst/>
            </a:prstGeom>
          </p:spPr>
        </p:pic>
        <p:sp>
          <p:nvSpPr>
            <p:cNvPr id="7" name="Rectangle: Rounded Corners 6">
              <a:extLst>
                <a:ext uri="{FF2B5EF4-FFF2-40B4-BE49-F238E27FC236}">
                  <a16:creationId xmlns:a16="http://schemas.microsoft.com/office/drawing/2014/main" id="{6ED62EA9-FA38-CA40-BBA9-BC81FF44B434}"/>
                </a:ext>
              </a:extLst>
            </p:cNvPr>
            <p:cNvSpPr/>
            <p:nvPr/>
          </p:nvSpPr>
          <p:spPr>
            <a:xfrm>
              <a:off x="9257845" y="3119461"/>
              <a:ext cx="1105967" cy="2028945"/>
            </a:xfrm>
            <a:prstGeom prst="roundRect">
              <a:avLst/>
            </a:prstGeom>
            <a:solidFill>
              <a:schemeClr val="accent1">
                <a:alpha val="31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Arrow: Right 8">
              <a:extLst>
                <a:ext uri="{FF2B5EF4-FFF2-40B4-BE49-F238E27FC236}">
                  <a16:creationId xmlns:a16="http://schemas.microsoft.com/office/drawing/2014/main" id="{65CC17F1-B87D-6326-72AF-CED8697F7774}"/>
                </a:ext>
              </a:extLst>
            </p:cNvPr>
            <p:cNvSpPr/>
            <p:nvPr/>
          </p:nvSpPr>
          <p:spPr>
            <a:xfrm rot="5400000">
              <a:off x="9563540" y="2694376"/>
              <a:ext cx="494576" cy="2507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1" name="Arrow: Curved Down 10">
            <a:extLst>
              <a:ext uri="{FF2B5EF4-FFF2-40B4-BE49-F238E27FC236}">
                <a16:creationId xmlns:a16="http://schemas.microsoft.com/office/drawing/2014/main" id="{95DB7AB9-C9A9-81F0-E718-0CCD808D9114}"/>
              </a:ext>
            </a:extLst>
          </p:cNvPr>
          <p:cNvSpPr/>
          <p:nvPr/>
        </p:nvSpPr>
        <p:spPr>
          <a:xfrm rot="341182" flipV="1">
            <a:off x="1286071" y="1853160"/>
            <a:ext cx="1533525" cy="49457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C5BC772B-CC4C-5D12-8B6F-CB7BBEC49733}"/>
              </a:ext>
            </a:extLst>
          </p:cNvPr>
          <p:cNvPicPr>
            <a:picLocks noChangeAspect="1"/>
          </p:cNvPicPr>
          <p:nvPr/>
        </p:nvPicPr>
        <p:blipFill>
          <a:blip r:embed="rId5"/>
          <a:stretch>
            <a:fillRect/>
          </a:stretch>
        </p:blipFill>
        <p:spPr>
          <a:xfrm>
            <a:off x="-80692" y="5330980"/>
            <a:ext cx="6319624" cy="1539786"/>
          </a:xfrm>
          <a:prstGeom prst="rect">
            <a:avLst/>
          </a:prstGeom>
        </p:spPr>
      </p:pic>
      <p:sp>
        <p:nvSpPr>
          <p:cNvPr id="31" name="CasellaDiTesto 3">
            <a:extLst>
              <a:ext uri="{FF2B5EF4-FFF2-40B4-BE49-F238E27FC236}">
                <a16:creationId xmlns:a16="http://schemas.microsoft.com/office/drawing/2014/main" id="{E1839D75-2AFE-B6FF-FED7-9FB7A0E60ABF}"/>
              </a:ext>
            </a:extLst>
          </p:cNvPr>
          <p:cNvSpPr txBox="1"/>
          <p:nvPr/>
        </p:nvSpPr>
        <p:spPr>
          <a:xfrm>
            <a:off x="28828" y="2334036"/>
            <a:ext cx="5850977" cy="3159000"/>
          </a:xfrm>
          <a:prstGeom prst="rect">
            <a:avLst/>
          </a:prstGeom>
          <a:noFill/>
        </p:spPr>
        <p:txBody>
          <a:bodyPr wrap="square">
            <a:noAutofit/>
          </a:bodyPr>
          <a:lstStyle/>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Input data required: specific uptake and internalization in PSMA-positive and -negative </a:t>
            </a:r>
            <a:r>
              <a:rPr kumimoji="0" lang="en-US" sz="2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PCa</a:t>
            </a: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cells.</a:t>
            </a:r>
          </a:p>
          <a:p>
            <a:pPr marL="342900" lvl="0" indent="-342900">
              <a:lnSpc>
                <a:spcPct val="110000"/>
              </a:lnSpc>
              <a:buFont typeface="Arial" panose="020B0604020202020204" pitchFamily="34" charset="0"/>
              <a:buChar char="•"/>
              <a:defRPr/>
            </a:pPr>
            <a:r>
              <a:rPr lang="en-US" sz="2000" dirty="0" err="1">
                <a:solidFill>
                  <a:prstClr val="black"/>
                </a:solidFill>
                <a:ea typeface="Calibri" panose="020F0502020204030204" pitchFamily="34" charset="0"/>
                <a:cs typeface="Times New Roman" panose="02020603050405020304" pitchFamily="18" charset="0"/>
              </a:rPr>
              <a:t>MIRDCell</a:t>
            </a:r>
            <a:r>
              <a:rPr lang="en-US" sz="2000" dirty="0">
                <a:solidFill>
                  <a:prstClr val="black"/>
                </a:solidFill>
                <a:ea typeface="Calibri" panose="020F0502020204030204" pitchFamily="34" charset="0"/>
                <a:cs typeface="Times New Roman" panose="02020603050405020304" pitchFamily="18" charset="0"/>
              </a:rPr>
              <a:t> calculations for </a:t>
            </a:r>
            <a:r>
              <a:rPr kumimoji="0" lang="en-US" sz="2000" i="0" u="none" strike="noStrike" kern="1200" cap="none" spc="0" normalizeH="0" baseline="30000" noProof="0" dirty="0">
                <a:ln>
                  <a:noFill/>
                </a:ln>
                <a:solidFill>
                  <a:prstClr val="black"/>
                </a:solidFill>
                <a:effectLst/>
                <a:uLnTx/>
                <a:uFillTx/>
                <a:latin typeface="Calibri"/>
                <a:ea typeface="Calibri" panose="020F0502020204030204" pitchFamily="34" charset="0"/>
                <a:cs typeface="Times New Roman" panose="02020603050405020304" pitchFamily="18" charset="0"/>
              </a:rPr>
              <a:t>67</a:t>
            </a:r>
            <a:r>
              <a:rPr kumimoji="0" lang="en-US" sz="200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Cu and </a:t>
            </a:r>
            <a:r>
              <a:rPr kumimoji="0" lang="en-US" sz="2000" i="0" u="none" strike="noStrike" kern="1200" cap="none" spc="0" normalizeH="0" baseline="30000" noProof="0" dirty="0">
                <a:ln>
                  <a:noFill/>
                </a:ln>
                <a:solidFill>
                  <a:prstClr val="black"/>
                </a:solidFill>
                <a:effectLst/>
                <a:uLnTx/>
                <a:uFillTx/>
                <a:latin typeface="Calibri"/>
                <a:ea typeface="Calibri" panose="020F0502020204030204" pitchFamily="34" charset="0"/>
                <a:cs typeface="Times New Roman" panose="02020603050405020304" pitchFamily="18" charset="0"/>
              </a:rPr>
              <a:t>64</a:t>
            </a:r>
            <a:r>
              <a:rPr kumimoji="0" lang="en-US" sz="200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Cu </a:t>
            </a:r>
            <a:r>
              <a:rPr kumimoji="0" lang="en-US" sz="2000" b="0" i="0" u="none" strike="noStrike" kern="1200" cap="none" spc="0" normalizeH="0" baseline="0" noProof="0" dirty="0">
                <a:ln>
                  <a:noFill/>
                </a:ln>
                <a:solidFill>
                  <a:prstClr val="black"/>
                </a:solidFill>
                <a:effectLst/>
                <a:uLnTx/>
                <a:uFillTx/>
                <a:latin typeface="Calibri"/>
                <a:ea typeface="+mn-ea"/>
                <a:cs typeface="+mn-cs"/>
              </a:rPr>
              <a:t>in </a:t>
            </a:r>
            <a:r>
              <a:rPr kumimoji="0" lang="en-US" sz="2000" b="0" i="0" u="none" strike="noStrike" kern="1200" cap="none" spc="0" normalizeH="0" baseline="0" noProof="0" dirty="0">
                <a:ln>
                  <a:noFill/>
                </a:ln>
                <a:effectLst/>
                <a:uLnTx/>
                <a:uFillTx/>
                <a:latin typeface="Calibri"/>
                <a:ea typeface="+mn-ea"/>
                <a:cs typeface="+mn-cs"/>
              </a:rPr>
              <a:t>spherical clusters of cells </a:t>
            </a:r>
            <a:r>
              <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by assuming </a:t>
            </a:r>
            <a:r>
              <a:rPr kumimoji="0" lang="en-US" sz="2000" b="0" i="0" u="none" strike="noStrike" kern="1200" cap="none" spc="0" normalizeH="0" baseline="0" noProof="0" dirty="0">
                <a:ln>
                  <a:noFill/>
                </a:ln>
                <a:solidFill>
                  <a:srgbClr val="C00000"/>
                </a:solidFill>
                <a:effectLst/>
                <a:uLnTx/>
                <a:uFillTx/>
                <a:latin typeface="Calibri"/>
                <a:ea typeface="Calibri" panose="020F0502020204030204" pitchFamily="34" charset="0"/>
                <a:cs typeface="Times New Roman" panose="02020603050405020304" pitchFamily="18" charset="0"/>
              </a:rPr>
              <a:t>100% </a:t>
            </a:r>
            <a:r>
              <a:rPr kumimoji="0" lang="en-US" sz="2000" i="0" u="none" strike="noStrike" kern="1200" cap="none" spc="0" normalizeH="0" baseline="0" noProof="0" dirty="0">
                <a:ln>
                  <a:noFill/>
                </a:ln>
                <a:solidFill>
                  <a:srgbClr val="C00000"/>
                </a:solidFill>
                <a:effectLst/>
                <a:uLnTx/>
                <a:uFillTx/>
                <a:latin typeface="Calibri"/>
                <a:ea typeface="+mn-ea"/>
                <a:cs typeface="+mn-cs"/>
              </a:rPr>
              <a:t>subcellular distribution of radionuclides </a:t>
            </a:r>
            <a:r>
              <a:rPr kumimoji="0" lang="en-US" sz="2000" b="0" i="0" u="none" strike="noStrike" kern="1200" cap="none" spc="0" normalizeH="0" baseline="0" noProof="0" dirty="0">
                <a:ln>
                  <a:noFill/>
                </a:ln>
                <a:solidFill>
                  <a:prstClr val="black"/>
                </a:solidFill>
                <a:effectLst/>
                <a:uLnTx/>
                <a:uFillTx/>
                <a:latin typeface="Calibri"/>
                <a:ea typeface="+mn-ea"/>
                <a:cs typeface="+mn-cs"/>
              </a:rPr>
              <a:t>in Cytoplasm, Nucleus or Cell Surface provide preliminary information about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dosimetric</a:t>
            </a:r>
            <a:r>
              <a:rPr kumimoji="0" lang="en-US" sz="2000" b="0" i="0" u="none" strike="noStrike" kern="1200" cap="none" spc="0" normalizeH="0" baseline="0" noProof="0" dirty="0">
                <a:ln>
                  <a:noFill/>
                </a:ln>
                <a:solidFill>
                  <a:prstClr val="black"/>
                </a:solidFill>
                <a:effectLst/>
                <a:uLnTx/>
                <a:uFillTx/>
                <a:latin typeface="Calibri"/>
                <a:ea typeface="+mn-ea"/>
                <a:cs typeface="+mn-cs"/>
              </a:rPr>
              <a:t> results to be obtained with a </a:t>
            </a:r>
            <a:r>
              <a:rPr kumimoji="0" lang="en-US" sz="2000" b="0" i="0" u="none" strike="noStrike" kern="1200" cap="none" spc="0" normalizeH="0" baseline="0" noProof="0" dirty="0">
                <a:ln>
                  <a:noFill/>
                </a:ln>
                <a:solidFill>
                  <a:srgbClr val="C00000"/>
                </a:solidFill>
                <a:effectLst/>
                <a:uLnTx/>
                <a:uFillTx/>
                <a:latin typeface="Calibri"/>
                <a:ea typeface="+mn-ea"/>
                <a:cs typeface="+mn-cs"/>
              </a:rPr>
              <a:t>realistic distribution of RPs.</a:t>
            </a:r>
            <a:endParaRPr kumimoji="0" lang="en-US" sz="2000" b="0" i="0" u="none" strike="noStrike" kern="1200" cap="none" spc="0" normalizeH="0" baseline="0" noProof="0" dirty="0">
              <a:ln>
                <a:noFill/>
              </a:ln>
              <a:solidFill>
                <a:srgbClr val="C00000"/>
              </a:solidFill>
              <a:effectLst/>
              <a:uLnTx/>
              <a:uFillTx/>
              <a:latin typeface="Calibri"/>
              <a:ea typeface="Calibri" panose="020F0502020204030204" pitchFamily="34" charset="0"/>
              <a:cs typeface="Times New Roman" panose="02020603050405020304" pitchFamily="18" charset="0"/>
            </a:endParaRPr>
          </a:p>
        </p:txBody>
      </p:sp>
      <p:pic>
        <p:nvPicPr>
          <p:cNvPr id="32" name="Picture 2" descr="In progress square red grunge stamp">
            <a:extLst>
              <a:ext uri="{FF2B5EF4-FFF2-40B4-BE49-F238E27FC236}">
                <a16:creationId xmlns:a16="http://schemas.microsoft.com/office/drawing/2014/main" id="{9E4123CE-4AB9-A436-AEB2-7D9B2B75D36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030" b="94970" l="2367" r="95661">
                        <a14:foregroundMark x1="5720" y1="58580" x2="9665" y2="57692"/>
                        <a14:foregroundMark x1="2367" y1="60651" x2="2367" y2="60651"/>
                        <a14:foregroundMark x1="14201" y1="72189" x2="15779" y2="76331"/>
                        <a14:foregroundMark x1="17554" y1="65976" x2="19132" y2="67751"/>
                        <a14:foregroundMark x1="29980" y1="63314" x2="30966" y2="66272"/>
                        <a14:foregroundMark x1="36095" y1="58580" x2="37278" y2="61538"/>
                        <a14:foregroundMark x1="43195" y1="54734" x2="43984" y2="59467"/>
                        <a14:foregroundMark x1="52860" y1="47337" x2="52663" y2="47337"/>
                        <a14:foregroundMark x1="62327" y1="37278" x2="62722" y2="39645"/>
                        <a14:foregroundMark x1="71006" y1="34911" x2="71400" y2="38757"/>
                        <a14:foregroundMark x1="77515" y1="30178" x2="79882" y2="31657"/>
                        <a14:foregroundMark x1="83037" y1="25740" x2="84024" y2="25444"/>
                        <a14:foregroundMark x1="86588" y1="34615" x2="87574" y2="31953"/>
                        <a14:foregroundMark x1="87771" y1="29586" x2="87179" y2="27515"/>
                        <a14:foregroundMark x1="87574" y1="5325" x2="89546" y2="10947"/>
                        <a14:foregroundMark x1="85602" y1="6213" x2="85996" y2="8876"/>
                        <a14:foregroundMark x1="91913" y1="24852" x2="95661" y2="34024"/>
                        <a14:foregroundMark x1="12032" y1="89941" x2="13215" y2="94970"/>
                      </a14:backgroundRemoval>
                    </a14:imgEffect>
                  </a14:imgLayer>
                </a14:imgProps>
              </a:ext>
              <a:ext uri="{28A0092B-C50C-407E-A947-70E740481C1C}">
                <a14:useLocalDpi xmlns:a14="http://schemas.microsoft.com/office/drawing/2010/main" val="0"/>
              </a:ext>
            </a:extLst>
          </a:blip>
          <a:srcRect/>
          <a:stretch>
            <a:fillRect/>
          </a:stretch>
        </p:blipFill>
        <p:spPr bwMode="auto">
          <a:xfrm rot="710486">
            <a:off x="9741897" y="790588"/>
            <a:ext cx="1634406" cy="108960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o 12">
            <a:extLst>
              <a:ext uri="{FF2B5EF4-FFF2-40B4-BE49-F238E27FC236}">
                <a16:creationId xmlns:a16="http://schemas.microsoft.com/office/drawing/2014/main" id="{7D279049-A0B3-3890-DFF9-3826407417E8}"/>
              </a:ext>
            </a:extLst>
          </p:cNvPr>
          <p:cNvGrpSpPr/>
          <p:nvPr/>
        </p:nvGrpSpPr>
        <p:grpSpPr>
          <a:xfrm>
            <a:off x="9089161" y="5248096"/>
            <a:ext cx="1815937" cy="1553366"/>
            <a:chOff x="5993190" y="189892"/>
            <a:chExt cx="2675322" cy="2202696"/>
          </a:xfrm>
        </p:grpSpPr>
        <p:sp>
          <p:nvSpPr>
            <p:cNvPr id="23" name="Ovale 22">
              <a:extLst>
                <a:ext uri="{FF2B5EF4-FFF2-40B4-BE49-F238E27FC236}">
                  <a16:creationId xmlns:a16="http://schemas.microsoft.com/office/drawing/2014/main" id="{C0839DE4-A3DE-9220-CBC2-CD7EE40CEE7E}"/>
                </a:ext>
              </a:extLst>
            </p:cNvPr>
            <p:cNvSpPr>
              <a:spLocks noChangeAspect="1"/>
            </p:cNvSpPr>
            <p:nvPr/>
          </p:nvSpPr>
          <p:spPr>
            <a:xfrm>
              <a:off x="6257360" y="189892"/>
              <a:ext cx="2160000" cy="2160000"/>
            </a:xfrm>
            <a:prstGeom prst="ellipse">
              <a:avLst/>
            </a:prstGeom>
            <a:solidFill>
              <a:srgbClr val="70AD47">
                <a:lumMod val="75000"/>
              </a:srgbClr>
            </a:solidFill>
            <a:ln w="63500" cap="flat" cmpd="sng" algn="ctr">
              <a:solidFill>
                <a:sysClr val="windowText" lastClr="000000">
                  <a:alpha val="9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ndParaRPr>
            </a:p>
          </p:txBody>
        </p:sp>
        <p:sp>
          <p:nvSpPr>
            <p:cNvPr id="25" name="Ovale 24">
              <a:extLst>
                <a:ext uri="{FF2B5EF4-FFF2-40B4-BE49-F238E27FC236}">
                  <a16:creationId xmlns:a16="http://schemas.microsoft.com/office/drawing/2014/main" id="{ACC1A01F-275D-7F17-1213-8382297BDF67}"/>
                </a:ext>
              </a:extLst>
            </p:cNvPr>
            <p:cNvSpPr>
              <a:spLocks noChangeAspect="1"/>
            </p:cNvSpPr>
            <p:nvPr/>
          </p:nvSpPr>
          <p:spPr>
            <a:xfrm>
              <a:off x="6627912" y="576933"/>
              <a:ext cx="1440000" cy="1440000"/>
            </a:xfrm>
            <a:prstGeom prst="ellipse">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ndParaRPr>
            </a:p>
          </p:txBody>
        </p:sp>
        <p:pic>
          <p:nvPicPr>
            <p:cNvPr id="26" name="Picture 6" descr="☢️ Emoji Simbolo Della Radioattività">
              <a:extLst>
                <a:ext uri="{FF2B5EF4-FFF2-40B4-BE49-F238E27FC236}">
                  <a16:creationId xmlns:a16="http://schemas.microsoft.com/office/drawing/2014/main" id="{DEA8F58F-EF95-A51A-A169-5F654E3C85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0189" y="189892"/>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 Emoji Simbolo Della Radioattività">
              <a:extLst>
                <a:ext uri="{FF2B5EF4-FFF2-40B4-BE49-F238E27FC236}">
                  <a16:creationId xmlns:a16="http://schemas.microsoft.com/office/drawing/2014/main" id="{7BACB582-AF96-CAFE-24B5-A0314D845A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9928" y="1760078"/>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 Emoji Simbolo Della Radioattività">
              <a:extLst>
                <a:ext uri="{FF2B5EF4-FFF2-40B4-BE49-F238E27FC236}">
                  <a16:creationId xmlns:a16="http://schemas.microsoft.com/office/drawing/2014/main" id="{83AAE67B-82E8-563D-F935-0340E0EF52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0189" y="2020155"/>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 Emoji Simbolo Della Radioattività">
              <a:extLst>
                <a:ext uri="{FF2B5EF4-FFF2-40B4-BE49-F238E27FC236}">
                  <a16:creationId xmlns:a16="http://schemas.microsoft.com/office/drawing/2014/main" id="{3D0AD1DC-88B0-915D-7CE4-7A5CBACCBE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26973" y="429567"/>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 Emoji Simbolo Della Radioattività">
              <a:extLst>
                <a:ext uri="{FF2B5EF4-FFF2-40B4-BE49-F238E27FC236}">
                  <a16:creationId xmlns:a16="http://schemas.microsoft.com/office/drawing/2014/main" id="{F1DEE657-A6E8-2CAD-D9EF-77CD1B346B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9545" y="1036599"/>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 Emoji Simbolo Della Radioattività">
              <a:extLst>
                <a:ext uri="{FF2B5EF4-FFF2-40B4-BE49-F238E27FC236}">
                  <a16:creationId xmlns:a16="http://schemas.microsoft.com/office/drawing/2014/main" id="{B68C2EDE-5DD7-04E9-525C-B7C6526606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9780" y="1222816"/>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 Emoji Simbolo Della Radioattività">
              <a:extLst>
                <a:ext uri="{FF2B5EF4-FFF2-40B4-BE49-F238E27FC236}">
                  <a16:creationId xmlns:a16="http://schemas.microsoft.com/office/drawing/2014/main" id="{B75F76A7-1DEA-8969-C113-7644FB899C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1539" y="1378021"/>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 Emoji Simbolo Della Radioattività">
              <a:extLst>
                <a:ext uri="{FF2B5EF4-FFF2-40B4-BE49-F238E27FC236}">
                  <a16:creationId xmlns:a16="http://schemas.microsoft.com/office/drawing/2014/main" id="{BC2C3F77-5E92-1754-6082-73F1E20569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0139" y="1747823"/>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 Emoji Simbolo Della Radioattività">
              <a:extLst>
                <a:ext uri="{FF2B5EF4-FFF2-40B4-BE49-F238E27FC236}">
                  <a16:creationId xmlns:a16="http://schemas.microsoft.com/office/drawing/2014/main" id="{B537B896-6233-7B6C-9691-F8C509B7B8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0720" y="481426"/>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 Emoji Simbolo Della Radioattività">
              <a:extLst>
                <a:ext uri="{FF2B5EF4-FFF2-40B4-BE49-F238E27FC236}">
                  <a16:creationId xmlns:a16="http://schemas.microsoft.com/office/drawing/2014/main" id="{FE6A6350-E7FC-058B-D657-23B7A0762E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83720" y="1372256"/>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 Emoji Simbolo Della Radioattività">
              <a:extLst>
                <a:ext uri="{FF2B5EF4-FFF2-40B4-BE49-F238E27FC236}">
                  <a16:creationId xmlns:a16="http://schemas.microsoft.com/office/drawing/2014/main" id="{B1AC206B-3FCF-C4A7-9A84-D783A5E4AF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0188" y="662653"/>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 Emoji Simbolo Della Radioattività">
              <a:extLst>
                <a:ext uri="{FF2B5EF4-FFF2-40B4-BE49-F238E27FC236}">
                  <a16:creationId xmlns:a16="http://schemas.microsoft.com/office/drawing/2014/main" id="{F75A0AE1-DEAD-2409-811B-8C1A7F8C6F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3190" y="511591"/>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 Emoji Simbolo Della Radioattività">
              <a:extLst>
                <a:ext uri="{FF2B5EF4-FFF2-40B4-BE49-F238E27FC236}">
                  <a16:creationId xmlns:a16="http://schemas.microsoft.com/office/drawing/2014/main" id="{D647B16E-F3E6-3F83-ECAF-46D368B135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96079" y="429566"/>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 Emoji Simbolo Della Radioattività">
              <a:extLst>
                <a:ext uri="{FF2B5EF4-FFF2-40B4-BE49-F238E27FC236}">
                  <a16:creationId xmlns:a16="http://schemas.microsoft.com/office/drawing/2014/main" id="{A331EC2A-6F8B-86D9-C8A3-6C27D37F5D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4771" y="1691433"/>
              <a:ext cx="372433" cy="37243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 Emoji Simbolo Della Radioattività">
              <a:extLst>
                <a:ext uri="{FF2B5EF4-FFF2-40B4-BE49-F238E27FC236}">
                  <a16:creationId xmlns:a16="http://schemas.microsoft.com/office/drawing/2014/main" id="{63E641E5-137F-0036-4DB6-7A54B9FCF49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5635" y="1698828"/>
              <a:ext cx="372433" cy="372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uppo 43">
            <a:extLst>
              <a:ext uri="{FF2B5EF4-FFF2-40B4-BE49-F238E27FC236}">
                <a16:creationId xmlns:a16="http://schemas.microsoft.com/office/drawing/2014/main" id="{61D34730-CE5E-3822-C1B9-3E8AF432997C}"/>
              </a:ext>
            </a:extLst>
          </p:cNvPr>
          <p:cNvGrpSpPr/>
          <p:nvPr/>
        </p:nvGrpSpPr>
        <p:grpSpPr>
          <a:xfrm>
            <a:off x="6427160" y="5568329"/>
            <a:ext cx="2177036" cy="1289671"/>
            <a:chOff x="6427160" y="5568329"/>
            <a:chExt cx="2177036" cy="1289671"/>
          </a:xfrm>
        </p:grpSpPr>
        <p:pic>
          <p:nvPicPr>
            <p:cNvPr id="24" name="Immagine 23">
              <a:extLst>
                <a:ext uri="{FF2B5EF4-FFF2-40B4-BE49-F238E27FC236}">
                  <a16:creationId xmlns:a16="http://schemas.microsoft.com/office/drawing/2014/main" id="{D12605B3-99C9-5D82-FEF2-E4D500E619B5}"/>
                </a:ext>
              </a:extLst>
            </p:cNvPr>
            <p:cNvPicPr>
              <a:picLocks noChangeAspect="1"/>
            </p:cNvPicPr>
            <p:nvPr/>
          </p:nvPicPr>
          <p:blipFill>
            <a:blip r:embed="rId9"/>
            <a:stretch>
              <a:fillRect/>
            </a:stretch>
          </p:blipFill>
          <p:spPr>
            <a:xfrm>
              <a:off x="6427160" y="5665585"/>
              <a:ext cx="2177036" cy="1192415"/>
            </a:xfrm>
            <a:prstGeom prst="rect">
              <a:avLst/>
            </a:prstGeom>
          </p:spPr>
        </p:pic>
        <p:sp>
          <p:nvSpPr>
            <p:cNvPr id="43" name="CasellaDiTesto 42">
              <a:extLst>
                <a:ext uri="{FF2B5EF4-FFF2-40B4-BE49-F238E27FC236}">
                  <a16:creationId xmlns:a16="http://schemas.microsoft.com/office/drawing/2014/main" id="{B0DC1C82-AFD6-681B-DD1D-3C1068C82ABD}"/>
                </a:ext>
              </a:extLst>
            </p:cNvPr>
            <p:cNvSpPr txBox="1"/>
            <p:nvPr/>
          </p:nvSpPr>
          <p:spPr>
            <a:xfrm>
              <a:off x="6680344" y="5568329"/>
              <a:ext cx="1665649" cy="338554"/>
            </a:xfrm>
            <a:prstGeom prst="rect">
              <a:avLst/>
            </a:prstGeom>
            <a:noFill/>
          </p:spPr>
          <p:txBody>
            <a:bodyPr wrap="none" rtlCol="0">
              <a:spAutoFit/>
            </a:bodyPr>
            <a:lstStyle/>
            <a:p>
              <a:r>
                <a:rPr lang="it-IT" sz="1600" dirty="0"/>
                <a:t>%N, %Cy, %CS→N</a:t>
              </a:r>
              <a:endParaRPr lang="en-GB" sz="1600" dirty="0"/>
            </a:p>
          </p:txBody>
        </p:sp>
      </p:grpSp>
    </p:spTree>
    <p:extLst>
      <p:ext uri="{BB962C8B-B14F-4D97-AF65-F5344CB8AC3E}">
        <p14:creationId xmlns:p14="http://schemas.microsoft.com/office/powerpoint/2010/main" val="1133329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
        <p:nvSpPr>
          <p:cNvPr id="3" name="Title 2"/>
          <p:cNvSpPr>
            <a:spLocks noGrp="1"/>
          </p:cNvSpPr>
          <p:nvPr>
            <p:ph type="title" idx="4294967295"/>
          </p:nvPr>
        </p:nvSpPr>
        <p:spPr>
          <a:xfrm>
            <a:off x="343820" y="118110"/>
            <a:ext cx="10160000" cy="1143000"/>
          </a:xfrm>
        </p:spPr>
        <p:txBody>
          <a:bodyPr>
            <a:normAutofit fontScale="90000"/>
          </a:bodyPr>
          <a:lstStyle/>
          <a:p>
            <a:pPr>
              <a:lnSpc>
                <a:spcPts val="2000"/>
              </a:lnSpc>
              <a:spcBef>
                <a:spcPct val="50000"/>
              </a:spcBef>
            </a:pPr>
            <a:r>
              <a:rPr lang="en-US" sz="3600" dirty="0">
                <a:solidFill>
                  <a:srgbClr val="FF0000"/>
                </a:solidFill>
                <a:latin typeface="+mn-lt"/>
              </a:rPr>
              <a:t>CUPRUM-TTD project 2025 FTE </a:t>
            </a:r>
            <a:r>
              <a:rPr lang="en-US" sz="2700" dirty="0">
                <a:solidFill>
                  <a:srgbClr val="FF0000"/>
                </a:solidFill>
                <a:latin typeface="+mn-lt"/>
              </a:rPr>
              <a:t>(subject to further refinement) </a:t>
            </a:r>
            <a:br>
              <a:rPr lang="en-US" sz="3600" dirty="0">
                <a:solidFill>
                  <a:srgbClr val="FF0000"/>
                </a:solidFill>
                <a:latin typeface="+mn-lt"/>
              </a:rPr>
            </a:br>
            <a:br>
              <a:rPr lang="en-US" sz="3600" dirty="0">
                <a:latin typeface="+mn-lt"/>
              </a:rPr>
            </a:br>
            <a:r>
              <a:rPr lang="en-US" sz="3600" dirty="0">
                <a:latin typeface="+mn-lt"/>
              </a:rPr>
              <a:t>Personnel and FTE distribution expected among units taking part</a:t>
            </a:r>
            <a:br>
              <a:rPr lang="en-US" sz="3600" dirty="0">
                <a:solidFill>
                  <a:srgbClr val="00B050"/>
                </a:solidFill>
              </a:rPr>
            </a:br>
            <a:endParaRPr lang="en-US" sz="3600" dirty="0">
              <a:solidFill>
                <a:srgbClr val="00B050"/>
              </a:solidFill>
            </a:endParaRPr>
          </a:p>
        </p:txBody>
      </p:sp>
      <p:graphicFrame>
        <p:nvGraphicFramePr>
          <p:cNvPr id="6" name="Group 44"/>
          <p:cNvGraphicFramePr>
            <a:graphicFrameLocks noGrp="1"/>
          </p:cNvGraphicFramePr>
          <p:nvPr>
            <p:extLst>
              <p:ext uri="{D42A27DB-BD31-4B8C-83A1-F6EECF244321}">
                <p14:modId xmlns:p14="http://schemas.microsoft.com/office/powerpoint/2010/main" val="874025202"/>
              </p:ext>
            </p:extLst>
          </p:nvPr>
        </p:nvGraphicFramePr>
        <p:xfrm>
          <a:off x="343820" y="1075367"/>
          <a:ext cx="10909650" cy="5782633"/>
        </p:xfrm>
        <a:graphic>
          <a:graphicData uri="http://schemas.openxmlformats.org/drawingml/2006/table">
            <a:tbl>
              <a:tblPr>
                <a:tableStyleId>{2D5ABB26-0587-4C30-8999-92F81FD0307C}</a:tableStyleId>
              </a:tblPr>
              <a:tblGrid>
                <a:gridCol w="2667699">
                  <a:extLst>
                    <a:ext uri="{9D8B030D-6E8A-4147-A177-3AD203B41FA5}">
                      <a16:colId xmlns:a16="http://schemas.microsoft.com/office/drawing/2014/main" val="20000"/>
                    </a:ext>
                  </a:extLst>
                </a:gridCol>
                <a:gridCol w="1061237">
                  <a:extLst>
                    <a:ext uri="{9D8B030D-6E8A-4147-A177-3AD203B41FA5}">
                      <a16:colId xmlns:a16="http://schemas.microsoft.com/office/drawing/2014/main" val="20001"/>
                    </a:ext>
                  </a:extLst>
                </a:gridCol>
                <a:gridCol w="2358333">
                  <a:extLst>
                    <a:ext uri="{9D8B030D-6E8A-4147-A177-3AD203B41FA5}">
                      <a16:colId xmlns:a16="http://schemas.microsoft.com/office/drawing/2014/main" val="20002"/>
                    </a:ext>
                  </a:extLst>
                </a:gridCol>
                <a:gridCol w="802700">
                  <a:extLst>
                    <a:ext uri="{9D8B030D-6E8A-4147-A177-3AD203B41FA5}">
                      <a16:colId xmlns:a16="http://schemas.microsoft.com/office/drawing/2014/main" val="20003"/>
                    </a:ext>
                  </a:extLst>
                </a:gridCol>
                <a:gridCol w="2534600">
                  <a:extLst>
                    <a:ext uri="{9D8B030D-6E8A-4147-A177-3AD203B41FA5}">
                      <a16:colId xmlns:a16="http://schemas.microsoft.com/office/drawing/2014/main" val="20004"/>
                    </a:ext>
                  </a:extLst>
                </a:gridCol>
                <a:gridCol w="1485081">
                  <a:extLst>
                    <a:ext uri="{9D8B030D-6E8A-4147-A177-3AD203B41FA5}">
                      <a16:colId xmlns:a16="http://schemas.microsoft.com/office/drawing/2014/main" val="20005"/>
                    </a:ext>
                  </a:extLst>
                </a:gridCol>
              </a:tblGrid>
              <a:tr h="3580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u="none" strike="noStrike" cap="none" normalizeH="0" baseline="0" dirty="0">
                          <a:ln>
                            <a:noFill/>
                          </a:ln>
                          <a:solidFill>
                            <a:schemeClr val="bg1"/>
                          </a:solidFill>
                          <a:effectLst/>
                        </a:rPr>
                        <a:t>LNL</a:t>
                      </a:r>
                      <a:endParaRPr kumimoji="0" lang="en-US" sz="1900" b="1" i="0" u="none" strike="noStrike" cap="none" normalizeH="0" baseline="0" dirty="0">
                        <a:ln>
                          <a:noFill/>
                        </a:ln>
                        <a:solidFill>
                          <a:schemeClr val="bg1"/>
                        </a:solidFill>
                        <a:effectLst/>
                        <a:latin typeface="+mn-lt"/>
                      </a:endParaRPr>
                    </a:p>
                  </a:txBody>
                  <a:tcPr marT="45717" marB="4571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900" b="1" u="none" strike="noStrike" cap="none" normalizeH="0" baseline="0">
                          <a:ln>
                            <a:noFill/>
                          </a:ln>
                          <a:solidFill>
                            <a:schemeClr val="bg1"/>
                          </a:solidFill>
                          <a:effectLst/>
                        </a:rPr>
                        <a:t>FTE</a:t>
                      </a:r>
                      <a:endParaRPr kumimoji="0" lang="it-IT" sz="1900" b="1" i="0" u="none" strike="noStrike" cap="none" normalizeH="0" baseline="0">
                        <a:ln>
                          <a:noFill/>
                        </a:ln>
                        <a:solidFill>
                          <a:schemeClr val="bg1"/>
                        </a:solidFill>
                        <a:effectLst/>
                        <a:latin typeface="+mn-lt"/>
                      </a:endParaRPr>
                    </a:p>
                  </a:txBody>
                  <a:tcPr marT="45717" marB="45717"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900" b="1" u="none" strike="noStrike" cap="none" normalizeH="0" baseline="0">
                          <a:ln>
                            <a:noFill/>
                          </a:ln>
                          <a:solidFill>
                            <a:schemeClr val="bg1"/>
                          </a:solidFill>
                          <a:effectLst/>
                        </a:rPr>
                        <a:t>INFN-Fe</a:t>
                      </a:r>
                      <a:endParaRPr kumimoji="0" lang="it-IT" sz="1900" b="1" i="0" u="none" strike="noStrike" cap="none" normalizeH="0" baseline="0">
                        <a:ln>
                          <a:noFill/>
                        </a:ln>
                        <a:solidFill>
                          <a:schemeClr val="bg1"/>
                        </a:solidFill>
                        <a:effectLst/>
                        <a:latin typeface="+mn-lt"/>
                      </a:endParaRPr>
                    </a:p>
                  </a:txBody>
                  <a:tcPr marT="0" marB="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900" b="1" u="none" strike="noStrike" cap="none" normalizeH="0" baseline="0">
                          <a:ln>
                            <a:noFill/>
                          </a:ln>
                          <a:solidFill>
                            <a:schemeClr val="bg1"/>
                          </a:solidFill>
                          <a:effectLst/>
                        </a:rPr>
                        <a:t>FTE</a:t>
                      </a:r>
                      <a:endParaRPr kumimoji="0" lang="it-IT" sz="1900" b="1" i="0" u="none" strike="noStrike" cap="none" normalizeH="0" baseline="0">
                        <a:ln>
                          <a:noFill/>
                        </a:ln>
                        <a:solidFill>
                          <a:schemeClr val="bg1"/>
                        </a:solidFill>
                        <a:effectLst/>
                        <a:latin typeface="+mn-lt"/>
                      </a:endParaRPr>
                    </a:p>
                  </a:txBody>
                  <a:tcPr marT="0" marB="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u="none" strike="noStrike" cap="none" normalizeH="0" baseline="0">
                          <a:ln>
                            <a:noFill/>
                          </a:ln>
                          <a:solidFill>
                            <a:schemeClr val="bg1"/>
                          </a:solidFill>
                          <a:effectLst/>
                        </a:rPr>
                        <a:t>INFN-</a:t>
                      </a:r>
                      <a:r>
                        <a:rPr kumimoji="0" lang="en-US" sz="1900" b="1" u="none" strike="noStrike" cap="none" normalizeH="0" baseline="0" err="1">
                          <a:ln>
                            <a:noFill/>
                          </a:ln>
                          <a:solidFill>
                            <a:schemeClr val="bg1"/>
                          </a:solidFill>
                          <a:effectLst/>
                        </a:rPr>
                        <a:t>Mi</a:t>
                      </a:r>
                      <a:endParaRPr kumimoji="0" lang="it-IT" sz="1900" b="1" i="0" u="none" strike="noStrike" cap="none" normalizeH="0" baseline="0">
                        <a:ln>
                          <a:noFill/>
                        </a:ln>
                        <a:solidFill>
                          <a:schemeClr val="bg1"/>
                        </a:solidFill>
                        <a:effectLst/>
                        <a:latin typeface="+mn-lt"/>
                      </a:endParaRPr>
                    </a:p>
                  </a:txBody>
                  <a:tcPr marT="0" marB="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900" b="1" u="none" strike="noStrike" cap="none" normalizeH="0" baseline="0">
                          <a:ln>
                            <a:noFill/>
                          </a:ln>
                          <a:solidFill>
                            <a:schemeClr val="bg1"/>
                          </a:solidFill>
                          <a:effectLst/>
                        </a:rPr>
                        <a:t>FTE</a:t>
                      </a:r>
                      <a:endParaRPr kumimoji="0" lang="it-IT" sz="1900" b="1" i="0" u="none" strike="noStrike" cap="none" normalizeH="0" baseline="0">
                        <a:ln>
                          <a:noFill/>
                        </a:ln>
                        <a:solidFill>
                          <a:schemeClr val="bg1"/>
                        </a:solidFill>
                        <a:effectLst/>
                        <a:latin typeface="+mn-lt"/>
                      </a:endParaRPr>
                    </a:p>
                  </a:txBody>
                  <a:tcPr marT="0" marB="0"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272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a:ln>
                            <a:noFill/>
                          </a:ln>
                          <a:effectLst/>
                        </a:rPr>
                        <a:t>Esposito J. (</a:t>
                      </a:r>
                      <a:r>
                        <a:rPr kumimoji="0" lang="en-US" sz="1800" b="1" u="none" strike="noStrike" cap="none" normalizeH="0" baseline="0" dirty="0" err="1">
                          <a:ln>
                            <a:noFill/>
                          </a:ln>
                          <a:effectLst/>
                        </a:rPr>
                        <a:t>R.Naz</a:t>
                      </a:r>
                      <a:r>
                        <a:rPr kumimoji="0" lang="en-US" sz="1800" b="1" u="none" strike="noStrike" cap="none" normalizeH="0" baseline="0" dirty="0">
                          <a:ln>
                            <a:noFill/>
                          </a:ln>
                          <a:effectLst/>
                        </a:rPr>
                        <a:t>.-Loc.)</a:t>
                      </a:r>
                      <a:endParaRPr kumimoji="0" lang="en-US" sz="1800" b="1"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u="none" strike="noStrike" cap="none" normalizeH="0" baseline="0" dirty="0">
                          <a:ln>
                            <a:noFill/>
                          </a:ln>
                          <a:effectLst/>
                        </a:rPr>
                        <a:t>0.50</a:t>
                      </a:r>
                      <a:endParaRPr kumimoji="0" lang="it-IT" sz="1800" b="0"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800" b="1" u="none" strike="noStrike" cap="none" normalizeH="0" baseline="0">
                          <a:ln>
                            <a:noFill/>
                          </a:ln>
                          <a:effectLst/>
                        </a:rPr>
                        <a:t>Martini P. </a:t>
                      </a:r>
                      <a:r>
                        <a:rPr kumimoji="0" lang="en-US" sz="1800" b="1" u="none" strike="noStrike" cap="none" normalizeH="0" baseline="0">
                          <a:ln>
                            <a:noFill/>
                          </a:ln>
                          <a:effectLst/>
                        </a:rPr>
                        <a:t>(R. Loc)</a:t>
                      </a:r>
                      <a:endParaRPr kumimoji="0" lang="it-IT" sz="1800" b="1" i="0" u="none" strike="noStrike" cap="none" normalizeH="0" baseline="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u="none" strike="noStrike" cap="none" normalizeH="0" baseline="0" dirty="0">
                          <a:ln>
                            <a:noFill/>
                          </a:ln>
                          <a:effectLst/>
                        </a:rPr>
                        <a:t>1.00</a:t>
                      </a:r>
                      <a:endParaRPr kumimoji="0" lang="it-IT" sz="1800" b="0"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u="none" strike="noStrike" cap="none" normalizeH="0" baseline="0">
                          <a:ln>
                            <a:noFill/>
                          </a:ln>
                          <a:effectLst/>
                        </a:rPr>
                        <a:t>Groppi F. (Res. </a:t>
                      </a:r>
                      <a:r>
                        <a:rPr kumimoji="0" lang="it-IT" sz="1800" b="1" u="none" strike="noStrike" cap="none" normalizeH="0" baseline="0" err="1">
                          <a:ln>
                            <a:noFill/>
                          </a:ln>
                          <a:effectLst/>
                        </a:rPr>
                        <a:t>Loc</a:t>
                      </a:r>
                      <a:r>
                        <a:rPr kumimoji="0" lang="it-IT" sz="1800" b="1" u="none" strike="noStrike" cap="none" normalizeH="0" baseline="0">
                          <a:ln>
                            <a:noFill/>
                          </a:ln>
                          <a:effectLst/>
                        </a:rPr>
                        <a:t>)</a:t>
                      </a:r>
                      <a:endParaRPr kumimoji="0" lang="it-IT" sz="1800" b="1" i="0" u="none" strike="noStrike" cap="none" normalizeH="0" baseline="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u="none" strike="noStrike" cap="none" normalizeH="0" baseline="0" dirty="0">
                          <a:ln>
                            <a:noFill/>
                          </a:ln>
                          <a:effectLst/>
                        </a:rPr>
                        <a:t>0.40</a:t>
                      </a:r>
                      <a:endParaRPr kumimoji="0" lang="it-IT" sz="1800" b="0"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2150">
                <a:tc>
                  <a:txBody>
                    <a:bodyPr/>
                    <a:lstStyle/>
                    <a:p>
                      <a:r>
                        <a:rPr lang="it-IT" sz="1800"/>
                        <a:t>Pupillo G.</a:t>
                      </a:r>
                      <a:endParaRPr lang="en-US" sz="1800"/>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0.25</a:t>
                      </a:r>
                      <a:endParaRPr lang="en-US" sz="1800" dirty="0"/>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a:t>Taibi A.</a:t>
                      </a:r>
                      <a:endParaRPr lang="en-US" sz="180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0.10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u="none" strike="noStrike" cap="none" normalizeH="0" baseline="0">
                          <a:ln>
                            <a:noFill/>
                          </a:ln>
                          <a:effectLst/>
                        </a:rPr>
                        <a:t>Manenti S.</a:t>
                      </a:r>
                      <a:endParaRPr kumimoji="0" lang="it-IT" sz="1800" b="0" i="0" u="none" strike="noStrike" cap="none" normalizeH="0" baseline="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mn-lt"/>
                        </a:rPr>
                        <a:t>0.25</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2150">
                <a:tc>
                  <a:txBody>
                    <a:bodyPr/>
                    <a:lstStyle/>
                    <a:p>
                      <a:r>
                        <a:rPr lang="it-IT" sz="1800"/>
                        <a:t>Mou L.</a:t>
                      </a:r>
                      <a:endParaRPr lang="en-US" sz="1800"/>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0.20</a:t>
                      </a:r>
                      <a:endParaRPr lang="en-US" sz="1800" dirty="0"/>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dirty="0"/>
                        <a:t>Di Domenico G.</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dirty="0"/>
                        <a:t>0.20</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a:t>Cagnetta F.M.</a:t>
                      </a:r>
                      <a:endParaRPr lang="en-US" sz="180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0.45</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2150">
                <a:tc>
                  <a:txBody>
                    <a:bodyPr/>
                    <a:lstStyle/>
                    <a:p>
                      <a:r>
                        <a:rPr lang="it-IT" sz="1800" dirty="0"/>
                        <a:t>Cisternino S. </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0.70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it-IT" sz="1800" dirty="0"/>
                        <a:t>Boschi A. </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it-IT" sz="1800" noProof="0" dirty="0"/>
                        <a:t>1.00</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Colucci M</a:t>
                      </a:r>
                      <a:r>
                        <a:rPr lang="it-IT" sz="1800" dirty="0">
                          <a:solidFill>
                            <a:srgbClr val="FF0000"/>
                          </a:solidFill>
                        </a:rPr>
                        <a:t>.****</a:t>
                      </a:r>
                      <a:endParaRPr lang="en-US" sz="1800" dirty="0">
                        <a:solidFill>
                          <a:srgbClr val="FF0000"/>
                        </a:solidFill>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800" dirty="0"/>
                        <a:t>0.60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2150">
                <a:tc>
                  <a:txBody>
                    <a:bodyPr/>
                    <a:lstStyle/>
                    <a:p>
                      <a:r>
                        <a:rPr kumimoji="0" lang="it-IT" sz="1800" u="none" strike="noStrike" cap="none" normalizeH="0" baseline="0" dirty="0">
                          <a:ln>
                            <a:noFill/>
                          </a:ln>
                          <a:effectLst/>
                        </a:rPr>
                        <a:t>De Dominicis L.</a:t>
                      </a:r>
                      <a:endParaRPr lang="it-IT" sz="1800" dirty="0">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0.40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u="none" strike="noStrike" cap="none" normalizeH="0" baseline="0" dirty="0">
                          <a:ln>
                            <a:noFill/>
                          </a:ln>
                          <a:effectLst/>
                        </a:rPr>
                        <a:t>Uccelli L. </a:t>
                      </a:r>
                      <a:endParaRPr kumimoji="0" lang="it-IT" sz="1800" b="0"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1.00</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mn-lt"/>
                          <a:ea typeface="+mn-ea"/>
                          <a:cs typeface="+mn-cs"/>
                        </a:rPr>
                        <a:t>1.70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2150">
                <a:tc>
                  <a:txBody>
                    <a:bodyPr/>
                    <a:lstStyle/>
                    <a:p>
                      <a:r>
                        <a:rPr lang="it-IT" sz="1800" dirty="0" err="1"/>
                        <a:t>Melendez-Alafort</a:t>
                      </a:r>
                      <a:r>
                        <a:rPr lang="it-IT" sz="1800" dirty="0"/>
                        <a:t> L.</a:t>
                      </a:r>
                      <a:r>
                        <a:rPr lang="it-IT" sz="1800" dirty="0">
                          <a:solidFill>
                            <a:srgbClr val="FF0000"/>
                          </a:solidFill>
                        </a:rPr>
                        <a:t>**</a:t>
                      </a:r>
                      <a:endParaRPr lang="en-US" sz="1800" dirty="0">
                        <a:solidFill>
                          <a:srgbClr val="FF0000"/>
                        </a:solidFill>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1.00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u="none" strike="noStrike" cap="none" normalizeH="0" baseline="0" dirty="0">
                          <a:ln>
                            <a:noFill/>
                          </a:ln>
                          <a:effectLst/>
                        </a:rPr>
                        <a:t>Marvelli L. </a:t>
                      </a:r>
                      <a:endParaRPr kumimoji="0" lang="it-IT" sz="1800" b="0"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1.00</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2150">
                <a:tc>
                  <a:txBody>
                    <a:bodyPr/>
                    <a:lstStyle/>
                    <a:p>
                      <a:r>
                        <a:rPr kumimoji="0" lang="it-IT" sz="1800" u="none" strike="noStrike" cap="none" normalizeH="0" baseline="0" dirty="0">
                          <a:ln>
                            <a:noFill/>
                          </a:ln>
                          <a:effectLst/>
                        </a:rPr>
                        <a:t>Bello M.</a:t>
                      </a:r>
                      <a:endParaRPr lang="it-IT" sz="1800" dirty="0">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t>0.80</a:t>
                      </a:r>
                      <a:endParaRPr lang="it-IT" sz="1800" dirty="0">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1800" u="none" strike="noStrike" cap="none" normalizeH="0" baseline="0" dirty="0">
                          <a:ln>
                            <a:noFill/>
                          </a:ln>
                          <a:effectLst/>
                        </a:rPr>
                        <a:t>Porto F.</a:t>
                      </a:r>
                      <a:r>
                        <a:rPr kumimoji="0" lang="it-IT" sz="1800" u="none" strike="noStrike" cap="none" normalizeH="0" baseline="0" dirty="0">
                          <a:ln>
                            <a:noFill/>
                          </a:ln>
                          <a:solidFill>
                            <a:srgbClr val="FF0000"/>
                          </a:solidFill>
                          <a:effectLst/>
                        </a:rPr>
                        <a:t>*</a:t>
                      </a:r>
                      <a:endParaRPr lang="en-US" sz="1800" dirty="0">
                        <a:solidFill>
                          <a:srgbClr val="FF0000"/>
                        </a:solidFill>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800" dirty="0"/>
                        <a:t>1.00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1" i="0" u="none" strike="noStrike" cap="none" normalizeH="0" baseline="0">
                        <a:ln>
                          <a:noFill/>
                        </a:ln>
                        <a:solidFill>
                          <a:schemeClr val="bg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800" b="1" i="0" u="none" strike="noStrike" cap="none" normalizeH="0" baseline="0">
                        <a:ln>
                          <a:noFill/>
                        </a:ln>
                        <a:solidFill>
                          <a:schemeClr val="bg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2150">
                <a:tc>
                  <a:txBody>
                    <a:bodyPr/>
                    <a:lstStyle/>
                    <a:p>
                      <a:r>
                        <a:rPr lang="it-IT" sz="1800" dirty="0" err="1"/>
                        <a:t>Piteo</a:t>
                      </a:r>
                      <a:r>
                        <a:rPr lang="it-IT" sz="1800" dirty="0"/>
                        <a:t> G.</a:t>
                      </a:r>
                      <a:endParaRPr lang="en-US" sz="1800" dirty="0"/>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1.00</a:t>
                      </a:r>
                      <a:endParaRPr lang="en-US" sz="1800" dirty="0"/>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800" dirty="0" err="1"/>
                        <a:t>Speltri</a:t>
                      </a:r>
                      <a:r>
                        <a:rPr lang="it-IT" sz="1800" dirty="0"/>
                        <a:t> G.</a:t>
                      </a:r>
                      <a:r>
                        <a:rPr kumimoji="0" lang="it-IT" sz="1800" u="none" strike="noStrike" cap="none" normalizeH="0" baseline="0" dirty="0">
                          <a:ln>
                            <a:noFill/>
                          </a:ln>
                          <a:solidFill>
                            <a:srgbClr val="FF0000"/>
                          </a:solidFill>
                          <a:effectLst/>
                        </a:rPr>
                        <a:t>*</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800" dirty="0"/>
                        <a:t>1.00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1" i="0" u="none" strike="noStrike" cap="none" normalizeH="0" baseline="0">
                        <a:ln>
                          <a:noFill/>
                        </a:ln>
                        <a:solidFill>
                          <a:schemeClr val="bg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800" b="1" i="0" u="none" strike="noStrike" cap="none" normalizeH="0" baseline="0" dirty="0">
                        <a:ln>
                          <a:noFill/>
                        </a:ln>
                        <a:solidFill>
                          <a:schemeClr val="bg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3408803"/>
                  </a:ext>
                </a:extLst>
              </a:tr>
              <a:tr h="27215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800" dirty="0"/>
                        <a:t>Anselmi-Tamburini</a:t>
                      </a:r>
                      <a:r>
                        <a:rPr lang="it-IT" sz="1800" baseline="0" dirty="0"/>
                        <a:t> U.</a:t>
                      </a:r>
                      <a:endParaRPr lang="it-IT" sz="1800" dirty="0">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latin typeface="+mn-lt"/>
                        </a:rPr>
                        <a:t>0.20</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mn-lt"/>
                          <a:ea typeface="+mn-ea"/>
                          <a:cs typeface="+mn-cs"/>
                        </a:rPr>
                        <a:t>6.30</a:t>
                      </a:r>
                      <a:endParaRPr lang="en-US" sz="1800" dirty="0">
                        <a:solidFill>
                          <a:srgbClr val="FF0000"/>
                        </a:solidFill>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215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800" dirty="0">
                          <a:latin typeface="+mn-lt"/>
                        </a:rPr>
                        <a:t>Cazzola E. </a:t>
                      </a:r>
                      <a:r>
                        <a:rPr lang="it-IT" sz="1800" b="1" baseline="30000" dirty="0">
                          <a:solidFill>
                            <a:srgbClr val="FF0000"/>
                          </a:solidFill>
                          <a:latin typeface="+mn-lt"/>
                        </a:rPr>
                        <a:t>#</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latin typeface="+mn-lt"/>
                        </a:rPr>
                        <a:t>1.00</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dirty="0">
                        <a:solidFill>
                          <a:srgbClr val="FF0000"/>
                        </a:solidFill>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it-IT" sz="2000" b="1" u="none" strike="noStrike" cap="none" normalizeH="0" baseline="0" dirty="0">
                          <a:ln>
                            <a:noFill/>
                          </a:ln>
                          <a:solidFill>
                            <a:srgbClr val="FF0000"/>
                          </a:solidFill>
                          <a:effectLst/>
                        </a:rPr>
                        <a:t>TOTALE FTE</a:t>
                      </a:r>
                      <a:endParaRPr kumimoji="0" lang="it-IT" sz="2000" b="1" i="0" u="none" strike="noStrike" cap="none" normalizeH="0" baseline="0" dirty="0">
                        <a:ln>
                          <a:noFill/>
                        </a:ln>
                        <a:solidFill>
                          <a:srgbClr val="FF0000"/>
                        </a:solidFill>
                        <a:effectLst/>
                        <a:latin typeface="Arial" pitchFamily="34" charset="0"/>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2000" b="1" i="0" u="none" strike="noStrike" cap="none" normalizeH="0" baseline="0" dirty="0">
                          <a:ln>
                            <a:noFill/>
                          </a:ln>
                          <a:solidFill>
                            <a:srgbClr val="FF0000"/>
                          </a:solidFill>
                          <a:effectLst/>
                          <a:latin typeface="Arial" pitchFamily="34" charset="0"/>
                        </a:rPr>
                        <a:t>17.55</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620356"/>
                  </a:ext>
                </a:extLst>
              </a:tr>
              <a:tr h="272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mn-lt"/>
                        </a:rPr>
                        <a:t>Gorgoni G.</a:t>
                      </a:r>
                      <a:r>
                        <a:rPr lang="it-IT" sz="1800" b="1" baseline="30000" dirty="0">
                          <a:solidFill>
                            <a:srgbClr val="FF0000"/>
                          </a:solidFill>
                          <a:latin typeface="+mn-lt"/>
                        </a:rPr>
                        <a:t>#</a:t>
                      </a:r>
                      <a:endParaRPr kumimoji="0" lang="it-IT" sz="1800" b="0"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1.00</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a:ln>
                            <a:noFill/>
                          </a:ln>
                          <a:solidFill>
                            <a:schemeClr val="bg1"/>
                          </a:solidFill>
                          <a:effectLst/>
                        </a:rPr>
                        <a:t>INFN-Pd</a:t>
                      </a:r>
                      <a:endParaRPr kumimoji="0" lang="it-IT" sz="1800" b="1" i="0" u="none" strike="noStrike" cap="none" normalizeH="0" baseline="0">
                        <a:ln>
                          <a:noFill/>
                        </a:ln>
                        <a:solidFill>
                          <a:schemeClr val="bg1"/>
                        </a:solidFill>
                        <a:effectLst/>
                        <a:latin typeface="+mn-lt"/>
                      </a:endParaRP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800" b="1" u="none" strike="noStrike" cap="none" normalizeH="0" baseline="0">
                          <a:ln>
                            <a:noFill/>
                          </a:ln>
                          <a:solidFill>
                            <a:schemeClr val="bg1"/>
                          </a:solidFill>
                          <a:effectLst/>
                        </a:rPr>
                        <a:t>FTE</a:t>
                      </a:r>
                      <a:endParaRPr kumimoji="0" lang="it-IT" sz="1800" b="1" i="0" u="none" strike="noStrike" cap="none" normalizeH="0" baseline="0">
                        <a:ln>
                          <a:noFill/>
                        </a:ln>
                        <a:solidFill>
                          <a:schemeClr val="bg1"/>
                        </a:solidFill>
                        <a:effectLst/>
                        <a:latin typeface="+mn-lt"/>
                      </a:endParaRP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21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800" dirty="0" err="1"/>
                        <a:t>Cecchin</a:t>
                      </a:r>
                      <a:r>
                        <a:rPr lang="en-US" sz="1800" dirty="0"/>
                        <a:t> D.</a:t>
                      </a:r>
                      <a:r>
                        <a:rPr lang="en-US" sz="1800" b="1" baseline="30000" dirty="0">
                          <a:solidFill>
                            <a:srgbClr val="FF0000"/>
                          </a:solidFill>
                        </a:rPr>
                        <a:t> §</a:t>
                      </a:r>
                      <a:endParaRPr kumimoji="0" lang="it-IT" sz="1800" b="0"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it-IT" sz="1800" dirty="0"/>
                        <a:t>0.20</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800" b="1" u="none" strike="noStrike" cap="none" normalizeH="0" baseline="0">
                          <a:ln>
                            <a:noFill/>
                          </a:ln>
                          <a:effectLst/>
                        </a:rPr>
                        <a:t>De Nardo L. </a:t>
                      </a:r>
                      <a:r>
                        <a:rPr kumimoji="0" lang="en-US" sz="1800" b="1" u="none" strike="noStrike" cap="none" normalizeH="0" baseline="0">
                          <a:ln>
                            <a:noFill/>
                          </a:ln>
                          <a:effectLst/>
                        </a:rPr>
                        <a:t>(R. Loc)</a:t>
                      </a:r>
                      <a:endParaRPr kumimoji="0" lang="it-IT" sz="1800" b="1" i="0" u="none" strike="noStrike" cap="none" normalizeH="0" baseline="0">
                        <a:ln>
                          <a:noFill/>
                        </a:ln>
                        <a:solidFill>
                          <a:schemeClr val="tx1"/>
                        </a:solidFill>
                        <a:effectLst/>
                        <a:latin typeface="+mn-lt"/>
                      </a:endParaRP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u="none" strike="noStrike" cap="none" normalizeH="0" baseline="0" dirty="0">
                          <a:ln>
                            <a:noFill/>
                          </a:ln>
                          <a:effectLst/>
                        </a:rPr>
                        <a:t>0.80</a:t>
                      </a: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chemeClr val="tx1"/>
                        </a:solidFill>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800" b="0" i="0" u="none" strike="noStrike" kern="1200" cap="none" spc="0" normalizeH="0" baseline="0" noProof="0" dirty="0">
                        <a:ln>
                          <a:noFill/>
                        </a:ln>
                        <a:solidFill>
                          <a:schemeClr val="tx1"/>
                        </a:solidFill>
                        <a:effectLst/>
                        <a:uLnTx/>
                        <a:uFillTx/>
                        <a:latin typeface="Calibri"/>
                        <a:ea typeface="+mn-ea"/>
                        <a:cs typeface="+mn-cs"/>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6479459"/>
                  </a:ext>
                </a:extLst>
              </a:tr>
              <a:tr h="311021">
                <a:tc>
                  <a:txBody>
                    <a:bodyPr/>
                    <a:lstStyle/>
                    <a:p>
                      <a:endParaRPr lang="it-IT" sz="1800">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mn-lt"/>
                          <a:ea typeface="+mn-ea"/>
                          <a:cs typeface="+mn-cs"/>
                        </a:rPr>
                        <a:t>7.25</a:t>
                      </a:r>
                      <a:endParaRPr lang="it-IT" sz="1800" dirty="0">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u="none" strike="noStrike" cap="none" normalizeH="0" baseline="0" dirty="0">
                          <a:ln>
                            <a:noFill/>
                          </a:ln>
                          <a:effectLst/>
                        </a:rPr>
                        <a:t>Canton L.</a:t>
                      </a: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u="none" strike="noStrike" cap="none" normalizeH="0" baseline="0" dirty="0">
                          <a:ln>
                            <a:noFill/>
                          </a:ln>
                          <a:effectLst/>
                        </a:rPr>
                        <a:t>0.20</a:t>
                      </a: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solidFill>
                          <a:schemeClr val="tx1"/>
                        </a:solidFill>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800" b="0" i="0" u="none" strike="noStrike" kern="1200" cap="none" spc="0" normalizeH="0" baseline="0" noProof="0">
                        <a:ln>
                          <a:noFill/>
                        </a:ln>
                        <a:solidFill>
                          <a:schemeClr val="tx1"/>
                        </a:solidFill>
                        <a:effectLst/>
                        <a:uLnTx/>
                        <a:uFillTx/>
                        <a:latin typeface="Calibri"/>
                        <a:ea typeface="+mn-ea"/>
                        <a:cs typeface="+mn-cs"/>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3006021"/>
                  </a:ext>
                </a:extLst>
              </a:tr>
              <a:tr h="293182">
                <a:tc>
                  <a:txBody>
                    <a:bodyPr/>
                    <a:lstStyle/>
                    <a:p>
                      <a:endParaRPr lang="it-IT" sz="1800">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Barbaro F.</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800" dirty="0"/>
                        <a:t>0.60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800" b="1" i="0" u="none" strike="noStrike" cap="none" normalizeH="0" baseline="0" dirty="0">
                        <a:ln>
                          <a:noFill/>
                        </a:ln>
                        <a:solidFill>
                          <a:srgbClr val="FF0000"/>
                        </a:solidFill>
                        <a:effectLst/>
                        <a:latin typeface="Arial" pitchFamily="34" charset="0"/>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800" b="1" i="0" u="none" strike="noStrike" cap="none" normalizeH="0" baseline="0" dirty="0">
                        <a:ln>
                          <a:noFill/>
                        </a:ln>
                        <a:solidFill>
                          <a:srgbClr val="FF0000"/>
                        </a:solidFill>
                        <a:effectLst/>
                        <a:latin typeface="Arial" pitchFamily="34" charset="0"/>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15122">
                <a:tc>
                  <a:txBody>
                    <a:bodyPr/>
                    <a:lstStyle/>
                    <a:p>
                      <a:endParaRPr lang="it-IT" sz="1800">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err="1"/>
                        <a:t>Paiusco</a:t>
                      </a:r>
                      <a:r>
                        <a:rPr lang="it-IT" sz="1800" dirty="0"/>
                        <a:t> M.</a:t>
                      </a:r>
                      <a:r>
                        <a:rPr lang="en-US" sz="1800" baseline="30000" dirty="0"/>
                        <a:t> </a:t>
                      </a:r>
                      <a:r>
                        <a:rPr lang="en-US" sz="1800" b="1" baseline="30000" dirty="0">
                          <a:solidFill>
                            <a:srgbClr val="FF0000"/>
                          </a:solidFill>
                        </a:rPr>
                        <a:t>**</a:t>
                      </a:r>
                      <a:endParaRPr lang="it-IT" sz="1800" b="1" dirty="0">
                        <a:solidFill>
                          <a:srgbClr val="FF0000"/>
                        </a:solidFill>
                        <a:latin typeface="+mn-lt"/>
                      </a:endParaRP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u="none" strike="noStrike" cap="none" normalizeH="0" baseline="0" dirty="0">
                          <a:ln>
                            <a:noFill/>
                          </a:ln>
                          <a:effectLst/>
                        </a:rPr>
                        <a:t>0.20</a:t>
                      </a:r>
                      <a:endParaRPr kumimoji="0" lang="it-IT" sz="1800" b="0" i="0" u="none" strike="noStrike" cap="none" normalizeH="0" baseline="0" dirty="0">
                        <a:ln>
                          <a:noFill/>
                        </a:ln>
                        <a:solidFill>
                          <a:schemeClr val="tx1"/>
                        </a:solidFill>
                        <a:effectLst/>
                        <a:latin typeface="+mn-lt"/>
                      </a:endParaRP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800" b="0" i="0" u="none" strike="noStrike" cap="none" normalizeH="0" baseline="0" dirty="0">
                        <a:ln>
                          <a:noFill/>
                        </a:ln>
                        <a:solidFill>
                          <a:schemeClr val="tx1"/>
                        </a:solidFill>
                        <a:effectLst/>
                        <a:latin typeface="+mn-lt"/>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lang="en-US" sz="1800">
                        <a:solidFill>
                          <a:schemeClr val="tx1"/>
                        </a:solidFill>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6474">
                <a:tc>
                  <a:txBody>
                    <a:bodyPr/>
                    <a:lstStyle/>
                    <a:p>
                      <a:endParaRPr lang="en-US" sz="1800"/>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1800" u="none" strike="noStrike" cap="none" normalizeH="0" baseline="0" dirty="0" err="1">
                          <a:ln>
                            <a:noFill/>
                          </a:ln>
                          <a:effectLst/>
                        </a:rPr>
                        <a:t>Zorz</a:t>
                      </a:r>
                      <a:r>
                        <a:rPr kumimoji="0" lang="it-IT" sz="1800" u="none" strike="noStrike" cap="none" normalizeH="0" baseline="0" dirty="0">
                          <a:ln>
                            <a:noFill/>
                          </a:ln>
                          <a:effectLst/>
                        </a:rPr>
                        <a:t> A.</a:t>
                      </a:r>
                      <a:r>
                        <a:rPr lang="en-US" sz="1800" b="1" baseline="30000" dirty="0">
                          <a:solidFill>
                            <a:srgbClr val="FF0000"/>
                          </a:solidFill>
                        </a:rPr>
                        <a:t> §</a:t>
                      </a:r>
                      <a:endParaRPr lang="it-IT" sz="1800" dirty="0">
                        <a:latin typeface="+mn-lt"/>
                      </a:endParaRP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800" b="0" i="0" u="none" strike="noStrike" cap="none" normalizeH="0" baseline="0" dirty="0">
                          <a:ln>
                            <a:noFill/>
                          </a:ln>
                          <a:solidFill>
                            <a:schemeClr val="tx1"/>
                          </a:solidFill>
                          <a:effectLst/>
                          <a:latin typeface="+mn-lt"/>
                        </a:rPr>
                        <a:t>0.20</a:t>
                      </a: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it-IT" sz="1800" dirty="0">
                        <a:latin typeface="+mn-lt"/>
                      </a:endParaRP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800" b="0" i="0" u="none" strike="noStrike" cap="none" normalizeH="0" baseline="0" dirty="0">
                        <a:ln>
                          <a:noFill/>
                        </a:ln>
                        <a:solidFill>
                          <a:schemeClr val="tx1"/>
                        </a:solidFill>
                        <a:effectLst/>
                        <a:latin typeface="+mn-lt"/>
                      </a:endParaRPr>
                    </a:p>
                  </a:txBody>
                  <a:tcPr marL="68580" marR="68580"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7486">
                <a:tc>
                  <a:txBody>
                    <a:bodyPr/>
                    <a:lstStyle/>
                    <a:p>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dirty="0" err="1"/>
                        <a:t>Bolzati</a:t>
                      </a:r>
                      <a:r>
                        <a:rPr lang="en-US" sz="1800" dirty="0"/>
                        <a:t> C</a:t>
                      </a:r>
                      <a:r>
                        <a:rPr lang="en-US" sz="1800" dirty="0">
                          <a:solidFill>
                            <a:srgbClr val="FF0000"/>
                          </a:solidFill>
                        </a:rPr>
                        <a:t>.***</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0.20</a:t>
                      </a: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86474">
                <a:tc>
                  <a:txBody>
                    <a:bodyPr/>
                    <a:lstStyle/>
                    <a:p>
                      <a:endParaRPr lang="en-US" sz="180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err="1">
                          <a:solidFill>
                            <a:schemeClr val="tx1"/>
                          </a:solidFill>
                        </a:rPr>
                        <a:t>Lashko</a:t>
                      </a:r>
                      <a:r>
                        <a:rPr lang="en-US" sz="1800" dirty="0">
                          <a:solidFill>
                            <a:schemeClr val="tx1"/>
                          </a:solidFill>
                        </a:rPr>
                        <a:t> Y.</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it-IT" sz="1800" dirty="0"/>
                        <a:t>0.10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800" b="1" i="0" u="none" strike="noStrike" cap="none" normalizeH="0" baseline="0" dirty="0">
                        <a:ln>
                          <a:noFill/>
                        </a:ln>
                        <a:solidFill>
                          <a:srgbClr val="FF0000"/>
                        </a:solidFill>
                        <a:effectLst/>
                        <a:latin typeface="Arial" pitchFamily="34" charset="0"/>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it-IT" sz="1800" b="1" i="0" u="none" strike="noStrike" cap="none" normalizeH="0" baseline="0" dirty="0">
                        <a:ln>
                          <a:noFill/>
                        </a:ln>
                        <a:solidFill>
                          <a:srgbClr val="FF0000"/>
                        </a:solidFill>
                        <a:effectLst/>
                        <a:latin typeface="Arial" pitchFamily="34" charset="0"/>
                      </a:endParaRPr>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72150">
                <a:tc>
                  <a:txBody>
                    <a:bodyPr/>
                    <a:lstStyle/>
                    <a:p>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mn-lt"/>
                          <a:ea typeface="+mn-ea"/>
                          <a:cs typeface="+mn-cs"/>
                        </a:rPr>
                        <a:t>2.30</a:t>
                      </a: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dirty="0"/>
                    </a:p>
                  </a:txBody>
                  <a:tcPr marT="0" marB="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1676207"/>
                  </a:ext>
                </a:extLst>
              </a:tr>
            </a:tbl>
          </a:graphicData>
        </a:graphic>
      </p:graphicFrame>
      <p:sp>
        <p:nvSpPr>
          <p:cNvPr id="5" name="CasellaDiTesto 1"/>
          <p:cNvSpPr txBox="1"/>
          <p:nvPr/>
        </p:nvSpPr>
        <p:spPr>
          <a:xfrm>
            <a:off x="222013" y="5216202"/>
            <a:ext cx="3915599" cy="1384995"/>
          </a:xfrm>
          <a:prstGeom prst="rect">
            <a:avLst/>
          </a:prstGeom>
          <a:noFill/>
        </p:spPr>
        <p:txBody>
          <a:bodyPr wrap="square" rtlCol="0">
            <a:spAutoFit/>
          </a:bodyPr>
          <a:lstStyle/>
          <a:p>
            <a:r>
              <a:rPr lang="it-IT" sz="1400" dirty="0">
                <a:solidFill>
                  <a:srgbClr val="FF0000"/>
                </a:solidFill>
              </a:rPr>
              <a:t>*        studenti PhD associate INFN-Fe (da </a:t>
            </a:r>
            <a:r>
              <a:rPr lang="it-IT" sz="1400" dirty="0" err="1">
                <a:solidFill>
                  <a:srgbClr val="FF0000"/>
                </a:solidFill>
              </a:rPr>
              <a:t>nov</a:t>
            </a:r>
            <a:r>
              <a:rPr lang="it-IT" sz="1400" dirty="0">
                <a:solidFill>
                  <a:srgbClr val="FF0000"/>
                </a:solidFill>
              </a:rPr>
              <a:t> 2023)</a:t>
            </a:r>
          </a:p>
          <a:p>
            <a:r>
              <a:rPr lang="it-IT" sz="1400" dirty="0">
                <a:solidFill>
                  <a:srgbClr val="FF0000"/>
                </a:solidFill>
              </a:rPr>
              <a:t>**      personale IOV associato LNL</a:t>
            </a:r>
          </a:p>
          <a:p>
            <a:r>
              <a:rPr lang="it-IT" sz="1400" dirty="0">
                <a:solidFill>
                  <a:srgbClr val="FF0000"/>
                </a:solidFill>
              </a:rPr>
              <a:t>***   personale CNR associato INFN-Pd</a:t>
            </a:r>
            <a:endParaRPr lang="it-IT" dirty="0">
              <a:solidFill>
                <a:srgbClr val="FF0000"/>
              </a:solidFill>
            </a:endParaRPr>
          </a:p>
          <a:p>
            <a:r>
              <a:rPr lang="it-IT" sz="1400" dirty="0">
                <a:solidFill>
                  <a:srgbClr val="FF0000"/>
                </a:solidFill>
                <a:latin typeface="Calibri"/>
              </a:rPr>
              <a:t>**** studente PhD associato INFN-MI</a:t>
            </a:r>
          </a:p>
          <a:p>
            <a:r>
              <a:rPr lang="en-US" sz="1600" b="1" baseline="30000" dirty="0">
                <a:solidFill>
                  <a:srgbClr val="FF0000"/>
                </a:solidFill>
              </a:rPr>
              <a:t>§</a:t>
            </a:r>
            <a:r>
              <a:rPr lang="it-IT" sz="1400" b="1" baseline="30000" dirty="0">
                <a:solidFill>
                  <a:srgbClr val="FF0000"/>
                </a:solidFill>
              </a:rPr>
              <a:t>        </a:t>
            </a:r>
            <a:r>
              <a:rPr lang="it-IT" sz="1400" b="1" dirty="0">
                <a:solidFill>
                  <a:srgbClr val="FF0000"/>
                </a:solidFill>
              </a:rPr>
              <a:t>   </a:t>
            </a:r>
            <a:r>
              <a:rPr lang="it-IT" sz="1400" dirty="0">
                <a:solidFill>
                  <a:srgbClr val="FF0000"/>
                </a:solidFill>
              </a:rPr>
              <a:t>personale UNIPD associato </a:t>
            </a:r>
            <a:r>
              <a:rPr lang="it-IT" sz="1400" b="1" dirty="0">
                <a:solidFill>
                  <a:srgbClr val="FF0000"/>
                </a:solidFill>
              </a:rPr>
              <a:t> </a:t>
            </a:r>
            <a:r>
              <a:rPr lang="it-IT" sz="1400" dirty="0">
                <a:solidFill>
                  <a:srgbClr val="FF0000"/>
                </a:solidFill>
              </a:rPr>
              <a:t>INFN-LNL</a:t>
            </a:r>
          </a:p>
          <a:p>
            <a:r>
              <a:rPr lang="en-US" b="1" baseline="30000" dirty="0">
                <a:solidFill>
                  <a:srgbClr val="FF0000"/>
                </a:solidFill>
              </a:rPr>
              <a:t>#</a:t>
            </a:r>
            <a:r>
              <a:rPr lang="it-IT" sz="1400" b="1" baseline="30000" dirty="0">
                <a:solidFill>
                  <a:srgbClr val="FF0000"/>
                </a:solidFill>
              </a:rPr>
              <a:t>        </a:t>
            </a:r>
            <a:r>
              <a:rPr lang="it-IT" sz="1400" b="1" dirty="0">
                <a:solidFill>
                  <a:srgbClr val="FF0000"/>
                </a:solidFill>
              </a:rPr>
              <a:t>  </a:t>
            </a:r>
            <a:r>
              <a:rPr lang="it-IT" sz="1400" dirty="0">
                <a:solidFill>
                  <a:srgbClr val="FF0000"/>
                </a:solidFill>
              </a:rPr>
              <a:t>personale SCDCH associato </a:t>
            </a:r>
            <a:r>
              <a:rPr lang="it-IT" sz="1400" b="1" dirty="0">
                <a:solidFill>
                  <a:srgbClr val="FF0000"/>
                </a:solidFill>
              </a:rPr>
              <a:t> </a:t>
            </a:r>
            <a:r>
              <a:rPr lang="it-IT" sz="1400" dirty="0">
                <a:solidFill>
                  <a:srgbClr val="FF0000"/>
                </a:solidFill>
              </a:rPr>
              <a:t>INFN-LNL</a:t>
            </a:r>
          </a:p>
        </p:txBody>
      </p:sp>
    </p:spTree>
    <p:extLst>
      <p:ext uri="{BB962C8B-B14F-4D97-AF65-F5344CB8AC3E}">
        <p14:creationId xmlns:p14="http://schemas.microsoft.com/office/powerpoint/2010/main" val="1746530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54243A-A7A9-4E22-A26F-149458EFB787}"/>
              </a:ext>
            </a:extLst>
          </p:cNvPr>
          <p:cNvSpPr>
            <a:spLocks noGrp="1"/>
          </p:cNvSpPr>
          <p:nvPr>
            <p:ph type="sldNum" sz="quarter" idx="12"/>
          </p:nvPr>
        </p:nvSpPr>
        <p:spPr/>
        <p:txBody>
          <a:bodyPr/>
          <a:lstStyle/>
          <a:p>
            <a:fld id="{B6F15528-21DE-4FAA-801E-634DDDAF4B2B}" type="slidenum">
              <a:rPr lang="en-US" smtClean="0"/>
              <a:pPr/>
              <a:t>2</a:t>
            </a:fld>
            <a:endParaRPr lang="en-US"/>
          </a:p>
        </p:txBody>
      </p:sp>
      <p:sp>
        <p:nvSpPr>
          <p:cNvPr id="2" name="Title 1"/>
          <p:cNvSpPr>
            <a:spLocks noGrp="1"/>
          </p:cNvSpPr>
          <p:nvPr>
            <p:ph type="title" idx="4294967295"/>
          </p:nvPr>
        </p:nvSpPr>
        <p:spPr>
          <a:xfrm>
            <a:off x="0" y="152400"/>
            <a:ext cx="11201400" cy="554038"/>
          </a:xfrm>
        </p:spPr>
        <p:txBody>
          <a:bodyPr/>
          <a:lstStyle/>
          <a:p>
            <a:r>
              <a:rPr lang="en-US" sz="3600">
                <a:solidFill>
                  <a:schemeClr val="tx1"/>
                </a:solidFill>
                <a:latin typeface="+mn-lt"/>
              </a:rPr>
              <a:t> </a:t>
            </a:r>
            <a:r>
              <a:rPr lang="en-US" sz="3600">
                <a:latin typeface="+mn-lt"/>
              </a:rPr>
              <a:t>CUPRUM-TTD (2023-2025) main project goals</a:t>
            </a:r>
          </a:p>
        </p:txBody>
      </p:sp>
      <p:sp>
        <p:nvSpPr>
          <p:cNvPr id="8" name="Rectangle 7"/>
          <p:cNvSpPr/>
          <p:nvPr/>
        </p:nvSpPr>
        <p:spPr>
          <a:xfrm>
            <a:off x="6754530" y="1955800"/>
            <a:ext cx="4454938" cy="4823371"/>
          </a:xfrm>
          <a:prstGeom prst="rect">
            <a:avLst/>
          </a:prstGeom>
        </p:spPr>
        <p:txBody>
          <a:bodyPr wrap="square">
            <a:normAutofit fontScale="85000" lnSpcReduction="20000"/>
          </a:bodyPr>
          <a:lstStyle/>
          <a:p>
            <a:pPr marL="457200" indent="-457200" algn="just">
              <a:lnSpc>
                <a:spcPct val="120000"/>
              </a:lnSpc>
              <a:spcBef>
                <a:spcPts val="600"/>
              </a:spcBef>
              <a:spcAft>
                <a:spcPts val="600"/>
              </a:spcAft>
              <a:buFontTx/>
              <a:buAutoNum type="alphaLcParenR"/>
            </a:pPr>
            <a:r>
              <a:rPr lang="en-US" sz="1900" dirty="0"/>
              <a:t>to acquire a </a:t>
            </a:r>
            <a:r>
              <a:rPr lang="en-US" sz="1900" b="1" dirty="0">
                <a:solidFill>
                  <a:srgbClr val="FF0000"/>
                </a:solidFill>
              </a:rPr>
              <a:t>robust and reliable target manufacturing technology </a:t>
            </a:r>
            <a:r>
              <a:rPr lang="en-US" sz="1900" b="1" dirty="0"/>
              <a:t>to produce </a:t>
            </a:r>
            <a:r>
              <a:rPr lang="en-US" sz="1900" b="1" baseline="30000" dirty="0"/>
              <a:t>70</a:t>
            </a:r>
            <a:r>
              <a:rPr lang="en-US" sz="1900" b="1" dirty="0"/>
              <a:t>ZnO target</a:t>
            </a:r>
            <a:endParaRPr lang="en-US" sz="1900" dirty="0"/>
          </a:p>
          <a:p>
            <a:pPr marL="457200" indent="-457200" algn="just">
              <a:lnSpc>
                <a:spcPct val="120000"/>
              </a:lnSpc>
              <a:spcBef>
                <a:spcPts val="600"/>
              </a:spcBef>
              <a:spcAft>
                <a:spcPts val="600"/>
              </a:spcAft>
              <a:buAutoNum type="alphaLcParenR"/>
            </a:pPr>
            <a:r>
              <a:rPr lang="en-US" sz="1900" b="1" dirty="0"/>
              <a:t>to manufacture targets </a:t>
            </a:r>
            <a:r>
              <a:rPr lang="en-US" sz="1900" dirty="0"/>
              <a:t>able to sustain </a:t>
            </a:r>
            <a:r>
              <a:rPr lang="en-US" sz="1900" b="1" dirty="0">
                <a:solidFill>
                  <a:srgbClr val="FF0000"/>
                </a:solidFill>
              </a:rPr>
              <a:t>beam power levels from medical cyclotrons </a:t>
            </a:r>
            <a:r>
              <a:rPr lang="en-US" sz="1900" b="1" dirty="0"/>
              <a:t>(i.e. 18-20 MeV, 2/3 kW max)</a:t>
            </a:r>
            <a:r>
              <a:rPr lang="en-US" sz="1900" dirty="0"/>
              <a:t>;</a:t>
            </a:r>
          </a:p>
          <a:p>
            <a:pPr marL="457200" indent="-457200" algn="just">
              <a:lnSpc>
                <a:spcPct val="120000"/>
              </a:lnSpc>
              <a:spcBef>
                <a:spcPts val="600"/>
              </a:spcBef>
              <a:spcAft>
                <a:spcPts val="600"/>
              </a:spcAft>
              <a:buAutoNum type="alphaLcParenR"/>
            </a:pPr>
            <a:r>
              <a:rPr lang="en-US" sz="1900" dirty="0"/>
              <a:t>to develop/optimize the </a:t>
            </a:r>
            <a:r>
              <a:rPr lang="en-US" sz="1900" b="1" dirty="0">
                <a:solidFill>
                  <a:srgbClr val="FF0000"/>
                </a:solidFill>
              </a:rPr>
              <a:t>radiochemistry separation/purification methods</a:t>
            </a:r>
            <a:r>
              <a:rPr lang="en-US" sz="1900" b="1" dirty="0"/>
              <a:t>: </a:t>
            </a:r>
            <a:r>
              <a:rPr lang="en-US" sz="1900" b="1" dirty="0" err="1"/>
              <a:t>Zn</a:t>
            </a:r>
            <a:r>
              <a:rPr lang="en-US" sz="1900" b="1" dirty="0" err="1">
                <a:sym typeface="Wingdings" panose="05000000000000000000" pitchFamily="2" charset="2"/>
              </a:rPr>
              <a:t>Cu</a:t>
            </a:r>
            <a:r>
              <a:rPr lang="en-US" sz="1900" dirty="0"/>
              <a:t> to achieve a clinical-grade </a:t>
            </a:r>
            <a:r>
              <a:rPr lang="en-US" sz="1900" b="1" baseline="30000" dirty="0"/>
              <a:t>67</a:t>
            </a:r>
            <a:r>
              <a:rPr lang="en-US" sz="1900" b="1" dirty="0"/>
              <a:t>Cu radionuclide</a:t>
            </a:r>
            <a:r>
              <a:rPr lang="en-US" sz="1900" dirty="0"/>
              <a:t>;</a:t>
            </a:r>
          </a:p>
          <a:p>
            <a:pPr marL="457200" indent="-457200" algn="just">
              <a:lnSpc>
                <a:spcPct val="120000"/>
              </a:lnSpc>
              <a:spcBef>
                <a:spcPts val="600"/>
              </a:spcBef>
              <a:spcAft>
                <a:spcPts val="600"/>
              </a:spcAft>
              <a:buFontTx/>
              <a:buAutoNum type="alphaLcParenR"/>
            </a:pPr>
            <a:r>
              <a:rPr lang="en-US" sz="1900" i="1" dirty="0"/>
              <a:t>in-vitro</a:t>
            </a:r>
            <a:r>
              <a:rPr lang="en-US" sz="1900" dirty="0"/>
              <a:t> cells studies with</a:t>
            </a:r>
            <a:r>
              <a:rPr lang="en-US" sz="1900" b="1" dirty="0"/>
              <a:t> </a:t>
            </a:r>
            <a:r>
              <a:rPr lang="en-US" sz="1900" b="1" baseline="30000" dirty="0">
                <a:solidFill>
                  <a:srgbClr val="FF0000"/>
                </a:solidFill>
              </a:rPr>
              <a:t>67</a:t>
            </a:r>
            <a:r>
              <a:rPr lang="en-US" sz="1900" b="1" dirty="0">
                <a:solidFill>
                  <a:srgbClr val="FF0000"/>
                </a:solidFill>
              </a:rPr>
              <a:t>Cu-labelleded RPs using NOTA derivate as chelating agent</a:t>
            </a:r>
            <a:r>
              <a:rPr lang="en-US" sz="1900" b="1" dirty="0"/>
              <a:t>; </a:t>
            </a:r>
          </a:p>
          <a:p>
            <a:pPr marL="457200" indent="-457200" algn="just">
              <a:lnSpc>
                <a:spcPct val="120000"/>
              </a:lnSpc>
              <a:spcBef>
                <a:spcPts val="600"/>
              </a:spcBef>
              <a:spcAft>
                <a:spcPts val="600"/>
              </a:spcAft>
              <a:buFontTx/>
              <a:buAutoNum type="alphaLcParenR"/>
            </a:pPr>
            <a:r>
              <a:rPr lang="en-US" sz="1900" b="1" dirty="0">
                <a:solidFill>
                  <a:srgbClr val="FF0000"/>
                </a:solidFill>
              </a:rPr>
              <a:t>phantom imaging studies of produced </a:t>
            </a:r>
            <a:r>
              <a:rPr lang="en-US" sz="1900" b="1" baseline="30000" dirty="0">
                <a:solidFill>
                  <a:srgbClr val="FF0000"/>
                </a:solidFill>
              </a:rPr>
              <a:t>67</a:t>
            </a:r>
            <a:r>
              <a:rPr lang="en-US" sz="1900" b="1" dirty="0">
                <a:solidFill>
                  <a:srgbClr val="FF0000"/>
                </a:solidFill>
              </a:rPr>
              <a:t>Cu</a:t>
            </a:r>
            <a:r>
              <a:rPr lang="en-US" sz="1900" b="1" dirty="0"/>
              <a:t> with pre-clinical and clinical SPECT;</a:t>
            </a:r>
          </a:p>
          <a:p>
            <a:pPr marL="457200" indent="-457200" algn="just">
              <a:lnSpc>
                <a:spcPct val="120000"/>
              </a:lnSpc>
              <a:spcBef>
                <a:spcPts val="600"/>
              </a:spcBef>
              <a:spcAft>
                <a:spcPts val="600"/>
              </a:spcAft>
              <a:buAutoNum type="alphaLcParenR"/>
            </a:pPr>
            <a:r>
              <a:rPr lang="en-US" sz="1900" dirty="0"/>
              <a:t> to develop/optimize technology for the </a:t>
            </a:r>
            <a:r>
              <a:rPr lang="en-US" sz="1900" b="1" dirty="0"/>
              <a:t>costly </a:t>
            </a:r>
            <a:r>
              <a:rPr lang="en-US" sz="1900" b="1" baseline="30000" dirty="0">
                <a:solidFill>
                  <a:srgbClr val="FF0000"/>
                </a:solidFill>
              </a:rPr>
              <a:t>70</a:t>
            </a:r>
            <a:r>
              <a:rPr lang="en-US" sz="1900" b="1" dirty="0">
                <a:solidFill>
                  <a:srgbClr val="FF0000"/>
                </a:solidFill>
              </a:rPr>
              <a:t>Zn-enriched target material recovery.</a:t>
            </a:r>
          </a:p>
        </p:txBody>
      </p:sp>
      <p:sp>
        <p:nvSpPr>
          <p:cNvPr id="21" name="Segnaposto contenuto 2">
            <a:extLst>
              <a:ext uri="{FF2B5EF4-FFF2-40B4-BE49-F238E27FC236}">
                <a16:creationId xmlns:a16="http://schemas.microsoft.com/office/drawing/2014/main" id="{6DEE3A02-D190-4732-B142-8F071826F2BA}"/>
              </a:ext>
            </a:extLst>
          </p:cNvPr>
          <p:cNvSpPr txBox="1">
            <a:spLocks/>
          </p:cNvSpPr>
          <p:nvPr/>
        </p:nvSpPr>
        <p:spPr>
          <a:xfrm>
            <a:off x="152396" y="889651"/>
            <a:ext cx="11057072" cy="814778"/>
          </a:xfrm>
          <a:prstGeom prst="rect">
            <a:avLst/>
          </a:prstGeom>
          <a:solidFill>
            <a:srgbClr val="002060"/>
          </a:solidFill>
          <a:effectLst>
            <a:outerShdw blurRad="50800" dist="38100" dir="5400000" algn="t" rotWithShape="0">
              <a:prstClr val="black">
                <a:alpha val="40000"/>
              </a:prstClr>
            </a:outerShdw>
          </a:effectLst>
        </p:spPr>
        <p:txBody>
          <a:bodyPr wrap="square" lIns="0" tIns="0" rIns="0" bIns="0">
            <a:no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400" kern="0" dirty="0">
                <a:solidFill>
                  <a:schemeClr val="bg1"/>
                </a:solidFill>
              </a:rPr>
              <a:t>To develop a reliable technology aimed at </a:t>
            </a:r>
            <a:r>
              <a:rPr lang="en-US" sz="2400" b="1" kern="0" dirty="0">
                <a:solidFill>
                  <a:schemeClr val="bg1"/>
                </a:solidFill>
              </a:rPr>
              <a:t>producing clinical-grade batches of  </a:t>
            </a:r>
            <a:r>
              <a:rPr lang="en-US" sz="2400" b="1" kern="0" baseline="30000" dirty="0">
                <a:solidFill>
                  <a:schemeClr val="bg1"/>
                </a:solidFill>
              </a:rPr>
              <a:t>67</a:t>
            </a:r>
            <a:r>
              <a:rPr lang="en-US" sz="2400" b="1" kern="0" dirty="0">
                <a:solidFill>
                  <a:schemeClr val="bg1"/>
                </a:solidFill>
              </a:rPr>
              <a:t>Cu-</a:t>
            </a:r>
            <a:r>
              <a:rPr lang="en-US" sz="2400" b="1" kern="0" baseline="30000" dirty="0">
                <a:solidFill>
                  <a:schemeClr val="bg1"/>
                </a:solidFill>
              </a:rPr>
              <a:t> 64</a:t>
            </a:r>
            <a:r>
              <a:rPr lang="en-US" sz="2400" b="1" kern="0" dirty="0">
                <a:solidFill>
                  <a:schemeClr val="bg1"/>
                </a:solidFill>
              </a:rPr>
              <a:t>Cu by small medical cyclotrons on a routine basis.</a:t>
            </a:r>
            <a:endParaRPr lang="en-US" sz="2400" kern="0" dirty="0">
              <a:solidFill>
                <a:schemeClr val="bg1"/>
              </a:solidFill>
            </a:endParaRPr>
          </a:p>
        </p:txBody>
      </p:sp>
      <p:pic>
        <p:nvPicPr>
          <p:cNvPr id="4" name="Picture 3">
            <a:extLst>
              <a:ext uri="{FF2B5EF4-FFF2-40B4-BE49-F238E27FC236}">
                <a16:creationId xmlns:a16="http://schemas.microsoft.com/office/drawing/2014/main" id="{F850FF19-5FAC-18EE-ACD0-70FF388BA772}"/>
              </a:ext>
            </a:extLst>
          </p:cNvPr>
          <p:cNvPicPr>
            <a:picLocks/>
          </p:cNvPicPr>
          <p:nvPr/>
        </p:nvPicPr>
        <p:blipFill>
          <a:blip r:embed="rId3"/>
          <a:stretch>
            <a:fillRect/>
          </a:stretch>
        </p:blipFill>
        <p:spPr>
          <a:xfrm>
            <a:off x="152396" y="1955800"/>
            <a:ext cx="6602134" cy="4572000"/>
          </a:xfrm>
          <a:prstGeom prst="rect">
            <a:avLst/>
          </a:prstGeom>
          <a:ln w="28575">
            <a:solidFill>
              <a:srgbClr val="C00000"/>
            </a:solid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C558661-E091-D4A7-608D-E23407605E20}"/>
              </a:ext>
            </a:extLst>
          </p:cNvPr>
          <p:cNvSpPr txBox="1"/>
          <p:nvPr/>
        </p:nvSpPr>
        <p:spPr>
          <a:xfrm>
            <a:off x="214411" y="4698125"/>
            <a:ext cx="1476302" cy="369332"/>
          </a:xfrm>
          <a:prstGeom prst="rect">
            <a:avLst/>
          </a:prstGeom>
          <a:noFill/>
        </p:spPr>
        <p:txBody>
          <a:bodyPr wrap="none" rtlCol="0">
            <a:spAutoFit/>
          </a:bodyPr>
          <a:lstStyle/>
          <a:p>
            <a:r>
              <a:rPr lang="it-IT"/>
              <a:t>CT-SPECT-PET</a:t>
            </a:r>
            <a:endParaRPr lang="en-US"/>
          </a:p>
        </p:txBody>
      </p:sp>
    </p:spTree>
    <p:extLst>
      <p:ext uri="{BB962C8B-B14F-4D97-AF65-F5344CB8AC3E}">
        <p14:creationId xmlns:p14="http://schemas.microsoft.com/office/powerpoint/2010/main" val="4021238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Box 2"/>
          <p:cNvSpPr txBox="1">
            <a:spLocks noChangeArrowheads="1"/>
          </p:cNvSpPr>
          <p:nvPr/>
        </p:nvSpPr>
        <p:spPr bwMode="auto">
          <a:xfrm>
            <a:off x="182879" y="209192"/>
            <a:ext cx="105015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defRPr sz="3200">
                <a:solidFill>
                  <a:schemeClr val="tx1"/>
                </a:solidFill>
                <a:latin typeface="Arial" charset="0"/>
              </a:defRPr>
            </a:lvl6pPr>
            <a:lvl7pPr marL="2971800" indent="-228600" algn="ctr" eaLnBrk="0" fontAlgn="base" hangingPunct="0">
              <a:spcBef>
                <a:spcPct val="20000"/>
              </a:spcBef>
              <a:spcAft>
                <a:spcPct val="0"/>
              </a:spcAft>
              <a:defRPr sz="3200">
                <a:solidFill>
                  <a:schemeClr val="tx1"/>
                </a:solidFill>
                <a:latin typeface="Arial" charset="0"/>
              </a:defRPr>
            </a:lvl7pPr>
            <a:lvl8pPr marL="3429000" indent="-228600" algn="ctr" eaLnBrk="0" fontAlgn="base" hangingPunct="0">
              <a:spcBef>
                <a:spcPct val="20000"/>
              </a:spcBef>
              <a:spcAft>
                <a:spcPct val="0"/>
              </a:spcAft>
              <a:defRPr sz="3200">
                <a:solidFill>
                  <a:schemeClr val="tx1"/>
                </a:solidFill>
                <a:latin typeface="Arial" charset="0"/>
              </a:defRPr>
            </a:lvl8pPr>
            <a:lvl9pPr marL="3886200" indent="-228600" algn="ctr" eaLnBrk="0" fontAlgn="base" hangingPunct="0">
              <a:spcBef>
                <a:spcPct val="20000"/>
              </a:spcBef>
              <a:spcAft>
                <a:spcPct val="0"/>
              </a:spcAft>
              <a:defRPr sz="3200">
                <a:solidFill>
                  <a:schemeClr val="tx1"/>
                </a:solidFill>
                <a:latin typeface="Arial" charset="0"/>
              </a:defRPr>
            </a:lvl9pPr>
          </a:lstStyle>
          <a:p>
            <a:pPr eaLnBrk="1" hangingPunct="1"/>
            <a:r>
              <a:rPr lang="en-US" dirty="0">
                <a:solidFill>
                  <a:schemeClr val="tx2"/>
                </a:solidFill>
              </a:rPr>
              <a:t>Summary overall budget request CUPRUM-TTD FY2025</a:t>
            </a:r>
          </a:p>
        </p:txBody>
      </p:sp>
      <p:graphicFrame>
        <p:nvGraphicFramePr>
          <p:cNvPr id="4" name="Table 3"/>
          <p:cNvGraphicFramePr>
            <a:graphicFrameLocks noGrp="1"/>
          </p:cNvGraphicFramePr>
          <p:nvPr>
            <p:extLst>
              <p:ext uri="{D42A27DB-BD31-4B8C-83A1-F6EECF244321}">
                <p14:modId xmlns:p14="http://schemas.microsoft.com/office/powerpoint/2010/main" val="1712056206"/>
              </p:ext>
            </p:extLst>
          </p:nvPr>
        </p:nvGraphicFramePr>
        <p:xfrm>
          <a:off x="304799" y="889026"/>
          <a:ext cx="10744200" cy="4443413"/>
        </p:xfrm>
        <a:graphic>
          <a:graphicData uri="http://schemas.openxmlformats.org/drawingml/2006/table">
            <a:tbl>
              <a:tblPr/>
              <a:tblGrid>
                <a:gridCol w="1074420">
                  <a:extLst>
                    <a:ext uri="{9D8B030D-6E8A-4147-A177-3AD203B41FA5}">
                      <a16:colId xmlns:a16="http://schemas.microsoft.com/office/drawing/2014/main" val="20000"/>
                    </a:ext>
                  </a:extLst>
                </a:gridCol>
                <a:gridCol w="982980">
                  <a:extLst>
                    <a:ext uri="{9D8B030D-6E8A-4147-A177-3AD203B41FA5}">
                      <a16:colId xmlns:a16="http://schemas.microsoft.com/office/drawing/2014/main" val="20001"/>
                    </a:ext>
                  </a:extLst>
                </a:gridCol>
                <a:gridCol w="1165860">
                  <a:extLst>
                    <a:ext uri="{9D8B030D-6E8A-4147-A177-3AD203B41FA5}">
                      <a16:colId xmlns:a16="http://schemas.microsoft.com/office/drawing/2014/main" val="3304548490"/>
                    </a:ext>
                  </a:extLst>
                </a:gridCol>
                <a:gridCol w="1074420">
                  <a:extLst>
                    <a:ext uri="{9D8B030D-6E8A-4147-A177-3AD203B41FA5}">
                      <a16:colId xmlns:a16="http://schemas.microsoft.com/office/drawing/2014/main" val="20002"/>
                    </a:ext>
                  </a:extLst>
                </a:gridCol>
                <a:gridCol w="141732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1066800">
                  <a:extLst>
                    <a:ext uri="{9D8B030D-6E8A-4147-A177-3AD203B41FA5}">
                      <a16:colId xmlns:a16="http://schemas.microsoft.com/office/drawing/2014/main" val="2721399757"/>
                    </a:ext>
                  </a:extLst>
                </a:gridCol>
                <a:gridCol w="1226821">
                  <a:extLst>
                    <a:ext uri="{9D8B030D-6E8A-4147-A177-3AD203B41FA5}">
                      <a16:colId xmlns:a16="http://schemas.microsoft.com/office/drawing/2014/main" val="20006"/>
                    </a:ext>
                  </a:extLst>
                </a:gridCol>
                <a:gridCol w="830579">
                  <a:extLst>
                    <a:ext uri="{9D8B030D-6E8A-4147-A177-3AD203B41FA5}">
                      <a16:colId xmlns:a16="http://schemas.microsoft.com/office/drawing/2014/main" val="20007"/>
                    </a:ext>
                  </a:extLst>
                </a:gridCol>
              </a:tblGrid>
              <a:tr h="1141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err="1">
                          <a:ln>
                            <a:noFill/>
                          </a:ln>
                          <a:solidFill>
                            <a:srgbClr val="FFFFFF"/>
                          </a:solidFill>
                          <a:effectLst/>
                          <a:latin typeface="Arial" charset="0"/>
                        </a:rPr>
                        <a:t>Sezioni</a:t>
                      </a:r>
                      <a:r>
                        <a:rPr kumimoji="0" lang="en-US" sz="1400" b="1" i="0" u="none" strike="noStrike" cap="none" normalizeH="0" baseline="0">
                          <a:ln>
                            <a:noFill/>
                          </a:ln>
                          <a:solidFill>
                            <a:srgbClr val="FFFFFF"/>
                          </a:solidFill>
                          <a:effectLst/>
                          <a:latin typeface="Arial" charset="0"/>
                        </a:rPr>
                        <a:t> / Lab</a:t>
                      </a: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err="1">
                          <a:ln>
                            <a:noFill/>
                          </a:ln>
                          <a:solidFill>
                            <a:srgbClr val="FFFFFF"/>
                          </a:solidFill>
                          <a:effectLst/>
                          <a:latin typeface="Arial" charset="0"/>
                        </a:rPr>
                        <a:t>Missioni</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a:ln>
                            <a:noFill/>
                          </a:ln>
                          <a:solidFill>
                            <a:srgbClr val="FFFFFF"/>
                          </a:solidFill>
                          <a:effectLst/>
                          <a:latin typeface="Arial" charset="0"/>
                        </a:rPr>
                        <a:t>Consumo/</a:t>
                      </a:r>
                      <a:br>
                        <a:rPr kumimoji="0" lang="it-IT" sz="1400" b="1" i="0" u="none" strike="noStrike" cap="none" normalizeH="0" baseline="0">
                          <a:ln>
                            <a:noFill/>
                          </a:ln>
                          <a:solidFill>
                            <a:srgbClr val="FFFFFF"/>
                          </a:solidFill>
                          <a:effectLst/>
                          <a:latin typeface="Arial" charset="0"/>
                        </a:rPr>
                      </a:br>
                      <a:r>
                        <a:rPr kumimoji="0" lang="it-IT" sz="1400" b="1" i="0" u="none" strike="noStrike" cap="none" normalizeH="0" baseline="0">
                          <a:ln>
                            <a:noFill/>
                          </a:ln>
                          <a:solidFill>
                            <a:srgbClr val="FFFFFF"/>
                          </a:solidFill>
                          <a:effectLst/>
                          <a:latin typeface="Arial" charset="0"/>
                        </a:rPr>
                        <a:t>Altri consumo</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err="1">
                          <a:ln>
                            <a:noFill/>
                          </a:ln>
                          <a:solidFill>
                            <a:srgbClr val="FFFFFF"/>
                          </a:solidFill>
                          <a:effectLst/>
                          <a:latin typeface="Arial" charset="0"/>
                        </a:rPr>
                        <a:t>Trasporti</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err="1">
                          <a:ln>
                            <a:noFill/>
                          </a:ln>
                          <a:solidFill>
                            <a:srgbClr val="FFFFFF"/>
                          </a:solidFill>
                          <a:effectLst/>
                          <a:latin typeface="Arial" charset="0"/>
                        </a:rPr>
                        <a:t>Manutenzione</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1" i="0" u="none" strike="noStrike" cap="none" normalizeH="0" baseline="0">
                          <a:ln>
                            <a:noFill/>
                          </a:ln>
                          <a:solidFill>
                            <a:srgbClr val="FFFFFF"/>
                          </a:solidFill>
                          <a:effectLst/>
                          <a:latin typeface="Arial" charset="0"/>
                        </a:rPr>
                        <a:t>Inventario</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a:ln>
                            <a:noFill/>
                          </a:ln>
                          <a:solidFill>
                            <a:srgbClr val="FFFFFF"/>
                          </a:solidFill>
                          <a:effectLst/>
                          <a:latin typeface="Arial" charset="0"/>
                        </a:rPr>
                        <a:t>apparati</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err="1">
                          <a:ln>
                            <a:noFill/>
                          </a:ln>
                          <a:solidFill>
                            <a:srgbClr val="FFFFFF"/>
                          </a:solidFill>
                          <a:effectLst/>
                          <a:latin typeface="Arial" charset="0"/>
                        </a:rPr>
                        <a:t>Sp</a:t>
                      </a:r>
                      <a:r>
                        <a:rPr kumimoji="0" lang="it-IT" sz="1400" b="1" i="0" u="none" strike="noStrike" cap="none" normalizeH="0" baseline="0">
                          <a:ln>
                            <a:noFill/>
                          </a:ln>
                          <a:solidFill>
                            <a:srgbClr val="FFFFFF"/>
                          </a:solidFill>
                          <a:effectLst/>
                          <a:latin typeface="Arial" charset="0"/>
                        </a:rPr>
                        <a:t>- servizi</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rPr>
                        <a:t>Tot. per </a:t>
                      </a:r>
                      <a:r>
                        <a:rPr kumimoji="0" lang="en-US" sz="1400" b="1" i="0" u="none" strike="noStrike" cap="none" normalizeH="0" baseline="0" err="1">
                          <a:ln>
                            <a:noFill/>
                          </a:ln>
                          <a:solidFill>
                            <a:srgbClr val="FFFFFF"/>
                          </a:solidFill>
                          <a:effectLst/>
                          <a:latin typeface="Arial" charset="0"/>
                        </a:rPr>
                        <a:t>sez</a:t>
                      </a:r>
                      <a:r>
                        <a:rPr kumimoji="0" lang="en-US" sz="1400" b="1" i="0" u="none" strike="noStrike" cap="none" normalizeH="0" baseline="0">
                          <a:ln>
                            <a:noFill/>
                          </a:ln>
                          <a:solidFill>
                            <a:srgbClr val="FFFFFF"/>
                          </a:solidFill>
                          <a:effectLst/>
                          <a:latin typeface="Arial" charset="0"/>
                        </a:rPr>
                        <a:t>/lab</a:t>
                      </a: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rPr>
                        <a:t>FTE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err="1">
                          <a:ln>
                            <a:noFill/>
                          </a:ln>
                          <a:solidFill>
                            <a:srgbClr val="FFFFFF"/>
                          </a:solidFill>
                          <a:effectLst/>
                          <a:latin typeface="Arial" charset="0"/>
                        </a:rPr>
                        <a:t>previsto</a:t>
                      </a:r>
                      <a:endParaRPr kumimoji="0" lang="en-US" sz="1400" b="1" i="0" u="none" strike="noStrike" cap="none" normalizeH="0" baseline="0">
                        <a:ln>
                          <a:noFill/>
                        </a:ln>
                        <a:solidFill>
                          <a:srgbClr val="FFFFFF"/>
                        </a:solidFill>
                        <a:effectLst/>
                        <a:latin typeface="Arial" charset="0"/>
                      </a:endParaRPr>
                    </a:p>
                  </a:txBody>
                  <a:tcPr marL="45720"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8A"/>
                    </a:solidFill>
                  </a:tcPr>
                </a:tc>
                <a:extLst>
                  <a:ext uri="{0D108BD9-81ED-4DB2-BD59-A6C34878D82A}">
                    <a16:rowId xmlns:a16="http://schemas.microsoft.com/office/drawing/2014/main" val="10000"/>
                  </a:ext>
                </a:extLst>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rPr>
                        <a:t>LNL</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7,0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FF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FF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1" i="0" u="none" strike="noStrike" dirty="0">
                          <a:solidFill>
                            <a:srgbClr val="000000"/>
                          </a:solidFill>
                          <a:effectLst/>
                          <a:latin typeface="Arial" panose="020B0604020202020204" pitchFamily="34" charset="0"/>
                          <a:cs typeface="Arial" panose="020B0604020202020204" pitchFamily="34" charset="0"/>
                        </a:rPr>
                        <a:t>17,0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7.25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1"/>
                  </a:ext>
                </a:extLst>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rPr>
                        <a:t>FE</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4,0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15,0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17,0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1" i="0" u="none" strike="noStrike" dirty="0">
                          <a:solidFill>
                            <a:srgbClr val="000000"/>
                          </a:solidFill>
                          <a:effectLst/>
                          <a:latin typeface="Arial" panose="020B0604020202020204" pitchFamily="34" charset="0"/>
                          <a:cs typeface="Arial" panose="020B0604020202020204" pitchFamily="34" charset="0"/>
                        </a:rPr>
                        <a:t>38,0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6.30</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2"/>
                  </a:ext>
                </a:extLst>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rPr>
                        <a:t>PD</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7,0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algn="ctr" fontAlgn="ctr"/>
                      <a:r>
                        <a:rPr lang="it-IT" sz="1800" b="1" i="0" u="none" strike="noStrike" dirty="0">
                          <a:solidFill>
                            <a:srgbClr val="000000"/>
                          </a:solidFill>
                          <a:effectLst/>
                          <a:latin typeface="Arial" panose="020B0604020202020204" pitchFamily="34" charset="0"/>
                          <a:cs typeface="Arial" panose="020B0604020202020204" pitchFamily="34" charset="0"/>
                        </a:rPr>
                        <a:t>8.0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2.30</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3"/>
                  </a:ext>
                </a:extLst>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charset="0"/>
                        </a:rPr>
                        <a:t>MI</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8,5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8,0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8,5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4,0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algn="ctr" fontAlgn="ctr"/>
                      <a:r>
                        <a:rPr lang="it-IT" sz="1800" b="1" i="0" u="none" strike="noStrike" dirty="0">
                          <a:solidFill>
                            <a:srgbClr val="000000"/>
                          </a:solidFill>
                          <a:effectLst/>
                          <a:latin typeface="Arial" panose="020B0604020202020204" pitchFamily="34" charset="0"/>
                          <a:cs typeface="Arial" panose="020B0604020202020204" pitchFamily="34" charset="0"/>
                        </a:rPr>
                        <a:t>29,0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1.70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5"/>
                  </a:ext>
                </a:extLst>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rPr>
                        <a:t>TOTALE</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20.5</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40.0</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10.5</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4.0</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17.0</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0.0</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0.0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92.0</a:t>
                      </a:r>
                      <a:endParaRPr kumimoji="0" lang="en-US" sz="18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17.55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A"/>
                    </a:solidFill>
                  </a:tcPr>
                </a:tc>
                <a:extLst>
                  <a:ext uri="{0D108BD9-81ED-4DB2-BD59-A6C34878D82A}">
                    <a16:rowId xmlns:a16="http://schemas.microsoft.com/office/drawing/2014/main" val="10007"/>
                  </a:ext>
                </a:extLst>
              </a:tr>
            </a:tbl>
          </a:graphicData>
        </a:graphic>
      </p:graphicFrame>
      <p:sp>
        <p:nvSpPr>
          <p:cNvPr id="6" name="Slide Number Placeholder 3"/>
          <p:cNvSpPr>
            <a:spLocks noGrp="1"/>
          </p:cNvSpPr>
          <p:nvPr>
            <p:ph type="sldNum" sz="quarter" idx="12"/>
          </p:nvPr>
        </p:nvSpPr>
        <p:spPr/>
        <p:txBody>
          <a:bodyPr/>
          <a:lstStyle/>
          <a:p>
            <a:r>
              <a:rPr lang="en-US"/>
              <a:t>19</a:t>
            </a:r>
          </a:p>
        </p:txBody>
      </p:sp>
      <p:sp>
        <p:nvSpPr>
          <p:cNvPr id="3" name="CasellaDiTesto 2">
            <a:extLst>
              <a:ext uri="{FF2B5EF4-FFF2-40B4-BE49-F238E27FC236}">
                <a16:creationId xmlns:a16="http://schemas.microsoft.com/office/drawing/2014/main" id="{1735417E-3A33-4B08-71E9-F9C0FC92A8B1}"/>
              </a:ext>
            </a:extLst>
          </p:cNvPr>
          <p:cNvSpPr txBox="1"/>
          <p:nvPr/>
        </p:nvSpPr>
        <p:spPr>
          <a:xfrm>
            <a:off x="240908" y="5725478"/>
            <a:ext cx="10647485" cy="1015663"/>
          </a:xfrm>
          <a:prstGeom prst="rect">
            <a:avLst/>
          </a:prstGeom>
          <a:noFill/>
        </p:spPr>
        <p:txBody>
          <a:bodyPr wrap="square">
            <a:spAutoFit/>
          </a:bodyPr>
          <a:lstStyle/>
          <a:p>
            <a:r>
              <a:rPr lang="en-GB" sz="2000" b="0" i="0" dirty="0">
                <a:solidFill>
                  <a:srgbClr val="222222"/>
                </a:solidFill>
                <a:effectLst/>
                <a:highlight>
                  <a:srgbClr val="FFFFFF"/>
                </a:highlight>
              </a:rPr>
              <a:t>*</a:t>
            </a:r>
            <a:r>
              <a:rPr lang="en-GB" sz="2000" b="1" i="0" dirty="0">
                <a:solidFill>
                  <a:srgbClr val="222222"/>
                </a:solidFill>
                <a:effectLst/>
                <a:highlight>
                  <a:srgbClr val="FFFFFF"/>
                </a:highlight>
              </a:rPr>
              <a:t>Consumables</a:t>
            </a:r>
            <a:r>
              <a:rPr lang="en-GB" sz="2000" b="0" i="0" dirty="0">
                <a:solidFill>
                  <a:srgbClr val="222222"/>
                </a:solidFill>
                <a:effectLst/>
                <a:highlight>
                  <a:srgbClr val="FFFFFF"/>
                </a:highlight>
              </a:rPr>
              <a:t>: Solvents for HPLC analysis, reagents for stability test, buffers and cell culture media, Sep-Pack cartridges for radiopharmaceutical purification, plastic and glassware (4Keuro).</a:t>
            </a:r>
          </a:p>
          <a:p>
            <a:r>
              <a:rPr lang="en-GB" sz="2000" b="0" i="0" dirty="0">
                <a:solidFill>
                  <a:srgbClr val="495057"/>
                </a:solidFill>
                <a:effectLst/>
                <a:highlight>
                  <a:srgbClr val="FFFFFF"/>
                </a:highlight>
              </a:rPr>
              <a:t>64Cu to radiolabel the developed Radiopharmaceuticals (2x10mCi)</a:t>
            </a:r>
            <a:r>
              <a:rPr lang="en-GB" sz="2000" b="0" i="0" dirty="0">
                <a:solidFill>
                  <a:srgbClr val="222222"/>
                </a:solidFill>
                <a:effectLst/>
                <a:highlight>
                  <a:srgbClr val="FFFFFF"/>
                </a:highlight>
              </a:rPr>
              <a:t> (3keuro)</a:t>
            </a:r>
            <a:endParaRPr lang="en-GB" sz="2000" dirty="0"/>
          </a:p>
        </p:txBody>
      </p:sp>
    </p:spTree>
    <p:extLst>
      <p:ext uri="{BB962C8B-B14F-4D97-AF65-F5344CB8AC3E}">
        <p14:creationId xmlns:p14="http://schemas.microsoft.com/office/powerpoint/2010/main" val="930815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A62A2E8-70B8-13EA-DB3B-E70993E0492A}"/>
              </a:ext>
            </a:extLst>
          </p:cNvPr>
          <p:cNvSpPr>
            <a:spLocks noGrp="1"/>
          </p:cNvSpPr>
          <p:nvPr>
            <p:ph type="sldNum" sz="quarter" idx="12"/>
          </p:nvPr>
        </p:nvSpPr>
        <p:spPr/>
        <p:txBody>
          <a:bodyPr/>
          <a:lstStyle/>
          <a:p>
            <a:fld id="{B6F15528-21DE-4FAA-801E-634DDDAF4B2B}" type="slidenum">
              <a:rPr lang="en-US" smtClean="0"/>
              <a:pPr/>
              <a:t>21</a:t>
            </a:fld>
            <a:endParaRPr lang="en-US"/>
          </a:p>
        </p:txBody>
      </p:sp>
      <p:sp>
        <p:nvSpPr>
          <p:cNvPr id="4" name="CasellaDiTesto 3">
            <a:extLst>
              <a:ext uri="{FF2B5EF4-FFF2-40B4-BE49-F238E27FC236}">
                <a16:creationId xmlns:a16="http://schemas.microsoft.com/office/drawing/2014/main" id="{8547B3FD-F7C9-D425-1B18-44527BD7C8B5}"/>
              </a:ext>
            </a:extLst>
          </p:cNvPr>
          <p:cNvSpPr txBox="1"/>
          <p:nvPr/>
        </p:nvSpPr>
        <p:spPr>
          <a:xfrm>
            <a:off x="-385011" y="973161"/>
            <a:ext cx="6679408" cy="6614824"/>
          </a:xfrm>
          <a:prstGeom prst="rect">
            <a:avLst/>
          </a:prstGeom>
          <a:noFill/>
        </p:spPr>
        <p:txBody>
          <a:bodyPr wrap="square">
            <a:spAutoFit/>
          </a:bodyPr>
          <a:lstStyle/>
          <a:p>
            <a:pPr marL="800100" lvl="1" indent="-342900" algn="just">
              <a:lnSpc>
                <a:spcPct val="115000"/>
              </a:lnSpc>
              <a:spcBef>
                <a:spcPts val="600"/>
              </a:spcBef>
              <a:spcAft>
                <a:spcPts val="1000"/>
              </a:spcAft>
              <a:buFont typeface="Wingdings" panose="05000000000000000000" pitchFamily="2" charset="2"/>
              <a:buChar char="§"/>
            </a:pPr>
            <a:r>
              <a:rPr lang="en-GB" sz="2400" b="1" dirty="0">
                <a:effectLst/>
                <a:ea typeface="Calibri" panose="020F0502020204030204" pitchFamily="34" charset="0"/>
                <a:cs typeface="Avenir"/>
              </a:rPr>
              <a:t>SPES-MED (Gr III, 2024-26) </a:t>
            </a:r>
          </a:p>
          <a:p>
            <a:pPr marL="800100" lvl="1" indent="-342900" algn="just">
              <a:lnSpc>
                <a:spcPct val="115000"/>
              </a:lnSpc>
              <a:spcBef>
                <a:spcPts val="600"/>
              </a:spcBef>
              <a:spcAft>
                <a:spcPts val="1000"/>
              </a:spcAft>
              <a:buFont typeface="Arial" panose="020B0604020202020204" pitchFamily="34" charset="0"/>
              <a:buChar char="•"/>
            </a:pPr>
            <a:r>
              <a:rPr lang="en-GB" sz="2400" b="1" dirty="0">
                <a:effectLst/>
                <a:ea typeface="Calibri" panose="020F0502020204030204" pitchFamily="34" charset="0"/>
                <a:cs typeface="Avenir"/>
              </a:rPr>
              <a:t>Nuclear cross section measurements </a:t>
            </a:r>
            <a:endParaRPr lang="en-GB" sz="2400" dirty="0">
              <a:effectLst/>
              <a:ea typeface="Avenir"/>
              <a:cs typeface="Avenir"/>
            </a:endParaRPr>
          </a:p>
          <a:p>
            <a:pPr marL="800100" lvl="1" indent="-342900" algn="just">
              <a:lnSpc>
                <a:spcPct val="115000"/>
              </a:lnSpc>
              <a:spcBef>
                <a:spcPts val="600"/>
              </a:spcBef>
              <a:spcAft>
                <a:spcPts val="1000"/>
              </a:spcAft>
              <a:buFont typeface="Arial" panose="020B0604020202020204" pitchFamily="34" charset="0"/>
              <a:buChar char="•"/>
            </a:pPr>
            <a:r>
              <a:rPr lang="en-GB" sz="2400" u="none" strike="noStrike" baseline="30000" dirty="0">
                <a:effectLst/>
                <a:ea typeface="Calibri" panose="020F0502020204030204" pitchFamily="34" charset="0"/>
                <a:cs typeface="Avenir"/>
              </a:rPr>
              <a:t>68</a:t>
            </a:r>
            <a:r>
              <a:rPr lang="en-GB" sz="2400" u="none" strike="noStrike" dirty="0">
                <a:effectLst/>
                <a:ea typeface="Calibri" panose="020F0502020204030204" pitchFamily="34" charset="0"/>
                <a:cs typeface="Avenir"/>
              </a:rPr>
              <a:t>Zn,</a:t>
            </a:r>
            <a:r>
              <a:rPr lang="en-GB" sz="2400" u="none" strike="noStrike" baseline="30000" dirty="0">
                <a:effectLst/>
                <a:ea typeface="Calibri" panose="020F0502020204030204" pitchFamily="34" charset="0"/>
                <a:cs typeface="Avenir"/>
              </a:rPr>
              <a:t>70</a:t>
            </a:r>
            <a:r>
              <a:rPr lang="en-GB" sz="2400" u="none" strike="noStrike" dirty="0">
                <a:effectLst/>
                <a:ea typeface="Calibri" panose="020F0502020204030204" pitchFamily="34" charset="0"/>
                <a:cs typeface="Avenir"/>
              </a:rPr>
              <a:t>Zn(</a:t>
            </a:r>
            <a:r>
              <a:rPr lang="en-GB" sz="2400" u="none" strike="noStrike" dirty="0" err="1">
                <a:effectLst/>
                <a:ea typeface="Calibri" panose="020F0502020204030204" pitchFamily="34" charset="0"/>
                <a:cs typeface="Avenir"/>
              </a:rPr>
              <a:t>p,x</a:t>
            </a:r>
            <a:r>
              <a:rPr lang="en-GB" sz="2400" u="none" strike="noStrike" dirty="0">
                <a:effectLst/>
                <a:ea typeface="Calibri" panose="020F0502020204030204" pitchFamily="34" charset="0"/>
                <a:cs typeface="Avenir"/>
              </a:rPr>
              <a:t>)</a:t>
            </a:r>
            <a:r>
              <a:rPr lang="en-GB" sz="2400" b="1" u="none" strike="noStrike" baseline="30000" dirty="0">
                <a:effectLst/>
                <a:ea typeface="Calibri" panose="020F0502020204030204" pitchFamily="34" charset="0"/>
                <a:cs typeface="Avenir"/>
              </a:rPr>
              <a:t>67</a:t>
            </a:r>
            <a:r>
              <a:rPr lang="en-GB" sz="2400" b="1" u="none" strike="noStrike" dirty="0">
                <a:effectLst/>
                <a:ea typeface="Calibri" panose="020F0502020204030204" pitchFamily="34" charset="0"/>
                <a:cs typeface="Avenir"/>
              </a:rPr>
              <a:t>Cu,</a:t>
            </a:r>
            <a:r>
              <a:rPr lang="en-GB" sz="2400" b="1" u="none" strike="noStrike" baseline="30000" dirty="0">
                <a:effectLst/>
                <a:ea typeface="Calibri" panose="020F0502020204030204" pitchFamily="34" charset="0"/>
                <a:cs typeface="Avenir"/>
              </a:rPr>
              <a:t>64</a:t>
            </a:r>
            <a:r>
              <a:rPr lang="en-GB" sz="2400" b="1" u="none" strike="noStrike" dirty="0">
                <a:effectLst/>
                <a:ea typeface="Calibri" panose="020F0502020204030204" pitchFamily="34" charset="0"/>
                <a:cs typeface="Avenir"/>
              </a:rPr>
              <a:t>Cu</a:t>
            </a:r>
            <a:r>
              <a:rPr lang="en-GB" sz="2400" u="none" strike="noStrike" dirty="0">
                <a:effectLst/>
                <a:ea typeface="Calibri" panose="020F0502020204030204" pitchFamily="34" charset="0"/>
                <a:cs typeface="Avenir"/>
              </a:rPr>
              <a:t> for proton beams with energy higher than 70 MeV, in collaboration with the </a:t>
            </a:r>
            <a:r>
              <a:rPr lang="en-GB" sz="2400" u="none" strike="noStrike" dirty="0" err="1">
                <a:effectLst/>
                <a:ea typeface="Calibri" panose="020F0502020204030204" pitchFamily="34" charset="0"/>
                <a:cs typeface="Avenir"/>
              </a:rPr>
              <a:t>i</a:t>
            </a:r>
            <a:r>
              <a:rPr lang="en-GB" sz="2400" u="none" strike="noStrike" dirty="0">
                <a:effectLst/>
                <a:ea typeface="Calibri" panose="020F0502020204030204" pitchFamily="34" charset="0"/>
                <a:cs typeface="Avenir"/>
              </a:rPr>
              <a:t>-Themba facility (LNL team, 1 and 2 year); </a:t>
            </a:r>
            <a:endParaRPr lang="en-GB" sz="2400" u="none" strike="noStrike" dirty="0">
              <a:effectLst/>
              <a:ea typeface="Avenir"/>
              <a:cs typeface="Avenir"/>
            </a:endParaRPr>
          </a:p>
          <a:p>
            <a:pPr marL="800100" lvl="1" indent="-342900" algn="just">
              <a:lnSpc>
                <a:spcPct val="115000"/>
              </a:lnSpc>
              <a:spcBef>
                <a:spcPts val="600"/>
              </a:spcBef>
              <a:spcAft>
                <a:spcPts val="1000"/>
              </a:spcAft>
              <a:buFont typeface="Arial" panose="020B0604020202020204" pitchFamily="34" charset="0"/>
              <a:buChar char="•"/>
            </a:pPr>
            <a:r>
              <a:rPr lang="en-GB" sz="2400" u="none" strike="noStrike" baseline="30000" dirty="0">
                <a:effectLst/>
                <a:ea typeface="Calibri" panose="020F0502020204030204" pitchFamily="34" charset="0"/>
                <a:cs typeface="Avenir"/>
              </a:rPr>
              <a:t>70</a:t>
            </a:r>
            <a:r>
              <a:rPr lang="en-GB" sz="2400" u="none" strike="noStrike" dirty="0">
                <a:effectLst/>
                <a:ea typeface="Calibri" panose="020F0502020204030204" pitchFamily="34" charset="0"/>
                <a:cs typeface="Avenir"/>
              </a:rPr>
              <a:t>Zn(</a:t>
            </a:r>
            <a:r>
              <a:rPr lang="en-GB" sz="2400" u="none" strike="noStrike" dirty="0" err="1">
                <a:effectLst/>
                <a:ea typeface="Calibri" panose="020F0502020204030204" pitchFamily="34" charset="0"/>
                <a:cs typeface="Avenir"/>
              </a:rPr>
              <a:t>p,x</a:t>
            </a:r>
            <a:r>
              <a:rPr lang="en-GB" sz="2400" u="none" strike="noStrike" dirty="0">
                <a:effectLst/>
                <a:ea typeface="Calibri" panose="020F0502020204030204" pitchFamily="34" charset="0"/>
                <a:cs typeface="Avenir"/>
              </a:rPr>
              <a:t>)</a:t>
            </a:r>
            <a:r>
              <a:rPr lang="en-GB" sz="2400" b="1" u="none" strike="noStrike" baseline="30000" dirty="0">
                <a:effectLst/>
                <a:ea typeface="Calibri" panose="020F0502020204030204" pitchFamily="34" charset="0"/>
                <a:cs typeface="Avenir"/>
              </a:rPr>
              <a:t>67</a:t>
            </a:r>
            <a:r>
              <a:rPr lang="en-GB" sz="2400" b="1" u="none" strike="noStrike" dirty="0">
                <a:effectLst/>
                <a:ea typeface="Calibri" panose="020F0502020204030204" pitchFamily="34" charset="0"/>
                <a:cs typeface="Avenir"/>
              </a:rPr>
              <a:t>Cu,</a:t>
            </a:r>
            <a:r>
              <a:rPr lang="en-GB" sz="2400" b="1" u="none" strike="noStrike" baseline="30000" dirty="0">
                <a:effectLst/>
                <a:ea typeface="Calibri" panose="020F0502020204030204" pitchFamily="34" charset="0"/>
                <a:cs typeface="Avenir"/>
              </a:rPr>
              <a:t>64</a:t>
            </a:r>
            <a:r>
              <a:rPr lang="en-GB" sz="2400" b="1" u="none" strike="noStrike" dirty="0">
                <a:effectLst/>
                <a:ea typeface="Calibri" panose="020F0502020204030204" pitchFamily="34" charset="0"/>
                <a:cs typeface="Avenir"/>
              </a:rPr>
              <a:t>Cu</a:t>
            </a:r>
            <a:r>
              <a:rPr lang="en-GB" sz="2400" u="none" strike="noStrike" dirty="0">
                <a:effectLst/>
                <a:ea typeface="Calibri" panose="020F0502020204030204" pitchFamily="34" charset="0"/>
                <a:cs typeface="Avenir"/>
              </a:rPr>
              <a:t> in the energy range 25-50 MeV at SPES (LNL team, 3 year) </a:t>
            </a:r>
            <a:endParaRPr lang="en-GB" sz="2400" dirty="0">
              <a:ea typeface="Calibri" panose="020F0502020204030204" pitchFamily="34" charset="0"/>
              <a:cs typeface="Avenir"/>
            </a:endParaRPr>
          </a:p>
          <a:p>
            <a:pPr marL="800100" lvl="1" indent="-342900" algn="just">
              <a:lnSpc>
                <a:spcPct val="115000"/>
              </a:lnSpc>
              <a:spcBef>
                <a:spcPts val="600"/>
              </a:spcBef>
              <a:spcAft>
                <a:spcPts val="1000"/>
              </a:spcAft>
              <a:buFont typeface="Wingdings" panose="05000000000000000000" pitchFamily="2" charset="2"/>
              <a:buChar char="§"/>
            </a:pPr>
            <a:r>
              <a:rPr lang="en-GB" sz="2400" b="1" i="0" u="none" strike="noStrike" baseline="0" dirty="0"/>
              <a:t>DECURTA</a:t>
            </a:r>
            <a:r>
              <a:rPr lang="en-GB" sz="2400" b="0" i="0" u="none" strike="noStrike" baseline="0" dirty="0"/>
              <a:t> </a:t>
            </a:r>
            <a:r>
              <a:rPr lang="en-GB" sz="2400" b="0" i="1" u="none" strike="noStrike" baseline="0" dirty="0" err="1"/>
              <a:t>DEvelopment</a:t>
            </a:r>
            <a:r>
              <a:rPr lang="en-GB" sz="2400" b="0" i="1" u="none" strike="noStrike" baseline="0" dirty="0"/>
              <a:t> of 67Cu-Radiopharmaceuticals for </a:t>
            </a:r>
            <a:r>
              <a:rPr lang="en-GB" sz="2400" b="0" i="1" u="none" strike="noStrike" baseline="0" dirty="0" err="1"/>
              <a:t>Theranostic</a:t>
            </a:r>
            <a:r>
              <a:rPr lang="en-GB" sz="2400" b="0" i="1" u="none" strike="noStrike" baseline="0" dirty="0"/>
              <a:t> of prostate </a:t>
            </a:r>
            <a:r>
              <a:rPr lang="en-GB" sz="2400" b="0" i="1" u="none" strike="noStrike" baseline="0" dirty="0" err="1"/>
              <a:t>cAncer</a:t>
            </a:r>
            <a:r>
              <a:rPr lang="en-GB" sz="2400" b="0" i="0" u="none" strike="noStrike" baseline="0" dirty="0"/>
              <a:t> (Bando IOV </a:t>
            </a:r>
            <a:r>
              <a:rPr lang="en-GB" sz="2400" b="0" i="0" u="none" strike="noStrike" baseline="0" dirty="0" err="1"/>
              <a:t>Ricercatori</a:t>
            </a:r>
            <a:r>
              <a:rPr lang="en-GB" sz="2400" b="0" i="0" u="none" strike="noStrike" baseline="0" dirty="0"/>
              <a:t> </a:t>
            </a:r>
            <a:r>
              <a:rPr lang="en-GB" sz="2400" b="0" i="0" u="none" strike="noStrike" baseline="0" dirty="0" err="1"/>
              <a:t>Sanitari</a:t>
            </a:r>
            <a:r>
              <a:rPr lang="en-GB" sz="2400" b="0" i="0" u="none" strike="noStrike" baseline="0" dirty="0"/>
              <a:t> </a:t>
            </a:r>
            <a:r>
              <a:rPr lang="en-GB" sz="2400" dirty="0"/>
              <a:t>2023) PI Laura </a:t>
            </a:r>
            <a:r>
              <a:rPr lang="en-GB" sz="2400" dirty="0" err="1"/>
              <a:t>Alafort</a:t>
            </a:r>
            <a:r>
              <a:rPr lang="en-GB" sz="2400" dirty="0"/>
              <a:t> Melendez </a:t>
            </a:r>
          </a:p>
          <a:p>
            <a:pPr marL="800100" lvl="1" indent="-342900" algn="just">
              <a:lnSpc>
                <a:spcPct val="115000"/>
              </a:lnSpc>
              <a:spcBef>
                <a:spcPts val="600"/>
              </a:spcBef>
              <a:spcAft>
                <a:spcPts val="1000"/>
              </a:spcAft>
              <a:buFont typeface="Wingdings" panose="05000000000000000000" pitchFamily="2" charset="2"/>
              <a:buChar char="§"/>
            </a:pPr>
            <a:endParaRPr lang="en-GB" sz="2400" u="none" strike="noStrike" dirty="0">
              <a:effectLst/>
              <a:ea typeface="Avenir"/>
              <a:cs typeface="Avenir"/>
            </a:endParaRPr>
          </a:p>
        </p:txBody>
      </p:sp>
      <p:pic>
        <p:nvPicPr>
          <p:cNvPr id="6" name="Immagine 5">
            <a:extLst>
              <a:ext uri="{FF2B5EF4-FFF2-40B4-BE49-F238E27FC236}">
                <a16:creationId xmlns:a16="http://schemas.microsoft.com/office/drawing/2014/main" id="{0ABF71F8-C9F0-F82C-EDAF-CE36A2366535}"/>
              </a:ext>
            </a:extLst>
          </p:cNvPr>
          <p:cNvPicPr>
            <a:picLocks noChangeAspect="1"/>
          </p:cNvPicPr>
          <p:nvPr/>
        </p:nvPicPr>
        <p:blipFill>
          <a:blip r:embed="rId3"/>
          <a:stretch>
            <a:fillRect/>
          </a:stretch>
        </p:blipFill>
        <p:spPr>
          <a:xfrm>
            <a:off x="6927071" y="706385"/>
            <a:ext cx="4305521" cy="2654436"/>
          </a:xfrm>
          <a:prstGeom prst="rect">
            <a:avLst/>
          </a:prstGeom>
        </p:spPr>
      </p:pic>
      <p:pic>
        <p:nvPicPr>
          <p:cNvPr id="8" name="Immagine 7">
            <a:extLst>
              <a:ext uri="{FF2B5EF4-FFF2-40B4-BE49-F238E27FC236}">
                <a16:creationId xmlns:a16="http://schemas.microsoft.com/office/drawing/2014/main" id="{FBD38222-7BC8-BF63-8265-10811C0FE53A}"/>
              </a:ext>
            </a:extLst>
          </p:cNvPr>
          <p:cNvPicPr>
            <a:picLocks noChangeAspect="1"/>
          </p:cNvPicPr>
          <p:nvPr/>
        </p:nvPicPr>
        <p:blipFill>
          <a:blip r:embed="rId4"/>
          <a:stretch>
            <a:fillRect/>
          </a:stretch>
        </p:blipFill>
        <p:spPr>
          <a:xfrm>
            <a:off x="6679408" y="3497180"/>
            <a:ext cx="4553184" cy="2914800"/>
          </a:xfrm>
          <a:prstGeom prst="rect">
            <a:avLst/>
          </a:prstGeom>
        </p:spPr>
      </p:pic>
      <p:sp>
        <p:nvSpPr>
          <p:cNvPr id="10" name="CasellaDiTesto 9">
            <a:extLst>
              <a:ext uri="{FF2B5EF4-FFF2-40B4-BE49-F238E27FC236}">
                <a16:creationId xmlns:a16="http://schemas.microsoft.com/office/drawing/2014/main" id="{8893E8F3-E639-4A3A-2126-A5A4652DBD2C}"/>
              </a:ext>
            </a:extLst>
          </p:cNvPr>
          <p:cNvSpPr txBox="1"/>
          <p:nvPr/>
        </p:nvSpPr>
        <p:spPr>
          <a:xfrm>
            <a:off x="6927071" y="6548339"/>
            <a:ext cx="6096000" cy="307777"/>
          </a:xfrm>
          <a:prstGeom prst="rect">
            <a:avLst/>
          </a:prstGeom>
          <a:noFill/>
        </p:spPr>
        <p:txBody>
          <a:bodyPr wrap="square">
            <a:spAutoFit/>
          </a:bodyPr>
          <a:lstStyle/>
          <a:p>
            <a:r>
              <a:rPr lang="en-GB" sz="1400" dirty="0">
                <a:effectLst/>
                <a:latin typeface="Calibri" panose="020F0502020204030204" pitchFamily="34" charset="0"/>
                <a:ea typeface="Calibri" panose="020F0502020204030204" pitchFamily="34" charset="0"/>
              </a:rPr>
              <a:t>[</a:t>
            </a:r>
            <a:r>
              <a:rPr lang="en-GB" sz="1400" dirty="0" err="1">
                <a:effectLst/>
                <a:latin typeface="Calibri" panose="020F0502020204030204" pitchFamily="34" charset="0"/>
                <a:ea typeface="Calibri" panose="020F0502020204030204" pitchFamily="34" charset="0"/>
              </a:rPr>
              <a:t>Pupillo</a:t>
            </a:r>
            <a:r>
              <a:rPr lang="en-GB" sz="1400" dirty="0">
                <a:effectLst/>
                <a:latin typeface="Calibri" panose="020F0502020204030204" pitchFamily="34" charset="0"/>
                <a:ea typeface="Calibri" panose="020F0502020204030204" pitchFamily="34" charset="0"/>
              </a:rPr>
              <a:t>, G. </a:t>
            </a:r>
            <a:r>
              <a:rPr lang="en-GB" sz="1400" i="1" dirty="0">
                <a:effectLst/>
                <a:latin typeface="Calibri" panose="020F0502020204030204" pitchFamily="34" charset="0"/>
                <a:ea typeface="Calibri" panose="020F0502020204030204" pitchFamily="34" charset="0"/>
              </a:rPr>
              <a:t>et al.</a:t>
            </a:r>
            <a:r>
              <a:rPr lang="en-GB" sz="1400" dirty="0">
                <a:effectLst/>
                <a:latin typeface="Calibri" panose="020F0502020204030204" pitchFamily="34" charset="0"/>
                <a:ea typeface="Calibri" panose="020F0502020204030204" pitchFamily="34" charset="0"/>
              </a:rPr>
              <a:t> </a:t>
            </a:r>
            <a:r>
              <a:rPr lang="en-GB" sz="1400" i="1" dirty="0" err="1">
                <a:effectLst/>
                <a:latin typeface="Calibri" panose="020F0502020204030204" pitchFamily="34" charset="0"/>
                <a:ea typeface="Calibri" panose="020F0502020204030204" pitchFamily="34" charset="0"/>
              </a:rPr>
              <a:t>Radiochim</a:t>
            </a:r>
            <a:r>
              <a:rPr lang="en-GB" sz="1400" i="1" dirty="0">
                <a:effectLst/>
                <a:latin typeface="Calibri" panose="020F0502020204030204" pitchFamily="34" charset="0"/>
                <a:ea typeface="Calibri" panose="020F0502020204030204" pitchFamily="34" charset="0"/>
              </a:rPr>
              <a:t>. Acta</a:t>
            </a:r>
            <a:r>
              <a:rPr lang="en-GB" sz="1400" dirty="0">
                <a:effectLst/>
                <a:latin typeface="Calibri" panose="020F0502020204030204" pitchFamily="34" charset="0"/>
                <a:ea typeface="Calibri" panose="020F0502020204030204" pitchFamily="34" charset="0"/>
              </a:rPr>
              <a:t> </a:t>
            </a:r>
            <a:r>
              <a:rPr lang="en-GB" sz="1400" b="1" dirty="0">
                <a:effectLst/>
                <a:latin typeface="Calibri" panose="020F0502020204030204" pitchFamily="34" charset="0"/>
                <a:ea typeface="Calibri" panose="020F0502020204030204" pitchFamily="34" charset="0"/>
              </a:rPr>
              <a:t>108</a:t>
            </a:r>
            <a:r>
              <a:rPr lang="en-GB" sz="1400" dirty="0">
                <a:effectLst/>
                <a:latin typeface="Calibri" panose="020F0502020204030204" pitchFamily="34" charset="0"/>
                <a:ea typeface="Calibri" panose="020F0502020204030204" pitchFamily="34" charset="0"/>
              </a:rPr>
              <a:t>, 593–602 (2020)]</a:t>
            </a:r>
            <a:endParaRPr lang="en-GB" sz="1400" dirty="0"/>
          </a:p>
        </p:txBody>
      </p:sp>
      <p:sp>
        <p:nvSpPr>
          <p:cNvPr id="14" name="CasellaDiTesto 13">
            <a:extLst>
              <a:ext uri="{FF2B5EF4-FFF2-40B4-BE49-F238E27FC236}">
                <a16:creationId xmlns:a16="http://schemas.microsoft.com/office/drawing/2014/main" id="{603D4D9C-BA4B-02A5-E657-F9265668A286}"/>
              </a:ext>
            </a:extLst>
          </p:cNvPr>
          <p:cNvSpPr txBox="1"/>
          <p:nvPr/>
        </p:nvSpPr>
        <p:spPr>
          <a:xfrm>
            <a:off x="420438" y="204984"/>
            <a:ext cx="7173940" cy="584775"/>
          </a:xfrm>
          <a:prstGeom prst="rect">
            <a:avLst/>
          </a:prstGeom>
          <a:noFill/>
        </p:spPr>
        <p:txBody>
          <a:bodyPr wrap="square">
            <a:spAutoFit/>
          </a:bodyPr>
          <a:lstStyle/>
          <a:p>
            <a:r>
              <a:rPr lang="en-GB" sz="3200" dirty="0">
                <a:latin typeface="Arial" panose="020B0604020202020204" pitchFamily="34" charset="0"/>
                <a:cs typeface="Arial" panose="020B0604020202020204" pitchFamily="34" charset="0"/>
              </a:rPr>
              <a:t>Further developments or applications</a:t>
            </a:r>
          </a:p>
        </p:txBody>
      </p:sp>
    </p:spTree>
    <p:extLst>
      <p:ext uri="{BB962C8B-B14F-4D97-AF65-F5344CB8AC3E}">
        <p14:creationId xmlns:p14="http://schemas.microsoft.com/office/powerpoint/2010/main" val="137218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
        <p:nvSpPr>
          <p:cNvPr id="3" name="Title 2"/>
          <p:cNvSpPr>
            <a:spLocks noGrp="1"/>
          </p:cNvSpPr>
          <p:nvPr>
            <p:ph type="title" idx="4294967295"/>
          </p:nvPr>
        </p:nvSpPr>
        <p:spPr>
          <a:xfrm>
            <a:off x="340284" y="-33351"/>
            <a:ext cx="10264775" cy="712788"/>
          </a:xfrm>
        </p:spPr>
        <p:txBody>
          <a:bodyPr>
            <a:normAutofit/>
          </a:bodyPr>
          <a:lstStyle/>
          <a:p>
            <a:r>
              <a:rPr lang="en-US" sz="4000" dirty="0">
                <a:latin typeface="+mn-lt"/>
              </a:rPr>
              <a:t>CUPRUM-TTD project organization</a:t>
            </a:r>
          </a:p>
        </p:txBody>
      </p:sp>
      <p:sp>
        <p:nvSpPr>
          <p:cNvPr id="15" name="Title 2"/>
          <p:cNvSpPr txBox="1">
            <a:spLocks/>
          </p:cNvSpPr>
          <p:nvPr/>
        </p:nvSpPr>
        <p:spPr>
          <a:xfrm>
            <a:off x="340284" y="729558"/>
            <a:ext cx="4465806" cy="419128"/>
          </a:xfrm>
          <a:prstGeom prst="rect">
            <a:avLst/>
          </a:prstGeom>
        </p:spPr>
        <p:txBody>
          <a:bodyPr vert="horz" lIns="91440" tIns="45720" rIns="91440" bIns="45720" rtlCol="0" anchor="ctr">
            <a:noAutofit/>
          </a:bodyPr>
          <a:lstStyle>
            <a:lvl1pPr algn="l" defTabSz="914377" rtl="0" eaLnBrk="1" latinLnBrk="0" hangingPunct="1">
              <a:spcBef>
                <a:spcPct val="0"/>
              </a:spcBef>
              <a:buNone/>
              <a:defRPr sz="4600" kern="1200" cap="none" spc="-100" baseline="0">
                <a:ln>
                  <a:noFill/>
                </a:ln>
                <a:solidFill>
                  <a:schemeClr val="tx2"/>
                </a:solidFill>
                <a:effectLst/>
                <a:latin typeface="+mj-lt"/>
                <a:ea typeface="+mj-ea"/>
                <a:cs typeface="+mj-cs"/>
              </a:defRPr>
            </a:lvl1pPr>
          </a:lstStyle>
          <a:p>
            <a:endParaRPr lang="en-US" sz="3600"/>
          </a:p>
        </p:txBody>
      </p:sp>
      <p:sp>
        <p:nvSpPr>
          <p:cNvPr id="18" name="Content Placeholder 1">
            <a:extLst>
              <a:ext uri="{FF2B5EF4-FFF2-40B4-BE49-F238E27FC236}">
                <a16:creationId xmlns:a16="http://schemas.microsoft.com/office/drawing/2014/main" id="{EDB4DEBE-8B88-4BB8-9B1E-30ECE8B70EC5}"/>
              </a:ext>
            </a:extLst>
          </p:cNvPr>
          <p:cNvSpPr txBox="1">
            <a:spLocks/>
          </p:cNvSpPr>
          <p:nvPr/>
        </p:nvSpPr>
        <p:spPr>
          <a:xfrm>
            <a:off x="106434" y="607510"/>
            <a:ext cx="9439190" cy="713575"/>
          </a:xfrm>
          <a:prstGeom prst="rect">
            <a:avLst/>
          </a:prstGeom>
        </p:spPr>
        <p:txBody>
          <a:bodyPr vert="horz" lIns="91440" tIns="45720" rIns="91440" bIns="45720" rtlCol="0">
            <a:normAutofit fontScale="92500" lnSpcReduction="10000"/>
          </a:bodyPr>
          <a:lstStyle>
            <a:lvl1pPr marL="342891" indent="-228594" algn="l" defTabSz="914377"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64" indent="-228594" algn="l" defTabSz="914377"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15" indent="-228594" algn="l" defTabSz="914377"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28" indent="-228594" algn="l" defTabSz="914377"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41" indent="-228594" algn="l" defTabSz="914377"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17" indent="-182875" algn="l" defTabSz="914377"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192" indent="-182875" algn="l" defTabSz="914377"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067" indent="-182875" algn="l" defTabSz="914377"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943" indent="-182875" algn="l" defTabSz="914377"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297" indent="0">
              <a:buFont typeface="Arial" pitchFamily="34" charset="0"/>
              <a:buNone/>
            </a:pPr>
            <a:r>
              <a:rPr lang="en-US" sz="2400" dirty="0">
                <a:effectLst/>
              </a:rPr>
              <a:t>CUPRUM-TTD project is organized in Work Packages (WP),interacting each-other in a synergic way</a:t>
            </a:r>
            <a:endParaRPr lang="en-US" sz="2100" dirty="0"/>
          </a:p>
        </p:txBody>
      </p:sp>
      <p:pic>
        <p:nvPicPr>
          <p:cNvPr id="12" name="Picture 11">
            <a:extLst>
              <a:ext uri="{FF2B5EF4-FFF2-40B4-BE49-F238E27FC236}">
                <a16:creationId xmlns:a16="http://schemas.microsoft.com/office/drawing/2014/main" id="{81A56B2A-091D-4943-98D8-9577813C18D6}"/>
              </a:ext>
            </a:extLst>
          </p:cNvPr>
          <p:cNvPicPr>
            <a:picLocks noChangeAspect="1"/>
          </p:cNvPicPr>
          <p:nvPr/>
        </p:nvPicPr>
        <p:blipFill rotWithShape="1">
          <a:blip r:embed="rId3"/>
          <a:srcRect l="9320" r="6978"/>
          <a:stretch/>
        </p:blipFill>
        <p:spPr>
          <a:xfrm>
            <a:off x="1803170" y="1042587"/>
            <a:ext cx="7714515" cy="4014408"/>
          </a:xfrm>
          <a:prstGeom prst="rect">
            <a:avLst/>
          </a:prstGeom>
        </p:spPr>
      </p:pic>
      <p:pic>
        <p:nvPicPr>
          <p:cNvPr id="13" name="Picture 12">
            <a:extLst>
              <a:ext uri="{FF2B5EF4-FFF2-40B4-BE49-F238E27FC236}">
                <a16:creationId xmlns:a16="http://schemas.microsoft.com/office/drawing/2014/main" id="{6FC4969A-7170-402B-8B96-CEE98713AFD8}"/>
              </a:ext>
            </a:extLst>
          </p:cNvPr>
          <p:cNvPicPr>
            <a:picLocks noChangeAspect="1"/>
          </p:cNvPicPr>
          <p:nvPr/>
        </p:nvPicPr>
        <p:blipFill>
          <a:blip r:embed="rId4"/>
          <a:stretch>
            <a:fillRect/>
          </a:stretch>
        </p:blipFill>
        <p:spPr>
          <a:xfrm>
            <a:off x="84763" y="5189362"/>
            <a:ext cx="2618008" cy="1644478"/>
          </a:xfrm>
          <a:prstGeom prst="rect">
            <a:avLst/>
          </a:prstGeom>
        </p:spPr>
      </p:pic>
      <p:pic>
        <p:nvPicPr>
          <p:cNvPr id="28" name="Picture 27">
            <a:extLst>
              <a:ext uri="{FF2B5EF4-FFF2-40B4-BE49-F238E27FC236}">
                <a16:creationId xmlns:a16="http://schemas.microsoft.com/office/drawing/2014/main" id="{719B949F-7D79-4CEB-AE32-66D9930279DA}"/>
              </a:ext>
            </a:extLst>
          </p:cNvPr>
          <p:cNvPicPr>
            <a:picLocks noChangeAspect="1"/>
          </p:cNvPicPr>
          <p:nvPr/>
        </p:nvPicPr>
        <p:blipFill>
          <a:blip r:embed="rId5"/>
          <a:stretch>
            <a:fillRect/>
          </a:stretch>
        </p:blipFill>
        <p:spPr>
          <a:xfrm>
            <a:off x="5304210" y="5213575"/>
            <a:ext cx="2545507" cy="1471913"/>
          </a:xfrm>
          <a:prstGeom prst="rect">
            <a:avLst/>
          </a:prstGeom>
        </p:spPr>
      </p:pic>
      <p:pic>
        <p:nvPicPr>
          <p:cNvPr id="14" name="Picture 13">
            <a:extLst>
              <a:ext uri="{FF2B5EF4-FFF2-40B4-BE49-F238E27FC236}">
                <a16:creationId xmlns:a16="http://schemas.microsoft.com/office/drawing/2014/main" id="{6A9DB4A0-971B-4D09-B1D3-77F1D6BD3D94}"/>
              </a:ext>
            </a:extLst>
          </p:cNvPr>
          <p:cNvPicPr>
            <a:picLocks noChangeAspect="1"/>
          </p:cNvPicPr>
          <p:nvPr/>
        </p:nvPicPr>
        <p:blipFill>
          <a:blip r:embed="rId6"/>
          <a:stretch>
            <a:fillRect/>
          </a:stretch>
        </p:blipFill>
        <p:spPr>
          <a:xfrm>
            <a:off x="2718324" y="5227462"/>
            <a:ext cx="2503069" cy="1471913"/>
          </a:xfrm>
          <a:prstGeom prst="rect">
            <a:avLst/>
          </a:prstGeom>
        </p:spPr>
      </p:pic>
      <p:pic>
        <p:nvPicPr>
          <p:cNvPr id="24" name="Picture 23">
            <a:extLst>
              <a:ext uri="{FF2B5EF4-FFF2-40B4-BE49-F238E27FC236}">
                <a16:creationId xmlns:a16="http://schemas.microsoft.com/office/drawing/2014/main" id="{07F250D1-E020-4E7B-BBC8-C6F1D4197C33}"/>
              </a:ext>
            </a:extLst>
          </p:cNvPr>
          <p:cNvPicPr>
            <a:picLocks noChangeAspect="1"/>
          </p:cNvPicPr>
          <p:nvPr/>
        </p:nvPicPr>
        <p:blipFill>
          <a:blip r:embed="rId7"/>
          <a:stretch>
            <a:fillRect/>
          </a:stretch>
        </p:blipFill>
        <p:spPr>
          <a:xfrm>
            <a:off x="7932534" y="5221401"/>
            <a:ext cx="2451186" cy="1471913"/>
          </a:xfrm>
          <a:prstGeom prst="rect">
            <a:avLst/>
          </a:prstGeom>
        </p:spPr>
      </p:pic>
      <p:graphicFrame>
        <p:nvGraphicFramePr>
          <p:cNvPr id="32" name="Table 31">
            <a:extLst>
              <a:ext uri="{FF2B5EF4-FFF2-40B4-BE49-F238E27FC236}">
                <a16:creationId xmlns:a16="http://schemas.microsoft.com/office/drawing/2014/main" id="{B2907A8D-5EC0-4F59-B127-0174AAD00FAA}"/>
              </a:ext>
            </a:extLst>
          </p:cNvPr>
          <p:cNvGraphicFramePr>
            <a:graphicFrameLocks noGrp="1"/>
          </p:cNvGraphicFramePr>
          <p:nvPr>
            <p:extLst>
              <p:ext uri="{D42A27DB-BD31-4B8C-83A1-F6EECF244321}">
                <p14:modId xmlns:p14="http://schemas.microsoft.com/office/powerpoint/2010/main" val="1594617839"/>
              </p:ext>
            </p:extLst>
          </p:nvPr>
        </p:nvGraphicFramePr>
        <p:xfrm>
          <a:off x="106433" y="3268675"/>
          <a:ext cx="1648560" cy="1729740"/>
        </p:xfrm>
        <a:graphic>
          <a:graphicData uri="http://schemas.openxmlformats.org/drawingml/2006/table">
            <a:tbl>
              <a:tblPr>
                <a:tableStyleId>{E929F9F4-4A8F-4326-A1B4-22849713DDAB}</a:tableStyleId>
              </a:tblPr>
              <a:tblGrid>
                <a:gridCol w="1172727">
                  <a:extLst>
                    <a:ext uri="{9D8B030D-6E8A-4147-A177-3AD203B41FA5}">
                      <a16:colId xmlns:a16="http://schemas.microsoft.com/office/drawing/2014/main" val="2246161760"/>
                    </a:ext>
                  </a:extLst>
                </a:gridCol>
                <a:gridCol w="475833">
                  <a:extLst>
                    <a:ext uri="{9D8B030D-6E8A-4147-A177-3AD203B41FA5}">
                      <a16:colId xmlns:a16="http://schemas.microsoft.com/office/drawing/2014/main" val="1684724238"/>
                    </a:ext>
                  </a:extLst>
                </a:gridCol>
              </a:tblGrid>
              <a:tr h="0">
                <a:tc gridSpan="2">
                  <a:txBody>
                    <a:bodyPr/>
                    <a:lstStyle/>
                    <a:p>
                      <a:pPr algn="ctr" fontAlgn="ctr"/>
                      <a:r>
                        <a:rPr lang="en-US" sz="1100" b="1" u="none" strike="noStrike" dirty="0">
                          <a:solidFill>
                            <a:schemeClr val="bg1"/>
                          </a:solidFill>
                          <a:effectLst/>
                        </a:rPr>
                        <a:t>WP2</a:t>
                      </a:r>
                      <a:endParaRPr lang="en-US" sz="1100" b="1"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35495348"/>
                  </a:ext>
                </a:extLst>
              </a:tr>
              <a:tr h="200025">
                <a:tc>
                  <a:txBody>
                    <a:bodyPr/>
                    <a:lstStyle/>
                    <a:p>
                      <a:pPr algn="l" fontAlgn="b"/>
                      <a:r>
                        <a:rPr lang="en-US" sz="1100" b="1" u="none" strike="noStrike" dirty="0">
                          <a:solidFill>
                            <a:srgbClr val="FFFF00"/>
                          </a:solidFill>
                          <a:effectLst/>
                        </a:rPr>
                        <a:t>Petra Martini</a:t>
                      </a:r>
                      <a:endParaRPr lang="en-US" sz="1100" b="1" i="0" u="none" strike="noStrike" dirty="0">
                        <a:solidFill>
                          <a:srgbClr val="FFFF00"/>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rowSpan="6">
                  <a:txBody>
                    <a:bodyPr/>
                    <a:lstStyle/>
                    <a:p>
                      <a:pPr algn="ctr" fontAlgn="ctr"/>
                      <a:r>
                        <a:rPr lang="en-US" sz="1100" b="0" u="none" strike="noStrike" dirty="0">
                          <a:solidFill>
                            <a:schemeClr val="bg1"/>
                          </a:solidFill>
                          <a:effectLst/>
                        </a:rPr>
                        <a:t>INFN-FE UNIFE</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458692"/>
                  </a:ext>
                </a:extLst>
              </a:tr>
              <a:tr h="19050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a:solidFill>
                            <a:schemeClr val="bg1"/>
                          </a:solidFill>
                          <a:effectLst/>
                          <a:latin typeface="Calibri" panose="020F0502020204030204" pitchFamily="34" charset="0"/>
                        </a:rPr>
                        <a:t>Alessandra </a:t>
                      </a:r>
                      <a:r>
                        <a:rPr lang="en-US" sz="1100" b="0" i="0" u="none" strike="noStrike" dirty="0" err="1">
                          <a:solidFill>
                            <a:schemeClr val="bg1"/>
                          </a:solidFill>
                          <a:effectLst/>
                          <a:latin typeface="Calibri" panose="020F0502020204030204" pitchFamily="34" charset="0"/>
                        </a:rPr>
                        <a:t>Boschi</a:t>
                      </a:r>
                      <a:endParaRPr lang="en-US" sz="11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706130052"/>
                  </a:ext>
                </a:extLst>
              </a:tr>
              <a:tr h="19050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Francesca Porto</a:t>
                      </a:r>
                      <a:endParaRPr lang="en-US" sz="11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36036811"/>
                  </a:ext>
                </a:extLst>
              </a:tr>
              <a:tr h="19050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Teresa Ghirardi</a:t>
                      </a:r>
                      <a:endParaRPr lang="en-US" sz="11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pPr algn="ctr" fontAlgn="ctr"/>
                      <a:r>
                        <a:rPr lang="en-US" sz="1100" b="0" i="0" u="none" strike="noStrike">
                          <a:solidFill>
                            <a:srgbClr val="000000"/>
                          </a:solidFill>
                          <a:effectLst/>
                          <a:latin typeface="Calibri" panose="020F0502020204030204" pitchFamily="34" charset="0"/>
                        </a:rPr>
                        <a:t>UNIFE INFN-Fe</a:t>
                      </a:r>
                    </a:p>
                  </a:txBody>
                  <a:tcPr marL="9525" marR="9525" marT="9525" marB="0" anchor="ctr">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166446"/>
                  </a:ext>
                </a:extLst>
              </a:tr>
              <a:tr h="19050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err="1">
                          <a:solidFill>
                            <a:schemeClr val="bg1"/>
                          </a:solidFill>
                          <a:effectLst/>
                          <a:latin typeface="Calibri" panose="020F0502020204030204" pitchFamily="34" charset="0"/>
                        </a:rPr>
                        <a:t>Licia</a:t>
                      </a:r>
                      <a:r>
                        <a:rPr lang="en-US" sz="1100" b="0" i="0" u="none" strike="noStrike">
                          <a:solidFill>
                            <a:schemeClr val="bg1"/>
                          </a:solidFill>
                          <a:effectLst/>
                          <a:latin typeface="Calibri" panose="020F0502020204030204" pitchFamily="34" charset="0"/>
                        </a:rPr>
                        <a:t> </a:t>
                      </a:r>
                      <a:r>
                        <a:rPr lang="en-US" sz="1100" b="0" i="0" u="none" strike="noStrike" err="1">
                          <a:solidFill>
                            <a:schemeClr val="bg1"/>
                          </a:solidFill>
                          <a:effectLst/>
                          <a:latin typeface="Calibri" panose="020F0502020204030204" pitchFamily="34" charset="0"/>
                        </a:rPr>
                        <a:t>Uccelli</a:t>
                      </a:r>
                      <a:endParaRPr lang="en-US" sz="1100" b="0" i="0" u="none" strike="noStrike">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2716420"/>
                  </a:ext>
                </a:extLst>
              </a:tr>
              <a:tr h="19050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Lorenza Marvelli</a:t>
                      </a:r>
                      <a:endParaRPr lang="en-US" sz="11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0240261"/>
                  </a:ext>
                </a:extLst>
              </a:tr>
              <a:tr h="20002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a:solidFill>
                            <a:schemeClr val="bg1"/>
                          </a:solidFill>
                          <a:effectLst/>
                          <a:latin typeface="Calibri" panose="020F0502020204030204" pitchFamily="34" charset="0"/>
                        </a:rPr>
                        <a:t>Emiliano </a:t>
                      </a:r>
                      <a:r>
                        <a:rPr lang="en-US" sz="1100" b="0" i="0" u="none" strike="noStrike" dirty="0" err="1">
                          <a:solidFill>
                            <a:schemeClr val="bg1"/>
                          </a:solidFill>
                          <a:effectLst/>
                          <a:latin typeface="Calibri" panose="020F0502020204030204" pitchFamily="34" charset="0"/>
                        </a:rPr>
                        <a:t>Cazzola</a:t>
                      </a:r>
                      <a:endParaRPr lang="en-US" sz="11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it-IT" sz="1100" b="0" i="0" u="none" strike="noStrike" dirty="0">
                          <a:solidFill>
                            <a:schemeClr val="bg1"/>
                          </a:solidFill>
                          <a:effectLst/>
                          <a:latin typeface="Calibri" panose="020F0502020204030204" pitchFamily="34" charset="0"/>
                        </a:rPr>
                        <a:t>HSCDC</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3226997"/>
                  </a:ext>
                </a:extLst>
              </a:tr>
              <a:tr h="20002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err="1">
                          <a:solidFill>
                            <a:schemeClr val="bg1"/>
                          </a:solidFill>
                          <a:effectLst/>
                          <a:latin typeface="Calibri" panose="020F0502020204030204" pitchFamily="34" charset="0"/>
                        </a:rPr>
                        <a:t>Giancoarlo</a:t>
                      </a:r>
                      <a:r>
                        <a:rPr lang="it-IT" sz="1100" b="0" i="0" u="none" strike="noStrike" dirty="0">
                          <a:solidFill>
                            <a:schemeClr val="bg1"/>
                          </a:solidFill>
                          <a:effectLst/>
                          <a:latin typeface="Calibri" panose="020F0502020204030204" pitchFamily="34" charset="0"/>
                        </a:rPr>
                        <a:t> Gorgoni</a:t>
                      </a:r>
                      <a:endParaRPr lang="en-US" sz="1100" b="0" i="0" u="none" strike="noStrike" dirty="0">
                        <a:solidFill>
                          <a:schemeClr val="bg1"/>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dirty="0">
                        <a:solidFill>
                          <a:schemeClr val="bg1"/>
                        </a:solidFill>
                        <a:effectLst/>
                        <a:latin typeface="Calibri" panose="020F0502020204030204" pitchFamily="34" charset="0"/>
                      </a:endParaRPr>
                    </a:p>
                  </a:txBody>
                  <a:tcPr marL="9525" marR="9525" marT="9525" marB="0" anchor="ctr">
                    <a:lnL>
                      <a:noFill/>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9900622"/>
                  </a:ext>
                </a:extLst>
              </a:tr>
            </a:tbl>
          </a:graphicData>
        </a:graphic>
      </p:graphicFrame>
      <p:graphicFrame>
        <p:nvGraphicFramePr>
          <p:cNvPr id="33" name="Table 32">
            <a:extLst>
              <a:ext uri="{FF2B5EF4-FFF2-40B4-BE49-F238E27FC236}">
                <a16:creationId xmlns:a16="http://schemas.microsoft.com/office/drawing/2014/main" id="{50D8438A-0EE0-4667-BFC0-8DCEB2AA29AE}"/>
              </a:ext>
            </a:extLst>
          </p:cNvPr>
          <p:cNvGraphicFramePr>
            <a:graphicFrameLocks noGrp="1"/>
          </p:cNvGraphicFramePr>
          <p:nvPr>
            <p:extLst>
              <p:ext uri="{D42A27DB-BD31-4B8C-83A1-F6EECF244321}">
                <p14:modId xmlns:p14="http://schemas.microsoft.com/office/powerpoint/2010/main" val="4286375219"/>
              </p:ext>
            </p:extLst>
          </p:nvPr>
        </p:nvGraphicFramePr>
        <p:xfrm>
          <a:off x="9545623" y="494264"/>
          <a:ext cx="1764725" cy="2574982"/>
        </p:xfrm>
        <a:graphic>
          <a:graphicData uri="http://schemas.openxmlformats.org/drawingml/2006/table">
            <a:tbl>
              <a:tblPr>
                <a:tableStyleId>{E929F9F4-4A8F-4326-A1B4-22849713DDAB}</a:tableStyleId>
              </a:tblPr>
              <a:tblGrid>
                <a:gridCol w="1255363">
                  <a:extLst>
                    <a:ext uri="{9D8B030D-6E8A-4147-A177-3AD203B41FA5}">
                      <a16:colId xmlns:a16="http://schemas.microsoft.com/office/drawing/2014/main" val="2246161760"/>
                    </a:ext>
                  </a:extLst>
                </a:gridCol>
                <a:gridCol w="509362">
                  <a:extLst>
                    <a:ext uri="{9D8B030D-6E8A-4147-A177-3AD203B41FA5}">
                      <a16:colId xmlns:a16="http://schemas.microsoft.com/office/drawing/2014/main" val="1684724238"/>
                    </a:ext>
                  </a:extLst>
                </a:gridCol>
              </a:tblGrid>
              <a:tr h="0">
                <a:tc gridSpan="2">
                  <a:txBody>
                    <a:bodyPr/>
                    <a:lstStyle/>
                    <a:p>
                      <a:pPr algn="ctr" fontAlgn="ctr"/>
                      <a:r>
                        <a:rPr lang="en-US" sz="1100" b="1" u="none" strike="noStrike" dirty="0">
                          <a:solidFill>
                            <a:schemeClr val="bg1"/>
                          </a:solidFill>
                          <a:effectLst/>
                        </a:rPr>
                        <a:t>WP3</a:t>
                      </a:r>
                      <a:endParaRPr lang="en-US" sz="11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35495348"/>
                  </a:ext>
                </a:extLst>
              </a:tr>
              <a:tr h="200025">
                <a:tc>
                  <a:txBody>
                    <a:bodyPr/>
                    <a:lstStyle/>
                    <a:p>
                      <a:pPr algn="l" fontAlgn="b"/>
                      <a:r>
                        <a:rPr lang="en-US" sz="1100" b="1" u="none" strike="noStrike" dirty="0">
                          <a:solidFill>
                            <a:srgbClr val="FFFF00"/>
                          </a:solidFill>
                          <a:effectLst/>
                        </a:rPr>
                        <a:t>Liliana </a:t>
                      </a:r>
                      <a:r>
                        <a:rPr lang="en-US" sz="1100" b="1" u="none" strike="noStrike" dirty="0" err="1">
                          <a:solidFill>
                            <a:srgbClr val="FFFF00"/>
                          </a:solidFill>
                          <a:effectLst/>
                        </a:rPr>
                        <a:t>Mou</a:t>
                      </a:r>
                      <a:endParaRPr lang="en-US" sz="1100" b="1" i="0" u="none" strike="noStrike" dirty="0">
                        <a:solidFill>
                          <a:srgbClr val="FFFF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rowSpan="3">
                  <a:txBody>
                    <a:bodyPr/>
                    <a:lstStyle/>
                    <a:p>
                      <a:pPr algn="ctr" fontAlgn="ctr"/>
                      <a:r>
                        <a:rPr lang="en-US" sz="1100" b="0" u="none" strike="noStrike" dirty="0">
                          <a:solidFill>
                            <a:schemeClr val="bg1"/>
                          </a:solidFill>
                          <a:effectLst/>
                        </a:rPr>
                        <a:t>LNL</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458692"/>
                  </a:ext>
                </a:extLst>
              </a:tr>
              <a:tr h="19050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a:solidFill>
                            <a:schemeClr val="bg1"/>
                          </a:solidFill>
                          <a:effectLst/>
                          <a:latin typeface="Calibri" panose="020F0502020204030204" pitchFamily="34" charset="0"/>
                        </a:rPr>
                        <a:t>Gaia </a:t>
                      </a:r>
                      <a:r>
                        <a:rPr lang="en-US" sz="1100" b="0" i="0" u="none" strike="noStrike" err="1">
                          <a:solidFill>
                            <a:schemeClr val="bg1"/>
                          </a:solidFill>
                          <a:effectLst/>
                          <a:latin typeface="Calibri" panose="020F0502020204030204" pitchFamily="34" charset="0"/>
                        </a:rPr>
                        <a:t>Pupillo</a:t>
                      </a:r>
                      <a:endParaRPr lang="en-US" sz="1100" b="0" i="0" u="none" strike="noStrike">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706130052"/>
                  </a:ext>
                </a:extLst>
              </a:tr>
              <a:tr h="19050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a:solidFill>
                            <a:schemeClr val="bg1"/>
                          </a:solidFill>
                          <a:effectLst/>
                          <a:latin typeface="Calibri" panose="020F0502020204030204" pitchFamily="34" charset="0"/>
                        </a:rPr>
                        <a:t>Juan Esposito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r>
                        <a:rPr lang="en-US" sz="1100" b="0" i="0" u="none" strike="noStrike">
                          <a:solidFill>
                            <a:srgbClr val="000000"/>
                          </a:solidFill>
                          <a:effectLst/>
                          <a:latin typeface="Calibri" panose="020F0502020204030204" pitchFamily="34" charset="0"/>
                        </a:rPr>
                        <a:t>UNIFE INFN-Fe</a:t>
                      </a:r>
                    </a:p>
                  </a:txBody>
                  <a:tcPr marL="9525" marR="9525" marT="9525" marB="0" anchor="ctr">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166446"/>
                  </a:ext>
                </a:extLst>
              </a:tr>
              <a:tr h="20002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a:solidFill>
                            <a:schemeClr val="bg1"/>
                          </a:solidFill>
                          <a:effectLst/>
                          <a:latin typeface="Calibri" panose="020F0502020204030204" pitchFamily="34" charset="0"/>
                        </a:rPr>
                        <a:t>Emiliano </a:t>
                      </a:r>
                      <a:r>
                        <a:rPr lang="en-US" sz="1100" b="0" i="0" u="none" strike="noStrike" dirty="0" err="1">
                          <a:solidFill>
                            <a:schemeClr val="bg1"/>
                          </a:solidFill>
                          <a:effectLst/>
                          <a:latin typeface="Calibri" panose="020F0502020204030204" pitchFamily="34" charset="0"/>
                        </a:rPr>
                        <a:t>Cazzola</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it-IT" sz="1100" b="0" i="0" u="none" strike="noStrike" dirty="0">
                          <a:solidFill>
                            <a:schemeClr val="bg1"/>
                          </a:solidFill>
                          <a:effectLst/>
                          <a:latin typeface="Calibri" panose="020F0502020204030204" pitchFamily="34" charset="0"/>
                        </a:rPr>
                        <a:t>HSCDC</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3226997"/>
                  </a:ext>
                </a:extLst>
              </a:tr>
              <a:tr h="20002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Giancarlo Gorgoni</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2124039"/>
                  </a:ext>
                </a:extLst>
              </a:tr>
              <a:tr h="20002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Luciano Canton</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fontAlgn="ctr"/>
                      <a:r>
                        <a:rPr lang="it-IT" sz="1100" b="0" i="0" u="none" strike="noStrike" dirty="0">
                          <a:solidFill>
                            <a:schemeClr val="bg1"/>
                          </a:solidFill>
                          <a:effectLst/>
                          <a:latin typeface="Calibri" panose="020F0502020204030204" pitchFamily="34" charset="0"/>
                        </a:rPr>
                        <a:t>UNIPD</a:t>
                      </a:r>
                    </a:p>
                    <a:p>
                      <a:pPr algn="ctr" fontAlgn="ctr"/>
                      <a:r>
                        <a:rPr lang="it-IT" sz="1100" b="0" i="0" u="none" strike="noStrike" dirty="0">
                          <a:solidFill>
                            <a:schemeClr val="bg1"/>
                          </a:solidFill>
                          <a:effectLst/>
                          <a:latin typeface="Calibri" panose="020F0502020204030204" pitchFamily="34" charset="0"/>
                        </a:rPr>
                        <a:t>INFN-PD</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5967906"/>
                  </a:ext>
                </a:extLst>
              </a:tr>
              <a:tr h="20002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Francesca Barbaro</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161742558"/>
                  </a:ext>
                </a:extLst>
              </a:tr>
              <a:tr h="216592">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Lucia De Dominicis</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extLst>
                  <a:ext uri="{0D108BD9-81ED-4DB2-BD59-A6C34878D82A}">
                    <a16:rowId xmlns:a16="http://schemas.microsoft.com/office/drawing/2014/main" val="1209535431"/>
                  </a:ext>
                </a:extLst>
              </a:tr>
              <a:tr h="20002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Flavia Groppi</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fontAlgn="ctr"/>
                      <a:r>
                        <a:rPr lang="it-IT" sz="1100" b="0" i="0" u="none" strike="noStrike" dirty="0">
                          <a:solidFill>
                            <a:schemeClr val="bg1"/>
                          </a:solidFill>
                          <a:effectLst/>
                          <a:latin typeface="Calibri" panose="020F0502020204030204" pitchFamily="34" charset="0"/>
                        </a:rPr>
                        <a:t>UNIMI</a:t>
                      </a:r>
                    </a:p>
                    <a:p>
                      <a:pPr algn="ctr" fontAlgn="ctr"/>
                      <a:r>
                        <a:rPr lang="it-IT" sz="1100" b="0" i="0" u="none" strike="noStrike" dirty="0">
                          <a:solidFill>
                            <a:schemeClr val="bg1"/>
                          </a:solidFill>
                          <a:effectLst/>
                          <a:latin typeface="Calibri" panose="020F0502020204030204" pitchFamily="34" charset="0"/>
                        </a:rPr>
                        <a:t>INFN-MI</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5029877"/>
                  </a:ext>
                </a:extLst>
              </a:tr>
              <a:tr h="20002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Simone Manenti</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5593696"/>
                  </a:ext>
                </a:extLst>
              </a:tr>
              <a:tr h="20002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Fiorella  M. Cagnetta</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856723"/>
                  </a:ext>
                </a:extLst>
              </a:tr>
              <a:tr h="20002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a:solidFill>
                            <a:schemeClr val="bg1"/>
                          </a:solidFill>
                          <a:effectLst/>
                          <a:latin typeface="Calibri" panose="020F0502020204030204" pitchFamily="34" charset="0"/>
                        </a:rPr>
                        <a:t>Michele Colucci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5426214"/>
                  </a:ext>
                </a:extLst>
              </a:tr>
            </a:tbl>
          </a:graphicData>
        </a:graphic>
      </p:graphicFrame>
      <p:graphicFrame>
        <p:nvGraphicFramePr>
          <p:cNvPr id="34" name="Table 33">
            <a:extLst>
              <a:ext uri="{FF2B5EF4-FFF2-40B4-BE49-F238E27FC236}">
                <a16:creationId xmlns:a16="http://schemas.microsoft.com/office/drawing/2014/main" id="{17B6ED24-1604-4EB2-9279-DF83922A92EF}"/>
              </a:ext>
            </a:extLst>
          </p:cNvPr>
          <p:cNvGraphicFramePr>
            <a:graphicFrameLocks noGrp="1"/>
          </p:cNvGraphicFramePr>
          <p:nvPr>
            <p:extLst>
              <p:ext uri="{D42A27DB-BD31-4B8C-83A1-F6EECF244321}">
                <p14:modId xmlns:p14="http://schemas.microsoft.com/office/powerpoint/2010/main" val="4090520703"/>
              </p:ext>
            </p:extLst>
          </p:nvPr>
        </p:nvGraphicFramePr>
        <p:xfrm>
          <a:off x="9517685" y="3105207"/>
          <a:ext cx="1764724" cy="2037021"/>
        </p:xfrm>
        <a:graphic>
          <a:graphicData uri="http://schemas.openxmlformats.org/drawingml/2006/table">
            <a:tbl>
              <a:tblPr>
                <a:tableStyleId>{E929F9F4-4A8F-4326-A1B4-22849713DDAB}</a:tableStyleId>
              </a:tblPr>
              <a:tblGrid>
                <a:gridCol w="1255362">
                  <a:extLst>
                    <a:ext uri="{9D8B030D-6E8A-4147-A177-3AD203B41FA5}">
                      <a16:colId xmlns:a16="http://schemas.microsoft.com/office/drawing/2014/main" val="2246161760"/>
                    </a:ext>
                  </a:extLst>
                </a:gridCol>
                <a:gridCol w="509362">
                  <a:extLst>
                    <a:ext uri="{9D8B030D-6E8A-4147-A177-3AD203B41FA5}">
                      <a16:colId xmlns:a16="http://schemas.microsoft.com/office/drawing/2014/main" val="1684724238"/>
                    </a:ext>
                  </a:extLst>
                </a:gridCol>
              </a:tblGrid>
              <a:tr h="186006">
                <a:tc gridSpan="2">
                  <a:txBody>
                    <a:bodyPr/>
                    <a:lstStyle/>
                    <a:p>
                      <a:pPr algn="ctr" fontAlgn="ctr"/>
                      <a:r>
                        <a:rPr lang="en-US" sz="1100" b="1" u="none" strike="noStrike" dirty="0">
                          <a:solidFill>
                            <a:schemeClr val="bg1"/>
                          </a:solidFill>
                          <a:effectLst/>
                        </a:rPr>
                        <a:t>WP4</a:t>
                      </a:r>
                      <a:endParaRPr lang="en-US" sz="1100" b="1"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35495348"/>
                  </a:ext>
                </a:extLst>
              </a:tr>
              <a:tr h="37973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1" i="0" u="none" strike="noStrike" dirty="0">
                          <a:solidFill>
                            <a:srgbClr val="FFFF00"/>
                          </a:solidFill>
                          <a:effectLst/>
                          <a:latin typeface="Calibri" panose="020F0502020204030204" pitchFamily="34" charset="0"/>
                        </a:rPr>
                        <a:t>Laura De Nardo/ Laura </a:t>
                      </a:r>
                      <a:r>
                        <a:rPr lang="it-IT" sz="1100" b="1" i="0" u="none" strike="noStrike" dirty="0" err="1">
                          <a:solidFill>
                            <a:srgbClr val="FFFF00"/>
                          </a:solidFill>
                          <a:effectLst/>
                          <a:latin typeface="Calibri" panose="020F0502020204030204" pitchFamily="34" charset="0"/>
                        </a:rPr>
                        <a:t>Melendez</a:t>
                      </a:r>
                      <a:r>
                        <a:rPr lang="it-IT" sz="1100" b="1" i="0" u="none" strike="noStrike" dirty="0">
                          <a:solidFill>
                            <a:srgbClr val="FFFF00"/>
                          </a:solidFill>
                          <a:effectLst/>
                          <a:latin typeface="Calibri" panose="020F0502020204030204" pitchFamily="34" charset="0"/>
                        </a:rPr>
                        <a:t>-A.</a:t>
                      </a:r>
                      <a:endParaRPr lang="en-US" sz="1100" b="1" i="0" u="none" strike="noStrike" dirty="0">
                        <a:solidFill>
                          <a:srgbClr val="FFFF00"/>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INFN-PD IOV</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0820760"/>
                  </a:ext>
                </a:extLst>
              </a:tr>
              <a:tr h="172403">
                <a:tc>
                  <a:txBody>
                    <a:bodyPr/>
                    <a:lstStyle/>
                    <a:p>
                      <a:r>
                        <a:rPr lang="it-IT" sz="1100" b="0" i="0" u="none" strike="noStrike" dirty="0">
                          <a:solidFill>
                            <a:schemeClr val="bg1"/>
                          </a:solidFill>
                          <a:effectLst/>
                          <a:latin typeface="Calibri" panose="020F0502020204030204" pitchFamily="34" charset="0"/>
                        </a:rPr>
                        <a:t>Alessandra </a:t>
                      </a:r>
                      <a:r>
                        <a:rPr lang="it-IT" sz="1100" b="0" i="0" u="none" strike="noStrike" dirty="0" err="1">
                          <a:solidFill>
                            <a:schemeClr val="bg1"/>
                          </a:solidFill>
                          <a:effectLst/>
                          <a:latin typeface="Calibri" panose="020F0502020204030204" pitchFamily="34" charset="0"/>
                        </a:rPr>
                        <a:t>Zorz</a:t>
                      </a:r>
                      <a:endParaRPr lang="en-US" dirty="0"/>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IOV</a:t>
                      </a: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233503"/>
                  </a:ext>
                </a:extLst>
              </a:tr>
              <a:tr h="18986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Marta </a:t>
                      </a:r>
                      <a:r>
                        <a:rPr lang="it-IT" sz="1100" b="0" i="0" u="none" strike="noStrike" dirty="0" err="1">
                          <a:solidFill>
                            <a:schemeClr val="bg1"/>
                          </a:solidFill>
                          <a:effectLst/>
                          <a:latin typeface="Calibri" panose="020F0502020204030204" pitchFamily="34" charset="0"/>
                        </a:rPr>
                        <a:t>Paiusco</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9430098"/>
                  </a:ext>
                </a:extLst>
              </a:tr>
              <a:tr h="18986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Michele Bello</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n-US" sz="1100" b="0" i="0" u="none" strike="noStrike" dirty="0">
                          <a:solidFill>
                            <a:schemeClr val="bg1"/>
                          </a:solidFill>
                          <a:effectLst/>
                          <a:latin typeface="Calibri" panose="020F0502020204030204" pitchFamily="34" charset="0"/>
                        </a:rPr>
                        <a:t>UNIPD</a:t>
                      </a:r>
                      <a:br>
                        <a:rPr lang="en-US" sz="1100" b="0" i="0" u="none" strike="noStrike" dirty="0">
                          <a:solidFill>
                            <a:schemeClr val="bg1"/>
                          </a:solidFill>
                          <a:effectLst/>
                          <a:latin typeface="Calibri" panose="020F0502020204030204" pitchFamily="34" charset="0"/>
                        </a:rPr>
                      </a:br>
                      <a:r>
                        <a:rPr lang="en-US" sz="1100" b="0" i="0" u="none" strike="noStrike" dirty="0">
                          <a:solidFill>
                            <a:schemeClr val="bg1"/>
                          </a:solidFill>
                          <a:effectLst/>
                          <a:latin typeface="Calibri" panose="020F0502020204030204" pitchFamily="34" charset="0"/>
                        </a:rPr>
                        <a:t>INFN-PD</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8263691"/>
                  </a:ext>
                </a:extLst>
              </a:tr>
              <a:tr h="18986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Diego Cecchin</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a:solidFill>
                          <a:schemeClr val="bg1"/>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474945"/>
                  </a:ext>
                </a:extLst>
              </a:tr>
              <a:tr h="18986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Cristina </a:t>
                      </a:r>
                      <a:r>
                        <a:rPr lang="it-IT" sz="1100" b="0" i="0" u="none" strike="noStrike" dirty="0" err="1">
                          <a:solidFill>
                            <a:schemeClr val="bg1"/>
                          </a:solidFill>
                          <a:effectLst/>
                          <a:latin typeface="Calibri" panose="020F0502020204030204" pitchFamily="34" charset="0"/>
                        </a:rPr>
                        <a:t>Bolzati</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it-IT" sz="1100" b="0" i="0" u="none" strike="noStrike" dirty="0">
                          <a:solidFill>
                            <a:schemeClr val="bg1"/>
                          </a:solidFill>
                          <a:effectLst/>
                          <a:latin typeface="Calibri" panose="020F0502020204030204" pitchFamily="34" charset="0"/>
                        </a:rPr>
                        <a:t>ICMATE CNR</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5053194"/>
                  </a:ext>
                </a:extLst>
              </a:tr>
              <a:tr h="18986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i="0" u="none" strike="noStrike" dirty="0" err="1">
                          <a:solidFill>
                            <a:schemeClr val="bg1"/>
                          </a:solidFill>
                          <a:effectLst/>
                          <a:latin typeface="Calibri" panose="020F0502020204030204" pitchFamily="34" charset="0"/>
                        </a:rPr>
                        <a:t>Giov</a:t>
                      </a:r>
                      <a:r>
                        <a:rPr lang="en-US" sz="1100" b="0" i="0" u="none" strike="noStrike" dirty="0">
                          <a:solidFill>
                            <a:schemeClr val="bg1"/>
                          </a:solidFill>
                          <a:effectLst/>
                          <a:latin typeface="Calibri" panose="020F0502020204030204" pitchFamily="34" charset="0"/>
                        </a:rPr>
                        <a:t>. Di Domenico</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n-US" sz="1100" b="0" i="0" u="none" strike="noStrike">
                          <a:solidFill>
                            <a:schemeClr val="bg1"/>
                          </a:solidFill>
                          <a:effectLst/>
                          <a:latin typeface="Calibri" panose="020F0502020204030204" pitchFamily="34" charset="0"/>
                        </a:rPr>
                        <a:t>UNIFE INFN-Fe</a:t>
                      </a: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0415422"/>
                  </a:ext>
                </a:extLst>
              </a:tr>
              <a:tr h="189863">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it-IT" sz="1100" b="0" i="0" u="none" strike="noStrike" dirty="0">
                          <a:solidFill>
                            <a:schemeClr val="bg1"/>
                          </a:solidFill>
                          <a:effectLst/>
                          <a:latin typeface="Calibri" panose="020F0502020204030204" pitchFamily="34" charset="0"/>
                        </a:rPr>
                        <a:t>Angelo Taibi</a:t>
                      </a:r>
                      <a:endParaRPr lang="en-US" sz="1100" b="0" i="0" u="none" strike="noStrike" dirty="0">
                        <a:solidFill>
                          <a:schemeClr val="bg1"/>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4465450"/>
                  </a:ext>
                </a:extLst>
              </a:tr>
            </a:tbl>
          </a:graphicData>
        </a:graphic>
      </p:graphicFrame>
      <p:graphicFrame>
        <p:nvGraphicFramePr>
          <p:cNvPr id="17" name="Table 16">
            <a:extLst>
              <a:ext uri="{FF2B5EF4-FFF2-40B4-BE49-F238E27FC236}">
                <a16:creationId xmlns:a16="http://schemas.microsoft.com/office/drawing/2014/main" id="{3618885D-3355-3F20-89EA-C1F08701755B}"/>
              </a:ext>
            </a:extLst>
          </p:cNvPr>
          <p:cNvGraphicFramePr>
            <a:graphicFrameLocks noGrp="1"/>
          </p:cNvGraphicFramePr>
          <p:nvPr>
            <p:extLst>
              <p:ext uri="{D42A27DB-BD31-4B8C-83A1-F6EECF244321}">
                <p14:modId xmlns:p14="http://schemas.microsoft.com/office/powerpoint/2010/main" val="2338433925"/>
              </p:ext>
            </p:extLst>
          </p:nvPr>
        </p:nvGraphicFramePr>
        <p:xfrm>
          <a:off x="91194" y="1394403"/>
          <a:ext cx="1648560" cy="1303020"/>
        </p:xfrm>
        <a:graphic>
          <a:graphicData uri="http://schemas.openxmlformats.org/drawingml/2006/table">
            <a:tbl>
              <a:tblPr>
                <a:tableStyleId>{E929F9F4-4A8F-4326-A1B4-22849713DDAB}</a:tableStyleId>
              </a:tblPr>
              <a:tblGrid>
                <a:gridCol w="998538">
                  <a:extLst>
                    <a:ext uri="{9D8B030D-6E8A-4147-A177-3AD203B41FA5}">
                      <a16:colId xmlns:a16="http://schemas.microsoft.com/office/drawing/2014/main" val="2246161760"/>
                    </a:ext>
                  </a:extLst>
                </a:gridCol>
                <a:gridCol w="650022">
                  <a:extLst>
                    <a:ext uri="{9D8B030D-6E8A-4147-A177-3AD203B41FA5}">
                      <a16:colId xmlns:a16="http://schemas.microsoft.com/office/drawing/2014/main" val="1684724238"/>
                    </a:ext>
                  </a:extLst>
                </a:gridCol>
              </a:tblGrid>
              <a:tr h="0">
                <a:tc gridSpan="2">
                  <a:txBody>
                    <a:bodyPr/>
                    <a:lstStyle/>
                    <a:p>
                      <a:pPr algn="ctr" fontAlgn="ctr"/>
                      <a:r>
                        <a:rPr lang="en-US" sz="1100" b="1" u="none" strike="noStrike">
                          <a:solidFill>
                            <a:schemeClr val="bg1"/>
                          </a:solidFill>
                          <a:effectLst/>
                        </a:rPr>
                        <a:t>WP1</a:t>
                      </a:r>
                      <a:endParaRPr lang="en-US" sz="1100" b="1" i="0" u="none" strike="noStrike">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835495348"/>
                  </a:ext>
                </a:extLst>
              </a:tr>
              <a:tr h="200025">
                <a:tc>
                  <a:txBody>
                    <a:bodyPr/>
                    <a:lstStyle/>
                    <a:p>
                      <a:pPr algn="l" fontAlgn="b"/>
                      <a:r>
                        <a:rPr lang="en-US" sz="1100" b="1" u="none" strike="noStrike" dirty="0">
                          <a:solidFill>
                            <a:srgbClr val="FFFF00"/>
                          </a:solidFill>
                          <a:effectLst/>
                        </a:rPr>
                        <a:t>Sara </a:t>
                      </a:r>
                      <a:r>
                        <a:rPr lang="en-US" sz="1100" b="1" u="none" strike="noStrike" dirty="0" err="1">
                          <a:solidFill>
                            <a:srgbClr val="FFFF00"/>
                          </a:solidFill>
                          <a:effectLst/>
                        </a:rPr>
                        <a:t>Cisternino</a:t>
                      </a:r>
                      <a:endParaRPr lang="en-US" sz="1100" b="1" i="0" u="none" strike="noStrike" dirty="0">
                        <a:solidFill>
                          <a:srgbClr val="FFFF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4">
                  <a:txBody>
                    <a:bodyPr/>
                    <a:lstStyle/>
                    <a:p>
                      <a:pPr algn="ctr" fontAlgn="ctr"/>
                      <a:r>
                        <a:rPr lang="en-US" sz="1100" b="0" u="none" strike="noStrike" dirty="0">
                          <a:solidFill>
                            <a:schemeClr val="bg1"/>
                          </a:solidFill>
                          <a:effectLst/>
                        </a:rPr>
                        <a:t>LNL</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0458692"/>
                  </a:ext>
                </a:extLst>
              </a:tr>
              <a:tr h="19050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u="none" strike="noStrike" dirty="0">
                          <a:solidFill>
                            <a:schemeClr val="bg1"/>
                          </a:solidFill>
                          <a:effectLst/>
                        </a:rPr>
                        <a:t>Juan Esposito</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vMerge="1">
                  <a:txBody>
                    <a:bodyPr/>
                    <a:lstStyle/>
                    <a:p>
                      <a:pPr algn="ctr" fontAlgn="ctr"/>
                      <a:r>
                        <a:rPr lang="en-US" sz="1100" b="0" i="0" u="none" strike="noStrike">
                          <a:solidFill>
                            <a:srgbClr val="000000"/>
                          </a:solidFill>
                          <a:effectLst/>
                          <a:latin typeface="Calibri" panose="020F0502020204030204" pitchFamily="34" charset="0"/>
                        </a:rPr>
                        <a:t>UNIFE INFN-Fe</a:t>
                      </a:r>
                    </a:p>
                  </a:txBody>
                  <a:tcPr marL="9525" marR="9525" marT="9525" marB="0" anchor="ctr">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166446"/>
                  </a:ext>
                </a:extLst>
              </a:tr>
              <a:tr h="19050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100" b="0" u="none" strike="noStrike" dirty="0">
                          <a:solidFill>
                            <a:schemeClr val="bg1"/>
                          </a:solidFill>
                          <a:effectLst/>
                        </a:rPr>
                        <a:t>Alisa </a:t>
                      </a:r>
                      <a:r>
                        <a:rPr lang="en-US" sz="1100" b="0" u="none" strike="noStrike" dirty="0" err="1">
                          <a:solidFill>
                            <a:schemeClr val="bg1"/>
                          </a:solidFill>
                          <a:effectLst/>
                        </a:rPr>
                        <a:t>Kotliarenko</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vMerge="1">
                  <a:txBody>
                    <a:bodyPr/>
                    <a:lstStyle/>
                    <a:p>
                      <a:endParaRPr lang="en-US"/>
                    </a:p>
                  </a:txBody>
                  <a:tcPr/>
                </a:tc>
                <a:extLst>
                  <a:ext uri="{0D108BD9-81ED-4DB2-BD59-A6C34878D82A}">
                    <a16:rowId xmlns:a16="http://schemas.microsoft.com/office/drawing/2014/main" val="3962716420"/>
                  </a:ext>
                </a:extLst>
              </a:tr>
              <a:tr h="200025">
                <a:tc>
                  <a:txBody>
                    <a:bodyPr/>
                    <a:lstStyle/>
                    <a:p>
                      <a:pPr algn="l" fontAlgn="b"/>
                      <a:r>
                        <a:rPr lang="en-US" sz="1100" b="0" u="none" strike="noStrike" dirty="0">
                          <a:solidFill>
                            <a:schemeClr val="bg1"/>
                          </a:solidFill>
                          <a:effectLst/>
                        </a:rPr>
                        <a:t>Giorgio Keppel </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vMerge="1">
                  <a:txBody>
                    <a:bodyPr/>
                    <a:lstStyle/>
                    <a:p>
                      <a:pPr algn="l" fontAlgn="b"/>
                      <a:r>
                        <a:rPr lang="en-US" sz="1100" b="0" i="0" u="none" strike="noStrike" err="1">
                          <a:solidFill>
                            <a:srgbClr val="000000"/>
                          </a:solidFill>
                          <a:effectLst/>
                          <a:latin typeface="Calibri" panose="020F0502020204030204" pitchFamily="34" charset="0"/>
                        </a:rPr>
                        <a:t>Osp</a:t>
                      </a:r>
                      <a:r>
                        <a:rPr lang="en-US" sz="1100" b="0" i="0" u="none" strike="noStrike">
                          <a:solidFill>
                            <a:srgbClr val="000000"/>
                          </a:solidFill>
                          <a:effectLst/>
                          <a:latin typeface="Calibri" panose="020F0502020204030204" pitchFamily="34" charset="0"/>
                        </a:rPr>
                        <a:t>. SCDC</a:t>
                      </a:r>
                    </a:p>
                  </a:txBody>
                  <a:tcPr marL="9525" marR="9525" marT="9525" marB="0" anchor="b">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26680"/>
                  </a:ext>
                </a:extLst>
              </a:tr>
              <a:tr h="200025">
                <a:tc>
                  <a:txBody>
                    <a:bodyPr/>
                    <a:lstStyle/>
                    <a:p>
                      <a:pPr algn="l" fontAlgn="b"/>
                      <a:r>
                        <a:rPr lang="it-IT" sz="1100" b="0" u="none" strike="noStrike" dirty="0">
                          <a:solidFill>
                            <a:schemeClr val="bg1"/>
                          </a:solidFill>
                          <a:effectLst/>
                        </a:rPr>
                        <a:t>Umberto A. Tamburini</a:t>
                      </a:r>
                      <a:endParaRPr lang="en-US" sz="11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t-IT" sz="1100" b="0" u="none" strike="noStrike" dirty="0">
                          <a:solidFill>
                            <a:schemeClr val="bg1"/>
                          </a:solidFill>
                          <a:effectLst/>
                        </a:rPr>
                        <a:t>UNIPV</a:t>
                      </a:r>
                      <a:endParaRPr lang="en-US" sz="11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3226997"/>
                  </a:ext>
                </a:extLst>
              </a:tr>
            </a:tbl>
          </a:graphicData>
        </a:graphic>
      </p:graphicFrame>
    </p:spTree>
    <p:extLst>
      <p:ext uri="{BB962C8B-B14F-4D97-AF65-F5344CB8AC3E}">
        <p14:creationId xmlns:p14="http://schemas.microsoft.com/office/powerpoint/2010/main" val="195406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1F683C6-F437-8B56-3EE5-0FE297CA75AB}"/>
              </a:ext>
            </a:extLst>
          </p:cNvPr>
          <p:cNvSpPr>
            <a:spLocks noGrp="1"/>
          </p:cNvSpPr>
          <p:nvPr>
            <p:ph type="title"/>
          </p:nvPr>
        </p:nvSpPr>
        <p:spPr/>
        <p:txBody>
          <a:bodyPr/>
          <a:lstStyle/>
          <a:p>
            <a:r>
              <a:rPr lang="en-US" sz="3600">
                <a:solidFill>
                  <a:schemeClr val="tx2"/>
                </a:solidFill>
                <a:latin typeface="+mn-lt"/>
              </a:rPr>
              <a:t>CUPRUM-TTD Timetable and milestones planned </a:t>
            </a:r>
            <a:endParaRPr lang="en-US" sz="3600"/>
          </a:p>
        </p:txBody>
      </p:sp>
      <p:sp>
        <p:nvSpPr>
          <p:cNvPr id="4" name="Slide Number Placeholder 3">
            <a:extLst>
              <a:ext uri="{FF2B5EF4-FFF2-40B4-BE49-F238E27FC236}">
                <a16:creationId xmlns:a16="http://schemas.microsoft.com/office/drawing/2014/main" id="{46BAA08E-5604-4B48-8DEC-627A2AF19787}"/>
              </a:ext>
            </a:extLst>
          </p:cNvPr>
          <p:cNvSpPr>
            <a:spLocks noGrp="1"/>
          </p:cNvSpPr>
          <p:nvPr>
            <p:ph type="sldNum" sz="quarter" idx="12"/>
          </p:nvPr>
        </p:nvSpPr>
        <p:spPr/>
        <p:txBody>
          <a:bodyPr anchor="ctr">
            <a:normAutofit/>
          </a:bodyPr>
          <a:lstStyle/>
          <a:p>
            <a:pPr>
              <a:spcAft>
                <a:spcPts val="600"/>
              </a:spcAft>
            </a:pPr>
            <a:fld id="{B6F15528-21DE-4FAA-801E-634DDDAF4B2B}" type="slidenum">
              <a:rPr lang="en-US" smtClean="0"/>
              <a:pPr>
                <a:spcAft>
                  <a:spcPts val="600"/>
                </a:spcAft>
              </a:pPr>
              <a:t>4</a:t>
            </a:fld>
            <a:endParaRPr lang="en-US"/>
          </a:p>
        </p:txBody>
      </p:sp>
      <p:pic>
        <p:nvPicPr>
          <p:cNvPr id="2" name="Picture 1">
            <a:extLst>
              <a:ext uri="{FF2B5EF4-FFF2-40B4-BE49-F238E27FC236}">
                <a16:creationId xmlns:a16="http://schemas.microsoft.com/office/drawing/2014/main" id="{CD126EA9-655B-4CC5-A6F9-11F6B8616D0E}"/>
              </a:ext>
            </a:extLst>
          </p:cNvPr>
          <p:cNvPicPr>
            <a:picLocks noChangeAspect="1"/>
          </p:cNvPicPr>
          <p:nvPr/>
        </p:nvPicPr>
        <p:blipFill>
          <a:blip r:embed="rId2"/>
          <a:stretch>
            <a:fillRect/>
          </a:stretch>
        </p:blipFill>
        <p:spPr>
          <a:xfrm>
            <a:off x="201843" y="1198233"/>
            <a:ext cx="10985267" cy="5086025"/>
          </a:xfrm>
          <a:prstGeom prst="rect">
            <a:avLst/>
          </a:prstGeom>
        </p:spPr>
      </p:pic>
      <p:sp>
        <p:nvSpPr>
          <p:cNvPr id="3" name="Rectangle: Rounded Corners 2">
            <a:extLst>
              <a:ext uri="{FF2B5EF4-FFF2-40B4-BE49-F238E27FC236}">
                <a16:creationId xmlns:a16="http://schemas.microsoft.com/office/drawing/2014/main" id="{B71EBCCD-8069-AC83-6211-EB20CD8D5B8E}"/>
              </a:ext>
            </a:extLst>
          </p:cNvPr>
          <p:cNvSpPr/>
          <p:nvPr/>
        </p:nvSpPr>
        <p:spPr>
          <a:xfrm>
            <a:off x="596900" y="1892300"/>
            <a:ext cx="2479514" cy="4391958"/>
          </a:xfrm>
          <a:prstGeom prst="roundRect">
            <a:avLst/>
          </a:prstGeom>
          <a:solidFill>
            <a:schemeClr val="accent1">
              <a:alpha val="3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5FBDCB1-0A26-A2D4-A17F-33F8547ABC34}"/>
              </a:ext>
            </a:extLst>
          </p:cNvPr>
          <p:cNvSpPr txBox="1"/>
          <p:nvPr/>
        </p:nvSpPr>
        <p:spPr>
          <a:xfrm>
            <a:off x="596900" y="6346251"/>
            <a:ext cx="2521203" cy="369332"/>
          </a:xfrm>
          <a:prstGeom prst="rect">
            <a:avLst/>
          </a:prstGeom>
          <a:noFill/>
        </p:spPr>
        <p:txBody>
          <a:bodyPr wrap="none" rtlCol="0">
            <a:spAutoFit/>
          </a:bodyPr>
          <a:lstStyle/>
          <a:p>
            <a:r>
              <a:rPr lang="en-US" dirty="0">
                <a:solidFill>
                  <a:srgbClr val="FF0000"/>
                </a:solidFill>
              </a:rPr>
              <a:t>First 18 months activities</a:t>
            </a:r>
          </a:p>
        </p:txBody>
      </p:sp>
      <p:sp>
        <p:nvSpPr>
          <p:cNvPr id="6" name="Arrow: Curved Down 10">
            <a:extLst>
              <a:ext uri="{FF2B5EF4-FFF2-40B4-BE49-F238E27FC236}">
                <a16:creationId xmlns:a16="http://schemas.microsoft.com/office/drawing/2014/main" id="{68A1B591-07B0-9368-33F4-7E57051F1CCF}"/>
              </a:ext>
            </a:extLst>
          </p:cNvPr>
          <p:cNvSpPr/>
          <p:nvPr/>
        </p:nvSpPr>
        <p:spPr>
          <a:xfrm rot="341182" flipV="1">
            <a:off x="1228922" y="5921836"/>
            <a:ext cx="1533525" cy="49457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183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
        <p:nvSpPr>
          <p:cNvPr id="6" name="Rectangle 5"/>
          <p:cNvSpPr/>
          <p:nvPr/>
        </p:nvSpPr>
        <p:spPr>
          <a:xfrm>
            <a:off x="762000" y="3200400"/>
            <a:ext cx="10439400" cy="646331"/>
          </a:xfrm>
          <a:prstGeom prst="rect">
            <a:avLst/>
          </a:prstGeom>
        </p:spPr>
        <p:txBody>
          <a:bodyPr wrap="square">
            <a:spAutoFit/>
          </a:bodyPr>
          <a:lstStyle/>
          <a:p>
            <a:r>
              <a:rPr lang="en-US" sz="3600" spc="-100" dirty="0">
                <a:solidFill>
                  <a:srgbClr val="242852"/>
                </a:solidFill>
                <a:latin typeface="Cambria"/>
                <a:ea typeface="+mj-ea"/>
                <a:cs typeface="+mj-cs"/>
              </a:rPr>
              <a:t>Resume on R&amp;D activities performed (as of June 2024)</a:t>
            </a:r>
            <a:endParaRPr lang="en-US" dirty="0"/>
          </a:p>
        </p:txBody>
      </p:sp>
    </p:spTree>
    <p:extLst>
      <p:ext uri="{BB962C8B-B14F-4D97-AF65-F5344CB8AC3E}">
        <p14:creationId xmlns:p14="http://schemas.microsoft.com/office/powerpoint/2010/main" val="872076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D0765B-7763-F914-C306-E2C8DB288798}"/>
              </a:ext>
            </a:extLst>
          </p:cNvPr>
          <p:cNvPicPr>
            <a:picLocks noChangeAspect="1"/>
          </p:cNvPicPr>
          <p:nvPr/>
        </p:nvPicPr>
        <p:blipFill rotWithShape="1">
          <a:blip r:embed="rId3"/>
          <a:srcRect t="7793" r="6972" b="67283"/>
          <a:stretch/>
        </p:blipFill>
        <p:spPr>
          <a:xfrm>
            <a:off x="77010" y="882878"/>
            <a:ext cx="10964799" cy="1360064"/>
          </a:xfrm>
          <a:prstGeom prst="rect">
            <a:avLst/>
          </a:prstGeom>
        </p:spPr>
      </p:pic>
      <p:sp>
        <p:nvSpPr>
          <p:cNvPr id="3" name="Slide Number Placeholder 2">
            <a:extLst>
              <a:ext uri="{FF2B5EF4-FFF2-40B4-BE49-F238E27FC236}">
                <a16:creationId xmlns:a16="http://schemas.microsoft.com/office/drawing/2014/main" id="{860505B6-B048-4D8F-B955-631527BCBDFF}"/>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
        <p:nvSpPr>
          <p:cNvPr id="2" name="Title 1"/>
          <p:cNvSpPr>
            <a:spLocks noGrp="1"/>
          </p:cNvSpPr>
          <p:nvPr>
            <p:ph type="title" idx="4294967295"/>
          </p:nvPr>
        </p:nvSpPr>
        <p:spPr>
          <a:xfrm>
            <a:off x="0" y="3175"/>
            <a:ext cx="10944225" cy="965200"/>
          </a:xfrm>
        </p:spPr>
        <p:txBody>
          <a:bodyPr>
            <a:normAutofit fontScale="90000"/>
          </a:bodyPr>
          <a:lstStyle/>
          <a:p>
            <a:r>
              <a:rPr lang="en-US" sz="3600" dirty="0">
                <a:solidFill>
                  <a:schemeClr val="tx1"/>
                </a:solidFill>
                <a:latin typeface="+mn-lt"/>
              </a:rPr>
              <a:t> </a:t>
            </a:r>
            <a:r>
              <a:rPr lang="en-US" sz="3600" dirty="0">
                <a:latin typeface="+mn-lt"/>
              </a:rPr>
              <a:t>CUPRUM-TTD WP1 (LNL+FE): Target manufacturing, characterization, and material recovery</a:t>
            </a:r>
          </a:p>
        </p:txBody>
      </p:sp>
      <p:graphicFrame>
        <p:nvGraphicFramePr>
          <p:cNvPr id="27" name="Tabella 11">
            <a:extLst>
              <a:ext uri="{FF2B5EF4-FFF2-40B4-BE49-F238E27FC236}">
                <a16:creationId xmlns:a16="http://schemas.microsoft.com/office/drawing/2014/main" id="{0AE798C7-6749-879E-53D5-9FABF6E778B4}"/>
              </a:ext>
            </a:extLst>
          </p:cNvPr>
          <p:cNvGraphicFramePr>
            <a:graphicFrameLocks noGrp="1"/>
          </p:cNvGraphicFramePr>
          <p:nvPr>
            <p:extLst>
              <p:ext uri="{D42A27DB-BD31-4B8C-83A1-F6EECF244321}">
                <p14:modId xmlns:p14="http://schemas.microsoft.com/office/powerpoint/2010/main" val="2347770590"/>
              </p:ext>
            </p:extLst>
          </p:nvPr>
        </p:nvGraphicFramePr>
        <p:xfrm>
          <a:off x="5743780" y="947120"/>
          <a:ext cx="5230070" cy="759841"/>
        </p:xfrm>
        <a:graphic>
          <a:graphicData uri="http://schemas.openxmlformats.org/drawingml/2006/table">
            <a:tbl>
              <a:tblPr firstRow="1" firstCol="1" bandRow="1"/>
              <a:tblGrid>
                <a:gridCol w="5230070">
                  <a:extLst>
                    <a:ext uri="{9D8B030D-6E8A-4147-A177-3AD203B41FA5}">
                      <a16:colId xmlns:a16="http://schemas.microsoft.com/office/drawing/2014/main" val="1275488791"/>
                    </a:ext>
                  </a:extLst>
                </a:gridCol>
              </a:tblGrid>
              <a:tr h="679513">
                <a:tc>
                  <a:txBody>
                    <a:bodyPr/>
                    <a:lstStyle/>
                    <a:p>
                      <a:pPr marL="0" marR="0" lvl="0" indent="0" algn="l" defTabSz="914377" rtl="0" eaLnBrk="1" fontAlgn="auto" latinLnBrk="0" hangingPunct="1">
                        <a:lnSpc>
                          <a:spcPct val="115000"/>
                        </a:lnSpc>
                        <a:spcBef>
                          <a:spcPts val="0"/>
                        </a:spcBef>
                        <a:spcAft>
                          <a:spcPts val="0"/>
                        </a:spcAft>
                        <a:buClrTx/>
                        <a:buSzTx/>
                        <a:buFontTx/>
                        <a:buNone/>
                        <a:tabLst/>
                        <a:defRPr/>
                      </a:pPr>
                      <a:r>
                        <a:rPr lang="en-US" sz="1100" dirty="0">
                          <a:solidFill>
                            <a:srgbClr val="000000"/>
                          </a:solidFill>
                          <a:effectLst/>
                          <a:latin typeface="+mn-lt"/>
                          <a:ea typeface="Times New Roman" panose="02020603050405020304" pitchFamily="18" charset="0"/>
                          <a:cs typeface="Calibri" panose="020F0502020204030204" pitchFamily="34" charset="0"/>
                        </a:rPr>
                        <a:t>D1: no. 2-3 </a:t>
                      </a:r>
                      <a:r>
                        <a:rPr lang="en-US" sz="1100" dirty="0" err="1">
                          <a:solidFill>
                            <a:srgbClr val="000000"/>
                          </a:solidFill>
                          <a:effectLst/>
                          <a:latin typeface="+mn-lt"/>
                          <a:ea typeface="Times New Roman" panose="02020603050405020304" pitchFamily="18" charset="0"/>
                          <a:cs typeface="Calibri" panose="020F0502020204030204" pitchFamily="34" charset="0"/>
                        </a:rPr>
                        <a:t>ZnO</a:t>
                      </a:r>
                      <a:r>
                        <a:rPr lang="en-US" sz="1100" dirty="0">
                          <a:solidFill>
                            <a:srgbClr val="000000"/>
                          </a:solidFill>
                          <a:effectLst/>
                          <a:latin typeface="+mn-lt"/>
                          <a:ea typeface="Times New Roman" panose="02020603050405020304" pitchFamily="18" charset="0"/>
                          <a:cs typeface="Calibri" panose="020F0502020204030204" pitchFamily="34" charset="0"/>
                        </a:rPr>
                        <a:t> targets for surface analyses investigations (WP2);</a:t>
                      </a:r>
                      <a:endParaRPr lang="it-IT" sz="1200" dirty="0">
                        <a:solidFill>
                          <a:srgbClr val="000000"/>
                        </a:solidFill>
                        <a:effectLst/>
                        <a:latin typeface="+mn-lt"/>
                        <a:ea typeface="Calibri" panose="020F0502020204030204" pitchFamily="34" charset="0"/>
                        <a:cs typeface="Cambria" panose="02040503050406030204" pitchFamily="18" charset="0"/>
                      </a:endParaRPr>
                    </a:p>
                    <a:p>
                      <a:pPr>
                        <a:lnSpc>
                          <a:spcPct val="115000"/>
                        </a:lnSpc>
                        <a:spcAft>
                          <a:spcPts val="0"/>
                        </a:spcAft>
                      </a:pPr>
                      <a:r>
                        <a:rPr lang="en-US" sz="1100" dirty="0">
                          <a:solidFill>
                            <a:srgbClr val="000000"/>
                          </a:solidFill>
                          <a:effectLst/>
                          <a:latin typeface="+mn-lt"/>
                          <a:ea typeface="Times New Roman" panose="02020603050405020304" pitchFamily="18" charset="0"/>
                          <a:cs typeface="Calibri" panose="020F0502020204030204" pitchFamily="34" charset="0"/>
                        </a:rPr>
                        <a:t>D2: no. 5 </a:t>
                      </a:r>
                      <a:r>
                        <a:rPr lang="en-US" sz="1100" dirty="0" err="1">
                          <a:solidFill>
                            <a:srgbClr val="000000"/>
                          </a:solidFill>
                          <a:effectLst/>
                          <a:latin typeface="+mn-lt"/>
                          <a:ea typeface="Times New Roman" panose="02020603050405020304" pitchFamily="18" charset="0"/>
                          <a:cs typeface="Calibri" panose="020F0502020204030204" pitchFamily="34" charset="0"/>
                        </a:rPr>
                        <a:t>ZnO</a:t>
                      </a:r>
                      <a:r>
                        <a:rPr lang="en-US" sz="1100" dirty="0">
                          <a:solidFill>
                            <a:srgbClr val="000000"/>
                          </a:solidFill>
                          <a:effectLst/>
                          <a:latin typeface="+mn-lt"/>
                          <a:ea typeface="Times New Roman" panose="02020603050405020304" pitchFamily="18" charset="0"/>
                          <a:cs typeface="Calibri" panose="020F0502020204030204" pitchFamily="34" charset="0"/>
                        </a:rPr>
                        <a:t> targets for cold test chemical processing optimization (WP2);</a:t>
                      </a:r>
                      <a:endParaRPr lang="it-IT" sz="1200" dirty="0">
                        <a:solidFill>
                          <a:srgbClr val="000000"/>
                        </a:solidFill>
                        <a:effectLst/>
                        <a:latin typeface="+mn-lt"/>
                        <a:ea typeface="Calibri" panose="020F0502020204030204" pitchFamily="34" charset="0"/>
                        <a:cs typeface="Cambria" panose="02040503050406030204" pitchFamily="18" charset="0"/>
                      </a:endParaRPr>
                    </a:p>
                    <a:p>
                      <a:pPr>
                        <a:lnSpc>
                          <a:spcPct val="115000"/>
                        </a:lnSpc>
                        <a:spcAft>
                          <a:spcPts val="0"/>
                        </a:spcAft>
                      </a:pPr>
                      <a:r>
                        <a:rPr lang="en-US" sz="1100" dirty="0">
                          <a:solidFill>
                            <a:srgbClr val="000000"/>
                          </a:solidFill>
                          <a:effectLst/>
                          <a:latin typeface="+mn-lt"/>
                          <a:ea typeface="Times New Roman" panose="02020603050405020304" pitchFamily="18" charset="0"/>
                          <a:cs typeface="Calibri" panose="020F0502020204030204" pitchFamily="34" charset="0"/>
                        </a:rPr>
                        <a:t>D3: 3 </a:t>
                      </a:r>
                      <a:r>
                        <a:rPr lang="en-US" sz="1100" baseline="30000" dirty="0">
                          <a:solidFill>
                            <a:srgbClr val="000000"/>
                          </a:solidFill>
                          <a:effectLst/>
                          <a:latin typeface="+mn-lt"/>
                          <a:ea typeface="Times New Roman" panose="02020603050405020304" pitchFamily="18" charset="0"/>
                          <a:cs typeface="Calibri" panose="020F0502020204030204" pitchFamily="34" charset="0"/>
                        </a:rPr>
                        <a:t>70</a:t>
                      </a:r>
                      <a:r>
                        <a:rPr lang="en-US" sz="1100" dirty="0">
                          <a:solidFill>
                            <a:srgbClr val="000000"/>
                          </a:solidFill>
                          <a:effectLst/>
                          <a:latin typeface="+mn-lt"/>
                          <a:ea typeface="Times New Roman" panose="02020603050405020304" pitchFamily="18" charset="0"/>
                          <a:cs typeface="Calibri" panose="020F0502020204030204" pitchFamily="34" charset="0"/>
                        </a:rPr>
                        <a:t>ZnO targets for production test;</a:t>
                      </a:r>
                      <a:endParaRPr lang="it-IT" sz="1200" dirty="0">
                        <a:solidFill>
                          <a:srgbClr val="000000"/>
                        </a:solidFill>
                        <a:effectLst/>
                        <a:latin typeface="+mn-lt"/>
                        <a:ea typeface="Calibri" panose="020F0502020204030204" pitchFamily="34" charset="0"/>
                        <a:cs typeface="Cambria" panose="02040503050406030204" pitchFamily="18" charset="0"/>
                      </a:endParaRPr>
                    </a:p>
                    <a:p>
                      <a:pPr>
                        <a:lnSpc>
                          <a:spcPct val="115000"/>
                        </a:lnSpc>
                        <a:spcAft>
                          <a:spcPts val="0"/>
                        </a:spcAft>
                      </a:pPr>
                      <a:r>
                        <a:rPr lang="en-US" sz="1100" dirty="0">
                          <a:solidFill>
                            <a:srgbClr val="000000"/>
                          </a:solidFill>
                          <a:effectLst/>
                          <a:latin typeface="+mn-lt"/>
                          <a:ea typeface="Times New Roman" panose="02020603050405020304" pitchFamily="18" charset="0"/>
                          <a:cs typeface="Calibri" panose="020F0502020204030204" pitchFamily="34" charset="0"/>
                        </a:rPr>
                        <a:t>D4: recovered </a:t>
                      </a:r>
                      <a:r>
                        <a:rPr lang="en-US" sz="1100" baseline="30000" dirty="0" err="1">
                          <a:solidFill>
                            <a:srgbClr val="000000"/>
                          </a:solidFill>
                          <a:effectLst/>
                          <a:latin typeface="+mn-lt"/>
                          <a:ea typeface="Times New Roman" panose="02020603050405020304" pitchFamily="18" charset="0"/>
                          <a:cs typeface="Calibri" panose="020F0502020204030204" pitchFamily="34" charset="0"/>
                        </a:rPr>
                        <a:t>nat</a:t>
                      </a:r>
                      <a:r>
                        <a:rPr lang="en-US" sz="1100" dirty="0" err="1">
                          <a:solidFill>
                            <a:srgbClr val="000000"/>
                          </a:solidFill>
                          <a:effectLst/>
                          <a:latin typeface="+mn-lt"/>
                          <a:ea typeface="Times New Roman" panose="02020603050405020304" pitchFamily="18" charset="0"/>
                          <a:cs typeface="Calibri" panose="020F0502020204030204" pitchFamily="34" charset="0"/>
                        </a:rPr>
                        <a:t>ZnO</a:t>
                      </a:r>
                      <a:r>
                        <a:rPr lang="en-US" sz="1100" dirty="0">
                          <a:solidFill>
                            <a:srgbClr val="000000"/>
                          </a:solidFill>
                          <a:effectLst/>
                          <a:latin typeface="+mn-lt"/>
                          <a:ea typeface="Times New Roman" panose="02020603050405020304" pitchFamily="18" charset="0"/>
                          <a:cs typeface="Calibri" panose="020F0502020204030204" pitchFamily="34" charset="0"/>
                        </a:rPr>
                        <a:t> powders.</a:t>
                      </a:r>
                      <a:endParaRPr lang="it-IT" sz="1200" dirty="0">
                        <a:solidFill>
                          <a:srgbClr val="000000"/>
                        </a:solidFill>
                        <a:effectLst/>
                        <a:latin typeface="+mn-lt"/>
                        <a:ea typeface="Calibri" panose="020F0502020204030204" pitchFamily="34"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1CBF4"/>
                    </a:solidFill>
                  </a:tcPr>
                </a:tc>
                <a:extLst>
                  <a:ext uri="{0D108BD9-81ED-4DB2-BD59-A6C34878D82A}">
                    <a16:rowId xmlns:a16="http://schemas.microsoft.com/office/drawing/2014/main" val="2559475134"/>
                  </a:ext>
                </a:extLst>
              </a:tr>
            </a:tbl>
          </a:graphicData>
        </a:graphic>
      </p:graphicFrame>
      <p:sp>
        <p:nvSpPr>
          <p:cNvPr id="14" name="Star: 5 Points 13">
            <a:extLst>
              <a:ext uri="{FF2B5EF4-FFF2-40B4-BE49-F238E27FC236}">
                <a16:creationId xmlns:a16="http://schemas.microsoft.com/office/drawing/2014/main" id="{DB9E921E-0285-872B-DE66-9A4D6100E118}"/>
              </a:ext>
            </a:extLst>
          </p:cNvPr>
          <p:cNvSpPr/>
          <p:nvPr/>
        </p:nvSpPr>
        <p:spPr>
          <a:xfrm>
            <a:off x="2934835" y="1183376"/>
            <a:ext cx="361507" cy="29302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AEAA2A6A-F7C6-2C0B-3ACA-B0929CC3D124}"/>
              </a:ext>
            </a:extLst>
          </p:cNvPr>
          <p:cNvSpPr txBox="1"/>
          <p:nvPr/>
        </p:nvSpPr>
        <p:spPr>
          <a:xfrm>
            <a:off x="5727319" y="2226776"/>
            <a:ext cx="5406203" cy="738664"/>
          </a:xfrm>
          <a:prstGeom prst="rect">
            <a:avLst/>
          </a:prstGeom>
          <a:noFill/>
          <a:ln>
            <a:solidFill>
              <a:schemeClr val="tx1"/>
            </a:solidFill>
          </a:ln>
        </p:spPr>
        <p:txBody>
          <a:bodyPr wrap="square">
            <a:spAutoFit/>
          </a:bodyPr>
          <a:lstStyle/>
          <a:p>
            <a:r>
              <a:rPr lang="en-US" sz="1400" b="1" dirty="0"/>
              <a:t>Final Target material  </a:t>
            </a:r>
          </a:p>
          <a:p>
            <a:pPr marL="285750" indent="-285750">
              <a:buFont typeface="Arial" panose="020B0604020202020204" pitchFamily="34" charset="0"/>
              <a:buChar char="•"/>
            </a:pPr>
            <a:r>
              <a:rPr lang="en-US" sz="1400" b="1" dirty="0">
                <a:solidFill>
                  <a:prstClr val="black"/>
                </a:solidFill>
              </a:rPr>
              <a:t>2.0 g [</a:t>
            </a:r>
            <a:r>
              <a:rPr kumimoji="0" lang="en-US" sz="1400" b="1" i="0" u="none" strike="noStrike" kern="0" cap="none" spc="0" normalizeH="0" baseline="30000" noProof="0" dirty="0">
                <a:ln>
                  <a:noFill/>
                </a:ln>
                <a:solidFill>
                  <a:prstClr val="black"/>
                </a:solidFill>
                <a:effectLst/>
                <a:uLnTx/>
                <a:uFillTx/>
              </a:rPr>
              <a:t>70</a:t>
            </a:r>
            <a:r>
              <a:rPr kumimoji="0" lang="en-US" sz="1400" b="1" i="0" u="none" strike="noStrike" kern="0" cap="none" spc="0" normalizeH="0" baseline="0" noProof="0" dirty="0">
                <a:ln>
                  <a:noFill/>
                </a:ln>
                <a:solidFill>
                  <a:prstClr val="black"/>
                </a:solidFill>
                <a:effectLst/>
                <a:uLnTx/>
                <a:uFillTx/>
              </a:rPr>
              <a:t>Zn]</a:t>
            </a:r>
            <a:r>
              <a:rPr kumimoji="0" lang="en-US" sz="1400" b="1" i="0" u="none" strike="noStrike" kern="0" cap="none" spc="0" normalizeH="0" baseline="0" noProof="0" dirty="0" err="1">
                <a:ln>
                  <a:noFill/>
                </a:ln>
                <a:solidFill>
                  <a:prstClr val="black"/>
                </a:solidFill>
                <a:effectLst/>
                <a:uLnTx/>
                <a:uFillTx/>
              </a:rPr>
              <a:t>ZnO</a:t>
            </a:r>
            <a:r>
              <a:rPr kumimoji="0" lang="en-US" sz="1400" b="1" i="0" u="none" strike="noStrike" kern="0" cap="none" spc="0" normalizeH="0" baseline="0" noProof="0" dirty="0">
                <a:ln>
                  <a:noFill/>
                </a:ln>
                <a:solidFill>
                  <a:prstClr val="black"/>
                </a:solidFill>
                <a:effectLst/>
                <a:uLnTx/>
                <a:uFillTx/>
              </a:rPr>
              <a:t>-enriched material already purchased  </a:t>
            </a:r>
            <a:r>
              <a:rPr lang="en-US" sz="1400" dirty="0"/>
              <a:t>(~ 20$/mg) – </a:t>
            </a:r>
            <a:br>
              <a:rPr lang="en-US" sz="1400" dirty="0"/>
            </a:br>
            <a:r>
              <a:rPr lang="en-US" sz="1400" dirty="0">
                <a:sym typeface="Wingdings" panose="05000000000000000000" pitchFamily="2" charset="2"/>
              </a:rPr>
              <a:t>1 target 500 mg  ~ 4 targets manufacturing </a:t>
            </a:r>
          </a:p>
        </p:txBody>
      </p:sp>
      <p:pic>
        <p:nvPicPr>
          <p:cNvPr id="39" name="Picture 38" descr="A close up of a light bulb&#10;&#10;Description automatically generated with low confidence">
            <a:extLst>
              <a:ext uri="{FF2B5EF4-FFF2-40B4-BE49-F238E27FC236}">
                <a16:creationId xmlns:a16="http://schemas.microsoft.com/office/drawing/2014/main" id="{266C820A-23B5-32C9-80DA-189B3EFE5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092"/>
          <a:stretch/>
        </p:blipFill>
        <p:spPr>
          <a:xfrm>
            <a:off x="2329541" y="5077997"/>
            <a:ext cx="1356594" cy="1289408"/>
          </a:xfrm>
          <a:prstGeom prst="rect">
            <a:avLst/>
          </a:prstGeom>
        </p:spPr>
      </p:pic>
      <p:sp>
        <p:nvSpPr>
          <p:cNvPr id="52" name="TextBox 51">
            <a:extLst>
              <a:ext uri="{FF2B5EF4-FFF2-40B4-BE49-F238E27FC236}">
                <a16:creationId xmlns:a16="http://schemas.microsoft.com/office/drawing/2014/main" id="{467AB934-94D1-EA61-1EFA-95A5904B4C88}"/>
              </a:ext>
            </a:extLst>
          </p:cNvPr>
          <p:cNvSpPr txBox="1"/>
          <p:nvPr/>
        </p:nvSpPr>
        <p:spPr>
          <a:xfrm>
            <a:off x="3649166" y="5383605"/>
            <a:ext cx="6896816" cy="584775"/>
          </a:xfrm>
          <a:prstGeom prst="rect">
            <a:avLst/>
          </a:prstGeom>
          <a:noFill/>
        </p:spPr>
        <p:txBody>
          <a:bodyPr wrap="square">
            <a:spAutoFit/>
          </a:bodyPr>
          <a:lstStyle/>
          <a:p>
            <a:r>
              <a:rPr lang="en-US" sz="1200" i="1" dirty="0">
                <a:ea typeface="Times New Roman" panose="02020603050405020304" pitchFamily="18" charset="0"/>
                <a:cs typeface="Calibri" panose="020F0502020204030204" pitchFamily="34" charset="0"/>
              </a:rPr>
              <a:t> </a:t>
            </a:r>
            <a:r>
              <a:rPr lang="en-US" sz="2000" u="sng" dirty="0">
                <a:highlight>
                  <a:srgbClr val="00FFFF"/>
                </a:highlight>
                <a:ea typeface="Times New Roman" panose="02020603050405020304" pitchFamily="18" charset="0"/>
                <a:cs typeface="Calibri" panose="020F0502020204030204" pitchFamily="34" charset="0"/>
              </a:rPr>
              <a:t>Magnetron Sputtering technique</a:t>
            </a:r>
          </a:p>
          <a:p>
            <a:r>
              <a:rPr lang="en-US" sz="1200" dirty="0">
                <a:cs typeface="Calibri" panose="020F0502020204030204" pitchFamily="34" charset="0"/>
              </a:rPr>
              <a:t>- Investigation of thick </a:t>
            </a:r>
            <a:r>
              <a:rPr lang="en-US" sz="1200" dirty="0" err="1">
                <a:cs typeface="Calibri" panose="020F0502020204030204" pitchFamily="34" charset="0"/>
              </a:rPr>
              <a:t>ZnO</a:t>
            </a:r>
            <a:r>
              <a:rPr lang="en-US" sz="1200" dirty="0">
                <a:cs typeface="Calibri" panose="020F0502020204030204" pitchFamily="34" charset="0"/>
              </a:rPr>
              <a:t> deposition onto different substrates (Au/Nb – DLC)</a:t>
            </a:r>
            <a:endParaRPr lang="en-GB" sz="1200" dirty="0"/>
          </a:p>
        </p:txBody>
      </p:sp>
      <p:sp>
        <p:nvSpPr>
          <p:cNvPr id="54" name="TextBox 53">
            <a:extLst>
              <a:ext uri="{FF2B5EF4-FFF2-40B4-BE49-F238E27FC236}">
                <a16:creationId xmlns:a16="http://schemas.microsoft.com/office/drawing/2014/main" id="{4F734F08-9249-A92F-5E85-80800927EE18}"/>
              </a:ext>
            </a:extLst>
          </p:cNvPr>
          <p:cNvSpPr txBox="1"/>
          <p:nvPr/>
        </p:nvSpPr>
        <p:spPr>
          <a:xfrm>
            <a:off x="2777035" y="6387698"/>
            <a:ext cx="5693991" cy="338554"/>
          </a:xfrm>
          <a:prstGeom prst="rect">
            <a:avLst/>
          </a:prstGeom>
          <a:noFill/>
        </p:spPr>
        <p:txBody>
          <a:bodyPr wrap="square">
            <a:spAutoFit/>
          </a:bodyPr>
          <a:lstStyle/>
          <a:p>
            <a:pPr marL="285750" indent="-285750">
              <a:buFont typeface="Wingdings" panose="05000000000000000000" pitchFamily="2" charset="2"/>
              <a:buChar char="q"/>
            </a:pPr>
            <a:r>
              <a:rPr lang="en-US" sz="1600" b="1" dirty="0"/>
              <a:t>Target recovery and recycling in collaboration with WP2</a:t>
            </a:r>
          </a:p>
        </p:txBody>
      </p:sp>
      <p:sp>
        <p:nvSpPr>
          <p:cNvPr id="4" name="TextBox 3">
            <a:extLst>
              <a:ext uri="{FF2B5EF4-FFF2-40B4-BE49-F238E27FC236}">
                <a16:creationId xmlns:a16="http://schemas.microsoft.com/office/drawing/2014/main" id="{5B450E61-0465-73ED-0FE3-712E554CBAC2}"/>
              </a:ext>
            </a:extLst>
          </p:cNvPr>
          <p:cNvSpPr txBox="1"/>
          <p:nvPr/>
        </p:nvSpPr>
        <p:spPr>
          <a:xfrm>
            <a:off x="67227" y="6485888"/>
            <a:ext cx="3743326" cy="369332"/>
          </a:xfrm>
          <a:prstGeom prst="rect">
            <a:avLst/>
          </a:prstGeom>
          <a:noFill/>
        </p:spPr>
        <p:txBody>
          <a:bodyPr wrap="square" rtlCol="0">
            <a:spAutoFit/>
          </a:bodyPr>
          <a:lstStyle/>
          <a:p>
            <a:r>
              <a:rPr lang="it-IT" b="1" dirty="0">
                <a:solidFill>
                  <a:srgbClr val="FF0000"/>
                </a:solidFill>
              </a:rPr>
              <a:t>Activities </a:t>
            </a:r>
            <a:r>
              <a:rPr lang="it-IT" b="1" dirty="0" err="1">
                <a:solidFill>
                  <a:srgbClr val="FF0000"/>
                </a:solidFill>
              </a:rPr>
              <a:t>shared</a:t>
            </a:r>
            <a:r>
              <a:rPr lang="it-IT" b="1" dirty="0">
                <a:solidFill>
                  <a:srgbClr val="FF0000"/>
                </a:solidFill>
              </a:rPr>
              <a:t> with WP2</a:t>
            </a:r>
            <a:endParaRPr lang="en-GB" b="1" dirty="0">
              <a:solidFill>
                <a:srgbClr val="FF0000"/>
              </a:solidFill>
            </a:endParaRPr>
          </a:p>
        </p:txBody>
      </p:sp>
      <p:sp>
        <p:nvSpPr>
          <p:cNvPr id="12" name="TextBox 11">
            <a:extLst>
              <a:ext uri="{FF2B5EF4-FFF2-40B4-BE49-F238E27FC236}">
                <a16:creationId xmlns:a16="http://schemas.microsoft.com/office/drawing/2014/main" id="{4AF2C62D-14C0-9A30-119F-507E226946A4}"/>
              </a:ext>
            </a:extLst>
          </p:cNvPr>
          <p:cNvSpPr txBox="1"/>
          <p:nvPr/>
        </p:nvSpPr>
        <p:spPr>
          <a:xfrm>
            <a:off x="3721876" y="5931492"/>
            <a:ext cx="6606670" cy="400110"/>
          </a:xfrm>
          <a:prstGeom prst="rect">
            <a:avLst/>
          </a:prstGeom>
          <a:noFill/>
        </p:spPr>
        <p:txBody>
          <a:bodyPr wrap="square">
            <a:spAutoFit/>
          </a:bodyPr>
          <a:lstStyle/>
          <a:p>
            <a:r>
              <a:rPr lang="en-GB" sz="1000" dirty="0"/>
              <a:t>A. </a:t>
            </a:r>
            <a:r>
              <a:rPr lang="en-GB" sz="1000" dirty="0" err="1"/>
              <a:t>Kotliarenko</a:t>
            </a:r>
            <a:r>
              <a:rPr lang="en-GB" sz="1000" dirty="0"/>
              <a:t> et al., First Results on Zinc Oxide Thick Film Deposition by Inverted Magnetron Sputtering for Cyclotron Solid Targets Production. Materials, 16, 10, 3810, 2023. DOI: 10.3390/ma16103810</a:t>
            </a:r>
          </a:p>
        </p:txBody>
      </p:sp>
      <p:sp>
        <p:nvSpPr>
          <p:cNvPr id="18" name="TextBox 12">
            <a:extLst>
              <a:ext uri="{FF2B5EF4-FFF2-40B4-BE49-F238E27FC236}">
                <a16:creationId xmlns:a16="http://schemas.microsoft.com/office/drawing/2014/main" id="{B8896FC0-A6F8-9394-6596-ED86D3DFFD09}"/>
              </a:ext>
            </a:extLst>
          </p:cNvPr>
          <p:cNvSpPr txBox="1"/>
          <p:nvPr/>
        </p:nvSpPr>
        <p:spPr>
          <a:xfrm rot="21254407">
            <a:off x="8546597" y="5769949"/>
            <a:ext cx="3039957" cy="830997"/>
          </a:xfrm>
          <a:prstGeom prst="rect">
            <a:avLst/>
          </a:prstGeom>
          <a:solidFill>
            <a:schemeClr val="bg1"/>
          </a:solidFill>
          <a:ln>
            <a:solidFill>
              <a:srgbClr val="FF0000"/>
            </a:solidFill>
          </a:ln>
        </p:spPr>
        <p:txBody>
          <a:bodyPr wrap="square" rtlCol="0">
            <a:spAutoFit/>
          </a:bodyPr>
          <a:lstStyle/>
          <a:p>
            <a:pPr algn="ctr"/>
            <a:r>
              <a:rPr lang="it-IT" sz="1600" b="1" dirty="0">
                <a:solidFill>
                  <a:srgbClr val="FF0000"/>
                </a:solidFill>
              </a:rPr>
              <a:t>Suspended activities because SPS technique is more promising at this stage of the project</a:t>
            </a:r>
            <a:endParaRPr lang="en-GB" sz="1600" b="1" dirty="0">
              <a:solidFill>
                <a:srgbClr val="FF0000"/>
              </a:solidFill>
            </a:endParaRPr>
          </a:p>
        </p:txBody>
      </p:sp>
      <p:cxnSp>
        <p:nvCxnSpPr>
          <p:cNvPr id="19" name="Connector: Elbow 28">
            <a:extLst>
              <a:ext uri="{FF2B5EF4-FFF2-40B4-BE49-F238E27FC236}">
                <a16:creationId xmlns:a16="http://schemas.microsoft.com/office/drawing/2014/main" id="{3C122ABA-E152-1151-9134-FE30590F4CE4}"/>
              </a:ext>
            </a:extLst>
          </p:cNvPr>
          <p:cNvCxnSpPr>
            <a:cxnSpLocks/>
            <a:stCxn id="6" idx="2"/>
          </p:cNvCxnSpPr>
          <p:nvPr/>
        </p:nvCxnSpPr>
        <p:spPr>
          <a:xfrm rot="16200000" flipH="1">
            <a:off x="1704494" y="5529381"/>
            <a:ext cx="446754" cy="1557934"/>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69C5A209-0E80-1BE4-4613-C94DF0EC65B8}"/>
              </a:ext>
            </a:extLst>
          </p:cNvPr>
          <p:cNvCxnSpPr>
            <a:cxnSpLocks/>
          </p:cNvCxnSpPr>
          <p:nvPr/>
        </p:nvCxnSpPr>
        <p:spPr>
          <a:xfrm>
            <a:off x="3115588" y="1466250"/>
            <a:ext cx="0" cy="90332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BD7D253E-FB89-5C9C-4E8F-EE934A58B729}"/>
              </a:ext>
            </a:extLst>
          </p:cNvPr>
          <p:cNvGraphicFramePr>
            <a:graphicFrameLocks noGrp="1"/>
          </p:cNvGraphicFramePr>
          <p:nvPr>
            <p:extLst>
              <p:ext uri="{D42A27DB-BD31-4B8C-83A1-F6EECF244321}">
                <p14:modId xmlns:p14="http://schemas.microsoft.com/office/powerpoint/2010/main" val="1327655467"/>
              </p:ext>
            </p:extLst>
          </p:nvPr>
        </p:nvGraphicFramePr>
        <p:xfrm>
          <a:off x="121502" y="2581142"/>
          <a:ext cx="2054804" cy="3503829"/>
        </p:xfrm>
        <a:graphic>
          <a:graphicData uri="http://schemas.openxmlformats.org/drawingml/2006/table">
            <a:tbl>
              <a:tblPr>
                <a:tableStyleId>{E929F9F4-4A8F-4326-A1B4-22849713DDAB}</a:tableStyleId>
              </a:tblPr>
              <a:tblGrid>
                <a:gridCol w="1235811">
                  <a:extLst>
                    <a:ext uri="{9D8B030D-6E8A-4147-A177-3AD203B41FA5}">
                      <a16:colId xmlns:a16="http://schemas.microsoft.com/office/drawing/2014/main" val="2246161760"/>
                    </a:ext>
                  </a:extLst>
                </a:gridCol>
                <a:gridCol w="818993">
                  <a:extLst>
                    <a:ext uri="{9D8B030D-6E8A-4147-A177-3AD203B41FA5}">
                      <a16:colId xmlns:a16="http://schemas.microsoft.com/office/drawing/2014/main" val="1684724238"/>
                    </a:ext>
                  </a:extLst>
                </a:gridCol>
              </a:tblGrid>
              <a:tr h="301928">
                <a:tc gridSpan="2">
                  <a:txBody>
                    <a:bodyPr/>
                    <a:lstStyle/>
                    <a:p>
                      <a:pPr algn="ctr" fontAlgn="ctr"/>
                      <a:r>
                        <a:rPr lang="en-US" sz="1800" b="1" u="none" strike="noStrike" dirty="0">
                          <a:solidFill>
                            <a:schemeClr val="bg1"/>
                          </a:solidFill>
                          <a:effectLst/>
                        </a:rPr>
                        <a:t>WP1</a:t>
                      </a:r>
                      <a:endParaRPr lang="en-US" sz="18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2835495348"/>
                  </a:ext>
                </a:extLst>
              </a:tr>
              <a:tr h="291814">
                <a:tc>
                  <a:txBody>
                    <a:bodyPr/>
                    <a:lstStyle/>
                    <a:p>
                      <a:pPr algn="l" fontAlgn="b"/>
                      <a:r>
                        <a:rPr lang="en-US" sz="1600" b="1" u="none" strike="noStrike" dirty="0">
                          <a:solidFill>
                            <a:srgbClr val="FFFF00"/>
                          </a:solidFill>
                          <a:effectLst/>
                          <a:latin typeface="+mn-lt"/>
                        </a:rPr>
                        <a:t>Sara Cisternino</a:t>
                      </a:r>
                      <a:endParaRPr lang="en-US" sz="1600" b="1" i="0" u="none" strike="noStrike" dirty="0">
                        <a:solidFill>
                          <a:srgbClr val="FFFF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rowSpan="3">
                  <a:txBody>
                    <a:bodyPr/>
                    <a:lstStyle/>
                    <a:p>
                      <a:pPr algn="ctr" fontAlgn="ctr"/>
                      <a:r>
                        <a:rPr lang="en-US" sz="1200" b="0" u="none" strike="noStrike" dirty="0">
                          <a:solidFill>
                            <a:schemeClr val="bg1"/>
                          </a:solidFill>
                          <a:effectLst/>
                          <a:latin typeface="+mn-lt"/>
                        </a:rPr>
                        <a:t>LNL</a:t>
                      </a:r>
                      <a:endParaRPr lang="en-US" sz="1200" b="0" i="0" u="none" strike="noStrike" dirty="0">
                        <a:solidFill>
                          <a:schemeClr val="bg1"/>
                        </a:solidFill>
                        <a:effectLst/>
                        <a:latin typeface="+mn-lt"/>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0458692"/>
                  </a:ext>
                </a:extLst>
              </a:tr>
              <a:tr h="282246">
                <a:tc>
                  <a:txBody>
                    <a:bodyPr/>
                    <a:lstStyle/>
                    <a:p>
                      <a:pPr algn="l" fontAlgn="b"/>
                      <a:r>
                        <a:rPr lang="en-US" sz="1200" b="0" u="none" strike="noStrike" dirty="0">
                          <a:solidFill>
                            <a:schemeClr val="bg1"/>
                          </a:solidFill>
                          <a:effectLst/>
                          <a:latin typeface="+mn-lt"/>
                        </a:rPr>
                        <a:t>Juan Esposito</a:t>
                      </a:r>
                      <a:endParaRPr lang="en-US" sz="1200" b="0"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06130052"/>
                  </a:ext>
                </a:extLst>
              </a:tr>
              <a:tr h="30106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Alisa </a:t>
                      </a:r>
                      <a:r>
                        <a:rPr kumimoji="0" lang="en-US" sz="1200" b="0" i="0" u="none" strike="noStrike" kern="1200" cap="none" spc="0" normalizeH="0" baseline="0" noProof="0" dirty="0" err="1">
                          <a:ln>
                            <a:noFill/>
                          </a:ln>
                          <a:solidFill>
                            <a:prstClr val="white"/>
                          </a:solidFill>
                          <a:effectLst/>
                          <a:uLnTx/>
                          <a:uFillTx/>
                          <a:latin typeface="+mn-lt"/>
                          <a:ea typeface="+mn-ea"/>
                          <a:cs typeface="+mn-cs"/>
                        </a:rPr>
                        <a:t>Kotliarenko</a:t>
                      </a:r>
                      <a:endParaRPr lang="en-US" sz="1200" b="0"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vMerge="1">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9166446"/>
                  </a:ext>
                </a:extLst>
              </a:tr>
              <a:tr h="28703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200" b="0" i="0" u="none" strike="noStrike" dirty="0" err="1">
                          <a:solidFill>
                            <a:schemeClr val="bg1"/>
                          </a:solidFill>
                          <a:effectLst/>
                          <a:latin typeface="Calibri" panose="020F0502020204030204" pitchFamily="34" charset="0"/>
                        </a:rPr>
                        <a:t>Gaja</a:t>
                      </a:r>
                      <a:r>
                        <a:rPr lang="en-US" sz="1200" b="0" i="0" u="none" strike="noStrike" dirty="0">
                          <a:solidFill>
                            <a:schemeClr val="bg1"/>
                          </a:solidFill>
                          <a:effectLst/>
                          <a:latin typeface="Calibri" panose="020F0502020204030204" pitchFamily="34" charset="0"/>
                        </a:rPr>
                        <a:t> </a:t>
                      </a:r>
                      <a:r>
                        <a:rPr lang="en-US" sz="1200" b="0" i="0" u="none" strike="noStrike" dirty="0" err="1">
                          <a:solidFill>
                            <a:schemeClr val="bg1"/>
                          </a:solidFill>
                          <a:effectLst/>
                          <a:latin typeface="Calibri" panose="020F0502020204030204" pitchFamily="34" charset="0"/>
                        </a:rPr>
                        <a:t>Piteo</a:t>
                      </a:r>
                      <a:endParaRPr lang="en-US" sz="1200" b="0"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it-IT" sz="1200" b="0" i="0" u="none" strike="noStrike" dirty="0">
                          <a:solidFill>
                            <a:schemeClr val="bg1"/>
                          </a:solidFill>
                          <a:effectLst/>
                          <a:latin typeface="Calibri" panose="020F0502020204030204" pitchFamily="34" charset="0"/>
                        </a:rPr>
                        <a:t>UNIPD/LNL</a:t>
                      </a:r>
                      <a:endParaRPr lang="en-US" sz="1200" b="0"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7660403"/>
                  </a:ext>
                </a:extLst>
              </a:tr>
              <a:tr h="230855">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mn-lt"/>
                        </a:rPr>
                        <a:t>U. </a:t>
                      </a:r>
                      <a:r>
                        <a:rPr lang="en-US" sz="1200" b="0" i="0" u="none" strike="noStrike" dirty="0" err="1">
                          <a:solidFill>
                            <a:schemeClr val="bg1"/>
                          </a:solidFill>
                          <a:effectLst/>
                          <a:latin typeface="+mn-lt"/>
                        </a:rPr>
                        <a:t>Anselmi-Tamburini</a:t>
                      </a:r>
                      <a:endParaRPr lang="en-US" sz="1200" b="0"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1"/>
                          </a:solidFill>
                          <a:effectLst/>
                          <a:latin typeface="+mn-lt"/>
                        </a:rPr>
                        <a:t>UNIPV</a:t>
                      </a:r>
                      <a:endParaRPr lang="en-US" sz="12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2716420"/>
                  </a:ext>
                </a:extLst>
              </a:tr>
              <a:tr h="291814">
                <a:tc>
                  <a:txBody>
                    <a:bodyPr/>
                    <a:lstStyle/>
                    <a:p>
                      <a:pPr algn="l" fontAlgn="b"/>
                      <a:r>
                        <a:rPr lang="en-US" sz="1200" b="0" u="none" strike="noStrike" dirty="0">
                          <a:solidFill>
                            <a:schemeClr val="bg1"/>
                          </a:solidFill>
                          <a:effectLst/>
                        </a:rPr>
                        <a:t>Petra Martini</a:t>
                      </a:r>
                      <a:endParaRPr lang="en-US" sz="12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5">
                  <a:txBody>
                    <a:bodyPr/>
                    <a:lstStyle/>
                    <a:p>
                      <a:pPr algn="ctr" fontAlgn="ctr"/>
                      <a:r>
                        <a:rPr lang="en-US" sz="1200" b="0" i="0" u="none" strike="noStrike" dirty="0">
                          <a:solidFill>
                            <a:schemeClr val="bg1"/>
                          </a:solidFill>
                          <a:effectLst/>
                          <a:latin typeface="+mn-lt"/>
                        </a:rPr>
                        <a:t>UNIFE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5419131"/>
                  </a:ext>
                </a:extLst>
              </a:tr>
              <a:tr h="291814">
                <a:tc>
                  <a:txBody>
                    <a:bodyPr/>
                    <a:lstStyle/>
                    <a:p>
                      <a:pPr algn="l" fontAlgn="b"/>
                      <a:r>
                        <a:rPr lang="en-US" sz="1200" b="0" u="none" strike="noStrike" dirty="0">
                          <a:solidFill>
                            <a:schemeClr val="bg1"/>
                          </a:solidFill>
                          <a:effectLst/>
                        </a:rPr>
                        <a:t>Alessandra </a:t>
                      </a:r>
                      <a:r>
                        <a:rPr lang="en-US" sz="1200" b="0" u="none" strike="noStrike" dirty="0" err="1">
                          <a:solidFill>
                            <a:schemeClr val="bg1"/>
                          </a:solidFill>
                          <a:effectLst/>
                        </a:rPr>
                        <a:t>Boschi</a:t>
                      </a:r>
                      <a:endParaRPr lang="en-US" sz="12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dirty="0">
                        <a:solidFill>
                          <a:schemeClr val="bg1"/>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6373459"/>
                  </a:ext>
                </a:extLst>
              </a:tr>
              <a:tr h="291814">
                <a:tc>
                  <a:txBody>
                    <a:bodyPr/>
                    <a:lstStyle/>
                    <a:p>
                      <a:pPr algn="l" fontAlgn="b"/>
                      <a:r>
                        <a:rPr lang="en-US" sz="1200" b="0" u="none" strike="noStrike" dirty="0">
                          <a:solidFill>
                            <a:schemeClr val="bg1"/>
                          </a:solidFill>
                          <a:effectLst/>
                        </a:rPr>
                        <a:t>Francesca Porto</a:t>
                      </a:r>
                      <a:endParaRPr lang="en-US" sz="12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dirty="0">
                        <a:solidFill>
                          <a:schemeClr val="bg1"/>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2571471"/>
                  </a:ext>
                </a:extLst>
              </a:tr>
              <a:tr h="291814">
                <a:tc>
                  <a:txBody>
                    <a:bodyPr/>
                    <a:lstStyle/>
                    <a:p>
                      <a:pPr algn="l" fontAlgn="b"/>
                      <a:r>
                        <a:rPr lang="en-US" sz="1200" b="0" i="0" u="none" strike="noStrike" dirty="0" err="1">
                          <a:solidFill>
                            <a:schemeClr val="bg1"/>
                          </a:solidFill>
                          <a:effectLst/>
                          <a:latin typeface="Calibri" panose="020F0502020204030204" pitchFamily="34" charset="0"/>
                        </a:rPr>
                        <a:t>Giorgia</a:t>
                      </a:r>
                      <a:r>
                        <a:rPr lang="en-US" sz="1200" b="0" i="0" u="none" strike="noStrike" dirty="0">
                          <a:solidFill>
                            <a:schemeClr val="bg1"/>
                          </a:solidFill>
                          <a:effectLst/>
                          <a:latin typeface="Calibri" panose="020F0502020204030204" pitchFamily="34" charset="0"/>
                        </a:rPr>
                        <a:t> </a:t>
                      </a:r>
                      <a:r>
                        <a:rPr lang="en-US" sz="1200" b="0" i="0" u="none" strike="noStrike" dirty="0" err="1">
                          <a:solidFill>
                            <a:schemeClr val="bg1"/>
                          </a:solidFill>
                          <a:effectLst/>
                          <a:latin typeface="Calibri" panose="020F0502020204030204" pitchFamily="34" charset="0"/>
                        </a:rPr>
                        <a:t>Speltri</a:t>
                      </a:r>
                      <a:endParaRPr lang="en-US" sz="12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100" b="0" i="0" u="none" strike="noStrike" dirty="0">
                        <a:solidFill>
                          <a:schemeClr val="bg1"/>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4231127"/>
                  </a:ext>
                </a:extLst>
              </a:tr>
              <a:tr h="291814">
                <a:tc>
                  <a:txBody>
                    <a:bodyPr/>
                    <a:lstStyle/>
                    <a:p>
                      <a:pPr algn="l" fontAlgn="b"/>
                      <a:r>
                        <a:rPr lang="en-US" sz="1200" b="0" u="none" strike="noStrike" dirty="0">
                          <a:solidFill>
                            <a:schemeClr val="bg1"/>
                          </a:solidFill>
                          <a:effectLst/>
                        </a:rPr>
                        <a:t>Lorenza </a:t>
                      </a:r>
                      <a:r>
                        <a:rPr lang="en-US" sz="1200" b="0" u="none" strike="noStrike" dirty="0" err="1">
                          <a:solidFill>
                            <a:schemeClr val="bg1"/>
                          </a:solidFill>
                          <a:effectLst/>
                        </a:rPr>
                        <a:t>Marvelli</a:t>
                      </a:r>
                      <a:endParaRPr lang="en-US" sz="1200" b="0" i="0" u="none" strike="noStrike" dirty="0">
                        <a:solidFill>
                          <a:schemeClr val="bg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fontAlgn="ctr"/>
                      <a:endParaRPr lang="en-US" sz="1000" b="0" i="0" u="none" strike="noStrike" dirty="0">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1023002"/>
                  </a:ext>
                </a:extLst>
              </a:tr>
            </a:tbl>
          </a:graphicData>
        </a:graphic>
      </p:graphicFrame>
      <p:sp>
        <p:nvSpPr>
          <p:cNvPr id="17" name="Rectangle 30">
            <a:extLst>
              <a:ext uri="{FF2B5EF4-FFF2-40B4-BE49-F238E27FC236}">
                <a16:creationId xmlns:a16="http://schemas.microsoft.com/office/drawing/2014/main" id="{B2B3B107-C06D-1948-D15F-3519E9EEC5ED}"/>
              </a:ext>
            </a:extLst>
          </p:cNvPr>
          <p:cNvSpPr/>
          <p:nvPr/>
        </p:nvSpPr>
        <p:spPr>
          <a:xfrm>
            <a:off x="66691" y="2886543"/>
            <a:ext cx="2119042" cy="1775316"/>
          </a:xfrm>
          <a:prstGeom prst="rect">
            <a:avLst/>
          </a:pr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27">
            <a:extLst>
              <a:ext uri="{FF2B5EF4-FFF2-40B4-BE49-F238E27FC236}">
                <a16:creationId xmlns:a16="http://schemas.microsoft.com/office/drawing/2014/main" id="{0EF16672-9D17-3F4B-DD5F-31BEDFFBB19D}"/>
              </a:ext>
            </a:extLst>
          </p:cNvPr>
          <p:cNvSpPr/>
          <p:nvPr/>
        </p:nvSpPr>
        <p:spPr>
          <a:xfrm>
            <a:off x="66691" y="4708435"/>
            <a:ext cx="2119042" cy="142311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Immagine 6" descr="Immagine che contiene interni&#10;&#10;Descrizione generata automaticamente">
            <a:extLst>
              <a:ext uri="{FF2B5EF4-FFF2-40B4-BE49-F238E27FC236}">
                <a16:creationId xmlns:a16="http://schemas.microsoft.com/office/drawing/2014/main" id="{E5BF419F-6D87-8D77-250E-53145AF989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02" t="29141" r="12917" b="25498"/>
          <a:stretch/>
        </p:blipFill>
        <p:spPr>
          <a:xfrm>
            <a:off x="10615264" y="3996866"/>
            <a:ext cx="1126213" cy="1126213"/>
          </a:xfrm>
          <a:prstGeom prst="rect">
            <a:avLst/>
          </a:prstGeom>
        </p:spPr>
      </p:pic>
      <p:sp>
        <p:nvSpPr>
          <p:cNvPr id="34" name="CasellaDiTesto 4">
            <a:extLst>
              <a:ext uri="{FF2B5EF4-FFF2-40B4-BE49-F238E27FC236}">
                <a16:creationId xmlns:a16="http://schemas.microsoft.com/office/drawing/2014/main" id="{C0B1610F-6268-C3B3-98F1-C41515FBF754}"/>
              </a:ext>
            </a:extLst>
          </p:cNvPr>
          <p:cNvSpPr txBox="1"/>
          <p:nvPr/>
        </p:nvSpPr>
        <p:spPr>
          <a:xfrm>
            <a:off x="2335469" y="2350065"/>
            <a:ext cx="2772815" cy="830997"/>
          </a:xfrm>
          <a:prstGeom prst="rect">
            <a:avLst/>
          </a:prstGeom>
          <a:noFill/>
          <a:ln>
            <a:noFill/>
          </a:ln>
        </p:spPr>
        <p:txBody>
          <a:bodyPr wrap="square" rtlCol="0">
            <a:spAutoFit/>
          </a:bodyPr>
          <a:lstStyle/>
          <a:p>
            <a:r>
              <a:rPr lang="en-US" sz="1600" b="1" i="1" dirty="0">
                <a:solidFill>
                  <a:srgbClr val="242852"/>
                </a:solidFill>
                <a:sym typeface="Wingdings" panose="05000000000000000000" pitchFamily="2" charset="2"/>
              </a:rPr>
              <a:t>Main activities</a:t>
            </a:r>
          </a:p>
          <a:p>
            <a:pPr marL="285750" indent="-285750">
              <a:buFont typeface="Wingdings" panose="05000000000000000000" pitchFamily="2" charset="2"/>
              <a:buChar char="q"/>
            </a:pPr>
            <a:r>
              <a:rPr lang="en-US" sz="1600" b="1" dirty="0"/>
              <a:t>Target manufacturing:</a:t>
            </a:r>
            <a:r>
              <a:rPr lang="en-US" sz="1600" i="1" dirty="0">
                <a:ea typeface="Times New Roman" panose="02020603050405020304" pitchFamily="18" charset="0"/>
                <a:cs typeface="Calibri" panose="020F0502020204030204" pitchFamily="34" charset="0"/>
              </a:rPr>
              <a:t>	</a:t>
            </a:r>
            <a:endParaRPr lang="en-US" sz="1600" b="1" dirty="0"/>
          </a:p>
        </p:txBody>
      </p:sp>
      <p:pic>
        <p:nvPicPr>
          <p:cNvPr id="35" name="Picture 34">
            <a:extLst>
              <a:ext uri="{FF2B5EF4-FFF2-40B4-BE49-F238E27FC236}">
                <a16:creationId xmlns:a16="http://schemas.microsoft.com/office/drawing/2014/main" id="{AC3496D6-68D6-FAB7-0E18-8D92C3431702}"/>
              </a:ext>
            </a:extLst>
          </p:cNvPr>
          <p:cNvPicPr>
            <a:picLocks noChangeAspect="1"/>
          </p:cNvPicPr>
          <p:nvPr/>
        </p:nvPicPr>
        <p:blipFill rotWithShape="1">
          <a:blip r:embed="rId6"/>
          <a:srcRect b="46232"/>
          <a:stretch/>
        </p:blipFill>
        <p:spPr>
          <a:xfrm>
            <a:off x="2309221" y="2977553"/>
            <a:ext cx="1412038" cy="1918180"/>
          </a:xfrm>
          <a:prstGeom prst="rect">
            <a:avLst/>
          </a:prstGeom>
        </p:spPr>
      </p:pic>
      <p:pic>
        <p:nvPicPr>
          <p:cNvPr id="36" name="Picture 23" descr="A picture containing dark&#10;&#10;Description automatically generated">
            <a:extLst>
              <a:ext uri="{FF2B5EF4-FFF2-40B4-BE49-F238E27FC236}">
                <a16:creationId xmlns:a16="http://schemas.microsoft.com/office/drawing/2014/main" id="{CC2EC674-F452-C8CC-24DB-171E2A0173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666" t="44275" r="43541" b="31944"/>
          <a:stretch/>
        </p:blipFill>
        <p:spPr>
          <a:xfrm>
            <a:off x="9612923" y="3153687"/>
            <a:ext cx="757374" cy="804461"/>
          </a:xfrm>
          <a:prstGeom prst="rect">
            <a:avLst/>
          </a:prstGeom>
        </p:spPr>
      </p:pic>
      <p:pic>
        <p:nvPicPr>
          <p:cNvPr id="37" name="Picture 60" descr="A close-up of a door knob&#10;&#10;Description automatically generated with low confidence">
            <a:extLst>
              <a:ext uri="{FF2B5EF4-FFF2-40B4-BE49-F238E27FC236}">
                <a16:creationId xmlns:a16="http://schemas.microsoft.com/office/drawing/2014/main" id="{286F0A0E-86CB-4E94-CA35-B530D335F6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925" t="17499" r="30371" b="9722"/>
          <a:stretch/>
        </p:blipFill>
        <p:spPr>
          <a:xfrm rot="16200000">
            <a:off x="10786738" y="2767126"/>
            <a:ext cx="812730" cy="1553898"/>
          </a:xfrm>
          <a:prstGeom prst="rect">
            <a:avLst/>
          </a:prstGeom>
        </p:spPr>
      </p:pic>
      <p:sp>
        <p:nvSpPr>
          <p:cNvPr id="43" name="TextBox 42">
            <a:extLst>
              <a:ext uri="{FF2B5EF4-FFF2-40B4-BE49-F238E27FC236}">
                <a16:creationId xmlns:a16="http://schemas.microsoft.com/office/drawing/2014/main" id="{F8BC0202-CE17-E57A-E24C-37C46BD4D5E2}"/>
              </a:ext>
            </a:extLst>
          </p:cNvPr>
          <p:cNvSpPr txBox="1"/>
          <p:nvPr/>
        </p:nvSpPr>
        <p:spPr>
          <a:xfrm>
            <a:off x="3692597" y="2916327"/>
            <a:ext cx="6250958" cy="861774"/>
          </a:xfrm>
          <a:prstGeom prst="rect">
            <a:avLst/>
          </a:prstGeom>
          <a:noFill/>
        </p:spPr>
        <p:txBody>
          <a:bodyPr wrap="square">
            <a:spAutoFit/>
          </a:bodyPr>
          <a:lstStyle/>
          <a:p>
            <a:r>
              <a:rPr lang="en-US" sz="2000" u="sng" dirty="0">
                <a:highlight>
                  <a:srgbClr val="00FF00"/>
                </a:highlight>
                <a:ea typeface="Times New Roman" panose="02020603050405020304" pitchFamily="18" charset="0"/>
                <a:cs typeface="Calibri" panose="020F0502020204030204" pitchFamily="34" charset="0"/>
              </a:rPr>
              <a:t>SPS technique</a:t>
            </a:r>
          </a:p>
          <a:p>
            <a:pPr marL="285750" indent="-285750">
              <a:buFontTx/>
              <a:buChar char="-"/>
            </a:pPr>
            <a:r>
              <a:rPr lang="en-US" sz="1500" dirty="0">
                <a:ea typeface="Times New Roman" panose="02020603050405020304" pitchFamily="18" charset="0"/>
                <a:cs typeface="Calibri" panose="020F0502020204030204" pitchFamily="34" charset="0"/>
              </a:rPr>
              <a:t>Sintering of </a:t>
            </a:r>
            <a:r>
              <a:rPr lang="en-US" sz="1500" dirty="0" err="1">
                <a:ea typeface="Times New Roman" panose="02020603050405020304" pitchFamily="18" charset="0"/>
                <a:cs typeface="Calibri" panose="020F0502020204030204" pitchFamily="34" charset="0"/>
              </a:rPr>
              <a:t>ZnO</a:t>
            </a:r>
            <a:r>
              <a:rPr lang="en-US" sz="1500" dirty="0">
                <a:ea typeface="Times New Roman" panose="02020603050405020304" pitchFamily="18" charset="0"/>
                <a:cs typeface="Calibri" panose="020F0502020204030204" pitchFamily="34" charset="0"/>
              </a:rPr>
              <a:t> powder </a:t>
            </a:r>
            <a:r>
              <a:rPr lang="en-US" sz="1500" dirty="0">
                <a:ea typeface="Times New Roman" panose="02020603050405020304" pitchFamily="18" charset="0"/>
                <a:cs typeface="Calibri" panose="020F0502020204030204" pitchFamily="34" charset="0"/>
                <a:sym typeface="Wingdings" panose="05000000000000000000" pitchFamily="2" charset="2"/>
              </a:rPr>
              <a:t> pellet in a holder for irradiation</a:t>
            </a:r>
          </a:p>
          <a:p>
            <a:pPr marL="285750" indent="-285750">
              <a:buFontTx/>
              <a:buChar char="-"/>
            </a:pPr>
            <a:r>
              <a:rPr lang="en-US" sz="1500" dirty="0">
                <a:ea typeface="Times New Roman" panose="02020603050405020304" pitchFamily="18" charset="0"/>
                <a:cs typeface="Calibri" panose="020F0502020204030204" pitchFamily="34" charset="0"/>
              </a:rPr>
              <a:t>Sintering of </a:t>
            </a:r>
            <a:r>
              <a:rPr lang="en-US" sz="1500" dirty="0" err="1">
                <a:ea typeface="Times New Roman" panose="02020603050405020304" pitchFamily="18" charset="0"/>
                <a:cs typeface="Calibri" panose="020F0502020204030204" pitchFamily="34" charset="0"/>
              </a:rPr>
              <a:t>ZnO</a:t>
            </a:r>
            <a:r>
              <a:rPr lang="en-US" sz="1500" dirty="0">
                <a:ea typeface="Times New Roman" panose="02020603050405020304" pitchFamily="18" charset="0"/>
                <a:cs typeface="Calibri" panose="020F0502020204030204" pitchFamily="34" charset="0"/>
              </a:rPr>
              <a:t> powder and target system investigation (</a:t>
            </a:r>
            <a:r>
              <a:rPr lang="en-US" sz="1500" dirty="0" err="1">
                <a:ea typeface="Times New Roman" panose="02020603050405020304" pitchFamily="18" charset="0"/>
                <a:cs typeface="Calibri" panose="020F0502020204030204" pitchFamily="34" charset="0"/>
              </a:rPr>
              <a:t>ZnO</a:t>
            </a:r>
            <a:r>
              <a:rPr lang="en-US" sz="1500" dirty="0">
                <a:ea typeface="Times New Roman" panose="02020603050405020304" pitchFamily="18" charset="0"/>
                <a:cs typeface="Calibri" panose="020F0502020204030204" pitchFamily="34" charset="0"/>
              </a:rPr>
              <a:t>/Au/Nb)</a:t>
            </a:r>
          </a:p>
        </p:txBody>
      </p:sp>
      <p:pic>
        <p:nvPicPr>
          <p:cNvPr id="47" name="Elemento grafico 8" descr="Coppa contorno">
            <a:extLst>
              <a:ext uri="{FF2B5EF4-FFF2-40B4-BE49-F238E27FC236}">
                <a16:creationId xmlns:a16="http://schemas.microsoft.com/office/drawing/2014/main" id="{25173130-6CF6-3474-1EBC-6EE447890D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81553" y="6250896"/>
            <a:ext cx="561657" cy="561657"/>
          </a:xfrm>
          <a:prstGeom prst="rect">
            <a:avLst/>
          </a:prstGeom>
        </p:spPr>
      </p:pic>
      <p:sp>
        <p:nvSpPr>
          <p:cNvPr id="51" name="CasellaDiTesto 4">
            <a:extLst>
              <a:ext uri="{FF2B5EF4-FFF2-40B4-BE49-F238E27FC236}">
                <a16:creationId xmlns:a16="http://schemas.microsoft.com/office/drawing/2014/main" id="{9B2BC196-089A-7813-6831-4FCBA81D2367}"/>
              </a:ext>
            </a:extLst>
          </p:cNvPr>
          <p:cNvSpPr txBox="1"/>
          <p:nvPr/>
        </p:nvSpPr>
        <p:spPr>
          <a:xfrm>
            <a:off x="3812973" y="3730849"/>
            <a:ext cx="6896816" cy="1877437"/>
          </a:xfrm>
          <a:prstGeom prst="rect">
            <a:avLst/>
          </a:prstGeom>
          <a:noFill/>
        </p:spPr>
        <p:txBody>
          <a:bodyPr wrap="square" rtlCol="0">
            <a:spAutoFit/>
          </a:bodyPr>
          <a:lstStyle/>
          <a:p>
            <a:pPr marL="285750" indent="-285750">
              <a:buFont typeface="Wingdings" panose="05000000000000000000" pitchFamily="2" charset="2"/>
              <a:buChar char="Ø"/>
            </a:pPr>
            <a:r>
              <a:rPr lang="en-GB" sz="1600" b="1" dirty="0">
                <a:highlight>
                  <a:srgbClr val="FFFF00"/>
                </a:highlight>
              </a:rPr>
              <a:t>@ Pavia </a:t>
            </a:r>
            <a:r>
              <a:rPr lang="en-GB" sz="1400" dirty="0">
                <a:solidFill>
                  <a:srgbClr val="FF0000"/>
                </a:solidFill>
                <a:highlight>
                  <a:srgbClr val="FFFF00"/>
                </a:highlight>
              </a:rPr>
              <a:t>(S. </a:t>
            </a:r>
            <a:r>
              <a:rPr lang="en-GB" sz="1400" dirty="0" err="1">
                <a:solidFill>
                  <a:srgbClr val="FF0000"/>
                </a:solidFill>
                <a:highlight>
                  <a:srgbClr val="FFFF00"/>
                </a:highlight>
              </a:rPr>
              <a:t>Cisternino</a:t>
            </a:r>
            <a:r>
              <a:rPr lang="en-GB" sz="1400" dirty="0">
                <a:solidFill>
                  <a:srgbClr val="FF0000"/>
                </a:solidFill>
                <a:highlight>
                  <a:srgbClr val="FFFF00"/>
                </a:highlight>
              </a:rPr>
              <a:t> and G. </a:t>
            </a:r>
            <a:r>
              <a:rPr lang="en-GB" sz="1400" dirty="0" err="1">
                <a:solidFill>
                  <a:srgbClr val="FF0000"/>
                </a:solidFill>
                <a:highlight>
                  <a:srgbClr val="FFFF00"/>
                </a:highlight>
              </a:rPr>
              <a:t>Piteo</a:t>
            </a:r>
            <a:r>
              <a:rPr lang="en-GB" sz="1400" dirty="0">
                <a:solidFill>
                  <a:srgbClr val="FF0000"/>
                </a:solidFill>
                <a:highlight>
                  <a:srgbClr val="FFFF00"/>
                </a:highlight>
              </a:rPr>
              <a:t>) </a:t>
            </a:r>
          </a:p>
          <a:p>
            <a:pPr marL="342900" indent="-165100">
              <a:buFontTx/>
              <a:buChar char="-"/>
            </a:pPr>
            <a:r>
              <a:rPr lang="en-GB" sz="1400" dirty="0"/>
              <a:t>Optimization of </a:t>
            </a:r>
            <a:r>
              <a:rPr lang="en-GB" sz="1400" dirty="0" err="1"/>
              <a:t>ZnO</a:t>
            </a:r>
            <a:r>
              <a:rPr lang="en-GB" sz="1400" dirty="0"/>
              <a:t> pellet sintering</a:t>
            </a:r>
          </a:p>
          <a:p>
            <a:pPr marL="342900" indent="-165100">
              <a:buFontTx/>
              <a:buChar char="-"/>
            </a:pPr>
            <a:r>
              <a:rPr lang="en-GB" sz="1400" dirty="0" err="1"/>
              <a:t>ZnO</a:t>
            </a:r>
            <a:r>
              <a:rPr lang="en-GB" sz="1400" dirty="0"/>
              <a:t> powder and pellets </a:t>
            </a:r>
            <a:r>
              <a:rPr lang="it-IT" sz="1400" dirty="0"/>
              <a:t>to Ferrara University for </a:t>
            </a:r>
            <a:r>
              <a:rPr lang="it-IT" sz="1400" dirty="0" err="1"/>
              <a:t>chemistry</a:t>
            </a:r>
            <a:r>
              <a:rPr lang="it-IT" sz="1400" dirty="0"/>
              <a:t> and </a:t>
            </a:r>
            <a:r>
              <a:rPr lang="it-IT" sz="1400" b="1" dirty="0"/>
              <a:t>recovery studies (WP2)</a:t>
            </a:r>
            <a:endParaRPr lang="en-GB" sz="1400" dirty="0"/>
          </a:p>
          <a:p>
            <a:pPr marL="342900" indent="-165100">
              <a:buFontTx/>
              <a:buChar char="-"/>
            </a:pPr>
            <a:r>
              <a:rPr lang="en-GB" sz="1400" dirty="0" err="1"/>
              <a:t>ZnO</a:t>
            </a:r>
            <a:r>
              <a:rPr lang="en-GB" sz="1400" dirty="0"/>
              <a:t> pellets for irradiation with the </a:t>
            </a:r>
            <a:r>
              <a:rPr lang="en-GB" sz="1400" b="1" dirty="0"/>
              <a:t>capsule &amp; composite target (WP3) </a:t>
            </a:r>
          </a:p>
          <a:p>
            <a:pPr marL="342900" indent="-165100">
              <a:buFontTx/>
              <a:buChar char="-"/>
            </a:pPr>
            <a:r>
              <a:rPr lang="en-GB" sz="1400" dirty="0" err="1"/>
              <a:t>ZnO</a:t>
            </a:r>
            <a:r>
              <a:rPr lang="en-GB" sz="1400" dirty="0"/>
              <a:t> – baking adhesion trials</a:t>
            </a:r>
          </a:p>
          <a:p>
            <a:pPr marL="285750" indent="-285750">
              <a:buFontTx/>
              <a:buChar char="-"/>
            </a:pPr>
            <a:r>
              <a:rPr lang="en-GB" sz="1600" b="1" dirty="0">
                <a:highlight>
                  <a:srgbClr val="FFFF00"/>
                </a:highlight>
              </a:rPr>
              <a:t>@ LNL/UNIPD </a:t>
            </a:r>
            <a:r>
              <a:rPr lang="fi-FI" sz="1400" dirty="0">
                <a:solidFill>
                  <a:srgbClr val="FF0000"/>
                </a:solidFill>
                <a:highlight>
                  <a:srgbClr val="FFFF00"/>
                </a:highlight>
              </a:rPr>
              <a:t>(S. Cisternino, A. Kotliarenko, G. Piteo) </a:t>
            </a:r>
          </a:p>
          <a:p>
            <a:pPr marL="285750" indent="-285750">
              <a:buFontTx/>
              <a:buChar char="-"/>
            </a:pPr>
            <a:r>
              <a:rPr lang="en-GB" sz="1400" dirty="0"/>
              <a:t>SEM, XRD analysis and heat treatments for residual carbon removal </a:t>
            </a:r>
            <a:endParaRPr lang="en-GB" sz="1400" dirty="0">
              <a:solidFill>
                <a:srgbClr val="FF0000"/>
              </a:solidFill>
            </a:endParaRPr>
          </a:p>
          <a:p>
            <a:pPr marL="285750" indent="-285750">
              <a:buFontTx/>
              <a:buChar char="-"/>
            </a:pPr>
            <a:endParaRPr lang="en-GB" sz="1400" dirty="0"/>
          </a:p>
        </p:txBody>
      </p:sp>
    </p:spTree>
    <p:extLst>
      <p:ext uri="{BB962C8B-B14F-4D97-AF65-F5344CB8AC3E}">
        <p14:creationId xmlns:p14="http://schemas.microsoft.com/office/powerpoint/2010/main" val="2822442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C911928-A22D-3027-FDE9-CD100864561F}"/>
              </a:ext>
            </a:extLst>
          </p:cNvPr>
          <p:cNvSpPr>
            <a:spLocks noGrp="1"/>
          </p:cNvSpPr>
          <p:nvPr>
            <p:ph type="sldNum" sz="quarter" idx="12"/>
          </p:nvPr>
        </p:nvSpPr>
        <p:spPr/>
        <p:txBody>
          <a:bodyPr/>
          <a:lstStyle/>
          <a:p>
            <a:fld id="{B6F15528-21DE-4FAA-801E-634DDDAF4B2B}" type="slidenum">
              <a:rPr lang="en-US" smtClean="0"/>
              <a:pPr/>
              <a:t>7</a:t>
            </a:fld>
            <a:endParaRPr lang="en-US" dirty="0"/>
          </a:p>
        </p:txBody>
      </p:sp>
      <p:graphicFrame>
        <p:nvGraphicFramePr>
          <p:cNvPr id="5" name="Tabella 4">
            <a:extLst>
              <a:ext uri="{FF2B5EF4-FFF2-40B4-BE49-F238E27FC236}">
                <a16:creationId xmlns:a16="http://schemas.microsoft.com/office/drawing/2014/main" id="{1C56948A-069C-D0A1-2651-0FB0C76806F3}"/>
              </a:ext>
            </a:extLst>
          </p:cNvPr>
          <p:cNvGraphicFramePr>
            <a:graphicFrameLocks noGrp="1"/>
          </p:cNvGraphicFramePr>
          <p:nvPr>
            <p:extLst>
              <p:ext uri="{D42A27DB-BD31-4B8C-83A1-F6EECF244321}">
                <p14:modId xmlns:p14="http://schemas.microsoft.com/office/powerpoint/2010/main" val="3117373877"/>
              </p:ext>
            </p:extLst>
          </p:nvPr>
        </p:nvGraphicFramePr>
        <p:xfrm>
          <a:off x="213243" y="647024"/>
          <a:ext cx="7891950" cy="2569618"/>
        </p:xfrm>
        <a:graphic>
          <a:graphicData uri="http://schemas.openxmlformats.org/drawingml/2006/table">
            <a:tbl>
              <a:tblPr>
                <a:tableStyleId>{5C22544A-7EE6-4342-B048-85BDC9FD1C3A}</a:tableStyleId>
              </a:tblPr>
              <a:tblGrid>
                <a:gridCol w="525280">
                  <a:extLst>
                    <a:ext uri="{9D8B030D-6E8A-4147-A177-3AD203B41FA5}">
                      <a16:colId xmlns:a16="http://schemas.microsoft.com/office/drawing/2014/main" val="759372864"/>
                    </a:ext>
                  </a:extLst>
                </a:gridCol>
                <a:gridCol w="540358">
                  <a:extLst>
                    <a:ext uri="{9D8B030D-6E8A-4147-A177-3AD203B41FA5}">
                      <a16:colId xmlns:a16="http://schemas.microsoft.com/office/drawing/2014/main" val="3041937043"/>
                    </a:ext>
                  </a:extLst>
                </a:gridCol>
                <a:gridCol w="407406">
                  <a:extLst>
                    <a:ext uri="{9D8B030D-6E8A-4147-A177-3AD203B41FA5}">
                      <a16:colId xmlns:a16="http://schemas.microsoft.com/office/drawing/2014/main" val="532810808"/>
                    </a:ext>
                  </a:extLst>
                </a:gridCol>
                <a:gridCol w="640655">
                  <a:extLst>
                    <a:ext uri="{9D8B030D-6E8A-4147-A177-3AD203B41FA5}">
                      <a16:colId xmlns:a16="http://schemas.microsoft.com/office/drawing/2014/main" val="85241220"/>
                    </a:ext>
                  </a:extLst>
                </a:gridCol>
                <a:gridCol w="467838">
                  <a:extLst>
                    <a:ext uri="{9D8B030D-6E8A-4147-A177-3AD203B41FA5}">
                      <a16:colId xmlns:a16="http://schemas.microsoft.com/office/drawing/2014/main" val="2388287009"/>
                    </a:ext>
                  </a:extLst>
                </a:gridCol>
                <a:gridCol w="664695">
                  <a:extLst>
                    <a:ext uri="{9D8B030D-6E8A-4147-A177-3AD203B41FA5}">
                      <a16:colId xmlns:a16="http://schemas.microsoft.com/office/drawing/2014/main" val="3119227914"/>
                    </a:ext>
                  </a:extLst>
                </a:gridCol>
                <a:gridCol w="402562">
                  <a:extLst>
                    <a:ext uri="{9D8B030D-6E8A-4147-A177-3AD203B41FA5}">
                      <a16:colId xmlns:a16="http://schemas.microsoft.com/office/drawing/2014/main" val="2691248786"/>
                    </a:ext>
                  </a:extLst>
                </a:gridCol>
                <a:gridCol w="627248">
                  <a:extLst>
                    <a:ext uri="{9D8B030D-6E8A-4147-A177-3AD203B41FA5}">
                      <a16:colId xmlns:a16="http://schemas.microsoft.com/office/drawing/2014/main" val="2850320719"/>
                    </a:ext>
                  </a:extLst>
                </a:gridCol>
                <a:gridCol w="713718">
                  <a:extLst>
                    <a:ext uri="{9D8B030D-6E8A-4147-A177-3AD203B41FA5}">
                      <a16:colId xmlns:a16="http://schemas.microsoft.com/office/drawing/2014/main" val="3251848406"/>
                    </a:ext>
                  </a:extLst>
                </a:gridCol>
                <a:gridCol w="795762">
                  <a:extLst>
                    <a:ext uri="{9D8B030D-6E8A-4147-A177-3AD203B41FA5}">
                      <a16:colId xmlns:a16="http://schemas.microsoft.com/office/drawing/2014/main" val="3098839858"/>
                    </a:ext>
                  </a:extLst>
                </a:gridCol>
                <a:gridCol w="786400">
                  <a:extLst>
                    <a:ext uri="{9D8B030D-6E8A-4147-A177-3AD203B41FA5}">
                      <a16:colId xmlns:a16="http://schemas.microsoft.com/office/drawing/2014/main" val="4246785892"/>
                    </a:ext>
                  </a:extLst>
                </a:gridCol>
                <a:gridCol w="664695">
                  <a:extLst>
                    <a:ext uri="{9D8B030D-6E8A-4147-A177-3AD203B41FA5}">
                      <a16:colId xmlns:a16="http://schemas.microsoft.com/office/drawing/2014/main" val="834397109"/>
                    </a:ext>
                  </a:extLst>
                </a:gridCol>
                <a:gridCol w="655333">
                  <a:extLst>
                    <a:ext uri="{9D8B030D-6E8A-4147-A177-3AD203B41FA5}">
                      <a16:colId xmlns:a16="http://schemas.microsoft.com/office/drawing/2014/main" val="3804645964"/>
                    </a:ext>
                  </a:extLst>
                </a:gridCol>
              </a:tblGrid>
              <a:tr h="313852">
                <a:tc rowSpan="2">
                  <a:txBody>
                    <a:bodyPr/>
                    <a:lstStyle/>
                    <a:p>
                      <a:pPr algn="ctr" fontAlgn="ctr"/>
                      <a:r>
                        <a:rPr lang="it-IT" sz="1200" b="0" i="0" u="none" strike="noStrike">
                          <a:solidFill>
                            <a:srgbClr val="000000"/>
                          </a:solidFill>
                          <a:effectLst/>
                          <a:latin typeface="Calibri" panose="020F0502020204030204" pitchFamily="34" charset="0"/>
                        </a:rPr>
                        <a:t>N of EXP</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40000"/>
                        <a:lumOff val="60000"/>
                      </a:schemeClr>
                    </a:solidFill>
                  </a:tcPr>
                </a:tc>
                <a:tc rowSpan="2">
                  <a:txBody>
                    <a:bodyPr/>
                    <a:lstStyle/>
                    <a:p>
                      <a:pPr algn="ctr" fontAlgn="ctr"/>
                      <a:r>
                        <a:rPr lang="it-IT" sz="1200" b="0" i="0" u="none" strike="noStrike">
                          <a:solidFill>
                            <a:srgbClr val="000000"/>
                          </a:solidFill>
                          <a:effectLst/>
                          <a:latin typeface="Calibri" panose="020F0502020204030204" pitchFamily="34" charset="0"/>
                        </a:rPr>
                        <a:t>Mass [mg]</a:t>
                      </a:r>
                    </a:p>
                  </a:txBody>
                  <a:tcPr marL="0" marR="0" marT="0" marB="0" anchor="ctr">
                    <a:lnT w="12700" cap="flat" cmpd="sng" algn="ctr">
                      <a:solidFill>
                        <a:schemeClr val="tx1"/>
                      </a:solidFill>
                      <a:prstDash val="solid"/>
                      <a:round/>
                      <a:headEnd type="none" w="med" len="med"/>
                      <a:tailEnd type="none" w="med" len="med"/>
                    </a:lnT>
                    <a:solidFill>
                      <a:schemeClr val="accent5">
                        <a:lumMod val="40000"/>
                        <a:lumOff val="60000"/>
                      </a:schemeClr>
                    </a:solidFill>
                  </a:tcPr>
                </a:tc>
                <a:tc gridSpan="6">
                  <a:txBody>
                    <a:bodyPr/>
                    <a:lstStyle/>
                    <a:p>
                      <a:pPr algn="ctr" fontAlgn="ctr"/>
                      <a:r>
                        <a:rPr lang="it-IT" sz="1600" b="1" i="0" u="none" strike="noStrike" dirty="0">
                          <a:solidFill>
                            <a:srgbClr val="000000"/>
                          </a:solidFill>
                          <a:effectLst/>
                          <a:latin typeface="Calibri" panose="020F0502020204030204" pitchFamily="34" charset="0"/>
                        </a:rPr>
                        <a:t>SPS </a:t>
                      </a:r>
                      <a:r>
                        <a:rPr lang="it-IT" sz="1600" b="1" i="0" u="none" strike="noStrike" dirty="0" err="1">
                          <a:solidFill>
                            <a:srgbClr val="000000"/>
                          </a:solidFill>
                          <a:effectLst/>
                          <a:latin typeface="Calibri" panose="020F0502020204030204" pitchFamily="34" charset="0"/>
                        </a:rPr>
                        <a:t>parameters</a:t>
                      </a:r>
                      <a:endParaRPr lang="it-IT" sz="16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accent5">
                        <a:lumMod val="40000"/>
                        <a:lumOff val="60000"/>
                      </a:schemeClr>
                    </a:solidFill>
                  </a:tcPr>
                </a:tc>
                <a:tc hMerge="1">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it-IT" sz="1100" b="0" i="0" u="none" strike="noStrike">
                        <a:solidFill>
                          <a:srgbClr val="000000"/>
                        </a:solidFill>
                        <a:effectLst/>
                        <a:latin typeface="Calibri" panose="020F0502020204030204" pitchFamily="34" charset="0"/>
                      </a:endParaRPr>
                    </a:p>
                  </a:txBody>
                  <a:tcPr marL="0" marR="0" marT="0" marB="0" anchor="b"/>
                </a:tc>
                <a:tc hMerge="1">
                  <a:txBody>
                    <a:bodyPr/>
                    <a:lstStyle/>
                    <a:p>
                      <a:pPr algn="ctr" fontAlgn="b"/>
                      <a:endParaRPr lang="it-IT" sz="1100" b="0" i="0" u="none" strike="noStrike">
                        <a:solidFill>
                          <a:srgbClr val="000000"/>
                        </a:solidFill>
                        <a:effectLst/>
                        <a:latin typeface="Calibri" panose="020F0502020204030204" pitchFamily="34" charset="0"/>
                      </a:endParaRPr>
                    </a:p>
                  </a:txBody>
                  <a:tcPr marL="0" marR="0" marT="0" marB="0" anchor="b"/>
                </a:tc>
                <a:tc hMerge="1">
                  <a:txBody>
                    <a:bodyPr/>
                    <a:lstStyle/>
                    <a:p>
                      <a:pPr algn="ctr" fontAlgn="b"/>
                      <a:endParaRPr lang="it-IT" sz="1100" b="0" i="0" u="none" strike="noStrike">
                        <a:solidFill>
                          <a:srgbClr val="000000"/>
                        </a:solidFill>
                        <a:effectLst/>
                        <a:latin typeface="Calibri" panose="020F0502020204030204" pitchFamily="34" charset="0"/>
                      </a:endParaRPr>
                    </a:p>
                  </a:txBody>
                  <a:tcPr marL="0" marR="0" marT="0" marB="0" anchor="b"/>
                </a:tc>
                <a:tc gridSpan="5">
                  <a:txBody>
                    <a:bodyPr/>
                    <a:lstStyle/>
                    <a:p>
                      <a:pPr algn="ctr" fontAlgn="ctr"/>
                      <a:r>
                        <a:rPr lang="it-IT" sz="1600" b="1" i="0" u="none" strike="noStrike" dirty="0" err="1">
                          <a:solidFill>
                            <a:srgbClr val="000000"/>
                          </a:solidFill>
                          <a:effectLst/>
                          <a:latin typeface="Calibri" panose="020F0502020204030204" pitchFamily="34" charset="0"/>
                        </a:rPr>
                        <a:t>Results</a:t>
                      </a:r>
                      <a:endParaRPr lang="it-IT" sz="1600" b="1" i="0" u="none" strike="noStrike" dirty="0">
                        <a:solidFill>
                          <a:srgbClr val="000000"/>
                        </a:solidFill>
                        <a:effectLst/>
                        <a:latin typeface="Calibri" panose="020F050202020403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40000"/>
                        <a:lumOff val="60000"/>
                      </a:schemeClr>
                    </a:solidFill>
                  </a:tcPr>
                </a:tc>
                <a:tc hMerge="1">
                  <a:txBody>
                    <a:bodyPr/>
                    <a:lstStyle/>
                    <a:p>
                      <a:pPr algn="ctr" fontAlgn="ctr"/>
                      <a:endParaRPr lang="it-IT" sz="16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ctr"/>
                      <a:endParaRPr lang="it-IT" sz="16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ctr"/>
                      <a:endParaRPr lang="it-IT" sz="16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ctr"/>
                      <a:endParaRPr lang="it-IT" sz="16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89347807"/>
                  </a:ext>
                </a:extLst>
              </a:tr>
              <a:tr h="552380">
                <a:tc vMerge="1">
                  <a:txBody>
                    <a:bodyPr/>
                    <a:lstStyle/>
                    <a:p>
                      <a:pPr algn="ctr" fontAlgn="ctr"/>
                      <a:r>
                        <a:rPr lang="it-IT" sz="1600" b="0" i="0" u="none" strike="noStrike">
                          <a:solidFill>
                            <a:srgbClr val="000000"/>
                          </a:solidFill>
                          <a:effectLst/>
                          <a:latin typeface="Calibri" panose="020F0502020204030204" pitchFamily="34" charset="0"/>
                        </a:rPr>
                        <a:t>N of EXP</a:t>
                      </a:r>
                    </a:p>
                  </a:txBody>
                  <a:tcPr marL="0" marR="0" marT="0" marB="0" anchor="ctr">
                    <a:lnL w="3175" cap="flat" cmpd="sng" algn="ctr">
                      <a:solidFill>
                        <a:schemeClr val="tx1"/>
                      </a:solidFill>
                      <a:prstDash val="solid"/>
                      <a:round/>
                      <a:headEnd type="none" w="med" len="med"/>
                      <a:tailEnd type="none" w="med" len="med"/>
                    </a:lnL>
                    <a:solidFill>
                      <a:schemeClr val="accent5">
                        <a:lumMod val="40000"/>
                        <a:lumOff val="60000"/>
                      </a:schemeClr>
                    </a:solidFill>
                  </a:tcPr>
                </a:tc>
                <a:tc vMerge="1">
                  <a:txBody>
                    <a:bodyPr/>
                    <a:lstStyle/>
                    <a:p>
                      <a:pPr algn="ctr" fontAlgn="ctr"/>
                      <a:r>
                        <a:rPr lang="it-IT" sz="1600" b="0" i="0" u="none" strike="noStrike">
                          <a:solidFill>
                            <a:srgbClr val="000000"/>
                          </a:solidFill>
                          <a:effectLst/>
                          <a:latin typeface="Calibri" panose="020F0502020204030204" pitchFamily="34" charset="0"/>
                        </a:rPr>
                        <a:t>Mass [mg]</a:t>
                      </a:r>
                    </a:p>
                  </a:txBody>
                  <a:tcPr marL="0" marR="0" marT="0" marB="0" anchor="ctr">
                    <a:solidFill>
                      <a:schemeClr val="accent5">
                        <a:lumMod val="40000"/>
                        <a:lumOff val="60000"/>
                      </a:schemeClr>
                    </a:solidFill>
                  </a:tcPr>
                </a:tc>
                <a:tc>
                  <a:txBody>
                    <a:bodyPr/>
                    <a:lstStyle/>
                    <a:p>
                      <a:pPr algn="ctr" fontAlgn="ctr"/>
                      <a:r>
                        <a:rPr lang="it-IT" sz="1200" b="0" i="0" u="none" strike="noStrike">
                          <a:solidFill>
                            <a:srgbClr val="000000"/>
                          </a:solidFill>
                          <a:effectLst/>
                          <a:latin typeface="Calibri" panose="020F0502020204030204" pitchFamily="34" charset="0"/>
                        </a:rPr>
                        <a:t>step</a:t>
                      </a:r>
                    </a:p>
                  </a:txBody>
                  <a:tcPr marL="0" marR="0" marT="0" marB="0" anchor="ctr">
                    <a:solidFill>
                      <a:schemeClr val="accent5">
                        <a:lumMod val="40000"/>
                        <a:lumOff val="60000"/>
                      </a:schemeClr>
                    </a:solidFill>
                  </a:tcPr>
                </a:tc>
                <a:tc>
                  <a:txBody>
                    <a:bodyPr/>
                    <a:lstStyle/>
                    <a:p>
                      <a:pPr algn="ctr" fontAlgn="ctr"/>
                      <a:r>
                        <a:rPr lang="it-IT" sz="1200" b="0" i="0" u="none" strike="noStrike">
                          <a:solidFill>
                            <a:srgbClr val="000000"/>
                          </a:solidFill>
                          <a:effectLst/>
                          <a:latin typeface="Calibri" panose="020F0502020204030204" pitchFamily="34" charset="0"/>
                        </a:rPr>
                        <a:t>Temp. [°C]</a:t>
                      </a:r>
                    </a:p>
                  </a:txBody>
                  <a:tcPr marL="0" marR="0" marT="0" marB="0" anchor="ctr">
                    <a:solidFill>
                      <a:schemeClr val="accent5">
                        <a:lumMod val="40000"/>
                        <a:lumOff val="60000"/>
                      </a:schemeClr>
                    </a:solidFill>
                  </a:tcPr>
                </a:tc>
                <a:tc>
                  <a:txBody>
                    <a:bodyPr/>
                    <a:lstStyle/>
                    <a:p>
                      <a:pPr algn="ctr" fontAlgn="ctr"/>
                      <a:r>
                        <a:rPr lang="it-IT" sz="1200" b="0" i="0" u="none" strike="noStrike">
                          <a:solidFill>
                            <a:srgbClr val="000000"/>
                          </a:solidFill>
                          <a:effectLst/>
                          <a:latin typeface="Calibri" panose="020F0502020204030204" pitchFamily="34" charset="0"/>
                        </a:rPr>
                        <a:t>Force  [kN]</a:t>
                      </a:r>
                    </a:p>
                  </a:txBody>
                  <a:tcPr marL="0" marR="0" marT="0" marB="0" anchor="ctr">
                    <a:solidFill>
                      <a:schemeClr val="accent5">
                        <a:lumMod val="40000"/>
                        <a:lumOff val="60000"/>
                      </a:schemeClr>
                    </a:solidFill>
                  </a:tcPr>
                </a:tc>
                <a:tc>
                  <a:txBody>
                    <a:bodyPr/>
                    <a:lstStyle/>
                    <a:p>
                      <a:pPr algn="ctr" fontAlgn="b"/>
                      <a:r>
                        <a:rPr lang="it-IT" sz="1200" b="0" i="0" u="none" strike="noStrike">
                          <a:solidFill>
                            <a:srgbClr val="000000"/>
                          </a:solidFill>
                          <a:effectLst/>
                          <a:latin typeface="Calibri" panose="020F0502020204030204" pitchFamily="34" charset="0"/>
                        </a:rPr>
                        <a:t>Pressure on sample</a:t>
                      </a:r>
                    </a:p>
                    <a:p>
                      <a:pPr algn="ctr" fontAlgn="b"/>
                      <a:r>
                        <a:rPr lang="it-IT" sz="1200" b="0" i="0" u="none" strike="noStrike">
                          <a:solidFill>
                            <a:srgbClr val="000000"/>
                          </a:solidFill>
                          <a:effectLst/>
                          <a:latin typeface="Calibri" panose="020F0502020204030204" pitchFamily="34" charset="0"/>
                        </a:rPr>
                        <a:t>[</a:t>
                      </a:r>
                      <a:r>
                        <a:rPr lang="it-IT" sz="1200" b="0" i="0" u="none" strike="noStrike" err="1">
                          <a:solidFill>
                            <a:srgbClr val="000000"/>
                          </a:solidFill>
                          <a:effectLst/>
                          <a:latin typeface="Calibri" panose="020F0502020204030204" pitchFamily="34" charset="0"/>
                        </a:rPr>
                        <a:t>MPa</a:t>
                      </a:r>
                      <a:r>
                        <a:rPr lang="it-IT" sz="1200" b="0" i="0" u="none" strike="noStrike">
                          <a:solidFill>
                            <a:srgbClr val="000000"/>
                          </a:solidFill>
                          <a:effectLst/>
                          <a:latin typeface="Calibri" panose="020F0502020204030204" pitchFamily="34" charset="0"/>
                        </a:rPr>
                        <a:t>]</a:t>
                      </a:r>
                    </a:p>
                  </a:txBody>
                  <a:tcPr marL="0" marR="0" marT="0" marB="0" anchor="ctr">
                    <a:solidFill>
                      <a:schemeClr val="accent5">
                        <a:lumMod val="40000"/>
                        <a:lumOff val="60000"/>
                      </a:schemeClr>
                    </a:solidFill>
                  </a:tcPr>
                </a:tc>
                <a:tc>
                  <a:txBody>
                    <a:bodyPr/>
                    <a:lstStyle/>
                    <a:p>
                      <a:pPr algn="ctr" fontAlgn="b"/>
                      <a:r>
                        <a:rPr lang="it-IT" sz="1200" b="0" i="0" u="none" strike="noStrike">
                          <a:solidFill>
                            <a:srgbClr val="000000"/>
                          </a:solidFill>
                          <a:effectLst/>
                          <a:latin typeface="Calibri" panose="020F0502020204030204" pitchFamily="34" charset="0"/>
                        </a:rPr>
                        <a:t>Time [min]</a:t>
                      </a:r>
                    </a:p>
                  </a:txBody>
                  <a:tcPr marL="0" marR="0" marT="0" marB="0" anchor="ctr">
                    <a:solidFill>
                      <a:schemeClr val="accent5">
                        <a:lumMod val="40000"/>
                        <a:lumOff val="60000"/>
                      </a:schemeClr>
                    </a:solidFill>
                  </a:tcPr>
                </a:tc>
                <a:tc>
                  <a:txBody>
                    <a:bodyPr/>
                    <a:lstStyle/>
                    <a:p>
                      <a:pPr algn="ctr" fontAlgn="b"/>
                      <a:r>
                        <a:rPr lang="it-IT" sz="1200" b="0" i="0" u="none" strike="noStrike" dirty="0" err="1">
                          <a:solidFill>
                            <a:srgbClr val="000000"/>
                          </a:solidFill>
                          <a:effectLst/>
                          <a:latin typeface="Calibri" panose="020F0502020204030204" pitchFamily="34" charset="0"/>
                        </a:rPr>
                        <a:t>Heating</a:t>
                      </a:r>
                      <a:r>
                        <a:rPr lang="it-IT" sz="1200" b="0" i="0" u="none" strike="noStrike" dirty="0">
                          <a:solidFill>
                            <a:srgbClr val="000000"/>
                          </a:solidFill>
                          <a:effectLst/>
                          <a:latin typeface="Calibri" panose="020F0502020204030204" pitchFamily="34" charset="0"/>
                        </a:rPr>
                        <a:t> rate [°C/min]</a:t>
                      </a:r>
                    </a:p>
                  </a:txBody>
                  <a:tcPr marL="0" marR="0" marT="0" marB="0" anchor="ctr">
                    <a:solidFill>
                      <a:schemeClr val="accent5">
                        <a:lumMod val="40000"/>
                        <a:lumOff val="60000"/>
                      </a:schemeClr>
                    </a:solidFill>
                  </a:tcPr>
                </a:tc>
                <a:tc>
                  <a:txBody>
                    <a:bodyPr/>
                    <a:lstStyle/>
                    <a:p>
                      <a:pPr algn="ctr" fontAlgn="ctr"/>
                      <a:r>
                        <a:rPr lang="en-GB" sz="1200" b="1" i="0" u="none" strike="noStrike">
                          <a:solidFill>
                            <a:srgbClr val="000000"/>
                          </a:solidFill>
                          <a:effectLst/>
                          <a:latin typeface="Calibri" panose="020F0502020204030204" pitchFamily="34" charset="0"/>
                        </a:rPr>
                        <a:t>mass after [mg]</a:t>
                      </a:r>
                    </a:p>
                  </a:txBody>
                  <a:tcPr marL="0" marR="0" marT="0" marB="0" anchor="ctr">
                    <a:solidFill>
                      <a:schemeClr val="accent5">
                        <a:lumMod val="40000"/>
                        <a:lumOff val="60000"/>
                      </a:schemeClr>
                    </a:solidFill>
                  </a:tcPr>
                </a:tc>
                <a:tc>
                  <a:txBody>
                    <a:bodyPr/>
                    <a:lstStyle/>
                    <a:p>
                      <a:pPr algn="ctr" fontAlgn="ctr"/>
                      <a:r>
                        <a:rPr lang="en-GB" sz="1200" b="1" i="0" u="none" strike="noStrike">
                          <a:solidFill>
                            <a:srgbClr val="000000"/>
                          </a:solidFill>
                          <a:effectLst/>
                          <a:latin typeface="Calibri" panose="020F0502020204030204" pitchFamily="34" charset="0"/>
                        </a:rPr>
                        <a:t>mass lost [mg]</a:t>
                      </a:r>
                    </a:p>
                  </a:txBody>
                  <a:tcPr marL="0" marR="0" marT="0" marB="0" anchor="ctr">
                    <a:solidFill>
                      <a:schemeClr val="accent5">
                        <a:lumMod val="40000"/>
                        <a:lumOff val="60000"/>
                      </a:schemeClr>
                    </a:solidFill>
                  </a:tcPr>
                </a:tc>
                <a:tc>
                  <a:txBody>
                    <a:bodyPr/>
                    <a:lstStyle/>
                    <a:p>
                      <a:pPr algn="ctr" fontAlgn="ctr"/>
                      <a:r>
                        <a:rPr lang="en-GB" sz="1200" b="1" i="0" u="none" strike="noStrike">
                          <a:solidFill>
                            <a:srgbClr val="000000"/>
                          </a:solidFill>
                          <a:effectLst/>
                          <a:latin typeface="Calibri" panose="020F0502020204030204" pitchFamily="34" charset="0"/>
                        </a:rPr>
                        <a:t>thickness [µm]</a:t>
                      </a:r>
                    </a:p>
                  </a:txBody>
                  <a:tcPr marL="0" marR="0" marT="0" marB="0" anchor="ctr">
                    <a:solidFill>
                      <a:schemeClr val="accent5">
                        <a:lumMod val="40000"/>
                        <a:lumOff val="60000"/>
                      </a:schemeClr>
                    </a:solidFill>
                  </a:tcPr>
                </a:tc>
                <a:tc>
                  <a:txBody>
                    <a:bodyPr/>
                    <a:lstStyle/>
                    <a:p>
                      <a:pPr algn="ctr" fontAlgn="ctr"/>
                      <a:r>
                        <a:rPr lang="en-GB" sz="1200" b="1" i="0" u="none" strike="noStrike">
                          <a:solidFill>
                            <a:srgbClr val="000000"/>
                          </a:solidFill>
                          <a:effectLst/>
                          <a:latin typeface="Calibri" panose="020F0502020204030204" pitchFamily="34" charset="0"/>
                        </a:rPr>
                        <a:t>density [g/cm3]</a:t>
                      </a:r>
                    </a:p>
                  </a:txBody>
                  <a:tcPr marL="0" marR="0" marT="0" marB="0" anchor="ctr">
                    <a:solidFill>
                      <a:schemeClr val="accent5">
                        <a:lumMod val="40000"/>
                        <a:lumOff val="60000"/>
                      </a:schemeClr>
                    </a:solidFill>
                  </a:tcPr>
                </a:tc>
                <a:tc>
                  <a:txBody>
                    <a:bodyPr/>
                    <a:lstStyle/>
                    <a:p>
                      <a:pPr algn="ctr" fontAlgn="ctr"/>
                      <a:r>
                        <a:rPr lang="en-GB" sz="1200" b="1" i="0" u="none" strike="noStrike" dirty="0">
                          <a:solidFill>
                            <a:srgbClr val="000000"/>
                          </a:solidFill>
                          <a:effectLst/>
                          <a:latin typeface="Calibri" panose="020F0502020204030204" pitchFamily="34" charset="0"/>
                        </a:rPr>
                        <a:t>%bulk density</a:t>
                      </a:r>
                    </a:p>
                  </a:txBody>
                  <a:tcPr marL="0" marR="0" marT="0" marB="0" anchor="ctr">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441844013"/>
                  </a:ext>
                </a:extLst>
              </a:tr>
              <a:tr h="335685">
                <a:tc rowSpan="3">
                  <a:txBody>
                    <a:bodyPr/>
                    <a:lstStyle/>
                    <a:p>
                      <a:pPr algn="ctr" fontAlgn="ctr"/>
                      <a:r>
                        <a:rPr lang="it-IT" sz="1100" b="0" i="0" u="none" strike="noStrike" dirty="0">
                          <a:solidFill>
                            <a:srgbClr val="000000"/>
                          </a:solidFill>
                          <a:effectLst/>
                          <a:latin typeface="Calibri" panose="020F0502020204030204" pitchFamily="34" charset="0"/>
                        </a:rPr>
                        <a:t>(n=41)</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it-IT" sz="1200" b="0" i="0" u="none" strike="noStrike" dirty="0">
                          <a:solidFill>
                            <a:srgbClr val="000000"/>
                          </a:solidFill>
                          <a:effectLst/>
                          <a:latin typeface="Calibri" panose="020F0502020204030204" pitchFamily="34" charset="0"/>
                        </a:rPr>
                        <a:t>263.9</a:t>
                      </a:r>
                    </a:p>
                    <a:p>
                      <a:pPr algn="ctr" fontAlgn="ctr"/>
                      <a:r>
                        <a:rPr lang="it-IT" sz="1200" b="0" i="0" u="none" strike="noStrike" dirty="0">
                          <a:solidFill>
                            <a:srgbClr val="000000"/>
                          </a:solidFill>
                          <a:effectLst/>
                          <a:latin typeface="Calibri" panose="020F0502020204030204" pitchFamily="34" charset="0"/>
                        </a:rPr>
                        <a:t>±</a:t>
                      </a:r>
                    </a:p>
                    <a:p>
                      <a:pPr algn="ctr" fontAlgn="ctr"/>
                      <a:r>
                        <a:rPr lang="it-IT" sz="1200" b="0" i="0" u="none" strike="noStrike" dirty="0">
                          <a:solidFill>
                            <a:srgbClr val="000000"/>
                          </a:solidFill>
                          <a:effectLst/>
                          <a:latin typeface="Calibri" panose="020F0502020204030204" pitchFamily="34" charset="0"/>
                        </a:rPr>
                        <a:t>5.9</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it-IT" sz="1200" b="0" i="0" u="none" strike="noStrike" dirty="0">
                          <a:solidFill>
                            <a:srgbClr val="000000"/>
                          </a:solidFill>
                          <a:effectLst/>
                          <a:latin typeface="Calibri" panose="020F0502020204030204" pitchFamily="34" charset="0"/>
                        </a:rPr>
                        <a:t>1</a:t>
                      </a:r>
                    </a:p>
                  </a:txBody>
                  <a:tcPr marL="0" marR="0" marT="0" marB="0" anchor="ctr">
                    <a:solidFill>
                      <a:schemeClr val="accent5">
                        <a:lumMod val="20000"/>
                        <a:lumOff val="80000"/>
                      </a:schemeClr>
                    </a:solidFill>
                  </a:tcPr>
                </a:tc>
                <a:tc>
                  <a:txBody>
                    <a:bodyPr/>
                    <a:lstStyle/>
                    <a:p>
                      <a:pPr algn="ctr" fontAlgn="ctr"/>
                      <a:r>
                        <a:rPr lang="it-IT" sz="1200" b="0" i="0" u="none" strike="noStrike" dirty="0">
                          <a:solidFill>
                            <a:srgbClr val="000000"/>
                          </a:solidFill>
                          <a:effectLst/>
                          <a:latin typeface="Calibri" panose="020F0502020204030204" pitchFamily="34" charset="0"/>
                        </a:rPr>
                        <a:t>600</a:t>
                      </a:r>
                    </a:p>
                  </a:txBody>
                  <a:tcPr marL="0" marR="0" marT="0" marB="0" anchor="c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4</a:t>
                      </a:r>
                    </a:p>
                  </a:txBody>
                  <a:tcPr marL="0" marR="0" marT="0" marB="0" anchor="ctr">
                    <a:solidFill>
                      <a:schemeClr val="accent5">
                        <a:lumMod val="20000"/>
                        <a:lumOff val="80000"/>
                      </a:schemeClr>
                    </a:solidFill>
                  </a:tcPr>
                </a:tc>
                <a:tc>
                  <a:txBody>
                    <a:bodyPr/>
                    <a:lstStyle/>
                    <a:p>
                      <a:pPr algn="ctr" fontAlgn="b"/>
                      <a:r>
                        <a:rPr lang="it-IT" sz="1200" b="0" i="0" u="none" strike="noStrike">
                          <a:solidFill>
                            <a:srgbClr val="000000"/>
                          </a:solidFill>
                          <a:effectLst/>
                          <a:latin typeface="Calibri" panose="020F0502020204030204" pitchFamily="34" charset="0"/>
                        </a:rPr>
                        <a:t>51</a:t>
                      </a:r>
                    </a:p>
                  </a:txBody>
                  <a:tcPr marL="0" marR="0" marT="0" marB="0" anchor="c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0,1</a:t>
                      </a:r>
                    </a:p>
                  </a:txBody>
                  <a:tcPr marL="0" marR="0" marT="0" marB="0" anchor="c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200</a:t>
                      </a:r>
                    </a:p>
                  </a:txBody>
                  <a:tcPr marL="0" marR="0" marT="0" marB="0" anchor="ctr">
                    <a:solidFill>
                      <a:schemeClr val="accent5">
                        <a:lumMod val="20000"/>
                        <a:lumOff val="80000"/>
                      </a:schemeClr>
                    </a:solidFill>
                  </a:tcPr>
                </a:tc>
                <a:tc rowSpan="3">
                  <a:txBody>
                    <a:bodyPr/>
                    <a:lstStyle/>
                    <a:p>
                      <a:pPr algn="ctr" fontAlgn="ctr"/>
                      <a:r>
                        <a:rPr lang="en-GB" sz="1200" b="1" i="0" u="none" strike="noStrike" dirty="0">
                          <a:solidFill>
                            <a:schemeClr val="tx1"/>
                          </a:solidFill>
                          <a:effectLst/>
                          <a:latin typeface="Calibri" panose="020F0502020204030204" pitchFamily="34" charset="0"/>
                        </a:rPr>
                        <a:t>255.9</a:t>
                      </a:r>
                    </a:p>
                    <a:p>
                      <a:pPr algn="ctr" fontAlgn="ctr"/>
                      <a:r>
                        <a:rPr lang="en-GB" sz="1200" b="1" i="0" u="none" strike="noStrike" dirty="0">
                          <a:solidFill>
                            <a:schemeClr val="tx1"/>
                          </a:solidFill>
                          <a:effectLst/>
                          <a:latin typeface="Calibri" panose="020F0502020204030204" pitchFamily="34" charset="0"/>
                        </a:rPr>
                        <a:t>±</a:t>
                      </a:r>
                    </a:p>
                    <a:p>
                      <a:pPr algn="ctr" fontAlgn="ctr"/>
                      <a:r>
                        <a:rPr lang="en-GB" sz="1200" b="1" i="0" u="none" strike="noStrike" dirty="0">
                          <a:solidFill>
                            <a:schemeClr val="tx1"/>
                          </a:solidFill>
                          <a:effectLst/>
                          <a:latin typeface="Calibri" panose="020F0502020204030204" pitchFamily="34" charset="0"/>
                        </a:rPr>
                        <a:t>10.4</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en-GB" sz="1200" b="1" i="0" u="none" strike="noStrike">
                          <a:solidFill>
                            <a:schemeClr val="tx1"/>
                          </a:solidFill>
                          <a:effectLst/>
                          <a:latin typeface="Calibri" panose="020F0502020204030204" pitchFamily="34" charset="0"/>
                        </a:rPr>
                        <a:t>8.0</a:t>
                      </a:r>
                    </a:p>
                    <a:p>
                      <a:pPr algn="ctr" fontAlgn="ctr"/>
                      <a:r>
                        <a:rPr lang="en-GB" sz="1200" b="1" i="0" u="none" strike="noStrike">
                          <a:solidFill>
                            <a:schemeClr val="tx1"/>
                          </a:solidFill>
                          <a:effectLst/>
                          <a:latin typeface="Calibri" panose="020F0502020204030204" pitchFamily="34" charset="0"/>
                        </a:rPr>
                        <a:t>±</a:t>
                      </a:r>
                    </a:p>
                    <a:p>
                      <a:pPr algn="ctr" fontAlgn="ctr"/>
                      <a:r>
                        <a:rPr lang="en-GB" sz="1200" b="1" i="0" u="none" strike="noStrike">
                          <a:solidFill>
                            <a:schemeClr val="tx1"/>
                          </a:solidFill>
                          <a:effectLst/>
                          <a:latin typeface="Calibri" panose="020F0502020204030204" pitchFamily="34" charset="0"/>
                        </a:rPr>
                        <a:t>7.8</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en-GB" sz="1200" b="1" i="0" u="none" strike="noStrike">
                          <a:solidFill>
                            <a:schemeClr val="tx1"/>
                          </a:solidFill>
                          <a:effectLst/>
                          <a:latin typeface="Calibri" panose="020F0502020204030204" pitchFamily="34" charset="0"/>
                        </a:rPr>
                        <a:t>612.4</a:t>
                      </a:r>
                    </a:p>
                    <a:p>
                      <a:pPr algn="ctr" fontAlgn="ctr"/>
                      <a:r>
                        <a:rPr lang="en-GB" sz="1200" b="1" i="0" u="none" strike="noStrike">
                          <a:solidFill>
                            <a:schemeClr val="tx1"/>
                          </a:solidFill>
                          <a:effectLst/>
                          <a:latin typeface="Calibri" panose="020F0502020204030204" pitchFamily="34" charset="0"/>
                        </a:rPr>
                        <a:t>±</a:t>
                      </a:r>
                    </a:p>
                    <a:p>
                      <a:pPr algn="ctr" fontAlgn="ctr"/>
                      <a:r>
                        <a:rPr lang="en-GB" sz="1200" b="1" i="0" u="none" strike="noStrike">
                          <a:solidFill>
                            <a:schemeClr val="tx1"/>
                          </a:solidFill>
                          <a:effectLst/>
                          <a:latin typeface="Calibri" panose="020F0502020204030204" pitchFamily="34" charset="0"/>
                        </a:rPr>
                        <a:t>23.1</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en-GB" sz="1200" b="1" i="0" u="none" strike="noStrike" dirty="0">
                          <a:solidFill>
                            <a:schemeClr val="tx1"/>
                          </a:solidFill>
                          <a:effectLst/>
                          <a:latin typeface="Calibri" panose="020F0502020204030204" pitchFamily="34" charset="0"/>
                        </a:rPr>
                        <a:t>5.3</a:t>
                      </a:r>
                    </a:p>
                    <a:p>
                      <a:pPr algn="ctr" fontAlgn="ctr"/>
                      <a:r>
                        <a:rPr lang="en-GB" sz="1200" b="1" i="0" u="none" strike="noStrike" dirty="0">
                          <a:solidFill>
                            <a:schemeClr val="tx1"/>
                          </a:solidFill>
                          <a:effectLst/>
                          <a:latin typeface="Calibri" panose="020F0502020204030204" pitchFamily="34" charset="0"/>
                        </a:rPr>
                        <a:t>±</a:t>
                      </a:r>
                    </a:p>
                    <a:p>
                      <a:pPr algn="ctr" fontAlgn="ctr"/>
                      <a:r>
                        <a:rPr lang="en-GB" sz="1200" b="1" i="0" u="none" strike="noStrike" dirty="0">
                          <a:solidFill>
                            <a:schemeClr val="tx1"/>
                          </a:solidFill>
                          <a:effectLst/>
                          <a:latin typeface="Calibri" panose="020F0502020204030204" pitchFamily="34" charset="0"/>
                        </a:rPr>
                        <a:t>0.1</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ctr" fontAlgn="ctr"/>
                      <a:r>
                        <a:rPr lang="en-GB" sz="1200" b="1" i="0" u="none" strike="noStrike">
                          <a:solidFill>
                            <a:schemeClr val="tx1"/>
                          </a:solidFill>
                          <a:effectLst/>
                          <a:latin typeface="Calibri" panose="020F0502020204030204" pitchFamily="34" charset="0"/>
                        </a:rPr>
                        <a:t>95.0</a:t>
                      </a:r>
                    </a:p>
                    <a:p>
                      <a:pPr algn="ctr" fontAlgn="ctr"/>
                      <a:r>
                        <a:rPr lang="en-GB" sz="1200" b="1" i="0" u="none" strike="noStrike">
                          <a:solidFill>
                            <a:schemeClr val="tx1"/>
                          </a:solidFill>
                          <a:effectLst/>
                          <a:latin typeface="Calibri" panose="020F0502020204030204" pitchFamily="34" charset="0"/>
                        </a:rPr>
                        <a:t>±</a:t>
                      </a:r>
                    </a:p>
                    <a:p>
                      <a:pPr algn="ctr" fontAlgn="ctr"/>
                      <a:r>
                        <a:rPr lang="en-GB" sz="1200" b="1" i="0" u="none" strike="noStrike">
                          <a:solidFill>
                            <a:schemeClr val="tx1"/>
                          </a:solidFill>
                          <a:effectLst/>
                          <a:latin typeface="Calibri" panose="020F0502020204030204" pitchFamily="34" charset="0"/>
                        </a:rPr>
                        <a:t>2.1</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624777"/>
                  </a:ext>
                </a:extLst>
              </a:tr>
              <a:tr h="451947">
                <a:tc vMerge="1">
                  <a:txBody>
                    <a:bodyPr/>
                    <a:lstStyle/>
                    <a:p>
                      <a:pPr algn="ctr"/>
                      <a:endParaRPr lang="it-IT"/>
                    </a:p>
                  </a:txBody>
                  <a:tcPr marL="0" marR="0" marT="0" marB="0" anchor="ctr"/>
                </a:tc>
                <a:tc vMerge="1">
                  <a:txBody>
                    <a:bodyPr/>
                    <a:lstStyle/>
                    <a:p>
                      <a:pPr algn="ctr"/>
                      <a:endParaRPr lang="it-IT"/>
                    </a:p>
                  </a:txBody>
                  <a:tcPr marL="0" marR="0" marT="0" marB="0" anchor="ctr"/>
                </a:tc>
                <a:tc>
                  <a:txBody>
                    <a:bodyPr/>
                    <a:lstStyle/>
                    <a:p>
                      <a:pPr algn="ctr" fontAlgn="ctr"/>
                      <a:r>
                        <a:rPr lang="it-IT" sz="1200" b="0" i="0" u="none" strike="noStrike">
                          <a:solidFill>
                            <a:srgbClr val="000000"/>
                          </a:solidFill>
                          <a:effectLst/>
                          <a:latin typeface="Calibri" panose="020F0502020204030204" pitchFamily="34" charset="0"/>
                        </a:rPr>
                        <a:t>2</a:t>
                      </a:r>
                    </a:p>
                  </a:txBody>
                  <a:tcPr marL="0" marR="0" marT="0" marB="0" anchor="ctr">
                    <a:solidFill>
                      <a:schemeClr val="accent5">
                        <a:lumMod val="20000"/>
                        <a:lumOff val="80000"/>
                      </a:schemeClr>
                    </a:solidFill>
                  </a:tcPr>
                </a:tc>
                <a:tc>
                  <a:txBody>
                    <a:bodyPr/>
                    <a:lstStyle/>
                    <a:p>
                      <a:pPr algn="ctr" fontAlgn="ctr"/>
                      <a:r>
                        <a:rPr lang="it-IT" sz="1200" b="1" i="0" u="none" strike="noStrike" dirty="0">
                          <a:solidFill>
                            <a:srgbClr val="FF0000"/>
                          </a:solidFill>
                          <a:effectLst/>
                          <a:latin typeface="Calibri" panose="020F0502020204030204" pitchFamily="34" charset="0"/>
                        </a:rPr>
                        <a:t>1000/850</a:t>
                      </a:r>
                    </a:p>
                  </a:txBody>
                  <a:tcPr marL="0" marR="0" marT="0" marB="0" anchor="c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5</a:t>
                      </a:r>
                    </a:p>
                  </a:txBody>
                  <a:tcPr marL="0" marR="0" marT="0" marB="0" anchor="ctr">
                    <a:solidFill>
                      <a:schemeClr val="accent5">
                        <a:lumMod val="20000"/>
                        <a:lumOff val="80000"/>
                      </a:schemeClr>
                    </a:solidFill>
                  </a:tcPr>
                </a:tc>
                <a:tc>
                  <a:txBody>
                    <a:bodyPr/>
                    <a:lstStyle/>
                    <a:p>
                      <a:pPr algn="ctr" fontAlgn="b"/>
                      <a:r>
                        <a:rPr lang="it-IT" sz="1200" b="0" i="0" u="none" strike="noStrike" dirty="0">
                          <a:solidFill>
                            <a:srgbClr val="000000"/>
                          </a:solidFill>
                          <a:effectLst/>
                          <a:latin typeface="Calibri" panose="020F0502020204030204" pitchFamily="34" charset="0"/>
                        </a:rPr>
                        <a:t>64</a:t>
                      </a:r>
                    </a:p>
                  </a:txBody>
                  <a:tcPr marL="0" marR="0" marT="0" marB="0" anchor="ctr">
                    <a:solidFill>
                      <a:schemeClr val="accent5">
                        <a:lumMod val="20000"/>
                        <a:lumOff val="80000"/>
                      </a:schemeClr>
                    </a:solidFill>
                  </a:tcPr>
                </a:tc>
                <a:tc>
                  <a:txBody>
                    <a:bodyPr/>
                    <a:lstStyle/>
                    <a:p>
                      <a:pPr algn="ctr" fontAlgn="ctr"/>
                      <a:r>
                        <a:rPr lang="it-IT" sz="1200" b="0" i="0" u="none" strike="noStrike" dirty="0">
                          <a:solidFill>
                            <a:srgbClr val="000000"/>
                          </a:solidFill>
                          <a:effectLst/>
                          <a:latin typeface="Calibri" panose="020F0502020204030204" pitchFamily="34" charset="0"/>
                        </a:rPr>
                        <a:t>10</a:t>
                      </a:r>
                    </a:p>
                  </a:txBody>
                  <a:tcPr marL="0" marR="0" marT="0" marB="0" anchor="c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10</a:t>
                      </a:r>
                    </a:p>
                  </a:txBody>
                  <a:tcPr marL="0" marR="0" marT="0" marB="0" anchor="ctr">
                    <a:solidFill>
                      <a:schemeClr val="accent5">
                        <a:lumMod val="20000"/>
                        <a:lumOff val="80000"/>
                      </a:schemeClr>
                    </a:solidFill>
                  </a:tcPr>
                </a:tc>
                <a:tc vMerge="1">
                  <a:txBody>
                    <a:bodyPr/>
                    <a:lstStyle/>
                    <a:p>
                      <a:pPr algn="r" fontAlgn="ctr"/>
                      <a:endParaRPr lang="en-GB" sz="1100" b="0" i="0" u="none" strike="noStrike">
                        <a:solidFill>
                          <a:srgbClr val="FF0000"/>
                        </a:solidFill>
                        <a:effectLst/>
                        <a:latin typeface="Calibri" panose="020F0502020204030204" pitchFamily="34" charset="0"/>
                      </a:endParaRPr>
                    </a:p>
                  </a:txBody>
                  <a:tcPr marL="0" marR="0" marT="0" marB="0" anchor="ctr"/>
                </a:tc>
                <a:tc vMerge="1">
                  <a:txBody>
                    <a:bodyPr/>
                    <a:lstStyle/>
                    <a:p>
                      <a:pPr algn="r" fontAlgn="ctr"/>
                      <a:endParaRPr lang="en-GB" sz="1100" b="0" i="0" u="none" strike="noStrike">
                        <a:solidFill>
                          <a:srgbClr val="FF0000"/>
                        </a:solidFill>
                        <a:effectLst/>
                        <a:latin typeface="Calibri" panose="020F0502020204030204" pitchFamily="34" charset="0"/>
                      </a:endParaRPr>
                    </a:p>
                  </a:txBody>
                  <a:tcPr marL="0" marR="0" marT="0" marB="0" anchor="ctr"/>
                </a:tc>
                <a:tc vMerge="1">
                  <a:txBody>
                    <a:bodyPr/>
                    <a:lstStyle/>
                    <a:p>
                      <a:pPr algn="r" fontAlgn="ctr"/>
                      <a:endParaRPr lang="en-GB" sz="1100" b="0" i="0" u="none" strike="noStrike">
                        <a:solidFill>
                          <a:srgbClr val="FF0000"/>
                        </a:solidFill>
                        <a:effectLst/>
                        <a:latin typeface="Calibri" panose="020F0502020204030204" pitchFamily="34" charset="0"/>
                      </a:endParaRPr>
                    </a:p>
                  </a:txBody>
                  <a:tcPr marL="0" marR="0" marT="0" marB="0" anchor="ctr"/>
                </a:tc>
                <a:tc vMerge="1">
                  <a:txBody>
                    <a:bodyPr/>
                    <a:lstStyle/>
                    <a:p>
                      <a:pPr algn="r" fontAlgn="ctr"/>
                      <a:endParaRPr lang="en-GB" sz="1100" b="0" i="0" u="none" strike="noStrike">
                        <a:solidFill>
                          <a:srgbClr val="FF0000"/>
                        </a:solidFill>
                        <a:effectLst/>
                        <a:latin typeface="Calibri" panose="020F0502020204030204" pitchFamily="34" charset="0"/>
                      </a:endParaRPr>
                    </a:p>
                  </a:txBody>
                  <a:tcPr marL="0" marR="0" marT="0" marB="0" anchor="ctr"/>
                </a:tc>
                <a:tc vMerge="1">
                  <a:txBody>
                    <a:bodyPr/>
                    <a:lstStyle/>
                    <a:p>
                      <a:pPr algn="r" fontAlgn="ctr"/>
                      <a:endParaRPr lang="en-GB" sz="11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987814800"/>
                  </a:ext>
                </a:extLst>
              </a:tr>
              <a:tr h="367114">
                <a:tc vMerge="1">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tc>
                <a:tc vMerge="1">
                  <a:txBody>
                    <a:bodyPr/>
                    <a:lstStyle/>
                    <a:p>
                      <a:pPr algn="ctr" fontAlgn="ctr"/>
                      <a:endParaRPr lang="it-IT"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it-IT" sz="1200" b="0" i="0" u="none" strike="noStrike" dirty="0">
                          <a:solidFill>
                            <a:srgbClr val="000000"/>
                          </a:solidFill>
                          <a:effectLst/>
                          <a:latin typeface="Calibri" panose="020F0502020204030204" pitchFamily="34" charset="0"/>
                        </a:rPr>
                        <a:t>3</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300</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5</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it-IT" sz="1200" b="0" i="0" u="none" strike="noStrike">
                          <a:solidFill>
                            <a:srgbClr val="000000"/>
                          </a:solidFill>
                          <a:effectLst/>
                          <a:latin typeface="Calibri" panose="020F0502020204030204" pitchFamily="34" charset="0"/>
                        </a:rPr>
                        <a:t>64</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0,1</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it-IT" sz="1200" b="0" i="0" u="none" strike="noStrike" dirty="0">
                          <a:solidFill>
                            <a:srgbClr val="000000"/>
                          </a:solidFill>
                          <a:effectLst/>
                          <a:latin typeface="Calibri" panose="020F0502020204030204" pitchFamily="34" charset="0"/>
                        </a:rPr>
                        <a:t>20</a:t>
                      </a:r>
                    </a:p>
                  </a:txBody>
                  <a:tcPr marL="0" marR="0" marT="0" marB="0" anchor="ctr">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pPr algn="r" fontAlgn="ctr"/>
                      <a:endParaRPr lang="en-GB" sz="1100" b="0" i="0" u="none" strike="noStrike">
                        <a:solidFill>
                          <a:srgbClr val="FF0000"/>
                        </a:solidFill>
                        <a:effectLst/>
                        <a:latin typeface="Calibri" panose="020F0502020204030204" pitchFamily="34" charset="0"/>
                      </a:endParaRPr>
                    </a:p>
                  </a:txBody>
                  <a:tcPr marL="0" marR="0" marT="0" marB="0" anchor="ctr"/>
                </a:tc>
                <a:tc vMerge="1">
                  <a:txBody>
                    <a:bodyPr/>
                    <a:lstStyle/>
                    <a:p>
                      <a:pPr algn="r" fontAlgn="ctr"/>
                      <a:endParaRPr lang="en-GB" sz="1100" b="0" i="0" u="none" strike="noStrike">
                        <a:solidFill>
                          <a:srgbClr val="FF0000"/>
                        </a:solidFill>
                        <a:effectLst/>
                        <a:latin typeface="Calibri" panose="020F0502020204030204" pitchFamily="34" charset="0"/>
                      </a:endParaRPr>
                    </a:p>
                  </a:txBody>
                  <a:tcPr marL="0" marR="0" marT="0" marB="0" anchor="ctr"/>
                </a:tc>
                <a:tc vMerge="1">
                  <a:txBody>
                    <a:bodyPr/>
                    <a:lstStyle/>
                    <a:p>
                      <a:pPr algn="r" fontAlgn="ctr"/>
                      <a:endParaRPr lang="en-GB" sz="1100" b="0" i="0" u="none" strike="noStrike">
                        <a:solidFill>
                          <a:srgbClr val="FF0000"/>
                        </a:solidFill>
                        <a:effectLst/>
                        <a:latin typeface="Calibri" panose="020F0502020204030204" pitchFamily="34" charset="0"/>
                      </a:endParaRPr>
                    </a:p>
                  </a:txBody>
                  <a:tcPr marL="0" marR="0" marT="0" marB="0" anchor="ctr"/>
                </a:tc>
                <a:tc vMerge="1">
                  <a:txBody>
                    <a:bodyPr/>
                    <a:lstStyle/>
                    <a:p>
                      <a:pPr algn="r" fontAlgn="ctr"/>
                      <a:endParaRPr lang="en-GB" sz="1100" b="0" i="0" u="none" strike="noStrike">
                        <a:solidFill>
                          <a:srgbClr val="FF0000"/>
                        </a:solidFill>
                        <a:effectLst/>
                        <a:latin typeface="Calibri" panose="020F0502020204030204" pitchFamily="34" charset="0"/>
                      </a:endParaRPr>
                    </a:p>
                  </a:txBody>
                  <a:tcPr marL="0" marR="0" marT="0" marB="0" anchor="ctr"/>
                </a:tc>
                <a:tc vMerge="1">
                  <a:txBody>
                    <a:bodyPr/>
                    <a:lstStyle/>
                    <a:p>
                      <a:pPr algn="r" fontAlgn="ctr"/>
                      <a:endParaRPr lang="en-GB" sz="1100" b="0" i="0" u="none" strike="noStrike">
                        <a:solidFill>
                          <a:srgbClr val="FF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029461923"/>
                  </a:ext>
                </a:extLst>
              </a:tr>
              <a:tr h="122371">
                <a:tc rowSpan="3">
                  <a:txBody>
                    <a:bodyPr/>
                    <a:lstStyle/>
                    <a:p>
                      <a:pPr algn="ctr" fontAlgn="ctr"/>
                      <a:r>
                        <a:rPr lang="it-IT" sz="1100" b="0" i="0" u="none" strike="noStrike" dirty="0">
                          <a:solidFill>
                            <a:srgbClr val="000000"/>
                          </a:solidFill>
                          <a:effectLst/>
                          <a:latin typeface="Calibri" panose="020F0502020204030204" pitchFamily="34" charset="0"/>
                        </a:rPr>
                        <a:t>(n=3)</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Calibri" panose="020F0502020204030204" pitchFamily="34" charset="0"/>
                        </a:rPr>
                        <a:t>267.5±</a:t>
                      </a:r>
                    </a:p>
                    <a:p>
                      <a:pPr algn="ctr" fontAlgn="ctr"/>
                      <a:r>
                        <a:rPr lang="it-IT" sz="1200" b="0" i="0" u="none" strike="noStrike" dirty="0">
                          <a:solidFill>
                            <a:srgbClr val="000000"/>
                          </a:solidFill>
                          <a:effectLst/>
                          <a:latin typeface="Calibri" panose="020F0502020204030204" pitchFamily="34" charset="0"/>
                        </a:rPr>
                        <a:t>1.2</a:t>
                      </a:r>
                    </a:p>
                  </a:txBody>
                  <a:tcPr marL="0" marR="0" marT="0" marB="0" anchor="ctr">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r>
                        <a:rPr lang="it-IT" sz="1200" b="0" i="0" u="none" strike="noStrike" dirty="0">
                          <a:solidFill>
                            <a:srgbClr val="000000"/>
                          </a:solidFill>
                          <a:effectLst/>
                          <a:latin typeface="Calibri" panose="020F0502020204030204" pitchFamily="34" charset="0"/>
                        </a:rPr>
                        <a:t>1</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dirty="0">
                          <a:solidFill>
                            <a:srgbClr val="000000"/>
                          </a:solidFill>
                          <a:effectLst/>
                          <a:latin typeface="Calibri" panose="020F0502020204030204" pitchFamily="34" charset="0"/>
                        </a:rPr>
                        <a:t>600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4</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it-IT" sz="1200" b="0" i="0" u="none" strike="noStrike" dirty="0">
                          <a:solidFill>
                            <a:srgbClr val="000000"/>
                          </a:solidFill>
                          <a:effectLst/>
                          <a:latin typeface="Calibri" panose="020F0502020204030204" pitchFamily="34" charset="0"/>
                        </a:rPr>
                        <a:t>51</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0,1</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200</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dirty="0">
                          <a:solidFill>
                            <a:schemeClr val="tx1"/>
                          </a:solidFill>
                          <a:effectLst/>
                          <a:latin typeface="Calibri" panose="020F0502020204030204" pitchFamily="34" charset="0"/>
                        </a:rPr>
                        <a:t>261.7</a:t>
                      </a:r>
                      <a:r>
                        <a:rPr lang="it-IT" sz="1200" b="0" i="0" u="none" strike="noStrike" dirty="0">
                          <a:solidFill>
                            <a:srgbClr val="000000"/>
                          </a:solidFill>
                          <a:effectLst/>
                          <a:latin typeface="Calibri" panose="020F0502020204030204" pitchFamily="34" charset="0"/>
                        </a:rPr>
                        <a:t>±</a:t>
                      </a:r>
                    </a:p>
                    <a:p>
                      <a:pPr algn="ctr" fontAlgn="ctr"/>
                      <a:r>
                        <a:rPr lang="en-GB" sz="1200" b="1" i="0" u="none" strike="noStrike" dirty="0">
                          <a:solidFill>
                            <a:schemeClr val="tx1"/>
                          </a:solidFill>
                          <a:effectLst/>
                          <a:latin typeface="Calibri" panose="020F0502020204030204" pitchFamily="34" charset="0"/>
                        </a:rPr>
                        <a:t>0.6</a:t>
                      </a:r>
                    </a:p>
                  </a:txBody>
                  <a:tcPr marL="0" marR="0" marT="0" marB="0" anchor="ctr">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dirty="0">
                          <a:solidFill>
                            <a:schemeClr val="tx1"/>
                          </a:solidFill>
                          <a:effectLst/>
                          <a:latin typeface="Calibri" panose="020F0502020204030204" pitchFamily="34" charset="0"/>
                        </a:rPr>
                        <a:t>5.7</a:t>
                      </a:r>
                      <a:r>
                        <a:rPr lang="it-IT" sz="1200" b="0" i="0" u="none" strike="noStrike" dirty="0">
                          <a:solidFill>
                            <a:srgbClr val="000000"/>
                          </a:solidFill>
                          <a:effectLst/>
                          <a:latin typeface="Calibri" panose="020F0502020204030204" pitchFamily="34" charset="0"/>
                        </a:rPr>
                        <a:t>±</a:t>
                      </a:r>
                    </a:p>
                    <a:p>
                      <a:pPr algn="ctr" fontAlgn="ctr"/>
                      <a:r>
                        <a:rPr lang="en-GB" sz="1200" b="1" i="0" u="none" strike="noStrike" dirty="0">
                          <a:solidFill>
                            <a:schemeClr val="tx1"/>
                          </a:solidFill>
                          <a:effectLst/>
                          <a:latin typeface="Calibri" panose="020F0502020204030204" pitchFamily="34" charset="0"/>
                        </a:rPr>
                        <a:t>1.0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dirty="0">
                          <a:solidFill>
                            <a:schemeClr val="tx1"/>
                          </a:solidFill>
                          <a:effectLst/>
                          <a:latin typeface="Calibri" panose="020F0502020204030204" pitchFamily="34" charset="0"/>
                        </a:rPr>
                        <a:t>626.8</a:t>
                      </a:r>
                      <a:r>
                        <a:rPr lang="it-IT" sz="1200" b="0" i="0" u="none" strike="noStrike" dirty="0">
                          <a:solidFill>
                            <a:srgbClr val="000000"/>
                          </a:solidFill>
                          <a:effectLst/>
                          <a:latin typeface="Calibri" panose="020F0502020204030204" pitchFamily="34" charset="0"/>
                        </a:rPr>
                        <a:t>±</a:t>
                      </a:r>
                    </a:p>
                    <a:p>
                      <a:pPr algn="ctr" fontAlgn="ctr"/>
                      <a:r>
                        <a:rPr lang="en-GB" sz="1200" b="1" i="0" u="none" strike="noStrike" dirty="0">
                          <a:solidFill>
                            <a:schemeClr val="tx1"/>
                          </a:solidFill>
                          <a:effectLst/>
                          <a:latin typeface="Calibri" panose="020F0502020204030204" pitchFamily="34" charset="0"/>
                        </a:rPr>
                        <a:t>2.0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dirty="0">
                          <a:solidFill>
                            <a:schemeClr val="tx1"/>
                          </a:solidFill>
                          <a:effectLst/>
                          <a:latin typeface="Calibri" panose="020F0502020204030204" pitchFamily="34" charset="0"/>
                        </a:rPr>
                        <a:t>5.3</a:t>
                      </a:r>
                      <a:r>
                        <a:rPr lang="it-IT" sz="1200" b="0" i="0" u="none" strike="noStrike" dirty="0">
                          <a:solidFill>
                            <a:srgbClr val="000000"/>
                          </a:solidFill>
                          <a:effectLst/>
                          <a:latin typeface="Calibri" panose="020F0502020204030204" pitchFamily="34" charset="0"/>
                        </a:rPr>
                        <a:t>±</a:t>
                      </a:r>
                    </a:p>
                    <a:p>
                      <a:pPr algn="ctr" fontAlgn="ctr"/>
                      <a:r>
                        <a:rPr lang="en-GB" sz="1200" b="1" i="0" u="none" strike="noStrike" dirty="0">
                          <a:solidFill>
                            <a:schemeClr val="tx1"/>
                          </a:solidFill>
                          <a:effectLst/>
                          <a:latin typeface="Calibri" panose="020F0502020204030204" pitchFamily="34" charset="0"/>
                        </a:rPr>
                        <a:t>0.0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dirty="0">
                          <a:solidFill>
                            <a:schemeClr val="tx1"/>
                          </a:solidFill>
                          <a:effectLst/>
                          <a:latin typeface="Calibri" panose="020F0502020204030204" pitchFamily="34" charset="0"/>
                        </a:rPr>
                        <a:t>94.8</a:t>
                      </a:r>
                      <a:r>
                        <a:rPr lang="it-IT" sz="1200" b="0" i="0" u="none" strike="noStrike" dirty="0">
                          <a:solidFill>
                            <a:srgbClr val="000000"/>
                          </a:solidFill>
                          <a:effectLst/>
                          <a:latin typeface="Calibri" panose="020F0502020204030204" pitchFamily="34" charset="0"/>
                        </a:rPr>
                        <a:t>±</a:t>
                      </a:r>
                    </a:p>
                    <a:p>
                      <a:pPr algn="ctr" fontAlgn="ctr"/>
                      <a:r>
                        <a:rPr lang="en-GB" sz="1200" b="1" i="0" u="none" strike="noStrike" dirty="0">
                          <a:solidFill>
                            <a:schemeClr val="tx1"/>
                          </a:solidFill>
                          <a:effectLst/>
                          <a:latin typeface="Calibri" panose="020F0502020204030204" pitchFamily="34" charset="0"/>
                        </a:rPr>
                        <a:t>0.2</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87672413"/>
                  </a:ext>
                </a:extLst>
              </a:tr>
              <a:tr h="122372">
                <a:tc vMerge="1">
                  <a:txBody>
                    <a:bodyPr/>
                    <a:lstStyle/>
                    <a:p>
                      <a:endParaRPr lang="it-IT"/>
                    </a:p>
                  </a:txBody>
                  <a:tcPr/>
                </a:tc>
                <a:tc vMerge="1">
                  <a:txBody>
                    <a:bodyPr/>
                    <a:lstStyle/>
                    <a:p>
                      <a:endParaRPr lang="it-IT"/>
                    </a:p>
                  </a:txBody>
                  <a:tcPr/>
                </a:tc>
                <a:tc>
                  <a:txBody>
                    <a:bodyPr/>
                    <a:lstStyle/>
                    <a:p>
                      <a:pPr algn="ctr" fontAlgn="ctr"/>
                      <a:r>
                        <a:rPr lang="it-IT" sz="1200" b="0" i="0" u="none" strike="noStrike">
                          <a:solidFill>
                            <a:srgbClr val="000000"/>
                          </a:solidFill>
                          <a:effectLst/>
                          <a:latin typeface="Calibri" panose="020F0502020204030204" pitchFamily="34" charset="0"/>
                        </a:rPr>
                        <a:t>2</a:t>
                      </a: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1" i="0" u="none" strike="noStrike" dirty="0">
                          <a:solidFill>
                            <a:srgbClr val="FF0000"/>
                          </a:solidFill>
                          <a:effectLst/>
                          <a:latin typeface="Calibri" panose="020F0502020204030204" pitchFamily="34" charset="0"/>
                        </a:rPr>
                        <a:t>850</a:t>
                      </a: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5</a:t>
                      </a: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it-IT" sz="1200" b="0" i="0" u="none" strike="noStrike" dirty="0">
                          <a:solidFill>
                            <a:srgbClr val="000000"/>
                          </a:solidFill>
                          <a:effectLst/>
                          <a:latin typeface="Calibri" panose="020F0502020204030204" pitchFamily="34" charset="0"/>
                        </a:rPr>
                        <a:t>64</a:t>
                      </a: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dirty="0">
                          <a:solidFill>
                            <a:srgbClr val="000000"/>
                          </a:solidFill>
                          <a:effectLst/>
                          <a:latin typeface="Calibri" panose="020F0502020204030204" pitchFamily="34" charset="0"/>
                        </a:rPr>
                        <a:t>10</a:t>
                      </a: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dirty="0">
                          <a:solidFill>
                            <a:srgbClr val="000000"/>
                          </a:solidFill>
                          <a:effectLst/>
                          <a:latin typeface="Calibri" panose="020F0502020204030204" pitchFamily="34" charset="0"/>
                        </a:rPr>
                        <a:t>10</a:t>
                      </a: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973240443"/>
                  </a:ext>
                </a:extLst>
              </a:tr>
              <a:tr h="122371">
                <a:tc vMerge="1">
                  <a:txBody>
                    <a:bodyPr/>
                    <a:lstStyle/>
                    <a:p>
                      <a:endParaRPr lang="it-IT"/>
                    </a:p>
                  </a:txBody>
                  <a:tcPr/>
                </a:tc>
                <a:tc vMerge="1">
                  <a:txBody>
                    <a:bodyPr/>
                    <a:lstStyle/>
                    <a:p>
                      <a:endParaRPr lang="it-IT"/>
                    </a:p>
                  </a:txBody>
                  <a:tcPr/>
                </a:tc>
                <a:tc>
                  <a:txBody>
                    <a:bodyPr/>
                    <a:lstStyle/>
                    <a:p>
                      <a:pPr algn="ctr" fontAlgn="ctr"/>
                      <a:r>
                        <a:rPr lang="it-IT" sz="1200" b="0" i="0" u="none" strike="noStrike" dirty="0">
                          <a:solidFill>
                            <a:srgbClr val="000000"/>
                          </a:solidFill>
                          <a:effectLst/>
                          <a:latin typeface="Calibri" panose="020F0502020204030204" pitchFamily="34" charset="0"/>
                        </a:rPr>
                        <a:t>3</a:t>
                      </a:r>
                    </a:p>
                  </a:txBody>
                  <a:tcPr marL="0" marR="0" marT="0" marB="0" anchor="ctr">
                    <a:lnL w="12700" cmpd="sng">
                      <a:noFill/>
                    </a:lnL>
                    <a:lnR w="12700" cmpd="sng">
                      <a:noFill/>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300</a:t>
                      </a:r>
                    </a:p>
                  </a:txBody>
                  <a:tcPr marL="0" marR="0" marT="0" marB="0" anchor="ctr">
                    <a:lnL w="12700" cmpd="sng">
                      <a:noFill/>
                    </a:lnL>
                    <a:lnR w="12700" cmpd="sng">
                      <a:noFill/>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5</a:t>
                      </a:r>
                    </a:p>
                  </a:txBody>
                  <a:tcPr marL="0" marR="0" marT="0" marB="0" anchor="ctr">
                    <a:lnL w="12700" cmpd="sng">
                      <a:noFill/>
                    </a:lnL>
                    <a:lnR w="12700" cmpd="sng">
                      <a:noFill/>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it-IT" sz="1200" b="0" i="0" u="none" strike="noStrike">
                          <a:solidFill>
                            <a:srgbClr val="000000"/>
                          </a:solidFill>
                          <a:effectLst/>
                          <a:latin typeface="Calibri" panose="020F0502020204030204" pitchFamily="34" charset="0"/>
                        </a:rPr>
                        <a:t>64</a:t>
                      </a:r>
                    </a:p>
                  </a:txBody>
                  <a:tcPr marL="0" marR="0" marT="0" marB="0" anchor="ctr">
                    <a:lnL w="12700" cmpd="sng">
                      <a:noFill/>
                    </a:lnL>
                    <a:lnR w="12700" cmpd="sng">
                      <a:noFill/>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a:solidFill>
                            <a:srgbClr val="000000"/>
                          </a:solidFill>
                          <a:effectLst/>
                          <a:latin typeface="Calibri" panose="020F0502020204030204" pitchFamily="34" charset="0"/>
                        </a:rPr>
                        <a:t>0,1</a:t>
                      </a:r>
                    </a:p>
                  </a:txBody>
                  <a:tcPr marL="0" marR="0" marT="0" marB="0" anchor="ctr">
                    <a:lnL w="12700" cmpd="sng">
                      <a:noFill/>
                    </a:lnL>
                    <a:lnR w="12700" cmpd="sng">
                      <a:noFill/>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ctr"/>
                      <a:r>
                        <a:rPr lang="it-IT" sz="1200" b="0" i="0" u="none" strike="noStrike" dirty="0">
                          <a:solidFill>
                            <a:srgbClr val="000000"/>
                          </a:solidFill>
                          <a:effectLst/>
                          <a:latin typeface="Calibri" panose="020F0502020204030204" pitchFamily="34" charset="0"/>
                        </a:rPr>
                        <a:t>20</a:t>
                      </a:r>
                    </a:p>
                  </a:txBody>
                  <a:tcPr marL="0" marR="0" marT="0" marB="0" anchor="ctr">
                    <a:lnL w="12700" cmpd="sng">
                      <a:noFill/>
                    </a:lnL>
                    <a:lnR w="12700" cmpd="sng">
                      <a:noFill/>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2803774545"/>
                  </a:ext>
                </a:extLst>
              </a:tr>
            </a:tbl>
          </a:graphicData>
        </a:graphic>
      </p:graphicFrame>
      <p:sp>
        <p:nvSpPr>
          <p:cNvPr id="6" name="TextBox 8">
            <a:extLst>
              <a:ext uri="{FF2B5EF4-FFF2-40B4-BE49-F238E27FC236}">
                <a16:creationId xmlns:a16="http://schemas.microsoft.com/office/drawing/2014/main" id="{621E3339-3C03-3ADE-E4C6-3661479F7C8E}"/>
              </a:ext>
            </a:extLst>
          </p:cNvPr>
          <p:cNvSpPr txBox="1"/>
          <p:nvPr/>
        </p:nvSpPr>
        <p:spPr>
          <a:xfrm rot="21250234">
            <a:off x="8172585" y="975219"/>
            <a:ext cx="3105888" cy="461665"/>
          </a:xfrm>
          <a:prstGeom prst="rect">
            <a:avLst/>
          </a:prstGeom>
          <a:noFill/>
        </p:spPr>
        <p:txBody>
          <a:bodyPr wrap="square" rtlCol="0">
            <a:spAutoFit/>
          </a:bodyPr>
          <a:lstStyle/>
          <a:p>
            <a:r>
              <a:rPr lang="en-US" sz="2400" dirty="0">
                <a:solidFill>
                  <a:schemeClr val="accent6">
                    <a:lumMod val="50000"/>
                  </a:schemeClr>
                </a:solidFill>
                <a:latin typeface="Stencil" panose="040409050D0802020404" pitchFamily="82" charset="0"/>
              </a:rPr>
              <a:t>Reproducible Exp</a:t>
            </a:r>
          </a:p>
        </p:txBody>
      </p:sp>
      <p:pic>
        <p:nvPicPr>
          <p:cNvPr id="7" name="Picture 6" descr="Ok Stock Photo Images. 165,723 Ok royalty free images and photography  available to buy from thousands of stock photographers.">
            <a:extLst>
              <a:ext uri="{FF2B5EF4-FFF2-40B4-BE49-F238E27FC236}">
                <a16:creationId xmlns:a16="http://schemas.microsoft.com/office/drawing/2014/main" id="{88159F46-65FE-8635-97FF-BC96BA0FF8F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31" b="83071" l="9786" r="92049">
                        <a14:foregroundMark x1="20183" y1="11811" x2="24771" y2="8661"/>
                        <a14:foregroundMark x1="27523" y1="9449" x2="23547" y2="6693"/>
                        <a14:foregroundMark x1="28135" y1="7087" x2="25994" y2="6693"/>
                        <a14:foregroundMark x1="25994" y1="6299" x2="20795" y2="9055"/>
                        <a14:foregroundMark x1="29664" y1="7087" x2="21101" y2="6299"/>
                        <a14:foregroundMark x1="29969" y1="7874" x2="21101" y2="4724"/>
                        <a14:foregroundMark x1="11315" y1="36220" x2="10398" y2="31496"/>
                        <a14:foregroundMark x1="21407" y1="77165" x2="20795" y2="83071"/>
                        <a14:foregroundMark x1="42508" y1="42126" x2="45260" y2="42520"/>
                        <a14:foregroundMark x1="38532" y1="42913" x2="44954" y2="45276"/>
                        <a14:foregroundMark x1="46177" y1="43307" x2="37920" y2="41339"/>
                        <a14:foregroundMark x1="90214" y1="25984" x2="92049" y2="31496"/>
                        <a14:foregroundMark x1="38532" y1="40157" x2="44954" y2="41339"/>
                      </a14:backgroundRemoval>
                    </a14:imgEffect>
                  </a14:imgLayer>
                </a14:imgProps>
              </a:ext>
              <a:ext uri="{28A0092B-C50C-407E-A947-70E740481C1C}">
                <a14:useLocalDpi xmlns:a14="http://schemas.microsoft.com/office/drawing/2010/main" val="0"/>
              </a:ext>
            </a:extLst>
          </a:blip>
          <a:srcRect b="9091"/>
          <a:stretch/>
        </p:blipFill>
        <p:spPr bwMode="auto">
          <a:xfrm>
            <a:off x="9673959" y="2023327"/>
            <a:ext cx="1330246" cy="939349"/>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descr="Immagine che contiene cerchio&#10;&#10;Descrizione generata automaticamente">
            <a:extLst>
              <a:ext uri="{FF2B5EF4-FFF2-40B4-BE49-F238E27FC236}">
                <a16:creationId xmlns:a16="http://schemas.microsoft.com/office/drawing/2014/main" id="{86BC365E-0B9C-3C3F-5273-A0AB34015E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29" t="29751" r="13332" b="31521"/>
          <a:stretch/>
        </p:blipFill>
        <p:spPr>
          <a:xfrm>
            <a:off x="8324323" y="1682077"/>
            <a:ext cx="1245681" cy="1242269"/>
          </a:xfrm>
          <a:prstGeom prst="rect">
            <a:avLst/>
          </a:prstGeom>
        </p:spPr>
      </p:pic>
      <p:sp>
        <p:nvSpPr>
          <p:cNvPr id="9" name="CasellaDiTesto 8">
            <a:extLst>
              <a:ext uri="{FF2B5EF4-FFF2-40B4-BE49-F238E27FC236}">
                <a16:creationId xmlns:a16="http://schemas.microsoft.com/office/drawing/2014/main" id="{E3D39B4F-9E91-6B8F-F2F6-D291A5B71C58}"/>
              </a:ext>
            </a:extLst>
          </p:cNvPr>
          <p:cNvSpPr txBox="1"/>
          <p:nvPr/>
        </p:nvSpPr>
        <p:spPr>
          <a:xfrm>
            <a:off x="210889" y="3322006"/>
            <a:ext cx="8509558" cy="461665"/>
          </a:xfrm>
          <a:prstGeom prst="rect">
            <a:avLst/>
          </a:prstGeom>
          <a:noFill/>
        </p:spPr>
        <p:txBody>
          <a:bodyPr wrap="square" rtlCol="0">
            <a:spAutoFit/>
          </a:bodyPr>
          <a:lstStyle/>
          <a:p>
            <a:r>
              <a:rPr lang="en-US" sz="2400" b="1" u="sng" dirty="0">
                <a:solidFill>
                  <a:srgbClr val="FF0000"/>
                </a:solidFill>
              </a:rPr>
              <a:t>Sintering of 3 pellets at once </a:t>
            </a:r>
            <a:r>
              <a:rPr lang="en-US" sz="2400" dirty="0">
                <a:solidFill>
                  <a:srgbClr val="FF0000"/>
                </a:solidFill>
              </a:rPr>
              <a:t>(in series)</a:t>
            </a:r>
          </a:p>
        </p:txBody>
      </p:sp>
      <p:sp>
        <p:nvSpPr>
          <p:cNvPr id="18" name="Title 1">
            <a:extLst>
              <a:ext uri="{FF2B5EF4-FFF2-40B4-BE49-F238E27FC236}">
                <a16:creationId xmlns:a16="http://schemas.microsoft.com/office/drawing/2014/main" id="{5F7FA32E-26D8-6DBD-A376-E06E9ADC81C0}"/>
              </a:ext>
            </a:extLst>
          </p:cNvPr>
          <p:cNvSpPr txBox="1">
            <a:spLocks/>
          </p:cNvSpPr>
          <p:nvPr/>
        </p:nvSpPr>
        <p:spPr>
          <a:xfrm>
            <a:off x="0" y="26628"/>
            <a:ext cx="10944687" cy="715030"/>
          </a:xfrm>
          <a:prstGeom prst="rect">
            <a:avLst/>
          </a:prstGeom>
        </p:spPr>
        <p:txBody>
          <a:bodyPr vert="horz" lIns="91440" tIns="45720" rIns="91440" bIns="45720" rtlCol="0" anchor="ctr">
            <a:normAutofit fontScale="97500"/>
          </a:bodyPr>
          <a:lstStyle>
            <a:lvl1pPr algn="l" defTabSz="914377"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a:solidFill>
                  <a:schemeClr val="tx1"/>
                </a:solidFill>
                <a:latin typeface="+mn-lt"/>
              </a:rPr>
              <a:t> </a:t>
            </a:r>
            <a:r>
              <a:rPr lang="en-US" sz="3200" dirty="0">
                <a:latin typeface="+mn-lt"/>
              </a:rPr>
              <a:t>CUPRUM-TTD WP1 (LNL): </a:t>
            </a:r>
            <a:r>
              <a:rPr lang="en-US" sz="3200" baseline="30000" dirty="0" err="1">
                <a:latin typeface="+mn-lt"/>
              </a:rPr>
              <a:t>nat</a:t>
            </a:r>
            <a:r>
              <a:rPr lang="en-US" sz="3200" dirty="0" err="1">
                <a:latin typeface="+mn-lt"/>
              </a:rPr>
              <a:t>ZnO</a:t>
            </a:r>
            <a:r>
              <a:rPr lang="en-US" sz="3200" dirty="0">
                <a:latin typeface="+mn-lt"/>
              </a:rPr>
              <a:t> pellets SPS R&amp;D program underway</a:t>
            </a:r>
          </a:p>
        </p:txBody>
      </p:sp>
      <p:pic>
        <p:nvPicPr>
          <p:cNvPr id="22" name="Picture 21">
            <a:extLst>
              <a:ext uri="{FF2B5EF4-FFF2-40B4-BE49-F238E27FC236}">
                <a16:creationId xmlns:a16="http://schemas.microsoft.com/office/drawing/2014/main" id="{64479F61-662C-C155-B02B-47D43CA63F05}"/>
              </a:ext>
            </a:extLst>
          </p:cNvPr>
          <p:cNvPicPr>
            <a:picLocks noChangeAspect="1"/>
          </p:cNvPicPr>
          <p:nvPr/>
        </p:nvPicPr>
        <p:blipFill>
          <a:blip r:embed="rId6"/>
          <a:stretch>
            <a:fillRect/>
          </a:stretch>
        </p:blipFill>
        <p:spPr>
          <a:xfrm>
            <a:off x="8497657" y="3245332"/>
            <a:ext cx="2796231" cy="1712585"/>
          </a:xfrm>
          <a:prstGeom prst="rect">
            <a:avLst/>
          </a:prstGeom>
        </p:spPr>
      </p:pic>
      <p:pic>
        <p:nvPicPr>
          <p:cNvPr id="24" name="Picture 23">
            <a:extLst>
              <a:ext uri="{FF2B5EF4-FFF2-40B4-BE49-F238E27FC236}">
                <a16:creationId xmlns:a16="http://schemas.microsoft.com/office/drawing/2014/main" id="{18E15526-7EA3-F8C7-C26D-B06DB2AE18D4}"/>
              </a:ext>
            </a:extLst>
          </p:cNvPr>
          <p:cNvPicPr>
            <a:picLocks noChangeAspect="1"/>
          </p:cNvPicPr>
          <p:nvPr/>
        </p:nvPicPr>
        <p:blipFill>
          <a:blip r:embed="rId7"/>
          <a:stretch>
            <a:fillRect/>
          </a:stretch>
        </p:blipFill>
        <p:spPr>
          <a:xfrm>
            <a:off x="8528669" y="5030254"/>
            <a:ext cx="2663193" cy="1633652"/>
          </a:xfrm>
          <a:prstGeom prst="rect">
            <a:avLst/>
          </a:prstGeom>
        </p:spPr>
      </p:pic>
      <p:pic>
        <p:nvPicPr>
          <p:cNvPr id="46" name="Immagine 8" descr="Immagine che contiene interno, cilindro, plastica, bottiglia&#10;&#10;Descrizione generata automaticamente">
            <a:extLst>
              <a:ext uri="{FF2B5EF4-FFF2-40B4-BE49-F238E27FC236}">
                <a16:creationId xmlns:a16="http://schemas.microsoft.com/office/drawing/2014/main" id="{35BE753C-CCB9-DF99-06F8-37C8FFC3924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779" t="39611" r="10800" b="5760"/>
          <a:stretch/>
        </p:blipFill>
        <p:spPr>
          <a:xfrm>
            <a:off x="205966" y="3791860"/>
            <a:ext cx="1241827" cy="1712585"/>
          </a:xfrm>
          <a:prstGeom prst="rect">
            <a:avLst/>
          </a:prstGeom>
        </p:spPr>
      </p:pic>
      <p:sp>
        <p:nvSpPr>
          <p:cNvPr id="48" name="CasellaDiTesto 29">
            <a:extLst>
              <a:ext uri="{FF2B5EF4-FFF2-40B4-BE49-F238E27FC236}">
                <a16:creationId xmlns:a16="http://schemas.microsoft.com/office/drawing/2014/main" id="{7C01DD7C-BED2-6F2A-D348-8DCF8BFAC76B}"/>
              </a:ext>
            </a:extLst>
          </p:cNvPr>
          <p:cNvSpPr txBox="1"/>
          <p:nvPr/>
        </p:nvSpPr>
        <p:spPr>
          <a:xfrm>
            <a:off x="1645256" y="3813177"/>
            <a:ext cx="2295892" cy="369332"/>
          </a:xfrm>
          <a:prstGeom prst="rect">
            <a:avLst/>
          </a:prstGeom>
          <a:noFill/>
        </p:spPr>
        <p:txBody>
          <a:bodyPr wrap="square" rtlCol="0">
            <a:spAutoFit/>
          </a:bodyPr>
          <a:lstStyle/>
          <a:p>
            <a:pPr algn="ctr"/>
            <a:r>
              <a:rPr lang="en-US" dirty="0"/>
              <a:t>TOP</a:t>
            </a:r>
          </a:p>
        </p:txBody>
      </p:sp>
      <p:sp>
        <p:nvSpPr>
          <p:cNvPr id="49" name="CasellaDiTesto 31">
            <a:extLst>
              <a:ext uri="{FF2B5EF4-FFF2-40B4-BE49-F238E27FC236}">
                <a16:creationId xmlns:a16="http://schemas.microsoft.com/office/drawing/2014/main" id="{3F6A9D36-6AA8-4AB8-A8D4-31021BC90FD7}"/>
              </a:ext>
            </a:extLst>
          </p:cNvPr>
          <p:cNvSpPr txBox="1"/>
          <p:nvPr/>
        </p:nvSpPr>
        <p:spPr>
          <a:xfrm>
            <a:off x="3986176" y="3834818"/>
            <a:ext cx="1803858" cy="369332"/>
          </a:xfrm>
          <a:prstGeom prst="rect">
            <a:avLst/>
          </a:prstGeom>
          <a:noFill/>
        </p:spPr>
        <p:txBody>
          <a:bodyPr wrap="square" rtlCol="0">
            <a:spAutoFit/>
          </a:bodyPr>
          <a:lstStyle/>
          <a:p>
            <a:pPr algn="ctr"/>
            <a:r>
              <a:rPr lang="en-US" dirty="0"/>
              <a:t>CENTRAL</a:t>
            </a:r>
          </a:p>
        </p:txBody>
      </p:sp>
      <p:sp>
        <p:nvSpPr>
          <p:cNvPr id="50" name="CasellaDiTesto 32">
            <a:extLst>
              <a:ext uri="{FF2B5EF4-FFF2-40B4-BE49-F238E27FC236}">
                <a16:creationId xmlns:a16="http://schemas.microsoft.com/office/drawing/2014/main" id="{C9903677-E59E-9A5C-24A0-7D0E2519A5FA}"/>
              </a:ext>
            </a:extLst>
          </p:cNvPr>
          <p:cNvSpPr txBox="1"/>
          <p:nvPr/>
        </p:nvSpPr>
        <p:spPr>
          <a:xfrm>
            <a:off x="6187139" y="3851542"/>
            <a:ext cx="1579591" cy="369332"/>
          </a:xfrm>
          <a:prstGeom prst="rect">
            <a:avLst/>
          </a:prstGeom>
          <a:noFill/>
        </p:spPr>
        <p:txBody>
          <a:bodyPr wrap="square" rtlCol="0">
            <a:spAutoFit/>
          </a:bodyPr>
          <a:lstStyle/>
          <a:p>
            <a:pPr algn="ctr"/>
            <a:r>
              <a:rPr lang="en-US" dirty="0"/>
              <a:t>BOTTOM</a:t>
            </a:r>
          </a:p>
        </p:txBody>
      </p:sp>
      <p:pic>
        <p:nvPicPr>
          <p:cNvPr id="51" name="Immagine 34" descr="Immagine che contiene schermata, natura&#10;&#10;Descrizione generata automaticamente">
            <a:extLst>
              <a:ext uri="{FF2B5EF4-FFF2-40B4-BE49-F238E27FC236}">
                <a16:creationId xmlns:a16="http://schemas.microsoft.com/office/drawing/2014/main" id="{CC88EB73-4824-D935-66BE-C7857191BA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6054" y="4177536"/>
            <a:ext cx="2129140" cy="1483221"/>
          </a:xfrm>
          <a:prstGeom prst="rect">
            <a:avLst/>
          </a:prstGeom>
        </p:spPr>
      </p:pic>
      <p:pic>
        <p:nvPicPr>
          <p:cNvPr id="52" name="Immagine 36" descr="Immagine che contiene schermata, favo&#10;&#10;Descrizione generata automaticamente">
            <a:extLst>
              <a:ext uri="{FF2B5EF4-FFF2-40B4-BE49-F238E27FC236}">
                <a16:creationId xmlns:a16="http://schemas.microsoft.com/office/drawing/2014/main" id="{73BC3BF2-EBE4-35CC-885B-D5D5777509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91178" y="4187241"/>
            <a:ext cx="2136905" cy="1483221"/>
          </a:xfrm>
          <a:prstGeom prst="rect">
            <a:avLst/>
          </a:prstGeom>
        </p:spPr>
      </p:pic>
      <p:pic>
        <p:nvPicPr>
          <p:cNvPr id="53" name="Immagine 39" descr="Immagine che contiene schermata, favo&#10;&#10;Descrizione generata automaticamente">
            <a:extLst>
              <a:ext uri="{FF2B5EF4-FFF2-40B4-BE49-F238E27FC236}">
                <a16:creationId xmlns:a16="http://schemas.microsoft.com/office/drawing/2014/main" id="{37A64BE3-2071-3B26-6F57-91E7E097D5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6304" y="4196897"/>
            <a:ext cx="2136904" cy="1473565"/>
          </a:xfrm>
          <a:prstGeom prst="rect">
            <a:avLst/>
          </a:prstGeom>
        </p:spPr>
      </p:pic>
      <p:sp>
        <p:nvSpPr>
          <p:cNvPr id="55" name="Rettangolo 45">
            <a:extLst>
              <a:ext uri="{FF2B5EF4-FFF2-40B4-BE49-F238E27FC236}">
                <a16:creationId xmlns:a16="http://schemas.microsoft.com/office/drawing/2014/main" id="{E166EAC0-DEB9-7872-3A39-E49435A82F23}"/>
              </a:ext>
            </a:extLst>
          </p:cNvPr>
          <p:cNvSpPr/>
          <p:nvPr/>
        </p:nvSpPr>
        <p:spPr>
          <a:xfrm>
            <a:off x="1602018" y="3829270"/>
            <a:ext cx="6548895" cy="1869371"/>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Immagine 14" descr="Immagine che contiene pialla/aereo, interno, arte&#10;&#10;Descrizione generata automaticamente con attendibilità media">
            <a:extLst>
              <a:ext uri="{FF2B5EF4-FFF2-40B4-BE49-F238E27FC236}">
                <a16:creationId xmlns:a16="http://schemas.microsoft.com/office/drawing/2014/main" id="{F2B27469-27C7-2575-903E-0508C5F01527}"/>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64084" t="35348" r="18228" b="35565"/>
          <a:stretch/>
        </p:blipFill>
        <p:spPr>
          <a:xfrm rot="10800000">
            <a:off x="1773355" y="4303605"/>
            <a:ext cx="793583" cy="734051"/>
          </a:xfrm>
          <a:prstGeom prst="rect">
            <a:avLst/>
          </a:prstGeom>
          <a:ln w="19050">
            <a:solidFill>
              <a:schemeClr val="tx1"/>
            </a:solidFill>
          </a:ln>
        </p:spPr>
      </p:pic>
      <p:cxnSp>
        <p:nvCxnSpPr>
          <p:cNvPr id="60" name="Connettore diritto 52">
            <a:extLst>
              <a:ext uri="{FF2B5EF4-FFF2-40B4-BE49-F238E27FC236}">
                <a16:creationId xmlns:a16="http://schemas.microsoft.com/office/drawing/2014/main" id="{20E25715-54AD-69B5-508C-2B6334F11F17}"/>
              </a:ext>
            </a:extLst>
          </p:cNvPr>
          <p:cNvCxnSpPr>
            <a:cxnSpLocks/>
          </p:cNvCxnSpPr>
          <p:nvPr/>
        </p:nvCxnSpPr>
        <p:spPr>
          <a:xfrm>
            <a:off x="2038253" y="4957859"/>
            <a:ext cx="4572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CasellaDiTesto 53">
            <a:extLst>
              <a:ext uri="{FF2B5EF4-FFF2-40B4-BE49-F238E27FC236}">
                <a16:creationId xmlns:a16="http://schemas.microsoft.com/office/drawing/2014/main" id="{D2853022-47ED-E247-F84F-9AD3A3D60982}"/>
              </a:ext>
            </a:extLst>
          </p:cNvPr>
          <p:cNvSpPr txBox="1"/>
          <p:nvPr/>
        </p:nvSpPr>
        <p:spPr>
          <a:xfrm>
            <a:off x="2117116" y="4716581"/>
            <a:ext cx="510356" cy="276999"/>
          </a:xfrm>
          <a:prstGeom prst="rect">
            <a:avLst/>
          </a:prstGeom>
          <a:noFill/>
        </p:spPr>
        <p:txBody>
          <a:bodyPr wrap="square" rtlCol="0">
            <a:spAutoFit/>
          </a:bodyPr>
          <a:lstStyle/>
          <a:p>
            <a:r>
              <a:rPr lang="en-US" sz="1200" b="1" dirty="0"/>
              <a:t>1 cm</a:t>
            </a:r>
          </a:p>
        </p:txBody>
      </p:sp>
      <p:pic>
        <p:nvPicPr>
          <p:cNvPr id="58" name="Immagine 50" descr="Immagine che contiene pialla/aereo, interno, arte&#10;&#10;Descrizione generata automaticamente con attendibilità media">
            <a:extLst>
              <a:ext uri="{FF2B5EF4-FFF2-40B4-BE49-F238E27FC236}">
                <a16:creationId xmlns:a16="http://schemas.microsoft.com/office/drawing/2014/main" id="{70EAA177-913F-CF78-2CC1-208228DF69B9}"/>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l="42200" t="36752" r="40926" b="35564"/>
          <a:stretch/>
        </p:blipFill>
        <p:spPr>
          <a:xfrm rot="10800000">
            <a:off x="3851713" y="4312780"/>
            <a:ext cx="787464" cy="734046"/>
          </a:xfrm>
          <a:prstGeom prst="rect">
            <a:avLst/>
          </a:prstGeom>
          <a:ln w="19050">
            <a:solidFill>
              <a:schemeClr val="tx1"/>
            </a:solidFill>
          </a:ln>
        </p:spPr>
      </p:pic>
      <p:cxnSp>
        <p:nvCxnSpPr>
          <p:cNvPr id="67" name="Connettore diritto 52">
            <a:extLst>
              <a:ext uri="{FF2B5EF4-FFF2-40B4-BE49-F238E27FC236}">
                <a16:creationId xmlns:a16="http://schemas.microsoft.com/office/drawing/2014/main" id="{E53FA320-206D-F476-48AB-23809C120877}"/>
              </a:ext>
            </a:extLst>
          </p:cNvPr>
          <p:cNvCxnSpPr>
            <a:cxnSpLocks/>
          </p:cNvCxnSpPr>
          <p:nvPr/>
        </p:nvCxnSpPr>
        <p:spPr>
          <a:xfrm>
            <a:off x="4093154" y="4935300"/>
            <a:ext cx="4572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CasellaDiTesto 55">
            <a:extLst>
              <a:ext uri="{FF2B5EF4-FFF2-40B4-BE49-F238E27FC236}">
                <a16:creationId xmlns:a16="http://schemas.microsoft.com/office/drawing/2014/main" id="{41DEF390-2FF9-36F7-D171-37F5D8F61759}"/>
              </a:ext>
            </a:extLst>
          </p:cNvPr>
          <p:cNvSpPr txBox="1"/>
          <p:nvPr/>
        </p:nvSpPr>
        <p:spPr>
          <a:xfrm>
            <a:off x="4178373" y="4661198"/>
            <a:ext cx="510356" cy="276999"/>
          </a:xfrm>
          <a:prstGeom prst="rect">
            <a:avLst/>
          </a:prstGeom>
          <a:noFill/>
        </p:spPr>
        <p:txBody>
          <a:bodyPr wrap="square" rtlCol="0">
            <a:spAutoFit/>
          </a:bodyPr>
          <a:lstStyle/>
          <a:p>
            <a:r>
              <a:rPr lang="en-US" sz="1200" b="1" dirty="0"/>
              <a:t>1 cm</a:t>
            </a:r>
          </a:p>
        </p:txBody>
      </p:sp>
      <p:pic>
        <p:nvPicPr>
          <p:cNvPr id="57" name="Immagine 49" descr="Immagine che contiene pialla/aereo, interno, arte&#10;&#10;Descrizione generata automaticamente con attendibilità media">
            <a:extLst>
              <a:ext uri="{FF2B5EF4-FFF2-40B4-BE49-F238E27FC236}">
                <a16:creationId xmlns:a16="http://schemas.microsoft.com/office/drawing/2014/main" id="{1F8103FC-D570-3D0D-D5F4-2158F3A59CF6}"/>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l="20291" t="39643" r="64208" b="34845"/>
          <a:stretch/>
        </p:blipFill>
        <p:spPr>
          <a:xfrm rot="10800000">
            <a:off x="6059600" y="4305686"/>
            <a:ext cx="778647" cy="720853"/>
          </a:xfrm>
          <a:prstGeom prst="rect">
            <a:avLst/>
          </a:prstGeom>
          <a:ln w="19050">
            <a:solidFill>
              <a:schemeClr val="tx1"/>
            </a:solidFill>
          </a:ln>
        </p:spPr>
      </p:pic>
      <p:sp>
        <p:nvSpPr>
          <p:cNvPr id="65" name="CasellaDiTesto 57">
            <a:extLst>
              <a:ext uri="{FF2B5EF4-FFF2-40B4-BE49-F238E27FC236}">
                <a16:creationId xmlns:a16="http://schemas.microsoft.com/office/drawing/2014/main" id="{2875EDD0-F63D-35C0-4FFA-7F8E6A6F61DB}"/>
              </a:ext>
            </a:extLst>
          </p:cNvPr>
          <p:cNvSpPr txBox="1"/>
          <p:nvPr/>
        </p:nvSpPr>
        <p:spPr>
          <a:xfrm>
            <a:off x="6375862" y="4680976"/>
            <a:ext cx="510356" cy="276999"/>
          </a:xfrm>
          <a:prstGeom prst="rect">
            <a:avLst/>
          </a:prstGeom>
          <a:noFill/>
        </p:spPr>
        <p:txBody>
          <a:bodyPr wrap="square" rtlCol="0">
            <a:spAutoFit/>
          </a:bodyPr>
          <a:lstStyle/>
          <a:p>
            <a:r>
              <a:rPr lang="en-US" sz="1200" b="1" dirty="0"/>
              <a:t>1 cm</a:t>
            </a:r>
          </a:p>
        </p:txBody>
      </p:sp>
      <p:cxnSp>
        <p:nvCxnSpPr>
          <p:cNvPr id="68" name="Connettore diritto 52">
            <a:extLst>
              <a:ext uri="{FF2B5EF4-FFF2-40B4-BE49-F238E27FC236}">
                <a16:creationId xmlns:a16="http://schemas.microsoft.com/office/drawing/2014/main" id="{74001E05-D4A0-DA74-9DA4-60BE63197F0F}"/>
              </a:ext>
            </a:extLst>
          </p:cNvPr>
          <p:cNvCxnSpPr>
            <a:cxnSpLocks/>
          </p:cNvCxnSpPr>
          <p:nvPr/>
        </p:nvCxnSpPr>
        <p:spPr>
          <a:xfrm>
            <a:off x="6282080" y="4963192"/>
            <a:ext cx="45729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CasellaDiTesto 42">
            <a:extLst>
              <a:ext uri="{FF2B5EF4-FFF2-40B4-BE49-F238E27FC236}">
                <a16:creationId xmlns:a16="http://schemas.microsoft.com/office/drawing/2014/main" id="{3267941E-05E2-A85C-FA5B-087DA1166FA4}"/>
              </a:ext>
            </a:extLst>
          </p:cNvPr>
          <p:cNvSpPr txBox="1"/>
          <p:nvPr/>
        </p:nvSpPr>
        <p:spPr>
          <a:xfrm>
            <a:off x="5215034" y="3402139"/>
            <a:ext cx="1944209" cy="369332"/>
          </a:xfrm>
          <a:prstGeom prst="rect">
            <a:avLst/>
          </a:prstGeom>
          <a:noFill/>
          <a:ln>
            <a:solidFill>
              <a:srgbClr val="0070C0"/>
            </a:solidFill>
          </a:ln>
        </p:spPr>
        <p:txBody>
          <a:bodyPr wrap="square" rtlCol="0">
            <a:spAutoFit/>
          </a:bodyPr>
          <a:lstStyle/>
          <a:p>
            <a:r>
              <a:rPr lang="en-US" dirty="0"/>
              <a:t>Cross-section view</a:t>
            </a:r>
          </a:p>
        </p:txBody>
      </p:sp>
      <p:graphicFrame>
        <p:nvGraphicFramePr>
          <p:cNvPr id="70" name="Tabella 47">
            <a:extLst>
              <a:ext uri="{FF2B5EF4-FFF2-40B4-BE49-F238E27FC236}">
                <a16:creationId xmlns:a16="http://schemas.microsoft.com/office/drawing/2014/main" id="{F5F103C8-A41B-7262-D9F1-AB896349582A}"/>
              </a:ext>
            </a:extLst>
          </p:cNvPr>
          <p:cNvGraphicFramePr>
            <a:graphicFrameLocks noGrp="1"/>
          </p:cNvGraphicFramePr>
          <p:nvPr>
            <p:extLst>
              <p:ext uri="{D42A27DB-BD31-4B8C-83A1-F6EECF244321}">
                <p14:modId xmlns:p14="http://schemas.microsoft.com/office/powerpoint/2010/main" val="901546052"/>
              </p:ext>
            </p:extLst>
          </p:nvPr>
        </p:nvGraphicFramePr>
        <p:xfrm>
          <a:off x="84762" y="5731862"/>
          <a:ext cx="8066151" cy="426720"/>
        </p:xfrm>
        <a:graphic>
          <a:graphicData uri="http://schemas.openxmlformats.org/drawingml/2006/table">
            <a:tbl>
              <a:tblPr firstRow="1" bandRow="1">
                <a:tableStyleId>{5C22544A-7EE6-4342-B048-85BDC9FD1C3A}</a:tableStyleId>
              </a:tblPr>
              <a:tblGrid>
                <a:gridCol w="1533656">
                  <a:extLst>
                    <a:ext uri="{9D8B030D-6E8A-4147-A177-3AD203B41FA5}">
                      <a16:colId xmlns:a16="http://schemas.microsoft.com/office/drawing/2014/main" val="2342003592"/>
                    </a:ext>
                  </a:extLst>
                </a:gridCol>
                <a:gridCol w="2184080">
                  <a:extLst>
                    <a:ext uri="{9D8B030D-6E8A-4147-A177-3AD203B41FA5}">
                      <a16:colId xmlns:a16="http://schemas.microsoft.com/office/drawing/2014/main" val="321146786"/>
                    </a:ext>
                  </a:extLst>
                </a:gridCol>
                <a:gridCol w="2174500">
                  <a:extLst>
                    <a:ext uri="{9D8B030D-6E8A-4147-A177-3AD203B41FA5}">
                      <a16:colId xmlns:a16="http://schemas.microsoft.com/office/drawing/2014/main" val="651848780"/>
                    </a:ext>
                  </a:extLst>
                </a:gridCol>
                <a:gridCol w="2173915">
                  <a:extLst>
                    <a:ext uri="{9D8B030D-6E8A-4147-A177-3AD203B41FA5}">
                      <a16:colId xmlns:a16="http://schemas.microsoft.com/office/drawing/2014/main" val="261330797"/>
                    </a:ext>
                  </a:extLst>
                </a:gridCol>
              </a:tblGrid>
              <a:tr h="423827">
                <a:tc>
                  <a:txBody>
                    <a:bodyPr/>
                    <a:lstStyle/>
                    <a:p>
                      <a:pPr algn="ctr"/>
                      <a:r>
                        <a:rPr lang="en-US" sz="1100" b="1" noProof="0" dirty="0">
                          <a:solidFill>
                            <a:schemeClr val="tx1"/>
                          </a:solidFill>
                        </a:rPr>
                        <a:t>Density [g/cm</a:t>
                      </a:r>
                      <a:r>
                        <a:rPr lang="en-US" sz="1100" b="1" baseline="30000" noProof="0" dirty="0">
                          <a:solidFill>
                            <a:schemeClr val="tx1"/>
                          </a:solidFill>
                        </a:rPr>
                        <a:t>3</a:t>
                      </a:r>
                      <a:r>
                        <a:rPr lang="en-US" sz="1100" b="1" noProof="0" dirty="0">
                          <a:solidFill>
                            <a:schemeClr val="tx1"/>
                          </a:solidFill>
                        </a:rPr>
                        <a:t>] / % bulk (n=5)</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100" b="0" noProof="0" dirty="0">
                          <a:solidFill>
                            <a:schemeClr val="tx1"/>
                          </a:solidFill>
                        </a:rPr>
                        <a:t>5.31±0.09 / 94.7±1.6%</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noProof="0" dirty="0">
                          <a:solidFill>
                            <a:schemeClr val="tx1"/>
                          </a:solidFill>
                        </a:rPr>
                        <a:t>5.35±0.08 / 95.3±1.4%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100" b="0" noProof="0" dirty="0">
                          <a:solidFill>
                            <a:schemeClr val="tx1"/>
                          </a:solidFill>
                        </a:rPr>
                        <a:t>5.29±0.09 / 94.4±1.6%</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65001201"/>
                  </a:ext>
                </a:extLst>
              </a:tr>
            </a:tbl>
          </a:graphicData>
        </a:graphic>
      </p:graphicFrame>
      <p:pic>
        <p:nvPicPr>
          <p:cNvPr id="16" name="Picture 6" descr="Ok Stock Photo Images. 165,723 Ok royalty free images and photography  available to buy from thousands of stock photographers.">
            <a:extLst>
              <a:ext uri="{FF2B5EF4-FFF2-40B4-BE49-F238E27FC236}">
                <a16:creationId xmlns:a16="http://schemas.microsoft.com/office/drawing/2014/main" id="{DEFB12D6-5DEA-16F0-820C-9A1B1823422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31" b="83071" l="9786" r="92049">
                        <a14:foregroundMark x1="20183" y1="11811" x2="24771" y2="8661"/>
                        <a14:foregroundMark x1="27523" y1="9449" x2="23547" y2="6693"/>
                        <a14:foregroundMark x1="28135" y1="7087" x2="25994" y2="6693"/>
                        <a14:foregroundMark x1="25994" y1="6299" x2="20795" y2="9055"/>
                        <a14:foregroundMark x1="29664" y1="7087" x2="21101" y2="6299"/>
                        <a14:foregroundMark x1="29969" y1="7874" x2="21101" y2="4724"/>
                        <a14:foregroundMark x1="11315" y1="36220" x2="10398" y2="31496"/>
                        <a14:foregroundMark x1="21407" y1="77165" x2="20795" y2="83071"/>
                        <a14:foregroundMark x1="42508" y1="42126" x2="45260" y2="42520"/>
                        <a14:foregroundMark x1="38532" y1="42913" x2="44954" y2="45276"/>
                        <a14:foregroundMark x1="46177" y1="43307" x2="37920" y2="41339"/>
                        <a14:foregroundMark x1="90214" y1="25984" x2="92049" y2="31496"/>
                        <a14:foregroundMark x1="38532" y1="40157" x2="44954" y2="41339"/>
                      </a14:backgroundRemoval>
                    </a14:imgEffect>
                  </a14:imgLayer>
                </a14:imgProps>
              </a:ext>
              <a:ext uri="{28A0092B-C50C-407E-A947-70E740481C1C}">
                <a14:useLocalDpi xmlns:a14="http://schemas.microsoft.com/office/drawing/2010/main" val="0"/>
              </a:ext>
            </a:extLst>
          </a:blip>
          <a:srcRect b="9091"/>
          <a:stretch/>
        </p:blipFill>
        <p:spPr bwMode="auto">
          <a:xfrm>
            <a:off x="7252350" y="3096859"/>
            <a:ext cx="1330246" cy="939349"/>
          </a:xfrm>
          <a:prstGeom prst="rect">
            <a:avLst/>
          </a:prstGeom>
          <a:noFill/>
          <a:extLst>
            <a:ext uri="{909E8E84-426E-40DD-AFC4-6F175D3DCCD1}">
              <a14:hiddenFill xmlns:a14="http://schemas.microsoft.com/office/drawing/2010/main">
                <a:solidFill>
                  <a:srgbClr val="FFFFFF"/>
                </a:solidFill>
              </a14:hiddenFill>
            </a:ext>
          </a:extLst>
        </p:spPr>
      </p:pic>
      <p:sp>
        <p:nvSpPr>
          <p:cNvPr id="71" name="CasellaDiTesto 58">
            <a:extLst>
              <a:ext uri="{FF2B5EF4-FFF2-40B4-BE49-F238E27FC236}">
                <a16:creationId xmlns:a16="http://schemas.microsoft.com/office/drawing/2014/main" id="{8F928F41-5C30-B861-0C7B-145E797523B0}"/>
              </a:ext>
            </a:extLst>
          </p:cNvPr>
          <p:cNvSpPr txBox="1"/>
          <p:nvPr/>
        </p:nvSpPr>
        <p:spPr>
          <a:xfrm>
            <a:off x="269989" y="6342534"/>
            <a:ext cx="8069802" cy="369332"/>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FF0000"/>
                </a:solidFill>
              </a:rPr>
              <a:t>Mass densities and the microstructure are compared to the one-pellet-sintered</a:t>
            </a:r>
          </a:p>
        </p:txBody>
      </p:sp>
    </p:spTree>
    <p:extLst>
      <p:ext uri="{BB962C8B-B14F-4D97-AF65-F5344CB8AC3E}">
        <p14:creationId xmlns:p14="http://schemas.microsoft.com/office/powerpoint/2010/main" val="3713503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2C01D84-FD98-592F-DDA3-974D5712C784}"/>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
        <p:nvSpPr>
          <p:cNvPr id="19" name="Title 18">
            <a:extLst>
              <a:ext uri="{FF2B5EF4-FFF2-40B4-BE49-F238E27FC236}">
                <a16:creationId xmlns:a16="http://schemas.microsoft.com/office/drawing/2014/main" id="{005D78AF-5766-1771-B14A-B6560E80ACB8}"/>
              </a:ext>
            </a:extLst>
          </p:cNvPr>
          <p:cNvSpPr>
            <a:spLocks noGrp="1"/>
          </p:cNvSpPr>
          <p:nvPr>
            <p:ph type="title" idx="4294967295"/>
          </p:nvPr>
        </p:nvSpPr>
        <p:spPr>
          <a:xfrm>
            <a:off x="0" y="74613"/>
            <a:ext cx="11353800" cy="1143000"/>
          </a:xfrm>
        </p:spPr>
        <p:txBody>
          <a:bodyPr/>
          <a:lstStyle/>
          <a:p>
            <a:r>
              <a:rPr lang="en-US" sz="3100" dirty="0">
                <a:latin typeface="+mn-lt"/>
              </a:rPr>
              <a:t>CUPRUM-TTD WP1 (LNL): </a:t>
            </a:r>
            <a:br>
              <a:rPr lang="en-US" sz="3100" dirty="0">
                <a:latin typeface="+mn-lt"/>
              </a:rPr>
            </a:br>
            <a:r>
              <a:rPr lang="en-US" sz="3100" b="1" dirty="0">
                <a:latin typeface="+mn-lt"/>
              </a:rPr>
              <a:t>New target configuration - </a:t>
            </a:r>
            <a:r>
              <a:rPr lang="en-US" sz="3100" dirty="0" err="1">
                <a:latin typeface="+mn-lt"/>
              </a:rPr>
              <a:t>ZnO</a:t>
            </a:r>
            <a:r>
              <a:rPr lang="en-US" sz="3100" dirty="0">
                <a:latin typeface="+mn-lt"/>
              </a:rPr>
              <a:t> pellet bonding to backing (Au/Nb) by SPS</a:t>
            </a:r>
            <a:endParaRPr lang="en-US" dirty="0"/>
          </a:p>
        </p:txBody>
      </p:sp>
      <p:sp>
        <p:nvSpPr>
          <p:cNvPr id="5" name="Rettangolo 4">
            <a:extLst>
              <a:ext uri="{FF2B5EF4-FFF2-40B4-BE49-F238E27FC236}">
                <a16:creationId xmlns:a16="http://schemas.microsoft.com/office/drawing/2014/main" id="{2B0FFC0C-BA16-7C49-1FA7-584A86E22764}"/>
              </a:ext>
            </a:extLst>
          </p:cNvPr>
          <p:cNvSpPr/>
          <p:nvPr/>
        </p:nvSpPr>
        <p:spPr>
          <a:xfrm>
            <a:off x="108637" y="3941170"/>
            <a:ext cx="10932967" cy="1557274"/>
          </a:xfrm>
          <a:prstGeom prst="rect">
            <a:avLst/>
          </a:prstGeom>
          <a:solidFill>
            <a:srgbClr val="EAF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ttangolo 5">
            <a:extLst>
              <a:ext uri="{FF2B5EF4-FFF2-40B4-BE49-F238E27FC236}">
                <a16:creationId xmlns:a16="http://schemas.microsoft.com/office/drawing/2014/main" id="{F4D74F26-B776-D5F2-B9D8-2A7E826FC6D5}"/>
              </a:ext>
            </a:extLst>
          </p:cNvPr>
          <p:cNvSpPr/>
          <p:nvPr/>
        </p:nvSpPr>
        <p:spPr>
          <a:xfrm>
            <a:off x="108637" y="1382224"/>
            <a:ext cx="11012571" cy="2452108"/>
          </a:xfrm>
          <a:prstGeom prst="rect">
            <a:avLst/>
          </a:prstGeom>
          <a:solidFill>
            <a:srgbClr val="EAF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magine 6">
            <a:extLst>
              <a:ext uri="{FF2B5EF4-FFF2-40B4-BE49-F238E27FC236}">
                <a16:creationId xmlns:a16="http://schemas.microsoft.com/office/drawing/2014/main" id="{1989452F-09A4-F314-310C-258DA8568761}"/>
              </a:ext>
            </a:extLst>
          </p:cNvPr>
          <p:cNvPicPr>
            <a:picLocks noChangeAspect="1"/>
          </p:cNvPicPr>
          <p:nvPr/>
        </p:nvPicPr>
        <p:blipFill rotWithShape="1">
          <a:blip r:embed="rId3"/>
          <a:srcRect l="7100" t="37547" r="10854" b="18622"/>
          <a:stretch/>
        </p:blipFill>
        <p:spPr>
          <a:xfrm>
            <a:off x="6524122" y="4138862"/>
            <a:ext cx="1258605" cy="1195353"/>
          </a:xfrm>
          <a:prstGeom prst="rect">
            <a:avLst/>
          </a:prstGeom>
        </p:spPr>
      </p:pic>
      <p:pic>
        <p:nvPicPr>
          <p:cNvPr id="8" name="Picture 5" descr="A roll of grey paper&#10;&#10;Description automatically generated">
            <a:extLst>
              <a:ext uri="{FF2B5EF4-FFF2-40B4-BE49-F238E27FC236}">
                <a16:creationId xmlns:a16="http://schemas.microsoft.com/office/drawing/2014/main" id="{AFDDCA76-4898-B95D-D61E-C9A3FC31C5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660" t="38240" r="14853" b="47118"/>
          <a:stretch/>
        </p:blipFill>
        <p:spPr>
          <a:xfrm>
            <a:off x="1609235" y="2653964"/>
            <a:ext cx="1686195" cy="891913"/>
          </a:xfrm>
          <a:prstGeom prst="rect">
            <a:avLst/>
          </a:prstGeom>
        </p:spPr>
      </p:pic>
      <p:pic>
        <p:nvPicPr>
          <p:cNvPr id="9" name="Picture 9" descr="A black roll of paper with a hole in it&#10;&#10;Description automatically generated">
            <a:extLst>
              <a:ext uri="{FF2B5EF4-FFF2-40B4-BE49-F238E27FC236}">
                <a16:creationId xmlns:a16="http://schemas.microsoft.com/office/drawing/2014/main" id="{90A8B9A8-B29C-3D4B-0FA3-6917D5A7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84" t="49357" r="28069" b="30178"/>
          <a:stretch/>
        </p:blipFill>
        <p:spPr>
          <a:xfrm>
            <a:off x="3381306" y="2665177"/>
            <a:ext cx="1081982" cy="891913"/>
          </a:xfrm>
          <a:prstGeom prst="rect">
            <a:avLst/>
          </a:prstGeom>
        </p:spPr>
      </p:pic>
      <p:pic>
        <p:nvPicPr>
          <p:cNvPr id="10" name="Picture 7" descr="A circular object with a circle in the center&#10;&#10;Description automatically generated">
            <a:extLst>
              <a:ext uri="{FF2B5EF4-FFF2-40B4-BE49-F238E27FC236}">
                <a16:creationId xmlns:a16="http://schemas.microsoft.com/office/drawing/2014/main" id="{43E60CC3-B1F0-02AF-2C41-E9282DB22B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678" t="36631" r="20965" b="39857"/>
          <a:stretch/>
        </p:blipFill>
        <p:spPr>
          <a:xfrm>
            <a:off x="4601204" y="2663444"/>
            <a:ext cx="1081984" cy="891914"/>
          </a:xfrm>
          <a:prstGeom prst="rect">
            <a:avLst/>
          </a:prstGeom>
        </p:spPr>
      </p:pic>
      <p:pic>
        <p:nvPicPr>
          <p:cNvPr id="11" name="Picture 11" descr="A close-up of a person's hand holding a tweezers&#10;&#10;Description automatically generated">
            <a:extLst>
              <a:ext uri="{FF2B5EF4-FFF2-40B4-BE49-F238E27FC236}">
                <a16:creationId xmlns:a16="http://schemas.microsoft.com/office/drawing/2014/main" id="{67461266-D1C3-45A7-A5BC-B4B4DD746B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82" t="55042" r="28425" b="18422"/>
          <a:stretch/>
        </p:blipFill>
        <p:spPr>
          <a:xfrm>
            <a:off x="1570107" y="4069858"/>
            <a:ext cx="1421467" cy="1195355"/>
          </a:xfrm>
          <a:prstGeom prst="rect">
            <a:avLst/>
          </a:prstGeom>
        </p:spPr>
      </p:pic>
      <p:sp>
        <p:nvSpPr>
          <p:cNvPr id="12" name="TextBox 14">
            <a:extLst>
              <a:ext uri="{FF2B5EF4-FFF2-40B4-BE49-F238E27FC236}">
                <a16:creationId xmlns:a16="http://schemas.microsoft.com/office/drawing/2014/main" id="{64076634-5776-D69F-962C-B0D807FBD434}"/>
              </a:ext>
            </a:extLst>
          </p:cNvPr>
          <p:cNvSpPr txBox="1"/>
          <p:nvPr/>
        </p:nvSpPr>
        <p:spPr>
          <a:xfrm>
            <a:off x="54838" y="4102411"/>
            <a:ext cx="1614876" cy="1077218"/>
          </a:xfrm>
          <a:prstGeom prst="rect">
            <a:avLst/>
          </a:prstGeom>
          <a:noFill/>
        </p:spPr>
        <p:txBody>
          <a:bodyPr wrap="square" rtlCol="0">
            <a:spAutoFit/>
          </a:bodyPr>
          <a:lstStyle/>
          <a:p>
            <a:pPr algn="ctr"/>
            <a:r>
              <a:rPr lang="en-US" sz="1600" b="1" dirty="0"/>
              <a:t>3.</a:t>
            </a:r>
          </a:p>
          <a:p>
            <a:pPr algn="ctr"/>
            <a:r>
              <a:rPr lang="en-US" sz="1600" b="1" dirty="0"/>
              <a:t>Adhesion of </a:t>
            </a:r>
            <a:r>
              <a:rPr lang="en-US" sz="1600" b="1" dirty="0" err="1"/>
              <a:t>ZnO</a:t>
            </a:r>
            <a:r>
              <a:rPr lang="en-US" sz="1600" b="1" dirty="0"/>
              <a:t>-Au to backing (Au-Nb)</a:t>
            </a:r>
          </a:p>
        </p:txBody>
      </p:sp>
      <p:sp>
        <p:nvSpPr>
          <p:cNvPr id="13" name="TextBox 16">
            <a:extLst>
              <a:ext uri="{FF2B5EF4-FFF2-40B4-BE49-F238E27FC236}">
                <a16:creationId xmlns:a16="http://schemas.microsoft.com/office/drawing/2014/main" id="{2CBB998F-7B80-9110-951B-08B57B297F2F}"/>
              </a:ext>
            </a:extLst>
          </p:cNvPr>
          <p:cNvSpPr txBox="1"/>
          <p:nvPr/>
        </p:nvSpPr>
        <p:spPr>
          <a:xfrm>
            <a:off x="163522" y="1419340"/>
            <a:ext cx="1581273" cy="830997"/>
          </a:xfrm>
          <a:prstGeom prst="rect">
            <a:avLst/>
          </a:prstGeom>
          <a:noFill/>
        </p:spPr>
        <p:txBody>
          <a:bodyPr wrap="square" rtlCol="0">
            <a:spAutoFit/>
          </a:bodyPr>
          <a:lstStyle/>
          <a:p>
            <a:pPr algn="ctr"/>
            <a:r>
              <a:rPr lang="en-US" sz="1600" b="1" dirty="0"/>
              <a:t>1. </a:t>
            </a:r>
          </a:p>
          <a:p>
            <a:pPr algn="ctr"/>
            <a:r>
              <a:rPr lang="en-US" sz="1600" b="1" dirty="0" err="1"/>
              <a:t>ZnO</a:t>
            </a:r>
            <a:r>
              <a:rPr lang="en-US" sz="1600" b="1" dirty="0"/>
              <a:t> pellet preparation</a:t>
            </a:r>
          </a:p>
        </p:txBody>
      </p:sp>
      <p:pic>
        <p:nvPicPr>
          <p:cNvPr id="14" name="Picture 18" descr="A black circle with a yellow center&#10;&#10;Description automatically generated">
            <a:extLst>
              <a:ext uri="{FF2B5EF4-FFF2-40B4-BE49-F238E27FC236}">
                <a16:creationId xmlns:a16="http://schemas.microsoft.com/office/drawing/2014/main" id="{325CD21A-3ABF-2321-0208-CE53585F1F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356" t="44573" r="32700" b="33531"/>
          <a:stretch/>
        </p:blipFill>
        <p:spPr>
          <a:xfrm>
            <a:off x="3088581" y="4089005"/>
            <a:ext cx="1293997" cy="1166772"/>
          </a:xfrm>
          <a:prstGeom prst="rect">
            <a:avLst/>
          </a:prstGeom>
        </p:spPr>
      </p:pic>
      <p:pic>
        <p:nvPicPr>
          <p:cNvPr id="15" name="Picture 20" descr="A person holding a round object with a yellow object in it&#10;&#10;Description automatically generated">
            <a:extLst>
              <a:ext uri="{FF2B5EF4-FFF2-40B4-BE49-F238E27FC236}">
                <a16:creationId xmlns:a16="http://schemas.microsoft.com/office/drawing/2014/main" id="{F954B47D-8DF1-57FB-5425-27CB09AB1B4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6129" b="31838"/>
          <a:stretch/>
        </p:blipFill>
        <p:spPr>
          <a:xfrm>
            <a:off x="4445316" y="4112544"/>
            <a:ext cx="1619964" cy="1152669"/>
          </a:xfrm>
          <a:prstGeom prst="rect">
            <a:avLst/>
          </a:prstGeom>
        </p:spPr>
      </p:pic>
      <p:pic>
        <p:nvPicPr>
          <p:cNvPr id="18" name="Picture 6" descr="Ok Stock Photo Images. 165,723 Ok royalty free images and photography  available to buy from thousands of stock photographers.">
            <a:extLst>
              <a:ext uri="{FF2B5EF4-FFF2-40B4-BE49-F238E27FC236}">
                <a16:creationId xmlns:a16="http://schemas.microsoft.com/office/drawing/2014/main" id="{E24A68C9-869B-C8C6-7343-9BA43C8D1E52}"/>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331" b="83071" l="9786" r="92049">
                        <a14:foregroundMark x1="20183" y1="11811" x2="24771" y2="8661"/>
                        <a14:foregroundMark x1="27523" y1="9449" x2="23547" y2="6693"/>
                        <a14:foregroundMark x1="28135" y1="7087" x2="25994" y2="6693"/>
                        <a14:foregroundMark x1="25994" y1="6299" x2="20795" y2="9055"/>
                        <a14:foregroundMark x1="29664" y1="7087" x2="21101" y2="6299"/>
                        <a14:foregroundMark x1="29969" y1="7874" x2="21101" y2="4724"/>
                        <a14:foregroundMark x1="11315" y1="36220" x2="10398" y2="31496"/>
                        <a14:foregroundMark x1="21407" y1="77165" x2="20795" y2="83071"/>
                        <a14:foregroundMark x1="42508" y1="42126" x2="45260" y2="42520"/>
                        <a14:foregroundMark x1="38532" y1="42913" x2="44954" y2="45276"/>
                        <a14:foregroundMark x1="46177" y1="43307" x2="37920" y2="41339"/>
                        <a14:foregroundMark x1="90214" y1="25984" x2="92049" y2="31496"/>
                        <a14:foregroundMark x1="38532" y1="40157" x2="44954" y2="41339"/>
                      </a14:backgroundRemoval>
                    </a14:imgEffect>
                  </a14:imgLayer>
                </a14:imgProps>
              </a:ext>
              <a:ext uri="{28A0092B-C50C-407E-A947-70E740481C1C}">
                <a14:useLocalDpi xmlns:a14="http://schemas.microsoft.com/office/drawing/2010/main" val="0"/>
              </a:ext>
            </a:extLst>
          </a:blip>
          <a:srcRect b="9091"/>
          <a:stretch/>
        </p:blipFill>
        <p:spPr bwMode="auto">
          <a:xfrm>
            <a:off x="6126721" y="4986917"/>
            <a:ext cx="1064653" cy="7518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6">
            <a:extLst>
              <a:ext uri="{FF2B5EF4-FFF2-40B4-BE49-F238E27FC236}">
                <a16:creationId xmlns:a16="http://schemas.microsoft.com/office/drawing/2014/main" id="{DB659C06-F73F-7832-E4A2-0DDD6BB919DC}"/>
              </a:ext>
            </a:extLst>
          </p:cNvPr>
          <p:cNvSpPr txBox="1"/>
          <p:nvPr/>
        </p:nvSpPr>
        <p:spPr>
          <a:xfrm>
            <a:off x="163522" y="2665177"/>
            <a:ext cx="1456265" cy="830997"/>
          </a:xfrm>
          <a:prstGeom prst="rect">
            <a:avLst/>
          </a:prstGeom>
          <a:noFill/>
        </p:spPr>
        <p:txBody>
          <a:bodyPr wrap="square" rtlCol="0">
            <a:spAutoFit/>
          </a:bodyPr>
          <a:lstStyle/>
          <a:p>
            <a:pPr algn="ctr"/>
            <a:r>
              <a:rPr lang="en-US" sz="1600" b="1" dirty="0"/>
              <a:t>2. </a:t>
            </a:r>
          </a:p>
          <a:p>
            <a:pPr algn="ctr"/>
            <a:r>
              <a:rPr lang="en-US" sz="1600" b="1" dirty="0"/>
              <a:t>Au-foil-layered </a:t>
            </a:r>
            <a:r>
              <a:rPr lang="en-US" sz="1600" b="1" dirty="0" err="1"/>
              <a:t>ZnO</a:t>
            </a:r>
            <a:r>
              <a:rPr lang="en-US" sz="1600" b="1" dirty="0"/>
              <a:t> pellet </a:t>
            </a:r>
          </a:p>
        </p:txBody>
      </p:sp>
      <p:sp>
        <p:nvSpPr>
          <p:cNvPr id="21" name="TextBox 16">
            <a:extLst>
              <a:ext uri="{FF2B5EF4-FFF2-40B4-BE49-F238E27FC236}">
                <a16:creationId xmlns:a16="http://schemas.microsoft.com/office/drawing/2014/main" id="{AFBDAF16-D091-9E1A-00A0-FF08C6E7D6DD}"/>
              </a:ext>
            </a:extLst>
          </p:cNvPr>
          <p:cNvSpPr txBox="1"/>
          <p:nvPr/>
        </p:nvSpPr>
        <p:spPr>
          <a:xfrm>
            <a:off x="163522" y="3715737"/>
            <a:ext cx="5136656" cy="307777"/>
          </a:xfrm>
          <a:prstGeom prst="rect">
            <a:avLst/>
          </a:prstGeom>
          <a:solidFill>
            <a:srgbClr val="92D050"/>
          </a:solidFill>
        </p:spPr>
        <p:txBody>
          <a:bodyPr wrap="square" rtlCol="0">
            <a:spAutoFit/>
          </a:bodyPr>
          <a:lstStyle/>
          <a:p>
            <a:r>
              <a:rPr lang="en-US" sz="1400" b="1" dirty="0"/>
              <a:t>1+2 in one sintering process (3 sample simultaneously)</a:t>
            </a:r>
          </a:p>
        </p:txBody>
      </p:sp>
      <p:pic>
        <p:nvPicPr>
          <p:cNvPr id="22" name="Picture 21" descr="A person weighing a sample on a scale&#10;&#10;Description automatically generated">
            <a:extLst>
              <a:ext uri="{FF2B5EF4-FFF2-40B4-BE49-F238E27FC236}">
                <a16:creationId xmlns:a16="http://schemas.microsoft.com/office/drawing/2014/main" id="{3D21DBFA-ADB4-5595-B952-B0B632C205F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9595" t="32390" r="36282" b="51269"/>
          <a:stretch/>
        </p:blipFill>
        <p:spPr>
          <a:xfrm>
            <a:off x="1609235" y="1474069"/>
            <a:ext cx="1456266" cy="948464"/>
          </a:xfrm>
          <a:prstGeom prst="rect">
            <a:avLst/>
          </a:prstGeom>
        </p:spPr>
      </p:pic>
      <p:pic>
        <p:nvPicPr>
          <p:cNvPr id="23" name="Picture 22" descr="A person holding a sample&#10;&#10;Description automatically generated with medium confidence">
            <a:extLst>
              <a:ext uri="{FF2B5EF4-FFF2-40B4-BE49-F238E27FC236}">
                <a16:creationId xmlns:a16="http://schemas.microsoft.com/office/drawing/2014/main" id="{C4856643-A1D3-726E-D064-2A03D748593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7362" t="40941" r="41984" b="42729"/>
          <a:stretch/>
        </p:blipFill>
        <p:spPr>
          <a:xfrm rot="16200000">
            <a:off x="3348136" y="1549850"/>
            <a:ext cx="948465" cy="818324"/>
          </a:xfrm>
          <a:prstGeom prst="rect">
            <a:avLst/>
          </a:prstGeom>
        </p:spPr>
      </p:pic>
      <p:pic>
        <p:nvPicPr>
          <p:cNvPr id="24" name="Picture 24" descr="A black roller on a white surface&#10;&#10;Description automatically generated">
            <a:extLst>
              <a:ext uri="{FF2B5EF4-FFF2-40B4-BE49-F238E27FC236}">
                <a16:creationId xmlns:a16="http://schemas.microsoft.com/office/drawing/2014/main" id="{17E67E26-825E-D665-79E9-AC33BF5A1A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9670" t="33538" r="31743" b="28826"/>
          <a:stretch/>
        </p:blipFill>
        <p:spPr>
          <a:xfrm rot="16200000">
            <a:off x="4530915" y="1653270"/>
            <a:ext cx="932298" cy="606228"/>
          </a:xfrm>
          <a:prstGeom prst="rect">
            <a:avLst/>
          </a:prstGeom>
        </p:spPr>
      </p:pic>
      <p:pic>
        <p:nvPicPr>
          <p:cNvPr id="26" name="Immagine 9" descr="Immagine che contiene cerchio&#10;&#10;Descrizione generata automaticamente">
            <a:extLst>
              <a:ext uri="{FF2B5EF4-FFF2-40B4-BE49-F238E27FC236}">
                <a16:creationId xmlns:a16="http://schemas.microsoft.com/office/drawing/2014/main" id="{654FB195-C650-7BF8-5964-EBFE9E4C463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629" t="29751" r="13332" b="31521"/>
          <a:stretch/>
        </p:blipFill>
        <p:spPr>
          <a:xfrm>
            <a:off x="6669035" y="1445494"/>
            <a:ext cx="1083611" cy="1080643"/>
          </a:xfrm>
          <a:prstGeom prst="rect">
            <a:avLst/>
          </a:prstGeom>
        </p:spPr>
      </p:pic>
      <p:sp>
        <p:nvSpPr>
          <p:cNvPr id="27" name="TextBox 27">
            <a:extLst>
              <a:ext uri="{FF2B5EF4-FFF2-40B4-BE49-F238E27FC236}">
                <a16:creationId xmlns:a16="http://schemas.microsoft.com/office/drawing/2014/main" id="{BA4EDF38-5BDA-DB92-50CB-13CA6B03B5C4}"/>
              </a:ext>
            </a:extLst>
          </p:cNvPr>
          <p:cNvSpPr txBox="1"/>
          <p:nvPr/>
        </p:nvSpPr>
        <p:spPr>
          <a:xfrm>
            <a:off x="724604" y="5787719"/>
            <a:ext cx="9917168" cy="707886"/>
          </a:xfrm>
          <a:prstGeom prst="rect">
            <a:avLst/>
          </a:prstGeom>
          <a:noFill/>
        </p:spPr>
        <p:txBody>
          <a:bodyPr wrap="square" rtlCol="0">
            <a:spAutoFit/>
          </a:bodyPr>
          <a:lstStyle/>
          <a:p>
            <a:pPr algn="ctr"/>
            <a:r>
              <a:rPr lang="en-US" sz="2000" b="1" dirty="0">
                <a:solidFill>
                  <a:srgbClr val="FF0000"/>
                </a:solidFill>
              </a:rPr>
              <a:t>#9 targets from </a:t>
            </a:r>
            <a:r>
              <a:rPr lang="en-US" sz="2000" b="1" dirty="0" err="1">
                <a:solidFill>
                  <a:srgbClr val="FF0000"/>
                </a:solidFill>
              </a:rPr>
              <a:t>ZnO</a:t>
            </a:r>
            <a:r>
              <a:rPr lang="en-US" sz="2000" b="1" dirty="0">
                <a:solidFill>
                  <a:srgbClr val="FF0000"/>
                </a:solidFill>
              </a:rPr>
              <a:t> commercial powder were already realized and tested under irradiation and used for radiochemical processes </a:t>
            </a:r>
          </a:p>
        </p:txBody>
      </p:sp>
      <p:pic>
        <p:nvPicPr>
          <p:cNvPr id="33" name="Immagine 32" descr="Immagine che contiene schermata, favo&#10;&#10;Descrizione generata automaticamente">
            <a:extLst>
              <a:ext uri="{FF2B5EF4-FFF2-40B4-BE49-F238E27FC236}">
                <a16:creationId xmlns:a16="http://schemas.microsoft.com/office/drawing/2014/main" id="{D76AB294-64C8-5C4B-F733-405F7CCAD83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57056" y="1511194"/>
            <a:ext cx="1749823" cy="1312368"/>
          </a:xfrm>
          <a:prstGeom prst="rect">
            <a:avLst/>
          </a:prstGeom>
        </p:spPr>
      </p:pic>
      <p:sp>
        <p:nvSpPr>
          <p:cNvPr id="34" name="CasellaDiTesto 33">
            <a:extLst>
              <a:ext uri="{FF2B5EF4-FFF2-40B4-BE49-F238E27FC236}">
                <a16:creationId xmlns:a16="http://schemas.microsoft.com/office/drawing/2014/main" id="{B878EC08-8070-894D-A13B-A9CDC5D99F39}"/>
              </a:ext>
            </a:extLst>
          </p:cNvPr>
          <p:cNvSpPr txBox="1"/>
          <p:nvPr/>
        </p:nvSpPr>
        <p:spPr>
          <a:xfrm>
            <a:off x="8932777" y="1252423"/>
            <a:ext cx="2144380" cy="307777"/>
          </a:xfrm>
          <a:prstGeom prst="rect">
            <a:avLst/>
          </a:prstGeom>
          <a:noFill/>
        </p:spPr>
        <p:txBody>
          <a:bodyPr wrap="square" rtlCol="0">
            <a:spAutoFit/>
          </a:bodyPr>
          <a:lstStyle/>
          <a:p>
            <a:r>
              <a:rPr lang="en-US" sz="1400" dirty="0"/>
              <a:t>SEM cross section of pellet</a:t>
            </a:r>
          </a:p>
        </p:txBody>
      </p:sp>
      <p:pic>
        <p:nvPicPr>
          <p:cNvPr id="58" name="Immagine 57">
            <a:extLst>
              <a:ext uri="{FF2B5EF4-FFF2-40B4-BE49-F238E27FC236}">
                <a16:creationId xmlns:a16="http://schemas.microsoft.com/office/drawing/2014/main" id="{38E31AF9-765B-6CB1-643C-3AAB8F27934B}"/>
              </a:ext>
            </a:extLst>
          </p:cNvPr>
          <p:cNvPicPr>
            <a:picLocks noChangeAspect="1"/>
          </p:cNvPicPr>
          <p:nvPr/>
        </p:nvPicPr>
        <p:blipFill>
          <a:blip r:embed="rId17"/>
          <a:stretch>
            <a:fillRect/>
          </a:stretch>
        </p:blipFill>
        <p:spPr>
          <a:xfrm>
            <a:off x="7853755" y="4193065"/>
            <a:ext cx="3423025" cy="1270238"/>
          </a:xfrm>
          <a:prstGeom prst="rect">
            <a:avLst/>
          </a:prstGeom>
        </p:spPr>
      </p:pic>
      <p:sp>
        <p:nvSpPr>
          <p:cNvPr id="59" name="CasellaDiTesto 58">
            <a:extLst>
              <a:ext uri="{FF2B5EF4-FFF2-40B4-BE49-F238E27FC236}">
                <a16:creationId xmlns:a16="http://schemas.microsoft.com/office/drawing/2014/main" id="{30E35B60-7782-F3F8-B1E4-F24CDEA56708}"/>
              </a:ext>
            </a:extLst>
          </p:cNvPr>
          <p:cNvSpPr txBox="1"/>
          <p:nvPr/>
        </p:nvSpPr>
        <p:spPr>
          <a:xfrm>
            <a:off x="8363228" y="3941170"/>
            <a:ext cx="2709745" cy="307777"/>
          </a:xfrm>
          <a:prstGeom prst="rect">
            <a:avLst/>
          </a:prstGeom>
          <a:noFill/>
        </p:spPr>
        <p:txBody>
          <a:bodyPr wrap="square" rtlCol="0">
            <a:spAutoFit/>
          </a:bodyPr>
          <a:lstStyle/>
          <a:p>
            <a:r>
              <a:rPr lang="en-US" sz="1400" dirty="0"/>
              <a:t>SEM cross section of target</a:t>
            </a:r>
          </a:p>
        </p:txBody>
      </p:sp>
      <p:pic>
        <p:nvPicPr>
          <p:cNvPr id="28" name="Picture 30" descr="A coin on a silver surface&#10;&#10;Description automatically generated">
            <a:extLst>
              <a:ext uri="{FF2B5EF4-FFF2-40B4-BE49-F238E27FC236}">
                <a16:creationId xmlns:a16="http://schemas.microsoft.com/office/drawing/2014/main" id="{D48C5CD8-F4A9-B187-A754-E27C8E84455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40307" t="33240" r="43350" b="43914"/>
          <a:stretch/>
        </p:blipFill>
        <p:spPr>
          <a:xfrm>
            <a:off x="7853756" y="2663444"/>
            <a:ext cx="1126826" cy="1050142"/>
          </a:xfrm>
          <a:prstGeom prst="rect">
            <a:avLst/>
          </a:prstGeom>
        </p:spPr>
      </p:pic>
      <p:pic>
        <p:nvPicPr>
          <p:cNvPr id="30" name="Picture 34" descr="A close-up of a coin&#10;&#10;Description automatically generated">
            <a:extLst>
              <a:ext uri="{FF2B5EF4-FFF2-40B4-BE49-F238E27FC236}">
                <a16:creationId xmlns:a16="http://schemas.microsoft.com/office/drawing/2014/main" id="{1647B3FD-192E-0700-6653-27F9F56B2596}"/>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40773" t="42183" r="40772" b="32002"/>
          <a:stretch/>
        </p:blipFill>
        <p:spPr>
          <a:xfrm>
            <a:off x="6666947" y="2665595"/>
            <a:ext cx="1126107" cy="1050142"/>
          </a:xfrm>
          <a:prstGeom prst="rect">
            <a:avLst/>
          </a:prstGeom>
        </p:spPr>
      </p:pic>
      <p:sp>
        <p:nvSpPr>
          <p:cNvPr id="31" name="TextBox 39">
            <a:extLst>
              <a:ext uri="{FF2B5EF4-FFF2-40B4-BE49-F238E27FC236}">
                <a16:creationId xmlns:a16="http://schemas.microsoft.com/office/drawing/2014/main" id="{4BE8500C-A059-CF15-EF04-414E8705C064}"/>
              </a:ext>
            </a:extLst>
          </p:cNvPr>
          <p:cNvSpPr txBox="1"/>
          <p:nvPr/>
        </p:nvSpPr>
        <p:spPr>
          <a:xfrm>
            <a:off x="6950518" y="2961831"/>
            <a:ext cx="595961" cy="369332"/>
          </a:xfrm>
          <a:prstGeom prst="rect">
            <a:avLst/>
          </a:prstGeom>
          <a:noFill/>
        </p:spPr>
        <p:txBody>
          <a:bodyPr wrap="square" rtlCol="0">
            <a:spAutoFit/>
          </a:bodyPr>
          <a:lstStyle/>
          <a:p>
            <a:r>
              <a:rPr lang="en-US" b="1" dirty="0" err="1"/>
              <a:t>ZnO</a:t>
            </a:r>
            <a:r>
              <a:rPr lang="en-US" b="1" dirty="0"/>
              <a:t> </a:t>
            </a:r>
          </a:p>
        </p:txBody>
      </p:sp>
      <p:pic>
        <p:nvPicPr>
          <p:cNvPr id="32" name="Picture 6" descr="Ok Stock Photo Images. 165,723 Ok royalty free images and photography  available to buy from thousands of stock photographers.">
            <a:extLst>
              <a:ext uri="{FF2B5EF4-FFF2-40B4-BE49-F238E27FC236}">
                <a16:creationId xmlns:a16="http://schemas.microsoft.com/office/drawing/2014/main" id="{D867D84D-20A1-BDAC-791B-7D93BE0AF113}"/>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31" b="83071" l="9786" r="92049">
                        <a14:foregroundMark x1="20183" y1="11811" x2="24771" y2="8661"/>
                        <a14:foregroundMark x1="27523" y1="9449" x2="23547" y2="6693"/>
                        <a14:foregroundMark x1="28135" y1="7087" x2="25994" y2="6693"/>
                        <a14:foregroundMark x1="25994" y1="6299" x2="20795" y2="9055"/>
                        <a14:foregroundMark x1="29664" y1="7087" x2="21101" y2="6299"/>
                        <a14:foregroundMark x1="29969" y1="7874" x2="21101" y2="4724"/>
                        <a14:foregroundMark x1="11315" y1="36220" x2="10398" y2="31496"/>
                        <a14:foregroundMark x1="21407" y1="77165" x2="20795" y2="83071"/>
                        <a14:foregroundMark x1="42508" y1="42126" x2="45260" y2="42520"/>
                        <a14:foregroundMark x1="38532" y1="42913" x2="44954" y2="45276"/>
                        <a14:foregroundMark x1="46177" y1="43307" x2="37920" y2="41339"/>
                        <a14:foregroundMark x1="90214" y1="25984" x2="92049" y2="31496"/>
                        <a14:foregroundMark x1="38532" y1="40157" x2="44954" y2="41339"/>
                      </a14:backgroundRemoval>
                    </a14:imgEffect>
                  </a14:imgLayer>
                </a14:imgProps>
              </a:ext>
              <a:ext uri="{28A0092B-C50C-407E-A947-70E740481C1C}">
                <a14:useLocalDpi xmlns:a14="http://schemas.microsoft.com/office/drawing/2010/main" val="0"/>
              </a:ext>
            </a:extLst>
          </a:blip>
          <a:srcRect b="9091"/>
          <a:stretch/>
        </p:blipFill>
        <p:spPr bwMode="auto">
          <a:xfrm>
            <a:off x="9120503" y="2906003"/>
            <a:ext cx="1126826" cy="79570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7931DE75-0E91-9D54-7B77-577C5FEE6D1C}"/>
              </a:ext>
            </a:extLst>
          </p:cNvPr>
          <p:cNvSpPr/>
          <p:nvPr/>
        </p:nvSpPr>
        <p:spPr>
          <a:xfrm>
            <a:off x="5611264" y="1855812"/>
            <a:ext cx="962224" cy="3216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743C86A-DA89-6AE1-5FF2-375520767A48}"/>
              </a:ext>
            </a:extLst>
          </p:cNvPr>
          <p:cNvSpPr/>
          <p:nvPr/>
        </p:nvSpPr>
        <p:spPr>
          <a:xfrm>
            <a:off x="5611264" y="2919841"/>
            <a:ext cx="962224" cy="3216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E53B07C6-D81B-D1DF-0C5A-BAEBBE6D5891}"/>
              </a:ext>
            </a:extLst>
          </p:cNvPr>
          <p:cNvSpPr/>
          <p:nvPr/>
        </p:nvSpPr>
        <p:spPr>
          <a:xfrm>
            <a:off x="5615577" y="4608096"/>
            <a:ext cx="962224" cy="3216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191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A53DD8AC-BED7-1702-44AD-3422D653713E}"/>
              </a:ext>
            </a:extLst>
          </p:cNvPr>
          <p:cNvPicPr>
            <a:picLocks noChangeAspect="1"/>
          </p:cNvPicPr>
          <p:nvPr/>
        </p:nvPicPr>
        <p:blipFill>
          <a:blip r:embed="rId3"/>
          <a:stretch>
            <a:fillRect/>
          </a:stretch>
        </p:blipFill>
        <p:spPr>
          <a:xfrm>
            <a:off x="9045118" y="1259216"/>
            <a:ext cx="2153002" cy="1614751"/>
          </a:xfrm>
          <a:prstGeom prst="rect">
            <a:avLst/>
          </a:prstGeom>
        </p:spPr>
      </p:pic>
      <p:sp>
        <p:nvSpPr>
          <p:cNvPr id="4" name="Segnaposto numero diapositiva 3">
            <a:extLst>
              <a:ext uri="{FF2B5EF4-FFF2-40B4-BE49-F238E27FC236}">
                <a16:creationId xmlns:a16="http://schemas.microsoft.com/office/drawing/2014/main" id="{08B64800-9E50-0977-8F50-03FC71452A92}"/>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
        <p:nvSpPr>
          <p:cNvPr id="3" name="Titolo 2">
            <a:extLst>
              <a:ext uri="{FF2B5EF4-FFF2-40B4-BE49-F238E27FC236}">
                <a16:creationId xmlns:a16="http://schemas.microsoft.com/office/drawing/2014/main" id="{15BE6958-8066-F356-75DD-B994FE557BDD}"/>
              </a:ext>
            </a:extLst>
          </p:cNvPr>
          <p:cNvSpPr>
            <a:spLocks noGrp="1"/>
          </p:cNvSpPr>
          <p:nvPr>
            <p:ph type="title" idx="4294967295"/>
          </p:nvPr>
        </p:nvSpPr>
        <p:spPr>
          <a:xfrm>
            <a:off x="0" y="-6350"/>
            <a:ext cx="10888663" cy="698500"/>
          </a:xfrm>
        </p:spPr>
        <p:txBody>
          <a:bodyPr>
            <a:noAutofit/>
          </a:bodyPr>
          <a:lstStyle/>
          <a:p>
            <a:r>
              <a:rPr lang="en-US" sz="3200" dirty="0">
                <a:latin typeface="+mn-lt"/>
              </a:rPr>
              <a:t>CUPRUM-TTD WP1 (LNL+FE): Irradiations for thermomechanical test </a:t>
            </a:r>
          </a:p>
        </p:txBody>
      </p:sp>
      <p:pic>
        <p:nvPicPr>
          <p:cNvPr id="5" name="Immagine 4" descr="Immagine che contiene testo, calligrafia&#10;&#10;Descrizione generata automaticamente">
            <a:extLst>
              <a:ext uri="{FF2B5EF4-FFF2-40B4-BE49-F238E27FC236}">
                <a16:creationId xmlns:a16="http://schemas.microsoft.com/office/drawing/2014/main" id="{FC14D63A-879B-9DCB-D306-88E435AB85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10" t="33401" r="26639" b="42428"/>
          <a:stretch/>
        </p:blipFill>
        <p:spPr>
          <a:xfrm>
            <a:off x="4629925" y="1683523"/>
            <a:ext cx="1330928" cy="1202886"/>
          </a:xfrm>
          <a:prstGeom prst="rect">
            <a:avLst/>
          </a:prstGeom>
        </p:spPr>
      </p:pic>
      <p:pic>
        <p:nvPicPr>
          <p:cNvPr id="6" name="Immagine 5" descr="Immagine che contiene argento, cerchio, interno&#10;&#10;Descrizione generata automaticamente">
            <a:extLst>
              <a:ext uri="{FF2B5EF4-FFF2-40B4-BE49-F238E27FC236}">
                <a16:creationId xmlns:a16="http://schemas.microsoft.com/office/drawing/2014/main" id="{3D1D34BD-26BD-FBEE-331D-DBEBF056DA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55" t="32040" r="18882" b="20714"/>
          <a:stretch/>
        </p:blipFill>
        <p:spPr>
          <a:xfrm>
            <a:off x="6121877" y="1683523"/>
            <a:ext cx="2624470" cy="1211621"/>
          </a:xfrm>
          <a:prstGeom prst="rect">
            <a:avLst/>
          </a:prstGeom>
        </p:spPr>
      </p:pic>
      <p:pic>
        <p:nvPicPr>
          <p:cNvPr id="7" name="Immagine 6" descr="Immagine che contiene interno, puntina, cibo&#10;&#10;Descrizione generata automaticamente con attendibilità media">
            <a:extLst>
              <a:ext uri="{FF2B5EF4-FFF2-40B4-BE49-F238E27FC236}">
                <a16:creationId xmlns:a16="http://schemas.microsoft.com/office/drawing/2014/main" id="{7B6F4251-A9A7-286A-3B7B-516D855064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971" t="17370" r="58896" b="56810"/>
          <a:stretch/>
        </p:blipFill>
        <p:spPr>
          <a:xfrm>
            <a:off x="8096910" y="2156534"/>
            <a:ext cx="850971" cy="854994"/>
          </a:xfrm>
          <a:prstGeom prst="rect">
            <a:avLst/>
          </a:prstGeom>
          <a:ln>
            <a:solidFill>
              <a:schemeClr val="accent1"/>
            </a:solidFill>
          </a:ln>
        </p:spPr>
      </p:pic>
      <p:sp>
        <p:nvSpPr>
          <p:cNvPr id="8" name="CasellaDiTesto 7">
            <a:extLst>
              <a:ext uri="{FF2B5EF4-FFF2-40B4-BE49-F238E27FC236}">
                <a16:creationId xmlns:a16="http://schemas.microsoft.com/office/drawing/2014/main" id="{DA38D6AE-F627-DED7-46D4-DB9A9A7A578D}"/>
              </a:ext>
            </a:extLst>
          </p:cNvPr>
          <p:cNvSpPr txBox="1"/>
          <p:nvPr/>
        </p:nvSpPr>
        <p:spPr>
          <a:xfrm>
            <a:off x="6484861" y="2830517"/>
            <a:ext cx="1742786" cy="307777"/>
          </a:xfrm>
          <a:prstGeom prst="rect">
            <a:avLst/>
          </a:prstGeom>
          <a:noFill/>
        </p:spPr>
        <p:txBody>
          <a:bodyPr wrap="square" rtlCol="0">
            <a:spAutoFit/>
          </a:bodyPr>
          <a:lstStyle/>
          <a:p>
            <a:r>
              <a:rPr lang="en-US" sz="1400" b="1" dirty="0"/>
              <a:t>After irradiation </a:t>
            </a:r>
          </a:p>
        </p:txBody>
      </p:sp>
      <p:sp>
        <p:nvSpPr>
          <p:cNvPr id="9" name="CasellaDiTesto 8">
            <a:extLst>
              <a:ext uri="{FF2B5EF4-FFF2-40B4-BE49-F238E27FC236}">
                <a16:creationId xmlns:a16="http://schemas.microsoft.com/office/drawing/2014/main" id="{4FF71FEA-E253-2A81-F9E6-0982617589E8}"/>
              </a:ext>
            </a:extLst>
          </p:cNvPr>
          <p:cNvSpPr txBox="1"/>
          <p:nvPr/>
        </p:nvSpPr>
        <p:spPr>
          <a:xfrm>
            <a:off x="4623152" y="2923670"/>
            <a:ext cx="1641083" cy="307777"/>
          </a:xfrm>
          <a:prstGeom prst="rect">
            <a:avLst/>
          </a:prstGeom>
          <a:noFill/>
        </p:spPr>
        <p:txBody>
          <a:bodyPr wrap="square" rtlCol="0">
            <a:spAutoFit/>
          </a:bodyPr>
          <a:lstStyle/>
          <a:p>
            <a:r>
              <a:rPr lang="en-US" sz="1400" b="1" dirty="0"/>
              <a:t>Prior irradiation </a:t>
            </a:r>
          </a:p>
        </p:txBody>
      </p:sp>
      <p:sp>
        <p:nvSpPr>
          <p:cNvPr id="11" name="CasellaDiTesto 10">
            <a:extLst>
              <a:ext uri="{FF2B5EF4-FFF2-40B4-BE49-F238E27FC236}">
                <a16:creationId xmlns:a16="http://schemas.microsoft.com/office/drawing/2014/main" id="{552E1241-268A-EF4B-6EFD-F492F12D8378}"/>
              </a:ext>
            </a:extLst>
          </p:cNvPr>
          <p:cNvSpPr txBox="1"/>
          <p:nvPr/>
        </p:nvSpPr>
        <p:spPr>
          <a:xfrm>
            <a:off x="4575095" y="1270125"/>
            <a:ext cx="4241141" cy="369332"/>
          </a:xfrm>
          <a:prstGeom prst="rect">
            <a:avLst/>
          </a:prstGeom>
          <a:solidFill>
            <a:srgbClr val="CC0000"/>
          </a:solidFill>
        </p:spPr>
        <p:txBody>
          <a:bodyPr wrap="square" rtlCol="0">
            <a:spAutoFit/>
          </a:bodyPr>
          <a:lstStyle/>
          <a:p>
            <a:r>
              <a:rPr lang="en-US" b="1" dirty="0">
                <a:solidFill>
                  <a:schemeClr val="bg1"/>
                </a:solidFill>
              </a:rPr>
              <a:t>Pellet in Al holder configuration: </a:t>
            </a:r>
          </a:p>
        </p:txBody>
      </p:sp>
      <p:sp>
        <p:nvSpPr>
          <p:cNvPr id="12" name="CasellaDiTesto 11">
            <a:extLst>
              <a:ext uri="{FF2B5EF4-FFF2-40B4-BE49-F238E27FC236}">
                <a16:creationId xmlns:a16="http://schemas.microsoft.com/office/drawing/2014/main" id="{D97331D9-A589-8D96-0AA2-FB4F4DD2E9D7}"/>
              </a:ext>
            </a:extLst>
          </p:cNvPr>
          <p:cNvSpPr txBox="1"/>
          <p:nvPr/>
        </p:nvSpPr>
        <p:spPr>
          <a:xfrm>
            <a:off x="4455576" y="940315"/>
            <a:ext cx="5696738" cy="338554"/>
          </a:xfrm>
          <a:prstGeom prst="rect">
            <a:avLst/>
          </a:prstGeom>
          <a:noFill/>
        </p:spPr>
        <p:txBody>
          <a:bodyPr wrap="square" rtlCol="0">
            <a:spAutoFit/>
          </a:bodyPr>
          <a:lstStyle/>
          <a:p>
            <a:r>
              <a:rPr lang="en-US" sz="1600" b="1" dirty="0">
                <a:solidFill>
                  <a:srgbClr val="FF0000"/>
                </a:solidFill>
              </a:rPr>
              <a:t>@ ACSI TR19/300 Sacro Cuore Don Calabria Hospital cyclotron</a:t>
            </a:r>
          </a:p>
        </p:txBody>
      </p:sp>
      <p:sp>
        <p:nvSpPr>
          <p:cNvPr id="13" name="CasellaDiTesto 12">
            <a:extLst>
              <a:ext uri="{FF2B5EF4-FFF2-40B4-BE49-F238E27FC236}">
                <a16:creationId xmlns:a16="http://schemas.microsoft.com/office/drawing/2014/main" id="{7F62D81D-E6D8-2486-4B58-975DAF356B0C}"/>
              </a:ext>
            </a:extLst>
          </p:cNvPr>
          <p:cNvSpPr txBox="1"/>
          <p:nvPr/>
        </p:nvSpPr>
        <p:spPr>
          <a:xfrm>
            <a:off x="391273" y="2993082"/>
            <a:ext cx="5696739" cy="1200329"/>
          </a:xfrm>
          <a:prstGeom prst="rect">
            <a:avLst/>
          </a:prstGeom>
          <a:solidFill>
            <a:schemeClr val="tx2"/>
          </a:solidFill>
        </p:spPr>
        <p:txBody>
          <a:bodyPr wrap="square" rtlCol="0">
            <a:spAutoFit/>
          </a:bodyPr>
          <a:lstStyle/>
          <a:p>
            <a:r>
              <a:rPr lang="en-US" b="1" dirty="0">
                <a:solidFill>
                  <a:srgbClr val="FFFF00"/>
                </a:solidFill>
              </a:rPr>
              <a:t>Main considerations</a:t>
            </a:r>
          </a:p>
          <a:p>
            <a:r>
              <a:rPr lang="en-US" dirty="0">
                <a:solidFill>
                  <a:schemeClr val="bg1"/>
                </a:solidFill>
              </a:rPr>
              <a:t>- Not easy to open the capsule </a:t>
            </a:r>
          </a:p>
          <a:p>
            <a:r>
              <a:rPr lang="en-US" dirty="0">
                <a:solidFill>
                  <a:schemeClr val="bg1"/>
                </a:solidFill>
              </a:rPr>
              <a:t>- The pellet is attached to the capsule; </a:t>
            </a:r>
          </a:p>
          <a:p>
            <a:r>
              <a:rPr lang="en-US" dirty="0">
                <a:solidFill>
                  <a:schemeClr val="bg1"/>
                </a:solidFill>
              </a:rPr>
              <a:t>- Energy on pellet 14 MeV, not optimal for </a:t>
            </a:r>
            <a:r>
              <a:rPr lang="en-US" baseline="30000" dirty="0">
                <a:solidFill>
                  <a:schemeClr val="bg1"/>
                </a:solidFill>
              </a:rPr>
              <a:t>67</a:t>
            </a:r>
            <a:r>
              <a:rPr lang="en-US" dirty="0">
                <a:solidFill>
                  <a:schemeClr val="bg1"/>
                </a:solidFill>
              </a:rPr>
              <a:t>Cu production</a:t>
            </a:r>
          </a:p>
        </p:txBody>
      </p:sp>
      <p:pic>
        <p:nvPicPr>
          <p:cNvPr id="25" name="Immagine 24" descr="Immagine che contiene cerchio, accessorio, interno, buco&#10;&#10;Descrizione generata automaticamente">
            <a:extLst>
              <a:ext uri="{FF2B5EF4-FFF2-40B4-BE49-F238E27FC236}">
                <a16:creationId xmlns:a16="http://schemas.microsoft.com/office/drawing/2014/main" id="{A167F78D-2948-E1B1-0014-F19A3A97AB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382" t="23575" r="42074" b="32161"/>
          <a:stretch/>
        </p:blipFill>
        <p:spPr>
          <a:xfrm>
            <a:off x="1845930" y="4846325"/>
            <a:ext cx="1295936" cy="1212329"/>
          </a:xfrm>
          <a:prstGeom prst="rect">
            <a:avLst/>
          </a:prstGeom>
        </p:spPr>
      </p:pic>
      <p:pic>
        <p:nvPicPr>
          <p:cNvPr id="26" name="Immagine 25" descr="Immagine che contiene testo, asciugamano&#10;&#10;Descrizione generata automaticamente">
            <a:extLst>
              <a:ext uri="{FF2B5EF4-FFF2-40B4-BE49-F238E27FC236}">
                <a16:creationId xmlns:a16="http://schemas.microsoft.com/office/drawing/2014/main" id="{37C35A56-8A81-9D7D-D235-7E6429AF28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168" t="49258" r="46336" b="31537"/>
          <a:stretch/>
        </p:blipFill>
        <p:spPr>
          <a:xfrm>
            <a:off x="334722" y="4838803"/>
            <a:ext cx="1268154" cy="1186341"/>
          </a:xfrm>
          <a:prstGeom prst="rect">
            <a:avLst/>
          </a:prstGeom>
        </p:spPr>
      </p:pic>
      <p:sp>
        <p:nvSpPr>
          <p:cNvPr id="34" name="CasellaDiTesto 33">
            <a:extLst>
              <a:ext uri="{FF2B5EF4-FFF2-40B4-BE49-F238E27FC236}">
                <a16:creationId xmlns:a16="http://schemas.microsoft.com/office/drawing/2014/main" id="{B7E0DE0C-E2C6-9AE5-68D8-8C5A5921BF09}"/>
              </a:ext>
            </a:extLst>
          </p:cNvPr>
          <p:cNvSpPr txBox="1"/>
          <p:nvPr/>
        </p:nvSpPr>
        <p:spPr>
          <a:xfrm>
            <a:off x="3105470" y="5440014"/>
            <a:ext cx="3158765" cy="646331"/>
          </a:xfrm>
          <a:prstGeom prst="rect">
            <a:avLst/>
          </a:prstGeom>
          <a:noFill/>
          <a:ln>
            <a:solidFill>
              <a:schemeClr val="accent1"/>
            </a:solidFill>
          </a:ln>
        </p:spPr>
        <p:txBody>
          <a:bodyPr wrap="square" rtlCol="0">
            <a:spAutoFit/>
          </a:bodyPr>
          <a:lstStyle/>
          <a:p>
            <a:pPr algn="ctr"/>
            <a:r>
              <a:rPr lang="en-US" b="1" dirty="0">
                <a:solidFill>
                  <a:srgbClr val="FF0000"/>
                </a:solidFill>
              </a:rPr>
              <a:t>Max beam power areal density achieved = 1.2 kW/cm</a:t>
            </a:r>
            <a:r>
              <a:rPr lang="en-US" b="1" baseline="30000" dirty="0">
                <a:solidFill>
                  <a:srgbClr val="FF0000"/>
                </a:solidFill>
              </a:rPr>
              <a:t>2</a:t>
            </a:r>
          </a:p>
        </p:txBody>
      </p:sp>
      <p:sp>
        <p:nvSpPr>
          <p:cNvPr id="35" name="TextBox 2">
            <a:extLst>
              <a:ext uri="{FF2B5EF4-FFF2-40B4-BE49-F238E27FC236}">
                <a16:creationId xmlns:a16="http://schemas.microsoft.com/office/drawing/2014/main" id="{49B0766A-86AE-5032-BC74-E38716F698FB}"/>
              </a:ext>
            </a:extLst>
          </p:cNvPr>
          <p:cNvSpPr txBox="1"/>
          <p:nvPr/>
        </p:nvSpPr>
        <p:spPr>
          <a:xfrm>
            <a:off x="282431" y="4325889"/>
            <a:ext cx="3874727" cy="369332"/>
          </a:xfrm>
          <a:prstGeom prst="rect">
            <a:avLst/>
          </a:prstGeom>
          <a:solidFill>
            <a:srgbClr val="00B050"/>
          </a:solidFill>
        </p:spPr>
        <p:txBody>
          <a:bodyPr wrap="square" rtlCol="0">
            <a:spAutoFit/>
          </a:bodyPr>
          <a:lstStyle/>
          <a:p>
            <a:r>
              <a:rPr lang="en-US" b="1" dirty="0" err="1"/>
              <a:t>ZnO</a:t>
            </a:r>
            <a:r>
              <a:rPr lang="en-US" b="1" dirty="0"/>
              <a:t>-Au/Au-Nb configuration</a:t>
            </a:r>
          </a:p>
        </p:txBody>
      </p:sp>
      <p:sp>
        <p:nvSpPr>
          <p:cNvPr id="37" name="CasellaDiTesto 36">
            <a:extLst>
              <a:ext uri="{FF2B5EF4-FFF2-40B4-BE49-F238E27FC236}">
                <a16:creationId xmlns:a16="http://schemas.microsoft.com/office/drawing/2014/main" id="{B11482F6-1759-2BFE-25B7-89527DC48E13}"/>
              </a:ext>
            </a:extLst>
          </p:cNvPr>
          <p:cNvSpPr txBox="1"/>
          <p:nvPr/>
        </p:nvSpPr>
        <p:spPr>
          <a:xfrm>
            <a:off x="4467933" y="603956"/>
            <a:ext cx="4690210" cy="400110"/>
          </a:xfrm>
          <a:prstGeom prst="rect">
            <a:avLst/>
          </a:prstGeom>
          <a:noFill/>
        </p:spPr>
        <p:txBody>
          <a:bodyPr wrap="square">
            <a:spAutoFit/>
          </a:bodyPr>
          <a:lstStyle/>
          <a:p>
            <a:r>
              <a:rPr lang="en-US" sz="2000" b="1" dirty="0"/>
              <a:t>#2 irradiations 15-30 µA</a:t>
            </a:r>
            <a:r>
              <a:rPr lang="en-US" sz="2000" dirty="0"/>
              <a:t>; </a:t>
            </a:r>
            <a:r>
              <a:rPr lang="en-US" sz="2000" b="1" dirty="0"/>
              <a:t>19 MeV; 5 min</a:t>
            </a:r>
          </a:p>
        </p:txBody>
      </p:sp>
      <p:pic>
        <p:nvPicPr>
          <p:cNvPr id="39" name="Immagine 38">
            <a:extLst>
              <a:ext uri="{FF2B5EF4-FFF2-40B4-BE49-F238E27FC236}">
                <a16:creationId xmlns:a16="http://schemas.microsoft.com/office/drawing/2014/main" id="{FE8954B0-5982-A3E4-A189-F1B6006C1D9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000" b="94000" l="9919" r="95772">
                        <a14:foregroundMark x1="38049" y1="31455" x2="41951" y2="39455"/>
                        <a14:foregroundMark x1="64390" y1="36000" x2="70569" y2="48182"/>
                        <a14:foregroundMark x1="36911" y1="26727" x2="41301" y2="26727"/>
                        <a14:foregroundMark x1="59350" y1="28727" x2="69919" y2="27455"/>
                        <a14:foregroundMark x1="64228" y1="40545" x2="70569" y2="40364"/>
                        <a14:foregroundMark x1="65854" y1="31091" x2="75935" y2="36000"/>
                        <a14:foregroundMark x1="54309" y1="36545" x2="63740" y2="57273"/>
                        <a14:foregroundMark x1="35285" y1="38545" x2="41138" y2="52000"/>
                        <a14:foregroundMark x1="50569" y1="48909" x2="61138" y2="66909"/>
                        <a14:foregroundMark x1="60813" y1="27455" x2="61951" y2="26909"/>
                        <a14:foregroundMark x1="58699" y1="68364" x2="64553" y2="81273"/>
                        <a14:foregroundMark x1="51545" y1="29091" x2="53984" y2="28364"/>
                        <a14:foregroundMark x1="49431" y1="6000" x2="54797" y2="7273"/>
                        <a14:foregroundMark x1="91870" y1="43273" x2="92683" y2="51818"/>
                        <a14:foregroundMark x1="55122" y1="94000" x2="49756" y2="93455"/>
                        <a14:foregroundMark x1="52033" y1="2000" x2="53496" y2="2545"/>
                        <a14:foregroundMark x1="95772" y1="45636" x2="95447" y2="47455"/>
                      </a14:backgroundRemoval>
                    </a14:imgEffect>
                  </a14:imgLayer>
                </a14:imgProps>
              </a:ext>
            </a:extLst>
          </a:blip>
          <a:stretch>
            <a:fillRect/>
          </a:stretch>
        </p:blipFill>
        <p:spPr>
          <a:xfrm>
            <a:off x="4416646" y="3017967"/>
            <a:ext cx="850971" cy="761031"/>
          </a:xfrm>
          <a:prstGeom prst="rect">
            <a:avLst/>
          </a:prstGeom>
        </p:spPr>
      </p:pic>
      <p:sp>
        <p:nvSpPr>
          <p:cNvPr id="40" name="CasellaDiTesto 39">
            <a:extLst>
              <a:ext uri="{FF2B5EF4-FFF2-40B4-BE49-F238E27FC236}">
                <a16:creationId xmlns:a16="http://schemas.microsoft.com/office/drawing/2014/main" id="{89444735-7979-0A37-8867-1A4DEC0BEFCF}"/>
              </a:ext>
            </a:extLst>
          </p:cNvPr>
          <p:cNvSpPr txBox="1"/>
          <p:nvPr/>
        </p:nvSpPr>
        <p:spPr>
          <a:xfrm>
            <a:off x="3187209" y="4806703"/>
            <a:ext cx="3375926" cy="646331"/>
          </a:xfrm>
          <a:prstGeom prst="rect">
            <a:avLst/>
          </a:prstGeom>
          <a:noFill/>
        </p:spPr>
        <p:txBody>
          <a:bodyPr wrap="square">
            <a:spAutoFit/>
          </a:bodyPr>
          <a:lstStyle/>
          <a:p>
            <a:r>
              <a:rPr lang="en-US" b="1" dirty="0"/>
              <a:t>#4 irradiations 15-25-35-50 µA</a:t>
            </a:r>
            <a:r>
              <a:rPr lang="en-US" dirty="0"/>
              <a:t>; 19 MeV; 5 min</a:t>
            </a:r>
          </a:p>
        </p:txBody>
      </p:sp>
      <p:sp>
        <p:nvSpPr>
          <p:cNvPr id="41" name="CasellaDiTesto 40">
            <a:extLst>
              <a:ext uri="{FF2B5EF4-FFF2-40B4-BE49-F238E27FC236}">
                <a16:creationId xmlns:a16="http://schemas.microsoft.com/office/drawing/2014/main" id="{AC3D4EDA-D7FB-AD43-C627-3C2775068AEE}"/>
              </a:ext>
            </a:extLst>
          </p:cNvPr>
          <p:cNvSpPr txBox="1"/>
          <p:nvPr/>
        </p:nvSpPr>
        <p:spPr>
          <a:xfrm>
            <a:off x="337367" y="6015591"/>
            <a:ext cx="1258390" cy="646331"/>
          </a:xfrm>
          <a:prstGeom prst="rect">
            <a:avLst/>
          </a:prstGeom>
          <a:noFill/>
        </p:spPr>
        <p:txBody>
          <a:bodyPr wrap="square" rtlCol="0">
            <a:spAutoFit/>
          </a:bodyPr>
          <a:lstStyle/>
          <a:p>
            <a:r>
              <a:rPr lang="en-US" dirty="0"/>
              <a:t>Prior irradiation </a:t>
            </a:r>
          </a:p>
        </p:txBody>
      </p:sp>
      <p:sp>
        <p:nvSpPr>
          <p:cNvPr id="42" name="CasellaDiTesto 41">
            <a:extLst>
              <a:ext uri="{FF2B5EF4-FFF2-40B4-BE49-F238E27FC236}">
                <a16:creationId xmlns:a16="http://schemas.microsoft.com/office/drawing/2014/main" id="{330E2723-ABA2-3F3E-24FA-1772DC9F5C5E}"/>
              </a:ext>
            </a:extLst>
          </p:cNvPr>
          <p:cNvSpPr txBox="1"/>
          <p:nvPr/>
        </p:nvSpPr>
        <p:spPr>
          <a:xfrm>
            <a:off x="1943171" y="6032613"/>
            <a:ext cx="1258389" cy="646331"/>
          </a:xfrm>
          <a:prstGeom prst="rect">
            <a:avLst/>
          </a:prstGeom>
          <a:noFill/>
        </p:spPr>
        <p:txBody>
          <a:bodyPr wrap="square" rtlCol="0">
            <a:spAutoFit/>
          </a:bodyPr>
          <a:lstStyle/>
          <a:p>
            <a:r>
              <a:rPr lang="en-US" dirty="0"/>
              <a:t>After irradiation </a:t>
            </a:r>
          </a:p>
        </p:txBody>
      </p:sp>
      <p:sp>
        <p:nvSpPr>
          <p:cNvPr id="44" name="CasellaDiTesto 43">
            <a:extLst>
              <a:ext uri="{FF2B5EF4-FFF2-40B4-BE49-F238E27FC236}">
                <a16:creationId xmlns:a16="http://schemas.microsoft.com/office/drawing/2014/main" id="{C3E013A9-376C-C5DA-80D4-7310338087E1}"/>
              </a:ext>
            </a:extLst>
          </p:cNvPr>
          <p:cNvSpPr txBox="1"/>
          <p:nvPr/>
        </p:nvSpPr>
        <p:spPr>
          <a:xfrm>
            <a:off x="6785658" y="4449378"/>
            <a:ext cx="4271417" cy="2308324"/>
          </a:xfrm>
          <a:prstGeom prst="rect">
            <a:avLst/>
          </a:prstGeom>
          <a:noFill/>
        </p:spPr>
        <p:txBody>
          <a:bodyPr wrap="square">
            <a:spAutoFit/>
          </a:bodyPr>
          <a:lstStyle/>
          <a:p>
            <a:pPr marL="285750" indent="-285750" algn="just">
              <a:buFont typeface="Wingdings" panose="05000000000000000000" pitchFamily="2" charset="2"/>
              <a:buChar char="ü"/>
            </a:pPr>
            <a:r>
              <a:rPr lang="en-US" sz="1600" dirty="0"/>
              <a:t>Targets manufactured by SPS LARAMED technology </a:t>
            </a:r>
            <a:r>
              <a:rPr lang="en-US" sz="1600" b="1" dirty="0"/>
              <a:t>withstand the maximum proton beam current intensity </a:t>
            </a:r>
            <a:r>
              <a:rPr lang="en-US" sz="1600" dirty="0"/>
              <a:t>available at SCDCH cyclotron (solid target station available)</a:t>
            </a:r>
          </a:p>
          <a:p>
            <a:pPr marL="285750" indent="-285750" algn="just">
              <a:buFont typeface="Arial" panose="020B0604020202020204" pitchFamily="34" charset="0"/>
              <a:buChar char="•"/>
            </a:pPr>
            <a:endParaRPr lang="en-US" sz="1600" dirty="0"/>
          </a:p>
          <a:p>
            <a:pPr marL="285750" indent="-285750" algn="just">
              <a:buFont typeface="Wingdings" panose="05000000000000000000" pitchFamily="2" charset="2"/>
              <a:buChar char="ü"/>
            </a:pPr>
            <a:r>
              <a:rPr lang="en-US" sz="1600" dirty="0"/>
              <a:t>Several irradiation and radiochemistry dissolution/separation/purification tests  were performed based upon this target configuration</a:t>
            </a:r>
          </a:p>
        </p:txBody>
      </p:sp>
      <p:pic>
        <p:nvPicPr>
          <p:cNvPr id="45" name="Picture 6" descr="Ok Stock Photo Images. 165,723 Ok royalty free images and photography  available to buy from thousands of stock photographers.">
            <a:extLst>
              <a:ext uri="{FF2B5EF4-FFF2-40B4-BE49-F238E27FC236}">
                <a16:creationId xmlns:a16="http://schemas.microsoft.com/office/drawing/2014/main" id="{8221B485-C8ED-558D-080F-8FF9BA7FD48A}"/>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31" b="83071" l="9786" r="92049">
                        <a14:foregroundMark x1="20183" y1="11811" x2="24771" y2="8661"/>
                        <a14:foregroundMark x1="27523" y1="9449" x2="23547" y2="6693"/>
                        <a14:foregroundMark x1="28135" y1="7087" x2="25994" y2="6693"/>
                        <a14:foregroundMark x1="25994" y1="6299" x2="20795" y2="9055"/>
                        <a14:foregroundMark x1="29664" y1="7087" x2="21101" y2="6299"/>
                        <a14:foregroundMark x1="29969" y1="7874" x2="21101" y2="4724"/>
                        <a14:foregroundMark x1="11315" y1="36220" x2="10398" y2="31496"/>
                        <a14:foregroundMark x1="21407" y1="77165" x2="20795" y2="83071"/>
                        <a14:foregroundMark x1="42508" y1="42126" x2="45260" y2="42520"/>
                        <a14:foregroundMark x1="38532" y1="42913" x2="44954" y2="45276"/>
                        <a14:foregroundMark x1="46177" y1="43307" x2="37920" y2="41339"/>
                        <a14:foregroundMark x1="90214" y1="25984" x2="92049" y2="31496"/>
                        <a14:foregroundMark x1="38532" y1="40157" x2="44954" y2="41339"/>
                      </a14:backgroundRemoval>
                    </a14:imgEffect>
                  </a14:imgLayer>
                </a14:imgProps>
              </a:ext>
              <a:ext uri="{28A0092B-C50C-407E-A947-70E740481C1C}">
                <a14:useLocalDpi xmlns:a14="http://schemas.microsoft.com/office/drawing/2010/main" val="0"/>
              </a:ext>
            </a:extLst>
          </a:blip>
          <a:srcRect b="9091"/>
          <a:stretch/>
        </p:blipFill>
        <p:spPr bwMode="auto">
          <a:xfrm>
            <a:off x="5684480" y="5783751"/>
            <a:ext cx="1123432" cy="793307"/>
          </a:xfrm>
          <a:prstGeom prst="rect">
            <a:avLst/>
          </a:prstGeom>
          <a:noFill/>
          <a:extLst>
            <a:ext uri="{909E8E84-426E-40DD-AFC4-6F175D3DCCD1}">
              <a14:hiddenFill xmlns:a14="http://schemas.microsoft.com/office/drawing/2010/main">
                <a:solidFill>
                  <a:srgbClr val="FFFFFF"/>
                </a:solidFill>
              </a14:hiddenFill>
            </a:ext>
          </a:extLst>
        </p:spPr>
      </p:pic>
      <p:sp>
        <p:nvSpPr>
          <p:cNvPr id="46" name="Rettangolo 45">
            <a:extLst>
              <a:ext uri="{FF2B5EF4-FFF2-40B4-BE49-F238E27FC236}">
                <a16:creationId xmlns:a16="http://schemas.microsoft.com/office/drawing/2014/main" id="{0ECB36DF-DEA3-2297-67E9-53E8DFC4D799}"/>
              </a:ext>
            </a:extLst>
          </p:cNvPr>
          <p:cNvSpPr/>
          <p:nvPr/>
        </p:nvSpPr>
        <p:spPr>
          <a:xfrm>
            <a:off x="222476" y="4324969"/>
            <a:ext cx="10978924" cy="2409093"/>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1B1BF932-EE31-C669-F617-E96DF5761EBC}"/>
              </a:ext>
            </a:extLst>
          </p:cNvPr>
          <p:cNvPicPr>
            <a:picLocks noChangeAspect="1"/>
          </p:cNvPicPr>
          <p:nvPr/>
        </p:nvPicPr>
        <p:blipFill rotWithShape="1">
          <a:blip r:embed="rId13"/>
          <a:srcRect b="43213"/>
          <a:stretch/>
        </p:blipFill>
        <p:spPr>
          <a:xfrm>
            <a:off x="230145" y="667154"/>
            <a:ext cx="4060863" cy="2185554"/>
          </a:xfrm>
          <a:prstGeom prst="rect">
            <a:avLst/>
          </a:prstGeom>
        </p:spPr>
      </p:pic>
      <p:sp>
        <p:nvSpPr>
          <p:cNvPr id="53" name="TextBox 52">
            <a:extLst>
              <a:ext uri="{FF2B5EF4-FFF2-40B4-BE49-F238E27FC236}">
                <a16:creationId xmlns:a16="http://schemas.microsoft.com/office/drawing/2014/main" id="{8F8E662C-BEF3-A365-BD95-AF9E73180766}"/>
              </a:ext>
            </a:extLst>
          </p:cNvPr>
          <p:cNvSpPr txBox="1"/>
          <p:nvPr/>
        </p:nvSpPr>
        <p:spPr>
          <a:xfrm>
            <a:off x="6190923" y="3288352"/>
            <a:ext cx="5185594" cy="769441"/>
          </a:xfrm>
          <a:prstGeom prst="rect">
            <a:avLst/>
          </a:prstGeom>
          <a:noFill/>
        </p:spPr>
        <p:txBody>
          <a:bodyPr wrap="square" rtlCol="0">
            <a:spAutoFit/>
          </a:bodyPr>
          <a:lstStyle/>
          <a:p>
            <a:r>
              <a:rPr lang="en-US" sz="2200" b="1" dirty="0">
                <a:solidFill>
                  <a:srgbClr val="FF0000"/>
                </a:solidFill>
              </a:rPr>
              <a:t>System suitable when low radioactivity  batches are needed for research purposes</a:t>
            </a:r>
          </a:p>
        </p:txBody>
      </p:sp>
      <p:pic>
        <p:nvPicPr>
          <p:cNvPr id="54" name="Picture 6" descr="Ok Stock Photo Images. 165,723 Ok royalty free images and photography  available to buy from thousands of stock photographers.">
            <a:extLst>
              <a:ext uri="{FF2B5EF4-FFF2-40B4-BE49-F238E27FC236}">
                <a16:creationId xmlns:a16="http://schemas.microsoft.com/office/drawing/2014/main" id="{892483FA-09F8-8F0B-D00E-A64380C8FFC8}"/>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4331" b="83071" l="9786" r="92049">
                        <a14:foregroundMark x1="20183" y1="11811" x2="24771" y2="8661"/>
                        <a14:foregroundMark x1="27523" y1="9449" x2="23547" y2="6693"/>
                        <a14:foregroundMark x1="28135" y1="7087" x2="25994" y2="6693"/>
                        <a14:foregroundMark x1="25994" y1="6299" x2="20795" y2="9055"/>
                        <a14:foregroundMark x1="29664" y1="7087" x2="21101" y2="6299"/>
                        <a14:foregroundMark x1="29969" y1="7874" x2="21101" y2="4724"/>
                        <a14:foregroundMark x1="11315" y1="36220" x2="10398" y2="31496"/>
                        <a14:foregroundMark x1="21407" y1="77165" x2="20795" y2="83071"/>
                        <a14:foregroundMark x1="42508" y1="42126" x2="45260" y2="42520"/>
                        <a14:foregroundMark x1="38532" y1="42913" x2="44954" y2="45276"/>
                        <a14:foregroundMark x1="46177" y1="43307" x2="37920" y2="41339"/>
                        <a14:foregroundMark x1="90214" y1="25984" x2="92049" y2="31496"/>
                        <a14:foregroundMark x1="38532" y1="40157" x2="44954" y2="41339"/>
                      </a14:backgroundRemoval>
                    </a14:imgEffect>
                  </a14:imgLayer>
                </a14:imgProps>
              </a:ext>
              <a:ext uri="{28A0092B-C50C-407E-A947-70E740481C1C}">
                <a14:useLocalDpi xmlns:a14="http://schemas.microsoft.com/office/drawing/2010/main" val="0"/>
              </a:ext>
            </a:extLst>
          </a:blip>
          <a:srcRect b="9091"/>
          <a:stretch/>
        </p:blipFill>
        <p:spPr bwMode="auto">
          <a:xfrm>
            <a:off x="8159239" y="2658968"/>
            <a:ext cx="608935" cy="42999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7">
            <a:extLst>
              <a:ext uri="{FF2B5EF4-FFF2-40B4-BE49-F238E27FC236}">
                <a16:creationId xmlns:a16="http://schemas.microsoft.com/office/drawing/2014/main" id="{74590BEB-9071-9067-FEBD-337E77131BDB}"/>
              </a:ext>
            </a:extLst>
          </p:cNvPr>
          <p:cNvSpPr txBox="1"/>
          <p:nvPr/>
        </p:nvSpPr>
        <p:spPr>
          <a:xfrm>
            <a:off x="5079045" y="2461006"/>
            <a:ext cx="1027135" cy="523220"/>
          </a:xfrm>
          <a:prstGeom prst="rect">
            <a:avLst/>
          </a:prstGeom>
          <a:noFill/>
        </p:spPr>
        <p:txBody>
          <a:bodyPr wrap="square" rtlCol="0">
            <a:spAutoFit/>
          </a:bodyPr>
          <a:lstStyle/>
          <a:p>
            <a:r>
              <a:rPr lang="en-US" sz="1400" b="1" dirty="0"/>
              <a:t>Prior irradiation  </a:t>
            </a:r>
          </a:p>
        </p:txBody>
      </p:sp>
    </p:spTree>
    <p:extLst>
      <p:ext uri="{BB962C8B-B14F-4D97-AF65-F5344CB8AC3E}">
        <p14:creationId xmlns:p14="http://schemas.microsoft.com/office/powerpoint/2010/main" val="4459336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0</TotalTime>
  <Words>2898</Words>
  <Application>Microsoft Office PowerPoint</Application>
  <PresentationFormat>Widescreen</PresentationFormat>
  <Paragraphs>619</Paragraphs>
  <Slides>21</Slides>
  <Notes>18</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21</vt:i4>
      </vt:variant>
    </vt:vector>
  </HeadingPairs>
  <TitlesOfParts>
    <vt:vector size="35" baseType="lpstr">
      <vt:lpstr>Arial</vt:lpstr>
      <vt:lpstr>Avenir</vt:lpstr>
      <vt:lpstr>Calibri</vt:lpstr>
      <vt:lpstr>Calibri Light</vt:lpstr>
      <vt:lpstr>Cambria</vt:lpstr>
      <vt:lpstr>Cambria Math</vt:lpstr>
      <vt:lpstr>Carlito-Bold</vt:lpstr>
      <vt:lpstr>Corbel</vt:lpstr>
      <vt:lpstr>DejaVu Sans</vt:lpstr>
      <vt:lpstr>Stencil</vt:lpstr>
      <vt:lpstr>Symbol</vt:lpstr>
      <vt:lpstr>Times New Roman</vt:lpstr>
      <vt:lpstr>Wingdings</vt:lpstr>
      <vt:lpstr>Adjacency</vt:lpstr>
      <vt:lpstr>CUPRUM-TTD (2023-25) Planned activities and Budget Requests 2025  67/64CU PRoduction and Use in Medicine – Target Technology Development</vt:lpstr>
      <vt:lpstr> CUPRUM-TTD (2023-2025) main project goals</vt:lpstr>
      <vt:lpstr>CUPRUM-TTD project organization</vt:lpstr>
      <vt:lpstr>CUPRUM-TTD Timetable and milestones planned </vt:lpstr>
      <vt:lpstr>Presentazione standard di PowerPoint</vt:lpstr>
      <vt:lpstr> CUPRUM-TTD WP1 (LNL+FE): Target manufacturing, characterization, and material recovery</vt:lpstr>
      <vt:lpstr>Presentazione standard di PowerPoint</vt:lpstr>
      <vt:lpstr>CUPRUM-TTD WP1 (LNL):  New target configuration - ZnO pellet bonding to backing (Au/Nb) by SPS</vt:lpstr>
      <vt:lpstr>CUPRUM-TTD WP1 (LNL+FE): Irradiations for thermomechanical test </vt:lpstr>
      <vt:lpstr> CUPRUM-TTD WP2 (FE): Target radiochemistry processing</vt:lpstr>
      <vt:lpstr> CUPRUM-TTD WP2 (FE): Target radiochemistry processing</vt:lpstr>
      <vt:lpstr>CUPRUM-TTD WP2 support to WP1 (LNL+FE):  ZnO recovery processes – closing the Zn target material cycle</vt:lpstr>
      <vt:lpstr>CUPRUM-TTD WP3 (LNL-MI-PD): Irradiation, γ-spectr. and QC test</vt:lpstr>
      <vt:lpstr>CUPRUM-TTD WP3 (MI): Investigations on alternative nuclear reaction routes with alpha beams 59Co(α,2n)61Cu </vt:lpstr>
      <vt:lpstr>CUPRUM-TTD WP3 (PD): theoretical activities on alternative nuclear reaction routes  to yield 67Cu  68Zn(t,α)67Cu </vt:lpstr>
      <vt:lpstr>CUPRUM-TTD WP4 (PD-IOV-CNR-UNIFE): RP activities (Synthesis of new  Cu conjugates)</vt:lpstr>
      <vt:lpstr>CUPRUM-TTD WP4 (PD-IOV-CNR-UNIFE): RP activities (Synthesis of new  Cu conjugates)</vt:lpstr>
      <vt:lpstr>CUPRUM-TTD WP4: Cellular dosimetry calculations</vt:lpstr>
      <vt:lpstr>CUPRUM-TTD project 2025 FTE (subject to further refinement)   Personnel and FTE distribution expected among units taking part </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Generator and cyclotron produced 99mTc:  a SPECT-CT imaging study of 99mTc-pertechnetate, 99mTc-HMPAO and 99mTc-MYOVIEW</dc:title>
  <dc:creator>Gaia</dc:creator>
  <cp:lastModifiedBy>Laura De Nardo</cp:lastModifiedBy>
  <cp:revision>95</cp:revision>
  <cp:lastPrinted>2022-06-06T07:49:53Z</cp:lastPrinted>
  <dcterms:created xsi:type="dcterms:W3CDTF">2006-08-16T00:00:00Z</dcterms:created>
  <dcterms:modified xsi:type="dcterms:W3CDTF">2024-07-04T08:27:37Z</dcterms:modified>
</cp:coreProperties>
</file>