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0" r:id="rId2"/>
    <p:sldMasterId id="2147483662" r:id="rId3"/>
    <p:sldMasterId id="2147488132" r:id="rId4"/>
  </p:sldMasterIdLst>
  <p:notesMasterIdLst>
    <p:notesMasterId r:id="rId28"/>
  </p:notesMasterIdLst>
  <p:sldIdLst>
    <p:sldId id="636" r:id="rId5"/>
    <p:sldId id="638" r:id="rId6"/>
    <p:sldId id="649" r:id="rId7"/>
    <p:sldId id="260" r:id="rId8"/>
    <p:sldId id="650" r:id="rId9"/>
    <p:sldId id="648" r:id="rId10"/>
    <p:sldId id="652" r:id="rId11"/>
    <p:sldId id="659" r:id="rId12"/>
    <p:sldId id="651" r:id="rId13"/>
    <p:sldId id="263" r:id="rId14"/>
    <p:sldId id="653" r:id="rId15"/>
    <p:sldId id="654" r:id="rId16"/>
    <p:sldId id="655" r:id="rId17"/>
    <p:sldId id="656" r:id="rId18"/>
    <p:sldId id="641" r:id="rId19"/>
    <p:sldId id="639" r:id="rId20"/>
    <p:sldId id="658" r:id="rId21"/>
    <p:sldId id="660" r:id="rId22"/>
    <p:sldId id="647" r:id="rId23"/>
    <p:sldId id="646" r:id="rId24"/>
    <p:sldId id="661" r:id="rId25"/>
    <p:sldId id="640" r:id="rId26"/>
    <p:sldId id="632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FFFF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32F8"/>
    <a:srgbClr val="4BFBEF"/>
    <a:srgbClr val="2F2B77"/>
    <a:srgbClr val="002777"/>
    <a:srgbClr val="002F8C"/>
    <a:srgbClr val="002A7F"/>
    <a:srgbClr val="002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5020" autoAdjust="0"/>
  </p:normalViewPr>
  <p:slideViewPr>
    <p:cSldViewPr snapToGrid="0" showGuides="1">
      <p:cViewPr varScale="1">
        <p:scale>
          <a:sx n="79" d="100"/>
          <a:sy n="79" d="100"/>
        </p:scale>
        <p:origin x="677" y="67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1762AC8-C85F-A840-8A80-DEF8C734A0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FD1E282-D9B1-2C48-BAF7-60802E276A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71457E27-3422-1F4D-A4B7-AC9539D8B9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ACA740A-140D-FB4A-99E5-B023E6EC86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 noProof="0"/>
              <a:t>Click to edit Master text styles</a:t>
            </a:r>
          </a:p>
          <a:p>
            <a:pPr lvl="1"/>
            <a:r>
              <a:rPr lang="en-US" altLang="en-IT" noProof="0"/>
              <a:t>Second level</a:t>
            </a:r>
          </a:p>
          <a:p>
            <a:pPr lvl="2"/>
            <a:r>
              <a:rPr lang="en-US" altLang="en-IT" noProof="0"/>
              <a:t>Third level</a:t>
            </a:r>
          </a:p>
          <a:p>
            <a:pPr lvl="3"/>
            <a:r>
              <a:rPr lang="en-US" altLang="en-IT" noProof="0"/>
              <a:t>Fourth level</a:t>
            </a:r>
          </a:p>
          <a:p>
            <a:pPr lvl="4"/>
            <a:r>
              <a:rPr lang="en-US" altLang="en-IT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E49C7B5-2198-B14A-9F89-B0850B5690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IT" altLang="en-IT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91BF09A-A089-3B48-A6D8-30ECC712B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39A38BD0-7FB6-B84B-844F-13B46CD0D779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280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99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62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479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13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22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27986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2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2676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3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148545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6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76430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7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96932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8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82754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38BD0-7FB6-B84B-844F-13B46CD0D779}" type="slidenum">
              <a:rPr lang="en-US" altLang="en-IT" smtClean="0"/>
              <a:pPr>
                <a:defRPr/>
              </a:pPr>
              <a:t>15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47720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58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6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5815C-712F-489B-85F9-BF68761E8AB9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4560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49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026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672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4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261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2565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398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402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7143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7673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613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216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8091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6206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9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893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23472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8383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776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1271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6712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7519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1751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71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475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730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6525"/>
            <a:ext cx="1943100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6525"/>
            <a:ext cx="5676900" cy="618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7125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F8E7-F7CF-084A-9589-D99DF625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AEE78-5225-E349-823E-F6D10E33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E86D-907E-0948-B17A-CF04690E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924E-7641-F843-BD91-CF381418F5FE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20E6-E7EF-2549-903D-9EBBE108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4E63-2E3F-1741-AF5A-98598C60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0464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40F-F505-C140-BA5E-96C07417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3457-B6D1-E94A-A737-FA5B1682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05657-A7E3-924A-A07F-2E639B27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FE7C-E3E4-9C4D-A309-1DC05CB842B2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CC4F-8408-AE4B-89F6-1998F53E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DB43-9FEA-3D48-B58F-2597ABFC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2729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9DCD-30A9-B043-B8CC-0FE5E8D8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B8100-8201-E244-80BA-C7F9D8A6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7219-C361-3944-92A7-4D5B8EC4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3E80-053F-4F4C-9506-0E34BA8E7041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DAF7-1B48-C34A-9194-57B0C2C6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8B9B-8A58-264E-93A1-6403E1AD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60480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7E7-A539-DF40-915D-26F7543E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04E5-554F-614A-BD4A-E8E1A21F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4330-D700-9641-90B5-BE2BD9376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7691-3219-0441-A75F-347B16C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0F2A-CD1B-A347-9328-AD07BBAD2875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7655A-C2AD-114A-BDB6-F9F76370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1DF3-F05E-9244-8A54-9694D72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2051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970D-5598-494A-91BE-857DE4DE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AF3DE-F68B-0646-B821-F15E7394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8DD60-A0C7-F04D-BDEF-E3DD9A7B4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3738D-0496-6D43-8F93-B53C03B9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C2556-8392-2646-8762-4B64C6BF6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1D83A-134C-B449-B90E-80AEE5D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8C32-BF4E-824D-9E6F-EE4EB50EBD81}" type="datetime1">
              <a:t>7/5/2024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AF771-F584-7446-B478-CFCE32DF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72554-CFDD-CE4C-AC26-6F50667C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40046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4414-122E-7B4A-8BB9-C00424F1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D63F1-D72C-514A-A4DA-74E3EDB8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341-5E11-F843-A513-F45029BC1A91}" type="datetime1">
              <a:t>7/5/2024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785A8-2DD9-654A-BEE6-21BB45E5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3F43C-FD69-A642-B0D6-52D2F22D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539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4128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7D7E6-AABD-294E-BC80-E7BB73C5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36E-535A-FC4C-8183-911C79E180E8}" type="datetime1">
              <a:t>7/5/2024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0E690-5D8C-3B41-95EA-6FE3EEDC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673E1-7FD1-7747-9ADC-253E1956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761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5A1B-69D9-0644-BF0B-3392EF68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1A8D-9B7E-D44C-AA8C-C3D00909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BBF93-970A-E54A-8A2D-B2BC14B2B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4018-C8AF-E545-A6DF-CB6456F3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A900-984F-F94B-9915-B5C7B343615C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2434-FA45-F447-A06E-1CC00DEC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8CD8-CDED-9549-91A8-4FE1CCDC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1642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C200-4655-684D-99C8-7867B815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FCEDE-6B52-984F-9A65-722B15049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88F7C-ECF4-F649-9FB7-92BA80E8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3073-D867-0C42-BE86-9191036B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4B5F-5348-FA4C-B6A8-F26CCD08FF4A}" type="datetime1">
              <a:t>7/5/2024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EEEE-BCD6-F548-91DD-BA4EAC46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23910-5D62-A441-AB78-3D7FF274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73765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749F-87AA-C540-BC74-12DE985D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16910-4785-D740-B319-7608C0EC2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5766-4399-3B4C-B00B-2E3CF3DB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E569-88B0-F041-B708-6E2F5C99D3BC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D307-1742-DC4D-B4EB-2A92B3AC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6EFB-7F70-CE49-8988-9874A81E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00673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C3707-6D88-5341-B4A4-30158200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062EF-98A3-5546-94C9-C6DFA9836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F084-2E26-BB4B-B252-4F3BB4A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AEB0-B499-5844-A5B0-4A4F1B95D9E3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4161-E00F-474C-A7D4-495C8AED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EF20-C076-E142-97FA-FFA5CFEE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96491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7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7412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1725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765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2161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08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4A6DF-AE80-4545-AB8D-C09B1F87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B2FDAE3-660D-D347-9ADE-9B2C7217F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0" r:id="rId1"/>
    <p:sldLayoutId id="2147488061" r:id="rId2"/>
    <p:sldLayoutId id="2147488062" r:id="rId3"/>
    <p:sldLayoutId id="2147488063" r:id="rId4"/>
    <p:sldLayoutId id="2147488064" r:id="rId5"/>
    <p:sldLayoutId id="2147488065" r:id="rId6"/>
    <p:sldLayoutId id="2147488066" r:id="rId7"/>
    <p:sldLayoutId id="2147488067" r:id="rId8"/>
    <p:sldLayoutId id="2147488068" r:id="rId9"/>
    <p:sldLayoutId id="2147488069" r:id="rId10"/>
    <p:sldLayoutId id="214748807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3BA81E-AAF4-324E-B28B-4522BC433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AB732F6-C88D-3F4A-A7C2-1665D7170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1" r:id="rId1"/>
    <p:sldLayoutId id="2147488072" r:id="rId2"/>
    <p:sldLayoutId id="2147488073" r:id="rId3"/>
    <p:sldLayoutId id="2147488074" r:id="rId4"/>
    <p:sldLayoutId id="2147488075" r:id="rId5"/>
    <p:sldLayoutId id="2147488076" r:id="rId6"/>
    <p:sldLayoutId id="2147488077" r:id="rId7"/>
    <p:sldLayoutId id="2147488078" r:id="rId8"/>
    <p:sldLayoutId id="2147488079" r:id="rId9"/>
    <p:sldLayoutId id="2147488080" r:id="rId10"/>
    <p:sldLayoutId id="214748808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E05654-8EBA-F748-9C72-B410EDAB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136525"/>
            <a:ext cx="6988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06E55B-D854-C04C-9763-F9A43FCEF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T"/>
              <a:t>Click to edit Master text styles</a:t>
            </a:r>
          </a:p>
          <a:p>
            <a:pPr lvl="1"/>
            <a:r>
              <a:rPr lang="en-US" altLang="en-IT"/>
              <a:t>Second level</a:t>
            </a:r>
          </a:p>
          <a:p>
            <a:pPr lvl="2"/>
            <a:r>
              <a:rPr lang="en-US" altLang="en-IT"/>
              <a:t>Third level</a:t>
            </a:r>
          </a:p>
          <a:p>
            <a:pPr lvl="3"/>
            <a:r>
              <a:rPr lang="en-US" altLang="en-IT"/>
              <a:t>Fourth level</a:t>
            </a:r>
          </a:p>
          <a:p>
            <a:pPr lvl="4"/>
            <a:r>
              <a:rPr lang="en-US" altLang="en-IT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1" r:id="rId10"/>
    <p:sldLayoutId id="214748809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333399"/>
          </a:solidFill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943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C0000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6947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94390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CC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8BE94-6C03-354F-8C4B-DC2B6428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840CE-66B2-334F-AEEF-C072E9F4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87A5B-0150-7941-B088-6C9628B06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76E7-5177-DA4C-8372-4081335C0C25}" type="datetime1">
              <a:t>7/5/2024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A701-A254-F04D-ACEA-BCF1F5E44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019C-3D99-7D46-8249-0348D6F2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99C4-0A99-8445-94DF-F455D3EFAF3E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44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33" r:id="rId1"/>
    <p:sldLayoutId id="2147488134" r:id="rId2"/>
    <p:sldLayoutId id="2147488135" r:id="rId3"/>
    <p:sldLayoutId id="2147488136" r:id="rId4"/>
    <p:sldLayoutId id="2147488137" r:id="rId5"/>
    <p:sldLayoutId id="2147488138" r:id="rId6"/>
    <p:sldLayoutId id="2147488139" r:id="rId7"/>
    <p:sldLayoutId id="2147488140" r:id="rId8"/>
    <p:sldLayoutId id="2147488141" r:id="rId9"/>
    <p:sldLayoutId id="2147488142" r:id="rId10"/>
    <p:sldLayoutId id="2147488143" r:id="rId11"/>
    <p:sldLayoutId id="214748818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3"/>
          <p:cNvSpPr/>
          <p:nvPr/>
        </p:nvSpPr>
        <p:spPr>
          <a:xfrm>
            <a:off x="0" y="-21265"/>
            <a:ext cx="7400091" cy="73691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 – nuova sigla</a:t>
            </a:r>
            <a:endParaRPr lang="en-GB" sz="4445" dirty="0">
              <a:solidFill>
                <a:srgbClr val="FF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 defTabSz="41369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445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3E744E4E-DA80-1E65-CC5F-EEF599E3836D}"/>
              </a:ext>
            </a:extLst>
          </p:cNvPr>
          <p:cNvSpPr txBox="1"/>
          <p:nvPr/>
        </p:nvSpPr>
        <p:spPr>
          <a:xfrm>
            <a:off x="7308796" y="125322"/>
            <a:ext cx="1614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G.Collazuol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INFN Padova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CdS 2024/7/5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292562" y="1048652"/>
            <a:ext cx="8500394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45" rtl="0">
              <a:spcBef>
                <a:spcPts val="609"/>
              </a:spcBef>
              <a:spcAft>
                <a:spcPts val="0"/>
              </a:spcAft>
            </a:pP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Acronym: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TIMEPIX4</a:t>
            </a:r>
            <a:br>
              <a:rPr lang="en-US" sz="1600">
                <a:solidFill>
                  <a:srgbClr val="000000"/>
                </a:solidFill>
                <a:latin typeface="+mn-lt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Project duration: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3 years (2025, 2026, 2027) </a:t>
            </a:r>
            <a:br>
              <a:rPr lang="en-US" sz="1600">
                <a:latin typeface="+mn-lt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Research area: </a:t>
            </a:r>
            <a:r>
              <a:rPr lang="en-US" sz="1600" b="0" i="0" u="none" strike="noStrike">
                <a:solidFill>
                  <a:srgbClr val="00B050"/>
                </a:solidFill>
                <a:effectLst/>
                <a:latin typeface="+mn-lt"/>
              </a:rPr>
              <a:t>Interdisciplinary / Detectors </a:t>
            </a:r>
            <a:br>
              <a:rPr lang="en-US" sz="1600">
                <a:solidFill>
                  <a:srgbClr val="000000"/>
                </a:solidFill>
                <a:latin typeface="+mn-lt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Principal Investigator: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Massimiliano Fiorini (INFN Sezione di Ferrara) </a:t>
            </a:r>
            <a:br>
              <a:rPr lang="en-US" sz="1600">
                <a:latin typeface="+mn-lt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Participating Units: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Ferrara, Laboratori Nazionali del Sud, Napoli, Padova, Pisa, Trieste</a:t>
            </a:r>
            <a:b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600" b="1">
                <a:latin typeface="+mn-lt"/>
              </a:rPr>
              <a:t>Ambito:</a:t>
            </a:r>
            <a:r>
              <a:rPr lang="en-US" sz="160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DRD4 - WG1 (Gaseous) / WP2  (Vacuum Based)</a:t>
            </a:r>
            <a:br>
              <a:rPr lang="en-US" sz="1600">
                <a:solidFill>
                  <a:srgbClr val="00B050"/>
                </a:solidFill>
                <a:latin typeface="+mn-lt"/>
              </a:rPr>
            </a:br>
            <a:br>
              <a:rPr lang="en-US" sz="1600">
                <a:solidFill>
                  <a:srgbClr val="00B050"/>
                </a:solidFill>
                <a:latin typeface="+mn-lt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Aims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: exploiting </a:t>
            </a:r>
            <a:r>
              <a:rPr lang="en-US" sz="1600" b="0" i="0" u="none" strike="noStrike">
                <a:solidFill>
                  <a:srgbClr val="FF0000"/>
                </a:solidFill>
                <a:effectLst/>
                <a:latin typeface="+mn-lt"/>
              </a:rPr>
              <a:t>TIMEPIX4 chip =&gt; to develop detector systems beyond State-of-the-Art </a:t>
            </a:r>
            <a:br>
              <a:rPr lang="en-US" sz="1600" b="1">
                <a:solidFill>
                  <a:srgbClr val="000000"/>
                </a:solidFill>
                <a:latin typeface="+mn-lt"/>
              </a:rPr>
            </a:br>
            <a:endParaRPr lang="en-US" sz="1600" b="1">
              <a:solidFill>
                <a:srgbClr val="000000"/>
              </a:solidFill>
              <a:latin typeface="+mn-lt"/>
            </a:endParaRPr>
          </a:p>
          <a:p>
            <a:pPr marL="33045" rtl="0">
              <a:spcBef>
                <a:spcPts val="609"/>
              </a:spcBef>
              <a:spcAft>
                <a:spcPts val="0"/>
              </a:spcAft>
            </a:pP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Applications:</a:t>
            </a:r>
            <a:endParaRPr lang="en-US" sz="16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+mn-lt"/>
              </a:rPr>
              <a:t>Ultra-fast, high granularity MCP based photon detector =&gt; HEP</a:t>
            </a:r>
            <a:endParaRPr lang="en-US" sz="1600" b="0" i="0" u="none" strike="noStrike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X-ray, gamma ray and particle imaging w/ semiconductors =&gt; Medical Physics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4032F8"/>
                </a:solidFill>
                <a:latin typeface="+mn-lt"/>
              </a:rPr>
              <a:t>Photons detection and Tracking and w/ gas detectors =&gt; Padova proposal</a:t>
            </a:r>
          </a:p>
          <a:p>
            <a:endParaRPr lang="en-US" sz="1600">
              <a:solidFill>
                <a:srgbClr val="4032F8"/>
              </a:solidFill>
              <a:latin typeface="+mn-lt"/>
            </a:endParaRPr>
          </a:p>
          <a:p>
            <a:r>
              <a:rPr lang="en-GB" sz="1600" b="1" spc="-1">
                <a:solidFill>
                  <a:srgbClr val="4032F8"/>
                </a:solidFill>
                <a:latin typeface="Arial"/>
              </a:rPr>
              <a:t>Gruppo Padova-Trieste (gas/photon detectors)</a:t>
            </a:r>
            <a:endParaRPr lang="en-GB" sz="1600" b="1" spc="-1">
              <a:solidFill>
                <a:srgbClr val="4032F8"/>
              </a:solidFill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Staff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G.Collazuol, S.Levorato, F.Tessarotto (INFN-TS)  </a:t>
            </a:r>
            <a:endParaRPr lang="en-GB" sz="1600" spc="-1"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 Post-Doc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D.D’Ago, D.Henaff</a:t>
            </a:r>
            <a:endParaRPr lang="en-GB" sz="1600" spc="-1"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 Dottorandi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M.Feltre, M.Mattiazzi</a:t>
            </a:r>
            <a:endParaRPr lang="en-GB" sz="1600" spc="-1">
              <a:solidFill>
                <a:srgbClr val="00ACC1"/>
              </a:solidFill>
              <a:latin typeface="Arial"/>
              <a:ea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439502" y="5960848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0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BCC841-87B7-3DA4-0672-0456D4DB5566}"/>
              </a:ext>
            </a:extLst>
          </p:cNvPr>
          <p:cNvSpPr txBox="1"/>
          <p:nvPr/>
        </p:nvSpPr>
        <p:spPr>
          <a:xfrm>
            <a:off x="125962" y="1905326"/>
            <a:ext cx="8336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2E372-3B70-B2D7-F731-0D034812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" y="288934"/>
            <a:ext cx="8939997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BCC841-87B7-3DA4-0672-0456D4DB5566}"/>
              </a:ext>
            </a:extLst>
          </p:cNvPr>
          <p:cNvSpPr txBox="1"/>
          <p:nvPr/>
        </p:nvSpPr>
        <p:spPr>
          <a:xfrm>
            <a:off x="125962" y="1905326"/>
            <a:ext cx="8336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B39DE-B94C-D363-8250-9A68C87D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0" y="776423"/>
            <a:ext cx="8034515" cy="53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BCC841-87B7-3DA4-0672-0456D4DB5566}"/>
              </a:ext>
            </a:extLst>
          </p:cNvPr>
          <p:cNvSpPr txBox="1"/>
          <p:nvPr/>
        </p:nvSpPr>
        <p:spPr>
          <a:xfrm>
            <a:off x="125962" y="1905326"/>
            <a:ext cx="83369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06113-CA5E-D2E2-A1CB-73173640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2" y="204205"/>
            <a:ext cx="8817104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DDAB-83E0-0159-C3DB-CE94C9AC730C}"/>
              </a:ext>
            </a:extLst>
          </p:cNvPr>
          <p:cNvSpPr txBox="1"/>
          <p:nvPr/>
        </p:nvSpPr>
        <p:spPr>
          <a:xfrm>
            <a:off x="7429946" y="6238240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4C558-06C9-7091-E109-3FA55E2DB63A}"/>
              </a:ext>
            </a:extLst>
          </p:cNvPr>
          <p:cNvSpPr txBox="1"/>
          <p:nvPr/>
        </p:nvSpPr>
        <p:spPr>
          <a:xfrm>
            <a:off x="411055" y="135036"/>
            <a:ext cx="8631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Coupling H-ND cathode + </a:t>
            </a:r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</a:rPr>
              <a:t>ERAMs + TIMEPIX4 chip</a:t>
            </a:r>
            <a:endParaRPr lang="en-GB" sz="2800" dirty="0">
              <a:solidFill>
                <a:srgbClr val="4032F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9A38C-3437-0876-95D9-D522311A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5" y="877764"/>
            <a:ext cx="4906287" cy="24851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221A6F-EC3B-BC7B-5C71-637320E33C21}"/>
              </a:ext>
            </a:extLst>
          </p:cNvPr>
          <p:cNvCxnSpPr>
            <a:cxnSpLocks/>
          </p:cNvCxnSpPr>
          <p:nvPr/>
        </p:nvCxnSpPr>
        <p:spPr>
          <a:xfrm flipH="1" flipV="1">
            <a:off x="3899859" y="2575193"/>
            <a:ext cx="522227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644D06-3422-A128-CE0D-4A55E13E7C5D}"/>
              </a:ext>
            </a:extLst>
          </p:cNvPr>
          <p:cNvSpPr txBox="1"/>
          <p:nvPr/>
        </p:nvSpPr>
        <p:spPr>
          <a:xfrm>
            <a:off x="4396828" y="2650053"/>
            <a:ext cx="1952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Resistive layer (DLC)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3BD6C-8F57-A5D3-90CA-9DA9241EB5EA}"/>
              </a:ext>
            </a:extLst>
          </p:cNvPr>
          <p:cNvSpPr txBox="1"/>
          <p:nvPr/>
        </p:nvSpPr>
        <p:spPr>
          <a:xfrm>
            <a:off x="604521" y="3930949"/>
            <a:ext cx="8299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cs typeface="Arial" panose="020B0604020202020204" pitchFamily="34" charset="0"/>
              </a:rPr>
              <a:t>Key points addressed (simulation and measurements) by TIMEPIX4</a:t>
            </a:r>
          </a:p>
          <a:p>
            <a:pPr marL="457200" indent="-457200">
              <a:buAutoNum type="arabicPeriod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behavior of the hydrog. nano-diamond photo-cathode withT2K gas </a:t>
            </a:r>
          </a:p>
          <a:p>
            <a:pPr marL="457200" indent="-457200">
              <a:buAutoNum type="arabicPeriod"/>
            </a:pP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study HV configuration and detector geometry for optimizing photo-electron collection and drift</a:t>
            </a:r>
          </a:p>
          <a:p>
            <a:pPr marL="457200" indent="-457200">
              <a:buAutoNum type="arabicPeriod"/>
            </a:pP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Build prototype</a:t>
            </a:r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D383F8D-D9C0-5887-D99B-3BE24F43623C}"/>
              </a:ext>
            </a:extLst>
          </p:cNvPr>
          <p:cNvSpPr/>
          <p:nvPr/>
        </p:nvSpPr>
        <p:spPr>
          <a:xfrm>
            <a:off x="1442720" y="2371992"/>
            <a:ext cx="2777747" cy="706488"/>
          </a:xfrm>
          <a:prstGeom prst="parallelogram">
            <a:avLst>
              <a:gd name="adj" fmla="val 98023"/>
            </a:avLst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52DB47E-FF2B-F49C-CF5A-E8D7C7D57589}"/>
              </a:ext>
            </a:extLst>
          </p:cNvPr>
          <p:cNvSpPr/>
          <p:nvPr/>
        </p:nvSpPr>
        <p:spPr>
          <a:xfrm>
            <a:off x="1442720" y="2300872"/>
            <a:ext cx="2777747" cy="706488"/>
          </a:xfrm>
          <a:prstGeom prst="parallelogram">
            <a:avLst>
              <a:gd name="adj" fmla="val 98023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647CF6-34D7-F9C4-6B44-1361298B9051}"/>
              </a:ext>
            </a:extLst>
          </p:cNvPr>
          <p:cNvCxnSpPr>
            <a:cxnSpLocks/>
          </p:cNvCxnSpPr>
          <p:nvPr/>
        </p:nvCxnSpPr>
        <p:spPr>
          <a:xfrm flipH="1" flipV="1">
            <a:off x="3777939" y="2859673"/>
            <a:ext cx="522227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D0E1BC-32D3-EAA6-AFFD-A6BD014C1C14}"/>
              </a:ext>
            </a:extLst>
          </p:cNvPr>
          <p:cNvSpPr txBox="1"/>
          <p:nvPr/>
        </p:nvSpPr>
        <p:spPr>
          <a:xfrm>
            <a:off x="4270652" y="2950746"/>
            <a:ext cx="1952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Insulating layer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D8274-1F69-27C7-C6C2-7F7DDF6EA6E1}"/>
              </a:ext>
            </a:extLst>
          </p:cNvPr>
          <p:cNvSpPr txBox="1"/>
          <p:nvPr/>
        </p:nvSpPr>
        <p:spPr>
          <a:xfrm>
            <a:off x="5679547" y="1041634"/>
            <a:ext cx="322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Applications</a:t>
            </a:r>
          </a:p>
          <a:p>
            <a:pPr marL="285750" indent="-285750">
              <a:buFontTx/>
              <a:buChar char="-"/>
            </a:pPr>
            <a:r>
              <a:rPr lang="en-US"/>
              <a:t>very fine grained photo-det</a:t>
            </a:r>
          </a:p>
          <a:p>
            <a:pPr marL="285750" indent="-285750">
              <a:buFontTx/>
              <a:buChar char="-"/>
            </a:pPr>
            <a:r>
              <a:rPr lang="en-US"/>
              <a:t>VUV-DUV imaging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87372-6FE0-7046-11C8-DC5018DC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31" y="782651"/>
            <a:ext cx="2098621" cy="995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44879-0EA5-8750-6F6F-966ABC8DDEA9}"/>
              </a:ext>
            </a:extLst>
          </p:cNvPr>
          <p:cNvSpPr txBox="1"/>
          <p:nvPr/>
        </p:nvSpPr>
        <p:spPr>
          <a:xfrm>
            <a:off x="659481" y="1662153"/>
            <a:ext cx="86111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/>
              <a:t>Photo</a:t>
            </a:r>
          </a:p>
          <a:p>
            <a:r>
              <a:rPr lang="en-US" sz="1200"/>
              <a:t>Cathode</a:t>
            </a:r>
          </a:p>
        </p:txBody>
      </p:sp>
    </p:spTree>
    <p:extLst>
      <p:ext uri="{BB962C8B-B14F-4D97-AF65-F5344CB8AC3E}">
        <p14:creationId xmlns:p14="http://schemas.microsoft.com/office/powerpoint/2010/main" val="20511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DDAB-83E0-0159-C3DB-CE94C9AC730C}"/>
              </a:ext>
            </a:extLst>
          </p:cNvPr>
          <p:cNvSpPr txBox="1"/>
          <p:nvPr/>
        </p:nvSpPr>
        <p:spPr>
          <a:xfrm>
            <a:off x="7429946" y="6238240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4C558-06C9-7091-E109-3FA55E2DB63A}"/>
              </a:ext>
            </a:extLst>
          </p:cNvPr>
          <p:cNvSpPr txBox="1"/>
          <p:nvPr/>
        </p:nvSpPr>
        <p:spPr>
          <a:xfrm>
            <a:off x="411055" y="135036"/>
            <a:ext cx="8631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TIMEPIX4 – WP2 timeline and milestones </a:t>
            </a:r>
            <a:endParaRPr lang="en-GB" sz="2800" dirty="0">
              <a:solidFill>
                <a:srgbClr val="4032F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4A180D-64EA-B050-96A4-AC2F9489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" y="1746448"/>
            <a:ext cx="8113902" cy="24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348125" y="4162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Resources @ INFN Padova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5E179-B9EF-E435-FFA4-65F67336DA07}"/>
              </a:ext>
            </a:extLst>
          </p:cNvPr>
          <p:cNvSpPr txBox="1"/>
          <p:nvPr/>
        </p:nvSpPr>
        <p:spPr>
          <a:xfrm>
            <a:off x="542131" y="1108769"/>
            <a:ext cx="7943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FTE Padova 2024/7 </a:t>
            </a:r>
            <a:r>
              <a:rPr lang="en-US">
                <a:solidFill>
                  <a:srgbClr val="4032F8"/>
                </a:solidFill>
              </a:rPr>
              <a:t>=&gt; 100%</a:t>
            </a:r>
          </a:p>
          <a:p>
            <a:pPr marL="285750" indent="-285750">
              <a:buFontTx/>
              <a:buChar char="-"/>
            </a:pPr>
            <a:r>
              <a:rPr lang="en-US"/>
              <a:t>G.Collazuol  	10 %</a:t>
            </a:r>
          </a:p>
          <a:p>
            <a:pPr marL="285750" indent="-285750">
              <a:buFontTx/>
              <a:buChar char="-"/>
            </a:pPr>
            <a:r>
              <a:rPr lang="en-US"/>
              <a:t>S.Levorato     	  5 %</a:t>
            </a:r>
          </a:p>
          <a:p>
            <a:pPr marL="285750" indent="-285750">
              <a:buFontTx/>
              <a:buChar char="-"/>
            </a:pPr>
            <a:r>
              <a:rPr lang="en-US"/>
              <a:t>F.Tessarotto 	  5 %</a:t>
            </a:r>
          </a:p>
          <a:p>
            <a:pPr marL="285750" indent="-285750">
              <a:buFontTx/>
              <a:buChar char="-"/>
            </a:pPr>
            <a:r>
              <a:rPr lang="en-US"/>
              <a:t>D.Henaff  	20 %</a:t>
            </a:r>
          </a:p>
          <a:p>
            <a:pPr marL="285750" indent="-285750">
              <a:buFontTx/>
              <a:buChar char="-"/>
            </a:pPr>
            <a:r>
              <a:rPr lang="en-US"/>
              <a:t>D.D’Ago  	30%</a:t>
            </a:r>
          </a:p>
          <a:p>
            <a:pPr marL="285750" indent="-285750">
              <a:buFontTx/>
              <a:buChar char="-"/>
            </a:pPr>
            <a:r>
              <a:rPr lang="en-US"/>
              <a:t>M.Feltre  	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0B42-671A-4096-0D89-876DDD540F99}"/>
              </a:ext>
            </a:extLst>
          </p:cNvPr>
          <p:cNvSpPr txBox="1"/>
          <p:nvPr/>
        </p:nvSpPr>
        <p:spPr>
          <a:xfrm>
            <a:off x="542131" y="4271903"/>
            <a:ext cx="8211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Richieste 2025 in Sezione PD</a:t>
            </a:r>
            <a:endParaRPr lang="en-US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Elettronica  </a:t>
            </a:r>
          </a:p>
          <a:p>
            <a:r>
              <a:rPr lang="en-US"/>
              <a:t>     programmazione FPGA TimePix4 (collaborazione con INFN FE) ~ 3m.p.</a:t>
            </a:r>
          </a:p>
          <a:p>
            <a:r>
              <a:rPr lang="en-US">
                <a:solidFill>
                  <a:srgbClr val="0070C0"/>
                </a:solidFill>
              </a:rPr>
              <a:t>    </a:t>
            </a:r>
            <a:r>
              <a:rPr lang="en-US"/>
              <a:t>(overlap – con richiesta ADA-5D)</a:t>
            </a:r>
          </a:p>
          <a:p>
            <a:endParaRPr lang="en-US"/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 Tecnici ed Elettronici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Progettazione Meccanica 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Officina Meccanica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68034-EEA9-27F7-8924-E65A94D8E555}"/>
              </a:ext>
            </a:extLst>
          </p:cNvPr>
          <p:cNvSpPr txBox="1"/>
          <p:nvPr/>
        </p:nvSpPr>
        <p:spPr>
          <a:xfrm>
            <a:off x="542131" y="3226872"/>
            <a:ext cx="739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Preventivi 2025</a:t>
            </a:r>
          </a:p>
          <a:p>
            <a:pPr marL="285750" indent="-285750">
              <a:buFontTx/>
              <a:buChar char="-"/>
            </a:pPr>
            <a:r>
              <a:rPr lang="en-US"/>
              <a:t>Consumo per circa 15kEuro</a:t>
            </a:r>
          </a:p>
          <a:p>
            <a:pPr marL="285750" indent="-285750">
              <a:buFontTx/>
              <a:buChar char="-"/>
            </a:pPr>
            <a:r>
              <a:rPr lang="en-US"/>
              <a:t>Missioni (CERN) per 4kEuro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8CC2D6-2AF1-EFFA-6832-D7F506DFDE5B}"/>
              </a:ext>
            </a:extLst>
          </p:cNvPr>
          <p:cNvSpPr txBox="1"/>
          <p:nvPr/>
        </p:nvSpPr>
        <p:spPr>
          <a:xfrm>
            <a:off x="7456751" y="32208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1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3"/>
          <p:cNvSpPr/>
          <p:nvPr/>
        </p:nvSpPr>
        <p:spPr>
          <a:xfrm>
            <a:off x="292562" y="102287"/>
            <a:ext cx="8792956" cy="13053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431" tIns="40716" rIns="81431" bIns="40716"/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445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  </a:t>
            </a:r>
          </a:p>
          <a:p>
            <a:pPr algn="ctr" defTabSz="413694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445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3E744E4E-DA80-1E65-CC5F-EEF599E3836D}"/>
              </a:ext>
            </a:extLst>
          </p:cNvPr>
          <p:cNvSpPr txBox="1"/>
          <p:nvPr/>
        </p:nvSpPr>
        <p:spPr>
          <a:xfrm>
            <a:off x="7529134" y="119237"/>
            <a:ext cx="18647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G.Collazuol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INFN Padova</a:t>
            </a:r>
          </a:p>
          <a:p>
            <a:r>
              <a:rPr kumimoji="0" lang="en-US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CdS 2024/6/27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292562" y="1048652"/>
            <a:ext cx="87929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045" rtl="0">
              <a:spcBef>
                <a:spcPts val="609"/>
              </a:spcBef>
              <a:spcAft>
                <a:spcPts val="0"/>
              </a:spcAft>
            </a:pPr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Acronym: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ASPIDES - </a:t>
            </a:r>
            <a:r>
              <a:rPr lang="en-US" sz="1600" i="0" u="none" strike="noStrike">
                <a:solidFill>
                  <a:srgbClr val="4032F8"/>
                </a:solidFill>
                <a:effectLst/>
                <a:cs typeface="Arial" panose="020B0604020202020204" pitchFamily="34" charset="0"/>
              </a:rPr>
              <a:t>A CMOS SPAD and Digital SiPM Platform for High Energy Physics</a:t>
            </a:r>
            <a:b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Project duration: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 years (2025, 2026, 2027) </a:t>
            </a:r>
            <a:br>
              <a:rPr lang="en-US" sz="1600">
                <a:cs typeface="Arial" panose="020B0604020202020204" pitchFamily="34" charset="0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Research area: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b="0" i="0" u="none" strike="noStrike"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rivelatori ed elettronica</a:t>
            </a:r>
            <a:br>
              <a:rPr lang="en-US" sz="1600">
                <a:cs typeface="Arial" panose="020B0604020202020204" pitchFamily="34" charset="0"/>
              </a:rPr>
            </a:br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Principal Investigator: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Lodovico Ratti (Universita` e INFN Sezione di Pavia) </a:t>
            </a:r>
            <a:endParaRPr lang="en-US" sz="1600">
              <a:effectLst/>
              <a:cs typeface="Arial" panose="020B0604020202020204" pitchFamily="34" charset="0"/>
            </a:endParaRPr>
          </a:p>
          <a:p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Participating Units: </a:t>
            </a:r>
            <a:r>
              <a:rPr lang="en-US" sz="160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Pavia(PV), Bari (BA), Bologna (BO), Milano (MI), Napoli (NA), </a:t>
            </a:r>
          </a:p>
          <a:p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		 </a:t>
            </a:r>
            <a:r>
              <a:rPr lang="en-US" sz="160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Padova (PD), Torino (TO), Trento (TIFPA)</a:t>
            </a:r>
          </a:p>
          <a:p>
            <a:endParaRPr 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cs typeface="Arial" panose="020B0604020202020204" pitchFamily="34" charset="0"/>
              </a:rPr>
              <a:t>Ambito: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DRD4 - WG1 (dSiPM) / WP1 CMOS SPAD</a:t>
            </a:r>
          </a:p>
          <a:p>
            <a:endParaRPr 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Aims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development technology platform for the design, production and commissioning of digital silicon photomultipliers (dSiPMs) =&gt; detectors with single-photon sensitivity and embedded functionalities</a:t>
            </a:r>
          </a:p>
          <a:p>
            <a:endParaRPr lang="en-US" sz="1600" b="0" i="0" u="none" strike="noStrike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r>
              <a:rPr lang="en-US" sz="1600" b="1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scintillation and Cherenkov light detection in dual-readout calorimetry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>
                <a:solidFill>
                  <a:srgbClr val="4032F8"/>
                </a:solidFill>
                <a:effectLst/>
                <a:cs typeface="Arial" panose="020B0604020202020204" pitchFamily="34" charset="0"/>
              </a:rPr>
              <a:t>RICH detectors and large area neutrino detectors =&gt; involvement Padova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158E3-97FF-790E-5377-F1D917990893}"/>
              </a:ext>
            </a:extLst>
          </p:cNvPr>
          <p:cNvSpPr txBox="1"/>
          <p:nvPr/>
        </p:nvSpPr>
        <p:spPr>
          <a:xfrm>
            <a:off x="351044" y="5242060"/>
            <a:ext cx="723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pc="-1">
                <a:solidFill>
                  <a:srgbClr val="4032F8"/>
                </a:solidFill>
                <a:latin typeface="Arial"/>
              </a:rPr>
              <a:t>Gruppo Padova-Trieste (silicon/gas/photon detectors)</a:t>
            </a:r>
            <a:endParaRPr lang="en-GB" sz="1600" b="1" spc="-1">
              <a:solidFill>
                <a:srgbClr val="4032F8"/>
              </a:solidFill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Staff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G.Collazuol, S.Levorato, F.Tessarotto (INFN-TS), R.Stroili, L.Silvestrin</a:t>
            </a:r>
            <a:endParaRPr lang="en-GB" sz="1600" spc="-1"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 Post-Doc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D.D’Ago, D.Henaff</a:t>
            </a:r>
            <a:endParaRPr lang="en-GB" sz="1600" spc="-1">
              <a:latin typeface="Arial"/>
              <a:ea typeface="Arial Unicode MS"/>
            </a:endParaRPr>
          </a:p>
          <a:p>
            <a:r>
              <a:rPr lang="en-GB" sz="1600" spc="-1">
                <a:solidFill>
                  <a:srgbClr val="00ACC1"/>
                </a:solidFill>
                <a:latin typeface="Arial"/>
                <a:ea typeface="Arial Unicode MS"/>
              </a:rPr>
              <a:t> Dottorandi</a:t>
            </a:r>
            <a:r>
              <a:rPr lang="en-GB" sz="1600" spc="-1">
                <a:solidFill>
                  <a:srgbClr val="000000"/>
                </a:solidFill>
                <a:latin typeface="Arial"/>
                <a:ea typeface="Arial Unicode MS"/>
              </a:rPr>
              <a:t>: M.Feltre, M.Mattiazzi</a:t>
            </a:r>
            <a:endParaRPr lang="en-GB" sz="1600" spc="-1">
              <a:solidFill>
                <a:srgbClr val="00ACC1"/>
              </a:solidFill>
              <a:latin typeface="Arial"/>
              <a:ea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740211" y="6233223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0273C-DDED-6165-2FAE-4A8855AD7EA9}"/>
              </a:ext>
            </a:extLst>
          </p:cNvPr>
          <p:cNvSpPr txBox="1"/>
          <p:nvPr/>
        </p:nvSpPr>
        <p:spPr>
          <a:xfrm>
            <a:off x="2449650" y="252084"/>
            <a:ext cx="4829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36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2025 Dtz5 =&gt; Nuova sigla 2026</a:t>
            </a:r>
          </a:p>
        </p:txBody>
      </p:sp>
    </p:spTree>
    <p:extLst>
      <p:ext uri="{BB962C8B-B14F-4D97-AF65-F5344CB8AC3E}">
        <p14:creationId xmlns:p14="http://schemas.microsoft.com/office/powerpoint/2010/main" val="1386267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175522" y="785016"/>
            <a:ext cx="879295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en-US" sz="1800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arget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110 nm CMOS image sensor process </a:t>
            </a:r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US" sz="1800" b="0" i="0" u="none" strike="noStrike" baseline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Main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Noise mitigation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-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Optimization for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ultra-low noise spad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cell </a:t>
            </a:r>
          </a:p>
          <a:p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 - Single SPAD control (on/off)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-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threshold adjustment capabilities for noise rejection </a:t>
            </a:r>
            <a:r>
              <a:rPr lang="en-US" sz="1800" b="0" i="0" u="none" strike="noStrike" baseline="0">
                <a:latin typeface="Calibri" panose="020F0502020204030204" pitchFamily="34" charset="0"/>
              </a:rPr>
              <a:t>(output validation)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Photons counting</a:t>
            </a:r>
          </a:p>
          <a:p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-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fully digital output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obtained through a completely digital processing chain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-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through analog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Q/V or I/V transformation and final A/D conversion</a:t>
            </a:r>
          </a:p>
          <a:p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    - asynchronous counting with wide (1e3) dynamic range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of simultaneous photons</a:t>
            </a:r>
          </a:p>
          <a:p>
            <a:endParaRPr lang="en-US" sz="1800" b="0" i="0" u="none" strike="noStrike" baseline="0">
              <a:solidFill>
                <a:srgbClr val="4032F8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Timing features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time of arrival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of the first photon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photon pulse duration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(width)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100ps resol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ution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- … additional features available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to measure accurately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>
                <a:solidFill>
                  <a:srgbClr val="00B0F0"/>
                </a:solidFill>
                <a:latin typeface="Calibri" panose="020F0502020204030204" pitchFamily="34" charset="0"/>
              </a:rPr>
              <a:t>shape of photon pulse evolution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)   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915733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75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67D4F-5968-28A8-BA12-47850D98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67" y="1020607"/>
            <a:ext cx="3900577" cy="1475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CBF9C-B783-A2D1-D474-6D0E98A518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66" t="20359" r="1726" b="18151"/>
          <a:stretch/>
        </p:blipFill>
        <p:spPr>
          <a:xfrm>
            <a:off x="3900789" y="4536994"/>
            <a:ext cx="2451369" cy="1966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18154-4A56-E1A9-939A-88EF34600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6" t="3850" r="41380" b="6507"/>
          <a:stretch/>
        </p:blipFill>
        <p:spPr>
          <a:xfrm>
            <a:off x="6838120" y="5051656"/>
            <a:ext cx="2139661" cy="15066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78915A-A8EA-D1CB-B955-B97E72A90B39}"/>
              </a:ext>
            </a:extLst>
          </p:cNvPr>
          <p:cNvCxnSpPr>
            <a:cxnSpLocks/>
          </p:cNvCxnSpPr>
          <p:nvPr/>
        </p:nvCxnSpPr>
        <p:spPr>
          <a:xfrm flipH="1" flipV="1">
            <a:off x="6352158" y="4625156"/>
            <a:ext cx="485962" cy="547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5F698D-20F4-2B54-8F41-E17248065E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352158" y="5804962"/>
            <a:ext cx="485962" cy="600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53DF26D-DB8C-C1D1-F5D4-51E6FD653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559750"/>
            <a:ext cx="3079748" cy="2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0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915733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75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67D4F-5968-28A8-BA12-47850D98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27" y="1020608"/>
            <a:ext cx="4148750" cy="1569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5010E-D9CF-A040-4482-D234B3811FB6}"/>
              </a:ext>
            </a:extLst>
          </p:cNvPr>
          <p:cNvSpPr txBox="1"/>
          <p:nvPr/>
        </p:nvSpPr>
        <p:spPr>
          <a:xfrm>
            <a:off x="194767" y="1020607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technology offers SPADs with a DCR of around 100 kHz/mm2 , a PDP close to 50% at l=450 nm and excess voltage of 6 V and a sufficient integration density to pack all the needed functions in the available area without unacceptably degrading the sensor PDE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3E1A24-1909-D66F-4FDD-2D1ED037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52" y="2727498"/>
            <a:ext cx="5230076" cy="3866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94CC6-0A46-771E-A806-8135A8F9F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514" y="3655915"/>
            <a:ext cx="3183434" cy="16745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17526A-69CD-5214-156C-1B0E375D2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423" y="5490602"/>
            <a:ext cx="2996262" cy="6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915733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75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B95F6-2EA9-AB83-2956-37BE1738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7" y="993545"/>
            <a:ext cx="4373427" cy="2578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CD035-78AB-4558-9186-C1A8849CF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22" y="2920271"/>
            <a:ext cx="4182469" cy="1304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001B7-EA52-F5A1-7761-BC13891C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364" y="1006692"/>
            <a:ext cx="4368114" cy="1876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8D167-9EF2-674B-2481-FC9B933AFFF0}"/>
              </a:ext>
            </a:extLst>
          </p:cNvPr>
          <p:cNvSpPr txBox="1"/>
          <p:nvPr/>
        </p:nvSpPr>
        <p:spPr>
          <a:xfrm>
            <a:off x="175522" y="375001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C000"/>
                </a:solidFill>
                <a:cs typeface="Arial" panose="020B0604020202020204" pitchFamily="34" charset="0"/>
              </a:rPr>
              <a:t>P</a:t>
            </a:r>
            <a:r>
              <a:rPr lang="en-US" sz="1200" b="0" i="0" u="none" strike="noStrike" baseline="0">
                <a:solidFill>
                  <a:srgbClr val="FFC000"/>
                </a:solidFill>
                <a:cs typeface="Arial" panose="020B0604020202020204" pitchFamily="34" charset="0"/>
              </a:rPr>
              <a:t>hoton counting </a:t>
            </a:r>
            <a:r>
              <a:rPr lang="en-US" sz="1200">
                <a:solidFill>
                  <a:srgbClr val="FFC000"/>
                </a:solidFill>
                <a:cs typeface="Arial" panose="020B0604020202020204" pitchFamily="34" charset="0"/>
              </a:rPr>
              <a:t>might be </a:t>
            </a:r>
            <a:r>
              <a:rPr lang="en-US" sz="1200" b="0" i="0" u="none" strike="noStrike" baseline="0">
                <a:solidFill>
                  <a:srgbClr val="FFC000"/>
                </a:solidFill>
                <a:cs typeface="Arial" panose="020B0604020202020204" pitchFamily="34" charset="0"/>
              </a:rPr>
              <a:t>performed through a parallel counter</a:t>
            </a:r>
            <a:r>
              <a:rPr lang="en-US" sz="1200" b="0" i="0" u="none" strike="noStrike" baseline="0">
                <a:solidFill>
                  <a:srgbClr val="000000"/>
                </a:solidFill>
                <a:cs typeface="Arial" panose="020B0604020202020204" pitchFamily="34" charset="0"/>
              </a:rPr>
              <a:t> based on adder trees</a:t>
            </a:r>
            <a:r>
              <a:rPr lang="en-US" sz="1200">
                <a:solidFill>
                  <a:srgbClr val="000000"/>
                </a:solidFill>
                <a:cs typeface="Arial" panose="020B0604020202020204" pitchFamily="34" charset="0"/>
              </a:rPr>
              <a:t>, u</a:t>
            </a:r>
            <a:r>
              <a:rPr lang="en-US" sz="1200" b="0" i="0" u="none" strike="noStrike" baseline="0">
                <a:solidFill>
                  <a:srgbClr val="000000"/>
                </a:solidFill>
                <a:cs typeface="Arial" panose="020B0604020202020204" pitchFamily="34" charset="0"/>
              </a:rPr>
              <a:t>sually employed in digital multipliers to perform the sum of partial products (digital compressors as they reduce n bits into ⌈𝑙𝑜𝑔2𝑛⌉ bits) </a:t>
            </a:r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B848C6-321A-72C3-63B8-17A513FB09F7}"/>
              </a:ext>
            </a:extLst>
          </p:cNvPr>
          <p:cNvSpPr txBox="1"/>
          <p:nvPr/>
        </p:nvSpPr>
        <p:spPr>
          <a:xfrm>
            <a:off x="175522" y="461796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C000"/>
                </a:solidFill>
              </a:rPr>
              <a:t>Possible alternative is mixed analog and digital approach</a:t>
            </a:r>
          </a:p>
          <a:p>
            <a:r>
              <a:rPr lang="en-US" sz="1200"/>
              <a:t>based on I/V or Q/V conversion, followed by an ADC</a:t>
            </a:r>
          </a:p>
          <a:p>
            <a:r>
              <a:rPr lang="en-US" sz="1200"/>
              <a:t>(current steering circuit integrated in each individual micro-cell </a:t>
            </a:r>
          </a:p>
          <a:p>
            <a:r>
              <a:rPr lang="en-US" sz="1200"/>
              <a:t>to summing node when the micro-cell is hit and a trans-resistance amplifier or a charge preamplifier provides a measurement of the overall signal)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4F5A16-FDBF-88C6-02AD-31D74CA9C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416" y="4304717"/>
            <a:ext cx="3425215" cy="2215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0FAC4A-B81E-F72F-48B7-1A804BB06999}"/>
              </a:ext>
            </a:extLst>
          </p:cNvPr>
          <p:cNvSpPr txBox="1"/>
          <p:nvPr/>
        </p:nvSpPr>
        <p:spPr>
          <a:xfrm>
            <a:off x="861416" y="591999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/>
              <a:t>The </a:t>
            </a:r>
            <a:r>
              <a:rPr lang="en-US" sz="1200">
                <a:solidFill>
                  <a:srgbClr val="FFC000"/>
                </a:solidFill>
              </a:rPr>
              <a:t>time of arrival of the first photon</a:t>
            </a:r>
            <a:r>
              <a:rPr lang="en-US" sz="1200"/>
              <a:t> will be measured by means of a time to digital converter (TDC) triggered by the first hit micro-cell through an OR-tree (or by a transition of one of the bits at the parallel counter output).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41806-5943-7DD3-F72E-314219C4A72C}"/>
              </a:ext>
            </a:extLst>
          </p:cNvPr>
          <p:cNvSpPr txBox="1"/>
          <p:nvPr/>
        </p:nvSpPr>
        <p:spPr>
          <a:xfrm>
            <a:off x="5809831" y="6568717"/>
            <a:ext cx="31586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FFC000"/>
                </a:solidFill>
              </a:rPr>
              <a:t>Block diagram of a 12-bit ring-oscillator-based TDC</a:t>
            </a:r>
          </a:p>
        </p:txBody>
      </p:sp>
    </p:spTree>
    <p:extLst>
      <p:ext uri="{BB962C8B-B14F-4D97-AF65-F5344CB8AC3E}">
        <p14:creationId xmlns:p14="http://schemas.microsoft.com/office/powerpoint/2010/main" val="1690120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130560" y="229749"/>
            <a:ext cx="7136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Hybrid vacuum photon detector - MCP / TIMEPIX4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09BAA-9DDD-FA7A-157F-75884732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9" y="1264821"/>
            <a:ext cx="8311546" cy="517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5F9F46-8927-12F3-7D91-E3398563B287}"/>
              </a:ext>
            </a:extLst>
          </p:cNvPr>
          <p:cNvSpPr txBox="1"/>
          <p:nvPr/>
        </p:nvSpPr>
        <p:spPr>
          <a:xfrm>
            <a:off x="7456751" y="32208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3EE2-C332-B9BE-D3DB-64ABF6BD155C}"/>
              </a:ext>
            </a:extLst>
          </p:cNvPr>
          <p:cNvSpPr txBox="1"/>
          <p:nvPr/>
        </p:nvSpPr>
        <p:spPr>
          <a:xfrm>
            <a:off x="87760" y="864964"/>
            <a:ext cx="89684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Project Deliverables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prototype chip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including structures such as mini-SiPMs with O(1000) micro-cells with different pitch and single electronic blocks (e.g., TDC/QTC) for characterization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final demonstrator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with full scale SiPMs and optimized fill factor for dual-readout calorimetry</a:t>
            </a:r>
          </a:p>
          <a:p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n-US" sz="1800" b="0" i="0" u="none" strike="noStrike" baseline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nvolvement in Padova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1) C</a:t>
            </a:r>
            <a:r>
              <a:rPr lang="en-US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haracterization </a:t>
            </a:r>
            <a:endParaRPr lang="en-US" b="0" i="0" u="none" strike="noStrike" baseline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I</a:t>
            </a:r>
            <a:r>
              <a:rPr lang="en-US" b="0" i="0" u="none" strike="noStrike" baseline="0">
                <a:latin typeface="Calibri" panose="020F0502020204030204" pitchFamily="34" charset="0"/>
              </a:rPr>
              <a:t>nvestigation of 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radiation tolerance </a:t>
            </a:r>
            <a:r>
              <a:rPr lang="en-US" b="0" i="0" u="none" strike="noStrike" baseline="0">
                <a:latin typeface="Calibri" panose="020F0502020204030204" pitchFamily="34" charset="0"/>
              </a:rPr>
              <a:t>both to ionization and displacement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S</a:t>
            </a:r>
            <a:r>
              <a:rPr lang="en-US" b="0" i="0" u="none" strike="noStrike" baseline="0">
                <a:latin typeface="Calibri" panose="020F0502020204030204" pitchFamily="34" charset="0"/>
              </a:rPr>
              <a:t>tudy device operation in 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cryogenic conditions </a:t>
            </a:r>
            <a:r>
              <a:rPr lang="en-US" b="0" i="0" u="none" strike="noStrike" baseline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high pressure </a:t>
            </a:r>
            <a:r>
              <a:rPr lang="en-US" b="0" i="0" u="none" strike="noStrike" baseline="0">
                <a:latin typeface="Calibri" panose="020F0502020204030204" pitchFamily="34" charset="0"/>
              </a:rPr>
              <a:t>and</a:t>
            </a:r>
            <a:r>
              <a:rPr lang="en-US" b="0" i="0" u="none" strike="noStrike" baseline="0">
                <a:solidFill>
                  <a:srgbClr val="4032F8"/>
                </a:solidFill>
                <a:latin typeface="Calibri" panose="020F0502020204030204" pitchFamily="34" charset="0"/>
              </a:rPr>
              <a:t> different radiators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PDE to light from 200nm to 1000nm</a:t>
            </a:r>
          </a:p>
          <a:p>
            <a:endParaRPr lang="en-US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Calibri" panose="020F0502020204030204" pitchFamily="34" charset="0"/>
              </a:rPr>
              <a:t>2) Applications </a:t>
            </a:r>
            <a:r>
              <a:rPr lang="en-US" b="0" i="0" u="none" strike="noStrike" baseline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en-US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</a:rPr>
              <a:t>Fucussed / Imaging 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     Cherenkov applications </a:t>
            </a:r>
          </a:p>
          <a:p>
            <a:pPr lvl="1"/>
            <a:endParaRPr lang="en-US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Optical Readout </a:t>
            </a:r>
          </a:p>
          <a:p>
            <a:pPr lvl="1"/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 </a:t>
            </a:r>
            <a:r>
              <a:rPr lang="en-US">
                <a:latin typeface="Calibri" panose="020F0502020204030204" pitchFamily="34" charset="0"/>
              </a:rPr>
              <a:t>for </a:t>
            </a:r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High Pressure TPC </a:t>
            </a:r>
          </a:p>
          <a:p>
            <a:pPr lvl="1"/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      (H2 / CO2 / Ar + CF4)</a:t>
            </a:r>
          </a:p>
          <a:p>
            <a:pPr lvl="1"/>
            <a:endParaRPr lang="en-US">
              <a:solidFill>
                <a:srgbClr val="4032F8"/>
              </a:solidFill>
              <a:latin typeface="Calibri" panose="020F0502020204030204" pitchFamily="34" charset="0"/>
            </a:endParaRPr>
          </a:p>
          <a:p>
            <a:pPr lvl="1"/>
            <a:r>
              <a:rPr lang="en-US">
                <a:solidFill>
                  <a:srgbClr val="4032F8"/>
                </a:solidFill>
                <a:latin typeface="Calibri" panose="020F0502020204030204" pitchFamily="34" charset="0"/>
              </a:rPr>
              <a:t>(High Pressure TPC =&gt; Padova in DRD1) </a:t>
            </a:r>
          </a:p>
          <a:p>
            <a:endParaRPr 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915733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75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ASPIDES will deliver 2D CMOS monolithic sensors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50145-AAE8-2D8D-28CA-DDA84DECA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12" y="3830044"/>
            <a:ext cx="4138019" cy="266723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008367E-633F-FFE9-2355-7485CC7253EE}"/>
              </a:ext>
            </a:extLst>
          </p:cNvPr>
          <p:cNvSpPr/>
          <p:nvPr/>
        </p:nvSpPr>
        <p:spPr>
          <a:xfrm>
            <a:off x="3404681" y="5569882"/>
            <a:ext cx="710119" cy="359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9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52690-FF2A-7783-177B-FF4BE57EC30C}"/>
              </a:ext>
            </a:extLst>
          </p:cNvPr>
          <p:cNvSpPr txBox="1"/>
          <p:nvPr/>
        </p:nvSpPr>
        <p:spPr>
          <a:xfrm>
            <a:off x="7915733" y="212338"/>
            <a:ext cx="1052745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9AE0B-D81F-6F43-D8D3-4E0FF845C178}"/>
              </a:ext>
            </a:extLst>
          </p:cNvPr>
          <p:cNvSpPr txBox="1"/>
          <p:nvPr/>
        </p:nvSpPr>
        <p:spPr>
          <a:xfrm>
            <a:off x="175522" y="166172"/>
            <a:ext cx="739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ASPIDES timleine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5BDE54-211C-7E58-ED00-1879C959BE8D}"/>
              </a:ext>
            </a:extLst>
          </p:cNvPr>
          <p:cNvGrpSpPr/>
          <p:nvPr/>
        </p:nvGrpSpPr>
        <p:grpSpPr>
          <a:xfrm>
            <a:off x="451461" y="1459149"/>
            <a:ext cx="7855961" cy="4182894"/>
            <a:chOff x="-1143876" y="817123"/>
            <a:chExt cx="9729108" cy="50795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DF9BFF-210D-6C28-9DB8-D93B197FC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951404" y="2233630"/>
              <a:ext cx="4903718" cy="23639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A33E1E-B0F9-3ACF-BDD8-2E14FD81C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593047" y="2171823"/>
              <a:ext cx="4838713" cy="241777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9AEC3C-82D0-2544-B747-9F880E8D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74300" y="2235865"/>
              <a:ext cx="5047955" cy="22104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841BC9-B8AB-C5AB-E0BA-5B4380F0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-2243059" y="2060538"/>
              <a:ext cx="4935285" cy="273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027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348125" y="4162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Resources @ INFN Padova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5E179-B9EF-E435-FFA4-65F67336DA07}"/>
              </a:ext>
            </a:extLst>
          </p:cNvPr>
          <p:cNvSpPr txBox="1"/>
          <p:nvPr/>
        </p:nvSpPr>
        <p:spPr>
          <a:xfrm>
            <a:off x="542131" y="1108769"/>
            <a:ext cx="8407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FTE Padova 2024/7 </a:t>
            </a:r>
            <a:r>
              <a:rPr lang="en-US">
                <a:solidFill>
                  <a:srgbClr val="4032F8"/>
                </a:solidFill>
              </a:rPr>
              <a:t>=&gt; 40%  </a:t>
            </a:r>
            <a:r>
              <a:rPr lang="en-US">
                <a:solidFill>
                  <a:srgbClr val="FFC000"/>
                </a:solidFill>
              </a:rPr>
              <a:t>! Nel 2026 finito ADA_5D potremo superare 1 FTE</a:t>
            </a:r>
          </a:p>
          <a:p>
            <a:pPr marL="285750" indent="-285750">
              <a:buFontTx/>
              <a:buChar char="-"/>
            </a:pPr>
            <a:r>
              <a:rPr lang="en-US"/>
              <a:t>G.Collazuol  	10 %</a:t>
            </a:r>
          </a:p>
          <a:p>
            <a:pPr marL="285750" indent="-285750">
              <a:buFontTx/>
              <a:buChar char="-"/>
            </a:pPr>
            <a:r>
              <a:rPr lang="en-US"/>
              <a:t>S.Levorato     	  5 %</a:t>
            </a:r>
          </a:p>
          <a:p>
            <a:pPr marL="285750" indent="-285750">
              <a:buFontTx/>
              <a:buChar char="-"/>
            </a:pPr>
            <a:r>
              <a:rPr lang="en-US"/>
              <a:t>F.Tessarotto 	  5 %</a:t>
            </a:r>
          </a:p>
          <a:p>
            <a:pPr marL="285750" indent="-285750">
              <a:buFontTx/>
              <a:buChar char="-"/>
            </a:pPr>
            <a:r>
              <a:rPr lang="en-US"/>
              <a:t>D.Henaff  	10 %</a:t>
            </a:r>
          </a:p>
          <a:p>
            <a:pPr marL="285750" indent="-285750">
              <a:buFontTx/>
              <a:buChar char="-"/>
            </a:pPr>
            <a:r>
              <a:rPr lang="en-US"/>
              <a:t>R.Strolili  	10%</a:t>
            </a:r>
          </a:p>
          <a:p>
            <a:pPr marL="285750" indent="-285750">
              <a:buFontTx/>
              <a:buChar char="-"/>
            </a:pPr>
            <a:r>
              <a:rPr lang="en-US"/>
              <a:t>L.Silvestrin      (10%)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0B42-671A-4096-0D89-876DDD540F99}"/>
              </a:ext>
            </a:extLst>
          </p:cNvPr>
          <p:cNvSpPr txBox="1"/>
          <p:nvPr/>
        </p:nvSpPr>
        <p:spPr>
          <a:xfrm>
            <a:off x="542131" y="4797196"/>
            <a:ext cx="8211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Richieste 2025 in Sezione PD – non ci sono richieste per il 2025</a:t>
            </a:r>
            <a:endParaRPr lang="en-US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Elettronica 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 Tecnici ed Elettronici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Progettazione Meccanica 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70C0"/>
                </a:solidFill>
              </a:rPr>
              <a:t>Servizio Officina Meccanica</a:t>
            </a:r>
          </a:p>
          <a:p>
            <a:r>
              <a:rPr lang="en-US"/>
              <a:t>     parts for a small volume prototype high pressure TPC – 1 m.p.</a:t>
            </a:r>
          </a:p>
          <a:p>
            <a:pPr marL="285750" indent="-285750">
              <a:buFontTx/>
              <a:buChar char="-"/>
            </a:pPr>
            <a:endParaRPr lang="en-US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68034-EEA9-27F7-8924-E65A94D8E555}"/>
              </a:ext>
            </a:extLst>
          </p:cNvPr>
          <p:cNvSpPr txBox="1"/>
          <p:nvPr/>
        </p:nvSpPr>
        <p:spPr>
          <a:xfrm>
            <a:off x="542131" y="3429000"/>
            <a:ext cx="7397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Preventivi 2025</a:t>
            </a:r>
          </a:p>
          <a:p>
            <a:pPr marL="285750" indent="-285750">
              <a:buFontTx/>
              <a:buChar char="-"/>
            </a:pPr>
            <a:r>
              <a:rPr lang="en-US"/>
              <a:t>Consumo per circa 10kEuro </a:t>
            </a:r>
          </a:p>
          <a:p>
            <a:pPr marL="285750" indent="-285750">
              <a:buFontTx/>
              <a:buChar char="-"/>
            </a:pPr>
            <a:r>
              <a:rPr lang="en-US"/>
              <a:t>Missioni (Italia) per 4kEuro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2E458-B7C7-69CF-2C37-C311DD9365A3}"/>
              </a:ext>
            </a:extLst>
          </p:cNvPr>
          <p:cNvSpPr txBox="1"/>
          <p:nvPr/>
        </p:nvSpPr>
        <p:spPr>
          <a:xfrm>
            <a:off x="7853691" y="231607"/>
            <a:ext cx="1010278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ASPIDES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5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A58-57D7-DBC5-C6C0-732381EB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766218"/>
            <a:ext cx="7886700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Additional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6A7E-0B36-365D-FEC6-47FFA3B8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99C4-0A99-8445-94DF-F455D3EFAF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AA4DDAC-D753-CCCA-95A3-DE4844F1541E}"/>
              </a:ext>
            </a:extLst>
          </p:cNvPr>
          <p:cNvSpPr txBox="1"/>
          <p:nvPr/>
        </p:nvSpPr>
        <p:spPr>
          <a:xfrm>
            <a:off x="130560" y="229749"/>
            <a:ext cx="7233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INFN access to TIMEPIX4 – MEDIPIX collaboration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7C968-5207-E726-BD4B-68DE1D4E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" y="993746"/>
            <a:ext cx="8783347" cy="5465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46BA2-CFCC-1C33-9407-05EBAEFD34F5}"/>
              </a:ext>
            </a:extLst>
          </p:cNvPr>
          <p:cNvSpPr txBox="1"/>
          <p:nvPr/>
        </p:nvSpPr>
        <p:spPr>
          <a:xfrm>
            <a:off x="7456751" y="32208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BCC841-87B7-3DA4-0672-0456D4DB5566}"/>
              </a:ext>
            </a:extLst>
          </p:cNvPr>
          <p:cNvSpPr txBox="1"/>
          <p:nvPr/>
        </p:nvSpPr>
        <p:spPr>
          <a:xfrm>
            <a:off x="317419" y="1175751"/>
            <a:ext cx="88265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Arial" panose="020B0604020202020204" pitchFamily="34" charset="0"/>
              </a:rPr>
              <a:t>Aim</a:t>
            </a:r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</a:p>
          <a:p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study </a:t>
            </a:r>
            <a:r>
              <a:rPr lang="en-US" sz="1600" dirty="0">
                <a:solidFill>
                  <a:srgbClr val="000000"/>
                </a:solidFill>
                <a:ea typeface="Arial" panose="020B0604020202020204" pitchFamily="34" charset="0"/>
              </a:rPr>
              <a:t>of both </a:t>
            </a:r>
            <a:r>
              <a:rPr lang="en-US" sz="1600" dirty="0">
                <a:solidFill>
                  <a:srgbClr val="4032F8"/>
                </a:solidFill>
                <a:ea typeface="Arial" panose="020B0604020202020204" pitchFamily="34" charset="0"/>
              </a:rPr>
              <a:t>Optical and Charge </a:t>
            </a:r>
            <a:r>
              <a:rPr lang="en-US" sz="1600">
                <a:solidFill>
                  <a:srgbClr val="4032F8"/>
                </a:solidFill>
                <a:ea typeface="Arial" panose="020B0604020202020204" pitchFamily="34" charset="0"/>
              </a:rPr>
              <a:t>readouts </a:t>
            </a:r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with </a:t>
            </a:r>
            <a:r>
              <a:rPr lang="en-US" sz="1600" dirty="0">
                <a:solidFill>
                  <a:srgbClr val="4032F8"/>
                </a:solidFill>
                <a:ea typeface="Arial" panose="020B0604020202020204" pitchFamily="34" charset="0"/>
              </a:rPr>
              <a:t>internal </a:t>
            </a:r>
            <a:r>
              <a:rPr lang="en-US" sz="1600">
                <a:solidFill>
                  <a:srgbClr val="4032F8"/>
                </a:solidFill>
                <a:ea typeface="Arial" panose="020B0604020202020204" pitchFamily="34" charset="0"/>
              </a:rPr>
              <a:t>multiplication</a:t>
            </a:r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</a:p>
          <a:p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based </a:t>
            </a:r>
            <a:r>
              <a:rPr lang="en-US" sz="1600" dirty="0">
                <a:solidFill>
                  <a:srgbClr val="000000"/>
                </a:solidFill>
                <a:ea typeface="Arial" panose="020B0604020202020204" pitchFamily="34" charset="0"/>
              </a:rPr>
              <a:t>on </a:t>
            </a:r>
            <a:r>
              <a:rPr lang="en-US" sz="1600" dirty="0">
                <a:solidFill>
                  <a:srgbClr val="4032F8"/>
                </a:solidFill>
                <a:ea typeface="Arial" panose="020B0604020202020204" pitchFamily="34" charset="0"/>
              </a:rPr>
              <a:t>resistive </a:t>
            </a:r>
            <a:r>
              <a:rPr lang="en-US" sz="1600">
                <a:solidFill>
                  <a:srgbClr val="4032F8"/>
                </a:solidFill>
                <a:ea typeface="Arial" panose="020B0604020202020204" pitchFamily="34" charset="0"/>
              </a:rPr>
              <a:t>and capacitive micro-pattern gas detectors (MPGD) </a:t>
            </a:r>
          </a:p>
          <a:p>
            <a:endParaRPr lang="en-US" sz="1600">
              <a:solidFill>
                <a:srgbClr val="000000"/>
              </a:solidFill>
              <a:ea typeface="Arial" panose="020B0604020202020204" pitchFamily="34" charset="0"/>
            </a:endParaRPr>
          </a:p>
          <a:p>
            <a:endParaRPr lang="en-US" sz="1600">
              <a:solidFill>
                <a:srgbClr val="000000"/>
              </a:solidFill>
              <a:ea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ea typeface="Arial" panose="020B0604020202020204" pitchFamily="34" charset="0"/>
              </a:rPr>
              <a:t>Target </a:t>
            </a:r>
            <a:r>
              <a:rPr lang="en-US" sz="1600" b="1" dirty="0">
                <a:solidFill>
                  <a:srgbClr val="000000"/>
                </a:solidFill>
                <a:ea typeface="Arial" panose="020B0604020202020204" pitchFamily="34" charset="0"/>
              </a:rPr>
              <a:t>sensitivity</a:t>
            </a:r>
            <a:r>
              <a:rPr lang="en-US" sz="1600" dirty="0">
                <a:solidFill>
                  <a:srgbClr val="000000"/>
                </a:solidFill>
                <a:ea typeface="Arial" panose="020B0604020202020204" pitchFamily="34" charset="0"/>
              </a:rPr>
              <a:t> spectrum of the optical </a:t>
            </a:r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readout =&gt;  </a:t>
            </a:r>
            <a:r>
              <a:rPr lang="en-US" sz="1600" dirty="0">
                <a:solidFill>
                  <a:srgbClr val="7030A0"/>
                </a:solidFill>
                <a:ea typeface="Arial" panose="020B0604020202020204" pitchFamily="34" charset="0"/>
              </a:rPr>
              <a:t>VUV and </a:t>
            </a:r>
            <a:r>
              <a:rPr lang="en-US" sz="1600">
                <a:solidFill>
                  <a:srgbClr val="7030A0"/>
                </a:solidFill>
                <a:ea typeface="Arial" panose="020B0604020202020204" pitchFamily="34" charset="0"/>
              </a:rPr>
              <a:t>DUV light</a:t>
            </a:r>
          </a:p>
          <a:p>
            <a:r>
              <a:rPr lang="en-US" sz="1600">
                <a:solidFill>
                  <a:srgbClr val="000000"/>
                </a:solidFill>
                <a:ea typeface="Arial" panose="020B0604020202020204" pitchFamily="34" charset="0"/>
              </a:rPr>
              <a:t>Target sensitivity for primary charge readout =&gt; </a:t>
            </a:r>
            <a:r>
              <a:rPr lang="en-US" sz="1600">
                <a:solidFill>
                  <a:srgbClr val="7030A0"/>
                </a:solidFill>
                <a:ea typeface="Arial" panose="020B0604020202020204" pitchFamily="34" charset="0"/>
              </a:rPr>
              <a:t>single electron  </a:t>
            </a:r>
            <a:endParaRPr lang="en-US" sz="1600" dirty="0">
              <a:solidFill>
                <a:srgbClr val="7030A0"/>
              </a:solidFill>
              <a:ea typeface="Arial" panose="020B0604020202020204" pitchFamily="34" charset="0"/>
            </a:endParaRPr>
          </a:p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Methods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Coupling </a:t>
            </a:r>
            <a:r>
              <a:rPr lang="en-US" sz="1600">
                <a:solidFill>
                  <a:srgbClr val="0070C0"/>
                </a:solidFill>
              </a:rPr>
              <a:t>MicroMegas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</a:rPr>
              <a:t> resistive embedded Anode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(Resistive layer, eg DLC) with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</a:rPr>
              <a:t>TIMEPIX4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Couping </a:t>
            </a:r>
            <a:r>
              <a:rPr lang="en-US" sz="1600">
                <a:solidFill>
                  <a:srgbClr val="0070C0"/>
                </a:solidFill>
                <a:latin typeface="Arial" panose="020B0604020202020204" pitchFamily="34" charset="0"/>
              </a:rPr>
              <a:t>nano-diamond / DLC photo-cathodes to ERAM 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Applications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detailed gas detector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Micro-imaging detectors (tracks &amp; x-rays)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</a:rPr>
              <a:t>new robust x-ray &amp; VUV &amp; DUV gas-based detector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DAC38-C827-B89F-8113-5D30E42D1E4C}"/>
              </a:ext>
            </a:extLst>
          </p:cNvPr>
          <p:cNvSpPr txBox="1"/>
          <p:nvPr/>
        </p:nvSpPr>
        <p:spPr>
          <a:xfrm>
            <a:off x="301557" y="228760"/>
            <a:ext cx="7490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Padova Interests </a:t>
            </a:r>
            <a:r>
              <a:rPr lang="en-GB" sz="3200">
                <a:solidFill>
                  <a:srgbClr val="FF0000"/>
                </a:solidFill>
                <a:ea typeface="Arial" panose="020B0604020202020204" pitchFamily="34" charset="0"/>
              </a:rPr>
              <a:t>&amp;</a:t>
            </a:r>
            <a:r>
              <a:rPr lang="en-GB" sz="32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contribution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8DDAB-83E0-0159-C3DB-CE94C9AC730C}"/>
              </a:ext>
            </a:extLst>
          </p:cNvPr>
          <p:cNvSpPr txBox="1"/>
          <p:nvPr/>
        </p:nvSpPr>
        <p:spPr>
          <a:xfrm>
            <a:off x="7456751" y="32208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5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DDAB-83E0-0159-C3DB-CE94C9AC730C}"/>
              </a:ext>
            </a:extLst>
          </p:cNvPr>
          <p:cNvSpPr txBox="1"/>
          <p:nvPr/>
        </p:nvSpPr>
        <p:spPr>
          <a:xfrm>
            <a:off x="7602666" y="6339281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9B5A9-06BB-33E1-EB88-017828D6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5" y="300369"/>
            <a:ext cx="8494449" cy="4651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61E6DC-91B9-1012-931F-36B92B3F28B5}"/>
              </a:ext>
            </a:extLst>
          </p:cNvPr>
          <p:cNvSpPr/>
          <p:nvPr/>
        </p:nvSpPr>
        <p:spPr>
          <a:xfrm>
            <a:off x="505838" y="4503905"/>
            <a:ext cx="7315200" cy="44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0A4F5-E88D-1EC3-8E37-F8AE4B848248}"/>
              </a:ext>
            </a:extLst>
          </p:cNvPr>
          <p:cNvSpPr/>
          <p:nvPr/>
        </p:nvSpPr>
        <p:spPr>
          <a:xfrm>
            <a:off x="5593404" y="2704288"/>
            <a:ext cx="3362716" cy="1799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4C558-06C9-7091-E109-3FA55E2DB63A}"/>
              </a:ext>
            </a:extLst>
          </p:cNvPr>
          <p:cNvSpPr txBox="1"/>
          <p:nvPr/>
        </p:nvSpPr>
        <p:spPr>
          <a:xfrm>
            <a:off x="505838" y="5159983"/>
            <a:ext cx="7020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</a:rPr>
              <a:t>ERAMs used for the new TPC of T2K</a:t>
            </a:r>
          </a:p>
          <a:p>
            <a:r>
              <a:rPr lang="en-GB" sz="2800">
                <a:solidFill>
                  <a:srgbClr val="4032F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ERAMs are built at CERN MPGD Lab</a:t>
            </a:r>
            <a:endParaRPr lang="en-GB" sz="2800" dirty="0">
              <a:solidFill>
                <a:srgbClr val="4032F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53EF3-8BF2-2EA7-55DF-332B91EE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83" y="880258"/>
            <a:ext cx="8280833" cy="4609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16B59-1504-898D-F5A6-F816E1566D20}"/>
              </a:ext>
            </a:extLst>
          </p:cNvPr>
          <p:cNvSpPr txBox="1"/>
          <p:nvPr/>
        </p:nvSpPr>
        <p:spPr>
          <a:xfrm>
            <a:off x="7487231" y="603209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3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16B59-1504-898D-F5A6-F816E1566D20}"/>
              </a:ext>
            </a:extLst>
          </p:cNvPr>
          <p:cNvSpPr txBox="1"/>
          <p:nvPr/>
        </p:nvSpPr>
        <p:spPr>
          <a:xfrm>
            <a:off x="7487231" y="603209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43741-4225-1B93-E961-BC771F3D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0" y="762615"/>
            <a:ext cx="8077900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5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D16B59-1504-898D-F5A6-F816E1566D20}"/>
              </a:ext>
            </a:extLst>
          </p:cNvPr>
          <p:cNvSpPr txBox="1"/>
          <p:nvPr/>
        </p:nvSpPr>
        <p:spPr>
          <a:xfrm>
            <a:off x="7487231" y="6032092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168CA-0C51-BAC3-16F6-0F5600F5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23" y="1245681"/>
            <a:ext cx="8466554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8DDAB-83E0-0159-C3DB-CE94C9AC730C}"/>
              </a:ext>
            </a:extLst>
          </p:cNvPr>
          <p:cNvSpPr txBox="1"/>
          <p:nvPr/>
        </p:nvSpPr>
        <p:spPr>
          <a:xfrm>
            <a:off x="7429946" y="6238240"/>
            <a:ext cx="1353454" cy="369332"/>
          </a:xfrm>
          <a:prstGeom prst="rect">
            <a:avLst/>
          </a:prstGeom>
          <a:noFill/>
          <a:ln w="73025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TIMEPIX4</a:t>
            </a:r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4C558-06C9-7091-E109-3FA55E2DB63A}"/>
              </a:ext>
            </a:extLst>
          </p:cNvPr>
          <p:cNvSpPr txBox="1"/>
          <p:nvPr/>
        </p:nvSpPr>
        <p:spPr>
          <a:xfrm>
            <a:off x="411055" y="135036"/>
            <a:ext cx="8631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Coupling </a:t>
            </a:r>
            <a:r>
              <a:rPr lang="en-GB" sz="2800">
                <a:solidFill>
                  <a:srgbClr val="4032F8"/>
                </a:solidFill>
                <a:ea typeface="Arial" panose="020B0604020202020204" pitchFamily="34" charset="0"/>
              </a:rPr>
              <a:t>ERAMs + TIMEPIX4 chip = ERAPIX</a:t>
            </a:r>
            <a:endParaRPr lang="en-GB" sz="2800" dirty="0">
              <a:solidFill>
                <a:srgbClr val="4032F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9A38C-3437-0876-95D9-D522311A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5" y="877764"/>
            <a:ext cx="4906287" cy="24851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221A6F-EC3B-BC7B-5C71-637320E33C21}"/>
              </a:ext>
            </a:extLst>
          </p:cNvPr>
          <p:cNvCxnSpPr>
            <a:cxnSpLocks/>
          </p:cNvCxnSpPr>
          <p:nvPr/>
        </p:nvCxnSpPr>
        <p:spPr>
          <a:xfrm flipH="1" flipV="1">
            <a:off x="3899859" y="2575193"/>
            <a:ext cx="522227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644D06-3422-A128-CE0D-4A55E13E7C5D}"/>
              </a:ext>
            </a:extLst>
          </p:cNvPr>
          <p:cNvSpPr txBox="1"/>
          <p:nvPr/>
        </p:nvSpPr>
        <p:spPr>
          <a:xfrm>
            <a:off x="4396828" y="2650053"/>
            <a:ext cx="1952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Resistive layer (DLC)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3BD6C-8F57-A5D3-90CA-9DA9241EB5EA}"/>
              </a:ext>
            </a:extLst>
          </p:cNvPr>
          <p:cNvSpPr txBox="1"/>
          <p:nvPr/>
        </p:nvSpPr>
        <p:spPr>
          <a:xfrm>
            <a:off x="604521" y="3737253"/>
            <a:ext cx="7934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Key points addressed </a:t>
            </a:r>
            <a:r>
              <a:rPr lang="en-US" sz="2000">
                <a:solidFill>
                  <a:srgbClr val="FF0000"/>
                </a:solidFill>
                <a:cs typeface="Arial" panose="020B0604020202020204" pitchFamily="34" charset="0"/>
              </a:rPr>
              <a:t> (simulation and measurements)</a:t>
            </a:r>
            <a:r>
              <a:rPr lang="en-US" sz="2000">
                <a:solidFill>
                  <a:srgbClr val="FF0000"/>
                </a:solidFill>
              </a:rPr>
              <a:t> by TIMEPIX4</a:t>
            </a:r>
          </a:p>
          <a:p>
            <a:pPr marL="457200" indent="-457200">
              <a:buAutoNum type="arabicPeriod"/>
            </a:pPr>
            <a:r>
              <a:rPr lang="en-US" sz="2000"/>
              <a:t>Choice of Diamond-Like-Carbon (DLC) resistivity </a:t>
            </a:r>
          </a:p>
          <a:p>
            <a:r>
              <a:rPr lang="en-US" sz="2000"/>
              <a:t>       and thickness of insulator layer (between pads and DLC)</a:t>
            </a:r>
          </a:p>
          <a:p>
            <a:r>
              <a:rPr lang="en-US" sz="2000"/>
              <a:t>       R x C =&gt; charge spread velocity </a:t>
            </a:r>
          </a:p>
          <a:p>
            <a:endParaRPr lang="en-US" sz="2000"/>
          </a:p>
          <a:p>
            <a:pPr marL="457200" indent="-457200">
              <a:buAutoNum type="arabicPeriod" startAt="2"/>
            </a:pPr>
            <a:r>
              <a:rPr lang="en-US" sz="2000"/>
              <a:t>Geometry and dimension of grid/mesh with respect to pad</a:t>
            </a:r>
          </a:p>
          <a:p>
            <a:pPr lvl="1"/>
            <a:r>
              <a:rPr lang="en-US" sz="2000"/>
              <a:t>Geometry in order to avoid Moire`- like effect</a:t>
            </a:r>
          </a:p>
          <a:p>
            <a:endParaRPr lang="en-US" sz="2000">
              <a:sym typeface="Wingdings" panose="05000000000000000000" pitchFamily="2" charset="2"/>
            </a:endParaRPr>
          </a:p>
          <a:p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Build prototype</a:t>
            </a:r>
            <a:endParaRPr lang="en-US" sz="2000">
              <a:cs typeface="Arial" panose="020B0604020202020204" pitchFamily="34" charset="0"/>
            </a:endParaRPr>
          </a:p>
          <a:p>
            <a:pPr lvl="1"/>
            <a:r>
              <a:rPr lang="en-US" sz="2000"/>
              <a:t>   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D383F8D-D9C0-5887-D99B-3BE24F43623C}"/>
              </a:ext>
            </a:extLst>
          </p:cNvPr>
          <p:cNvSpPr/>
          <p:nvPr/>
        </p:nvSpPr>
        <p:spPr>
          <a:xfrm>
            <a:off x="1442720" y="2371992"/>
            <a:ext cx="2777747" cy="706488"/>
          </a:xfrm>
          <a:prstGeom prst="parallelogram">
            <a:avLst>
              <a:gd name="adj" fmla="val 98023"/>
            </a:avLst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52DB47E-FF2B-F49C-CF5A-E8D7C7D57589}"/>
              </a:ext>
            </a:extLst>
          </p:cNvPr>
          <p:cNvSpPr/>
          <p:nvPr/>
        </p:nvSpPr>
        <p:spPr>
          <a:xfrm>
            <a:off x="1442720" y="2300872"/>
            <a:ext cx="2777747" cy="706488"/>
          </a:xfrm>
          <a:prstGeom prst="parallelogram">
            <a:avLst>
              <a:gd name="adj" fmla="val 98023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647CF6-34D7-F9C4-6B44-1361298B9051}"/>
              </a:ext>
            </a:extLst>
          </p:cNvPr>
          <p:cNvCxnSpPr>
            <a:cxnSpLocks/>
          </p:cNvCxnSpPr>
          <p:nvPr/>
        </p:nvCxnSpPr>
        <p:spPr>
          <a:xfrm flipH="1" flipV="1">
            <a:off x="3777939" y="2859673"/>
            <a:ext cx="522227" cy="21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D0E1BC-32D3-EAA6-AFFD-A6BD014C1C14}"/>
              </a:ext>
            </a:extLst>
          </p:cNvPr>
          <p:cNvSpPr txBox="1"/>
          <p:nvPr/>
        </p:nvSpPr>
        <p:spPr>
          <a:xfrm>
            <a:off x="4270652" y="2950746"/>
            <a:ext cx="1952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Insulating layer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D8274-1F69-27C7-C6C2-7F7DDF6EA6E1}"/>
              </a:ext>
            </a:extLst>
          </p:cNvPr>
          <p:cNvSpPr txBox="1"/>
          <p:nvPr/>
        </p:nvSpPr>
        <p:spPr>
          <a:xfrm>
            <a:off x="5679547" y="1041634"/>
            <a:ext cx="3224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Applications</a:t>
            </a:r>
          </a:p>
          <a:p>
            <a:pPr marL="285750" indent="-285750">
              <a:buFontTx/>
              <a:buChar char="-"/>
            </a:pPr>
            <a:r>
              <a:rPr lang="en-US"/>
              <a:t>very fine grained tracker</a:t>
            </a:r>
          </a:p>
          <a:p>
            <a:r>
              <a:rPr lang="en-US"/>
              <a:t>     and X ray detector</a:t>
            </a:r>
          </a:p>
        </p:txBody>
      </p:sp>
    </p:spTree>
    <p:extLst>
      <p:ext uri="{BB962C8B-B14F-4D97-AF65-F5344CB8AC3E}">
        <p14:creationId xmlns:p14="http://schemas.microsoft.com/office/powerpoint/2010/main" val="3450005045"/>
      </p:ext>
    </p:extLst>
  </p:cSld>
  <p:clrMapOvr>
    <a:masterClrMapping/>
  </p:clrMapOvr>
</p:sld>
</file>

<file path=ppt/theme/theme1.xml><?xml version="1.0" encoding="utf-8"?>
<a:theme xmlns:a="http://schemas.openxmlformats.org/drawingml/2006/main" name="3_galprop">
  <a:themeElements>
    <a:clrScheme name="3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galprop">
  <a:themeElements>
    <a:clrScheme name="4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alprop">
  <a:themeElements>
    <a:clrScheme name="5_galpr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galprop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galpr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alpr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alpr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22039</TotalTime>
  <Words>1405</Words>
  <Application>Microsoft Office PowerPoint</Application>
  <PresentationFormat>On-screen Show (4:3)</PresentationFormat>
  <Paragraphs>223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Times New Roman</vt:lpstr>
      <vt:lpstr>Wingdings</vt:lpstr>
      <vt:lpstr>3_galprop</vt:lpstr>
      <vt:lpstr>4_galprop</vt:lpstr>
      <vt:lpstr>5_galprop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material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marrocchesi</dc:creator>
  <cp:keywords/>
  <dc:description/>
  <cp:lastModifiedBy>gianmaria collazuol</cp:lastModifiedBy>
  <cp:revision>506</cp:revision>
  <cp:lastPrinted>2022-04-11T17:26:52Z</cp:lastPrinted>
  <dcterms:created xsi:type="dcterms:W3CDTF">2009-12-20T23:01:00Z</dcterms:created>
  <dcterms:modified xsi:type="dcterms:W3CDTF">2024-07-05T01:38:44Z</dcterms:modified>
  <cp:category/>
</cp:coreProperties>
</file>