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3"/>
  </p:notesMasterIdLst>
  <p:handoutMasterIdLst>
    <p:handoutMasterId r:id="rId104"/>
  </p:handoutMasterIdLst>
  <p:sldIdLst>
    <p:sldId id="258" r:id="rId2"/>
    <p:sldId id="1113" r:id="rId3"/>
    <p:sldId id="1283" r:id="rId4"/>
    <p:sldId id="1137" r:id="rId5"/>
    <p:sldId id="1135" r:id="rId6"/>
    <p:sldId id="1132" r:id="rId7"/>
    <p:sldId id="1230" r:id="rId8"/>
    <p:sldId id="1130" r:id="rId9"/>
    <p:sldId id="1133" r:id="rId10"/>
    <p:sldId id="1138" r:id="rId11"/>
    <p:sldId id="1139" r:id="rId12"/>
    <p:sldId id="1140" r:id="rId13"/>
    <p:sldId id="1147" r:id="rId14"/>
    <p:sldId id="1284" r:id="rId15"/>
    <p:sldId id="1148" r:id="rId16"/>
    <p:sldId id="1149" r:id="rId17"/>
    <p:sldId id="1150" r:id="rId18"/>
    <p:sldId id="1151" r:id="rId19"/>
    <p:sldId id="1154" r:id="rId20"/>
    <p:sldId id="1153" r:id="rId21"/>
    <p:sldId id="1157" r:id="rId22"/>
    <p:sldId id="1162" r:id="rId23"/>
    <p:sldId id="1159" r:id="rId24"/>
    <p:sldId id="1163" r:id="rId25"/>
    <p:sldId id="1329" r:id="rId26"/>
    <p:sldId id="1165" r:id="rId27"/>
    <p:sldId id="1302" r:id="rId28"/>
    <p:sldId id="1231" r:id="rId29"/>
    <p:sldId id="1166" r:id="rId30"/>
    <p:sldId id="1164" r:id="rId31"/>
    <p:sldId id="1282" r:id="rId32"/>
    <p:sldId id="1181" r:id="rId33"/>
    <p:sldId id="1232" r:id="rId34"/>
    <p:sldId id="1278" r:id="rId35"/>
    <p:sldId id="1233" r:id="rId36"/>
    <p:sldId id="1319" r:id="rId37"/>
    <p:sldId id="1320" r:id="rId38"/>
    <p:sldId id="1321" r:id="rId39"/>
    <p:sldId id="1235" r:id="rId40"/>
    <p:sldId id="1168" r:id="rId41"/>
    <p:sldId id="1169" r:id="rId42"/>
    <p:sldId id="1234" r:id="rId43"/>
    <p:sldId id="1236" r:id="rId44"/>
    <p:sldId id="1187" r:id="rId45"/>
    <p:sldId id="1173" r:id="rId46"/>
    <p:sldId id="1242" r:id="rId47"/>
    <p:sldId id="1237" r:id="rId48"/>
    <p:sldId id="1244" r:id="rId49"/>
    <p:sldId id="1245" r:id="rId50"/>
    <p:sldId id="1246" r:id="rId51"/>
    <p:sldId id="1247" r:id="rId52"/>
    <p:sldId id="1251" r:id="rId53"/>
    <p:sldId id="1252" r:id="rId54"/>
    <p:sldId id="1322" r:id="rId55"/>
    <p:sldId id="1323" r:id="rId56"/>
    <p:sldId id="1324" r:id="rId57"/>
    <p:sldId id="1325" r:id="rId58"/>
    <p:sldId id="1326" r:id="rId59"/>
    <p:sldId id="1279" r:id="rId60"/>
    <p:sldId id="1276" r:id="rId61"/>
    <p:sldId id="1280" r:id="rId62"/>
    <p:sldId id="1177" r:id="rId63"/>
    <p:sldId id="1189" r:id="rId64"/>
    <p:sldId id="1178" r:id="rId65"/>
    <p:sldId id="1174" r:id="rId66"/>
    <p:sldId id="1190" r:id="rId67"/>
    <p:sldId id="1303" r:id="rId68"/>
    <p:sldId id="1191" r:id="rId69"/>
    <p:sldId id="1327" r:id="rId70"/>
    <p:sldId id="1192" r:id="rId71"/>
    <p:sldId id="1193" r:id="rId72"/>
    <p:sldId id="1194" r:id="rId73"/>
    <p:sldId id="1195" r:id="rId74"/>
    <p:sldId id="1196" r:id="rId75"/>
    <p:sldId id="1328" r:id="rId76"/>
    <p:sldId id="1286" r:id="rId77"/>
    <p:sldId id="1287" r:id="rId78"/>
    <p:sldId id="1197" r:id="rId79"/>
    <p:sldId id="1285" r:id="rId80"/>
    <p:sldId id="1304" r:id="rId81"/>
    <p:sldId id="1315" r:id="rId82"/>
    <p:sldId id="1294" r:id="rId83"/>
    <p:sldId id="1295" r:id="rId84"/>
    <p:sldId id="1291" r:id="rId85"/>
    <p:sldId id="1290" r:id="rId86"/>
    <p:sldId id="1292" r:id="rId87"/>
    <p:sldId id="1296" r:id="rId88"/>
    <p:sldId id="1297" r:id="rId89"/>
    <p:sldId id="1298" r:id="rId90"/>
    <p:sldId id="1299" r:id="rId91"/>
    <p:sldId id="1300" r:id="rId92"/>
    <p:sldId id="1301" r:id="rId93"/>
    <p:sldId id="1306" r:id="rId94"/>
    <p:sldId id="1310" r:id="rId95"/>
    <p:sldId id="1305" r:id="rId96"/>
    <p:sldId id="1309" r:id="rId97"/>
    <p:sldId id="1311" r:id="rId98"/>
    <p:sldId id="1316" r:id="rId99"/>
    <p:sldId id="1317" r:id="rId100"/>
    <p:sldId id="1307" r:id="rId101"/>
    <p:sldId id="1915" r:id="rId102"/>
  </p:sldIdLst>
  <p:sldSz cx="12192000" cy="6858000"/>
  <p:notesSz cx="6724650" cy="9774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6E7"/>
    <a:srgbClr val="EEE5B6"/>
    <a:srgbClr val="0000FF"/>
    <a:srgbClr val="BA167C"/>
    <a:srgbClr val="CC3300"/>
    <a:srgbClr val="000099"/>
    <a:srgbClr val="D2D2D2"/>
    <a:srgbClr val="FF3300"/>
    <a:srgbClr val="C9FFC9"/>
    <a:srgbClr val="E5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4" autoAdjust="0"/>
    <p:restoredTop sz="96327" autoAdjust="0"/>
  </p:normalViewPr>
  <p:slideViewPr>
    <p:cSldViewPr>
      <p:cViewPr varScale="1">
        <p:scale>
          <a:sx n="124" d="100"/>
          <a:sy n="124" d="100"/>
        </p:scale>
        <p:origin x="60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8413" y="0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8413" y="9285288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fld id="{4D2B4760-4160-4B86-9CDF-3A7FF88541E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57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413" y="0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31838"/>
            <a:ext cx="6515100" cy="3665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43438"/>
            <a:ext cx="4930775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Click to edit Master text styles</a:t>
            </a:r>
          </a:p>
          <a:p>
            <a:pPr lvl="1"/>
            <a:r>
              <a:rPr lang="en-US" altLang="it-IT" noProof="0"/>
              <a:t>Second level</a:t>
            </a:r>
          </a:p>
          <a:p>
            <a:pPr lvl="2"/>
            <a:r>
              <a:rPr lang="en-US" altLang="it-IT" noProof="0"/>
              <a:t>Third level</a:t>
            </a:r>
          </a:p>
          <a:p>
            <a:pPr lvl="3"/>
            <a:r>
              <a:rPr lang="en-US" altLang="it-IT" noProof="0"/>
              <a:t>Fourth level</a:t>
            </a:r>
          </a:p>
          <a:p>
            <a:pPr lvl="4"/>
            <a:r>
              <a:rPr lang="en-US" altLang="it-IT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162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413" y="9285288"/>
            <a:ext cx="29162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fld id="{857C5E53-22C1-4D16-BF2D-170AEBEA06C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700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ED8226-BE6F-4E25-A55B-B3006D708DA0}" type="slidenum">
              <a:rPr lang="en-US" altLang="it-IT" sz="11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it-IT" sz="11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31838"/>
            <a:ext cx="6515100" cy="36655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53292" y="5181600"/>
            <a:ext cx="6085417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Carlo Pagani</a:t>
            </a:r>
            <a:endParaRPr lang="it-IT" altLang="it-IT" sz="1600" dirty="0">
              <a:latin typeface="Cambria" pitchFamily="18" charset="0"/>
            </a:endParaRPr>
          </a:p>
          <a:p>
            <a:pPr algn="ctr" eaLnBrk="1" hangingPunct="1">
              <a:spcBef>
                <a:spcPct val="35000"/>
              </a:spcBef>
              <a:defRPr/>
            </a:pPr>
            <a:r>
              <a:rPr lang="it-IT" altLang="it-IT" sz="1600" b="0" i="1" dirty="0">
                <a:solidFill>
                  <a:srgbClr val="002060"/>
                </a:solidFill>
                <a:latin typeface="Arial" charset="0"/>
              </a:rPr>
              <a:t>carlo.pagani@mi.infn.it</a:t>
            </a:r>
            <a:endParaRPr lang="en-US" altLang="it-IT" sz="2000" b="0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08000" y="6172200"/>
            <a:ext cx="1137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altLang="it-IT" sz="1400" b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>
            <a:off x="1744660" y="3135974"/>
            <a:ext cx="87026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Brief Introduction to Particle Accelerators</a:t>
            </a:r>
            <a:endParaRPr lang="en-US" altLang="it-IT" sz="40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BD3D13-2BA3-A046-8222-0D0B9C4BD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889" y="295813"/>
            <a:ext cx="9684215" cy="196463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45617F17-543A-EA41-80A8-8A12479D3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987" y="5048708"/>
            <a:ext cx="1081613" cy="9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BEB4F2-8AB1-EB48-B16B-E826526277AD}"/>
              </a:ext>
            </a:extLst>
          </p:cNvPr>
          <p:cNvSpPr txBox="1"/>
          <p:nvPr userDrawn="1"/>
        </p:nvSpPr>
        <p:spPr>
          <a:xfrm>
            <a:off x="1998659" y="1967871"/>
            <a:ext cx="819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1" dirty="0" err="1">
                <a:solidFill>
                  <a:srgbClr val="002060"/>
                </a:solidFill>
              </a:rPr>
              <a:t>Cycle</a:t>
            </a:r>
            <a:r>
              <a:rPr lang="it-IT" sz="2000" b="0" i="1" dirty="0">
                <a:solidFill>
                  <a:srgbClr val="002060"/>
                </a:solidFill>
              </a:rPr>
              <a:t> of </a:t>
            </a:r>
            <a:r>
              <a:rPr lang="it-IT" sz="2000" b="0" i="1" dirty="0" err="1">
                <a:solidFill>
                  <a:srgbClr val="002060"/>
                </a:solidFill>
              </a:rPr>
              <a:t>Seminars</a:t>
            </a:r>
            <a:r>
              <a:rPr lang="it-IT" sz="2000" b="0" i="1" dirty="0">
                <a:solidFill>
                  <a:srgbClr val="002060"/>
                </a:solidFill>
              </a:rPr>
              <a:t> by Carlo Pagani </a:t>
            </a:r>
          </a:p>
          <a:p>
            <a:pPr algn="ctr"/>
            <a:r>
              <a:rPr lang="it-IT" sz="2000" i="1" dirty="0">
                <a:solidFill>
                  <a:srgbClr val="CC3300"/>
                </a:solidFill>
              </a:rPr>
              <a:t>Seminar # 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70B472-4E5B-AB4A-BB68-A7D9329AE9B6}"/>
              </a:ext>
            </a:extLst>
          </p:cNvPr>
          <p:cNvSpPr txBox="1"/>
          <p:nvPr userDrawn="1"/>
        </p:nvSpPr>
        <p:spPr>
          <a:xfrm>
            <a:off x="3390891" y="3845821"/>
            <a:ext cx="5410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1" dirty="0">
                <a:solidFill>
                  <a:srgbClr val="002060"/>
                </a:solidFill>
              </a:rPr>
              <a:t>Shenzhen, 20 </a:t>
            </a:r>
            <a:r>
              <a:rPr lang="it-IT" sz="2000" b="0" i="1" dirty="0" err="1">
                <a:solidFill>
                  <a:srgbClr val="002060"/>
                </a:solidFill>
              </a:rPr>
              <a:t>May</a:t>
            </a:r>
            <a:r>
              <a:rPr lang="it-IT" sz="2000" b="0" i="1" dirty="0">
                <a:solidFill>
                  <a:srgbClr val="002060"/>
                </a:solidFill>
              </a:rPr>
              <a:t> 2022 / INFN LASA, 30 </a:t>
            </a:r>
            <a:r>
              <a:rPr lang="it-IT" sz="2000" b="0" i="1" dirty="0" err="1">
                <a:solidFill>
                  <a:srgbClr val="002060"/>
                </a:solidFill>
              </a:rPr>
              <a:t>May</a:t>
            </a:r>
            <a:r>
              <a:rPr lang="it-IT" sz="2000" b="0" i="1" dirty="0">
                <a:solidFill>
                  <a:srgbClr val="002060"/>
                </a:solidFill>
              </a:rPr>
              <a:t> 2024</a:t>
            </a:r>
          </a:p>
        </p:txBody>
      </p:sp>
      <p:pic>
        <p:nvPicPr>
          <p:cNvPr id="15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E717D9-91E3-374B-99DA-FD1B3AA20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075812"/>
            <a:ext cx="1600200" cy="877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58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69606-A68F-4DFF-8CED-82A6A928949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E462844-6B2A-1C49-A515-96FF059C13D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588000" cy="54864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/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588000" cy="548640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/>
            </a:lvl3pPr>
            <a:lvl4pPr>
              <a:defRPr sz="1800">
                <a:solidFill>
                  <a:srgbClr val="00206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3DF54-B065-410E-A391-6B9CA888466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454BC1-BBBB-6D46-BBA2-5955450B4E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1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3638-8E0C-4079-83E3-101B55F74CF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41030E-4B14-C446-9C04-F163D6D81FE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E175-B7EA-4CF1-A8D4-5A4480FBF4E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0C6B10-17E8-6E40-AA0B-DEDC7F56B5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2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4pPr>
              <a:defRPr>
                <a:solidFill>
                  <a:srgbClr val="002060"/>
                </a:solidFill>
              </a:defRPr>
            </a:lvl4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BB366A-F7D1-4519-A1E6-A2C124910861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DD40F-500A-9D45-BCA0-5B76E96FD9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0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9017" y="914400"/>
            <a:ext cx="1094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text styles</a:t>
            </a:r>
          </a:p>
          <a:p>
            <a:pPr lvl="1"/>
            <a:r>
              <a:rPr lang="en-US" altLang="it-IT" dirty="0"/>
              <a:t>Second level</a:t>
            </a:r>
          </a:p>
          <a:p>
            <a:pPr lvl="2"/>
            <a:r>
              <a:rPr lang="en-US" altLang="it-IT" dirty="0"/>
              <a:t>Third level</a:t>
            </a:r>
          </a:p>
          <a:p>
            <a:pPr lvl="3"/>
            <a:r>
              <a:rPr lang="en-US" altLang="it-IT" dirty="0"/>
              <a:t>Fourth level</a:t>
            </a:r>
          </a:p>
          <a:p>
            <a:pPr lvl="4"/>
            <a:r>
              <a:rPr lang="en-US" altLang="it-IT" dirty="0"/>
              <a:t>Fifth level</a:t>
            </a:r>
          </a:p>
        </p:txBody>
      </p:sp>
      <p:sp>
        <p:nvSpPr>
          <p:cNvPr id="102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625601" y="142875"/>
            <a:ext cx="895561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505575"/>
            <a:ext cx="284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24625"/>
            <a:ext cx="6096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fld id="{00C542B8-C23F-41D8-B4CC-4402B39B27B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1032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33" name="Line 19"/>
          <p:cNvSpPr>
            <a:spLocks noChangeShapeType="1"/>
          </p:cNvSpPr>
          <p:nvPr userDrawn="1"/>
        </p:nvSpPr>
        <p:spPr bwMode="auto">
          <a:xfrm flipV="1">
            <a:off x="179917" y="762000"/>
            <a:ext cx="1178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13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541845F-0C9A-9740-AA76-7FFCAEE495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1190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706273C6-3BD8-A144-96CF-D80B319A4A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D4F545-A548-724B-91C4-FE4EAE114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17" y="52236"/>
            <a:ext cx="987720" cy="654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9" r:id="rId3"/>
    <p:sldLayoutId id="2147483770" r:id="rId4"/>
    <p:sldLayoutId id="2147483767" r:id="rId5"/>
    <p:sldLayoutId id="2147483772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defRPr sz="20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04800" indent="-1905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0"/>
        </a:buBlip>
        <a:defRPr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74675" indent="-155575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1"/>
        </a:buBlip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803275" indent="-1143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031875" indent="-1143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4890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9462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4034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8606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0.png"/><Relationship Id="rId3" Type="http://schemas.openxmlformats.org/officeDocument/2006/relationships/image" Target="../media/image32.jpeg"/><Relationship Id="rId7" Type="http://schemas.openxmlformats.org/officeDocument/2006/relationships/image" Target="../media/image35.wmf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png"/><Relationship Id="rId10" Type="http://schemas.openxmlformats.org/officeDocument/2006/relationships/image" Target="../media/image37.gif"/><Relationship Id="rId4" Type="http://schemas.openxmlformats.org/officeDocument/2006/relationships/image" Target="../media/image33.jpeg"/><Relationship Id="rId9" Type="http://schemas.openxmlformats.org/officeDocument/2006/relationships/image" Target="../media/image3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5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emf"/><Relationship Id="rId4" Type="http://schemas.openxmlformats.org/officeDocument/2006/relationships/oleObject" Target="../embeddings/oleObject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0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10.emf"/><Relationship Id="rId3" Type="http://schemas.openxmlformats.org/officeDocument/2006/relationships/image" Target="../media/image105.emf"/><Relationship Id="rId7" Type="http://schemas.openxmlformats.org/officeDocument/2006/relationships/image" Target="../media/image107.emf"/><Relationship Id="rId12" Type="http://schemas.openxmlformats.org/officeDocument/2006/relationships/oleObject" Target="../embeddings/oleObject16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09.emf"/><Relationship Id="rId5" Type="http://schemas.openxmlformats.org/officeDocument/2006/relationships/image" Target="../media/image106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08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17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25.emf"/><Relationship Id="rId4" Type="http://schemas.openxmlformats.org/officeDocument/2006/relationships/image" Target="../media/image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tiff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4.png"/><Relationship Id="rId7" Type="http://schemas.openxmlformats.org/officeDocument/2006/relationships/image" Target="../media/image1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jpe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6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005C40-382C-C845-BACA-92F02A7BED99}"/>
              </a:ext>
            </a:extLst>
          </p:cNvPr>
          <p:cNvSpPr txBox="1"/>
          <p:nvPr/>
        </p:nvSpPr>
        <p:spPr>
          <a:xfrm>
            <a:off x="2388705" y="13716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726F0C-D0CB-4541-9EA0-D9F59C3978B7}"/>
              </a:ext>
            </a:extLst>
          </p:cNvPr>
          <p:cNvSpPr txBox="1"/>
          <p:nvPr/>
        </p:nvSpPr>
        <p:spPr>
          <a:xfrm>
            <a:off x="1931505" y="173934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E332C-C013-7E4A-B140-47F947421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Acceleration inside a TESLA Cavity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E423DC-C6E9-4248-B69F-48E2BFAA9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C8D267-E3ED-5641-AD10-3CFC68EE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10</a:t>
            </a:fld>
            <a:endParaRPr lang="en-US" altLang="it-IT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64CE4278-3A1C-EF4D-85C1-0049DBC55161}"/>
              </a:ext>
            </a:extLst>
          </p:cNvPr>
          <p:cNvGrpSpPr>
            <a:grpSpLocks/>
          </p:cNvGrpSpPr>
          <p:nvPr/>
        </p:nvGrpSpPr>
        <p:grpSpPr bwMode="auto">
          <a:xfrm>
            <a:off x="1739106" y="2443162"/>
            <a:ext cx="8713788" cy="3816350"/>
            <a:chOff x="249" y="1842"/>
            <a:chExt cx="5126" cy="2207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2E52BA9-D692-9748-AA39-E5C365065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842"/>
              <a:ext cx="5126" cy="2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3A3D1B5A-CE1F-A245-8714-FA3CC0DB1D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40" y="2546"/>
              <a:ext cx="113" cy="1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AEE84161-0285-A64D-8EA9-76C9EBA4537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975" y="2432"/>
              <a:ext cx="182" cy="363"/>
              <a:chOff x="930" y="1026"/>
              <a:chExt cx="182" cy="363"/>
            </a:xfrm>
          </p:grpSpPr>
          <p:sp>
            <p:nvSpPr>
              <p:cNvPr id="35" name="Line 6">
                <a:extLst>
                  <a:ext uri="{FF2B5EF4-FFF2-40B4-BE49-F238E27FC236}">
                    <a16:creationId xmlns:a16="http://schemas.microsoft.com/office/drawing/2014/main" id="{B56A0C2B-8CAB-CC40-BE5A-FF66556F7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6" name="Line 7">
                <a:extLst>
                  <a:ext uri="{FF2B5EF4-FFF2-40B4-BE49-F238E27FC236}">
                    <a16:creationId xmlns:a16="http://schemas.microsoft.com/office/drawing/2014/main" id="{FCA9A95F-F6D6-034A-ACB3-0119C8E9E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7" name="Line 8">
                <a:extLst>
                  <a:ext uri="{FF2B5EF4-FFF2-40B4-BE49-F238E27FC236}">
                    <a16:creationId xmlns:a16="http://schemas.microsoft.com/office/drawing/2014/main" id="{AC2359BB-D844-3E44-829F-595B8AB4A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8" name="Line 9">
                <a:extLst>
                  <a:ext uri="{FF2B5EF4-FFF2-40B4-BE49-F238E27FC236}">
                    <a16:creationId xmlns:a16="http://schemas.microsoft.com/office/drawing/2014/main" id="{357D2754-09CC-B046-9D2B-6406F6EB9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9" name="Line 10">
                <a:extLst>
                  <a:ext uri="{FF2B5EF4-FFF2-40B4-BE49-F238E27FC236}">
                    <a16:creationId xmlns:a16="http://schemas.microsoft.com/office/drawing/2014/main" id="{6A274D08-DC02-D042-802E-1C47AF0AE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4D28389D-CF10-E246-929C-E5470BFD6B9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791" y="2432"/>
              <a:ext cx="182" cy="363"/>
              <a:chOff x="930" y="1026"/>
              <a:chExt cx="182" cy="363"/>
            </a:xfrm>
          </p:grpSpPr>
          <p:sp>
            <p:nvSpPr>
              <p:cNvPr id="30" name="Line 12">
                <a:extLst>
                  <a:ext uri="{FF2B5EF4-FFF2-40B4-BE49-F238E27FC236}">
                    <a16:creationId xmlns:a16="http://schemas.microsoft.com/office/drawing/2014/main" id="{410BD8CA-30B6-234D-87DF-9F8AC1BEE0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1" name="Line 13">
                <a:extLst>
                  <a:ext uri="{FF2B5EF4-FFF2-40B4-BE49-F238E27FC236}">
                    <a16:creationId xmlns:a16="http://schemas.microsoft.com/office/drawing/2014/main" id="{E37AB14D-803B-4645-B75F-875C0171CC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2" name="Line 14">
                <a:extLst>
                  <a:ext uri="{FF2B5EF4-FFF2-40B4-BE49-F238E27FC236}">
                    <a16:creationId xmlns:a16="http://schemas.microsoft.com/office/drawing/2014/main" id="{8895B09C-C520-6449-BBAE-00A8F97DB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3" name="Line 15">
                <a:extLst>
                  <a:ext uri="{FF2B5EF4-FFF2-40B4-BE49-F238E27FC236}">
                    <a16:creationId xmlns:a16="http://schemas.microsoft.com/office/drawing/2014/main" id="{A935CB85-0A63-5C4C-A958-DD96EA4CF4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A3979639-2AF6-1445-A81B-56589FDA71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2C2A6294-BFC6-044F-937C-C374FC07569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608" y="2432"/>
              <a:ext cx="182" cy="363"/>
              <a:chOff x="930" y="1026"/>
              <a:chExt cx="182" cy="363"/>
            </a:xfrm>
          </p:grpSpPr>
          <p:sp>
            <p:nvSpPr>
              <p:cNvPr id="25" name="Line 18">
                <a:extLst>
                  <a:ext uri="{FF2B5EF4-FFF2-40B4-BE49-F238E27FC236}">
                    <a16:creationId xmlns:a16="http://schemas.microsoft.com/office/drawing/2014/main" id="{CAE09B68-2B2F-9B45-9004-1FE34A1C8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6" name="Line 19">
                <a:extLst>
                  <a:ext uri="{FF2B5EF4-FFF2-40B4-BE49-F238E27FC236}">
                    <a16:creationId xmlns:a16="http://schemas.microsoft.com/office/drawing/2014/main" id="{796FD401-AE13-D24D-96F5-C3CBFB61F1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7" name="Line 20">
                <a:extLst>
                  <a:ext uri="{FF2B5EF4-FFF2-40B4-BE49-F238E27FC236}">
                    <a16:creationId xmlns:a16="http://schemas.microsoft.com/office/drawing/2014/main" id="{9428DD8F-AD88-8440-9CA7-C1D78E9E3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8" name="Line 21">
                <a:extLst>
                  <a:ext uri="{FF2B5EF4-FFF2-40B4-BE49-F238E27FC236}">
                    <a16:creationId xmlns:a16="http://schemas.microsoft.com/office/drawing/2014/main" id="{34AD550B-C24D-AD4A-87E5-3053DC2B1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9" name="Line 22">
                <a:extLst>
                  <a:ext uri="{FF2B5EF4-FFF2-40B4-BE49-F238E27FC236}">
                    <a16:creationId xmlns:a16="http://schemas.microsoft.com/office/drawing/2014/main" id="{52BA8035-3333-CC4B-AD6D-32198F304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Group 23">
              <a:extLst>
                <a:ext uri="{FF2B5EF4-FFF2-40B4-BE49-F238E27FC236}">
                  <a16:creationId xmlns:a16="http://schemas.microsoft.com/office/drawing/2014/main" id="{F9AA310C-07E6-124E-BD57-85164D4AC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" y="2432"/>
              <a:ext cx="182" cy="363"/>
              <a:chOff x="930" y="1026"/>
              <a:chExt cx="182" cy="363"/>
            </a:xfrm>
          </p:grpSpPr>
          <p:sp>
            <p:nvSpPr>
              <p:cNvPr id="20" name="Line 24">
                <a:extLst>
                  <a:ext uri="{FF2B5EF4-FFF2-40B4-BE49-F238E27FC236}">
                    <a16:creationId xmlns:a16="http://schemas.microsoft.com/office/drawing/2014/main" id="{1C869FEA-A1F2-2B4C-B677-10C7B8B74C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1" name="Line 25">
                <a:extLst>
                  <a:ext uri="{FF2B5EF4-FFF2-40B4-BE49-F238E27FC236}">
                    <a16:creationId xmlns:a16="http://schemas.microsoft.com/office/drawing/2014/main" id="{9C80CEFA-34D0-A248-8B99-618644CFC4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2" name="Line 26">
                <a:extLst>
                  <a:ext uri="{FF2B5EF4-FFF2-40B4-BE49-F238E27FC236}">
                    <a16:creationId xmlns:a16="http://schemas.microsoft.com/office/drawing/2014/main" id="{D67ADFC1-45DC-2546-84EA-CAA1AB8D8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3" name="Line 27">
                <a:extLst>
                  <a:ext uri="{FF2B5EF4-FFF2-40B4-BE49-F238E27FC236}">
                    <a16:creationId xmlns:a16="http://schemas.microsoft.com/office/drawing/2014/main" id="{53FE2F37-6672-A642-B8F0-28D1F9518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24" name="Line 28">
                <a:extLst>
                  <a:ext uri="{FF2B5EF4-FFF2-40B4-BE49-F238E27FC236}">
                    <a16:creationId xmlns:a16="http://schemas.microsoft.com/office/drawing/2014/main" id="{70E4692C-C5C3-FA40-BFC8-E3483159E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5A27CF02-4FD3-8B42-B5EC-A1357CFD5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5" y="2432"/>
              <a:ext cx="182" cy="363"/>
              <a:chOff x="930" y="1026"/>
              <a:chExt cx="182" cy="363"/>
            </a:xfrm>
          </p:grpSpPr>
          <p:sp>
            <p:nvSpPr>
              <p:cNvPr id="15" name="Line 30">
                <a:extLst>
                  <a:ext uri="{FF2B5EF4-FFF2-40B4-BE49-F238E27FC236}">
                    <a16:creationId xmlns:a16="http://schemas.microsoft.com/office/drawing/2014/main" id="{5F9B0D2E-F11B-9940-87D8-5D93C47A7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6" name="Line 31">
                <a:extLst>
                  <a:ext uri="{FF2B5EF4-FFF2-40B4-BE49-F238E27FC236}">
                    <a16:creationId xmlns:a16="http://schemas.microsoft.com/office/drawing/2014/main" id="{9F515BB0-7631-8C43-9434-3E2CC63FE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7" name="Line 32">
                <a:extLst>
                  <a:ext uri="{FF2B5EF4-FFF2-40B4-BE49-F238E27FC236}">
                    <a16:creationId xmlns:a16="http://schemas.microsoft.com/office/drawing/2014/main" id="{F31B2F4C-31BE-F045-89E3-AF2356AE2F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8" name="Line 33">
                <a:extLst>
                  <a:ext uri="{FF2B5EF4-FFF2-40B4-BE49-F238E27FC236}">
                    <a16:creationId xmlns:a16="http://schemas.microsoft.com/office/drawing/2014/main" id="{27376740-836C-6C4F-BA51-E0052D52E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9" name="Line 34">
                <a:extLst>
                  <a:ext uri="{FF2B5EF4-FFF2-40B4-BE49-F238E27FC236}">
                    <a16:creationId xmlns:a16="http://schemas.microsoft.com/office/drawing/2014/main" id="{9F7865E6-B933-4B41-9009-3D36DFC11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D9B4CD28-F5F3-704B-811D-2815379998C1}"/>
              </a:ext>
            </a:extLst>
          </p:cNvPr>
          <p:cNvGrpSpPr>
            <a:grpSpLocks/>
          </p:cNvGrpSpPr>
          <p:nvPr/>
        </p:nvGrpSpPr>
        <p:grpSpPr bwMode="auto">
          <a:xfrm>
            <a:off x="1739106" y="2443162"/>
            <a:ext cx="8713788" cy="3816350"/>
            <a:chOff x="295" y="751"/>
            <a:chExt cx="5126" cy="2207"/>
          </a:xfrm>
        </p:grpSpPr>
        <p:pic>
          <p:nvPicPr>
            <p:cNvPr id="41" name="Picture 36">
              <a:extLst>
                <a:ext uri="{FF2B5EF4-FFF2-40B4-BE49-F238E27FC236}">
                  <a16:creationId xmlns:a16="http://schemas.microsoft.com/office/drawing/2014/main" id="{57BD752E-24C4-4041-95DB-493110CB6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751"/>
              <a:ext cx="5126" cy="2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2" name="Oval 37">
              <a:extLst>
                <a:ext uri="{FF2B5EF4-FFF2-40B4-BE49-F238E27FC236}">
                  <a16:creationId xmlns:a16="http://schemas.microsoft.com/office/drawing/2014/main" id="{103E3CED-C814-5049-9735-7CCA813A4C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90" y="1460"/>
              <a:ext cx="113" cy="1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grpSp>
          <p:nvGrpSpPr>
            <p:cNvPr id="43" name="Group 38">
              <a:extLst>
                <a:ext uri="{FF2B5EF4-FFF2-40B4-BE49-F238E27FC236}">
                  <a16:creationId xmlns:a16="http://schemas.microsoft.com/office/drawing/2014/main" id="{3036E20E-AE3C-C443-BA41-936BB82E71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" y="1341"/>
              <a:ext cx="182" cy="363"/>
              <a:chOff x="930" y="1026"/>
              <a:chExt cx="182" cy="363"/>
            </a:xfrm>
          </p:grpSpPr>
          <p:sp>
            <p:nvSpPr>
              <p:cNvPr id="62" name="Line 39">
                <a:extLst>
                  <a:ext uri="{FF2B5EF4-FFF2-40B4-BE49-F238E27FC236}">
                    <a16:creationId xmlns:a16="http://schemas.microsoft.com/office/drawing/2014/main" id="{705B552B-AA8B-2F46-A261-A8848F05E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63" name="Line 40">
                <a:extLst>
                  <a:ext uri="{FF2B5EF4-FFF2-40B4-BE49-F238E27FC236}">
                    <a16:creationId xmlns:a16="http://schemas.microsoft.com/office/drawing/2014/main" id="{F4A213DC-C992-F346-A531-AA5DD9C10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64" name="Line 41">
                <a:extLst>
                  <a:ext uri="{FF2B5EF4-FFF2-40B4-BE49-F238E27FC236}">
                    <a16:creationId xmlns:a16="http://schemas.microsoft.com/office/drawing/2014/main" id="{D3516155-B9DF-1B44-95D1-74F764CFE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65" name="Line 42">
                <a:extLst>
                  <a:ext uri="{FF2B5EF4-FFF2-40B4-BE49-F238E27FC236}">
                    <a16:creationId xmlns:a16="http://schemas.microsoft.com/office/drawing/2014/main" id="{4BF26221-EDB5-F445-87D0-4F20554D8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66" name="Line 43">
                <a:extLst>
                  <a:ext uri="{FF2B5EF4-FFF2-40B4-BE49-F238E27FC236}">
                    <a16:creationId xmlns:a16="http://schemas.microsoft.com/office/drawing/2014/main" id="{1F76C39F-8076-7441-8BFD-4E6496405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44" name="Group 44">
              <a:extLst>
                <a:ext uri="{FF2B5EF4-FFF2-40B4-BE49-F238E27FC236}">
                  <a16:creationId xmlns:a16="http://schemas.microsoft.com/office/drawing/2014/main" id="{42707E90-B64F-984E-8432-D93C49645361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429" y="1341"/>
              <a:ext cx="182" cy="363"/>
              <a:chOff x="930" y="1026"/>
              <a:chExt cx="182" cy="363"/>
            </a:xfrm>
          </p:grpSpPr>
          <p:sp>
            <p:nvSpPr>
              <p:cNvPr id="57" name="Line 45">
                <a:extLst>
                  <a:ext uri="{FF2B5EF4-FFF2-40B4-BE49-F238E27FC236}">
                    <a16:creationId xmlns:a16="http://schemas.microsoft.com/office/drawing/2014/main" id="{E28BB628-F76A-5648-8835-1CA366246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8" name="Line 46">
                <a:extLst>
                  <a:ext uri="{FF2B5EF4-FFF2-40B4-BE49-F238E27FC236}">
                    <a16:creationId xmlns:a16="http://schemas.microsoft.com/office/drawing/2014/main" id="{818341DC-8352-4F4B-8F64-A0B8A66DF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9" name="Line 47">
                <a:extLst>
                  <a:ext uri="{FF2B5EF4-FFF2-40B4-BE49-F238E27FC236}">
                    <a16:creationId xmlns:a16="http://schemas.microsoft.com/office/drawing/2014/main" id="{324192C3-074B-E544-965F-3AF708B97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60" name="Line 48">
                <a:extLst>
                  <a:ext uri="{FF2B5EF4-FFF2-40B4-BE49-F238E27FC236}">
                    <a16:creationId xmlns:a16="http://schemas.microsoft.com/office/drawing/2014/main" id="{DD16B0A0-D23F-5E44-B0D1-79EB39042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61" name="Line 49">
                <a:extLst>
                  <a:ext uri="{FF2B5EF4-FFF2-40B4-BE49-F238E27FC236}">
                    <a16:creationId xmlns:a16="http://schemas.microsoft.com/office/drawing/2014/main" id="{E47092A0-83CE-324A-8AFC-4DCCA9A4B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45" name="Group 50">
              <a:extLst>
                <a:ext uri="{FF2B5EF4-FFF2-40B4-BE49-F238E27FC236}">
                  <a16:creationId xmlns:a16="http://schemas.microsoft.com/office/drawing/2014/main" id="{CDF5FD7F-65AC-9F4C-93EB-D19F93786A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2" y="1341"/>
              <a:ext cx="182" cy="363"/>
              <a:chOff x="930" y="1026"/>
              <a:chExt cx="182" cy="363"/>
            </a:xfrm>
          </p:grpSpPr>
          <p:sp>
            <p:nvSpPr>
              <p:cNvPr id="52" name="Line 51">
                <a:extLst>
                  <a:ext uri="{FF2B5EF4-FFF2-40B4-BE49-F238E27FC236}">
                    <a16:creationId xmlns:a16="http://schemas.microsoft.com/office/drawing/2014/main" id="{AEE570A3-C859-8148-AFFE-F7FE7A60E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3" name="Line 52">
                <a:extLst>
                  <a:ext uri="{FF2B5EF4-FFF2-40B4-BE49-F238E27FC236}">
                    <a16:creationId xmlns:a16="http://schemas.microsoft.com/office/drawing/2014/main" id="{8FD52D05-33B4-A84B-AB8C-A389FB33A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4" name="Line 53">
                <a:extLst>
                  <a:ext uri="{FF2B5EF4-FFF2-40B4-BE49-F238E27FC236}">
                    <a16:creationId xmlns:a16="http://schemas.microsoft.com/office/drawing/2014/main" id="{DD665E81-F2CE-EA4C-8E02-69CA767AE5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5" name="Line 54">
                <a:extLst>
                  <a:ext uri="{FF2B5EF4-FFF2-40B4-BE49-F238E27FC236}">
                    <a16:creationId xmlns:a16="http://schemas.microsoft.com/office/drawing/2014/main" id="{0AC1F168-812D-C248-961D-3AEEF8F7E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6" name="Line 55">
                <a:extLst>
                  <a:ext uri="{FF2B5EF4-FFF2-40B4-BE49-F238E27FC236}">
                    <a16:creationId xmlns:a16="http://schemas.microsoft.com/office/drawing/2014/main" id="{079D85A7-F92C-B043-89D4-1975EE0B6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46" name="Group 56">
              <a:extLst>
                <a:ext uri="{FF2B5EF4-FFF2-40B4-BE49-F238E27FC236}">
                  <a16:creationId xmlns:a16="http://schemas.microsoft.com/office/drawing/2014/main" id="{1F1CC988-D9ED-7E4B-AF92-1F13407720D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245" y="1341"/>
              <a:ext cx="182" cy="363"/>
              <a:chOff x="930" y="1026"/>
              <a:chExt cx="182" cy="363"/>
            </a:xfrm>
          </p:grpSpPr>
          <p:sp>
            <p:nvSpPr>
              <p:cNvPr id="47" name="Line 57">
                <a:extLst>
                  <a:ext uri="{FF2B5EF4-FFF2-40B4-BE49-F238E27FC236}">
                    <a16:creationId xmlns:a16="http://schemas.microsoft.com/office/drawing/2014/main" id="{6440495B-EC32-614D-9000-CAEA0DF91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48" name="Line 58">
                <a:extLst>
                  <a:ext uri="{FF2B5EF4-FFF2-40B4-BE49-F238E27FC236}">
                    <a16:creationId xmlns:a16="http://schemas.microsoft.com/office/drawing/2014/main" id="{F4B159C5-6C34-944B-B0F0-64502438EF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49" name="Line 59">
                <a:extLst>
                  <a:ext uri="{FF2B5EF4-FFF2-40B4-BE49-F238E27FC236}">
                    <a16:creationId xmlns:a16="http://schemas.microsoft.com/office/drawing/2014/main" id="{2E780CA6-E15E-9042-8262-58A4D263D5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0" name="Line 60">
                <a:extLst>
                  <a:ext uri="{FF2B5EF4-FFF2-40B4-BE49-F238E27FC236}">
                    <a16:creationId xmlns:a16="http://schemas.microsoft.com/office/drawing/2014/main" id="{A3FEF63D-C3BE-3241-A834-318716F74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51" name="Line 61">
                <a:extLst>
                  <a:ext uri="{FF2B5EF4-FFF2-40B4-BE49-F238E27FC236}">
                    <a16:creationId xmlns:a16="http://schemas.microsoft.com/office/drawing/2014/main" id="{DB591C5E-71C1-304D-8A47-E21AC25B7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67" name="Group 62">
            <a:extLst>
              <a:ext uri="{FF2B5EF4-FFF2-40B4-BE49-F238E27FC236}">
                <a16:creationId xmlns:a16="http://schemas.microsoft.com/office/drawing/2014/main" id="{5D5E317E-D2E8-C647-B506-79C93DF3326E}"/>
              </a:ext>
            </a:extLst>
          </p:cNvPr>
          <p:cNvGrpSpPr>
            <a:grpSpLocks/>
          </p:cNvGrpSpPr>
          <p:nvPr/>
        </p:nvGrpSpPr>
        <p:grpSpPr bwMode="auto">
          <a:xfrm>
            <a:off x="1739106" y="2443162"/>
            <a:ext cx="8713788" cy="3816350"/>
            <a:chOff x="256" y="2000"/>
            <a:chExt cx="5126" cy="2207"/>
          </a:xfrm>
        </p:grpSpPr>
        <p:pic>
          <p:nvPicPr>
            <p:cNvPr id="68" name="Picture 63">
              <a:extLst>
                <a:ext uri="{FF2B5EF4-FFF2-40B4-BE49-F238E27FC236}">
                  <a16:creationId xmlns:a16="http://schemas.microsoft.com/office/drawing/2014/main" id="{00B41CAC-ED65-A946-A60C-17D48F1E1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" y="2000"/>
              <a:ext cx="5126" cy="2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9" name="Oval 64">
              <a:extLst>
                <a:ext uri="{FF2B5EF4-FFF2-40B4-BE49-F238E27FC236}">
                  <a16:creationId xmlns:a16="http://schemas.microsoft.com/office/drawing/2014/main" id="{A235639D-E3F4-7848-BF0D-69E0272C7B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4" y="2704"/>
              <a:ext cx="113" cy="1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grpSp>
          <p:nvGrpSpPr>
            <p:cNvPr id="70" name="Group 65">
              <a:extLst>
                <a:ext uri="{FF2B5EF4-FFF2-40B4-BE49-F238E27FC236}">
                  <a16:creationId xmlns:a16="http://schemas.microsoft.com/office/drawing/2014/main" id="{6430DFF3-1A29-8B43-9D04-AF69381B063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982" y="2590"/>
              <a:ext cx="182" cy="363"/>
              <a:chOff x="930" y="1026"/>
              <a:chExt cx="182" cy="363"/>
            </a:xfrm>
          </p:grpSpPr>
          <p:sp>
            <p:nvSpPr>
              <p:cNvPr id="95" name="Line 66">
                <a:extLst>
                  <a:ext uri="{FF2B5EF4-FFF2-40B4-BE49-F238E27FC236}">
                    <a16:creationId xmlns:a16="http://schemas.microsoft.com/office/drawing/2014/main" id="{1A943C31-927C-B641-A108-E2CB563C80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6" name="Line 67">
                <a:extLst>
                  <a:ext uri="{FF2B5EF4-FFF2-40B4-BE49-F238E27FC236}">
                    <a16:creationId xmlns:a16="http://schemas.microsoft.com/office/drawing/2014/main" id="{ACAADC29-AA64-D149-AA6B-D601A1284C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7" name="Line 68">
                <a:extLst>
                  <a:ext uri="{FF2B5EF4-FFF2-40B4-BE49-F238E27FC236}">
                    <a16:creationId xmlns:a16="http://schemas.microsoft.com/office/drawing/2014/main" id="{B469FA58-8CFF-2244-B76E-636E2E32D1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8" name="Line 69">
                <a:extLst>
                  <a:ext uri="{FF2B5EF4-FFF2-40B4-BE49-F238E27FC236}">
                    <a16:creationId xmlns:a16="http://schemas.microsoft.com/office/drawing/2014/main" id="{16A4EA0B-4ABE-E646-AC10-8A66A6760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9" name="Line 70">
                <a:extLst>
                  <a:ext uri="{FF2B5EF4-FFF2-40B4-BE49-F238E27FC236}">
                    <a16:creationId xmlns:a16="http://schemas.microsoft.com/office/drawing/2014/main" id="{B9413BE7-51AB-444D-AE93-8F51B87FE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71" name="Group 71">
              <a:extLst>
                <a:ext uri="{FF2B5EF4-FFF2-40B4-BE49-F238E27FC236}">
                  <a16:creationId xmlns:a16="http://schemas.microsoft.com/office/drawing/2014/main" id="{50AD9935-200D-1A4B-968D-0FEA6B73C07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791" y="2568"/>
              <a:ext cx="182" cy="363"/>
              <a:chOff x="930" y="1026"/>
              <a:chExt cx="182" cy="363"/>
            </a:xfrm>
          </p:grpSpPr>
          <p:sp>
            <p:nvSpPr>
              <p:cNvPr id="90" name="Line 72">
                <a:extLst>
                  <a:ext uri="{FF2B5EF4-FFF2-40B4-BE49-F238E27FC236}">
                    <a16:creationId xmlns:a16="http://schemas.microsoft.com/office/drawing/2014/main" id="{FBCB269D-13F6-2E4E-90A1-322BA8DADB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1" name="Line 73">
                <a:extLst>
                  <a:ext uri="{FF2B5EF4-FFF2-40B4-BE49-F238E27FC236}">
                    <a16:creationId xmlns:a16="http://schemas.microsoft.com/office/drawing/2014/main" id="{7E506A7D-43D7-7E4D-B191-E3B46EC1E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2" name="Line 74">
                <a:extLst>
                  <a:ext uri="{FF2B5EF4-FFF2-40B4-BE49-F238E27FC236}">
                    <a16:creationId xmlns:a16="http://schemas.microsoft.com/office/drawing/2014/main" id="{0697DB54-5742-BC4D-BCD4-7B6C7F801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3" name="Line 75">
                <a:extLst>
                  <a:ext uri="{FF2B5EF4-FFF2-40B4-BE49-F238E27FC236}">
                    <a16:creationId xmlns:a16="http://schemas.microsoft.com/office/drawing/2014/main" id="{4DCE4E66-880A-1A41-90B6-07963E627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94" name="Line 76">
                <a:extLst>
                  <a:ext uri="{FF2B5EF4-FFF2-40B4-BE49-F238E27FC236}">
                    <a16:creationId xmlns:a16="http://schemas.microsoft.com/office/drawing/2014/main" id="{D98453D5-D403-AB45-B6EA-5BC9E77A7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72" name="Group 77">
              <a:extLst>
                <a:ext uri="{FF2B5EF4-FFF2-40B4-BE49-F238E27FC236}">
                  <a16:creationId xmlns:a16="http://schemas.microsoft.com/office/drawing/2014/main" id="{FD97D00D-E5CD-AA4A-9901-D4299668A5B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615" y="2590"/>
              <a:ext cx="182" cy="363"/>
              <a:chOff x="930" y="1026"/>
              <a:chExt cx="182" cy="363"/>
            </a:xfrm>
          </p:grpSpPr>
          <p:sp>
            <p:nvSpPr>
              <p:cNvPr id="85" name="Line 78">
                <a:extLst>
                  <a:ext uri="{FF2B5EF4-FFF2-40B4-BE49-F238E27FC236}">
                    <a16:creationId xmlns:a16="http://schemas.microsoft.com/office/drawing/2014/main" id="{E4111296-C21B-B949-BB84-0503331BA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6" name="Line 79">
                <a:extLst>
                  <a:ext uri="{FF2B5EF4-FFF2-40B4-BE49-F238E27FC236}">
                    <a16:creationId xmlns:a16="http://schemas.microsoft.com/office/drawing/2014/main" id="{2E7EC226-5036-1743-AF44-CCF1612AB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7" name="Line 80">
                <a:extLst>
                  <a:ext uri="{FF2B5EF4-FFF2-40B4-BE49-F238E27FC236}">
                    <a16:creationId xmlns:a16="http://schemas.microsoft.com/office/drawing/2014/main" id="{99A0990A-621B-EF4B-BC37-8279126F2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8" name="Line 81">
                <a:extLst>
                  <a:ext uri="{FF2B5EF4-FFF2-40B4-BE49-F238E27FC236}">
                    <a16:creationId xmlns:a16="http://schemas.microsoft.com/office/drawing/2014/main" id="{800D2930-0030-714A-B2D0-5CF2E9E4B4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9" name="Line 82">
                <a:extLst>
                  <a:ext uri="{FF2B5EF4-FFF2-40B4-BE49-F238E27FC236}">
                    <a16:creationId xmlns:a16="http://schemas.microsoft.com/office/drawing/2014/main" id="{F5983AB7-0639-F141-BE1C-DB9AC6EE9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73" name="Group 83">
              <a:extLst>
                <a:ext uri="{FF2B5EF4-FFF2-40B4-BE49-F238E27FC236}">
                  <a16:creationId xmlns:a16="http://schemas.microsoft.com/office/drawing/2014/main" id="{6EA5379B-2AE0-8844-B1A9-D23F741D7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6" y="2590"/>
              <a:ext cx="182" cy="363"/>
              <a:chOff x="930" y="1026"/>
              <a:chExt cx="182" cy="363"/>
            </a:xfrm>
          </p:grpSpPr>
          <p:sp>
            <p:nvSpPr>
              <p:cNvPr id="80" name="Line 84">
                <a:extLst>
                  <a:ext uri="{FF2B5EF4-FFF2-40B4-BE49-F238E27FC236}">
                    <a16:creationId xmlns:a16="http://schemas.microsoft.com/office/drawing/2014/main" id="{B5F0F5EC-F793-7C4C-A376-2DC2E841FA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1" name="Line 85">
                <a:extLst>
                  <a:ext uri="{FF2B5EF4-FFF2-40B4-BE49-F238E27FC236}">
                    <a16:creationId xmlns:a16="http://schemas.microsoft.com/office/drawing/2014/main" id="{9F580C00-0797-E54D-B236-D0B9EE1F09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2" name="Line 86">
                <a:extLst>
                  <a:ext uri="{FF2B5EF4-FFF2-40B4-BE49-F238E27FC236}">
                    <a16:creationId xmlns:a16="http://schemas.microsoft.com/office/drawing/2014/main" id="{5EEC6D96-F54F-5F40-A007-84AA12E842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3" name="Line 87">
                <a:extLst>
                  <a:ext uri="{FF2B5EF4-FFF2-40B4-BE49-F238E27FC236}">
                    <a16:creationId xmlns:a16="http://schemas.microsoft.com/office/drawing/2014/main" id="{AB902763-6A06-F445-AB91-5F0E5D2CC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84" name="Line 88">
                <a:extLst>
                  <a:ext uri="{FF2B5EF4-FFF2-40B4-BE49-F238E27FC236}">
                    <a16:creationId xmlns:a16="http://schemas.microsoft.com/office/drawing/2014/main" id="{972AC31F-BD33-234B-85C9-B331EE121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74" name="Group 89">
              <a:extLst>
                <a:ext uri="{FF2B5EF4-FFF2-40B4-BE49-F238E27FC236}">
                  <a16:creationId xmlns:a16="http://schemas.microsoft.com/office/drawing/2014/main" id="{8699139D-3DFB-8546-82E6-07AC5B258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2" y="2590"/>
              <a:ext cx="182" cy="363"/>
              <a:chOff x="930" y="1026"/>
              <a:chExt cx="182" cy="363"/>
            </a:xfrm>
          </p:grpSpPr>
          <p:sp>
            <p:nvSpPr>
              <p:cNvPr id="75" name="Line 90">
                <a:extLst>
                  <a:ext uri="{FF2B5EF4-FFF2-40B4-BE49-F238E27FC236}">
                    <a16:creationId xmlns:a16="http://schemas.microsoft.com/office/drawing/2014/main" id="{51B224F5-5270-874E-90AD-984DF66C7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76" name="Line 91">
                <a:extLst>
                  <a:ext uri="{FF2B5EF4-FFF2-40B4-BE49-F238E27FC236}">
                    <a16:creationId xmlns:a16="http://schemas.microsoft.com/office/drawing/2014/main" id="{A32D0B7C-5F04-0F44-AAC0-BEDD282A7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77" name="Line 92">
                <a:extLst>
                  <a:ext uri="{FF2B5EF4-FFF2-40B4-BE49-F238E27FC236}">
                    <a16:creationId xmlns:a16="http://schemas.microsoft.com/office/drawing/2014/main" id="{CDE88CBA-C3B9-BD47-BE21-8F9B7A0FDE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78" name="Line 93">
                <a:extLst>
                  <a:ext uri="{FF2B5EF4-FFF2-40B4-BE49-F238E27FC236}">
                    <a16:creationId xmlns:a16="http://schemas.microsoft.com/office/drawing/2014/main" id="{527E4F47-8E42-AB4B-A9C8-B83A3BF4C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79" name="Line 94">
                <a:extLst>
                  <a:ext uri="{FF2B5EF4-FFF2-40B4-BE49-F238E27FC236}">
                    <a16:creationId xmlns:a16="http://schemas.microsoft.com/office/drawing/2014/main" id="{57AB4008-ADC8-CB45-9780-7A0BE2CDB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00" name="Group 95">
            <a:extLst>
              <a:ext uri="{FF2B5EF4-FFF2-40B4-BE49-F238E27FC236}">
                <a16:creationId xmlns:a16="http://schemas.microsoft.com/office/drawing/2014/main" id="{7F50ADB1-EE5D-FA41-8624-5F4C6FC6242E}"/>
              </a:ext>
            </a:extLst>
          </p:cNvPr>
          <p:cNvGrpSpPr>
            <a:grpSpLocks/>
          </p:cNvGrpSpPr>
          <p:nvPr/>
        </p:nvGrpSpPr>
        <p:grpSpPr bwMode="auto">
          <a:xfrm>
            <a:off x="1739106" y="2443162"/>
            <a:ext cx="8713788" cy="3816350"/>
            <a:chOff x="113" y="2750"/>
            <a:chExt cx="5126" cy="2207"/>
          </a:xfrm>
        </p:grpSpPr>
        <p:pic>
          <p:nvPicPr>
            <p:cNvPr id="101" name="Picture 96">
              <a:extLst>
                <a:ext uri="{FF2B5EF4-FFF2-40B4-BE49-F238E27FC236}">
                  <a16:creationId xmlns:a16="http://schemas.microsoft.com/office/drawing/2014/main" id="{5CE69D81-217F-5E4E-AFBB-58C2F44D7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750"/>
              <a:ext cx="5126" cy="2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" name="Oval 97">
              <a:extLst>
                <a:ext uri="{FF2B5EF4-FFF2-40B4-BE49-F238E27FC236}">
                  <a16:creationId xmlns:a16="http://schemas.microsoft.com/office/drawing/2014/main" id="{00B538EA-5556-9444-9541-B9319C5CD5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26" y="3454"/>
              <a:ext cx="113" cy="1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grpSp>
          <p:nvGrpSpPr>
            <p:cNvPr id="103" name="Group 98">
              <a:extLst>
                <a:ext uri="{FF2B5EF4-FFF2-40B4-BE49-F238E27FC236}">
                  <a16:creationId xmlns:a16="http://schemas.microsoft.com/office/drawing/2014/main" id="{215FF597-2E07-B742-B769-1AC9049A80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3340"/>
              <a:ext cx="182" cy="363"/>
              <a:chOff x="930" y="1026"/>
              <a:chExt cx="182" cy="363"/>
            </a:xfrm>
          </p:grpSpPr>
          <p:sp>
            <p:nvSpPr>
              <p:cNvPr id="128" name="Line 99">
                <a:extLst>
                  <a:ext uri="{FF2B5EF4-FFF2-40B4-BE49-F238E27FC236}">
                    <a16:creationId xmlns:a16="http://schemas.microsoft.com/office/drawing/2014/main" id="{2FD7F289-CD28-A046-BE94-EA26836074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9" name="Line 100">
                <a:extLst>
                  <a:ext uri="{FF2B5EF4-FFF2-40B4-BE49-F238E27FC236}">
                    <a16:creationId xmlns:a16="http://schemas.microsoft.com/office/drawing/2014/main" id="{06004456-A96E-554E-B37B-567951666B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30" name="Line 101">
                <a:extLst>
                  <a:ext uri="{FF2B5EF4-FFF2-40B4-BE49-F238E27FC236}">
                    <a16:creationId xmlns:a16="http://schemas.microsoft.com/office/drawing/2014/main" id="{79408C68-A415-BE4A-9593-467EC7542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31" name="Line 102">
                <a:extLst>
                  <a:ext uri="{FF2B5EF4-FFF2-40B4-BE49-F238E27FC236}">
                    <a16:creationId xmlns:a16="http://schemas.microsoft.com/office/drawing/2014/main" id="{743B9E52-FDD5-B148-A193-1771B3107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32" name="Line 103">
                <a:extLst>
                  <a:ext uri="{FF2B5EF4-FFF2-40B4-BE49-F238E27FC236}">
                    <a16:creationId xmlns:a16="http://schemas.microsoft.com/office/drawing/2014/main" id="{5BD52116-87AD-884C-846F-E00C971D4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4" name="Group 104">
              <a:extLst>
                <a:ext uri="{FF2B5EF4-FFF2-40B4-BE49-F238E27FC236}">
                  <a16:creationId xmlns:a16="http://schemas.microsoft.com/office/drawing/2014/main" id="{255E0D9F-B5DC-E24A-A971-D904FE8FEC4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247" y="3340"/>
              <a:ext cx="182" cy="363"/>
              <a:chOff x="930" y="1026"/>
              <a:chExt cx="182" cy="363"/>
            </a:xfrm>
          </p:grpSpPr>
          <p:sp>
            <p:nvSpPr>
              <p:cNvPr id="123" name="Line 105">
                <a:extLst>
                  <a:ext uri="{FF2B5EF4-FFF2-40B4-BE49-F238E27FC236}">
                    <a16:creationId xmlns:a16="http://schemas.microsoft.com/office/drawing/2014/main" id="{761A3A98-C260-4741-BF8C-A83ED6AD7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4" name="Line 106">
                <a:extLst>
                  <a:ext uri="{FF2B5EF4-FFF2-40B4-BE49-F238E27FC236}">
                    <a16:creationId xmlns:a16="http://schemas.microsoft.com/office/drawing/2014/main" id="{C211476B-AF72-5D46-8122-21CBB5CD3B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5" name="Line 107">
                <a:extLst>
                  <a:ext uri="{FF2B5EF4-FFF2-40B4-BE49-F238E27FC236}">
                    <a16:creationId xmlns:a16="http://schemas.microsoft.com/office/drawing/2014/main" id="{FE2F1465-EC0D-A24E-A7C3-79A8471555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6" name="Line 108">
                <a:extLst>
                  <a:ext uri="{FF2B5EF4-FFF2-40B4-BE49-F238E27FC236}">
                    <a16:creationId xmlns:a16="http://schemas.microsoft.com/office/drawing/2014/main" id="{F42918D3-93FD-DC4C-A71F-A6A368F5B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7" name="Line 109">
                <a:extLst>
                  <a:ext uri="{FF2B5EF4-FFF2-40B4-BE49-F238E27FC236}">
                    <a16:creationId xmlns:a16="http://schemas.microsoft.com/office/drawing/2014/main" id="{37C57B5B-C445-BD4F-89B9-AD2E6BB95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5" name="Group 110">
              <a:extLst>
                <a:ext uri="{FF2B5EF4-FFF2-40B4-BE49-F238E27FC236}">
                  <a16:creationId xmlns:a16="http://schemas.microsoft.com/office/drawing/2014/main" id="{21EB6CCD-AE24-4149-A91A-5B90238ABE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0" y="3340"/>
              <a:ext cx="182" cy="363"/>
              <a:chOff x="930" y="1026"/>
              <a:chExt cx="182" cy="363"/>
            </a:xfrm>
          </p:grpSpPr>
          <p:sp>
            <p:nvSpPr>
              <p:cNvPr id="118" name="Line 111">
                <a:extLst>
                  <a:ext uri="{FF2B5EF4-FFF2-40B4-BE49-F238E27FC236}">
                    <a16:creationId xmlns:a16="http://schemas.microsoft.com/office/drawing/2014/main" id="{86E88411-3FB8-D34D-A42B-FD049BDCA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9" name="Line 112">
                <a:extLst>
                  <a:ext uri="{FF2B5EF4-FFF2-40B4-BE49-F238E27FC236}">
                    <a16:creationId xmlns:a16="http://schemas.microsoft.com/office/drawing/2014/main" id="{ED9923BC-1433-884F-8729-1B826A663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0" name="Line 113">
                <a:extLst>
                  <a:ext uri="{FF2B5EF4-FFF2-40B4-BE49-F238E27FC236}">
                    <a16:creationId xmlns:a16="http://schemas.microsoft.com/office/drawing/2014/main" id="{91303932-8B3D-0B42-9928-F818C825E6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1" name="Line 114">
                <a:extLst>
                  <a:ext uri="{FF2B5EF4-FFF2-40B4-BE49-F238E27FC236}">
                    <a16:creationId xmlns:a16="http://schemas.microsoft.com/office/drawing/2014/main" id="{8A733173-5F05-1E4C-85EF-01B609670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22" name="Line 115">
                <a:extLst>
                  <a:ext uri="{FF2B5EF4-FFF2-40B4-BE49-F238E27FC236}">
                    <a16:creationId xmlns:a16="http://schemas.microsoft.com/office/drawing/2014/main" id="{61E8EA96-8978-2F49-B352-7750801796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6" name="Group 116">
              <a:extLst>
                <a:ext uri="{FF2B5EF4-FFF2-40B4-BE49-F238E27FC236}">
                  <a16:creationId xmlns:a16="http://schemas.microsoft.com/office/drawing/2014/main" id="{81308D6B-12C7-284B-B452-0B810477DB9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063" y="3340"/>
              <a:ext cx="182" cy="363"/>
              <a:chOff x="930" y="1026"/>
              <a:chExt cx="182" cy="363"/>
            </a:xfrm>
          </p:grpSpPr>
          <p:sp>
            <p:nvSpPr>
              <p:cNvPr id="113" name="Line 117">
                <a:extLst>
                  <a:ext uri="{FF2B5EF4-FFF2-40B4-BE49-F238E27FC236}">
                    <a16:creationId xmlns:a16="http://schemas.microsoft.com/office/drawing/2014/main" id="{7ED24F92-C17E-814A-84B6-26C6C93AFF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4" name="Line 118">
                <a:extLst>
                  <a:ext uri="{FF2B5EF4-FFF2-40B4-BE49-F238E27FC236}">
                    <a16:creationId xmlns:a16="http://schemas.microsoft.com/office/drawing/2014/main" id="{CB01CF3A-A994-BC4E-BC3D-6A0DA843E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5" name="Line 119">
                <a:extLst>
                  <a:ext uri="{FF2B5EF4-FFF2-40B4-BE49-F238E27FC236}">
                    <a16:creationId xmlns:a16="http://schemas.microsoft.com/office/drawing/2014/main" id="{FF2DADCF-54D9-2347-9753-F718D2289B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6" name="Line 120">
                <a:extLst>
                  <a:ext uri="{FF2B5EF4-FFF2-40B4-BE49-F238E27FC236}">
                    <a16:creationId xmlns:a16="http://schemas.microsoft.com/office/drawing/2014/main" id="{414D782A-8203-4142-A8F2-08847529F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7" name="Line 121">
                <a:extLst>
                  <a:ext uri="{FF2B5EF4-FFF2-40B4-BE49-F238E27FC236}">
                    <a16:creationId xmlns:a16="http://schemas.microsoft.com/office/drawing/2014/main" id="{0EE64AA3-4BBD-EF46-815D-4EAC3689B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  <p:grpSp>
          <p:nvGrpSpPr>
            <p:cNvPr id="107" name="Group 122">
              <a:extLst>
                <a:ext uri="{FF2B5EF4-FFF2-40B4-BE49-F238E27FC236}">
                  <a16:creationId xmlns:a16="http://schemas.microsoft.com/office/drawing/2014/main" id="{4848CB76-95AC-8B46-ABF1-58E86DDD5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" y="3339"/>
              <a:ext cx="182" cy="363"/>
              <a:chOff x="930" y="1026"/>
              <a:chExt cx="182" cy="363"/>
            </a:xfrm>
          </p:grpSpPr>
          <p:sp>
            <p:nvSpPr>
              <p:cNvPr id="108" name="Line 123">
                <a:extLst>
                  <a:ext uri="{FF2B5EF4-FFF2-40B4-BE49-F238E27FC236}">
                    <a16:creationId xmlns:a16="http://schemas.microsoft.com/office/drawing/2014/main" id="{E9E7ADCA-0DEC-6D41-9048-BB3A6333C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026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09" name="Line 124">
                <a:extLst>
                  <a:ext uri="{FF2B5EF4-FFF2-40B4-BE49-F238E27FC236}">
                    <a16:creationId xmlns:a16="http://schemas.microsoft.com/office/drawing/2014/main" id="{02106277-1815-0547-9F84-0EC2A4AB8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11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0" name="Line 125">
                <a:extLst>
                  <a:ext uri="{FF2B5EF4-FFF2-40B4-BE49-F238E27FC236}">
                    <a16:creationId xmlns:a16="http://schemas.microsoft.com/office/drawing/2014/main" id="{9E8591F7-EB3B-C240-935D-F71F5567B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07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1" name="Line 126">
                <a:extLst>
                  <a:ext uri="{FF2B5EF4-FFF2-40B4-BE49-F238E27FC236}">
                    <a16:creationId xmlns:a16="http://schemas.microsoft.com/office/drawing/2014/main" id="{C9EB3B72-8404-034A-8B96-8805826926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298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12" name="Line 127">
                <a:extLst>
                  <a:ext uri="{FF2B5EF4-FFF2-40B4-BE49-F238E27FC236}">
                    <a16:creationId xmlns:a16="http://schemas.microsoft.com/office/drawing/2014/main" id="{3762F815-2E70-DA48-9375-6E4703C42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1389"/>
                <a:ext cx="182" cy="0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33" name="Group 128">
            <a:extLst>
              <a:ext uri="{FF2B5EF4-FFF2-40B4-BE49-F238E27FC236}">
                <a16:creationId xmlns:a16="http://schemas.microsoft.com/office/drawing/2014/main" id="{455F7C7E-2078-3E42-A521-8C7B9245BCF5}"/>
              </a:ext>
            </a:extLst>
          </p:cNvPr>
          <p:cNvGrpSpPr>
            <a:grpSpLocks/>
          </p:cNvGrpSpPr>
          <p:nvPr/>
        </p:nvGrpSpPr>
        <p:grpSpPr bwMode="auto">
          <a:xfrm>
            <a:off x="1739106" y="2438400"/>
            <a:ext cx="8713788" cy="3889375"/>
            <a:chOff x="204" y="394"/>
            <a:chExt cx="5126" cy="2249"/>
          </a:xfrm>
        </p:grpSpPr>
        <p:grpSp>
          <p:nvGrpSpPr>
            <p:cNvPr id="134" name="Group 129">
              <a:extLst>
                <a:ext uri="{FF2B5EF4-FFF2-40B4-BE49-F238E27FC236}">
                  <a16:creationId xmlns:a16="http://schemas.microsoft.com/office/drawing/2014/main" id="{26876997-BCE3-484A-AD9E-53BF59161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436"/>
              <a:ext cx="5126" cy="2207"/>
              <a:chOff x="204" y="436"/>
              <a:chExt cx="5126" cy="2207"/>
            </a:xfrm>
          </p:grpSpPr>
          <p:pic>
            <p:nvPicPr>
              <p:cNvPr id="139" name="Picture 130">
                <a:extLst>
                  <a:ext uri="{FF2B5EF4-FFF2-40B4-BE49-F238E27FC236}">
                    <a16:creationId xmlns:a16="http://schemas.microsoft.com/office/drawing/2014/main" id="{564919E2-FB52-1A46-871C-ACC517AF0F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436"/>
                <a:ext cx="5126" cy="2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40" name="Oval 131">
                <a:extLst>
                  <a:ext uri="{FF2B5EF4-FFF2-40B4-BE49-F238E27FC236}">
                    <a16:creationId xmlns:a16="http://schemas.microsoft.com/office/drawing/2014/main" id="{399E3FC5-362D-044B-ACB9-2EE1ED0181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33" y="1145"/>
                <a:ext cx="113" cy="11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grpSp>
            <p:nvGrpSpPr>
              <p:cNvPr id="141" name="Group 132">
                <a:extLst>
                  <a:ext uri="{FF2B5EF4-FFF2-40B4-BE49-F238E27FC236}">
                    <a16:creationId xmlns:a16="http://schemas.microsoft.com/office/drawing/2014/main" id="{BF7BB58B-F88C-9043-9DE1-E510A29BA0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" y="1026"/>
                <a:ext cx="182" cy="363"/>
                <a:chOff x="930" y="1026"/>
                <a:chExt cx="182" cy="363"/>
              </a:xfrm>
            </p:grpSpPr>
            <p:sp>
              <p:nvSpPr>
                <p:cNvPr id="160" name="Line 133">
                  <a:extLst>
                    <a:ext uri="{FF2B5EF4-FFF2-40B4-BE49-F238E27FC236}">
                      <a16:creationId xmlns:a16="http://schemas.microsoft.com/office/drawing/2014/main" id="{8CE618B6-A948-7A44-B89E-7BFF6FDF8E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026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61" name="Line 134">
                  <a:extLst>
                    <a:ext uri="{FF2B5EF4-FFF2-40B4-BE49-F238E27FC236}">
                      <a16:creationId xmlns:a16="http://schemas.microsoft.com/office/drawing/2014/main" id="{5609F890-D1D2-0F4D-9AC1-25D6411E2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11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62" name="Line 135">
                  <a:extLst>
                    <a:ext uri="{FF2B5EF4-FFF2-40B4-BE49-F238E27FC236}">
                      <a16:creationId xmlns:a16="http://schemas.microsoft.com/office/drawing/2014/main" id="{5EECC56C-784E-0540-BECF-27FF29E83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0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63" name="Line 136">
                  <a:extLst>
                    <a:ext uri="{FF2B5EF4-FFF2-40B4-BE49-F238E27FC236}">
                      <a16:creationId xmlns:a16="http://schemas.microsoft.com/office/drawing/2014/main" id="{111AA405-B0B2-8743-84DA-226A95A3B7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98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64" name="Line 137">
                  <a:extLst>
                    <a:ext uri="{FF2B5EF4-FFF2-40B4-BE49-F238E27FC236}">
                      <a16:creationId xmlns:a16="http://schemas.microsoft.com/office/drawing/2014/main" id="{4DA5B06E-188C-CC43-B756-5A62608594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389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42" name="Group 138">
                <a:extLst>
                  <a:ext uri="{FF2B5EF4-FFF2-40B4-BE49-F238E27FC236}">
                    <a16:creationId xmlns:a16="http://schemas.microsoft.com/office/drawing/2014/main" id="{357C9657-3192-7745-879F-72B1CAEFC5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1338" y="1026"/>
                <a:ext cx="182" cy="363"/>
                <a:chOff x="930" y="1026"/>
                <a:chExt cx="182" cy="363"/>
              </a:xfrm>
            </p:grpSpPr>
            <p:sp>
              <p:nvSpPr>
                <p:cNvPr id="155" name="Line 139">
                  <a:extLst>
                    <a:ext uri="{FF2B5EF4-FFF2-40B4-BE49-F238E27FC236}">
                      <a16:creationId xmlns:a16="http://schemas.microsoft.com/office/drawing/2014/main" id="{6D801F8A-2A82-3742-84F3-E1D64A2A3B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026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" name="Line 140">
                  <a:extLst>
                    <a:ext uri="{FF2B5EF4-FFF2-40B4-BE49-F238E27FC236}">
                      <a16:creationId xmlns:a16="http://schemas.microsoft.com/office/drawing/2014/main" id="{6BC1BF0A-EA69-6E4E-8AB0-83AC26E887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11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7" name="Line 141">
                  <a:extLst>
                    <a:ext uri="{FF2B5EF4-FFF2-40B4-BE49-F238E27FC236}">
                      <a16:creationId xmlns:a16="http://schemas.microsoft.com/office/drawing/2014/main" id="{43603BB1-B84A-B24F-8D06-BEA1E7CD5B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0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8" name="Line 142">
                  <a:extLst>
                    <a:ext uri="{FF2B5EF4-FFF2-40B4-BE49-F238E27FC236}">
                      <a16:creationId xmlns:a16="http://schemas.microsoft.com/office/drawing/2014/main" id="{0E62802E-985E-F243-B2A0-FBD8E8CCF7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98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9" name="Line 143">
                  <a:extLst>
                    <a:ext uri="{FF2B5EF4-FFF2-40B4-BE49-F238E27FC236}">
                      <a16:creationId xmlns:a16="http://schemas.microsoft.com/office/drawing/2014/main" id="{D9A82CBC-D36B-4448-8E11-EC8BC887B8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389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43" name="Group 144">
                <a:extLst>
                  <a:ext uri="{FF2B5EF4-FFF2-40B4-BE49-F238E27FC236}">
                    <a16:creationId xmlns:a16="http://schemas.microsoft.com/office/drawing/2014/main" id="{82F60673-E2DF-494E-8B0B-B941D3E44F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1" y="1026"/>
                <a:ext cx="182" cy="363"/>
                <a:chOff x="930" y="1026"/>
                <a:chExt cx="182" cy="363"/>
              </a:xfrm>
            </p:grpSpPr>
            <p:sp>
              <p:nvSpPr>
                <p:cNvPr id="150" name="Line 145">
                  <a:extLst>
                    <a:ext uri="{FF2B5EF4-FFF2-40B4-BE49-F238E27FC236}">
                      <a16:creationId xmlns:a16="http://schemas.microsoft.com/office/drawing/2014/main" id="{011D705C-CB0D-DA46-ABF2-ABDC682564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026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" name="Line 146">
                  <a:extLst>
                    <a:ext uri="{FF2B5EF4-FFF2-40B4-BE49-F238E27FC236}">
                      <a16:creationId xmlns:a16="http://schemas.microsoft.com/office/drawing/2014/main" id="{D8BE64D0-C5F4-3348-821B-700E44E9E9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11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2" name="Line 147">
                  <a:extLst>
                    <a:ext uri="{FF2B5EF4-FFF2-40B4-BE49-F238E27FC236}">
                      <a16:creationId xmlns:a16="http://schemas.microsoft.com/office/drawing/2014/main" id="{B7E1F330-3FDD-E545-B487-6B866E0E02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0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3" name="Line 148">
                  <a:extLst>
                    <a:ext uri="{FF2B5EF4-FFF2-40B4-BE49-F238E27FC236}">
                      <a16:creationId xmlns:a16="http://schemas.microsoft.com/office/drawing/2014/main" id="{D7858690-858F-F446-B18E-C112E1D65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98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54" name="Line 149">
                  <a:extLst>
                    <a:ext uri="{FF2B5EF4-FFF2-40B4-BE49-F238E27FC236}">
                      <a16:creationId xmlns:a16="http://schemas.microsoft.com/office/drawing/2014/main" id="{B511B6C6-B670-A74B-8FD2-8394E01777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389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44" name="Group 150">
                <a:extLst>
                  <a:ext uri="{FF2B5EF4-FFF2-40B4-BE49-F238E27FC236}">
                    <a16:creationId xmlns:a16="http://schemas.microsoft.com/office/drawing/2014/main" id="{66257D46-D413-F24A-B342-DF8DEB3823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2154" y="1026"/>
                <a:ext cx="182" cy="363"/>
                <a:chOff x="930" y="1026"/>
                <a:chExt cx="182" cy="363"/>
              </a:xfrm>
            </p:grpSpPr>
            <p:sp>
              <p:nvSpPr>
                <p:cNvPr id="145" name="Line 151">
                  <a:extLst>
                    <a:ext uri="{FF2B5EF4-FFF2-40B4-BE49-F238E27FC236}">
                      <a16:creationId xmlns:a16="http://schemas.microsoft.com/office/drawing/2014/main" id="{589032BF-B394-0A45-9719-77F20AEC6E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026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46" name="Line 152">
                  <a:extLst>
                    <a:ext uri="{FF2B5EF4-FFF2-40B4-BE49-F238E27FC236}">
                      <a16:creationId xmlns:a16="http://schemas.microsoft.com/office/drawing/2014/main" id="{C9BBB789-3127-8F48-87B2-D44EE62887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11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47" name="Line 153">
                  <a:extLst>
                    <a:ext uri="{FF2B5EF4-FFF2-40B4-BE49-F238E27FC236}">
                      <a16:creationId xmlns:a16="http://schemas.microsoft.com/office/drawing/2014/main" id="{C1CC562A-632A-0D4A-B6AE-BE72DF761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07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48" name="Line 154">
                  <a:extLst>
                    <a:ext uri="{FF2B5EF4-FFF2-40B4-BE49-F238E27FC236}">
                      <a16:creationId xmlns:a16="http://schemas.microsoft.com/office/drawing/2014/main" id="{DF8E5BE9-2C79-5841-8C81-3F9FED81E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298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  <p:sp>
              <p:nvSpPr>
                <p:cNvPr id="149" name="Line 155">
                  <a:extLst>
                    <a:ext uri="{FF2B5EF4-FFF2-40B4-BE49-F238E27FC236}">
                      <a16:creationId xmlns:a16="http://schemas.microsoft.com/office/drawing/2014/main" id="{A60CC78C-86CB-D24F-957A-3DEC33943C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30" y="1389"/>
                  <a:ext cx="182" cy="0"/>
                </a:xfrm>
                <a:prstGeom prst="line">
                  <a:avLst/>
                </a:prstGeom>
                <a:noFill/>
                <a:ln w="28575">
                  <a:solidFill>
                    <a:srgbClr val="0066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>
                    <a:buFontTx/>
                    <a:buChar char="•"/>
                  </a:pPr>
                  <a:endParaRPr lang="it-IT" sz="1600">
                    <a:solidFill>
                      <a:srgbClr val="CC3300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135" name="Group 156">
              <a:extLst>
                <a:ext uri="{FF2B5EF4-FFF2-40B4-BE49-F238E27FC236}">
                  <a16:creationId xmlns:a16="http://schemas.microsoft.com/office/drawing/2014/main" id="{EFDE4987-F0FC-5344-A453-44988E882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394"/>
              <a:ext cx="551" cy="541"/>
              <a:chOff x="1111" y="394"/>
              <a:chExt cx="551" cy="541"/>
            </a:xfrm>
          </p:grpSpPr>
          <p:sp>
            <p:nvSpPr>
              <p:cNvPr id="136" name="Text Box 157">
                <a:extLst>
                  <a:ext uri="{FF2B5EF4-FFF2-40B4-BE49-F238E27FC236}">
                    <a16:creationId xmlns:a16="http://schemas.microsoft.com/office/drawing/2014/main" id="{B0D1D653-6891-3144-9FC7-5E9844B2D0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0" y="394"/>
                <a:ext cx="382" cy="218"/>
              </a:xfrm>
              <a:prstGeom prst="rect">
                <a:avLst/>
              </a:prstGeom>
              <a:noFill/>
              <a:ln w="9525">
                <a:solidFill>
                  <a:srgbClr val="0066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kumimoji="1" lang="ja-JP" altLang="en-US" sz="1800">
                    <a:solidFill>
                      <a:srgbClr val="0066FF"/>
                    </a:solidFill>
                    <a:latin typeface="Arial" charset="0"/>
                    <a:ea typeface="ＭＳ Ｐゴシック" pitchFamily="50" charset="-128"/>
                  </a:rPr>
                  <a:t>電場</a:t>
                </a:r>
              </a:p>
            </p:txBody>
          </p:sp>
          <p:sp>
            <p:nvSpPr>
              <p:cNvPr id="137" name="Line 158">
                <a:extLst>
                  <a:ext uri="{FF2B5EF4-FFF2-40B4-BE49-F238E27FC236}">
                    <a16:creationId xmlns:a16="http://schemas.microsoft.com/office/drawing/2014/main" id="{BCBA8A20-E8DE-474B-8A82-D083ABF6AE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11" y="618"/>
                <a:ext cx="272" cy="317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38" name="Line 159">
                <a:extLst>
                  <a:ext uri="{FF2B5EF4-FFF2-40B4-BE49-F238E27FC236}">
                    <a16:creationId xmlns:a16="http://schemas.microsoft.com/office/drawing/2014/main" id="{47729143-88CA-5B4A-BAC1-8B781154E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3" y="618"/>
                <a:ext cx="46" cy="317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65" name="Text Box 160">
            <a:extLst>
              <a:ext uri="{FF2B5EF4-FFF2-40B4-BE49-F238E27FC236}">
                <a16:creationId xmlns:a16="http://schemas.microsoft.com/office/drawing/2014/main" id="{0D454D27-2303-9143-81E5-882A46171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869" y="4651374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kumimoji="1" lang="it-IT" altLang="it-IT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66" name="Group 161">
            <a:extLst>
              <a:ext uri="{FF2B5EF4-FFF2-40B4-BE49-F238E27FC236}">
                <a16:creationId xmlns:a16="http://schemas.microsoft.com/office/drawing/2014/main" id="{6BC4FC72-10B0-D049-9EFC-5728DBD097E5}"/>
              </a:ext>
            </a:extLst>
          </p:cNvPr>
          <p:cNvGrpSpPr>
            <a:grpSpLocks/>
          </p:cNvGrpSpPr>
          <p:nvPr/>
        </p:nvGrpSpPr>
        <p:grpSpPr bwMode="auto">
          <a:xfrm>
            <a:off x="2747169" y="3930650"/>
            <a:ext cx="1263650" cy="1630363"/>
            <a:chOff x="748" y="1933"/>
            <a:chExt cx="744" cy="944"/>
          </a:xfrm>
        </p:grpSpPr>
        <p:sp>
          <p:nvSpPr>
            <p:cNvPr id="167" name="Text Box 162">
              <a:extLst>
                <a:ext uri="{FF2B5EF4-FFF2-40B4-BE49-F238E27FC236}">
                  <a16:creationId xmlns:a16="http://schemas.microsoft.com/office/drawing/2014/main" id="{8BF0CFC5-0E8E-B146-9806-76F059D6F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" y="2659"/>
              <a:ext cx="608" cy="218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800">
                  <a:solidFill>
                    <a:srgbClr val="FF3300"/>
                  </a:solidFill>
                  <a:latin typeface="Arial" charset="0"/>
                  <a:ea typeface="ＭＳ Ｐゴシック" pitchFamily="50" charset="-128"/>
                </a:rPr>
                <a:t>(</a:t>
              </a:r>
              <a:r>
                <a:rPr kumimoji="1" lang="ja-JP" altLang="en-US" sz="1800">
                  <a:solidFill>
                    <a:srgbClr val="FF3300"/>
                  </a:solidFill>
                  <a:latin typeface="Arial" charset="0"/>
                  <a:ea typeface="ＭＳ Ｐゴシック" pitchFamily="50" charset="-128"/>
                </a:rPr>
                <a:t>陽</a:t>
              </a:r>
              <a:r>
                <a:rPr kumimoji="1" lang="en-US" altLang="ja-JP" sz="1800">
                  <a:solidFill>
                    <a:srgbClr val="FF3300"/>
                  </a:solidFill>
                  <a:latin typeface="Arial" charset="0"/>
                  <a:ea typeface="ＭＳ Ｐゴシック" pitchFamily="50" charset="-128"/>
                </a:rPr>
                <a:t>)</a:t>
              </a:r>
              <a:r>
                <a:rPr kumimoji="1" lang="ja-JP" altLang="en-US" sz="1800">
                  <a:solidFill>
                    <a:srgbClr val="FF3300"/>
                  </a:solidFill>
                  <a:latin typeface="Arial" charset="0"/>
                  <a:ea typeface="ＭＳ Ｐゴシック" pitchFamily="50" charset="-128"/>
                </a:rPr>
                <a:t>電子</a:t>
              </a:r>
            </a:p>
          </p:txBody>
        </p:sp>
        <p:sp>
          <p:nvSpPr>
            <p:cNvPr id="168" name="Line 163">
              <a:extLst>
                <a:ext uri="{FF2B5EF4-FFF2-40B4-BE49-F238E27FC236}">
                  <a16:creationId xmlns:a16="http://schemas.microsoft.com/office/drawing/2014/main" id="{35A36EE9-BDA3-B946-9CEF-93CA057949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8" y="1933"/>
              <a:ext cx="272" cy="72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</p:grpSp>
      <p:sp>
        <p:nvSpPr>
          <p:cNvPr id="169" name="Text Box 165">
            <a:extLst>
              <a:ext uri="{FF2B5EF4-FFF2-40B4-BE49-F238E27FC236}">
                <a16:creationId xmlns:a16="http://schemas.microsoft.com/office/drawing/2014/main" id="{3DE3D4B9-75E0-5C42-AE78-3D7A48982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457" y="2438400"/>
            <a:ext cx="1762125" cy="396875"/>
          </a:xfrm>
          <a:prstGeom prst="rect">
            <a:avLst/>
          </a:prstGeom>
          <a:solidFill>
            <a:srgbClr val="D3F3F9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sz="2000">
                <a:solidFill>
                  <a:srgbClr val="154D81"/>
                </a:solidFill>
                <a:latin typeface="Arial" charset="0"/>
                <a:ea typeface="ＭＳ Ｐゴシック" pitchFamily="50" charset="-128"/>
              </a:rPr>
              <a:t>Electric Field</a:t>
            </a:r>
          </a:p>
        </p:txBody>
      </p:sp>
      <p:sp>
        <p:nvSpPr>
          <p:cNvPr id="170" name="Text Box 166">
            <a:extLst>
              <a:ext uri="{FF2B5EF4-FFF2-40B4-BE49-F238E27FC236}">
                <a16:creationId xmlns:a16="http://schemas.microsoft.com/office/drawing/2014/main" id="{3A6F4E09-AB57-F34C-8379-9B4A7F39F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631" y="5170488"/>
            <a:ext cx="1157288" cy="396875"/>
          </a:xfrm>
          <a:prstGeom prst="rect">
            <a:avLst/>
          </a:prstGeom>
          <a:solidFill>
            <a:srgbClr val="FFF4E5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kumimoji="1" lang="en-US" altLang="ja-JP" sz="800">
                <a:solidFill>
                  <a:srgbClr val="F51C17"/>
                </a:solidFill>
                <a:latin typeface="Arial" charset="0"/>
                <a:ea typeface="ＭＳ Ｐゴシック" pitchFamily="50" charset="-128"/>
              </a:rPr>
              <a:t> </a:t>
            </a:r>
            <a:r>
              <a:rPr kumimoji="1" lang="en-US" altLang="ja-JP" sz="2000">
                <a:solidFill>
                  <a:srgbClr val="C00000"/>
                </a:solidFill>
                <a:latin typeface="Arial" charset="0"/>
                <a:ea typeface="ＭＳ Ｐゴシック" pitchFamily="50" charset="-128"/>
              </a:rPr>
              <a:t>Particle</a:t>
            </a:r>
            <a:r>
              <a:rPr kumimoji="1" lang="en-US" altLang="ja-JP" sz="800">
                <a:solidFill>
                  <a:srgbClr val="F51C17"/>
                </a:solidFill>
                <a:latin typeface="Arial" charset="0"/>
                <a:ea typeface="ＭＳ Ｐゴシック" pitchFamily="50" charset="-128"/>
              </a:rPr>
              <a:t> </a:t>
            </a:r>
          </a:p>
        </p:txBody>
      </p:sp>
      <p:sp>
        <p:nvSpPr>
          <p:cNvPr id="171" name="Text Box 168">
            <a:extLst>
              <a:ext uri="{FF2B5EF4-FFF2-40B4-BE49-F238E27FC236}">
                <a16:creationId xmlns:a16="http://schemas.microsoft.com/office/drawing/2014/main" id="{A080CB7E-9238-6D41-9013-2417F82E6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05" y="896683"/>
            <a:ext cx="10210800" cy="137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8925" indent="-2889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lnSpc>
                <a:spcPts val="2200"/>
              </a:lnSpc>
              <a:spcBef>
                <a:spcPts val="600"/>
              </a:spcBef>
              <a:buBlip>
                <a:blip r:embed="rId3"/>
              </a:buBlip>
            </a:pPr>
            <a:r>
              <a:rPr lang="en-US" altLang="it-IT" sz="2000" b="0" dirty="0">
                <a:solidFill>
                  <a:srgbClr val="002060"/>
                </a:solidFill>
                <a:latin typeface="Arial" charset="0"/>
              </a:rPr>
              <a:t>An electromagnetic field is resonating inside the “cavity”. The electric field inverts its direction according to the frequency determined by the cavity resonator shape.</a:t>
            </a:r>
          </a:p>
          <a:p>
            <a:pPr eaLnBrk="0" hangingPunct="0">
              <a:lnSpc>
                <a:spcPts val="22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altLang="it-IT" sz="2000" b="0" dirty="0">
                <a:solidFill>
                  <a:srgbClr val="002060"/>
                </a:solidFill>
                <a:latin typeface="Arial" charset="0"/>
              </a:rPr>
              <a:t>If the charged particle beam has the proper synchronism, moving from one cell to the other it sees always the field in the right direction and gains energy:</a:t>
            </a: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 </a:t>
            </a:r>
            <a:r>
              <a:rPr lang="en-US" altLang="it-IT" b="0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E</a:t>
            </a:r>
            <a:r>
              <a:rPr lang="en-US" altLang="it-IT" sz="2000" b="0" baseline="-25000" dirty="0" err="1">
                <a:solidFill>
                  <a:srgbClr val="C00000"/>
                </a:solidFill>
                <a:latin typeface="Arial" charset="0"/>
              </a:rPr>
              <a:t>gain</a:t>
            </a:r>
            <a:r>
              <a:rPr lang="en-US" altLang="it-IT" sz="2000" b="0" baseline="-25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it-IT" sz="2000" b="0" dirty="0">
                <a:solidFill>
                  <a:srgbClr val="C00000"/>
                </a:solidFill>
                <a:latin typeface="Arial" charset="0"/>
              </a:rPr>
              <a:t>= </a:t>
            </a:r>
            <a:r>
              <a:rPr lang="en-US" altLang="it-IT" b="0" i="1" dirty="0">
                <a:solidFill>
                  <a:srgbClr val="C00000"/>
                </a:solidFill>
                <a:cs typeface="Times New Roman" panose="02020603050405020304" pitchFamily="18" charset="0"/>
              </a:rPr>
              <a:t>q</a:t>
            </a:r>
            <a:r>
              <a:rPr lang="en-US" altLang="it-IT" b="0" i="1" baseline="10000" dirty="0">
                <a:solidFill>
                  <a:srgbClr val="C00000"/>
                </a:solidFill>
                <a:cs typeface="Times New Roman" panose="02020603050405020304" pitchFamily="18" charset="0"/>
              </a:rPr>
              <a:t> · </a:t>
            </a:r>
            <a:r>
              <a:rPr lang="en-US" altLang="it-IT" b="0" i="1" dirty="0">
                <a:solidFill>
                  <a:srgbClr val="C00000"/>
                </a:solidFill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72" name="Rectangle 6">
            <a:extLst>
              <a:ext uri="{FF2B5EF4-FFF2-40B4-BE49-F238E27FC236}">
                <a16:creationId xmlns:a16="http://schemas.microsoft.com/office/drawing/2014/main" id="{86C40EFA-A899-C64C-860D-CEF9757815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8DAA6-C338-E541-B4A2-7B4D73BF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Portable</a:t>
            </a:r>
            <a:r>
              <a:rPr lang="it-IT" dirty="0"/>
              <a:t> Accelerator to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Flare</a:t>
            </a:r>
            <a:r>
              <a:rPr lang="it-IT" dirty="0"/>
              <a:t> Gas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CBDDFD-252F-FA41-82FD-772146BD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F989C4-9139-1442-948B-A4909B179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100</a:t>
            </a:fld>
            <a:endParaRPr lang="en-US" altLang="it-IT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D68EBB-81F5-0C46-8810-CDE4C712476B}"/>
              </a:ext>
            </a:extLst>
          </p:cNvPr>
          <p:cNvSpPr txBox="1">
            <a:spLocks/>
          </p:cNvSpPr>
          <p:nvPr/>
        </p:nvSpPr>
        <p:spPr>
          <a:xfrm>
            <a:off x="1343025" y="883579"/>
            <a:ext cx="9829799" cy="171184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154D81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154D81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Trailer mounted </a:t>
            </a:r>
            <a:r>
              <a:rPr lang="en-US" sz="2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electron accelerators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 turbines provide the local electrical power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en-US" sz="22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hydrocarbons created </a:t>
            </a: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mixed and collected with crude oil produced by the well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6098667-ED80-ED42-AD24-EAC2458D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498808"/>
            <a:ext cx="7981887" cy="326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16">
            <a:extLst>
              <a:ext uri="{FF2B5EF4-FFF2-40B4-BE49-F238E27FC236}">
                <a16:creationId xmlns:a16="http://schemas.microsoft.com/office/drawing/2014/main" id="{81829DC2-7C82-C244-A213-46A6ABAD087E}"/>
              </a:ext>
            </a:extLst>
          </p:cNvPr>
          <p:cNvCxnSpPr>
            <a:cxnSpLocks/>
            <a:endCxn id="13" idx="3"/>
          </p:cNvCxnSpPr>
          <p:nvPr/>
        </p:nvCxnSpPr>
        <p:spPr>
          <a:xfrm>
            <a:off x="3333066" y="4835623"/>
            <a:ext cx="629334" cy="125103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7">
            <a:extLst>
              <a:ext uri="{FF2B5EF4-FFF2-40B4-BE49-F238E27FC236}">
                <a16:creationId xmlns:a16="http://schemas.microsoft.com/office/drawing/2014/main" id="{5BA294A1-8F68-444A-94BE-A44632E4CABB}"/>
              </a:ext>
            </a:extLst>
          </p:cNvPr>
          <p:cNvCxnSpPr>
            <a:cxnSpLocks/>
            <a:endCxn id="13" idx="3"/>
          </p:cNvCxnSpPr>
          <p:nvPr/>
        </p:nvCxnSpPr>
        <p:spPr>
          <a:xfrm>
            <a:off x="2223733" y="5535600"/>
            <a:ext cx="1738667" cy="55105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23">
            <a:extLst>
              <a:ext uri="{FF2B5EF4-FFF2-40B4-BE49-F238E27FC236}">
                <a16:creationId xmlns:a16="http://schemas.microsoft.com/office/drawing/2014/main" id="{AA4FC689-54B2-AF4C-8630-F3F926ED4075}"/>
              </a:ext>
            </a:extLst>
          </p:cNvPr>
          <p:cNvCxnSpPr>
            <a:cxnSpLocks/>
            <a:endCxn id="13" idx="3"/>
          </p:cNvCxnSpPr>
          <p:nvPr/>
        </p:nvCxnSpPr>
        <p:spPr>
          <a:xfrm>
            <a:off x="3267495" y="5353963"/>
            <a:ext cx="694905" cy="73269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5">
            <a:extLst>
              <a:ext uri="{FF2B5EF4-FFF2-40B4-BE49-F238E27FC236}">
                <a16:creationId xmlns:a16="http://schemas.microsoft.com/office/drawing/2014/main" id="{1AE25847-A4CF-CB4D-B174-CAAA5958ED4B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3962400" y="5065573"/>
            <a:ext cx="5562600" cy="102108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7">
            <a:extLst>
              <a:ext uri="{FF2B5EF4-FFF2-40B4-BE49-F238E27FC236}">
                <a16:creationId xmlns:a16="http://schemas.microsoft.com/office/drawing/2014/main" id="{4F309DF2-C244-C844-9714-BA64918CEEC1}"/>
              </a:ext>
            </a:extLst>
          </p:cNvPr>
          <p:cNvCxnSpPr>
            <a:cxnSpLocks/>
            <a:endCxn id="13" idx="3"/>
          </p:cNvCxnSpPr>
          <p:nvPr/>
        </p:nvCxnSpPr>
        <p:spPr>
          <a:xfrm>
            <a:off x="3038900" y="4888786"/>
            <a:ext cx="923500" cy="1197872"/>
          </a:xfrm>
          <a:prstGeom prst="straightConnector1">
            <a:avLst/>
          </a:prstGeom>
          <a:ln w="57150">
            <a:solidFill>
              <a:srgbClr val="BD1F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8">
            <a:extLst>
              <a:ext uri="{FF2B5EF4-FFF2-40B4-BE49-F238E27FC236}">
                <a16:creationId xmlns:a16="http://schemas.microsoft.com/office/drawing/2014/main" id="{EB3CF2AB-2452-604E-AF70-6BB1C35F9441}"/>
              </a:ext>
            </a:extLst>
          </p:cNvPr>
          <p:cNvSpPr txBox="1"/>
          <p:nvPr/>
        </p:nvSpPr>
        <p:spPr>
          <a:xfrm>
            <a:off x="2404463" y="5794270"/>
            <a:ext cx="1557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hydrocarbons</a:t>
            </a:r>
          </a:p>
        </p:txBody>
      </p:sp>
      <p:sp>
        <p:nvSpPr>
          <p:cNvPr id="14" name="TextBox 31">
            <a:extLst>
              <a:ext uri="{FF2B5EF4-FFF2-40B4-BE49-F238E27FC236}">
                <a16:creationId xmlns:a16="http://schemas.microsoft.com/office/drawing/2014/main" id="{84FB0568-6D45-2B49-B58C-CA03C22AA1A7}"/>
              </a:ext>
            </a:extLst>
          </p:cNvPr>
          <p:cNvSpPr txBox="1"/>
          <p:nvPr/>
        </p:nvSpPr>
        <p:spPr>
          <a:xfrm>
            <a:off x="809272" y="5462563"/>
            <a:ext cx="142880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Gas</a:t>
            </a:r>
          </a:p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heavy oils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1F2333D6-7881-EB41-B3E4-362664C40FCD}"/>
              </a:ext>
            </a:extLst>
          </p:cNvPr>
          <p:cNvSpPr txBox="1"/>
          <p:nvPr/>
        </p:nvSpPr>
        <p:spPr>
          <a:xfrm rot="21264688">
            <a:off x="7453801" y="3480280"/>
            <a:ext cx="135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turbine generator</a:t>
            </a: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CB96005D-1C17-2146-BBFA-2391A1E39036}"/>
              </a:ext>
            </a:extLst>
          </p:cNvPr>
          <p:cNvSpPr txBox="1"/>
          <p:nvPr/>
        </p:nvSpPr>
        <p:spPr>
          <a:xfrm rot="21264688">
            <a:off x="3625526" y="3538110"/>
            <a:ext cx="2547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and RF Power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A52E3BC1-4653-1443-A5D8-024E0E8812CA}"/>
              </a:ext>
            </a:extLst>
          </p:cNvPr>
          <p:cNvSpPr txBox="1"/>
          <p:nvPr/>
        </p:nvSpPr>
        <p:spPr>
          <a:xfrm>
            <a:off x="9734487" y="4526964"/>
            <a:ext cx="20730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Unconverted Nat Gas + Hydrogen drives gas turbine for power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4A40082E-B9EB-884A-BA91-CBF1800C7C3B}"/>
              </a:ext>
            </a:extLst>
          </p:cNvPr>
          <p:cNvSpPr txBox="1"/>
          <p:nvPr/>
        </p:nvSpPr>
        <p:spPr>
          <a:xfrm>
            <a:off x="1759713" y="2504449"/>
            <a:ext cx="334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high revenues!</a:t>
            </a:r>
          </a:p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well flares ~ $ 5 M/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1-2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EABC940-BD23-B74E-A79A-C70903965DFC}"/>
              </a:ext>
            </a:extLst>
          </p:cNvPr>
          <p:cNvSpPr txBox="1"/>
          <p:nvPr/>
        </p:nvSpPr>
        <p:spPr>
          <a:xfrm>
            <a:off x="10208945" y="5809658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68D0BE1-E1D8-554E-BE49-5E6E393D57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ia aperta, cielo, edificio, architettura&#10;&#10;Descrizione generata automaticamente">
            <a:extLst>
              <a:ext uri="{FF2B5EF4-FFF2-40B4-BE49-F238E27FC236}">
                <a16:creationId xmlns:a16="http://schemas.microsoft.com/office/drawing/2014/main" id="{CE95C485-E995-67DC-0700-3D9A6B219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" y="0"/>
            <a:ext cx="12192002" cy="685800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03F8C3-06D2-E7CC-EFEF-5C9ED5FF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 dirty="0">
                <a:solidFill>
                  <a:srgbClr val="EEE5B6"/>
                </a:solidFill>
              </a:rPr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426562-E281-0EE6-4CF2-61370E29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101</a:t>
            </a:fld>
            <a:endParaRPr lang="en-US" alt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1A06E6-16CC-B7FF-848F-1890912AF2CB}"/>
              </a:ext>
            </a:extLst>
          </p:cNvPr>
          <p:cNvSpPr txBox="1">
            <a:spLocks/>
          </p:cNvSpPr>
          <p:nvPr/>
        </p:nvSpPr>
        <p:spPr bwMode="auto">
          <a:xfrm>
            <a:off x="2661920" y="6061709"/>
            <a:ext cx="685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it-IT" sz="3600" kern="0" dirty="0">
                <a:solidFill>
                  <a:srgbClr val="EEE5B6"/>
                </a:solidFill>
              </a:rPr>
              <a:t>Thank </a:t>
            </a:r>
            <a:r>
              <a:rPr lang="it-IT" sz="3600" kern="0" dirty="0" err="1">
                <a:solidFill>
                  <a:srgbClr val="D7D0A3"/>
                </a:solidFill>
              </a:rPr>
              <a:t>you</a:t>
            </a:r>
            <a:r>
              <a:rPr lang="it-IT" sz="3600" kern="0" dirty="0">
                <a:solidFill>
                  <a:srgbClr val="EEE5B6"/>
                </a:solidFill>
              </a:rPr>
              <a:t> for </a:t>
            </a:r>
            <a:r>
              <a:rPr lang="it-IT" sz="3600" kern="0" dirty="0" err="1">
                <a:solidFill>
                  <a:srgbClr val="EEE5B6"/>
                </a:solidFill>
              </a:rPr>
              <a:t>your</a:t>
            </a:r>
            <a:r>
              <a:rPr lang="it-IT" sz="3600" kern="0" dirty="0">
                <a:solidFill>
                  <a:srgbClr val="EEE5B6"/>
                </a:solidFill>
              </a:rPr>
              <a:t> </a:t>
            </a:r>
            <a:r>
              <a:rPr lang="it-IT" sz="3600" kern="0" dirty="0" err="1">
                <a:solidFill>
                  <a:srgbClr val="EEE5B6"/>
                </a:solidFill>
              </a:rPr>
              <a:t>attention</a:t>
            </a:r>
            <a:endParaRPr lang="it-IT" kern="0" dirty="0">
              <a:solidFill>
                <a:srgbClr val="EEE5B6"/>
              </a:solidFill>
            </a:endParaRPr>
          </a:p>
        </p:txBody>
      </p:sp>
      <p:pic>
        <p:nvPicPr>
          <p:cNvPr id="12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5048374-4AB5-210B-A474-B64A5D9C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1234" y="-1313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780A3DB2-5467-ADAF-56B3-98828B782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>
                <a:solidFill>
                  <a:srgbClr val="EEE5B6"/>
                </a:solidFill>
              </a:rPr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rgbClr val="EEE5B6"/>
                </a:solidFill>
              </a:rPr>
              <a:t>Shenzhen, 20 </a:t>
            </a:r>
            <a:r>
              <a:rPr lang="it-IT" altLang="it-IT" i="0" dirty="0" err="1">
                <a:solidFill>
                  <a:srgbClr val="EEE5B6"/>
                </a:solidFill>
              </a:rPr>
              <a:t>May</a:t>
            </a:r>
            <a:r>
              <a:rPr lang="it-IT" altLang="it-IT" i="0" dirty="0">
                <a:solidFill>
                  <a:srgbClr val="EEE5B6"/>
                </a:solidFill>
              </a:rPr>
              <a:t> 2022</a:t>
            </a:r>
            <a:endParaRPr lang="en-US" altLang="it-IT" i="0" dirty="0">
              <a:solidFill>
                <a:srgbClr val="EEE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37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27F358-C40F-254A-908D-E078E607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>
                <a:latin typeface="Arial" panose="020B0604020202020204" pitchFamily="34" charset="0"/>
                <a:cs typeface="Arial" panose="020B0604020202020204" pitchFamily="34" charset="0"/>
              </a:rPr>
              <a:t>Particle Accelerator Components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7D92E1-C6FB-BB43-A223-8876D0C8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56E9B-6402-F54D-9179-05A8AA11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11</a:t>
            </a:fld>
            <a:endParaRPr lang="en-US" altLang="it-IT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2AF37460-2388-6442-AD98-3E5565B0C9AE}"/>
              </a:ext>
            </a:extLst>
          </p:cNvPr>
          <p:cNvGrpSpPr>
            <a:grpSpLocks/>
          </p:cNvGrpSpPr>
          <p:nvPr/>
        </p:nvGrpSpPr>
        <p:grpSpPr bwMode="auto">
          <a:xfrm>
            <a:off x="2223293" y="1066800"/>
            <a:ext cx="7745413" cy="673100"/>
            <a:chOff x="1023" y="3364"/>
            <a:chExt cx="4879" cy="424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91E3DB1A-AA6D-944C-9A29-8925BA691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" y="3364"/>
              <a:ext cx="1032" cy="42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r>
                <a:rPr lang="en-US" altLang="it-IT" sz="2400" b="0" dirty="0">
                  <a:solidFill>
                    <a:srgbClr val="FFFFFF"/>
                  </a:solidFill>
                  <a:latin typeface="Arial" charset="0"/>
                </a:rPr>
                <a:t>Source</a:t>
              </a: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C60C45BE-FF7A-7B44-B212-9BDCF671C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6" y="3364"/>
              <a:ext cx="1396" cy="42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r>
                <a:rPr lang="en-US" altLang="it-IT" sz="2400" b="0">
                  <a:solidFill>
                    <a:srgbClr val="FFFFFF"/>
                  </a:solidFill>
                  <a:latin typeface="Arial" charset="0"/>
                </a:rPr>
                <a:t>User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DAC76345-CA07-6A45-9662-FDC126653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" y="3364"/>
              <a:ext cx="1421" cy="424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chemeClr val="accent2"/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r>
                <a:rPr lang="en-US" altLang="it-IT" sz="2400" b="0" dirty="0">
                  <a:solidFill>
                    <a:srgbClr val="FFFFFF"/>
                  </a:solidFill>
                  <a:latin typeface="Arial" charset="0"/>
                </a:rPr>
                <a:t>Accelerator</a:t>
              </a:r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196C3FFB-3D48-BB4C-897F-493EF8115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3" y="3508"/>
              <a:ext cx="512" cy="136"/>
            </a:xfrm>
            <a:prstGeom prst="rightArrow">
              <a:avLst>
                <a:gd name="adj1" fmla="val 50000"/>
                <a:gd name="adj2" fmla="val 188288"/>
              </a:avLst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1AF91996-7D40-894C-AE32-6F2229700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3508"/>
              <a:ext cx="512" cy="136"/>
            </a:xfrm>
            <a:prstGeom prst="rightArrow">
              <a:avLst>
                <a:gd name="adj1" fmla="val 50000"/>
                <a:gd name="adj2" fmla="val 188288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</p:grpSp>
      <p:sp>
        <p:nvSpPr>
          <p:cNvPr id="13" name="Text Box 11">
            <a:extLst>
              <a:ext uri="{FF2B5EF4-FFF2-40B4-BE49-F238E27FC236}">
                <a16:creationId xmlns:a16="http://schemas.microsoft.com/office/drawing/2014/main" id="{4D4CCD01-AAA0-FF4F-9150-9754278E9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797002"/>
            <a:ext cx="10363200" cy="446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8925" indent="-288925" algn="l"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6125" indent="-228600" algn="l"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860425" algn="l"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88925" algn="l"/>
                <a:tab pos="746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65000"/>
              </a:lnSpc>
            </a:pPr>
            <a:endParaRPr lang="en-GB" altLang="it-IT" sz="1800" b="0" dirty="0">
              <a:solidFill>
                <a:srgbClr val="000000"/>
              </a:solidFill>
              <a:latin typeface="Arial" charset="0"/>
            </a:endParaRP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Char char="l"/>
            </a:pPr>
            <a:r>
              <a:rPr lang="en-GB" altLang="it-IT" sz="2000" dirty="0">
                <a:solidFill>
                  <a:srgbClr val="154D81"/>
                </a:solidFill>
                <a:latin typeface="Arial" charset="0"/>
              </a:rPr>
              <a:t>source</a:t>
            </a:r>
            <a:r>
              <a:rPr lang="en-GB" altLang="it-IT" sz="2000" b="0" dirty="0">
                <a:solidFill>
                  <a:srgbClr val="154D81"/>
                </a:solidFill>
                <a:latin typeface="Arial" charset="0"/>
              </a:rPr>
              <a:t> </a:t>
            </a:r>
            <a:r>
              <a:rPr lang="en-GB" altLang="it-IT" sz="2000" dirty="0">
                <a:solidFill>
                  <a:srgbClr val="154D81"/>
                </a:solidFill>
                <a:latin typeface="Arial" charset="0"/>
              </a:rPr>
              <a:t>of charged particles</a:t>
            </a: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GB" altLang="it-IT" sz="1600" b="0" dirty="0">
                <a:solidFill>
                  <a:srgbClr val="154D81"/>
                </a:solidFill>
                <a:latin typeface="Arial" charset="0"/>
              </a:rPr>
              <a:t>	</a:t>
            </a:r>
            <a:r>
              <a:rPr lang="en-GB" altLang="it-IT" sz="1800" b="0" dirty="0">
                <a:solidFill>
                  <a:srgbClr val="154D81"/>
                </a:solidFill>
                <a:latin typeface="Arial" charset="0"/>
              </a:rPr>
              <a:t>electrons, protons, heavy ions, special cases: positrons &amp; anti-protons</a:t>
            </a:r>
            <a:endParaRPr lang="en-GB" altLang="it-IT" sz="2000" b="0" dirty="0">
              <a:solidFill>
                <a:srgbClr val="154D81"/>
              </a:solidFill>
              <a:latin typeface="Arial" charset="0"/>
            </a:endParaRPr>
          </a:p>
          <a:p>
            <a:pPr>
              <a:lnSpc>
                <a:spcPct val="65000"/>
              </a:lnSpc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GB" altLang="it-IT" sz="900" b="0" dirty="0">
                <a:solidFill>
                  <a:srgbClr val="154D81"/>
                </a:solidFill>
                <a:latin typeface="Arial" charset="0"/>
              </a:rPr>
              <a:t> </a:t>
            </a: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Char char="l"/>
            </a:pPr>
            <a:r>
              <a:rPr lang="en-GB" altLang="it-IT" sz="2000" dirty="0">
                <a:solidFill>
                  <a:srgbClr val="154D81"/>
                </a:solidFill>
                <a:latin typeface="Arial" charset="0"/>
              </a:rPr>
              <a:t>accelerating elements</a:t>
            </a:r>
            <a:r>
              <a:rPr lang="en-GB" altLang="it-IT" sz="1800" b="0" dirty="0">
                <a:solidFill>
                  <a:srgbClr val="154D81"/>
                </a:solidFill>
                <a:latin typeface="Arial" charset="0"/>
              </a:rPr>
              <a:t> </a:t>
            </a:r>
          </a:p>
          <a:p>
            <a:pPr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GB" altLang="it-IT" sz="1600" b="0" dirty="0">
                <a:solidFill>
                  <a:srgbClr val="154D81"/>
                </a:solidFill>
                <a:latin typeface="Arial" charset="0"/>
              </a:rPr>
              <a:t>	</a:t>
            </a:r>
            <a:r>
              <a:rPr lang="en-GB" altLang="it-IT" sz="1800" b="0" dirty="0">
                <a:solidFill>
                  <a:srgbClr val="154D81"/>
                </a:solidFill>
                <a:latin typeface="Arial" charset="0"/>
              </a:rPr>
              <a:t>radiofrequency cavities </a:t>
            </a:r>
            <a:r>
              <a:rPr lang="en-US" altLang="it-IT" sz="1800" b="0" dirty="0">
                <a:solidFill>
                  <a:srgbClr val="154D81"/>
                </a:solidFill>
                <a:latin typeface="Arial" charset="0"/>
              </a:rPr>
              <a:t>to provide the electric fields that transfer energy to the particles</a:t>
            </a:r>
          </a:p>
          <a:p>
            <a:pPr>
              <a:buClr>
                <a:srgbClr val="141496"/>
              </a:buClr>
              <a:buSzPct val="80000"/>
              <a:buFont typeface="ZapfDingbats" pitchFamily="82" charset="2"/>
              <a:buNone/>
            </a:pPr>
            <a:endParaRPr lang="en-US" altLang="it-IT" sz="900" b="0" dirty="0">
              <a:solidFill>
                <a:srgbClr val="154D81"/>
              </a:solidFill>
              <a:latin typeface="Arial" charset="0"/>
            </a:endParaRP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Char char="l"/>
            </a:pPr>
            <a:r>
              <a:rPr lang="en-US" altLang="it-IT" sz="2000" dirty="0">
                <a:solidFill>
                  <a:srgbClr val="154D81"/>
                </a:solidFill>
                <a:latin typeface="Arial" charset="0"/>
              </a:rPr>
              <a:t>beam</a:t>
            </a: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 </a:t>
            </a:r>
            <a:r>
              <a:rPr lang="en-US" altLang="it-IT" sz="2000" dirty="0">
                <a:solidFill>
                  <a:srgbClr val="154D81"/>
                </a:solidFill>
                <a:latin typeface="Arial" charset="0"/>
              </a:rPr>
              <a:t>guiding elements</a:t>
            </a:r>
            <a:endParaRPr lang="en-US" altLang="it-IT" sz="1800" b="0" dirty="0">
              <a:solidFill>
                <a:srgbClr val="154D81"/>
              </a:solidFill>
              <a:latin typeface="Arial" charset="0"/>
            </a:endParaRP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US" altLang="it-IT" sz="1800" b="0" dirty="0">
                <a:solidFill>
                  <a:srgbClr val="154D81"/>
                </a:solidFill>
                <a:latin typeface="Arial" charset="0"/>
              </a:rPr>
              <a:t>	mainly magnetic, in order to maintain (focus) the beam on the wanted trajectory</a:t>
            </a: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US" altLang="it-IT" sz="1800" b="0" dirty="0">
                <a:solidFill>
                  <a:srgbClr val="154D81"/>
                </a:solidFill>
                <a:latin typeface="Arial" charset="0"/>
              </a:rPr>
              <a:t>	and to provide the orbit (closed for a  synchrotron) in the case of a circular machine</a:t>
            </a:r>
          </a:p>
          <a:p>
            <a:pPr>
              <a:lnSpc>
                <a:spcPct val="65000"/>
              </a:lnSpc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US" altLang="it-IT" sz="900" b="0" dirty="0">
                <a:solidFill>
                  <a:srgbClr val="154D81"/>
                </a:solidFill>
                <a:latin typeface="Arial" charset="0"/>
              </a:rPr>
              <a:t>   </a:t>
            </a: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Char char="l"/>
            </a:pPr>
            <a:r>
              <a:rPr lang="en-US" altLang="it-IT" sz="2000" dirty="0">
                <a:solidFill>
                  <a:srgbClr val="154D81"/>
                </a:solidFill>
                <a:latin typeface="Arial" charset="0"/>
              </a:rPr>
              <a:t>vacuum and beam diagnostics</a:t>
            </a:r>
          </a:p>
          <a:p>
            <a:pPr>
              <a:lnSpc>
                <a:spcPct val="75000"/>
              </a:lnSpc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	</a:t>
            </a:r>
            <a:r>
              <a:rPr lang="en-US" altLang="it-IT" sz="1800" b="0" dirty="0">
                <a:solidFill>
                  <a:srgbClr val="154D81"/>
                </a:solidFill>
                <a:latin typeface="Arial" charset="0"/>
              </a:rPr>
              <a:t>high vacuum is needed to avoid perturbation of the beam by collisions with residual</a:t>
            </a:r>
          </a:p>
          <a:p>
            <a:pPr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US" altLang="it-IT" sz="1800" b="0" dirty="0">
                <a:solidFill>
                  <a:srgbClr val="154D81"/>
                </a:solidFill>
                <a:latin typeface="Arial" charset="0"/>
              </a:rPr>
              <a:t> 	gas, and beam diagnostics assure the monitoring of the beam trajectories</a:t>
            </a:r>
            <a:endParaRPr lang="en-US" altLang="it-IT" sz="2000" b="0" dirty="0">
              <a:solidFill>
                <a:srgbClr val="154D81"/>
              </a:solidFill>
              <a:latin typeface="Arial" charset="0"/>
            </a:endParaRPr>
          </a:p>
          <a:p>
            <a:pPr>
              <a:lnSpc>
                <a:spcPct val="65000"/>
              </a:lnSpc>
              <a:buClr>
                <a:srgbClr val="141496"/>
              </a:buClr>
              <a:buSzPct val="80000"/>
              <a:buFont typeface="ZapfDingbats" pitchFamily="82" charset="2"/>
              <a:buNone/>
            </a:pPr>
            <a:endParaRPr lang="en-US" altLang="it-IT" sz="900" b="0" dirty="0">
              <a:solidFill>
                <a:srgbClr val="154D81"/>
              </a:solidFill>
              <a:latin typeface="Arial" charset="0"/>
            </a:endParaRPr>
          </a:p>
          <a:p>
            <a:pPr>
              <a:spcAft>
                <a:spcPct val="15000"/>
              </a:spcAft>
              <a:buClr>
                <a:srgbClr val="141496"/>
              </a:buClr>
              <a:buSzPct val="80000"/>
              <a:buFont typeface="ZapfDingbats" pitchFamily="82" charset="2"/>
              <a:buChar char="l"/>
            </a:pPr>
            <a:r>
              <a:rPr lang="en-US" altLang="it-IT" sz="2000" dirty="0">
                <a:solidFill>
                  <a:srgbClr val="154D81"/>
                </a:solidFill>
                <a:latin typeface="Arial" charset="0"/>
              </a:rPr>
              <a:t>user installations</a:t>
            </a:r>
          </a:p>
          <a:p>
            <a:pPr>
              <a:buClr>
                <a:srgbClr val="141496"/>
              </a:buClr>
              <a:buSzPct val="80000"/>
              <a:buFont typeface="ZapfDingbats" pitchFamily="82" charset="2"/>
              <a:buNone/>
            </a:pPr>
            <a:r>
              <a:rPr lang="en-US" altLang="it-IT" sz="1800" b="0" dirty="0">
                <a:solidFill>
                  <a:srgbClr val="154D81"/>
                </a:solidFill>
                <a:latin typeface="Arial" charset="0"/>
              </a:rPr>
              <a:t>	experimental set-ups including targets, spectrometers, detectors, patients, etc.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D42E32A6-4924-8042-AFEB-4B5D0B55EA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5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7D9EBB-E033-0F4C-9806-92DD636D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Acceleration 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A3E377-BF61-E34A-A9D7-22C90F52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8999B0-3844-E34A-962B-BD1039C2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12</a:t>
            </a:fld>
            <a:endParaRPr lang="en-US" altLang="it-IT"/>
          </a:p>
        </p:txBody>
      </p:sp>
      <p:sp>
        <p:nvSpPr>
          <p:cNvPr id="7" name="Rectangle 1027">
            <a:extLst>
              <a:ext uri="{FF2B5EF4-FFF2-40B4-BE49-F238E27FC236}">
                <a16:creationId xmlns:a16="http://schemas.microsoft.com/office/drawing/2014/main" id="{C5780F97-8AA2-9F45-8A72-41422EAC90F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914401"/>
            <a:ext cx="7467600" cy="3276599"/>
          </a:xfrm>
          <a:prstGeom prst="rect">
            <a:avLst/>
          </a:prstGeom>
          <a:noFill/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  <a:defRPr sz="2000">
                <a:solidFill>
                  <a:srgbClr val="154D81"/>
                </a:solidFill>
                <a:latin typeface="+mn-lt"/>
                <a:ea typeface="+mn-ea"/>
                <a:cs typeface="+mn-cs"/>
              </a:defRPr>
            </a:lvl1pPr>
            <a:lvl2pPr marL="509588" indent="-3397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41363" indent="-1682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54D81"/>
                </a:solidFill>
                <a:latin typeface="+mn-lt"/>
                <a:cs typeface="+mn-cs"/>
              </a:defRPr>
            </a:lvl3pPr>
            <a:lvl4pPr marL="1084263" indent="-1762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371600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1637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6209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0781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5353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accelerators can accelerate particles to speeds very close to that of light.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low energies, the velocity of the particle increases with the square root of the kinetic energy (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relativistic energies, the velocity increases very slowly asymptotically approaching that of light </a:t>
            </a: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</a:t>
            </a: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as if </a:t>
            </a:r>
            <a:r>
              <a:rPr lang="en-US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velocity of the particle ‘saturates’</a:t>
            </a: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can pour more and more energy into the particle, giving it a shorter De Broglie wavelength so that it probes deeper into the sub-atomic world.</a:t>
            </a:r>
          </a:p>
        </p:txBody>
      </p:sp>
      <p:graphicFrame>
        <p:nvGraphicFramePr>
          <p:cNvPr id="8" name="Object 1030">
            <a:extLst>
              <a:ext uri="{FF2B5EF4-FFF2-40B4-BE49-F238E27FC236}">
                <a16:creationId xmlns:a16="http://schemas.microsoft.com/office/drawing/2014/main" id="{8D462A28-08CD-4446-B924-B5751F0B3E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924316"/>
              </p:ext>
            </p:extLst>
          </p:nvPr>
        </p:nvGraphicFramePr>
        <p:xfrm>
          <a:off x="8250537" y="789284"/>
          <a:ext cx="3352800" cy="3193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229955" imgH="4982270" progId="PBrush">
                  <p:embed/>
                </p:oleObj>
              </mc:Choice>
              <mc:Fallback>
                <p:oleObj name="Bitmap Image" r:id="rId2" imgW="5229955" imgH="4982270" progId="PBrush">
                  <p:embed/>
                  <p:pic>
                    <p:nvPicPr>
                      <p:cNvPr id="6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0537" y="789284"/>
                        <a:ext cx="3352800" cy="31933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573D3193-76A7-AC4E-B718-CDD148404507}"/>
              </a:ext>
            </a:extLst>
          </p:cNvPr>
          <p:cNvSpPr txBox="1"/>
          <p:nvPr/>
        </p:nvSpPr>
        <p:spPr>
          <a:xfrm>
            <a:off x="1066800" y="4343399"/>
            <a:ext cx="10134600" cy="197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srgbClr val="154D81"/>
              </a:solidFill>
              <a:latin typeface="+mn-lt"/>
            </a:endParaRPr>
          </a:p>
          <a:p>
            <a:pPr marL="346075" indent="-346075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rgbClr val="154D81"/>
                </a:solidFill>
                <a:latin typeface="+mn-lt"/>
              </a:rPr>
              <a:t>What does special relativity tell us, </a:t>
            </a:r>
          </a:p>
          <a:p>
            <a:pPr marL="346075" indent="-346075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rgbClr val="154D81"/>
                </a:solidFill>
                <a:latin typeface="+mn-lt"/>
              </a:rPr>
              <a:t>e.g. for an electron</a:t>
            </a:r>
            <a:r>
              <a:rPr lang="en-US" sz="1800" b="0" dirty="0">
                <a:solidFill>
                  <a:srgbClr val="154D81"/>
                </a:solidFill>
                <a:latin typeface="+mn-lt"/>
              </a:rPr>
              <a:t>?</a:t>
            </a:r>
          </a:p>
          <a:p>
            <a:pPr marL="346075" indent="-346075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  <a:latin typeface="+mn-lt"/>
            </a:endParaRPr>
          </a:p>
          <a:p>
            <a:pPr marL="346075" indent="-346075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  <a:latin typeface="+mn-lt"/>
            </a:endParaRP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dirty="0">
                <a:solidFill>
                  <a:srgbClr val="154D81"/>
                </a:solidFill>
                <a:latin typeface="+mn-lt"/>
                <a:cs typeface="Times New Roman" pitchFamily="18" charset="0"/>
              </a:rPr>
              <a:t>T</a:t>
            </a:r>
            <a:r>
              <a:rPr lang="en-US" sz="2400" dirty="0">
                <a:solidFill>
                  <a:srgbClr val="154D81"/>
                </a:solidFill>
                <a:latin typeface="+mn-lt"/>
                <a:cs typeface="Times New Roman" pitchFamily="18" charset="0"/>
              </a:rPr>
              <a:t>he speed increases, but not as spectacularly as the mass</a:t>
            </a:r>
            <a:r>
              <a:rPr lang="en-US" sz="2400" b="0" dirty="0">
                <a:solidFill>
                  <a:srgbClr val="154D81"/>
                </a:solidFill>
                <a:latin typeface="+mn-lt"/>
                <a:cs typeface="Times New Roman" pitchFamily="18" charset="0"/>
              </a:rPr>
              <a:t>.  In fact, it would be more correct to speak of the momentum (</a:t>
            </a:r>
            <a:r>
              <a:rPr lang="en-US" sz="2400" b="0" i="1" dirty="0">
                <a:solidFill>
                  <a:srgbClr val="154D81"/>
                </a:solidFill>
                <a:latin typeface="+mn-lt"/>
                <a:cs typeface="Times New Roman" pitchFamily="18" charset="0"/>
              </a:rPr>
              <a:t>mv</a:t>
            </a:r>
            <a:r>
              <a:rPr lang="en-US" sz="2400" b="0" dirty="0">
                <a:solidFill>
                  <a:srgbClr val="154D81"/>
                </a:solidFill>
                <a:latin typeface="+mn-lt"/>
                <a:cs typeface="Times New Roman" pitchFamily="18" charset="0"/>
              </a:rPr>
              <a:t>) increasing.</a:t>
            </a:r>
            <a:r>
              <a:rPr lang="en-US" sz="2400" b="0" dirty="0">
                <a:solidFill>
                  <a:srgbClr val="154D81"/>
                </a:solidFill>
                <a:latin typeface="+mn-lt"/>
              </a:rPr>
              <a:t>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D989BCB-9B7C-E944-AF7E-685B3DE99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374" y="4046883"/>
            <a:ext cx="408647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412E6B0F-13C8-5443-94F0-DCA05DA653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794C9-6992-3A43-8A8D-0991DF8C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Energy and Mass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57BA21-90AA-3C49-8981-103AC378B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7D309C-C26E-924C-9237-8BF215ECA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13</a:t>
            </a:fld>
            <a:endParaRPr lang="en-US" alt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E00A7885-8C29-2F4E-9FB1-8163DB13E623}"/>
              </a:ext>
            </a:extLst>
          </p:cNvPr>
          <p:cNvGrpSpPr/>
          <p:nvPr/>
        </p:nvGrpSpPr>
        <p:grpSpPr>
          <a:xfrm>
            <a:off x="990600" y="1196976"/>
            <a:ext cx="10071848" cy="4835525"/>
            <a:chOff x="250825" y="1196975"/>
            <a:chExt cx="8432610" cy="4835525"/>
          </a:xfrm>
        </p:grpSpPr>
        <p:pic>
          <p:nvPicPr>
            <p:cNvPr id="8" name="Picture 3" descr="einstein_sez">
              <a:extLst>
                <a:ext uri="{FF2B5EF4-FFF2-40B4-BE49-F238E27FC236}">
                  <a16:creationId xmlns:a16="http://schemas.microsoft.com/office/drawing/2014/main" id="{C702A077-69F8-594F-8B01-929177086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196975"/>
              <a:ext cx="2929287" cy="1563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A6B75844-383A-AD42-A7C7-D416BB93E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575" y="2565400"/>
              <a:ext cx="2376488" cy="695325"/>
            </a:xfrm>
            <a:prstGeom prst="rect">
              <a:avLst/>
            </a:prstGeom>
            <a:solidFill>
              <a:srgbClr val="FFFFD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it-IT" altLang="it-IT" sz="4400" b="0" i="1">
                  <a:solidFill>
                    <a:srgbClr val="141496"/>
                  </a:solidFill>
                  <a:latin typeface="Times New Roman" pitchFamily="18" charset="0"/>
                </a:rPr>
                <a:t>E</a:t>
              </a:r>
              <a:r>
                <a:rPr lang="it-IT" altLang="it-IT" sz="3600" b="0" i="1">
                  <a:solidFill>
                    <a:srgbClr val="141496"/>
                  </a:solidFill>
                  <a:latin typeface="Times New Roman" pitchFamily="18" charset="0"/>
                </a:rPr>
                <a:t> </a:t>
              </a:r>
              <a:r>
                <a:rPr lang="it-IT" altLang="it-IT" sz="4400" b="0" i="1">
                  <a:solidFill>
                    <a:srgbClr val="141496"/>
                  </a:solidFill>
                  <a:latin typeface="Times New Roman" pitchFamily="18" charset="0"/>
                </a:rPr>
                <a:t>= m</a:t>
              </a:r>
              <a:r>
                <a:rPr lang="it-IT" altLang="it-IT" sz="4400" b="0" i="1">
                  <a:solidFill>
                    <a:srgbClr val="141496"/>
                  </a:solidFill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it-IT" altLang="it-IT" sz="4400" b="0" i="1">
                  <a:solidFill>
                    <a:srgbClr val="141496"/>
                  </a:solidFill>
                  <a:latin typeface="Times New Roman" pitchFamily="18" charset="0"/>
                </a:rPr>
                <a:t>c</a:t>
              </a:r>
              <a:r>
                <a:rPr lang="it-IT" altLang="it-IT" sz="3200" b="0" i="1">
                  <a:solidFill>
                    <a:srgbClr val="141496"/>
                  </a:solidFill>
                  <a:latin typeface="Times New Roman" pitchFamily="18" charset="0"/>
                </a:rPr>
                <a:t> </a:t>
              </a:r>
              <a:r>
                <a:rPr lang="it-IT" altLang="it-IT" sz="4000" b="0" i="1" baseline="40000">
                  <a:solidFill>
                    <a:srgbClr val="141496"/>
                  </a:solidFill>
                  <a:latin typeface="Times New Roman" pitchFamily="18" charset="0"/>
                </a:rPr>
                <a:t>2</a:t>
              </a:r>
              <a:endParaRPr lang="en-US" altLang="it-IT" sz="4000" b="0" i="1" baseline="40000">
                <a:solidFill>
                  <a:srgbClr val="141496"/>
                </a:solidFill>
                <a:latin typeface="Times New Roman" pitchFamily="18" charset="0"/>
              </a:endParaRPr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D7CA2A22-C849-A24B-A15B-CB754E31CC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3800" y="5300663"/>
              <a:ext cx="3121312" cy="705001"/>
            </a:xfrm>
            <a:prstGeom prst="rect">
              <a:avLst/>
            </a:prstGeom>
            <a:solidFill>
              <a:srgbClr val="FFFFD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altLang="it-IT" sz="1600" b="0" dirty="0">
                  <a:solidFill>
                    <a:srgbClr val="141496"/>
                  </a:solidFill>
                  <a:latin typeface="Arial" pitchFamily="34" charset="0"/>
                </a:rPr>
                <a:t>Electron rest energy</a:t>
              </a:r>
              <a:r>
                <a:rPr lang="en-US" altLang="it-IT" sz="1600" b="0" dirty="0">
                  <a:latin typeface="Arial" pitchFamily="34" charset="0"/>
                </a:rPr>
                <a:t>:</a:t>
              </a:r>
              <a:r>
                <a:rPr lang="en-US" altLang="it-IT" sz="1600" b="0" dirty="0"/>
                <a:t> </a:t>
              </a:r>
              <a:r>
                <a:rPr lang="en-US" altLang="it-IT" sz="1600" b="0" i="1" dirty="0">
                  <a:latin typeface="Times New Roman" pitchFamily="18" charset="0"/>
                </a:rPr>
                <a:t>E</a:t>
              </a:r>
              <a:r>
                <a:rPr lang="en-US" altLang="it-IT" sz="1600" b="0" i="1" baseline="-25000" dirty="0">
                  <a:latin typeface="Times New Roman" pitchFamily="18" charset="0"/>
                </a:rPr>
                <a:t>0</a:t>
              </a:r>
              <a:r>
                <a:rPr lang="en-US" altLang="it-IT" sz="1600" b="0" dirty="0"/>
                <a:t> = </a:t>
              </a:r>
              <a:r>
                <a:rPr lang="en-US" altLang="it-IT" sz="1600" b="0" dirty="0">
                  <a:solidFill>
                    <a:srgbClr val="FF0000"/>
                  </a:solidFill>
                  <a:latin typeface="Arial" pitchFamily="34" charset="0"/>
                </a:rPr>
                <a:t>0.511 MeV/c</a:t>
              </a:r>
              <a:r>
                <a:rPr lang="en-US" altLang="it-IT" sz="1600" b="0" baseline="30000" dirty="0">
                  <a:solidFill>
                    <a:srgbClr val="FF0000"/>
                  </a:solidFill>
                  <a:latin typeface="Arial" pitchFamily="34" charset="0"/>
                </a:rPr>
                <a:t>2</a:t>
              </a:r>
              <a:endParaRPr lang="en-US" altLang="it-IT" b="0" baseline="30000" dirty="0">
                <a:solidFill>
                  <a:srgbClr val="FF0000"/>
                </a:solidFill>
                <a:latin typeface="Arial" pitchFamily="34" charset="0"/>
              </a:endParaRPr>
            </a:p>
            <a:p>
              <a:pPr algn="l">
                <a:lnSpc>
                  <a:spcPct val="130000"/>
                </a:lnSpc>
              </a:pPr>
              <a:r>
                <a:rPr lang="it-IT" altLang="it-IT" sz="1600" b="0" dirty="0" err="1">
                  <a:solidFill>
                    <a:srgbClr val="141496"/>
                  </a:solidFill>
                  <a:latin typeface="Arial" pitchFamily="34" charset="0"/>
                </a:rPr>
                <a:t>Prot</a:t>
              </a:r>
              <a:r>
                <a:rPr lang="en-US" altLang="it-IT" sz="1600" b="0" dirty="0">
                  <a:solidFill>
                    <a:srgbClr val="141496"/>
                  </a:solidFill>
                  <a:latin typeface="Arial" pitchFamily="34" charset="0"/>
                </a:rPr>
                <a:t>on rest energy</a:t>
              </a:r>
              <a:r>
                <a:rPr lang="en-US" altLang="it-IT" sz="1600" b="0" dirty="0">
                  <a:latin typeface="Arial" pitchFamily="34" charset="0"/>
                </a:rPr>
                <a:t>:</a:t>
              </a:r>
              <a:r>
                <a:rPr lang="en-US" altLang="it-IT" sz="1600" b="0" dirty="0"/>
                <a:t> </a:t>
              </a:r>
              <a:r>
                <a:rPr lang="it-IT" altLang="it-IT" sz="1600" b="0" dirty="0"/>
                <a:t>   </a:t>
              </a:r>
              <a:r>
                <a:rPr lang="en-US" altLang="it-IT" sz="1600" b="0" i="1" dirty="0">
                  <a:latin typeface="Times New Roman" pitchFamily="18" charset="0"/>
                </a:rPr>
                <a:t>E</a:t>
              </a:r>
              <a:r>
                <a:rPr lang="en-US" altLang="it-IT" sz="1600" b="0" i="1" baseline="-25000" dirty="0">
                  <a:latin typeface="Times New Roman" pitchFamily="18" charset="0"/>
                </a:rPr>
                <a:t>0</a:t>
              </a:r>
              <a:r>
                <a:rPr lang="en-US" altLang="it-IT" sz="1600" b="0" dirty="0"/>
                <a:t> = </a:t>
              </a:r>
              <a:r>
                <a:rPr lang="it-IT" altLang="it-IT" sz="1600" b="0" dirty="0"/>
                <a:t> </a:t>
              </a:r>
              <a:r>
                <a:rPr lang="en-US" altLang="it-IT" sz="1600" b="0" dirty="0">
                  <a:solidFill>
                    <a:srgbClr val="FF0000"/>
                  </a:solidFill>
                  <a:latin typeface="Arial" pitchFamily="34" charset="0"/>
                </a:rPr>
                <a:t>938 </a:t>
              </a:r>
              <a:r>
                <a:rPr lang="it-IT" altLang="it-IT" sz="1600" b="0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altLang="it-IT" sz="1600" b="0" dirty="0">
                  <a:solidFill>
                    <a:srgbClr val="FF0000"/>
                  </a:solidFill>
                  <a:latin typeface="Arial" pitchFamily="34" charset="0"/>
                </a:rPr>
                <a:t>MeV/c</a:t>
              </a:r>
              <a:r>
                <a:rPr lang="en-US" altLang="it-IT" sz="1600" b="0" baseline="30000" dirty="0">
                  <a:solidFill>
                    <a:srgbClr val="FF0000"/>
                  </a:solidFill>
                  <a:latin typeface="Arial" pitchFamily="34" charset="0"/>
                </a:rPr>
                <a:t>2</a:t>
              </a:r>
              <a:endParaRPr lang="en-US" altLang="it-IT" sz="1600" b="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35FEB518-4FAB-8F40-AC55-9421C5379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650" y="5300663"/>
              <a:ext cx="3825875" cy="731837"/>
            </a:xfrm>
            <a:prstGeom prst="rect">
              <a:avLst/>
            </a:prstGeom>
            <a:solidFill>
              <a:srgbClr val="FFFFD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altLang="it-IT" sz="1600" b="0">
                  <a:solidFill>
                    <a:srgbClr val="141496"/>
                  </a:solidFill>
                  <a:latin typeface="Arial" pitchFamily="34" charset="0"/>
                </a:rPr>
                <a:t>Speed of light</a:t>
              </a:r>
              <a:r>
                <a:rPr lang="en-US" altLang="it-IT" sz="1600" b="0">
                  <a:latin typeface="Arial" pitchFamily="34" charset="0"/>
                </a:rPr>
                <a:t>:</a:t>
              </a:r>
              <a:r>
                <a:rPr lang="en-US" altLang="it-IT" sz="1600" b="0"/>
                <a:t> </a:t>
              </a:r>
              <a:r>
                <a:rPr lang="en-US" altLang="it-IT" sz="1600" b="0" i="1">
                  <a:latin typeface="Times New Roman" pitchFamily="18" charset="0"/>
                </a:rPr>
                <a:t>c</a:t>
              </a:r>
              <a:r>
                <a:rPr lang="en-US" altLang="it-IT" sz="1600" b="0"/>
                <a:t> </a:t>
              </a:r>
              <a:r>
                <a:rPr lang="en-US" altLang="it-IT" sz="1200" b="0">
                  <a:latin typeface="Arial" pitchFamily="34" charset="0"/>
                  <a:cs typeface="Arial" pitchFamily="34" charset="0"/>
                </a:rPr>
                <a:t>≡</a:t>
              </a:r>
              <a:r>
                <a:rPr lang="en-US" altLang="it-IT" sz="1600" b="0"/>
                <a:t> </a:t>
              </a:r>
              <a:r>
                <a:rPr lang="en-US" altLang="it-IT" sz="1600" b="0">
                  <a:solidFill>
                    <a:srgbClr val="CC3300"/>
                  </a:solidFill>
                  <a:latin typeface="Arial" pitchFamily="34" charset="0"/>
                </a:rPr>
                <a:t>2.99792458 </a:t>
              </a:r>
              <a:r>
                <a:rPr lang="en-US" altLang="it-IT" sz="2000" b="0">
                  <a:solidFill>
                    <a:srgbClr val="CC3300"/>
                  </a:solidFill>
                  <a:latin typeface="Arial" pitchFamily="34" charset="0"/>
                  <a:sym typeface="Symbol" pitchFamily="18" charset="2"/>
                </a:rPr>
                <a:t></a:t>
              </a:r>
              <a:r>
                <a:rPr lang="en-US" altLang="it-IT" sz="1600" b="0">
                  <a:solidFill>
                    <a:srgbClr val="CC3300"/>
                  </a:solidFill>
                  <a:latin typeface="Arial" pitchFamily="34" charset="0"/>
                </a:rPr>
                <a:t> 10</a:t>
              </a:r>
              <a:r>
                <a:rPr lang="en-US" altLang="it-IT" sz="1600" b="0" baseline="40000">
                  <a:solidFill>
                    <a:srgbClr val="CC3300"/>
                  </a:solidFill>
                  <a:latin typeface="Arial" pitchFamily="34" charset="0"/>
                </a:rPr>
                <a:t>8</a:t>
              </a:r>
              <a:r>
                <a:rPr lang="en-US" altLang="it-IT" sz="1600" b="0">
                  <a:solidFill>
                    <a:srgbClr val="CC3300"/>
                  </a:solidFill>
                  <a:latin typeface="Arial" pitchFamily="34" charset="0"/>
                </a:rPr>
                <a:t> ms</a:t>
              </a:r>
              <a:r>
                <a:rPr lang="en-US" altLang="it-IT" b="0" baseline="30000">
                  <a:solidFill>
                    <a:srgbClr val="CC3300"/>
                  </a:solidFill>
                  <a:latin typeface="Arial" pitchFamily="34" charset="0"/>
                </a:rPr>
                <a:t>-1</a:t>
              </a:r>
            </a:p>
            <a:p>
              <a:pPr algn="l"/>
              <a:r>
                <a:rPr lang="en-US" altLang="it-IT" sz="1600" b="0">
                  <a:solidFill>
                    <a:srgbClr val="141496"/>
                  </a:solidFill>
                  <a:latin typeface="Arial" pitchFamily="34" charset="0"/>
                </a:rPr>
                <a:t>Energy unit</a:t>
              </a:r>
              <a:r>
                <a:rPr lang="en-US" altLang="it-IT" sz="1600" b="0">
                  <a:latin typeface="Arial" pitchFamily="34" charset="0"/>
                </a:rPr>
                <a:t>:</a:t>
              </a:r>
              <a:r>
                <a:rPr lang="en-US" altLang="it-IT" sz="1600" b="0"/>
                <a:t> </a:t>
              </a:r>
              <a:r>
                <a:rPr lang="en-US" altLang="it-IT" sz="1600" b="0">
                  <a:latin typeface="Arial" pitchFamily="34" charset="0"/>
                </a:rPr>
                <a:t>1</a:t>
              </a:r>
              <a:r>
                <a:rPr lang="en-US" altLang="it-IT" sz="1600" b="0"/>
                <a:t> </a:t>
              </a:r>
              <a:r>
                <a:rPr lang="en-US" altLang="it-IT" sz="1600" b="0">
                  <a:latin typeface="Times New Roman" pitchFamily="18" charset="0"/>
                </a:rPr>
                <a:t>eV</a:t>
              </a:r>
              <a:r>
                <a:rPr lang="en-US" altLang="it-IT" sz="1600" b="0"/>
                <a:t> </a:t>
              </a:r>
              <a:r>
                <a:rPr lang="en-US" altLang="it-IT" sz="1600" b="0">
                  <a:latin typeface="Arial" pitchFamily="34" charset="0"/>
                </a:rPr>
                <a:t>=</a:t>
              </a:r>
              <a:r>
                <a:rPr lang="en-US" altLang="it-IT" sz="1600" b="0"/>
                <a:t> </a:t>
              </a:r>
              <a:r>
                <a:rPr lang="en-US" altLang="it-IT" sz="1600" b="0">
                  <a:solidFill>
                    <a:srgbClr val="CC3300"/>
                  </a:solidFill>
                  <a:latin typeface="Arial" pitchFamily="34" charset="0"/>
                </a:rPr>
                <a:t>1.6021 </a:t>
              </a:r>
              <a:r>
                <a:rPr lang="en-US" altLang="it-IT" sz="2000" b="0">
                  <a:solidFill>
                    <a:srgbClr val="CC3300"/>
                  </a:solidFill>
                  <a:latin typeface="Arial" pitchFamily="34" charset="0"/>
                  <a:sym typeface="Symbol" pitchFamily="18" charset="2"/>
                </a:rPr>
                <a:t></a:t>
              </a:r>
              <a:r>
                <a:rPr lang="en-US" altLang="it-IT" sz="1600" b="0">
                  <a:solidFill>
                    <a:srgbClr val="CC3300"/>
                  </a:solidFill>
                  <a:latin typeface="Arial" pitchFamily="34" charset="0"/>
                </a:rPr>
                <a:t> 10</a:t>
              </a:r>
              <a:r>
                <a:rPr lang="en-US" altLang="it-IT" sz="1600" b="0" baseline="30000">
                  <a:solidFill>
                    <a:srgbClr val="CC3300"/>
                  </a:solidFill>
                  <a:latin typeface="Arial" pitchFamily="34" charset="0"/>
                </a:rPr>
                <a:t>-19</a:t>
              </a:r>
              <a:r>
                <a:rPr lang="en-US" altLang="it-IT" sz="1600" b="0">
                  <a:solidFill>
                    <a:srgbClr val="CC3300"/>
                  </a:solidFill>
                  <a:latin typeface="Arial" pitchFamily="34" charset="0"/>
                </a:rPr>
                <a:t> J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 Box 7">
                  <a:extLst>
                    <a:ext uri="{FF2B5EF4-FFF2-40B4-BE49-F238E27FC236}">
                      <a16:creationId xmlns:a16="http://schemas.microsoft.com/office/drawing/2014/main" id="{929A3849-B350-A243-900B-E036DFF8BA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4663" y="3573463"/>
                  <a:ext cx="2884725" cy="480131"/>
                </a:xfrm>
                <a:prstGeom prst="rect">
                  <a:avLst/>
                </a:prstGeom>
                <a:solidFill>
                  <a:srgbClr val="EB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it-IT" altLang="it-IT" sz="2800" b="0" i="1" dirty="0">
                      <a:solidFill>
                        <a:srgbClr val="141496"/>
                      </a:solidFill>
                      <a:latin typeface="Times New Roman" pitchFamily="18" charset="0"/>
                    </a:rPr>
                    <a:t>p</a:t>
                  </a:r>
                  <a:r>
                    <a:rPr lang="it-IT" altLang="it-IT" sz="2000" b="0" i="1" dirty="0">
                      <a:solidFill>
                        <a:srgbClr val="141496"/>
                      </a:solidFill>
                      <a:latin typeface="Times New Roman" pitchFamily="18" charset="0"/>
                    </a:rPr>
                    <a:t> </a:t>
                  </a:r>
                  <a:r>
                    <a:rPr lang="it-IT" altLang="it-IT" sz="2800" b="0" i="1" dirty="0">
                      <a:solidFill>
                        <a:srgbClr val="141496"/>
                      </a:solidFill>
                      <a:latin typeface="Times New Roman" pitchFamily="18" charset="0"/>
                    </a:rPr>
                    <a:t>= m v </a:t>
                  </a:r>
                  <a:r>
                    <a:rPr lang="it-IT" altLang="it-IT" sz="2400" b="0" i="1" dirty="0">
                      <a:solidFill>
                        <a:srgbClr val="141496"/>
                      </a:solidFill>
                      <a:sym typeface="Symbol" pitchFamily="18" charset="2"/>
                    </a:rPr>
                    <a:t></a:t>
                  </a:r>
                  <a:r>
                    <a:rPr lang="it-IT" altLang="it-IT" sz="2800" b="0" i="1" dirty="0">
                      <a:solidFill>
                        <a:srgbClr val="141496"/>
                      </a:solidFill>
                      <a:latin typeface="Times New Roman" pitchFamily="18" charset="0"/>
                    </a:rPr>
                    <a:t> m</a:t>
                  </a:r>
                  <a:r>
                    <a:rPr lang="it-IT" altLang="it-IT" sz="2400" b="0" i="1" baseline="-25000" dirty="0">
                      <a:solidFill>
                        <a:srgbClr val="141496"/>
                      </a:solidFill>
                      <a:latin typeface="Times New Roman" pitchFamily="18" charset="0"/>
                    </a:rPr>
                    <a:t>0 </a:t>
                  </a:r>
                  <a:r>
                    <a:rPr lang="it-IT" altLang="it-IT" sz="2800" b="0" i="1" dirty="0">
                      <a:solidFill>
                        <a:srgbClr val="141496"/>
                      </a:solidFill>
                      <a:latin typeface="Symbol" pitchFamily="18" charset="2"/>
                    </a:rPr>
                    <a:t>g</a:t>
                  </a:r>
                  <a:r>
                    <a:rPr lang="it-IT" altLang="it-IT" sz="2800" b="0" i="1" dirty="0">
                      <a:solidFill>
                        <a:srgbClr val="141496"/>
                      </a:solidFill>
                      <a:latin typeface="Times New Roman" pitchFamily="18" charset="0"/>
                    </a:rPr>
                    <a:t> c </a:t>
                  </a:r>
                  <a14:m>
                    <m:oMath xmlns:m="http://schemas.openxmlformats.org/officeDocument/2006/math">
                      <m:r>
                        <a:rPr lang="it-IT" altLang="it-IT" sz="2800" b="0" i="1" smtClean="0">
                          <a:solidFill>
                            <a:srgbClr val="14149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altLang="it-IT" sz="2800" b="0" i="1" smtClean="0">
                          <a:solidFill>
                            <a:srgbClr val="141496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altLang="it-IT" sz="2800" b="0" i="1" smtClean="0">
                          <a:solidFill>
                            <a:srgbClr val="14149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altLang="it-IT" sz="2800" b="0" i="1" smtClean="0">
                          <a:solidFill>
                            <a:srgbClr val="141496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endParaRPr lang="en-US" altLang="it-IT" sz="2800" b="0" i="1" dirty="0">
                    <a:solidFill>
                      <a:srgbClr val="141496"/>
                    </a:solidFill>
                    <a:latin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12" name="Text Box 7">
                  <a:extLst>
                    <a:ext uri="{FF2B5EF4-FFF2-40B4-BE49-F238E27FC236}">
                      <a16:creationId xmlns:a16="http://schemas.microsoft.com/office/drawing/2014/main" id="{929A3849-B350-A243-900B-E036DFF8BA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84663" y="3573463"/>
                  <a:ext cx="2884725" cy="480131"/>
                </a:xfrm>
                <a:prstGeom prst="rect">
                  <a:avLst/>
                </a:prstGeom>
                <a:blipFill>
                  <a:blip r:embed="rId3"/>
                  <a:stretch>
                    <a:fillRect l="-3676" t="-23077" b="-35897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DCEFE00A-1EB5-B840-B6ED-76DEEB312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4365625"/>
              <a:ext cx="3990975" cy="519113"/>
            </a:xfrm>
            <a:prstGeom prst="rect">
              <a:avLst/>
            </a:prstGeom>
            <a:solidFill>
              <a:srgbClr val="EB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altLang="it-IT" sz="2800" b="0" i="1">
                  <a:solidFill>
                    <a:srgbClr val="141496"/>
                  </a:solidFill>
                  <a:latin typeface="Times New Roman" pitchFamily="18" charset="0"/>
                </a:rPr>
                <a:t>K = E – E</a:t>
              </a:r>
              <a:r>
                <a:rPr lang="it-IT" altLang="it-IT" sz="2800" b="0" i="1" baseline="-25000">
                  <a:solidFill>
                    <a:srgbClr val="141496"/>
                  </a:solidFill>
                  <a:latin typeface="Times New Roman" pitchFamily="18" charset="0"/>
                </a:rPr>
                <a:t>0</a:t>
              </a:r>
              <a:r>
                <a:rPr lang="it-IT" altLang="it-IT" sz="2800" b="0" i="1">
                  <a:solidFill>
                    <a:srgbClr val="141496"/>
                  </a:solidFill>
                  <a:latin typeface="Times New Roman" pitchFamily="18" charset="0"/>
                </a:rPr>
                <a:t> = (</a:t>
              </a:r>
              <a:r>
                <a:rPr lang="it-IT" altLang="it-IT" sz="2800" b="0" i="1">
                  <a:solidFill>
                    <a:srgbClr val="141496"/>
                  </a:solidFill>
                  <a:latin typeface="Symbol" pitchFamily="18" charset="2"/>
                </a:rPr>
                <a:t>g</a:t>
              </a:r>
              <a:r>
                <a:rPr lang="it-IT" altLang="it-IT" sz="2800" b="0" i="1">
                  <a:solidFill>
                    <a:srgbClr val="141496"/>
                  </a:solidFill>
                  <a:latin typeface="Times New Roman" pitchFamily="18" charset="0"/>
                </a:rPr>
                <a:t> - 1) m</a:t>
              </a:r>
              <a:r>
                <a:rPr lang="it-IT" altLang="it-IT" sz="2800" b="0" i="1" baseline="-25000">
                  <a:solidFill>
                    <a:srgbClr val="141496"/>
                  </a:solidFill>
                  <a:latin typeface="Times New Roman" pitchFamily="18" charset="0"/>
                </a:rPr>
                <a:t>0</a:t>
              </a:r>
              <a:r>
                <a:rPr lang="it-IT" altLang="it-IT" sz="2800" b="0" i="1">
                  <a:solidFill>
                    <a:srgbClr val="141496"/>
                  </a:solidFill>
                  <a:latin typeface="Times New Roman" pitchFamily="18" charset="0"/>
                </a:rPr>
                <a:t> c</a:t>
              </a:r>
              <a:r>
                <a:rPr lang="it-IT" altLang="it-IT" sz="2800" b="0" i="1" baseline="30000">
                  <a:solidFill>
                    <a:srgbClr val="141496"/>
                  </a:solidFill>
                  <a:latin typeface="Times New Roman" pitchFamily="18" charset="0"/>
                </a:rPr>
                <a:t>2</a:t>
              </a:r>
              <a:endParaRPr lang="en-US" altLang="it-IT" sz="2800" b="0" i="1" baseline="30000">
                <a:solidFill>
                  <a:srgbClr val="141496"/>
                </a:solidFill>
                <a:latin typeface="Times New Roman" pitchFamily="18" charset="0"/>
              </a:endParaRP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4EFB335F-B88B-4249-B95E-143B6B399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2725" y="1196975"/>
              <a:ext cx="3379451" cy="1089529"/>
            </a:xfrm>
            <a:prstGeom prst="rect">
              <a:avLst/>
            </a:prstGeom>
            <a:solidFill>
              <a:srgbClr val="EB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</a:rPr>
                <a:t>m =</a:t>
              </a:r>
              <a:r>
                <a:rPr lang="it-IT" altLang="it-IT" sz="2800" b="0" dirty="0">
                  <a:solidFill>
                    <a:srgbClr val="141496"/>
                  </a:solidFill>
                </a:rPr>
                <a:t> </a:t>
              </a:r>
              <a:r>
                <a:rPr lang="it-IT" altLang="it-IT" sz="2800" b="0" i="1" dirty="0">
                  <a:solidFill>
                    <a:srgbClr val="141496"/>
                  </a:solidFill>
                  <a:sym typeface="Symbol" pitchFamily="18" charset="2"/>
                </a:rPr>
                <a:t> 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</a:rPr>
                <a:t>m</a:t>
              </a:r>
              <a:r>
                <a:rPr lang="it-IT" altLang="it-IT" sz="2400" b="0" i="1" baseline="-25000" dirty="0">
                  <a:solidFill>
                    <a:srgbClr val="141496"/>
                  </a:solidFill>
                  <a:latin typeface="Times New Roman" pitchFamily="18" charset="0"/>
                </a:rPr>
                <a:t>0</a:t>
              </a:r>
              <a:r>
                <a:rPr lang="it-IT" altLang="it-IT" sz="2400" b="0" baseline="-25000" dirty="0">
                  <a:solidFill>
                    <a:srgbClr val="141496"/>
                  </a:solidFill>
                </a:rPr>
                <a:t>           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</a:rPr>
                <a:t>E</a:t>
              </a:r>
              <a:r>
                <a:rPr lang="it-IT" altLang="it-IT" sz="2400" b="0" i="1" baseline="-25000" dirty="0">
                  <a:solidFill>
                    <a:srgbClr val="141496"/>
                  </a:solidFill>
                  <a:latin typeface="Times New Roman" pitchFamily="18" charset="0"/>
                </a:rPr>
                <a:t>0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</a:rPr>
                <a:t> = m</a:t>
              </a:r>
              <a:r>
                <a:rPr lang="it-IT" altLang="it-IT" sz="2400" b="0" i="1" baseline="-25000" dirty="0">
                  <a:solidFill>
                    <a:srgbClr val="141496"/>
                  </a:solidFill>
                  <a:latin typeface="Times New Roman" pitchFamily="18" charset="0"/>
                </a:rPr>
                <a:t>0 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</a:rPr>
                <a:t>c</a:t>
              </a:r>
              <a:r>
                <a:rPr lang="it-IT" altLang="it-IT" sz="2400" b="0" i="1" baseline="40000" dirty="0">
                  <a:solidFill>
                    <a:srgbClr val="141496"/>
                  </a:solidFill>
                  <a:latin typeface="Times New Roman" pitchFamily="18" charset="0"/>
                </a:rPr>
                <a:t>2</a:t>
              </a:r>
              <a:endParaRPr lang="it-IT" altLang="it-IT" sz="2400" b="0" i="1" dirty="0">
                <a:solidFill>
                  <a:srgbClr val="141496"/>
                </a:solidFill>
                <a:latin typeface="Times New Roman" pitchFamily="18" charset="0"/>
              </a:endParaRPr>
            </a:p>
            <a:p>
              <a:pPr algn="l">
                <a:lnSpc>
                  <a:spcPct val="90000"/>
                </a:lnSpc>
              </a:pPr>
              <a:endParaRPr lang="it-IT" altLang="it-IT" sz="2400" b="0" baseline="-25000" dirty="0">
                <a:solidFill>
                  <a:srgbClr val="141496"/>
                </a:solidFill>
              </a:endParaRPr>
            </a:p>
            <a:p>
              <a:pPr algn="l">
                <a:lnSpc>
                  <a:spcPct val="90000"/>
                </a:lnSpc>
              </a:pPr>
              <a:r>
                <a:rPr lang="en-US" altLang="it-IT" sz="2800" b="0" i="1" dirty="0">
                  <a:solidFill>
                    <a:srgbClr val="141496"/>
                  </a:solidFill>
                  <a:sym typeface="Symbol" pitchFamily="18" charset="2"/>
                </a:rPr>
                <a:t></a:t>
              </a:r>
              <a:r>
                <a:rPr lang="it-IT" altLang="it-IT" sz="2800" b="0" i="1" dirty="0">
                  <a:solidFill>
                    <a:srgbClr val="141496"/>
                  </a:solidFill>
                  <a:sym typeface="Symbol" pitchFamily="18" charset="2"/>
                </a:rPr>
                <a:t> 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  <a:sym typeface="Symbol" pitchFamily="18" charset="2"/>
                </a:rPr>
                <a:t>= (1-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Symbol" pitchFamily="18" charset="2"/>
                  <a:sym typeface="Symbol" pitchFamily="18" charset="2"/>
                </a:rPr>
                <a:t>b </a:t>
              </a:r>
              <a:r>
                <a:rPr lang="it-IT" altLang="it-IT" sz="2400" b="0" i="1" baseline="40000" dirty="0">
                  <a:solidFill>
                    <a:srgbClr val="141496"/>
                  </a:solidFill>
                  <a:latin typeface="Times New Roman" pitchFamily="18" charset="0"/>
                  <a:sym typeface="Symbol" pitchFamily="18" charset="2"/>
                </a:rPr>
                <a:t>2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  <a:sym typeface="Symbol" pitchFamily="18" charset="2"/>
                </a:rPr>
                <a:t>)</a:t>
              </a:r>
              <a:r>
                <a:rPr lang="it-IT" altLang="it-IT" sz="2400" b="0" i="1" baseline="40000" dirty="0">
                  <a:solidFill>
                    <a:srgbClr val="141496"/>
                  </a:solidFill>
                  <a:latin typeface="Times New Roman" pitchFamily="18" charset="0"/>
                  <a:sym typeface="Symbol" pitchFamily="18" charset="2"/>
                </a:rPr>
                <a:t>-1/2</a:t>
              </a:r>
              <a:r>
                <a:rPr lang="it-IT" altLang="it-IT" sz="2800" b="0" dirty="0">
                  <a:solidFill>
                    <a:srgbClr val="141496"/>
                  </a:solidFill>
                  <a:sym typeface="Symbol" pitchFamily="18" charset="2"/>
                </a:rPr>
                <a:t>   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it-IT" altLang="it-IT" sz="2800" b="0" i="1" dirty="0">
                  <a:solidFill>
                    <a:srgbClr val="141496"/>
                  </a:solidFill>
                  <a:sym typeface="Symbol" pitchFamily="18" charset="2"/>
                </a:rPr>
                <a:t> </a:t>
              </a:r>
              <a:r>
                <a:rPr lang="it-IT" altLang="it-IT" sz="2800" b="0" i="1" dirty="0">
                  <a:solidFill>
                    <a:srgbClr val="141496"/>
                  </a:solidFill>
                  <a:latin typeface="Times New Roman" pitchFamily="18" charset="0"/>
                  <a:sym typeface="Symbol" pitchFamily="18" charset="2"/>
                </a:rPr>
                <a:t>= v/c</a:t>
              </a:r>
              <a:endParaRPr lang="en-US" altLang="it-IT" sz="2800" b="0" i="1" dirty="0">
                <a:solidFill>
                  <a:srgbClr val="141496"/>
                </a:solidFill>
                <a:latin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19C3BE0E-DEFA-2E41-94C1-6DF992D4AF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988" y="3709988"/>
              <a:ext cx="213712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2400" b="0" dirty="0">
                  <a:solidFill>
                    <a:srgbClr val="141496"/>
                  </a:solidFill>
                  <a:latin typeface="Arial" pitchFamily="34" charset="0"/>
                </a:rPr>
                <a:t>Momentum</a:t>
              </a:r>
            </a:p>
            <a:p>
              <a:pPr algn="l"/>
              <a:endParaRPr lang="en-US" altLang="it-IT" sz="2400" b="0" dirty="0">
                <a:latin typeface="Arial" pitchFamily="34" charset="0"/>
              </a:endParaRPr>
            </a:p>
            <a:p>
              <a:pPr algn="l"/>
              <a:r>
                <a:rPr lang="en-US" altLang="it-IT" sz="2400" b="0" dirty="0">
                  <a:solidFill>
                    <a:srgbClr val="141496"/>
                  </a:solidFill>
                  <a:latin typeface="Arial" pitchFamily="34" charset="0"/>
                </a:rPr>
                <a:t>Kinetic energy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3E877A7-DCE7-5245-AE84-F20FAEA3B928}"/>
                </a:ext>
              </a:extLst>
            </p:cNvPr>
            <p:cNvSpPr txBox="1"/>
            <p:nvPr/>
          </p:nvSpPr>
          <p:spPr>
            <a:xfrm>
              <a:off x="7331783" y="3580755"/>
              <a:ext cx="1351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0" dirty="0" err="1"/>
                <a:t>when</a:t>
              </a:r>
              <a:r>
                <a:rPr lang="it-IT" sz="2000" b="0" dirty="0"/>
                <a:t> </a:t>
              </a:r>
              <a:r>
                <a:rPr lang="it-IT" sz="2400" b="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it-IT" sz="2000" b="0" dirty="0"/>
                <a:t> </a:t>
              </a:r>
              <a:r>
                <a:rPr lang="it-IT" sz="2000" b="0" dirty="0">
                  <a:sym typeface="Symbol"/>
                </a:rPr>
                <a:t></a:t>
              </a:r>
              <a:r>
                <a:rPr lang="it-IT" sz="2000" b="0" dirty="0"/>
                <a:t> </a:t>
              </a:r>
              <a:r>
                <a:rPr lang="it-IT" sz="2400" b="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17" name="Rectangle 6">
            <a:extLst>
              <a:ext uri="{FF2B5EF4-FFF2-40B4-BE49-F238E27FC236}">
                <a16:creationId xmlns:a16="http://schemas.microsoft.com/office/drawing/2014/main" id="{AABE89E0-C75A-D14B-8424-F73808FF9F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4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1C1501-068B-F446-8D49-01636F6B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D30314-27DC-C646-8C9B-D11EB4C4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6A5D57-BA4B-9046-9489-EE203E0D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14</a:t>
            </a:fld>
            <a:endParaRPr lang="en-US" alt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95FB04-C472-DD45-A883-F336D82E38C3}"/>
              </a:ext>
            </a:extLst>
          </p:cNvPr>
          <p:cNvSpPr/>
          <p:nvPr/>
        </p:nvSpPr>
        <p:spPr>
          <a:xfrm>
            <a:off x="1605281" y="1447800"/>
            <a:ext cx="89556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Colliderrs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High Energy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Adventure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and Society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endParaRPr lang="it-IT" sz="32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5B2194-C701-6F4C-A603-2EE35281F4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47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Energy </a:t>
            </a:r>
            <a:r>
              <a:rPr lang="it-IT" dirty="0" err="1"/>
              <a:t>Evolution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15</a:t>
            </a:fld>
            <a:endParaRPr lang="en-US" altLang="it-IT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0BB46DD-AC1D-FC4F-8BC3-CC4C0264C82B}"/>
              </a:ext>
            </a:extLst>
          </p:cNvPr>
          <p:cNvSpPr txBox="1">
            <a:spLocks noChangeArrowheads="1"/>
          </p:cNvSpPr>
          <p:nvPr/>
        </p:nvSpPr>
        <p:spPr>
          <a:xfrm>
            <a:off x="685801" y="1066800"/>
            <a:ext cx="8197238" cy="5105400"/>
          </a:xfrm>
          <a:prstGeom prst="rect">
            <a:avLst/>
          </a:prstGeom>
          <a:noFill/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  <a:defRPr sz="2000">
                <a:solidFill>
                  <a:srgbClr val="154D81"/>
                </a:solidFill>
                <a:latin typeface="+mn-lt"/>
                <a:ea typeface="+mn-ea"/>
                <a:cs typeface="+mn-cs"/>
              </a:defRPr>
            </a:lvl1pPr>
            <a:lvl2pPr marL="509588" indent="-3397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41363" indent="-1682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54D81"/>
                </a:solidFill>
                <a:latin typeface="+mn-lt"/>
                <a:cs typeface="+mn-cs"/>
              </a:defRPr>
            </a:lvl3pPr>
            <a:lvl4pPr marL="1084263" indent="-1762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371600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1637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6209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0781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5353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6075" indent="-346075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&lt;100 keV electrons from </a:t>
            </a:r>
            <a:r>
              <a:rPr lang="en-US" b="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Wimshurst</a:t>
            </a:r>
            <a:r>
              <a:rPr lang="en-US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-type machines:</a:t>
            </a:r>
          </a:p>
          <a:p>
            <a:pPr marL="346075" indent="-346075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b="0" kern="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1895  Lenard electron scattering on gases (Nobel Prize 1905 for work on cathode rays).</a:t>
            </a:r>
          </a:p>
          <a:p>
            <a:pPr marL="346075" indent="-346075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1913  Franck and Hertz excited electron shells by electron bombardment.</a:t>
            </a:r>
            <a:endParaRPr lang="en-US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indent="-346075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MeV from natural alpha particles:</a:t>
            </a:r>
          </a:p>
          <a:p>
            <a:pPr marL="346075" indent="-346075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sz="1800" b="0" kern="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  Rutherford bombards mica sheet with natural alphas </a:t>
            </a:r>
          </a:p>
          <a:p>
            <a:pPr marL="346075" indent="-346075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fr-CH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1919  Rutherford induces a nuclear reaction with natural alphas.</a:t>
            </a:r>
          </a:p>
          <a:p>
            <a:pPr marL="346075" indent="-346075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ahead an accelerator was needed for physics research</a:t>
            </a:r>
          </a:p>
          <a:p>
            <a:pPr marL="404813" lvl="1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1928  Cockcroft &amp; Walton start designing an 800 keV generator encouraged by Rutherford.</a:t>
            </a:r>
          </a:p>
          <a:p>
            <a:pPr marL="404813" lvl="1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1932 Cockcroft &amp; Walton construct first “high-energy” accelerator, 700 eV, and produce first artificially generated nuclear reaction: p + Li -&gt; 2 He</a:t>
            </a:r>
          </a:p>
          <a:p>
            <a:pPr marL="404813" lvl="1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r>
              <a:rPr lang="en-US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1932  Lawrence and Livingston construct first cyclotron giving 1.2 MeV protons</a:t>
            </a:r>
          </a:p>
          <a:p>
            <a:pPr marL="404813" lvl="1">
              <a:lnSpc>
                <a:spcPts val="2200"/>
              </a:lnSpc>
              <a:spcBef>
                <a:spcPts val="900"/>
              </a:spcBef>
              <a:spcAft>
                <a:spcPts val="0"/>
              </a:spcAft>
            </a:pPr>
            <a:endParaRPr lang="en-US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indent="-346075"/>
            <a:endParaRPr lang="en-US" b="0" kern="0" dirty="0"/>
          </a:p>
        </p:txBody>
      </p:sp>
      <p:pic>
        <p:nvPicPr>
          <p:cNvPr id="8" name="Picture 1028" descr="rutherford">
            <a:extLst>
              <a:ext uri="{FF2B5EF4-FFF2-40B4-BE49-F238E27FC236}">
                <a16:creationId xmlns:a16="http://schemas.microsoft.com/office/drawing/2014/main" id="{052B90CE-ABC6-3246-BF1C-94D9BBAB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4519" y="3112019"/>
            <a:ext cx="8080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30" descr="walton">
            <a:extLst>
              <a:ext uri="{FF2B5EF4-FFF2-40B4-BE49-F238E27FC236}">
                <a16:creationId xmlns:a16="http://schemas.microsoft.com/office/drawing/2014/main" id="{6EC0BA95-170C-BE4A-93F5-D066589C5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9120" y="4407419"/>
            <a:ext cx="81079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29" descr="cockcroft">
            <a:extLst>
              <a:ext uri="{FF2B5EF4-FFF2-40B4-BE49-F238E27FC236}">
                <a16:creationId xmlns:a16="http://schemas.microsoft.com/office/drawing/2014/main" id="{A63EF702-B607-8F46-8874-7CC2CA5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0" y="5136951"/>
            <a:ext cx="838200" cy="118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s://upload.wikimedia.org/wikipedia/commons/3/35/Wimshurst.jpg">
            <a:extLst>
              <a:ext uri="{FF2B5EF4-FFF2-40B4-BE49-F238E27FC236}">
                <a16:creationId xmlns:a16="http://schemas.microsoft.com/office/drawing/2014/main" id="{059153D4-3A68-8640-8329-1738FBF04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2252" y="902219"/>
            <a:ext cx="213082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4B89E8-F97E-3D43-9E6F-04F5F52C515A}"/>
              </a:ext>
            </a:extLst>
          </p:cNvPr>
          <p:cNvSpPr txBox="1"/>
          <p:nvPr/>
        </p:nvSpPr>
        <p:spPr>
          <a:xfrm>
            <a:off x="8229281" y="2666812"/>
            <a:ext cx="3138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1" u="sng" dirty="0">
                <a:solidFill>
                  <a:srgbClr val="0000FF"/>
                </a:solidFill>
              </a:rPr>
              <a:t>http://</a:t>
            </a:r>
            <a:r>
              <a:rPr lang="en-US" sz="1200" b="0" i="1" u="sng" dirty="0" err="1">
                <a:solidFill>
                  <a:srgbClr val="0000FF"/>
                </a:solidFill>
              </a:rPr>
              <a:t>www.youtube.com</a:t>
            </a:r>
            <a:r>
              <a:rPr lang="en-US" sz="1200" b="0" i="1" u="sng" dirty="0">
                <a:solidFill>
                  <a:srgbClr val="0000FF"/>
                </a:solidFill>
              </a:rPr>
              <a:t>/</a:t>
            </a:r>
            <a:r>
              <a:rPr lang="en-US" sz="1200" b="0" i="1" u="sng" dirty="0" err="1">
                <a:solidFill>
                  <a:srgbClr val="0000FF"/>
                </a:solidFill>
              </a:rPr>
              <a:t>watch?v</a:t>
            </a:r>
            <a:r>
              <a:rPr lang="en-US" sz="1200" b="0" i="1" u="sng" dirty="0">
                <a:solidFill>
                  <a:srgbClr val="0000FF"/>
                </a:solidFill>
              </a:rPr>
              <a:t>=Zilvl9tS0Og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9AC3C16-D236-EC47-AFDE-8AEBEA0147E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9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Cockroft</a:t>
            </a:r>
            <a:r>
              <a:rPr lang="it-IT" dirty="0"/>
              <a:t> &amp; </a:t>
            </a:r>
            <a:r>
              <a:rPr lang="it-IT" dirty="0" err="1"/>
              <a:t>Walton</a:t>
            </a:r>
            <a:r>
              <a:rPr lang="it-IT" dirty="0"/>
              <a:t> Generator/Accelerator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16</a:t>
            </a:fld>
            <a:endParaRPr lang="en-US" altLang="it-IT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8958569-A879-4344-B0C5-D594A9807052}"/>
              </a:ext>
            </a:extLst>
          </p:cNvPr>
          <p:cNvSpPr txBox="1">
            <a:spLocks noChangeArrowheads="1"/>
          </p:cNvSpPr>
          <p:nvPr/>
        </p:nvSpPr>
        <p:spPr>
          <a:xfrm>
            <a:off x="6400801" y="4355413"/>
            <a:ext cx="5791199" cy="67569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  <a:defRPr sz="2000">
                <a:solidFill>
                  <a:srgbClr val="154D81"/>
                </a:solidFill>
                <a:latin typeface="+mn-lt"/>
                <a:ea typeface="+mn-ea"/>
                <a:cs typeface="+mn-cs"/>
              </a:defRPr>
            </a:lvl1pPr>
            <a:lvl2pPr marL="509588" indent="-3397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41363" indent="-1682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54D81"/>
                </a:solidFill>
                <a:latin typeface="+mn-lt"/>
                <a:cs typeface="+mn-cs"/>
              </a:defRPr>
            </a:lvl3pPr>
            <a:lvl4pPr marL="1084263" indent="-1762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371600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1637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6209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0781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5353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16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Cockcroft-Walton generator injecting protons into the synchrotron at Rutherford laboratory (1964-1978).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0F56258-4EB6-DB40-A2F8-B67FDC199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114"/>
          <a:stretch/>
        </p:blipFill>
        <p:spPr bwMode="auto">
          <a:xfrm>
            <a:off x="6094942" y="992646"/>
            <a:ext cx="5791200" cy="33490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" name="Group 6">
            <a:extLst>
              <a:ext uri="{FF2B5EF4-FFF2-40B4-BE49-F238E27FC236}">
                <a16:creationId xmlns:a16="http://schemas.microsoft.com/office/drawing/2014/main" id="{A37D3173-3AB6-8E4A-B990-55343A1DAD67}"/>
              </a:ext>
            </a:extLst>
          </p:cNvPr>
          <p:cNvGrpSpPr>
            <a:grpSpLocks/>
          </p:cNvGrpSpPr>
          <p:nvPr/>
        </p:nvGrpSpPr>
        <p:grpSpPr bwMode="auto">
          <a:xfrm>
            <a:off x="2461684" y="1131484"/>
            <a:ext cx="3473450" cy="3352800"/>
            <a:chOff x="3408" y="624"/>
            <a:chExt cx="2188" cy="2112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23DA094F-60EF-8646-8669-56F60C0DC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624"/>
              <a:ext cx="1420" cy="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F2D0F655-C71D-7A46-8353-BB8A500E6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008"/>
              <a:ext cx="805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85895E03-9A1D-0449-8283-E560D1F6B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1056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9D4A001C-149B-D64A-8EDA-523DD3EACC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352"/>
              <a:ext cx="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BE1A5F3-1E34-2749-8BA7-CA6FADE708D2}"/>
              </a:ext>
            </a:extLst>
          </p:cNvPr>
          <p:cNvSpPr txBox="1"/>
          <p:nvPr/>
        </p:nvSpPr>
        <p:spPr>
          <a:xfrm>
            <a:off x="610715" y="1958585"/>
            <a:ext cx="187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▽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✕ </a:t>
            </a:r>
            <a:r>
              <a:rPr lang="it-IT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it-IT" sz="2400" b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F100D8-7437-5447-AA8E-61503F7E45CF}"/>
              </a:ext>
            </a:extLst>
          </p:cNvPr>
          <p:cNvSpPr txBox="1"/>
          <p:nvPr/>
        </p:nvSpPr>
        <p:spPr>
          <a:xfrm>
            <a:off x="720878" y="5053753"/>
            <a:ext cx="10363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Cockcroft-Walton accelerator 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to reach high beam currents, of interest for many applications, but the voltage is 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practically limited to somewhat above 1 MV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because of breakdown of insulation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7">
            <a:extLst>
              <a:ext uri="{FF2B5EF4-FFF2-40B4-BE49-F238E27FC236}">
                <a16:creationId xmlns:a16="http://schemas.microsoft.com/office/drawing/2014/main" id="{482114E1-E4A1-B147-BE72-58AC3BB291FB}"/>
              </a:ext>
            </a:extLst>
          </p:cNvPr>
          <p:cNvGrpSpPr>
            <a:grpSpLocks/>
          </p:cNvGrpSpPr>
          <p:nvPr/>
        </p:nvGrpSpPr>
        <p:grpSpPr bwMode="auto">
          <a:xfrm>
            <a:off x="412965" y="2842843"/>
            <a:ext cx="1878857" cy="1211913"/>
            <a:chOff x="1056" y="1440"/>
            <a:chExt cx="2052" cy="1384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6AB1B857-2E54-2B45-BDAD-807B4EA04C2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77" y="1918"/>
              <a:ext cx="1254" cy="9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BF810F56-E432-0A46-BAA5-22EF393FF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440"/>
              <a:ext cx="2052" cy="699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886846F4-EBBA-3640-82F8-E97FE81E94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20" y="1440"/>
              <a:ext cx="288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2F10E569-BB53-B349-B6E1-A45FD8A41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632"/>
              <a:ext cx="1584" cy="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100" dirty="0">
                  <a:solidFill>
                    <a:srgbClr val="FC0128"/>
                  </a:solidFill>
                </a:rPr>
                <a:t>MULTI-TURN</a:t>
              </a:r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4C849B11-2DB0-7444-9D06-6284A48A49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130"/>
              <a:ext cx="213" cy="21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10966DD5-2F00-994D-B702-E044D0A70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42" y="1584"/>
              <a:ext cx="81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2C8A83E3-B549-7842-B685-6A5C5372A3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2" y="1584"/>
              <a:ext cx="81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9BCC40A-FA3D-5243-B5AB-4393095B174F}"/>
              </a:ext>
            </a:extLst>
          </p:cNvPr>
          <p:cNvSpPr txBox="1"/>
          <p:nvPr/>
        </p:nvSpPr>
        <p:spPr>
          <a:xfrm>
            <a:off x="235873" y="996397"/>
            <a:ext cx="3802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Electrostatic</a:t>
            </a:r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5A8D0816-B93C-484F-8A53-1754B1C419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78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Van de Graaff Accelerator Principle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17</a:t>
            </a:fld>
            <a:endParaRPr lang="en-US" altLang="it-IT"/>
          </a:p>
        </p:txBody>
      </p:sp>
      <p:pic>
        <p:nvPicPr>
          <p:cNvPr id="7" name="Picture 3" descr="E:\Exter\Accel\VandeGrf.jpg">
            <a:extLst>
              <a:ext uri="{FF2B5EF4-FFF2-40B4-BE49-F238E27FC236}">
                <a16:creationId xmlns:a16="http://schemas.microsoft.com/office/drawing/2014/main" id="{54AF3B6B-1FC7-534D-BFE8-273BD170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985837"/>
            <a:ext cx="273243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9854FE1C-6028-DD42-A218-B5B0A48E2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558" y="876493"/>
            <a:ext cx="7289042" cy="541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9525" algn="l">
              <a:buClr>
                <a:srgbClr val="154D81"/>
              </a:buClr>
              <a:buSzPct val="70000"/>
            </a:pPr>
            <a:r>
              <a:rPr lang="en-GB" alt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voltage for electro-static accelerator</a:t>
            </a:r>
          </a:p>
          <a:p>
            <a:pPr marL="365125" indent="-355600" algn="l">
              <a:lnSpc>
                <a:spcPct val="95000"/>
              </a:lnSpc>
              <a:spcBef>
                <a:spcPct val="40000"/>
              </a:spcBef>
              <a:buClr>
                <a:srgbClr val="C00000"/>
              </a:buClr>
              <a:buSzPct val="70000"/>
              <a:buFont typeface="ZapfDingbats"/>
              <a:buChar char="l"/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concept of charge transport (see left) has been introduced by R. J. van de Graaff  </a:t>
            </a:r>
          </a:p>
          <a:p>
            <a:pPr marL="365125" indent="-355600" algn="l">
              <a:lnSpc>
                <a:spcPct val="95000"/>
              </a:lnSpc>
              <a:spcBef>
                <a:spcPct val="40000"/>
              </a:spcBef>
              <a:buClr>
                <a:srgbClr val="C00000"/>
              </a:buClr>
              <a:buSzPct val="70000"/>
              <a:buFont typeface="ZapfDingbats"/>
              <a:buChar char="l"/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comb-like electrode (1) sprays charges on an insulating conveyor belt (the high-voltage generator typically being again a rectifier multiplier)</a:t>
            </a:r>
          </a:p>
          <a:p>
            <a:pPr marL="365125" indent="-355600" algn="l">
              <a:lnSpc>
                <a:spcPct val="95000"/>
              </a:lnSpc>
              <a:spcBef>
                <a:spcPct val="40000"/>
              </a:spcBef>
              <a:buClr>
                <a:srgbClr val="C00000"/>
              </a:buClr>
              <a:buSzPct val="70000"/>
              <a:buFont typeface="ZapfDingbats"/>
              <a:buChar char="l"/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conveyor transports the charges inside the sphere-shaped terminal (3), which forms in fact a Faraday cage</a:t>
            </a:r>
          </a:p>
          <a:p>
            <a:pPr marL="365125" indent="-355600" algn="l">
              <a:lnSpc>
                <a:spcPct val="95000"/>
              </a:lnSpc>
              <a:spcBef>
                <a:spcPct val="40000"/>
              </a:spcBef>
              <a:buClr>
                <a:srgbClr val="C00000"/>
              </a:buClr>
              <a:buSzPct val="70000"/>
              <a:buFont typeface="ZapfDingbats"/>
              <a:buChar char="l"/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charges are collected by a second comb like electrode (2) which is connected to the sphere</a:t>
            </a:r>
          </a:p>
          <a:p>
            <a:pPr marL="365125" indent="-355600" algn="l">
              <a:lnSpc>
                <a:spcPct val="95000"/>
              </a:lnSpc>
              <a:spcBef>
                <a:spcPct val="40000"/>
              </a:spcBef>
              <a:buClr>
                <a:srgbClr val="C00000"/>
              </a:buClr>
              <a:buSzPct val="70000"/>
              <a:buFont typeface="ZapfDingbats"/>
              <a:buChar char="l"/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consequently, the charges accumulate on the outside of the sphere and the inside get charge free, ready to accept further charging</a:t>
            </a:r>
          </a:p>
          <a:p>
            <a:pPr marL="365125" indent="-355600" algn="l">
              <a:lnSpc>
                <a:spcPct val="95000"/>
              </a:lnSpc>
              <a:spcBef>
                <a:spcPct val="40000"/>
              </a:spcBef>
              <a:buClr>
                <a:srgbClr val="C00000"/>
              </a:buClr>
              <a:buSzPct val="70000"/>
              <a:buFont typeface="ZapfDingbats"/>
              <a:buChar char="l"/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one can reach up to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MV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provided one uses (expensive)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</a:t>
            </a:r>
            <a:r>
              <a:rPr lang="en-GB" altLang="it-IT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limiting breakdowns</a:t>
            </a:r>
            <a:r>
              <a:rPr lang="en-GB" altLang="it-IT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FA8EE3D-2C73-BB41-84AC-31066710B2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23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Van de </a:t>
            </a:r>
            <a:r>
              <a:rPr lang="it-IT" dirty="0" err="1"/>
              <a:t>Graff</a:t>
            </a:r>
            <a:r>
              <a:rPr lang="it-IT" dirty="0"/>
              <a:t> (1929) and the Tandem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18</a:t>
            </a:fld>
            <a:endParaRPr lang="en-US" altLang="it-IT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E7DBBE2-DF14-6D4D-9D30-275EA35B5AE5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1213" y="1548363"/>
            <a:ext cx="3847531" cy="3142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</p:pic>
      <p:grpSp>
        <p:nvGrpSpPr>
          <p:cNvPr id="8" name="Group 17">
            <a:extLst>
              <a:ext uri="{FF2B5EF4-FFF2-40B4-BE49-F238E27FC236}">
                <a16:creationId xmlns:a16="http://schemas.microsoft.com/office/drawing/2014/main" id="{B039DB90-91BA-0341-910D-845A92CA3C3C}"/>
              </a:ext>
            </a:extLst>
          </p:cNvPr>
          <p:cNvGrpSpPr>
            <a:grpSpLocks/>
          </p:cNvGrpSpPr>
          <p:nvPr/>
        </p:nvGrpSpPr>
        <p:grpSpPr bwMode="auto">
          <a:xfrm>
            <a:off x="2228535" y="4950837"/>
            <a:ext cx="1868494" cy="1098625"/>
            <a:chOff x="1056" y="1440"/>
            <a:chExt cx="2052" cy="1384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3C8CEAB2-3EEC-0742-9CD8-C6583C0F531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7" y="1918"/>
              <a:ext cx="1254" cy="9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38F62775-4572-5C43-A17B-A2B793F54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440"/>
              <a:ext cx="2052" cy="699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8A434E85-9601-7D49-A507-9BE0E98F96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20" y="1440"/>
              <a:ext cx="288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84B6FA60-B434-C943-86C5-51389A93C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632"/>
              <a:ext cx="1584" cy="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>
                  <a:solidFill>
                    <a:srgbClr val="FC0128"/>
                  </a:solidFill>
                </a:rPr>
                <a:t>MULTI-TURN</a:t>
              </a: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FAA25136-6BA8-D94E-A452-B2C194522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130"/>
              <a:ext cx="213" cy="21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E3D6990E-7E63-D54E-9AA4-1503013ED1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42" y="1584"/>
              <a:ext cx="81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582F764B-26B6-104A-B81A-D579093FD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2" y="1584"/>
              <a:ext cx="816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993E4421-BFFC-CE4D-B58B-0140E8199D1F}"/>
              </a:ext>
            </a:extLst>
          </p:cNvPr>
          <p:cNvSpPr txBox="1">
            <a:spLocks noChangeArrowheads="1"/>
          </p:cNvSpPr>
          <p:nvPr/>
        </p:nvSpPr>
        <p:spPr>
          <a:xfrm>
            <a:off x="5642095" y="4649888"/>
            <a:ext cx="6096000" cy="146238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  <a:defRPr sz="2000">
                <a:solidFill>
                  <a:srgbClr val="154D81"/>
                </a:solidFill>
                <a:latin typeface="+mn-lt"/>
                <a:ea typeface="+mn-ea"/>
                <a:cs typeface="+mn-cs"/>
              </a:defRPr>
            </a:lvl1pPr>
            <a:lvl2pPr marL="509588" indent="-3397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741363" indent="-1682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54D81"/>
                </a:solidFill>
                <a:latin typeface="+mn-lt"/>
                <a:cs typeface="+mn-cs"/>
              </a:defRPr>
            </a:lvl3pPr>
            <a:lvl4pPr marL="1084263" indent="-1762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371600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1637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6209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0781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5353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Tandem</a:t>
            </a: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also invented by van de Graaff, the </a:t>
            </a:r>
            <a:r>
              <a:rPr lang="en-US" b="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is used twice</a:t>
            </a: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source and target are at ground voltage and a stripping foil change the charge state in the positive high voltage terminal</a:t>
            </a:r>
          </a:p>
        </p:txBody>
      </p:sp>
      <p:pic>
        <p:nvPicPr>
          <p:cNvPr id="17" name="Picture 2" descr="tandem accelerator: two-stage design">
            <a:extLst>
              <a:ext uri="{FF2B5EF4-FFF2-40B4-BE49-F238E27FC236}">
                <a16:creationId xmlns:a16="http://schemas.microsoft.com/office/drawing/2014/main" id="{FBC5F158-100C-8548-850F-1ABEE2E3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056" y="1576654"/>
            <a:ext cx="4655227" cy="26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B2C9E6E-9174-244E-9A58-8A2C132381F4}"/>
              </a:ext>
            </a:extLst>
          </p:cNvPr>
          <p:cNvSpPr txBox="1"/>
          <p:nvPr/>
        </p:nvSpPr>
        <p:spPr>
          <a:xfrm>
            <a:off x="1418782" y="929015"/>
            <a:ext cx="3839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154D81"/>
                </a:solidFill>
              </a:rPr>
              <a:t>The Van de </a:t>
            </a:r>
            <a:r>
              <a:rPr lang="it-IT" sz="2400" dirty="0" err="1">
                <a:solidFill>
                  <a:srgbClr val="154D81"/>
                </a:solidFill>
              </a:rPr>
              <a:t>Graff</a:t>
            </a:r>
            <a:r>
              <a:rPr lang="it-IT" sz="2400" dirty="0">
                <a:solidFill>
                  <a:srgbClr val="154D81"/>
                </a:solidFill>
              </a:rPr>
              <a:t> Accelerator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EFA3B16-43BE-0541-8618-6752A79D2342}"/>
              </a:ext>
            </a:extLst>
          </p:cNvPr>
          <p:cNvSpPr txBox="1"/>
          <p:nvPr/>
        </p:nvSpPr>
        <p:spPr>
          <a:xfrm>
            <a:off x="6781800" y="944788"/>
            <a:ext cx="3271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154D81"/>
                </a:solidFill>
              </a:rPr>
              <a:t>The Tandem Accelerator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2922EBBD-7037-0A4B-AF98-FFAA6E5DCAC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17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Wideroe</a:t>
            </a:r>
            <a:r>
              <a:rPr lang="it-IT" dirty="0"/>
              <a:t> Linear Accelerator (1928)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19</a:t>
            </a:fld>
            <a:endParaRPr lang="en-US" alt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980F3AD-795A-E648-9BC6-AAE1C410C86A}"/>
              </a:ext>
            </a:extLst>
          </p:cNvPr>
          <p:cNvGrpSpPr/>
          <p:nvPr/>
        </p:nvGrpSpPr>
        <p:grpSpPr>
          <a:xfrm>
            <a:off x="402771" y="898525"/>
            <a:ext cx="4648200" cy="5403850"/>
            <a:chOff x="762000" y="906608"/>
            <a:chExt cx="5129681" cy="5403850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562B5130-069D-5841-B971-D0BB8DB6AB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1941" y="1790845"/>
              <a:ext cx="2754829" cy="609600"/>
              <a:chOff x="528" y="1200"/>
              <a:chExt cx="1488" cy="432"/>
            </a:xfrm>
          </p:grpSpPr>
          <p:pic>
            <p:nvPicPr>
              <p:cNvPr id="49" name="Picture 4">
                <a:extLst>
                  <a:ext uri="{FF2B5EF4-FFF2-40B4-BE49-F238E27FC236}">
                    <a16:creationId xmlns:a16="http://schemas.microsoft.com/office/drawing/2014/main" id="{D5B3CDD0-7C4F-E04B-BD51-AA67D28301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1200"/>
                <a:ext cx="1488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0" name="WordArt 5">
                <a:extLst>
                  <a:ext uri="{FF2B5EF4-FFF2-40B4-BE49-F238E27FC236}">
                    <a16:creationId xmlns:a16="http://schemas.microsoft.com/office/drawing/2014/main" id="{8D854CDC-D425-9C44-87F8-8165B29E8B72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788" y="1381"/>
                <a:ext cx="42" cy="8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it-IT" sz="1000" kern="10">
                    <a:solidFill>
                      <a:srgbClr val="000000"/>
                    </a:solidFill>
                    <a:latin typeface="Arial Black"/>
                  </a:rPr>
                  <a:t>+</a:t>
                </a:r>
              </a:p>
            </p:txBody>
          </p:sp>
          <p:sp>
            <p:nvSpPr>
              <p:cNvPr id="51" name="WordArt 6">
                <a:extLst>
                  <a:ext uri="{FF2B5EF4-FFF2-40B4-BE49-F238E27FC236}">
                    <a16:creationId xmlns:a16="http://schemas.microsoft.com/office/drawing/2014/main" id="{D65A4697-2EA8-1241-9C7A-3FA716FD3C70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644" y="1381"/>
                <a:ext cx="74" cy="35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it-IT" sz="800" kern="1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-</a:t>
                </a:r>
              </a:p>
            </p:txBody>
          </p:sp>
          <p:sp>
            <p:nvSpPr>
              <p:cNvPr id="52" name="WordArt 7">
                <a:extLst>
                  <a:ext uri="{FF2B5EF4-FFF2-40B4-BE49-F238E27FC236}">
                    <a16:creationId xmlns:a16="http://schemas.microsoft.com/office/drawing/2014/main" id="{094D7772-85BA-6D41-91FD-E3A28B3BE731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272" y="1526"/>
                <a:ext cx="42" cy="8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it-IT" sz="1000" kern="10">
                    <a:solidFill>
                      <a:srgbClr val="FF0000"/>
                    </a:solidFill>
                    <a:latin typeface="Arial Black"/>
                  </a:rPr>
                  <a:t>+</a:t>
                </a:r>
              </a:p>
            </p:txBody>
          </p:sp>
        </p:grp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BDA27204-FB25-2D4E-887B-17A6EA3D9B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6876" y="4153045"/>
              <a:ext cx="123492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altLang="it-IT" sz="1600" b="0">
                  <a:latin typeface="Symbol" pitchFamily="18" charset="2"/>
                </a:rPr>
                <a:t>p</a:t>
              </a:r>
              <a:r>
                <a:rPr lang="fr-FR" altLang="it-IT" sz="1600" b="0">
                  <a:latin typeface="Times New Roman" pitchFamily="18" charset="0"/>
                </a:rPr>
                <a:t> </a:t>
              </a:r>
              <a:r>
                <a:rPr lang="fr-FR" altLang="it-IT" sz="1600" i="1">
                  <a:latin typeface="Arial" pitchFamily="34" charset="0"/>
                </a:rPr>
                <a:t>mode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583C9BA-4AA9-1F41-96FE-8AF06E906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770" y="3162445"/>
              <a:ext cx="284982" cy="76200"/>
            </a:xfrm>
            <a:custGeom>
              <a:avLst/>
              <a:gdLst>
                <a:gd name="T0" fmla="*/ 0 w 144"/>
                <a:gd name="T1" fmla="*/ 48 h 48"/>
                <a:gd name="T2" fmla="*/ 48 w 144"/>
                <a:gd name="T3" fmla="*/ 0 h 48"/>
                <a:gd name="T4" fmla="*/ 96 w 144"/>
                <a:gd name="T5" fmla="*/ 48 h 48"/>
                <a:gd name="T6" fmla="*/ 144 w 144"/>
                <a:gd name="T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48">
                  <a:moveTo>
                    <a:pt x="0" y="48"/>
                  </a:moveTo>
                  <a:cubicBezTo>
                    <a:pt x="16" y="24"/>
                    <a:pt x="32" y="0"/>
                    <a:pt x="48" y="0"/>
                  </a:cubicBezTo>
                  <a:cubicBezTo>
                    <a:pt x="64" y="0"/>
                    <a:pt x="80" y="48"/>
                    <a:pt x="96" y="48"/>
                  </a:cubicBezTo>
                  <a:cubicBezTo>
                    <a:pt x="112" y="48"/>
                    <a:pt x="136" y="8"/>
                    <a:pt x="144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0C87691-E3C9-254A-8333-5D3A677313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0" y="3619645"/>
              <a:ext cx="5129681" cy="609600"/>
              <a:chOff x="576" y="2208"/>
              <a:chExt cx="3072" cy="476"/>
            </a:xfrm>
          </p:grpSpPr>
          <p:pic>
            <p:nvPicPr>
              <p:cNvPr id="44" name="Picture 11">
                <a:extLst>
                  <a:ext uri="{FF2B5EF4-FFF2-40B4-BE49-F238E27FC236}">
                    <a16:creationId xmlns:a16="http://schemas.microsoft.com/office/drawing/2014/main" id="{52968FE7-5284-D143-931E-5D6BDC5D5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" y="2208"/>
                <a:ext cx="307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5" name="Line 12">
                <a:extLst>
                  <a:ext uri="{FF2B5EF4-FFF2-40B4-BE49-F238E27FC236}">
                    <a16:creationId xmlns:a16="http://schemas.microsoft.com/office/drawing/2014/main" id="{94545849-7A02-A943-B043-BA4149D03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24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" name="Line 13">
                <a:extLst>
                  <a:ext uri="{FF2B5EF4-FFF2-40B4-BE49-F238E27FC236}">
                    <a16:creationId xmlns:a16="http://schemas.microsoft.com/office/drawing/2014/main" id="{A7C907A8-89FF-8F49-A041-4BA90E2DD6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92" y="24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" name="Line 14">
                <a:extLst>
                  <a:ext uri="{FF2B5EF4-FFF2-40B4-BE49-F238E27FC236}">
                    <a16:creationId xmlns:a16="http://schemas.microsoft.com/office/drawing/2014/main" id="{1246B52E-6AB5-CF42-A035-4A1D8AEFEC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24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" name="Line 15">
                <a:extLst>
                  <a:ext uri="{FF2B5EF4-FFF2-40B4-BE49-F238E27FC236}">
                    <a16:creationId xmlns:a16="http://schemas.microsoft.com/office/drawing/2014/main" id="{E843F2F7-B2F0-5F47-97FE-D8D4D5147C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8" y="244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id="{98E7AE50-A4A8-A744-A5DD-3F23C1314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970" y="2781445"/>
              <a:ext cx="2944817" cy="749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8">
              <a:extLst>
                <a:ext uri="{FF2B5EF4-FFF2-40B4-BE49-F238E27FC236}">
                  <a16:creationId xmlns:a16="http://schemas.microsoft.com/office/drawing/2014/main" id="{D5EE83A2-0D25-DD45-98AF-4A48BCD17D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6982" y="906608"/>
              <a:ext cx="4136201" cy="960437"/>
              <a:chOff x="144" y="1248"/>
              <a:chExt cx="2090" cy="605"/>
            </a:xfrm>
          </p:grpSpPr>
          <p:grpSp>
            <p:nvGrpSpPr>
              <p:cNvPr id="22" name="Group 19">
                <a:extLst>
                  <a:ext uri="{FF2B5EF4-FFF2-40B4-BE49-F238E27FC236}">
                    <a16:creationId xmlns:a16="http://schemas.microsoft.com/office/drawing/2014/main" id="{F166E9DE-1FC1-EC4D-B892-5B5DDFB6F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8" y="1248"/>
                <a:ext cx="1946" cy="605"/>
                <a:chOff x="0" y="1248"/>
                <a:chExt cx="1946" cy="605"/>
              </a:xfrm>
            </p:grpSpPr>
            <p:sp>
              <p:nvSpPr>
                <p:cNvPr id="24" name="Oval 20">
                  <a:extLst>
                    <a:ext uri="{FF2B5EF4-FFF2-40B4-BE49-F238E27FC236}">
                      <a16:creationId xmlns:a16="http://schemas.microsoft.com/office/drawing/2014/main" id="{F1B191C7-790A-D94A-B37B-DE603833B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32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pic>
              <p:nvPicPr>
                <p:cNvPr id="25" name="Picture 21">
                  <a:extLst>
                    <a:ext uri="{FF2B5EF4-FFF2-40B4-BE49-F238E27FC236}">
                      <a16:creationId xmlns:a16="http://schemas.microsoft.com/office/drawing/2014/main" id="{7467407C-70E6-9D4D-A58C-E6B66E1D29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" y="1248"/>
                  <a:ext cx="1488" cy="4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6" name="Rectangle 22">
                  <a:extLst>
                    <a:ext uri="{FF2B5EF4-FFF2-40B4-BE49-F238E27FC236}">
                      <a16:creationId xmlns:a16="http://schemas.microsoft.com/office/drawing/2014/main" id="{ABD8A311-3275-6F46-8EC1-E2A81D0DF0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1248"/>
                  <a:ext cx="1392" cy="144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" name="Rectangle 23">
                  <a:extLst>
                    <a:ext uri="{FF2B5EF4-FFF2-40B4-BE49-F238E27FC236}">
                      <a16:creationId xmlns:a16="http://schemas.microsoft.com/office/drawing/2014/main" id="{E649D33C-1EB3-A340-A882-554DD97B9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1584"/>
                  <a:ext cx="1056" cy="192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" name="Line 24">
                  <a:extLst>
                    <a:ext uri="{FF2B5EF4-FFF2-40B4-BE49-F238E27FC236}">
                      <a16:creationId xmlns:a16="http://schemas.microsoft.com/office/drawing/2014/main" id="{0A8D8714-F2C5-BB4D-8C66-B05CA09E93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0" y="1654"/>
                  <a:ext cx="153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" name="Rectangle 25">
                  <a:extLst>
                    <a:ext uri="{FF2B5EF4-FFF2-40B4-BE49-F238E27FC236}">
                      <a16:creationId xmlns:a16="http://schemas.microsoft.com/office/drawing/2014/main" id="{FCFB4C0A-96B1-D94E-98D6-862158747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8" y="1632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" name="Rectangle 26">
                  <a:extLst>
                    <a:ext uri="{FF2B5EF4-FFF2-40B4-BE49-F238E27FC236}">
                      <a16:creationId xmlns:a16="http://schemas.microsoft.com/office/drawing/2014/main" id="{5A48F9F8-4FDB-4146-9A52-AE684B7250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1632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" name="Rectangle 27">
                  <a:extLst>
                    <a:ext uri="{FF2B5EF4-FFF2-40B4-BE49-F238E27FC236}">
                      <a16:creationId xmlns:a16="http://schemas.microsoft.com/office/drawing/2014/main" id="{F648255E-FEA4-DA45-882D-30DCD7830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632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" name="Rectangle 28">
                  <a:extLst>
                    <a:ext uri="{FF2B5EF4-FFF2-40B4-BE49-F238E27FC236}">
                      <a16:creationId xmlns:a16="http://schemas.microsoft.com/office/drawing/2014/main" id="{EFD7394C-FF98-894C-BD18-4D04717B9E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632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" name="Line 29">
                  <a:extLst>
                    <a:ext uri="{FF2B5EF4-FFF2-40B4-BE49-F238E27FC236}">
                      <a16:creationId xmlns:a16="http://schemas.microsoft.com/office/drawing/2014/main" id="{FB0E67FB-BFD3-1344-9B8A-1C46D0B9AB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8" y="1536"/>
                  <a:ext cx="0" cy="11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" name="Line 30">
                  <a:extLst>
                    <a:ext uri="{FF2B5EF4-FFF2-40B4-BE49-F238E27FC236}">
                      <a16:creationId xmlns:a16="http://schemas.microsoft.com/office/drawing/2014/main" id="{7F85C244-BDC0-374E-B174-C42E749177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3" y="1536"/>
                  <a:ext cx="0" cy="11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" name="Line 31">
                  <a:extLst>
                    <a:ext uri="{FF2B5EF4-FFF2-40B4-BE49-F238E27FC236}">
                      <a16:creationId xmlns:a16="http://schemas.microsoft.com/office/drawing/2014/main" id="{B8953F4E-F69C-3B45-8EC0-3503B9BA42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1536"/>
                  <a:ext cx="0" cy="1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" name="Line 32">
                  <a:extLst>
                    <a:ext uri="{FF2B5EF4-FFF2-40B4-BE49-F238E27FC236}">
                      <a16:creationId xmlns:a16="http://schemas.microsoft.com/office/drawing/2014/main" id="{C5D99F3A-B784-0048-906D-4328E83C30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56" y="1536"/>
                  <a:ext cx="0" cy="1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7" name="Oval 33">
                  <a:extLst>
                    <a:ext uri="{FF2B5EF4-FFF2-40B4-BE49-F238E27FC236}">
                      <a16:creationId xmlns:a16="http://schemas.microsoft.com/office/drawing/2014/main" id="{C674623F-82FF-9749-86A2-B88811233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6" y="1632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8" name="Text Box 34">
                  <a:extLst>
                    <a:ext uri="{FF2B5EF4-FFF2-40B4-BE49-F238E27FC236}">
                      <a16:creationId xmlns:a16="http://schemas.microsoft.com/office/drawing/2014/main" id="{A98B0732-FEC2-4440-8C14-8501E1E725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8" y="1680"/>
                  <a:ext cx="17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r>
                    <a:rPr lang="en-GB" altLang="it-IT" sz="1200"/>
                    <a:t>R</a:t>
                  </a:r>
                  <a:endParaRPr lang="en-GB" altLang="it-IT"/>
                </a:p>
              </p:txBody>
            </p:sp>
            <p:sp>
              <p:nvSpPr>
                <p:cNvPr id="39" name="Rectangle 35">
                  <a:extLst>
                    <a:ext uri="{FF2B5EF4-FFF2-40B4-BE49-F238E27FC236}">
                      <a16:creationId xmlns:a16="http://schemas.microsoft.com/office/drawing/2014/main" id="{4770CE78-95E2-784F-B465-05D10FC83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" y="1680"/>
                  <a:ext cx="17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r>
                    <a:rPr lang="en-GB" altLang="it-IT" sz="1200"/>
                    <a:t>R</a:t>
                  </a:r>
                </a:p>
              </p:txBody>
            </p:sp>
            <p:sp>
              <p:nvSpPr>
                <p:cNvPr id="40" name="Rectangle 36">
                  <a:extLst>
                    <a:ext uri="{FF2B5EF4-FFF2-40B4-BE49-F238E27FC236}">
                      <a16:creationId xmlns:a16="http://schemas.microsoft.com/office/drawing/2014/main" id="{1631EF26-EB34-8D42-B96F-2E1D29FA3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" y="1680"/>
                  <a:ext cx="17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r>
                    <a:rPr lang="en-GB" altLang="it-IT" sz="1200"/>
                    <a:t>R</a:t>
                  </a:r>
                </a:p>
              </p:txBody>
            </p:sp>
            <p:sp>
              <p:nvSpPr>
                <p:cNvPr id="41" name="Rectangle 37">
                  <a:extLst>
                    <a:ext uri="{FF2B5EF4-FFF2-40B4-BE49-F238E27FC236}">
                      <a16:creationId xmlns:a16="http://schemas.microsoft.com/office/drawing/2014/main" id="{CD66AD17-DB9D-6B47-98CC-A615EDDFBB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680"/>
                  <a:ext cx="17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r>
                    <a:rPr lang="en-GB" altLang="it-IT" sz="1200"/>
                    <a:t>R</a:t>
                  </a:r>
                </a:p>
              </p:txBody>
            </p:sp>
            <p:sp>
              <p:nvSpPr>
                <p:cNvPr id="42" name="Rectangle 38">
                  <a:extLst>
                    <a:ext uri="{FF2B5EF4-FFF2-40B4-BE49-F238E27FC236}">
                      <a16:creationId xmlns:a16="http://schemas.microsoft.com/office/drawing/2014/main" id="{390D9118-B4E5-C547-842A-3332754E5B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" y="1680"/>
                  <a:ext cx="314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r>
                    <a:rPr lang="en-GB" altLang="it-IT" sz="1200"/>
                    <a:t>-HV</a:t>
                  </a:r>
                </a:p>
              </p:txBody>
            </p:sp>
            <p:sp>
              <p:nvSpPr>
                <p:cNvPr id="43" name="Line 39">
                  <a:extLst>
                    <a:ext uri="{FF2B5EF4-FFF2-40B4-BE49-F238E27FC236}">
                      <a16:creationId xmlns:a16="http://schemas.microsoft.com/office/drawing/2014/main" id="{8D4C01D1-784E-F248-93B1-CD3BB96E5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" y="1652"/>
                  <a:ext cx="19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3" name="Rectangle 40">
                <a:extLst>
                  <a:ext uri="{FF2B5EF4-FFF2-40B4-BE49-F238E27FC236}">
                    <a16:creationId xmlns:a16="http://schemas.microsoft.com/office/drawing/2014/main" id="{85A065CC-4940-9049-8BE9-C538CE24E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" y="1680"/>
                <a:ext cx="32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r>
                  <a:rPr lang="en-GB" altLang="it-IT" sz="1200"/>
                  <a:t>GND</a:t>
                </a:r>
              </a:p>
            </p:txBody>
          </p:sp>
        </p:grpSp>
        <p:sp>
          <p:nvSpPr>
            <p:cNvPr id="14" name="Oval 41">
              <a:extLst>
                <a:ext uri="{FF2B5EF4-FFF2-40B4-BE49-F238E27FC236}">
                  <a16:creationId xmlns:a16="http://schemas.microsoft.com/office/drawing/2014/main" id="{5DE232B2-66AF-6E40-AEE4-7D77BDACF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787" y="2857645"/>
              <a:ext cx="94994" cy="76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it-IT"/>
            </a:p>
          </p:txBody>
        </p:sp>
        <p:sp>
          <p:nvSpPr>
            <p:cNvPr id="15" name="Oval 42">
              <a:extLst>
                <a:ext uri="{FF2B5EF4-FFF2-40B4-BE49-F238E27FC236}">
                  <a16:creationId xmlns:a16="http://schemas.microsoft.com/office/drawing/2014/main" id="{6F61C110-A6B7-3743-A363-2AB498A8B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787" y="3467245"/>
              <a:ext cx="94994" cy="76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it-IT"/>
            </a:p>
          </p:txBody>
        </p:sp>
        <p:sp>
          <p:nvSpPr>
            <p:cNvPr id="16" name="Text Box 43">
              <a:extLst>
                <a:ext uri="{FF2B5EF4-FFF2-40B4-BE49-F238E27FC236}">
                  <a16:creationId xmlns:a16="http://schemas.microsoft.com/office/drawing/2014/main" id="{70F49F28-26BB-EF47-A20F-53ACE1A1B3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1988" y="3772045"/>
              <a:ext cx="3441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t-IT"/>
                <a:t>1</a:t>
              </a:r>
            </a:p>
          </p:txBody>
        </p:sp>
        <p:sp>
          <p:nvSpPr>
            <p:cNvPr id="17" name="Rectangle 44">
              <a:extLst>
                <a:ext uri="{FF2B5EF4-FFF2-40B4-BE49-F238E27FC236}">
                  <a16:creationId xmlns:a16="http://schemas.microsoft.com/office/drawing/2014/main" id="{9BBD4171-E4FF-2446-AFFF-2A2D346C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1823" y="3772045"/>
              <a:ext cx="3441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t-IT"/>
                <a:t>4</a:t>
              </a:r>
            </a:p>
          </p:txBody>
        </p:sp>
        <p:sp>
          <p:nvSpPr>
            <p:cNvPr id="18" name="Rectangle 45">
              <a:extLst>
                <a:ext uri="{FF2B5EF4-FFF2-40B4-BE49-F238E27FC236}">
                  <a16:creationId xmlns:a16="http://schemas.microsoft.com/office/drawing/2014/main" id="{A1F45834-C04A-3643-A72D-830F710B3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947" y="3772045"/>
              <a:ext cx="3441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t-IT"/>
                <a:t>2</a:t>
              </a:r>
            </a:p>
          </p:txBody>
        </p:sp>
        <p:sp>
          <p:nvSpPr>
            <p:cNvPr id="19" name="Rectangle 46">
              <a:extLst>
                <a:ext uri="{FF2B5EF4-FFF2-40B4-BE49-F238E27FC236}">
                  <a16:creationId xmlns:a16="http://schemas.microsoft.com/office/drawing/2014/main" id="{949310FF-EC89-3A4E-BAC7-1A6898B70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894" y="3772045"/>
              <a:ext cx="3441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t-IT"/>
                <a:t>3</a:t>
              </a:r>
            </a:p>
          </p:txBody>
        </p:sp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B9DAA0AD-1B48-2E48-BD4F-300FA8553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1740" y="3772045"/>
              <a:ext cx="3441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t-IT"/>
                <a:t>5</a:t>
              </a:r>
            </a:p>
          </p:txBody>
        </p:sp>
        <p:pic>
          <p:nvPicPr>
            <p:cNvPr id="21" name="Picture 48" descr="E:\Exter\Accel\Linac_Princ_2.jpg">
              <a:extLst>
                <a:ext uri="{FF2B5EF4-FFF2-40B4-BE49-F238E27FC236}">
                  <a16:creationId xmlns:a16="http://schemas.microsoft.com/office/drawing/2014/main" id="{27E349B5-9C6D-AD49-8870-78F92A07A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994" y="4610245"/>
              <a:ext cx="4939693" cy="1700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Rettangolo 52">
            <a:extLst>
              <a:ext uri="{FF2B5EF4-FFF2-40B4-BE49-F238E27FC236}">
                <a16:creationId xmlns:a16="http://schemas.microsoft.com/office/drawing/2014/main" id="{7FE35387-66BC-BE4C-8B3B-565030E27C3D}"/>
              </a:ext>
            </a:extLst>
          </p:cNvPr>
          <p:cNvSpPr/>
          <p:nvPr/>
        </p:nvSpPr>
        <p:spPr>
          <a:xfrm>
            <a:off x="5027660" y="1045292"/>
            <a:ext cx="70119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lnSpc>
                <a:spcPct val="85000"/>
              </a:lnSpc>
              <a:spcBef>
                <a:spcPts val="9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231775" algn="l"/>
              </a:tabLst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accelerator 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electric field</a:t>
            </a:r>
            <a:r>
              <a:rPr lang="en-GB" altLang="it-IT" sz="2000" b="0" dirty="0">
                <a:solidFill>
                  <a:srgbClr val="002060"/>
                </a:solidFill>
              </a:rPr>
              <a:t> </a:t>
            </a:r>
            <a:r>
              <a:rPr lang="en-GB" altLang="it-IT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it-IT" sz="2000" b="0" dirty="0">
                <a:solidFill>
                  <a:srgbClr val="002060"/>
                </a:solidFill>
              </a:rPr>
              <a:t> is constant,    </a:t>
            </a:r>
            <a:r>
              <a:rPr lang="en-GB" altLang="it-IT" sz="2000" dirty="0">
                <a:solidFill>
                  <a:srgbClr val="C00000"/>
                </a:solidFill>
              </a:rPr>
              <a:t>▽</a:t>
            </a:r>
            <a:r>
              <a:rPr lang="en-GB" altLang="it-IT" sz="1800" b="0" dirty="0">
                <a:solidFill>
                  <a:srgbClr val="C00000"/>
                </a:solidFill>
              </a:rPr>
              <a:t>✕</a:t>
            </a:r>
            <a:r>
              <a:rPr lang="en-GB" altLang="it-IT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it-IT" sz="2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 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</a:t>
            </a:r>
            <a:r>
              <a:rPr lang="en-GB" altLang="it-IT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can be used once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it-IT" sz="2000" b="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lnSpc>
                <a:spcPct val="85000"/>
              </a:lnSpc>
              <a:spcBef>
                <a:spcPts val="9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231775" algn="l"/>
              </a:tabLst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now such a column, but driven with an 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voltage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such way that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consecutive electrodes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connected to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 polarity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RF generator, </a:t>
            </a:r>
            <a:r>
              <a:rPr lang="en-GB" altLang="it-IT" sz="2000" dirty="0">
                <a:solidFill>
                  <a:srgbClr val="C00000"/>
                </a:solidFill>
              </a:rPr>
              <a:t>▽</a:t>
            </a:r>
            <a:r>
              <a:rPr lang="en-GB" altLang="it-IT" sz="1800" b="0" dirty="0">
                <a:solidFill>
                  <a:srgbClr val="C00000"/>
                </a:solidFill>
              </a:rPr>
              <a:t>✕</a:t>
            </a:r>
            <a:r>
              <a:rPr lang="en-GB" altLang="it-IT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it-IT" sz="2000" b="0" dirty="0">
                <a:solidFill>
                  <a:srgbClr val="C00000"/>
                </a:solidFill>
              </a:rPr>
              <a:t> </a:t>
            </a:r>
            <a:r>
              <a:rPr lang="en-GB" altLang="it-IT" sz="20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r>
              <a:rPr lang="en-GB" altLang="it-IT" sz="2000" b="0" dirty="0">
                <a:solidFill>
                  <a:srgbClr val="C00000"/>
                </a:solidFill>
              </a:rPr>
              <a:t> </a:t>
            </a:r>
            <a:r>
              <a:rPr lang="en-GB" altLang="it-IT" sz="2000" b="0" dirty="0">
                <a:solidFill>
                  <a:srgbClr val="002060"/>
                </a:solidFill>
              </a:rPr>
              <a:t>, </a:t>
            </a:r>
            <a:r>
              <a:rPr lang="en-GB" altLang="it-IT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can be used many times</a:t>
            </a:r>
            <a:endParaRPr lang="en-GB" altLang="it-IT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lnSpc>
                <a:spcPct val="85000"/>
              </a:lnSpc>
              <a:spcBef>
                <a:spcPts val="9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231775" algn="l"/>
              </a:tabLst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suppose now, that the 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frequency 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such that it accelerates the particle between electrodes 1&amp;2 (and also 3&amp;4), whereas the field is opposite, at that moment, between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gaps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2&amp;3 and 4&amp;5, respectively</a:t>
            </a:r>
          </a:p>
          <a:p>
            <a:pPr marL="231775" indent="-231775">
              <a:lnSpc>
                <a:spcPct val="85000"/>
              </a:lnSpc>
              <a:spcBef>
                <a:spcPts val="9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231775" algn="l"/>
              </a:tabLst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this particle arrives now at the gap between 2&amp;3, when the RF has changed to opposite phase, acceleration occurs again, and so on.</a:t>
            </a:r>
          </a:p>
          <a:p>
            <a:pPr marL="231775" indent="-231775">
              <a:lnSpc>
                <a:spcPct val="85000"/>
              </a:lnSpc>
              <a:spcBef>
                <a:spcPts val="9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231775" algn="l"/>
              </a:tabLst>
            </a:pP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while the polarity change occurs, the particle is in the field-free space of the 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tube 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such a </a:t>
            </a:r>
            <a:r>
              <a:rPr lang="en-GB" alt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Wideroe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Further, to</a:t>
            </a:r>
            <a:r>
              <a:rPr lang="en-GB" altLang="it-IT" sz="2000" b="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 phase with the RF, as the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particle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en-GB" altLang="it-IT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drift tubes has to increase </a:t>
            </a:r>
            <a:endParaRPr lang="it-IT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Connettore 1 53">
            <a:extLst>
              <a:ext uri="{FF2B5EF4-FFF2-40B4-BE49-F238E27FC236}">
                <a16:creationId xmlns:a16="http://schemas.microsoft.com/office/drawing/2014/main" id="{D2983092-107C-DE4E-9A32-6AFC0ABBA750}"/>
              </a:ext>
            </a:extLst>
          </p:cNvPr>
          <p:cNvCxnSpPr/>
          <p:nvPr/>
        </p:nvCxnSpPr>
        <p:spPr bwMode="auto">
          <a:xfrm flipH="1">
            <a:off x="7207025" y="2311928"/>
            <a:ext cx="107470" cy="12647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Rectangle 6">
            <a:extLst>
              <a:ext uri="{FF2B5EF4-FFF2-40B4-BE49-F238E27FC236}">
                <a16:creationId xmlns:a16="http://schemas.microsoft.com/office/drawing/2014/main" id="{BC042DDF-B998-D343-AC90-05EB1847C6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E864843D-134B-0E48-8F9E-9093118A7495}"/>
              </a:ext>
            </a:extLst>
          </p:cNvPr>
          <p:cNvCxnSpPr/>
          <p:nvPr/>
        </p:nvCxnSpPr>
        <p:spPr bwMode="auto">
          <a:xfrm flipV="1">
            <a:off x="7188799" y="2541360"/>
            <a:ext cx="147359" cy="13970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9681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2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05281" y="1447800"/>
            <a:ext cx="89556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Colliderrs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High Energy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Adventure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and Society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endParaRPr lang="it-IT" sz="32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AA062B-3771-2143-AE6E-31B595EF6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31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RF acceleration: Cyclotron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20</a:t>
            </a:fld>
            <a:endParaRPr lang="en-US" altLang="it-IT"/>
          </a:p>
        </p:txBody>
      </p:sp>
      <p:grpSp>
        <p:nvGrpSpPr>
          <p:cNvPr id="7" name="Group 24">
            <a:extLst>
              <a:ext uri="{FF2B5EF4-FFF2-40B4-BE49-F238E27FC236}">
                <a16:creationId xmlns:a16="http://schemas.microsoft.com/office/drawing/2014/main" id="{87A4023A-4FAE-3A49-A44E-7AB962782D83}"/>
              </a:ext>
            </a:extLst>
          </p:cNvPr>
          <p:cNvGrpSpPr>
            <a:grpSpLocks/>
          </p:cNvGrpSpPr>
          <p:nvPr/>
        </p:nvGrpSpPr>
        <p:grpSpPr bwMode="auto">
          <a:xfrm>
            <a:off x="1541037" y="1616884"/>
            <a:ext cx="4095750" cy="914400"/>
            <a:chOff x="385" y="1026"/>
            <a:chExt cx="2580" cy="576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CC364050-A42D-474C-8BFC-0B3CA365A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028"/>
              <a:ext cx="1776" cy="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5">
              <a:extLst>
                <a:ext uri="{FF2B5EF4-FFF2-40B4-BE49-F238E27FC236}">
                  <a16:creationId xmlns:a16="http://schemas.microsoft.com/office/drawing/2014/main" id="{9E754B16-CF1F-194B-B361-B8646A611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5" y="1026"/>
              <a:ext cx="720" cy="576"/>
              <a:chOff x="384" y="1536"/>
              <a:chExt cx="1152" cy="1008"/>
            </a:xfrm>
          </p:grpSpPr>
          <p:pic>
            <p:nvPicPr>
              <p:cNvPr id="10" name="Picture 6" descr="Dee">
                <a:extLst>
                  <a:ext uri="{FF2B5EF4-FFF2-40B4-BE49-F238E27FC236}">
                    <a16:creationId xmlns:a16="http://schemas.microsoft.com/office/drawing/2014/main" id="{788F1CE6-34FD-FB40-852E-32C78467DE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1536"/>
                <a:ext cx="1152" cy="1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66BAFC03-2F6E-914E-A00F-7ABE555DE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" y="2421"/>
                <a:ext cx="182" cy="98"/>
              </a:xfrm>
              <a:custGeom>
                <a:avLst/>
                <a:gdLst>
                  <a:gd name="T0" fmla="*/ 0 w 144"/>
                  <a:gd name="T1" fmla="*/ 48 h 48"/>
                  <a:gd name="T2" fmla="*/ 48 w 144"/>
                  <a:gd name="T3" fmla="*/ 0 h 48"/>
                  <a:gd name="T4" fmla="*/ 96 w 144"/>
                  <a:gd name="T5" fmla="*/ 48 h 48"/>
                  <a:gd name="T6" fmla="*/ 144 w 144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4" h="48">
                    <a:moveTo>
                      <a:pt x="0" y="48"/>
                    </a:moveTo>
                    <a:cubicBezTo>
                      <a:pt x="16" y="24"/>
                      <a:pt x="32" y="0"/>
                      <a:pt x="48" y="0"/>
                    </a:cubicBezTo>
                    <a:cubicBezTo>
                      <a:pt x="64" y="0"/>
                      <a:pt x="80" y="48"/>
                      <a:pt x="96" y="48"/>
                    </a:cubicBezTo>
                    <a:cubicBezTo>
                      <a:pt x="112" y="48"/>
                      <a:pt x="136" y="8"/>
                      <a:pt x="14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Text Box 8">
            <a:extLst>
              <a:ext uri="{FF2B5EF4-FFF2-40B4-BE49-F238E27FC236}">
                <a16:creationId xmlns:a16="http://schemas.microsoft.com/office/drawing/2014/main" id="{26A0F702-F3F5-2A45-91E3-76AB8051C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822324"/>
            <a:ext cx="75670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Folded </a:t>
            </a:r>
            <a:r>
              <a:rPr lang="en-US" altLang="it-IT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Wideroe</a:t>
            </a:r>
            <a:r>
              <a:rPr lang="en-US" alt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constant magnetic field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6" descr="05-Physics-Accelerators-2_12_0004">
            <a:extLst>
              <a:ext uri="{FF2B5EF4-FFF2-40B4-BE49-F238E27FC236}">
                <a16:creationId xmlns:a16="http://schemas.microsoft.com/office/drawing/2014/main" id="{A91CA15F-3BB8-324F-BA19-F84E4E5E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802" y="1524894"/>
            <a:ext cx="273685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25">
            <a:extLst>
              <a:ext uri="{FF2B5EF4-FFF2-40B4-BE49-F238E27FC236}">
                <a16:creationId xmlns:a16="http://schemas.microsoft.com/office/drawing/2014/main" id="{559BEEC1-F55E-2942-8D88-999369F150C6}"/>
              </a:ext>
            </a:extLst>
          </p:cNvPr>
          <p:cNvGrpSpPr>
            <a:grpSpLocks/>
          </p:cNvGrpSpPr>
          <p:nvPr/>
        </p:nvGrpSpPr>
        <p:grpSpPr bwMode="auto">
          <a:xfrm>
            <a:off x="1403444" y="2439504"/>
            <a:ext cx="4511675" cy="3862387"/>
            <a:chOff x="204" y="1661"/>
            <a:chExt cx="2842" cy="2347"/>
          </a:xfrm>
        </p:grpSpPr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2A42A555-2C85-3843-86DB-8F122289D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" y="1661"/>
              <a:ext cx="1225" cy="1146"/>
              <a:chOff x="204" y="1616"/>
              <a:chExt cx="1406" cy="1315"/>
            </a:xfrm>
          </p:grpSpPr>
          <p:sp>
            <p:nvSpPr>
              <p:cNvPr id="19" name="Rectangle 12">
                <a:extLst>
                  <a:ext uri="{FF2B5EF4-FFF2-40B4-BE49-F238E27FC236}">
                    <a16:creationId xmlns:a16="http://schemas.microsoft.com/office/drawing/2014/main" id="{77417865-F1C0-BB4E-B5DC-9FC357B462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" y="2024"/>
                <a:ext cx="998" cy="9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it-IT">
                  <a:solidFill>
                    <a:schemeClr val="bg1"/>
                  </a:solidFill>
                </a:endParaRPr>
              </a:p>
            </p:txBody>
          </p:sp>
          <p:pic>
            <p:nvPicPr>
              <p:cNvPr id="20" name="Picture 13" descr="04-wilson_1_05">
                <a:extLst>
                  <a:ext uri="{FF2B5EF4-FFF2-40B4-BE49-F238E27FC236}">
                    <a16:creationId xmlns:a16="http://schemas.microsoft.com/office/drawing/2014/main" id="{28A54CF1-C327-A94A-95B4-08FE8FCA08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1616"/>
                <a:ext cx="1234" cy="1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aphicFrame>
          <p:nvGraphicFramePr>
            <p:cNvPr id="16" name="Object 20">
              <a:extLst>
                <a:ext uri="{FF2B5EF4-FFF2-40B4-BE49-F238E27FC236}">
                  <a16:creationId xmlns:a16="http://schemas.microsoft.com/office/drawing/2014/main" id="{EB038EC1-20F9-9647-B22E-53D41B549E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67" y="1971"/>
            <a:ext cx="952" cy="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76240" imgH="431640" progId="Equation.3">
                    <p:embed/>
                  </p:oleObj>
                </mc:Choice>
                <mc:Fallback>
                  <p:oleObj name="Equation" r:id="rId6" imgW="876240" imgH="431640" progId="Equation.3">
                    <p:embed/>
                    <p:pic>
                      <p:nvPicPr>
                        <p:cNvPr id="841748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7" y="1971"/>
                          <a:ext cx="952" cy="469"/>
                        </a:xfrm>
                        <a:prstGeom prst="rect">
                          <a:avLst/>
                        </a:prstGeom>
                        <a:solidFill>
                          <a:srgbClr val="FFFFDC"/>
                        </a:solidFill>
                        <a:ln w="19050">
                          <a:solidFill>
                            <a:srgbClr val="CC33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22">
              <a:extLst>
                <a:ext uri="{FF2B5EF4-FFF2-40B4-BE49-F238E27FC236}">
                  <a16:creationId xmlns:a16="http://schemas.microsoft.com/office/drawing/2014/main" id="{CFF43C24-487F-9D47-BC51-958A84C5CF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5" y="2840"/>
            <a:ext cx="2358" cy="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739880" imgH="419040" progId="Equation.3">
                    <p:embed/>
                  </p:oleObj>
                </mc:Choice>
                <mc:Fallback>
                  <p:oleObj name="Equation" r:id="rId8" imgW="1739880" imgH="419040" progId="Equation.3">
                    <p:embed/>
                    <p:pic>
                      <p:nvPicPr>
                        <p:cNvPr id="84175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2840"/>
                          <a:ext cx="2358" cy="567"/>
                        </a:xfrm>
                        <a:prstGeom prst="rect">
                          <a:avLst/>
                        </a:prstGeom>
                        <a:solidFill>
                          <a:srgbClr val="FFFFDC"/>
                        </a:solidFill>
                        <a:ln w="19050">
                          <a:solidFill>
                            <a:srgbClr val="CC33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 Box 23">
              <a:extLst>
                <a:ext uri="{FF2B5EF4-FFF2-40B4-BE49-F238E27FC236}">
                  <a16:creationId xmlns:a16="http://schemas.microsoft.com/office/drawing/2014/main" id="{62010602-1541-4247-83B4-E383A71D8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3566"/>
              <a:ext cx="275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it-IT" sz="1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altLang="it-IT" sz="1800" dirty="0"/>
                <a:t> </a:t>
              </a:r>
              <a:r>
                <a:rPr lang="en-US" altLang="it-IT" sz="2000" i="1" dirty="0">
                  <a:solidFill>
                    <a:srgbClr val="C00000"/>
                  </a:solidFill>
                  <a:latin typeface="Times New Roman" pitchFamily="18" charset="0"/>
                </a:rPr>
                <a:t>m</a:t>
              </a:r>
              <a:r>
                <a:rPr lang="en-US" altLang="it-IT" sz="2000" i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altLang="it-IT" sz="1800" dirty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en-US" altLang="it-IT" sz="2000" i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altLang="it-IT" sz="2000" i="1" dirty="0">
                  <a:solidFill>
                    <a:srgbClr val="C00000"/>
                  </a:solidFill>
                  <a:latin typeface="Times New Roman" pitchFamily="18" charset="0"/>
                </a:rPr>
                <a:t>B</a:t>
              </a:r>
              <a:r>
                <a:rPr lang="en-US" altLang="it-IT" sz="1800" dirty="0">
                  <a:solidFill>
                    <a:srgbClr val="C00000"/>
                  </a:solidFill>
                </a:rPr>
                <a:t> = </a:t>
              </a:r>
              <a:r>
                <a:rPr lang="en-US" altLang="it-IT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constant </a:t>
              </a:r>
            </a:p>
            <a:p>
              <a:r>
                <a:rPr lang="en-US" altLang="it-IT" sz="1800" dirty="0">
                  <a:latin typeface="Arial" panose="020B0604020202020204" pitchFamily="34" charset="0"/>
                  <a:cs typeface="Arial" panose="020B0604020202020204" pitchFamily="34" charset="0"/>
                </a:rPr>
                <a:t>also</a:t>
              </a:r>
              <a:r>
                <a:rPr lang="en-US" altLang="it-IT" sz="1800" dirty="0"/>
                <a:t>  </a:t>
              </a:r>
              <a:r>
                <a:rPr lang="en-US" altLang="it-IT" sz="2000" i="1" dirty="0" err="1">
                  <a:solidFill>
                    <a:srgbClr val="C00000"/>
                  </a:solidFill>
                  <a:latin typeface="Times New Roman" pitchFamily="18" charset="0"/>
                </a:rPr>
                <a:t>f</a:t>
              </a:r>
              <a:r>
                <a:rPr lang="en-US" altLang="it-IT" sz="2000" i="1" baseline="-25000" dirty="0" err="1">
                  <a:solidFill>
                    <a:srgbClr val="C00000"/>
                  </a:solidFill>
                  <a:latin typeface="Times New Roman" pitchFamily="18" charset="0"/>
                </a:rPr>
                <a:t>rev</a:t>
              </a:r>
              <a:r>
                <a:rPr lang="en-US" altLang="it-IT" sz="1800" dirty="0">
                  <a:solidFill>
                    <a:srgbClr val="C00000"/>
                  </a:solidFill>
                </a:rPr>
                <a:t> = </a:t>
              </a:r>
              <a:r>
                <a:rPr lang="en-US" altLang="it-IT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constant</a:t>
              </a:r>
            </a:p>
          </p:txBody>
        </p:sp>
      </p:grpSp>
      <p:pic>
        <p:nvPicPr>
          <p:cNvPr id="21" name="Picture 2" descr="How does a cyclotron work? Here's an animation.">
            <a:extLst>
              <a:ext uri="{FF2B5EF4-FFF2-40B4-BE49-F238E27FC236}">
                <a16:creationId xmlns:a16="http://schemas.microsoft.com/office/drawing/2014/main" id="{430E3136-3330-F64E-BAF5-5F5B7FAEA6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492" y="4042640"/>
            <a:ext cx="2362200" cy="2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EC562B9-9A92-E349-BC44-7915E7E0663E}"/>
              </a:ext>
            </a:extLst>
          </p:cNvPr>
          <p:cNvSpPr txBox="1"/>
          <p:nvPr/>
        </p:nvSpPr>
        <p:spPr>
          <a:xfrm>
            <a:off x="4868748" y="5863932"/>
            <a:ext cx="2929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000" i="1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000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 </a:t>
            </a:r>
            <a:r>
              <a:rPr lang="it-IT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it-IT" sz="1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it-IT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it-IT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it-IT" sz="2000" i="1" baseline="-2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</a:t>
            </a:r>
            <a:r>
              <a:rPr lang="it-IT" sz="2000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it-IT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/A)</a:t>
            </a:r>
            <a:r>
              <a:rPr lang="it-IT" sz="2000" i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8D9B24FC-7963-DA41-90E1-C11AE83CFFA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C1625820-5D51-7A41-8124-095C83C3F0A6}"/>
                  </a:ext>
                </a:extLst>
              </p:cNvPr>
              <p:cNvSpPr txBox="1"/>
              <p:nvPr/>
            </p:nvSpPr>
            <p:spPr>
              <a:xfrm>
                <a:off x="5770137" y="2325716"/>
                <a:ext cx="1354622" cy="533800"/>
              </a:xfrm>
              <a:prstGeom prst="rect">
                <a:avLst/>
              </a:prstGeom>
              <a:solidFill>
                <a:srgbClr val="F9F6E7"/>
              </a:solidFill>
              <a:ln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sz="20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it-IT" sz="20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nor/>
                          </m:rPr>
                          <a:rPr lang="it-IT" sz="2000" b="0" i="1" dirty="0">
                            <a:latin typeface="Symbol" pitchFamily="2" charset="2"/>
                          </a:rPr>
                          <m:t>r</m:t>
                        </m:r>
                      </m:den>
                    </m:f>
                  </m:oMath>
                </a14:m>
                <a:r>
                  <a:rPr lang="it-IT" sz="2400" b="0" dirty="0">
                    <a:latin typeface="Symbol" pitchFamily="2" charset="2"/>
                  </a:rPr>
                  <a:t> = </a:t>
                </a:r>
                <a:r>
                  <a:rPr lang="it-IT" sz="2000" b="0" i="1" dirty="0" err="1">
                    <a:latin typeface="Cambria" panose="02040503050406030204" pitchFamily="18" charset="0"/>
                  </a:rPr>
                  <a:t>q</a:t>
                </a:r>
                <a:r>
                  <a:rPr lang="it-IT" sz="2000" b="0" i="1" dirty="0">
                    <a:latin typeface="Cambria" panose="02040503050406030204" pitchFamily="18" charset="0"/>
                  </a:rPr>
                  <a:t> v B</a:t>
                </a:r>
                <a:endParaRPr lang="it-IT" b="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C1625820-5D51-7A41-8124-095C83C3F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137" y="2325716"/>
                <a:ext cx="1354622" cy="533800"/>
              </a:xfrm>
              <a:prstGeom prst="rect">
                <a:avLst/>
              </a:prstGeom>
              <a:blipFill>
                <a:blip r:embed="rId12"/>
                <a:stretch>
                  <a:fillRect l="-3704" t="-9091" r="-3704" b="-11364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4" descr="Padamsee_Trombay_Colloquium 28">
            <a:extLst>
              <a:ext uri="{FF2B5EF4-FFF2-40B4-BE49-F238E27FC236}">
                <a16:creationId xmlns:a16="http://schemas.microsoft.com/office/drawing/2014/main" id="{867F1101-3A5A-6341-821A-651BC08B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138" y="4016752"/>
            <a:ext cx="192024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57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First </a:t>
            </a:r>
            <a:r>
              <a:rPr lang="it-IT" dirty="0" err="1"/>
              <a:t>real</a:t>
            </a:r>
            <a:r>
              <a:rPr lang="it-IT" dirty="0"/>
              <a:t> Accelerator </a:t>
            </a:r>
            <a:r>
              <a:rPr lang="it-IT" dirty="0" err="1"/>
              <a:t>at</a:t>
            </a:r>
            <a:r>
              <a:rPr lang="it-IT" dirty="0"/>
              <a:t> Berkeley (1932)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21</a:t>
            </a:fld>
            <a:endParaRPr lang="en-US" alt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18B299-2B72-9546-A03B-120C59AD4CE6}"/>
              </a:ext>
            </a:extLst>
          </p:cNvPr>
          <p:cNvSpPr txBox="1"/>
          <p:nvPr/>
        </p:nvSpPr>
        <p:spPr>
          <a:xfrm>
            <a:off x="6901543" y="4285990"/>
            <a:ext cx="4223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chamber of Lawrence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 cm (27 in) 1932 cyclotron 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cover removed, showing the </a:t>
            </a:r>
            <a:r>
              <a:rPr lang="en-US" sz="16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dees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13,000 V RF 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potential at about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 MHz 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applied to the </a:t>
            </a:r>
            <a:r>
              <a:rPr lang="en-US" sz="16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dees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two feedlines visible at top right. The beam emerges from the </a:t>
            </a:r>
            <a:r>
              <a:rPr lang="en-US" sz="16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dees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strikes the target in the chamber at bottom.</a:t>
            </a:r>
            <a:endParaRPr lang="it-IT" sz="1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upload.wikimedia.org/wikipedia/commons/5/52/Lawrence_27_inch_cyclotron_dees_1935.jpg">
            <a:extLst>
              <a:ext uri="{FF2B5EF4-FFF2-40B4-BE49-F238E27FC236}">
                <a16:creationId xmlns:a16="http://schemas.microsoft.com/office/drawing/2014/main" id="{8E2F0CBA-78F3-9C4A-8649-FE17F771A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1800" y="865514"/>
            <a:ext cx="4495800" cy="32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3/35/M._Stanley_Livingston_%28L%29_and_Ernest_O._Lawrence_in_front_of_27-inch_cyclotron_at_the_old_Radiation_Laboratory_at_the..._-_NARA_-_558593.tif/lossy-page1-1920px-M._Stanley_Livingston_%28L%29_and_Ernest_O._Lawrence_in_front_of_27-inch_cyclotron_at_the_old_Radiation_Laboratory_at_the..._-_NARA_-_558593.tif.jpg">
            <a:extLst>
              <a:ext uri="{FF2B5EF4-FFF2-40B4-BE49-F238E27FC236}">
                <a16:creationId xmlns:a16="http://schemas.microsoft.com/office/drawing/2014/main" id="{527DAF78-C462-9D40-B25A-40281FD01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9200" y="865514"/>
            <a:ext cx="4733191" cy="323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BCEB98-E40A-9A49-8B37-B02DE8532573}"/>
              </a:ext>
            </a:extLst>
          </p:cNvPr>
          <p:cNvSpPr txBox="1"/>
          <p:nvPr/>
        </p:nvSpPr>
        <p:spPr>
          <a:xfrm>
            <a:off x="1230086" y="4269891"/>
            <a:ext cx="472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Stanley Livingston and Ernest O.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front of Lawrence's 69 cm (27 in) cyclotron at the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Lawrence Radiation Laboratory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curving metal frame is the magnet's core, the large cylindrical boxes contain the coils of wire that generate the magnetic field. </a:t>
            </a:r>
            <a:r>
              <a:rPr lang="en-US" sz="1600" b="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vacuum chamber containing the "dee" electrodes is in the center between the magnet's poles</a:t>
            </a:r>
            <a:r>
              <a:rPr lang="en-U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94FA68CB-8F9F-354F-B361-1E12AD15C9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96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BE1BB-A942-6C4F-8909-0A29718F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The PSI Cyclotron Facility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47CA51-166D-A545-997A-28370CC2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2D0362-C346-BD49-AE65-B4C48B4D7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22</a:t>
            </a:fld>
            <a:endParaRPr lang="en-US" altLang="it-IT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B60B250-2C48-564F-B341-9EC20C767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067" y="1007949"/>
            <a:ext cx="4495800" cy="144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68288" indent="-215900">
              <a:lnSpc>
                <a:spcPct val="90000"/>
              </a:lnSpc>
              <a:buClr>
                <a:srgbClr val="C00000"/>
              </a:buClr>
              <a:buSzPct val="80000"/>
              <a:buFont typeface="ZapfDingbats" pitchFamily="82" charset="2"/>
              <a:buChar char="l"/>
            </a:pP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altLang="it-IT" sz="18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K=590 cyclotron </a:t>
            </a: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altLang="it-IT" sz="18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 facility</a:t>
            </a: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8 separated sector machine with 4 accelerating cavities</a:t>
            </a:r>
          </a:p>
          <a:p>
            <a:pPr marL="268288" indent="-258763">
              <a:lnSpc>
                <a:spcPct val="90000"/>
              </a:lnSpc>
              <a:spcBef>
                <a:spcPct val="400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214313" algn="l"/>
              </a:tabLst>
            </a:pP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altLang="it-IT" sz="18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energy of 70 MeV </a:t>
            </a:r>
            <a:r>
              <a:rPr lang="en-GB" altLang="it-IT" sz="1800" b="0" dirty="0" err="1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iprovided</a:t>
            </a: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another cyclotron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C0D332C-7335-7744-89AF-1C4C4EF2B9B8}"/>
              </a:ext>
            </a:extLst>
          </p:cNvPr>
          <p:cNvGrpSpPr/>
          <p:nvPr/>
        </p:nvGrpSpPr>
        <p:grpSpPr>
          <a:xfrm>
            <a:off x="1053219" y="863471"/>
            <a:ext cx="4628048" cy="4009460"/>
            <a:chOff x="248752" y="1098917"/>
            <a:chExt cx="4628048" cy="4009460"/>
          </a:xfrm>
        </p:grpSpPr>
        <p:pic>
          <p:nvPicPr>
            <p:cNvPr id="9" name="Picture 4" descr="E:\Exter\Accel\proton_bild01.jpg">
              <a:extLst>
                <a:ext uri="{FF2B5EF4-FFF2-40B4-BE49-F238E27FC236}">
                  <a16:creationId xmlns:a16="http://schemas.microsoft.com/office/drawing/2014/main" id="{27F75C1B-CA9F-2842-9B71-D3FBED358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752" y="1098917"/>
              <a:ext cx="4495800" cy="359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C44DB36D-2814-DF4F-90F4-F7AD95848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86000" y="2971800"/>
              <a:ext cx="1143000" cy="1828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97C88D9D-7B2B-CE4D-A673-8B76FB491D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15182" y="2744688"/>
              <a:ext cx="161217" cy="20559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01E1AEB-220B-624B-815C-D02DFC62B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4800600"/>
              <a:ext cx="38100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it-IT"/>
                <a:t>accelerating cavity             sector magnet</a:t>
              </a:r>
            </a:p>
          </p:txBody>
        </p:sp>
      </p:grpSp>
      <p:pic>
        <p:nvPicPr>
          <p:cNvPr id="13" name="Picture 10">
            <a:extLst>
              <a:ext uri="{FF2B5EF4-FFF2-40B4-BE49-F238E27FC236}">
                <a16:creationId xmlns:a16="http://schemas.microsoft.com/office/drawing/2014/main" id="{C00813BD-8690-0244-9D96-8988BB9CA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02034" y="1406526"/>
            <a:ext cx="755602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B9610DC6-3835-DD43-A5C4-1E6E23302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498759"/>
            <a:ext cx="4434318" cy="3665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25425" indent="-225425">
              <a:lnSpc>
                <a:spcPct val="90000"/>
              </a:lnSpc>
              <a:spcBef>
                <a:spcPct val="400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171450" algn="l"/>
              </a:tabLst>
            </a:pP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accelerator is in operation </a:t>
            </a:r>
            <a:r>
              <a:rPr lang="en-GB" altLang="it-IT" sz="18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the 1970's</a:t>
            </a: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has been very carefully</a:t>
            </a:r>
          </a:p>
          <a:p>
            <a:pPr marL="225425" indent="-225425">
              <a:lnSpc>
                <a:spcPct val="90000"/>
              </a:lnSpc>
              <a:buClr>
                <a:srgbClr val="C00000"/>
              </a:buClr>
              <a:buSzPct val="80000"/>
              <a:buFont typeface="ZapfDingbats" pitchFamily="82" charset="2"/>
              <a:buNone/>
              <a:tabLst>
                <a:tab pos="171450" algn="l"/>
              </a:tabLst>
            </a:pP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optimised for this long period</a:t>
            </a:r>
          </a:p>
          <a:p>
            <a:pPr marL="225425" indent="-225425">
              <a:lnSpc>
                <a:spcPct val="90000"/>
              </a:lnSpc>
              <a:spcBef>
                <a:spcPct val="400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171450" algn="l"/>
              </a:tabLst>
            </a:pP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exceptional experience gained at PSI allows now to approach an intensity of almost </a:t>
            </a:r>
            <a:r>
              <a:rPr lang="en-GB" altLang="it-IT" sz="18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mA</a:t>
            </a:r>
          </a:p>
          <a:p>
            <a:pPr marL="225425" indent="-225425">
              <a:lnSpc>
                <a:spcPct val="90000"/>
              </a:lnSpc>
              <a:spcBef>
                <a:spcPct val="400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171450" algn="l"/>
              </a:tabLst>
            </a:pP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high current </a:t>
            </a:r>
            <a:r>
              <a:rPr lang="en-GB" altLang="it-IT" sz="18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 MeV </a:t>
            </a: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beams feed the SINQ spallation neutron source</a:t>
            </a:r>
          </a:p>
          <a:p>
            <a:pPr marL="225425" indent="-225425">
              <a:lnSpc>
                <a:spcPct val="90000"/>
              </a:lnSpc>
              <a:spcBef>
                <a:spcPct val="400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171450" algn="l"/>
              </a:tabLst>
            </a:pP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SINQ solid metal target has been temporarily replaced by the prototypical (e.g. for an ADS) </a:t>
            </a:r>
            <a:r>
              <a:rPr lang="en-GB" altLang="it-IT" sz="1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molten metal target</a:t>
            </a:r>
          </a:p>
          <a:p>
            <a:pPr marL="225425" indent="-225425">
              <a:lnSpc>
                <a:spcPct val="90000"/>
              </a:lnSpc>
              <a:buClr>
                <a:srgbClr val="C00000"/>
              </a:buClr>
              <a:buSzPct val="80000"/>
              <a:buFont typeface="ZapfDingbats" pitchFamily="82" charset="2"/>
              <a:buNone/>
              <a:tabLst>
                <a:tab pos="171450" algn="l"/>
              </a:tabLst>
            </a:pPr>
            <a:r>
              <a:rPr lang="en-GB" altLang="it-IT" sz="1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MEGAPIE</a:t>
            </a:r>
            <a:r>
              <a:rPr lang="en-GB" altLang="it-IT" sz="18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(see right)</a:t>
            </a:r>
            <a:r>
              <a:rPr lang="en-GB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it-IT" sz="1800" b="0" dirty="0">
              <a:solidFill>
                <a:srgbClr val="154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7AB620D-5AC1-5542-A757-2CFEB3EDCA39}"/>
              </a:ext>
            </a:extLst>
          </p:cNvPr>
          <p:cNvGrpSpPr/>
          <p:nvPr/>
        </p:nvGrpSpPr>
        <p:grpSpPr>
          <a:xfrm>
            <a:off x="1168889" y="4945557"/>
            <a:ext cx="4264460" cy="1425890"/>
            <a:chOff x="-15743" y="3952323"/>
            <a:chExt cx="5808472" cy="1942155"/>
          </a:xfrm>
        </p:grpSpPr>
        <p:pic>
          <p:nvPicPr>
            <p:cNvPr id="16" name="Picture 8" descr="E:\Ecoles\FJOH School\prepaMilano\poles2.jpg">
              <a:extLst>
                <a:ext uri="{FF2B5EF4-FFF2-40B4-BE49-F238E27FC236}">
                  <a16:creationId xmlns:a16="http://schemas.microsoft.com/office/drawing/2014/main" id="{996D0C90-7F6C-B845-8D17-FFBBD0FDFB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32341" y="3952323"/>
              <a:ext cx="1823762" cy="194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E:\Ecoles\FJOH School\prepaMilano\poles1.jpg">
              <a:extLst>
                <a:ext uri="{FF2B5EF4-FFF2-40B4-BE49-F238E27FC236}">
                  <a16:creationId xmlns:a16="http://schemas.microsoft.com/office/drawing/2014/main" id="{22639D2D-F569-A74A-B9A5-F9E131F28B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5743" y="4260289"/>
              <a:ext cx="2064957" cy="1535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E:\Ecoles\FJOH School\prepaMilano\poles2.jpg">
              <a:extLst>
                <a:ext uri="{FF2B5EF4-FFF2-40B4-BE49-F238E27FC236}">
                  <a16:creationId xmlns:a16="http://schemas.microsoft.com/office/drawing/2014/main" id="{A89359E6-CC63-E249-9CB2-0139062035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6103" y="4005443"/>
              <a:ext cx="1836626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5024B3A-07E5-5143-9664-884D36F46D13}"/>
              </a:ext>
            </a:extLst>
          </p:cNvPr>
          <p:cNvCxnSpPr/>
          <p:nvPr/>
        </p:nvCxnSpPr>
        <p:spPr bwMode="auto">
          <a:xfrm flipV="1">
            <a:off x="10073465" y="4176230"/>
            <a:ext cx="628569" cy="9028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6">
            <a:extLst>
              <a:ext uri="{FF2B5EF4-FFF2-40B4-BE49-F238E27FC236}">
                <a16:creationId xmlns:a16="http://schemas.microsoft.com/office/drawing/2014/main" id="{C22419A5-B9D7-144F-AF31-DFABEF6A257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57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EC44A-964C-0F42-8A8C-0A522897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French Linear Accelerators in 1946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F8049-7A07-9B44-AEA6-0964D99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BD03-11E7-1D40-8B08-FADD3A48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23</a:t>
            </a:fld>
            <a:endParaRPr lang="en-US" alt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1A26A5-4B88-C647-A500-B214A811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40" y="2305927"/>
            <a:ext cx="5748859" cy="327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041D485-FE4B-8B4E-ACF0-DA1EDD8E8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157" y="2243159"/>
            <a:ext cx="4277782" cy="33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E8AFD15C-4381-C541-8496-D11D751B0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95" y="5589862"/>
            <a:ext cx="58313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Historical examples:  a </a:t>
            </a:r>
            <a:r>
              <a:rPr lang="en-GB" altLang="it-IT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Wideroe</a:t>
            </a:r>
            <a:r>
              <a:rPr lang="en-GB" alt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</a:t>
            </a:r>
            <a:r>
              <a:rPr lang="en-GB" altLang="it-IT" sz="24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structure   </a:t>
            </a:r>
          </a:p>
          <a:p>
            <a:pPr algn="l"/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          (ALICE heavy ion injector, IPN Orsay) 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10E8D46E-F87B-C342-976C-7E55724A1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198" y="5608912"/>
            <a:ext cx="50292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A drift tube </a:t>
            </a:r>
            <a:r>
              <a:rPr lang="en-GB" altLang="it-IT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DTL – </a:t>
            </a:r>
            <a:r>
              <a:rPr lang="en-GB" alt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Alvarez type</a:t>
            </a:r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it-IT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Saturne</a:t>
            </a:r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, CEA </a:t>
            </a:r>
            <a:r>
              <a:rPr lang="en-GB" altLang="it-IT" sz="2000" b="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GB" altLang="it-IT" sz="20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20795D03-2E7C-B44C-B194-BB63611E9A37}"/>
              </a:ext>
            </a:extLst>
          </p:cNvPr>
          <p:cNvGrpSpPr>
            <a:grpSpLocks/>
          </p:cNvGrpSpPr>
          <p:nvPr/>
        </p:nvGrpSpPr>
        <p:grpSpPr bwMode="auto">
          <a:xfrm>
            <a:off x="1625601" y="1665801"/>
            <a:ext cx="4267200" cy="609600"/>
            <a:chOff x="576" y="2208"/>
            <a:chExt cx="3072" cy="476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7992D67B-DB5D-9941-992F-3404C685D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208"/>
              <a:ext cx="307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42694B17-591D-144F-8B84-591ACD316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9FE23DD5-C98E-844E-8967-14319143FE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2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3F75E04E-7287-7D4B-83A5-1864BE616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6BA7558A-E24E-314F-9CA9-41F9A685C4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244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b="0"/>
            </a:p>
          </p:txBody>
        </p:sp>
      </p:grpSp>
      <p:sp>
        <p:nvSpPr>
          <p:cNvPr id="30" name="Rectangle 20">
            <a:extLst>
              <a:ext uri="{FF2B5EF4-FFF2-40B4-BE49-F238E27FC236}">
                <a16:creationId xmlns:a16="http://schemas.microsoft.com/office/drawing/2014/main" id="{0D57C99C-F4E1-2F4C-91FB-EC1252796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162" y="1788375"/>
            <a:ext cx="8050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it-IT" sz="1600" b="0" dirty="0">
                <a:latin typeface="Symbol" pitchFamily="18" charset="2"/>
              </a:rPr>
              <a:t>p</a:t>
            </a:r>
            <a:r>
              <a:rPr lang="en-GB" altLang="it-IT" b="0" dirty="0"/>
              <a:t> mode</a:t>
            </a:r>
            <a:r>
              <a:rPr lang="en-GB" altLang="it-IT" sz="1600" b="0" dirty="0"/>
              <a:t>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47F70E4-0FC4-8640-ACCC-2BD0D3A504BF}"/>
              </a:ext>
            </a:extLst>
          </p:cNvPr>
          <p:cNvGrpSpPr/>
          <p:nvPr/>
        </p:nvGrpSpPr>
        <p:grpSpPr>
          <a:xfrm>
            <a:off x="6979681" y="924804"/>
            <a:ext cx="4294734" cy="1391517"/>
            <a:chOff x="6988157" y="836657"/>
            <a:chExt cx="4294734" cy="1391517"/>
          </a:xfrm>
        </p:grpSpPr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C8E15C77-C6C8-F043-8073-88A65C6395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5691" y="1548724"/>
              <a:ext cx="4267200" cy="679450"/>
              <a:chOff x="624" y="4656"/>
              <a:chExt cx="3072" cy="476"/>
            </a:xfrm>
          </p:grpSpPr>
          <p:pic>
            <p:nvPicPr>
              <p:cNvPr id="19" name="Picture 7">
                <a:extLst>
                  <a:ext uri="{FF2B5EF4-FFF2-40B4-BE49-F238E27FC236}">
                    <a16:creationId xmlns:a16="http://schemas.microsoft.com/office/drawing/2014/main" id="{37B446E6-AAE5-D643-AED5-13BD137E22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4656"/>
                <a:ext cx="3072" cy="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Line 8">
                <a:extLst>
                  <a:ext uri="{FF2B5EF4-FFF2-40B4-BE49-F238E27FC236}">
                    <a16:creationId xmlns:a16="http://schemas.microsoft.com/office/drawing/2014/main" id="{588DE5C9-DF28-184F-99A9-A5D5B489A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21" name="Line 9">
                <a:extLst>
                  <a:ext uri="{FF2B5EF4-FFF2-40B4-BE49-F238E27FC236}">
                    <a16:creationId xmlns:a16="http://schemas.microsoft.com/office/drawing/2014/main" id="{5A5B2C4E-579B-6C40-91D8-579EEF0FC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9AC836FE-5AAC-5C42-8D91-B6174B689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0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23" name="Line 11">
                <a:extLst>
                  <a:ext uri="{FF2B5EF4-FFF2-40B4-BE49-F238E27FC236}">
                    <a16:creationId xmlns:a16="http://schemas.microsoft.com/office/drawing/2014/main" id="{D9FC8DAD-6523-1746-9C36-4484E3C09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489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</p:grpSp>
        <p:sp>
          <p:nvSpPr>
            <p:cNvPr id="31" name="Rectangle 20">
              <a:extLst>
                <a:ext uri="{FF2B5EF4-FFF2-40B4-BE49-F238E27FC236}">
                  <a16:creationId xmlns:a16="http://schemas.microsoft.com/office/drawing/2014/main" id="{143BC9BC-92D1-434F-9319-5BB748598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830" y="1703528"/>
              <a:ext cx="90762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it-IT" sz="1600" b="0" dirty="0">
                  <a:latin typeface="Symbol" pitchFamily="18" charset="2"/>
                </a:rPr>
                <a:t>2p</a:t>
              </a:r>
              <a:r>
                <a:rPr lang="en-GB" altLang="it-IT" b="0" dirty="0"/>
                <a:t> mode</a:t>
              </a:r>
              <a:r>
                <a:rPr lang="en-GB" altLang="it-IT" sz="1600" b="0" dirty="0"/>
                <a:t> </a:t>
              </a:r>
            </a:p>
          </p:txBody>
        </p:sp>
        <p:pic>
          <p:nvPicPr>
            <p:cNvPr id="32" name="Picture 5" descr="E:\Exter\Accel\Alvarez2.jpg">
              <a:extLst>
                <a:ext uri="{FF2B5EF4-FFF2-40B4-BE49-F238E27FC236}">
                  <a16:creationId xmlns:a16="http://schemas.microsoft.com/office/drawing/2014/main" id="{59F9499D-6356-EE44-92C6-6877C21DF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872063"/>
              <a:ext cx="1981200" cy="75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E:\Exter\Accel\Alvarez1.jpg">
              <a:extLst>
                <a:ext uri="{FF2B5EF4-FFF2-40B4-BE49-F238E27FC236}">
                  <a16:creationId xmlns:a16="http://schemas.microsoft.com/office/drawing/2014/main" id="{6B558BFA-096A-B84A-AD0C-2840F84B93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88157" y="836657"/>
              <a:ext cx="1866271" cy="754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17">
            <a:extLst>
              <a:ext uri="{FF2B5EF4-FFF2-40B4-BE49-F238E27FC236}">
                <a16:creationId xmlns:a16="http://schemas.microsoft.com/office/drawing/2014/main" id="{666781E9-24FC-4D43-B4DB-B0DF9696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340" y="944575"/>
            <a:ext cx="266841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226014E9-2987-0A42-96CE-76B7E99A37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72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B7A38B-AB6E-5E40-A774-5D4E08191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Some Milestones for Accelerators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D1AF467-E56F-2144-9E3C-46645CB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163C85F-86AD-5A40-A976-0EAA45429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24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A7EE6B-334A-0540-849F-5D4E90896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103" y="996708"/>
            <a:ext cx="9135298" cy="52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31825" indent="-403225" algn="l"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828800" algn="l"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943100" algn="l"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057400" algn="l"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algn="l"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fontAlgn="base">
              <a:spcBef>
                <a:spcPct val="0"/>
              </a:spcBef>
              <a:spcAft>
                <a:spcPct val="0"/>
              </a:spcAft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fontAlgn="base">
              <a:spcBef>
                <a:spcPct val="0"/>
              </a:spcBef>
              <a:spcAft>
                <a:spcPct val="0"/>
              </a:spcAft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fontAlgn="base">
              <a:spcBef>
                <a:spcPct val="0"/>
              </a:spcBef>
              <a:spcAft>
                <a:spcPct val="0"/>
              </a:spcAft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fontAlgn="base">
              <a:spcBef>
                <a:spcPct val="0"/>
              </a:spcBef>
              <a:spcAft>
                <a:spcPct val="0"/>
              </a:spcAft>
              <a:tabLst>
                <a:tab pos="631825" algn="l"/>
                <a:tab pos="12573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1928 	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Cockcroft&amp;Walton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 a 700kV 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electrostatic accelerator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a 	voltage multiplier.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1928 	first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altLang="it-IT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Wideroe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the concept of 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resonant acceleration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1929	Lawrence invents the 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1944	MacMillan, Oliphant &amp;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Veksler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 the 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1946	Alvarez builds a proton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linac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 with 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Alvarez</a:t>
            </a:r>
            <a:r>
              <a:rPr lang="en-US" altLang="it-IT" sz="1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structures (2</a:t>
            </a:r>
            <a:r>
              <a:rPr lang="en-US" altLang="it-IT" sz="2000" b="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  <a:sym typeface="Monotype Sorts" pitchFamily="2" charset="2"/>
              </a:rPr>
              <a:t>p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Monotype Sorts" pitchFamily="2" charset="2"/>
              </a:rPr>
              <a:t> mode)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	Courant, Livingston and Snyder implant 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focusing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Brook-	haven Cosmotron Synchrotron 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1956	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Kerst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stresses in a paper the concept of a collider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1961	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Colliding beams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demonstrated at Frascati (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	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Kapchinski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Telyakov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invent the radio-frequency quadrupole (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70‘s 	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magnets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cylotrons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synchrotrons considerably 	boost the performance (energy for size), in particular for colliders </a:t>
            </a:r>
          </a:p>
          <a:p>
            <a:pPr marL="339725" indent="-339725">
              <a:lnSpc>
                <a:spcPts val="18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ZapfDingbats" pitchFamily="82" charset="2"/>
              <a:buChar char="l"/>
              <a:tabLst>
                <a:tab pos="339725" algn="l"/>
                <a:tab pos="1374775" algn="l"/>
              </a:tabLst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80’s   the development of </a:t>
            </a: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accelerating cavities 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very 	high power conversion efficiency, and CW operation for high luminosity</a:t>
            </a:r>
            <a:endParaRPr lang="fr-FR" altLang="it-IT" sz="18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8252F3F9-13A7-0D4A-AE3C-C7044723888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0" y="45720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E71C39A-0DD6-004A-BD63-0C65CB9222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20">
            <a:extLst>
              <a:ext uri="{FF2B5EF4-FFF2-40B4-BE49-F238E27FC236}">
                <a16:creationId xmlns:a16="http://schemas.microsoft.com/office/drawing/2014/main" id="{2BD42CE9-3213-A4F5-6334-0256F0AA5E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40004"/>
              </p:ext>
            </p:extLst>
          </p:nvPr>
        </p:nvGraphicFramePr>
        <p:xfrm>
          <a:off x="10287000" y="2133600"/>
          <a:ext cx="1511300" cy="771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431640" progId="Equation.3">
                  <p:embed/>
                </p:oleObj>
              </mc:Choice>
              <mc:Fallback>
                <p:oleObj name="Equation" r:id="rId2" imgW="876240" imgH="431640" progId="Equation.3">
                  <p:embed/>
                  <p:pic>
                    <p:nvPicPr>
                      <p:cNvPr id="16" name="Object 20">
                        <a:extLst>
                          <a:ext uri="{FF2B5EF4-FFF2-40B4-BE49-F238E27FC236}">
                            <a16:creationId xmlns:a16="http://schemas.microsoft.com/office/drawing/2014/main" id="{EB038EC1-20F9-9647-B22E-53D41B549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0" y="2133600"/>
                        <a:ext cx="1511300" cy="771819"/>
                      </a:xfrm>
                      <a:prstGeom prst="rect">
                        <a:avLst/>
                      </a:prstGeom>
                      <a:solidFill>
                        <a:srgbClr val="FFFFDC"/>
                      </a:solidFill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3352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BA7A0A-16F8-9A48-9E24-36E10B35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Transverse</a:t>
            </a:r>
            <a:r>
              <a:rPr lang="it-IT" altLang="it-IT" dirty="0"/>
              <a:t> “</a:t>
            </a:r>
            <a:r>
              <a:rPr lang="en-US" altLang="it-IT" dirty="0"/>
              <a:t>Strong Focusing</a:t>
            </a:r>
            <a:r>
              <a:rPr lang="it-IT" altLang="it-IT" dirty="0"/>
              <a:t>”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BA687C-3901-534A-B3E2-0F1C1C97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CE1441-A9E4-2948-95C2-09E8662B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0F2D5A-1F57-2542-BF07-7300A7A85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BAB4741-174C-894A-9FCD-9C76415C1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384" y="828674"/>
            <a:ext cx="813288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lnSpc>
                <a:spcPct val="120000"/>
              </a:lnSpc>
              <a:spcBef>
                <a:spcPts val="600"/>
              </a:spcBef>
              <a:buSzPct val="80000"/>
              <a:buFontTx/>
              <a:buBlip>
                <a:blip r:embed="rId4"/>
              </a:buBlip>
            </a:pPr>
            <a:r>
              <a:rPr lang="en-US" altLang="it-IT" kern="0" dirty="0">
                <a:solidFill>
                  <a:srgbClr val="C00000"/>
                </a:solidFill>
              </a:rPr>
              <a:t>Alternating gradient </a:t>
            </a:r>
            <a:r>
              <a:rPr lang="en-US" altLang="it-IT" b="0" kern="0" dirty="0"/>
              <a:t>(AG) principle (1950’s)</a:t>
            </a:r>
          </a:p>
          <a:p>
            <a:pPr marL="285750" indent="-285750">
              <a:spcBef>
                <a:spcPts val="600"/>
              </a:spcBef>
              <a:buClr>
                <a:srgbClr val="FF3399"/>
              </a:buClr>
              <a:buSzPct val="80000"/>
              <a:buFontTx/>
              <a:buBlip>
                <a:blip r:embed="rId4"/>
              </a:buBlip>
            </a:pPr>
            <a:r>
              <a:rPr lang="en-US" altLang="it-IT" b="0" kern="0" dirty="0"/>
              <a:t>A sequence of focusing-defocusing fields provides a stronger net focusing force.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Clr>
                <a:srgbClr val="FF3399"/>
              </a:buClr>
              <a:buSzPct val="80000"/>
              <a:buFontTx/>
              <a:buBlip>
                <a:blip r:embed="rId4"/>
              </a:buBlip>
            </a:pPr>
            <a:r>
              <a:rPr lang="en-US" altLang="it-IT" kern="0" dirty="0">
                <a:solidFill>
                  <a:srgbClr val="C00000"/>
                </a:solidFill>
              </a:rPr>
              <a:t>Quadrupoles</a:t>
            </a:r>
            <a:r>
              <a:rPr lang="en-US" altLang="it-IT" b="0" kern="0" dirty="0"/>
              <a:t> focus horizontally, defocus vertically or vice versa. Forces are proportional to displacement from axis.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FF3399"/>
              </a:buClr>
              <a:buSzPct val="80000"/>
              <a:buFontTx/>
              <a:buBlip>
                <a:blip r:embed="rId4"/>
              </a:buBlip>
            </a:pPr>
            <a:r>
              <a:rPr lang="en-US" altLang="it-IT" b="0" kern="0" dirty="0"/>
              <a:t>A succession of opposed elements enable particles to follow stable trajectories, making small oscillations about the design orbit.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119A24D2-A3A3-F64F-95F8-6F56C0F06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290" y="3460482"/>
            <a:ext cx="469541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762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rgbClr val="FF3399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limits 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magnets are high: iron saturation and dissipated power for high current</a:t>
            </a:r>
          </a:p>
          <a:p>
            <a:pPr eaLnBrk="0" hangingPunct="0">
              <a:spcBef>
                <a:spcPct val="50000"/>
              </a:spcBef>
              <a:buClr>
                <a:srgbClr val="FF3399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magnets 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required for high field</a:t>
            </a:r>
          </a:p>
          <a:p>
            <a:pPr eaLnBrk="0" hangingPunct="0">
              <a:spcBef>
                <a:spcPct val="50000"/>
              </a:spcBef>
              <a:buClr>
                <a:srgbClr val="FF3399"/>
              </a:buClr>
              <a:buSzPct val="80000"/>
              <a:buFont typeface="Wingdings" pitchFamily="2" charset="2"/>
              <a:buBlip>
                <a:blip r:embed="rId4"/>
              </a:buBlip>
            </a:pP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Solenoids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preferred </a:t>
            </a:r>
            <a:r>
              <a:rPr lang="en-US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low energy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high space charge forces: continuous focusing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DB634F4-1B90-4A4C-948C-F0B5697F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657601"/>
            <a:ext cx="4057650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B5C6C1-4411-484A-9C9D-1801772B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1393" y="1055609"/>
            <a:ext cx="227965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3">
            <a:extLst>
              <a:ext uri="{FF2B5EF4-FFF2-40B4-BE49-F238E27FC236}">
                <a16:creationId xmlns:a16="http://schemas.microsoft.com/office/drawing/2014/main" id="{CE32136F-16E9-1748-AFC7-3D4E0D744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518" y="3106520"/>
            <a:ext cx="205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GB" alt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quadrupole</a:t>
            </a:r>
          </a:p>
        </p:txBody>
      </p:sp>
    </p:spTree>
    <p:extLst>
      <p:ext uri="{BB962C8B-B14F-4D97-AF65-F5344CB8AC3E}">
        <p14:creationId xmlns:p14="http://schemas.microsoft.com/office/powerpoint/2010/main" val="1725380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FBE675-BEC5-4E40-95A7-F5ACFBF2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RF acceleration: Synchrotron</a:t>
            </a:r>
            <a:br>
              <a:rPr lang="en-GB" altLang="it-IT" sz="2400" dirty="0"/>
            </a:br>
            <a:r>
              <a:rPr lang="en-GB" altLang="it-IT" sz="1600" dirty="0">
                <a:solidFill>
                  <a:schemeClr val="bg2"/>
                </a:solidFill>
              </a:rPr>
              <a:t>The LEP Example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D8A12BC-6A26-7742-A884-DAA5D7C5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FA0D8A-F7F7-2C49-8977-650BEF64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26</a:t>
            </a:fld>
            <a:endParaRPr lang="en-US" altLang="it-IT"/>
          </a:p>
        </p:txBody>
      </p:sp>
      <p:pic>
        <p:nvPicPr>
          <p:cNvPr id="6" name="Picture 6" descr="04-wilson_1_10">
            <a:extLst>
              <a:ext uri="{FF2B5EF4-FFF2-40B4-BE49-F238E27FC236}">
                <a16:creationId xmlns:a16="http://schemas.microsoft.com/office/drawing/2014/main" id="{35E2329C-E853-9B43-BBC9-3FFB4C8A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0" t="15660" r="7806" b="43649"/>
          <a:stretch>
            <a:fillRect/>
          </a:stretch>
        </p:blipFill>
        <p:spPr bwMode="auto">
          <a:xfrm>
            <a:off x="2092582" y="1409230"/>
            <a:ext cx="6096000" cy="433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B5241B44-5958-4E42-B78B-75D2BA179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045" y="862957"/>
            <a:ext cx="327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GB" alt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en-GB" alt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it-IT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it-IT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E5ABA38-8C72-F74B-872B-D1476AEDE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857549"/>
            <a:ext cx="34559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GB" altLang="it-IT" sz="2000" dirty="0">
                <a:solidFill>
                  <a:srgbClr val="141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</a:t>
            </a:r>
            <a:r>
              <a:rPr lang="en-GB" altLang="it-IT" sz="2400" i="1" dirty="0">
                <a:solidFill>
                  <a:srgbClr val="141496"/>
                </a:solidFill>
                <a:latin typeface="Symbol" pitchFamily="18" charset="2"/>
              </a:rPr>
              <a:t>r</a:t>
            </a:r>
            <a:endParaRPr lang="en-US" altLang="it-IT" sz="2000" i="1" dirty="0">
              <a:solidFill>
                <a:srgbClr val="141496"/>
              </a:solidFill>
              <a:latin typeface="Symbol" pitchFamily="18" charset="2"/>
            </a:endParaRPr>
          </a:p>
        </p:txBody>
      </p:sp>
      <p:pic>
        <p:nvPicPr>
          <p:cNvPr id="10" name="Picture 10" descr="04-wilson_1_19">
            <a:extLst>
              <a:ext uri="{FF2B5EF4-FFF2-40B4-BE49-F238E27FC236}">
                <a16:creationId xmlns:a16="http://schemas.microsoft.com/office/drawing/2014/main" id="{F33C4611-51B5-4C4B-AF20-FF0430A3E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4834" y="4648926"/>
            <a:ext cx="1292942" cy="161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07305F00-AEA0-1A4B-89DD-84DD0F4BD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180" y="1933742"/>
            <a:ext cx="15120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141496"/>
                </a:solidFill>
              </a:rPr>
              <a:t>Accelerating cycle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8EBE40F5-65C2-0245-8ACA-DB2DF57EC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3017" y="4368967"/>
            <a:ext cx="19607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>
                <a:solidFill>
                  <a:srgbClr val="141496"/>
                </a:solidFill>
              </a:rPr>
              <a:t>Strong focusing concept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EEC2DC65-0504-AC4D-9969-DADA5DB41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816600"/>
            <a:ext cx="12446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800"/>
              <a:t>For</a:t>
            </a:r>
            <a:r>
              <a:rPr lang="en-US" altLang="it-IT" sz="2000">
                <a:solidFill>
                  <a:srgbClr val="141496"/>
                </a:solidFill>
              </a:rPr>
              <a:t> </a:t>
            </a:r>
            <a:r>
              <a:rPr lang="en-US" altLang="it-IT" sz="2800" i="1">
                <a:solidFill>
                  <a:srgbClr val="141496"/>
                </a:solidFill>
                <a:latin typeface="Times New Roman" pitchFamily="18" charset="0"/>
              </a:rPr>
              <a:t>v ≈ c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1FEB3074-93AD-FA45-AB1D-3FAE26E6B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913" y="5840413"/>
            <a:ext cx="40560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it-IT" sz="2800" i="1">
                <a:solidFill>
                  <a:srgbClr val="CC3300"/>
                </a:solidFill>
                <a:latin typeface="Times New Roman" pitchFamily="18" charset="0"/>
              </a:rPr>
              <a:t>E [GeV] </a:t>
            </a:r>
            <a:r>
              <a:rPr lang="en-US" altLang="it-IT" sz="2800" i="1">
                <a:solidFill>
                  <a:srgbClr val="CC3300"/>
                </a:solidFill>
                <a:latin typeface="Times New Roman" pitchFamily="18" charset="0"/>
              </a:rPr>
              <a:t>≈</a:t>
            </a:r>
            <a:r>
              <a:rPr lang="en-GB" altLang="it-IT" sz="2800" i="1">
                <a:solidFill>
                  <a:srgbClr val="CC3300"/>
                </a:solidFill>
                <a:latin typeface="Times New Roman" pitchFamily="18" charset="0"/>
              </a:rPr>
              <a:t> 0.3 B [T] </a:t>
            </a:r>
            <a:r>
              <a:rPr lang="en-US" altLang="it-IT" sz="2800" i="1">
                <a:solidFill>
                  <a:srgbClr val="CC3300"/>
                </a:solidFill>
                <a:latin typeface="Times New Roman" pitchFamily="18" charset="0"/>
              </a:rPr>
              <a:t>·</a:t>
            </a:r>
            <a:r>
              <a:rPr lang="en-GB" altLang="it-IT" sz="2800" i="1">
                <a:solidFill>
                  <a:srgbClr val="CC3300"/>
                </a:solidFill>
                <a:latin typeface="Symbol" pitchFamily="18" charset="2"/>
              </a:rPr>
              <a:t>r</a:t>
            </a:r>
            <a:r>
              <a:rPr lang="en-GB" altLang="it-IT" sz="2000" i="1">
                <a:solidFill>
                  <a:srgbClr val="CC3300"/>
                </a:solidFill>
                <a:latin typeface="Symbol" pitchFamily="18" charset="2"/>
              </a:rPr>
              <a:t> </a:t>
            </a:r>
            <a:r>
              <a:rPr lang="en-GB" altLang="it-IT" sz="2800" i="1">
                <a:solidFill>
                  <a:srgbClr val="CC3300"/>
                </a:solidFill>
                <a:latin typeface="Times New Roman" pitchFamily="18" charset="0"/>
              </a:rPr>
              <a:t>[m]</a:t>
            </a:r>
            <a:endParaRPr lang="en-US" altLang="it-IT" sz="2800" i="1">
              <a:solidFill>
                <a:srgbClr val="CC3300"/>
              </a:solidFill>
              <a:latin typeface="Times New Roman" pitchFamily="18" charset="0"/>
            </a:endParaRPr>
          </a:p>
        </p:txBody>
      </p:sp>
      <p:graphicFrame>
        <p:nvGraphicFramePr>
          <p:cNvPr id="15" name="Object 15">
            <a:extLst>
              <a:ext uri="{FF2B5EF4-FFF2-40B4-BE49-F238E27FC236}">
                <a16:creationId xmlns:a16="http://schemas.microsoft.com/office/drawing/2014/main" id="{7EA88A5C-6811-5241-9D94-215486ACBB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713439"/>
              </p:ext>
            </p:extLst>
          </p:nvPr>
        </p:nvGraphicFramePr>
        <p:xfrm>
          <a:off x="9220354" y="984416"/>
          <a:ext cx="1582738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240" imgH="431640" progId="Equation.3">
                  <p:embed/>
                </p:oleObj>
              </mc:Choice>
              <mc:Fallback>
                <p:oleObj name="Equation" r:id="rId4" imgW="876240" imgH="431640" progId="Equation.3">
                  <p:embed/>
                  <p:pic>
                    <p:nvPicPr>
                      <p:cNvPr id="78644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0354" y="984416"/>
                        <a:ext cx="1582738" cy="7794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B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6">
            <a:extLst>
              <a:ext uri="{FF2B5EF4-FFF2-40B4-BE49-F238E27FC236}">
                <a16:creationId xmlns:a16="http://schemas.microsoft.com/office/drawing/2014/main" id="{F4CC2971-AB86-7E45-B4C1-78167353B7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6124575"/>
            <a:ext cx="552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9F8C0BAD-4166-934A-8A55-01C2765352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D518B4B-5963-2548-A005-7CB5BF9E892C}"/>
                  </a:ext>
                </a:extLst>
              </p:cNvPr>
              <p:cNvSpPr txBox="1"/>
              <p:nvPr/>
            </p:nvSpPr>
            <p:spPr>
              <a:xfrm>
                <a:off x="5641144" y="2933114"/>
                <a:ext cx="205184" cy="4219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D518B4B-5963-2548-A005-7CB5BF9E8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144" y="2933114"/>
                <a:ext cx="205184" cy="4219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po 22">
            <a:extLst>
              <a:ext uri="{FF2B5EF4-FFF2-40B4-BE49-F238E27FC236}">
                <a16:creationId xmlns:a16="http://schemas.microsoft.com/office/drawing/2014/main" id="{36389D3A-0221-724E-8D11-27FADCED970E}"/>
              </a:ext>
            </a:extLst>
          </p:cNvPr>
          <p:cNvGrpSpPr/>
          <p:nvPr/>
        </p:nvGrpSpPr>
        <p:grpSpPr>
          <a:xfrm>
            <a:off x="8965125" y="2259874"/>
            <a:ext cx="2016125" cy="2084388"/>
            <a:chOff x="8135937" y="2302368"/>
            <a:chExt cx="2016125" cy="2084388"/>
          </a:xfrm>
        </p:grpSpPr>
        <p:pic>
          <p:nvPicPr>
            <p:cNvPr id="9" name="Picture 9" descr="04-wilson_1_10">
              <a:extLst>
                <a:ext uri="{FF2B5EF4-FFF2-40B4-BE49-F238E27FC236}">
                  <a16:creationId xmlns:a16="http://schemas.microsoft.com/office/drawing/2014/main" id="{A45B204F-1579-DD4B-A11F-FDA1F2A34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937" y="2302368"/>
              <a:ext cx="2016125" cy="208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6BBB3D99-09B7-9146-A961-A41E0E52AD92}"/>
                </a:ext>
              </a:extLst>
            </p:cNvPr>
            <p:cNvSpPr/>
            <p:nvPr/>
          </p:nvSpPr>
          <p:spPr>
            <a:xfrm>
              <a:off x="9299358" y="3559835"/>
              <a:ext cx="6992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altLang="it-IT" b="0" i="1" dirty="0">
                  <a:solidFill>
                    <a:srgbClr val="FF0000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it-IT" altLang="it-IT" b="0" i="1" dirty="0">
                  <a:solidFill>
                    <a:srgbClr val="FF0000"/>
                  </a:solidFill>
                  <a:sym typeface="Symbol" pitchFamily="18" charset="2"/>
                </a:rPr>
                <a:t> </a:t>
              </a:r>
              <a:r>
                <a:rPr lang="it-IT" altLang="it-IT" b="0" i="1" dirty="0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= v/c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278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27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05281" y="1447800"/>
            <a:ext cx="89556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Colliderrs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High Energy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Adventure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and Society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endParaRPr lang="it-IT" sz="32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E90E4-4133-8240-827F-CEDE658391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72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B287B6-F583-FE4D-A598-99D82617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The Livingston Chart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5E7BCF9-B3EF-F24C-A9A1-F8D5FF3D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28B5223-08AA-8045-A165-D14B5099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28</a:t>
            </a:fld>
            <a:endParaRPr lang="en-US" altLang="it-IT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A051CD9-4745-0A49-B81D-85C937F7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48322"/>
            <a:ext cx="60960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1950,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Livingston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made a quite remarkable observation: Plotting the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an accelerator as a function of its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of construction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a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semi-log scale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energy gain has a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dependence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years later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that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still true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other words, builders of accelerators have managed exponential growth, every ten years, roughly a actor of 33 is won.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for a given "family" of accelerators, generally, saturation of maximum energy sets in after some time. 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2000 this behaviour is lost</a:t>
            </a:r>
            <a:endParaRPr lang="en-GB" altLang="it-IT" sz="2000" dirty="0">
              <a:solidFill>
                <a:srgbClr val="154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9CF5F82-F6A4-7849-823A-E7E1BBC60A1F}"/>
              </a:ext>
            </a:extLst>
          </p:cNvPr>
          <p:cNvGrpSpPr/>
          <p:nvPr/>
        </p:nvGrpSpPr>
        <p:grpSpPr>
          <a:xfrm>
            <a:off x="6972300" y="948322"/>
            <a:ext cx="4343400" cy="5264150"/>
            <a:chOff x="6972300" y="948322"/>
            <a:chExt cx="4343400" cy="526415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6F2F205-84CC-6246-8D2E-9C33854498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2300" y="948322"/>
              <a:ext cx="4343400" cy="52641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EF7276A9-2BCC-F446-B454-13371B397322}"/>
                </a:ext>
              </a:extLst>
            </p:cNvPr>
            <p:cNvGrpSpPr/>
            <p:nvPr/>
          </p:nvGrpSpPr>
          <p:grpSpPr>
            <a:xfrm>
              <a:off x="10353184" y="1066800"/>
              <a:ext cx="173277" cy="373608"/>
              <a:chOff x="8001000" y="1056884"/>
              <a:chExt cx="173277" cy="373608"/>
            </a:xfrm>
          </p:grpSpPr>
          <p:cxnSp>
            <p:nvCxnSpPr>
              <p:cNvPr id="9" name="Connettore 1 8">
                <a:extLst>
                  <a:ext uri="{FF2B5EF4-FFF2-40B4-BE49-F238E27FC236}">
                    <a16:creationId xmlns:a16="http://schemas.microsoft.com/office/drawing/2014/main" id="{4F127621-1880-CC43-8354-860588FCC0C5}"/>
                  </a:ext>
                </a:extLst>
              </p:cNvPr>
              <p:cNvCxnSpPr/>
              <p:nvPr/>
            </p:nvCxnSpPr>
            <p:spPr bwMode="auto">
              <a:xfrm>
                <a:off x="8001000" y="1056884"/>
                <a:ext cx="173277" cy="373608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Connettore 1 9">
                <a:extLst>
                  <a:ext uri="{FF2B5EF4-FFF2-40B4-BE49-F238E27FC236}">
                    <a16:creationId xmlns:a16="http://schemas.microsoft.com/office/drawing/2014/main" id="{1B0AB9C0-8D57-374A-9510-DB65EFBC1E13}"/>
                  </a:ext>
                </a:extLst>
              </p:cNvPr>
              <p:cNvCxnSpPr/>
              <p:nvPr/>
            </p:nvCxnSpPr>
            <p:spPr bwMode="auto">
              <a:xfrm flipV="1">
                <a:off x="8021877" y="1057928"/>
                <a:ext cx="152400" cy="372564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82F4047-105C-3C44-B7C3-DECBC8A736E0}"/>
                </a:ext>
              </a:extLst>
            </p:cNvPr>
            <p:cNvGrpSpPr/>
            <p:nvPr/>
          </p:nvGrpSpPr>
          <p:grpSpPr>
            <a:xfrm>
              <a:off x="9895984" y="1686316"/>
              <a:ext cx="173277" cy="373608"/>
              <a:chOff x="8001000" y="1056884"/>
              <a:chExt cx="173277" cy="373608"/>
            </a:xfrm>
          </p:grpSpPr>
          <p:cxnSp>
            <p:nvCxnSpPr>
              <p:cNvPr id="12" name="Connettore 1 11">
                <a:extLst>
                  <a:ext uri="{FF2B5EF4-FFF2-40B4-BE49-F238E27FC236}">
                    <a16:creationId xmlns:a16="http://schemas.microsoft.com/office/drawing/2014/main" id="{41B1F0DF-B448-A345-B966-EA86C5FDCBB0}"/>
                  </a:ext>
                </a:extLst>
              </p:cNvPr>
              <p:cNvCxnSpPr/>
              <p:nvPr/>
            </p:nvCxnSpPr>
            <p:spPr bwMode="auto">
              <a:xfrm>
                <a:off x="8001000" y="1056884"/>
                <a:ext cx="173277" cy="373608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5C13A354-E524-EF42-B85A-3EAB4E9DD414}"/>
                  </a:ext>
                </a:extLst>
              </p:cNvPr>
              <p:cNvCxnSpPr/>
              <p:nvPr/>
            </p:nvCxnSpPr>
            <p:spPr bwMode="auto">
              <a:xfrm flipV="1">
                <a:off x="8021877" y="1057928"/>
                <a:ext cx="152400" cy="372564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5" name="Rectangle 6">
            <a:extLst>
              <a:ext uri="{FF2B5EF4-FFF2-40B4-BE49-F238E27FC236}">
                <a16:creationId xmlns:a16="http://schemas.microsoft.com/office/drawing/2014/main" id="{9D6E3692-1F2D-C246-9288-E6A99149A48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41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B287B6-F583-FE4D-A598-99D82617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The Livingston Chart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5E7BCF9-B3EF-F24C-A9A1-F8D5FF3D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28B5223-08AA-8045-A165-D14B5099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29</a:t>
            </a:fld>
            <a:endParaRPr lang="en-US" altLang="it-IT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A051CD9-4745-0A49-B81D-85C937F7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48322"/>
            <a:ext cx="60960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1950,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Livingston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made a quite remarkable observation: Plotting the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an accelerator as a function of its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of construction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 a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semi-log scale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energy gain has a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dependence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years later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that </a:t>
            </a: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still true</a:t>
            </a: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other words, builders of accelerators have managed exponential growth, every ten years, roughly a actor of 33 is won.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b="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that for a given "family" of accelerators, generally, saturation of maximum energy sets in after some time. </a:t>
            </a:r>
          </a:p>
          <a:p>
            <a:pPr marL="285750" indent="-285750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70000"/>
              <a:buFont typeface="ZapfDingbats" pitchFamily="82" charset="2"/>
              <a:buChar char="l"/>
              <a:tabLst>
                <a:tab pos="285750" algn="l"/>
              </a:tabLst>
            </a:pPr>
            <a:r>
              <a:rPr lang="en-GB" altLang="it-IT" sz="2400" dirty="0">
                <a:solidFill>
                  <a:srgbClr val="154D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2000 this behaviour is lost</a:t>
            </a:r>
            <a:endParaRPr lang="en-GB" altLang="it-IT" sz="2000" dirty="0">
              <a:solidFill>
                <a:srgbClr val="154D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59CF5F82-F6A4-7849-823A-E7E1BBC60A1F}"/>
              </a:ext>
            </a:extLst>
          </p:cNvPr>
          <p:cNvGrpSpPr/>
          <p:nvPr/>
        </p:nvGrpSpPr>
        <p:grpSpPr>
          <a:xfrm>
            <a:off x="6972300" y="948322"/>
            <a:ext cx="4343400" cy="5264150"/>
            <a:chOff x="6972300" y="948322"/>
            <a:chExt cx="4343400" cy="526415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6F2F205-84CC-6246-8D2E-9C33854498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72300" y="948322"/>
              <a:ext cx="4343400" cy="52641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EF7276A9-2BCC-F446-B454-13371B397322}"/>
                </a:ext>
              </a:extLst>
            </p:cNvPr>
            <p:cNvGrpSpPr/>
            <p:nvPr/>
          </p:nvGrpSpPr>
          <p:grpSpPr>
            <a:xfrm>
              <a:off x="10353184" y="1066800"/>
              <a:ext cx="173277" cy="373608"/>
              <a:chOff x="8001000" y="1056884"/>
              <a:chExt cx="173277" cy="373608"/>
            </a:xfrm>
          </p:grpSpPr>
          <p:cxnSp>
            <p:nvCxnSpPr>
              <p:cNvPr id="9" name="Connettore 1 8">
                <a:extLst>
                  <a:ext uri="{FF2B5EF4-FFF2-40B4-BE49-F238E27FC236}">
                    <a16:creationId xmlns:a16="http://schemas.microsoft.com/office/drawing/2014/main" id="{4F127621-1880-CC43-8354-860588FCC0C5}"/>
                  </a:ext>
                </a:extLst>
              </p:cNvPr>
              <p:cNvCxnSpPr/>
              <p:nvPr/>
            </p:nvCxnSpPr>
            <p:spPr bwMode="auto">
              <a:xfrm>
                <a:off x="8001000" y="1056884"/>
                <a:ext cx="173277" cy="373608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Connettore 1 9">
                <a:extLst>
                  <a:ext uri="{FF2B5EF4-FFF2-40B4-BE49-F238E27FC236}">
                    <a16:creationId xmlns:a16="http://schemas.microsoft.com/office/drawing/2014/main" id="{1B0AB9C0-8D57-374A-9510-DB65EFBC1E13}"/>
                  </a:ext>
                </a:extLst>
              </p:cNvPr>
              <p:cNvCxnSpPr/>
              <p:nvPr/>
            </p:nvCxnSpPr>
            <p:spPr bwMode="auto">
              <a:xfrm flipV="1">
                <a:off x="8021877" y="1057928"/>
                <a:ext cx="152400" cy="372564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82F4047-105C-3C44-B7C3-DECBC8A736E0}"/>
                </a:ext>
              </a:extLst>
            </p:cNvPr>
            <p:cNvGrpSpPr/>
            <p:nvPr/>
          </p:nvGrpSpPr>
          <p:grpSpPr>
            <a:xfrm>
              <a:off x="9895984" y="1686316"/>
              <a:ext cx="173277" cy="373608"/>
              <a:chOff x="8001000" y="1056884"/>
              <a:chExt cx="173277" cy="373608"/>
            </a:xfrm>
          </p:grpSpPr>
          <p:cxnSp>
            <p:nvCxnSpPr>
              <p:cNvPr id="12" name="Connettore 1 11">
                <a:extLst>
                  <a:ext uri="{FF2B5EF4-FFF2-40B4-BE49-F238E27FC236}">
                    <a16:creationId xmlns:a16="http://schemas.microsoft.com/office/drawing/2014/main" id="{41B1F0DF-B448-A345-B966-EA86C5FDCBB0}"/>
                  </a:ext>
                </a:extLst>
              </p:cNvPr>
              <p:cNvCxnSpPr/>
              <p:nvPr/>
            </p:nvCxnSpPr>
            <p:spPr bwMode="auto">
              <a:xfrm>
                <a:off x="8001000" y="1056884"/>
                <a:ext cx="173277" cy="373608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5C13A354-E524-EF42-B85A-3EAB4E9DD414}"/>
                  </a:ext>
                </a:extLst>
              </p:cNvPr>
              <p:cNvCxnSpPr/>
              <p:nvPr/>
            </p:nvCxnSpPr>
            <p:spPr bwMode="auto">
              <a:xfrm flipV="1">
                <a:off x="8021877" y="1057928"/>
                <a:ext cx="152400" cy="372564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aphicFrame>
        <p:nvGraphicFramePr>
          <p:cNvPr id="15" name="Object 4">
            <a:extLst>
              <a:ext uri="{FF2B5EF4-FFF2-40B4-BE49-F238E27FC236}">
                <a16:creationId xmlns:a16="http://schemas.microsoft.com/office/drawing/2014/main" id="{0D48CE08-8135-2F4D-BB20-85694EAA4B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472489"/>
              </p:ext>
            </p:extLst>
          </p:nvPr>
        </p:nvGraphicFramePr>
        <p:xfrm>
          <a:off x="6972300" y="4670964"/>
          <a:ext cx="23717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66680" imgH="304560" progId="Equation.3">
                  <p:embed/>
                </p:oleObj>
              </mc:Choice>
              <mc:Fallback>
                <p:oleObj name="Equation" r:id="rId3" imgW="1066680" imgH="304560" progId="Equation.3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200A932D-68D6-044D-9830-A3C38B8A44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300" y="4670964"/>
                        <a:ext cx="2371725" cy="677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B05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>
            <a:extLst>
              <a:ext uri="{FF2B5EF4-FFF2-40B4-BE49-F238E27FC236}">
                <a16:creationId xmlns:a16="http://schemas.microsoft.com/office/drawing/2014/main" id="{7D3E2B38-CB73-164F-B9EA-B1AFAE795F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94649"/>
              </p:ext>
            </p:extLst>
          </p:nvPr>
        </p:nvGraphicFramePr>
        <p:xfrm>
          <a:off x="6972300" y="5541733"/>
          <a:ext cx="237172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25480" imgH="266400" progId="Equation.3">
                  <p:embed/>
                </p:oleObj>
              </mc:Choice>
              <mc:Fallback>
                <p:oleObj name="Equation" r:id="rId5" imgW="825480" imgH="266400" progId="Equation.3">
                  <p:embed/>
                  <p:pic>
                    <p:nvPicPr>
                      <p:cNvPr id="9" name="Object 5">
                        <a:extLst>
                          <a:ext uri="{FF2B5EF4-FFF2-40B4-BE49-F238E27FC236}">
                            <a16:creationId xmlns:a16="http://schemas.microsoft.com/office/drawing/2014/main" id="{47B025BF-B71E-B54A-BA3D-28284D0E6E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2300" y="5541733"/>
                        <a:ext cx="2371725" cy="7191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17" name="TextBox 1">
            <a:extLst>
              <a:ext uri="{FF2B5EF4-FFF2-40B4-BE49-F238E27FC236}">
                <a16:creationId xmlns:a16="http://schemas.microsoft.com/office/drawing/2014/main" id="{EA121FC5-56DE-994A-B483-99BDE57C4A6C}"/>
              </a:ext>
            </a:extLst>
          </p:cNvPr>
          <p:cNvSpPr txBox="1"/>
          <p:nvPr/>
        </p:nvSpPr>
        <p:spPr>
          <a:xfrm>
            <a:off x="9377600" y="4825229"/>
            <a:ext cx="1468672" cy="400110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/>
              <a:t>beam-beam</a:t>
            </a:r>
          </a:p>
        </p:txBody>
      </p:sp>
      <p:sp useBgFill="1">
        <p:nvSpPr>
          <p:cNvPr id="18" name="TextBox 7">
            <a:extLst>
              <a:ext uri="{FF2B5EF4-FFF2-40B4-BE49-F238E27FC236}">
                <a16:creationId xmlns:a16="http://schemas.microsoft.com/office/drawing/2014/main" id="{FE160407-68CB-AC45-A726-7912EE0C7765}"/>
              </a:ext>
            </a:extLst>
          </p:cNvPr>
          <p:cNvSpPr txBox="1"/>
          <p:nvPr/>
        </p:nvSpPr>
        <p:spPr>
          <a:xfrm>
            <a:off x="9377600" y="5701246"/>
            <a:ext cx="1501950" cy="40011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/>
              <a:t>beam-target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070B3AF-5B58-154F-BD2E-FB81993BD8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1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3CC3FB-D5BE-5E47-ABBB-7923BD62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8C7982-638A-474B-AC13-E7A4BC08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33F764-AD98-B24B-AF93-0E69878E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</a:t>
            </a:fld>
            <a:endParaRPr lang="en-US" alt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D81E0D9-4137-F742-B96A-73FB6683B818}"/>
              </a:ext>
            </a:extLst>
          </p:cNvPr>
          <p:cNvSpPr/>
          <p:nvPr/>
        </p:nvSpPr>
        <p:spPr>
          <a:xfrm>
            <a:off x="1605281" y="1447800"/>
            <a:ext cx="89556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Colliderrs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High Energy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Adventure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and Society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endParaRPr lang="it-IT" sz="32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4E95406-078F-1F4D-BC25-BCC70379DC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8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709B8-5583-5A48-B96B-BF89AAF5D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1961: </a:t>
            </a:r>
            <a:r>
              <a:rPr lang="en-US" altLang="it-IT" dirty="0" err="1"/>
              <a:t>AdA</a:t>
            </a:r>
            <a:r>
              <a:rPr lang="en-US" altLang="it-IT" dirty="0"/>
              <a:t> the first Collider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01B001-F6C9-D047-A947-72C6CAB8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AE83B0-E01B-104B-A817-CFABF6A4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30</a:t>
            </a:fld>
            <a:endParaRPr lang="en-US" altLang="it-IT"/>
          </a:p>
        </p:txBody>
      </p:sp>
      <p:pic>
        <p:nvPicPr>
          <p:cNvPr id="6" name="Picture 3" descr="Pagine da 25-bernardinismall-s">
            <a:extLst>
              <a:ext uri="{FF2B5EF4-FFF2-40B4-BE49-F238E27FC236}">
                <a16:creationId xmlns:a16="http://schemas.microsoft.com/office/drawing/2014/main" id="{4908AE2D-5F72-4C46-A4F1-F438E7ED9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350" y="990600"/>
            <a:ext cx="8115300" cy="526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DDF60C-C9EF-6349-B428-536BA82851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61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3341DA-B493-714C-AEA4-9A3B4CCC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 err="1"/>
              <a:t>Superconductivity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A2FBD8-EB70-3B44-AEA2-D8EB8DBE8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00AFB3-7721-7A4E-994A-6840C2EC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31</a:t>
            </a:fld>
            <a:endParaRPr lang="en-US" alt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F7BF7AF-1367-8A44-9E1B-9B6FED49BD28}"/>
              </a:ext>
            </a:extLst>
          </p:cNvPr>
          <p:cNvGrpSpPr/>
          <p:nvPr/>
        </p:nvGrpSpPr>
        <p:grpSpPr>
          <a:xfrm>
            <a:off x="2069306" y="838200"/>
            <a:ext cx="8053388" cy="5414964"/>
            <a:chOff x="2058988" y="788989"/>
            <a:chExt cx="8128000" cy="5540375"/>
          </a:xfrm>
        </p:grpSpPr>
        <p:pic>
          <p:nvPicPr>
            <p:cNvPr id="7" name="Immagine 5">
              <a:extLst>
                <a:ext uri="{FF2B5EF4-FFF2-40B4-BE49-F238E27FC236}">
                  <a16:creationId xmlns:a16="http://schemas.microsoft.com/office/drawing/2014/main" id="{86A23CE6-43FC-874E-A78B-588A78DAE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988" y="866385"/>
              <a:ext cx="8128000" cy="546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8">
              <a:extLst>
                <a:ext uri="{FF2B5EF4-FFF2-40B4-BE49-F238E27FC236}">
                  <a16:creationId xmlns:a16="http://schemas.microsoft.com/office/drawing/2014/main" id="{F0F5A0B9-F946-A74F-81AB-CE2E3CAD3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563" y="791370"/>
              <a:ext cx="152420" cy="15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000099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  <p:sp>
          <p:nvSpPr>
            <p:cNvPr id="9" name="Rettangolo 9">
              <a:extLst>
                <a:ext uri="{FF2B5EF4-FFF2-40B4-BE49-F238E27FC236}">
                  <a16:creationId xmlns:a16="http://schemas.microsoft.com/office/drawing/2014/main" id="{8A3691BF-F2DF-EF4F-8049-D36290A78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841" y="788989"/>
              <a:ext cx="152420" cy="15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000099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SzPct val="70000"/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endParaRPr lang="it-IT" altLang="it-IT" sz="140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6">
            <a:extLst>
              <a:ext uri="{FF2B5EF4-FFF2-40B4-BE49-F238E27FC236}">
                <a16:creationId xmlns:a16="http://schemas.microsoft.com/office/drawing/2014/main" id="{4F29A722-70A1-264E-A6D8-113F4EEBDF3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06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C393E-C592-2544-9174-5B5CF1E3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Energy Frontier and Accelerator Technology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841EAB-70BF-FA44-8961-405F8E3E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EFB559-5012-E046-9E6D-5016D8BA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32</a:t>
            </a:fld>
            <a:endParaRPr lang="en-US" altLang="it-IT"/>
          </a:p>
        </p:txBody>
      </p:sp>
      <p:pic>
        <p:nvPicPr>
          <p:cNvPr id="6" name="Picture 2" descr="DSCN0005s">
            <a:extLst>
              <a:ext uri="{FF2B5EF4-FFF2-40B4-BE49-F238E27FC236}">
                <a16:creationId xmlns:a16="http://schemas.microsoft.com/office/drawing/2014/main" id="{AD79F985-646B-1043-80C6-A19484714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0AF05"/>
              </a:clrFrom>
              <a:clrTo>
                <a:srgbClr val="B0AF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163" y="4038601"/>
            <a:ext cx="3776662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e+e-colliders">
            <a:extLst>
              <a:ext uri="{FF2B5EF4-FFF2-40B4-BE49-F238E27FC236}">
                <a16:creationId xmlns:a16="http://schemas.microsoft.com/office/drawing/2014/main" id="{83898CF1-92DE-284E-B418-FE79125AF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089" y="1143001"/>
            <a:ext cx="4237037" cy="50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73C79DF-9DB1-6A41-ADFF-378E30366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1" y="2151064"/>
            <a:ext cx="409575" cy="29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D2E62B5-D3D4-9B4D-85E7-8D6F19B4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614" y="2303463"/>
            <a:ext cx="1398140" cy="369332"/>
          </a:xfrm>
          <a:prstGeom prst="rect">
            <a:avLst/>
          </a:prstGeom>
          <a:solidFill>
            <a:srgbClr val="CCFFCC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GB" altLang="it-IT" sz="2000" dirty="0">
                <a:solidFill>
                  <a:srgbClr val="000066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ILC-CEPC</a:t>
            </a:r>
            <a:endParaRPr lang="en-US" altLang="it-IT" sz="2000" dirty="0">
              <a:solidFill>
                <a:srgbClr val="000066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45742E2C-A92F-DC4C-9E85-2488EF05DF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4363" y="1954213"/>
            <a:ext cx="196850" cy="476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9B700B-C905-D94F-9E53-A02FD949F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897063"/>
            <a:ext cx="114300" cy="114300"/>
          </a:xfrm>
          <a:prstGeom prst="ellipse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8D13709F-8B6F-4140-80DB-4F79143AE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216026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ctr" hangingPunct="0"/>
            <a:r>
              <a:rPr lang="en-US" altLang="it-IT" sz="1800" dirty="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Superconducting Dipoles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3C4AD49F-988E-2F4F-8E8F-A783CD2BB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3570288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ctr" hangingPunct="0"/>
            <a:r>
              <a:rPr lang="en-US" altLang="it-IT" sz="1800" dirty="0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Superconducting RF Cavities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DE1E0F4-8F8E-0042-9FF1-9208312ECE9D}"/>
              </a:ext>
            </a:extLst>
          </p:cNvPr>
          <p:cNvSpPr>
            <a:spLocks noChangeArrowheads="1"/>
          </p:cNvSpPr>
          <p:nvPr/>
        </p:nvSpPr>
        <p:spPr bwMode="auto">
          <a:xfrm rot="-1723315">
            <a:off x="4310063" y="2106614"/>
            <a:ext cx="1898650" cy="492125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ctr" hangingPunct="0"/>
            <a:endParaRPr lang="it-IT" altLang="it-IT" sz="3600" b="0">
              <a:solidFill>
                <a:srgbClr val="CC33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76F38AB6-B1B2-AB4F-A7AA-CFB1DCE6D8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7451" y="2895600"/>
            <a:ext cx="411163" cy="112553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AF33A95D-CAB6-9844-8E9D-A8E57A438F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4576" y="1828800"/>
            <a:ext cx="500063" cy="115888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pic>
        <p:nvPicPr>
          <p:cNvPr id="17" name="Picture 16" descr="100-2276U4AD">
            <a:extLst>
              <a:ext uri="{FF2B5EF4-FFF2-40B4-BE49-F238E27FC236}">
                <a16:creationId xmlns:a16="http://schemas.microsoft.com/office/drawing/2014/main" id="{C53DE46D-4AFD-C24E-96B1-85CF0F27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1" y="1697038"/>
            <a:ext cx="3781425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7">
            <a:extLst>
              <a:ext uri="{FF2B5EF4-FFF2-40B4-BE49-F238E27FC236}">
                <a16:creationId xmlns:a16="http://schemas.microsoft.com/office/drawing/2014/main" id="{1DAF9032-B03D-E340-8FD3-6513F7791E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0480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B94BCC7B-5519-E14B-9073-63AE112246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1" y="3013076"/>
            <a:ext cx="144463" cy="187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DE7D0A8E-39DD-9A42-AE4D-1A1B2598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2959100"/>
            <a:ext cx="1922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ctr" hangingPunct="0"/>
            <a:r>
              <a:rPr lang="en-US" altLang="it-IT" sz="1600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LHC Dipole String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F37AB7-BBE2-BD4C-AC37-8B3E62DCA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010" y="2133600"/>
            <a:ext cx="4190056" cy="777875"/>
          </a:xfrm>
          <a:prstGeom prst="ellips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ctr" hangingPunct="0"/>
            <a:endParaRPr lang="it-IT" altLang="it-IT" sz="3600" b="0">
              <a:solidFill>
                <a:srgbClr val="3333CC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 Box 21">
            <a:extLst>
              <a:ext uri="{FF2B5EF4-FFF2-40B4-BE49-F238E27FC236}">
                <a16:creationId xmlns:a16="http://schemas.microsoft.com/office/drawing/2014/main" id="{99E14F32-08AB-4C4D-B533-38469F464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133600"/>
            <a:ext cx="164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dirty="0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</a:t>
            </a:r>
            <a:r>
              <a:rPr lang="en-US" altLang="it-IT" sz="2400" dirty="0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= 38”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B3CEA6-E637-8346-9D5C-2E674A128CD8}"/>
              </a:ext>
            </a:extLst>
          </p:cNvPr>
          <p:cNvGrpSpPr>
            <a:grpSpLocks/>
          </p:cNvGrpSpPr>
          <p:nvPr/>
        </p:nvGrpSpPr>
        <p:grpSpPr bwMode="auto">
          <a:xfrm>
            <a:off x="6400801" y="4114801"/>
            <a:ext cx="2314575" cy="2003425"/>
            <a:chOff x="3072" y="2592"/>
            <a:chExt cx="1458" cy="1262"/>
          </a:xfrm>
        </p:grpSpPr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1AA990C0-18D3-9D4C-9A6A-CC83177FF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592"/>
              <a:ext cx="14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it-IT" altLang="it-IT" sz="1200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ACC 4 &amp; ACC 5 in TTF</a:t>
              </a:r>
            </a:p>
          </p:txBody>
        </p:sp>
        <p:sp>
          <p:nvSpPr>
            <p:cNvPr id="25" name="Text Box 24">
              <a:extLst>
                <a:ext uri="{FF2B5EF4-FFF2-40B4-BE49-F238E27FC236}">
                  <a16:creationId xmlns:a16="http://schemas.microsoft.com/office/drawing/2014/main" id="{C2F880C8-B2A9-834F-8278-F27E616098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976"/>
              <a:ext cx="10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it-IT" sz="2400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  <a:sym typeface="Symbol" pitchFamily="18" charset="2"/>
                </a:rPr>
                <a:t></a:t>
              </a:r>
              <a:r>
                <a:rPr lang="en-US" altLang="it-IT" sz="2400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 = 38”</a:t>
              </a:r>
            </a:p>
          </p:txBody>
        </p:sp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10C84CC1-139D-2242-9C30-ED9C538114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3642"/>
              <a:ext cx="11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ctr" hangingPunct="0"/>
              <a:r>
                <a:rPr lang="en-US" altLang="it-IT" sz="1600">
                  <a:solidFill>
                    <a:srgbClr val="FFFFFF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rPr>
                <a:t>ILC Cavity String</a:t>
              </a:r>
            </a:p>
          </p:txBody>
        </p:sp>
      </p:grpSp>
      <p:sp>
        <p:nvSpPr>
          <p:cNvPr id="27" name="Oval 6">
            <a:extLst>
              <a:ext uri="{FF2B5EF4-FFF2-40B4-BE49-F238E27FC236}">
                <a16:creationId xmlns:a16="http://schemas.microsoft.com/office/drawing/2014/main" id="{D514D429-2B7C-9248-9D49-6E1F80F80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6731" y="2505075"/>
            <a:ext cx="161925" cy="161925"/>
          </a:xfrm>
          <a:prstGeom prst="ellipse">
            <a:avLst/>
          </a:prstGeom>
          <a:solidFill>
            <a:srgbClr val="000066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EAF7AF70-7979-8B4B-8832-08C7A50F9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3519" y="2590798"/>
            <a:ext cx="1883212" cy="30351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29" name="Oval 13">
            <a:extLst>
              <a:ext uri="{FF2B5EF4-FFF2-40B4-BE49-F238E27FC236}">
                <a16:creationId xmlns:a16="http://schemas.microsoft.com/office/drawing/2014/main" id="{3AB20F04-5E98-6C49-A3BF-88C65F119D2A}"/>
              </a:ext>
            </a:extLst>
          </p:cNvPr>
          <p:cNvSpPr>
            <a:spLocks noChangeArrowheads="1"/>
          </p:cNvSpPr>
          <p:nvPr/>
        </p:nvSpPr>
        <p:spPr bwMode="auto">
          <a:xfrm rot="20766271">
            <a:off x="5941857" y="1044630"/>
            <a:ext cx="3896971" cy="619016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ctr" hangingPunct="0"/>
            <a:endParaRPr lang="it-IT" altLang="it-IT" sz="3600" b="0" dirty="0">
              <a:solidFill>
                <a:srgbClr val="CC33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Oval 6">
            <a:extLst>
              <a:ext uri="{FF2B5EF4-FFF2-40B4-BE49-F238E27FC236}">
                <a16:creationId xmlns:a16="http://schemas.microsoft.com/office/drawing/2014/main" id="{1809DF67-C2E7-5841-9C31-AD6D703F8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829469"/>
            <a:ext cx="220795" cy="238125"/>
          </a:xfrm>
          <a:prstGeom prst="ellipse">
            <a:avLst/>
          </a:prstGeom>
          <a:solidFill>
            <a:srgbClr val="CC33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ECB96F70-876F-A04E-957C-CBCE570D65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50479" y="979486"/>
            <a:ext cx="3322121" cy="879664"/>
          </a:xfrm>
          <a:prstGeom prst="line">
            <a:avLst/>
          </a:prstGeom>
          <a:noFill/>
          <a:ln w="349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4F62B221-6519-244F-B4D6-1A36323EC23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DFFB9C-ACB3-F746-8164-EE64AEEC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Superconducting</a:t>
            </a:r>
            <a:r>
              <a:rPr lang="it-IT" dirty="0"/>
              <a:t> </a:t>
            </a:r>
            <a:r>
              <a:rPr lang="it-IT" dirty="0" err="1"/>
              <a:t>Magnets</a:t>
            </a:r>
            <a:r>
              <a:rPr lang="it-IT" dirty="0"/>
              <a:t> for </a:t>
            </a:r>
            <a:r>
              <a:rPr lang="it-IT" dirty="0" err="1"/>
              <a:t>Higher</a:t>
            </a:r>
            <a:r>
              <a:rPr lang="it-IT" dirty="0"/>
              <a:t> Energy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A89B58-4E67-0E4B-A717-F7C8A830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BB86B7-94FE-CD4C-866E-76FB8AD5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33</a:t>
            </a:fld>
            <a:endParaRPr lang="en-US" alt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28880129-DBA0-A446-A03E-4686E2AC4716}"/>
              </a:ext>
            </a:extLst>
          </p:cNvPr>
          <p:cNvGrpSpPr/>
          <p:nvPr/>
        </p:nvGrpSpPr>
        <p:grpSpPr>
          <a:xfrm>
            <a:off x="1483783" y="914439"/>
            <a:ext cx="9239251" cy="5364957"/>
            <a:chOff x="895349" y="1066800"/>
            <a:chExt cx="7743032" cy="48267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85B61BD-AA16-C448-AAA2-4F31AB1A8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53000" y="1066800"/>
              <a:ext cx="3685381" cy="231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FB88405A-8627-2F4F-8541-1787386BDF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6814" y="3573442"/>
              <a:ext cx="3679520" cy="231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B4C640-8344-9D4C-B38D-16E7063800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45673" y="3581400"/>
              <a:ext cx="3692708" cy="231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E7D7853E-AD96-EB4D-8EC5-35144AC9FF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95349" y="1066800"/>
              <a:ext cx="3666332" cy="2312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6">
            <a:extLst>
              <a:ext uri="{FF2B5EF4-FFF2-40B4-BE49-F238E27FC236}">
                <a16:creationId xmlns:a16="http://schemas.microsoft.com/office/drawing/2014/main" id="{5499D5F0-3513-CE4B-B53D-2DD4089620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49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4235F9-EF1C-0B41-A1BE-28D415CF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One of LEP</a:t>
            </a:r>
            <a:r>
              <a:rPr lang="en-US" altLang="it-IT" sz="900" dirty="0"/>
              <a:t> </a:t>
            </a:r>
            <a:r>
              <a:rPr lang="en-US" altLang="it-IT" dirty="0"/>
              <a:t>2/LHC cryogenic plants (4.3MW)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8C5171-2133-974F-9290-C862CF69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7EDDFF-9691-0E49-828C-4EDF79AC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34</a:t>
            </a:fld>
            <a:endParaRPr lang="en-US" alt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75D668E-C36F-8A46-B653-8D14F8F3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886759"/>
            <a:ext cx="7772400" cy="542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B69924-C4BD-0048-83FF-323F0E6E2C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21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A8204A-A597-ED43-A13E-A65656ED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Superconducting</a:t>
            </a:r>
            <a:r>
              <a:rPr lang="it-IT" dirty="0"/>
              <a:t> RF for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Power</a:t>
            </a:r>
            <a:r>
              <a:rPr lang="it-IT" dirty="0"/>
              <a:t> (CW)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3EA7A5-61D3-F242-98F8-5D6D7A1B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1D93AF-EDC0-E649-8B37-6B5FA009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35</a:t>
            </a:fld>
            <a:endParaRPr lang="en-US" altLang="it-IT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83C3192-06A1-1142-A610-2806389EA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87" y="892317"/>
            <a:ext cx="5025512" cy="537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F25AE50-D089-8E48-A411-6EE1E6C3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197" y="3545056"/>
            <a:ext cx="23230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352 MHz, </a:t>
            </a:r>
            <a:r>
              <a:rPr lang="en-US" altLang="it-IT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it-IT" sz="1800" baseline="-10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n-US" alt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=1.7 m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71BCF939-16BF-7543-A234-3A63B0AFF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197" y="1042735"/>
            <a:ext cx="1685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</a:pPr>
            <a:r>
              <a:rPr lang="en-US" altLang="it-IT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4-cell cavities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A6923F4-76C4-6548-9457-A974665EE162}"/>
              </a:ext>
            </a:extLst>
          </p:cNvPr>
          <p:cNvSpPr txBox="1">
            <a:spLocks noChangeArrowheads="1"/>
          </p:cNvSpPr>
          <p:nvPr/>
        </p:nvSpPr>
        <p:spPr>
          <a:xfrm>
            <a:off x="6709689" y="846272"/>
            <a:ext cx="4520397" cy="28463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None/>
              <a:defRPr sz="2400">
                <a:solidFill>
                  <a:srgbClr val="154D81"/>
                </a:solidFill>
                <a:latin typeface="+mn-lt"/>
                <a:ea typeface="+mn-ea"/>
                <a:cs typeface="+mn-cs"/>
              </a:defRPr>
            </a:lvl1pPr>
            <a:lvl2pPr marL="509588" indent="-339725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741363" indent="-168275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154D81"/>
                </a:solidFill>
                <a:latin typeface="+mn-lt"/>
                <a:cs typeface="+mn-cs"/>
              </a:defRPr>
            </a:lvl3pPr>
            <a:lvl4pPr marL="1084263" indent="-17621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371600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637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6209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0781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535363" indent="-18256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it-IT" sz="2800" b="1" kern="0" dirty="0">
                <a:solidFill>
                  <a:srgbClr val="CC3300"/>
                </a:solidFill>
              </a:rPr>
              <a:t>LEP II &amp; CERN</a:t>
            </a:r>
            <a:endParaRPr lang="en-US" altLang="it-IT" b="1" kern="0" dirty="0">
              <a:solidFill>
                <a:srgbClr val="000066"/>
              </a:solidFill>
            </a:endParaRPr>
          </a:p>
          <a:p>
            <a:r>
              <a:rPr lang="en-US" altLang="it-IT" sz="2000" b="1" kern="0" dirty="0">
                <a:solidFill>
                  <a:srgbClr val="000066"/>
                </a:solidFill>
              </a:rPr>
              <a:t>32 bulk niobium cavities</a:t>
            </a:r>
          </a:p>
          <a:p>
            <a:pPr marL="381000" lvl="1">
              <a:lnSpc>
                <a:spcPct val="80000"/>
              </a:lnSpc>
            </a:pPr>
            <a:r>
              <a:rPr lang="en-US" altLang="it-IT" sz="1800" b="0" kern="0" dirty="0"/>
              <a:t>Limited to 5 MV/m</a:t>
            </a:r>
          </a:p>
          <a:p>
            <a:pPr marL="381000" lvl="1">
              <a:lnSpc>
                <a:spcPct val="80000"/>
              </a:lnSpc>
            </a:pPr>
            <a:r>
              <a:rPr lang="en-US" altLang="it-IT" sz="1800" b="0" kern="0" dirty="0"/>
              <a:t>Poor material and inclusions</a:t>
            </a:r>
            <a:endParaRPr lang="en-US" altLang="it-IT" sz="1800" b="1" kern="0" dirty="0">
              <a:solidFill>
                <a:srgbClr val="000066"/>
              </a:solidFill>
            </a:endParaRPr>
          </a:p>
          <a:p>
            <a:r>
              <a:rPr lang="en-US" altLang="it-IT" sz="2000" b="1" kern="0" dirty="0">
                <a:solidFill>
                  <a:srgbClr val="000066"/>
                </a:solidFill>
              </a:rPr>
              <a:t>256 sputtered cavities</a:t>
            </a:r>
          </a:p>
          <a:p>
            <a:pPr marL="381000" lvl="1">
              <a:lnSpc>
                <a:spcPct val="80000"/>
              </a:lnSpc>
            </a:pPr>
            <a:r>
              <a:rPr lang="en-US" altLang="it-IT" sz="1800" b="0" kern="0" dirty="0"/>
              <a:t>Magnetron-sputtering of Nb on Cu</a:t>
            </a:r>
          </a:p>
          <a:p>
            <a:pPr marL="381000" lvl="1">
              <a:lnSpc>
                <a:spcPct val="80000"/>
              </a:lnSpc>
            </a:pPr>
            <a:r>
              <a:rPr lang="en-US" altLang="it-IT" sz="1800" b="0" kern="0" dirty="0"/>
              <a:t>Completely done by industry</a:t>
            </a:r>
          </a:p>
          <a:p>
            <a:pPr marL="381000" lvl="1">
              <a:lnSpc>
                <a:spcPct val="80000"/>
              </a:lnSpc>
            </a:pPr>
            <a:r>
              <a:rPr lang="en-US" altLang="it-IT" sz="1800" b="1" kern="0" dirty="0">
                <a:solidFill>
                  <a:srgbClr val="CC3300"/>
                </a:solidFill>
              </a:rPr>
              <a:t>Field improved with time</a:t>
            </a:r>
            <a:r>
              <a:rPr lang="en-US" altLang="it-IT" sz="1800" b="0" kern="0" dirty="0">
                <a:solidFill>
                  <a:srgbClr val="CC3300"/>
                </a:solidFill>
              </a:rPr>
              <a:t> </a:t>
            </a:r>
          </a:p>
          <a:p>
            <a:pPr marL="381000" lvl="1">
              <a:lnSpc>
                <a:spcPct val="80000"/>
              </a:lnSpc>
              <a:buFontTx/>
              <a:buNone/>
            </a:pPr>
            <a:r>
              <a:rPr lang="en-US" altLang="it-IT" sz="1800" b="0" kern="0" dirty="0"/>
              <a:t>	</a:t>
            </a:r>
            <a:r>
              <a:rPr lang="en-US" altLang="it-IT" sz="1800" b="1" kern="0" dirty="0">
                <a:solidFill>
                  <a:srgbClr val="CC3300"/>
                </a:solidFill>
              </a:rPr>
              <a:t>&lt;</a:t>
            </a:r>
            <a:r>
              <a:rPr lang="en-US" altLang="it-IT" sz="1800" b="1" kern="0" dirty="0" err="1">
                <a:solidFill>
                  <a:srgbClr val="CC3300"/>
                </a:solidFill>
              </a:rPr>
              <a:t>E</a:t>
            </a:r>
            <a:r>
              <a:rPr lang="en-US" altLang="it-IT" sz="1800" b="1" kern="0" baseline="-10000" dirty="0" err="1">
                <a:solidFill>
                  <a:srgbClr val="CC3300"/>
                </a:solidFill>
              </a:rPr>
              <a:t>acc</a:t>
            </a:r>
            <a:r>
              <a:rPr lang="en-US" altLang="it-IT" sz="1800" b="1" kern="0" dirty="0">
                <a:solidFill>
                  <a:srgbClr val="CC3300"/>
                </a:solidFill>
              </a:rPr>
              <a:t>&gt; = 7.5 MV/m</a:t>
            </a:r>
            <a:r>
              <a:rPr lang="en-US" altLang="it-IT" sz="1800" b="0" kern="0" dirty="0"/>
              <a:t> (Cryo-limited)</a:t>
            </a:r>
          </a:p>
        </p:txBody>
      </p:sp>
      <p:pic>
        <p:nvPicPr>
          <p:cNvPr id="10" name="Picture 2" descr="Padamsee2">
            <a:extLst>
              <a:ext uri="{FF2B5EF4-FFF2-40B4-BE49-F238E27FC236}">
                <a16:creationId xmlns:a16="http://schemas.microsoft.com/office/drawing/2014/main" id="{2661BC78-34F3-E743-AF10-458F5F91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324" y="3825635"/>
            <a:ext cx="3959126" cy="144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16B26B1-2194-9B4E-9C99-1E75D3F30250}"/>
              </a:ext>
            </a:extLst>
          </p:cNvPr>
          <p:cNvSpPr/>
          <p:nvPr/>
        </p:nvSpPr>
        <p:spPr>
          <a:xfrm>
            <a:off x="6903682" y="5250565"/>
            <a:ext cx="4132410" cy="1106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it-IT" sz="2000" dirty="0">
                <a:solidFill>
                  <a:srgbClr val="CC3300"/>
                </a:solidFill>
              </a:rPr>
              <a:t>CEBAF &amp; </a:t>
            </a:r>
            <a:r>
              <a:rPr lang="en-US" altLang="it-IT" sz="2000" dirty="0" err="1">
                <a:solidFill>
                  <a:srgbClr val="CC3300"/>
                </a:solidFill>
              </a:rPr>
              <a:t>Jlab</a:t>
            </a:r>
            <a:endParaRPr lang="en-US" altLang="it-IT" sz="2000" dirty="0">
              <a:solidFill>
                <a:srgbClr val="CC3300"/>
              </a:solidFill>
            </a:endParaRPr>
          </a:p>
          <a:p>
            <a:pPr eaLnBrk="1" hangingPunct="1"/>
            <a:r>
              <a:rPr lang="en-US" altLang="it-IT" sz="1800" dirty="0">
                <a:solidFill>
                  <a:srgbClr val="000066"/>
                </a:solidFill>
              </a:rPr>
              <a:t>338 bulk niobium 5-cell cavities – 1.5 GHz</a:t>
            </a:r>
          </a:p>
          <a:p>
            <a:pPr eaLnBrk="1" hangingPunct="1">
              <a:lnSpc>
                <a:spcPts val="1500"/>
              </a:lnSpc>
              <a:spcBef>
                <a:spcPts val="300"/>
              </a:spcBef>
            </a:pPr>
            <a:r>
              <a:rPr lang="en-US" altLang="it-IT" sz="1600" b="0" dirty="0"/>
              <a:t>Produced by industry &amp; Processed at TJNAF in a dedicated infrastructure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F1612B3-EBEC-3D4A-88F5-88D1BD2A26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75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E454D8-572A-514C-B16C-B2AA7F753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LEP @ LHC in the CERN area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D75D15-6D2C-EA45-A9F6-4FD5CACE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72EB0B-CD3A-0E41-96DB-86A0DC6D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DD2560-7A4E-1046-B477-3BB108A91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 descr="page17">
            <a:extLst>
              <a:ext uri="{FF2B5EF4-FFF2-40B4-BE49-F238E27FC236}">
                <a16:creationId xmlns:a16="http://schemas.microsoft.com/office/drawing/2014/main" id="{BA8B4937-92F5-6742-93A9-169E5044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13" t="19630" r="13345" b="5019"/>
          <a:stretch>
            <a:fillRect/>
          </a:stretch>
        </p:blipFill>
        <p:spPr bwMode="auto">
          <a:xfrm>
            <a:off x="2763044" y="1038225"/>
            <a:ext cx="6665912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72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FC2CC-E3E9-8C4E-A11F-AE6520883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The LEP Accelerator Complex @ CERN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B83911-12DF-4A41-85ED-643F4AA5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F52624-6858-4847-B024-F1F6019C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9ACF2D-515F-D44A-8E77-4864A6B51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217DD13-1375-CF4E-923A-CB0A8486A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437" y="844551"/>
            <a:ext cx="48625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C63EC81-208C-C14F-8CF8-13DE2B2C2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382" y="809626"/>
            <a:ext cx="4656137" cy="539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8585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2875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77165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288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860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1432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0045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endParaRPr lang="en-GB" altLang="it-IT" b="0">
              <a:solidFill>
                <a:srgbClr val="000000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ADDEA84-B245-2B46-A097-2F4CAF18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581" y="4262439"/>
            <a:ext cx="39878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0975" indent="-18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buClr>
                <a:srgbClr val="141496"/>
              </a:buClr>
              <a:buSzPct val="60000"/>
              <a:buFont typeface="ZapfDingbats" pitchFamily="82" charset="2"/>
              <a:buChar char="l"/>
            </a:pPr>
            <a:r>
              <a:rPr lang="en-GB" altLang="it-IT" sz="1400" b="0">
                <a:solidFill>
                  <a:srgbClr val="000066"/>
                </a:solidFill>
                <a:latin typeface="Arial" charset="0"/>
              </a:rPr>
              <a:t>Linacs and synchrotrons were used to inject in the 28 km synchrotron where both electron and positrons were accelerated up to 100 GeV to collide with a centre of mass energy of 200 GeV</a:t>
            </a:r>
          </a:p>
          <a:p>
            <a:pPr>
              <a:lnSpc>
                <a:spcPct val="90000"/>
              </a:lnSpc>
              <a:buClr>
                <a:srgbClr val="141496"/>
              </a:buClr>
              <a:buSzPct val="60000"/>
              <a:buFont typeface="ZapfDingbats" pitchFamily="82" charset="2"/>
              <a:buChar char="l"/>
            </a:pPr>
            <a:endParaRPr lang="en-GB" altLang="it-IT" sz="1400" b="0">
              <a:solidFill>
                <a:srgbClr val="000066"/>
              </a:solidFill>
              <a:latin typeface="Arial" charset="0"/>
            </a:endParaRPr>
          </a:p>
          <a:p>
            <a:pPr>
              <a:lnSpc>
                <a:spcPct val="90000"/>
              </a:lnSpc>
              <a:buClr>
                <a:srgbClr val="141496"/>
              </a:buClr>
              <a:buSzPct val="60000"/>
              <a:buFont typeface="ZapfDingbats" pitchFamily="82" charset="2"/>
              <a:buChar char="l"/>
            </a:pPr>
            <a:r>
              <a:rPr lang="en-GB" altLang="it-IT" sz="1400" b="0">
                <a:solidFill>
                  <a:srgbClr val="000066"/>
                </a:solidFill>
                <a:latin typeface="Arial" charset="0"/>
              </a:rPr>
              <a:t>LHC now in commissioning is making use of most of the LEP injection accelerator complex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BD5BA91A-AA07-2543-8F61-DACFDE4EF2B9}"/>
              </a:ext>
            </a:extLst>
          </p:cNvPr>
          <p:cNvGrpSpPr>
            <a:grpSpLocks/>
          </p:cNvGrpSpPr>
          <p:nvPr/>
        </p:nvGrpSpPr>
        <p:grpSpPr bwMode="auto">
          <a:xfrm>
            <a:off x="1512843" y="959645"/>
            <a:ext cx="4359275" cy="3125788"/>
            <a:chOff x="134" y="624"/>
            <a:chExt cx="2746" cy="1969"/>
          </a:xfrm>
        </p:grpSpPr>
        <p:pic>
          <p:nvPicPr>
            <p:cNvPr id="10" name="Picture 7" descr="page17">
              <a:extLst>
                <a:ext uri="{FF2B5EF4-FFF2-40B4-BE49-F238E27FC236}">
                  <a16:creationId xmlns:a16="http://schemas.microsoft.com/office/drawing/2014/main" id="{920FF980-6618-9540-9DB7-716A356C6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64" t="21475" r="15572" b="10178"/>
            <a:stretch>
              <a:fillRect/>
            </a:stretch>
          </p:blipFill>
          <p:spPr bwMode="auto">
            <a:xfrm>
              <a:off x="192" y="624"/>
              <a:ext cx="2688" cy="1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19AB7C69-37E1-EC4E-8DD4-567324A40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" y="2448"/>
              <a:ext cx="2602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t-IT" sz="900">
                  <a:solidFill>
                    <a:srgbClr val="000000"/>
                  </a:solidFill>
                  <a:latin typeface="Comic Sans MS" pitchFamily="66" charset="0"/>
                </a:rPr>
                <a:t>Aerial view of the CERN site with an indication of the circular LEP tunnel</a:t>
              </a:r>
              <a:endParaRPr lang="en-GB" altLang="it-IT" sz="1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177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F1A7C1-A288-E448-B212-4C59C217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From LEP to LHC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F0AD0D-5F08-F348-96EE-23FC1AE5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BF1B948-C74D-1E4E-87C4-21F1466F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A0F191-151E-824E-8B38-187AEFD1B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3" descr="CMSbrochure027">
            <a:extLst>
              <a:ext uri="{FF2B5EF4-FFF2-40B4-BE49-F238E27FC236}">
                <a16:creationId xmlns:a16="http://schemas.microsoft.com/office/drawing/2014/main" id="{2C7AB789-A1B4-B844-B2C5-EBE0FA04E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50" y="879476"/>
            <a:ext cx="5194986" cy="52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MSbrochure028">
            <a:extLst>
              <a:ext uri="{FF2B5EF4-FFF2-40B4-BE49-F238E27FC236}">
                <a16:creationId xmlns:a16="http://schemas.microsoft.com/office/drawing/2014/main" id="{B26AFB19-CE44-C347-BC07-CEA4F5E1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1931" y="898355"/>
            <a:ext cx="5168900" cy="54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397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86581E2-D760-8588-B8EC-D0BD9605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/>
          <a:lstStyle/>
          <a:p>
            <a:r>
              <a:rPr lang="it-IT" dirty="0"/>
              <a:t>LHC Layout</a:t>
            </a:r>
            <a:endParaRPr lang="en-US" dirty="0"/>
          </a:p>
        </p:txBody>
      </p:sp>
      <p:pic>
        <p:nvPicPr>
          <p:cNvPr id="6" name="Picture 2" descr="http://inspirehep.net/record/1294962/files/fig_LHC_area_overview.png">
            <a:extLst>
              <a:ext uri="{FF2B5EF4-FFF2-40B4-BE49-F238E27FC236}">
                <a16:creationId xmlns:a16="http://schemas.microsoft.com/office/drawing/2014/main" id="{86600446-79B0-2F49-94E5-BF410139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47071" y="914400"/>
            <a:ext cx="7512675" cy="533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56C0C8-9842-624B-BD18-64D88993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FE1E35-14D5-C44C-B0EF-74AE9081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DAD3638-8E0C-4079-83E3-101B55F74CF3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39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0E410F-F78C-E84B-B480-921C09AB91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58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9C9B132-85EB-7C4E-8C5D-D5A68861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86FFCCA-D072-0A48-A632-3C51497F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A2E1E4-4496-7545-BE2A-48F6FDDA7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4</a:t>
            </a:fld>
            <a:endParaRPr lang="en-US" altLang="it-IT"/>
          </a:p>
        </p:txBody>
      </p:sp>
      <p:sp>
        <p:nvSpPr>
          <p:cNvPr id="5" name="Segnaposto contenuto 1">
            <a:extLst>
              <a:ext uri="{FF2B5EF4-FFF2-40B4-BE49-F238E27FC236}">
                <a16:creationId xmlns:a16="http://schemas.microsoft.com/office/drawing/2014/main" id="{9A6CA398-4D37-0A45-9828-1304F404C43E}"/>
              </a:ext>
            </a:extLst>
          </p:cNvPr>
          <p:cNvSpPr txBox="1">
            <a:spLocks/>
          </p:cNvSpPr>
          <p:nvPr/>
        </p:nvSpPr>
        <p:spPr>
          <a:xfrm>
            <a:off x="1219200" y="1143000"/>
            <a:ext cx="9525000" cy="472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it-IT" sz="2800" b="0" i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accelerators have been conceived and developed to investigate the nature of matter and its fundamental governing laws. Beyond their relevance in terms of knowledge, a variety of applications have been developed, that are having a great impact on several fields, from applied science to human health and security. </a:t>
            </a:r>
          </a:p>
          <a:p>
            <a:endParaRPr lang="en-US" altLang="it-IT" sz="1200" b="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it-IT" sz="1200" b="0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b="1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Bibliography</a:t>
            </a:r>
            <a:endParaRPr lang="it-IT" altLang="it-IT" b="1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it-IT" sz="500" b="1" i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1600" b="1" i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Jacow</a:t>
            </a:r>
            <a:r>
              <a:rPr lang="it-IT" altLang="it-IT" sz="1600" b="1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it-IT" sz="1600" b="1" i="1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altLang="it-IT" sz="1600" b="1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Accelerators Conference database)</a:t>
            </a:r>
          </a:p>
          <a:p>
            <a:r>
              <a:rPr lang="it-IT" altLang="it-IT" sz="1200" b="0" i="1" u="sng" kern="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it-IT" altLang="it-IT" sz="1200" b="0" i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www.jacow.org</a:t>
            </a:r>
            <a:r>
              <a:rPr lang="it-IT" altLang="it-IT" sz="1200" b="0" i="1" u="sng" kern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it-IT" altLang="it-IT" sz="1600" b="0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it-IT" sz="900" b="1" i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altLang="it-IT" sz="1600" b="1" i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CERN Accelerator Schools</a:t>
            </a:r>
          </a:p>
          <a:p>
            <a:r>
              <a:rPr lang="it-IT" altLang="it-IT" sz="1200" b="0" i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it-IT" altLang="it-IT" sz="1200" b="0" i="1" u="sng" kern="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it-IT" altLang="it-IT" sz="1200" b="0" i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cas.web.cern.ch</a:t>
            </a:r>
            <a:r>
              <a:rPr lang="it-IT" altLang="it-IT" sz="1200" b="0" i="1" u="sng" kern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altLang="it-IT" sz="1200" b="0" i="1" u="sng" kern="0" dirty="0" err="1">
                <a:latin typeface="Arial" panose="020B0604020202020204" pitchFamily="34" charset="0"/>
                <a:cs typeface="Arial" panose="020B0604020202020204" pitchFamily="34" charset="0"/>
              </a:rPr>
              <a:t>previous-schools</a:t>
            </a:r>
            <a:endParaRPr lang="it-IT" altLang="it-IT" sz="1200" b="0" i="1" u="sng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altLang="it-IT" sz="1600" b="1" i="1" kern="0" dirty="0">
              <a:solidFill>
                <a:schemeClr val="tx1"/>
              </a:solidFill>
            </a:endParaRPr>
          </a:p>
          <a:p>
            <a:endParaRPr lang="en-US" altLang="it-IT" sz="1400" b="1" i="1" kern="0" dirty="0">
              <a:solidFill>
                <a:schemeClr val="tx1"/>
              </a:solidFill>
            </a:endParaRPr>
          </a:p>
          <a:p>
            <a:endParaRPr lang="it-IT" altLang="it-IT" b="0" kern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8F354D-9039-0847-B881-66ECF34EB6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44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C5F23F-91CF-1647-A2E0-29139110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Basic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Discovery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LHC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09B0B2-255C-4A4C-9110-D2CDE57DD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0F3430-4089-CA4F-8C4A-55A9835D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40</a:t>
            </a:fld>
            <a:endParaRPr lang="en-US" altLang="it-IT"/>
          </a:p>
        </p:txBody>
      </p:sp>
      <p:pic>
        <p:nvPicPr>
          <p:cNvPr id="7" name="Picture 1027">
            <a:extLst>
              <a:ext uri="{FF2B5EF4-FFF2-40B4-BE49-F238E27FC236}">
                <a16:creationId xmlns:a16="http://schemas.microsoft.com/office/drawing/2014/main" id="{004459D8-E2FA-1245-A28F-E2C01E3AC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961357"/>
            <a:ext cx="4800600" cy="527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28">
            <a:extLst>
              <a:ext uri="{FF2B5EF4-FFF2-40B4-BE49-F238E27FC236}">
                <a16:creationId xmlns:a16="http://schemas.microsoft.com/office/drawing/2014/main" id="{8D5C7335-E297-984E-8B65-1830F4B5B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400" y="1071020"/>
            <a:ext cx="4826000" cy="494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F6276564-49BC-F04E-8EF5-59815193BA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17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654BDC-0168-0747-9C1F-754D340E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Unification</a:t>
            </a:r>
            <a:r>
              <a:rPr lang="it-IT" dirty="0"/>
              <a:t> of </a:t>
            </a:r>
            <a:r>
              <a:rPr lang="it-IT" dirty="0" err="1"/>
              <a:t>forces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EDC4407-6863-8047-8A10-40E2658B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D06CE0-2A27-4A42-ADE6-D2929B7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41</a:t>
            </a:fld>
            <a:endParaRPr lang="en-US" altLang="it-IT"/>
          </a:p>
        </p:txBody>
      </p:sp>
      <p:pic>
        <p:nvPicPr>
          <p:cNvPr id="7" name="Picture 1027">
            <a:extLst>
              <a:ext uri="{FF2B5EF4-FFF2-40B4-BE49-F238E27FC236}">
                <a16:creationId xmlns:a16="http://schemas.microsoft.com/office/drawing/2014/main" id="{33B8BA50-3B2C-314C-A0D5-86994D63E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89"/>
          <a:stretch/>
        </p:blipFill>
        <p:spPr bwMode="auto">
          <a:xfrm>
            <a:off x="1066800" y="876280"/>
            <a:ext cx="4862512" cy="54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28">
            <a:extLst>
              <a:ext uri="{FF2B5EF4-FFF2-40B4-BE49-F238E27FC236}">
                <a16:creationId xmlns:a16="http://schemas.microsoft.com/office/drawing/2014/main" id="{B5E87EBD-34BA-234D-9C8D-790823407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0" y="934641"/>
            <a:ext cx="4902200" cy="53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DCD91EC-4EF2-774E-9B4A-F5E0620624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86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704421-BDE0-9B4D-BEAC-757CDF1B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Standard Model Chart </a:t>
            </a:r>
            <a:r>
              <a:rPr lang="it-IT" dirty="0" err="1"/>
              <a:t>before</a:t>
            </a:r>
            <a:r>
              <a:rPr lang="it-IT" dirty="0"/>
              <a:t> LHC (2008)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DBD86E-AB36-9D42-9C7A-DA570086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25887F-047C-FC4B-8615-E7AA9D167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42</a:t>
            </a:fld>
            <a:endParaRPr lang="en-US" alt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2188F3-AE5A-9B4B-94FA-F945F8DE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839452"/>
            <a:ext cx="7886700" cy="54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4FEC0D-8B32-2B4F-A13B-373E914731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22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6D14CC-6A21-D349-82CB-BB078F4E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LHC General Parameters (protons)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24EFA3-0947-6444-9603-2CB247EE1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222457C-2C53-8A4D-A41B-686A4E5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43</a:t>
            </a:fld>
            <a:endParaRPr lang="en-US" altLang="it-IT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9BE05A8-5A43-064A-862C-3E7E47F0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9" t="16447" r="22919" b="39287"/>
          <a:stretch>
            <a:fillRect/>
          </a:stretch>
        </p:blipFill>
        <p:spPr bwMode="auto">
          <a:xfrm>
            <a:off x="3636434" y="962025"/>
            <a:ext cx="49339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32A74C4-E7AD-F644-9D9A-77B59052FB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14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8011DA-81DE-FF40-A8E9-3950B0D48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Higgs Particles and Higgs Field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07D25A9-ABF6-9840-A235-136F3B97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AC46D0-44A7-7E4C-9B4C-3C29E30C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44</a:t>
            </a:fld>
            <a:endParaRPr lang="en-US" alt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09AA7F3-C48B-924E-91F3-122BBF594A19}"/>
              </a:ext>
            </a:extLst>
          </p:cNvPr>
          <p:cNvSpPr txBox="1">
            <a:spLocks noChangeArrowheads="1"/>
          </p:cNvSpPr>
          <p:nvPr/>
        </p:nvSpPr>
        <p:spPr>
          <a:xfrm>
            <a:off x="622300" y="943724"/>
            <a:ext cx="10947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it-IT" b="1" kern="0" dirty="0">
                <a:solidFill>
                  <a:srgbClr val="C00000"/>
                </a:solidFill>
              </a:rPr>
              <a:t>Higgs Particles</a:t>
            </a:r>
            <a:endParaRPr lang="en-US" altLang="it-IT" b="0" kern="0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  <a:spcBef>
                <a:spcPts val="1080"/>
              </a:spcBef>
            </a:pPr>
            <a:r>
              <a:rPr lang="en-US" altLang="it-IT" sz="2000" b="0" kern="0" dirty="0"/>
              <a:t>also called: </a:t>
            </a:r>
            <a:r>
              <a:rPr lang="en-US" altLang="it-IT" sz="2000" b="1" kern="0" dirty="0"/>
              <a:t>God Particles</a:t>
            </a:r>
            <a:r>
              <a:rPr lang="en-US" altLang="it-IT" sz="2000" b="0" kern="0" dirty="0"/>
              <a:t> and </a:t>
            </a:r>
            <a:r>
              <a:rPr lang="en-US" altLang="it-IT" sz="2000" b="1" kern="0" dirty="0"/>
              <a:t>Holy Grail</a:t>
            </a:r>
            <a:r>
              <a:rPr lang="en-US" altLang="it-IT" sz="2000" b="0" kern="0" dirty="0"/>
              <a:t> of Particle Physics </a:t>
            </a:r>
          </a:p>
          <a:p>
            <a:pPr lvl="1">
              <a:lnSpc>
                <a:spcPct val="90000"/>
              </a:lnSpc>
            </a:pPr>
            <a:r>
              <a:rPr lang="en-US" altLang="it-IT" sz="2000" b="0" kern="0" dirty="0"/>
              <a:t>They are spin=0 Bosons</a:t>
            </a:r>
          </a:p>
          <a:p>
            <a:pPr lvl="1">
              <a:lnSpc>
                <a:spcPct val="90000"/>
              </a:lnSpc>
            </a:pPr>
            <a:r>
              <a:rPr lang="en-US" altLang="it-IT" sz="2000" b="1" kern="0" dirty="0"/>
              <a:t>The Higgs is neither matter nor force</a:t>
            </a:r>
          </a:p>
          <a:p>
            <a:pPr lvl="1">
              <a:lnSpc>
                <a:spcPct val="90000"/>
              </a:lnSpc>
            </a:pPr>
            <a:r>
              <a:rPr lang="en-US" altLang="it-IT" sz="2000" b="0" kern="0" dirty="0"/>
              <a:t>The Higgs is its own antiparticle</a:t>
            </a:r>
          </a:p>
          <a:p>
            <a:pPr lvl="1">
              <a:lnSpc>
                <a:spcPct val="90000"/>
              </a:lnSpc>
            </a:pPr>
            <a:r>
              <a:rPr lang="en-US" altLang="it-IT" sz="2000" b="0" kern="0" dirty="0"/>
              <a:t>The </a:t>
            </a:r>
            <a:r>
              <a:rPr lang="en-US" altLang="it-IT" sz="2000" b="1" kern="0" dirty="0"/>
              <a:t>Higgs is just different</a:t>
            </a:r>
            <a:endParaRPr lang="en-US" altLang="it-IT" sz="2000" b="0" kern="0" dirty="0"/>
          </a:p>
          <a:p>
            <a:pPr lvl="1">
              <a:lnSpc>
                <a:spcPct val="90000"/>
              </a:lnSpc>
            </a:pPr>
            <a:r>
              <a:rPr lang="en-US" altLang="it-IT" sz="2000" b="0" kern="0" dirty="0"/>
              <a:t>This would be </a:t>
            </a:r>
            <a:r>
              <a:rPr lang="en-US" altLang="it-IT" sz="2000" b="1" kern="0" dirty="0"/>
              <a:t>the first fundamental scalar ever discovered</a:t>
            </a:r>
            <a:r>
              <a:rPr lang="en-US" altLang="it-IT" sz="2000" b="0" kern="0" dirty="0"/>
              <a:t> </a:t>
            </a:r>
          </a:p>
          <a:p>
            <a:pPr>
              <a:lnSpc>
                <a:spcPct val="90000"/>
              </a:lnSpc>
            </a:pPr>
            <a:endParaRPr lang="en-US" altLang="it-IT" sz="800" b="1" kern="0" dirty="0"/>
          </a:p>
          <a:p>
            <a:pPr>
              <a:lnSpc>
                <a:spcPct val="90000"/>
              </a:lnSpc>
            </a:pPr>
            <a:r>
              <a:rPr lang="en-US" altLang="it-IT" b="1" kern="0" dirty="0">
                <a:solidFill>
                  <a:srgbClr val="C00000"/>
                </a:solidFill>
              </a:rPr>
              <a:t>Higgs Field</a:t>
            </a:r>
          </a:p>
          <a:p>
            <a:pPr lvl="1">
              <a:lnSpc>
                <a:spcPct val="90000"/>
              </a:lnSpc>
              <a:spcBef>
                <a:spcPts val="1080"/>
              </a:spcBef>
            </a:pPr>
            <a:r>
              <a:rPr lang="en-US" altLang="it-IT" sz="2000" b="1" kern="0" dirty="0"/>
              <a:t>Neutral scalar field that fills the entire universe</a:t>
            </a:r>
            <a:r>
              <a:rPr lang="en-US" altLang="it-IT" sz="2000" b="0" kern="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altLang="it-IT" sz="2000" b="1" kern="0" dirty="0"/>
              <a:t>Particles</a:t>
            </a:r>
            <a:r>
              <a:rPr lang="en-US" altLang="it-IT" sz="2000" b="0" kern="0" dirty="0"/>
              <a:t> traveling through the universe </a:t>
            </a:r>
            <a:r>
              <a:rPr lang="en-US" altLang="it-IT" sz="2000" b="1" kern="0" dirty="0"/>
              <a:t>interact with this field &amp; become massive</a:t>
            </a:r>
          </a:p>
          <a:p>
            <a:pPr lvl="1">
              <a:lnSpc>
                <a:spcPct val="90000"/>
              </a:lnSpc>
            </a:pPr>
            <a:r>
              <a:rPr lang="en-US" altLang="it-IT" sz="2000" b="0" kern="0" dirty="0"/>
              <a:t>Importantly, the W and Z bosons receive mass but not the photon in the Standard Model</a:t>
            </a:r>
          </a:p>
          <a:p>
            <a:pPr lvl="1">
              <a:lnSpc>
                <a:spcPct val="90000"/>
              </a:lnSpc>
            </a:pPr>
            <a:r>
              <a:rPr lang="en-US" altLang="it-IT" sz="2000" b="0" kern="0" dirty="0"/>
              <a:t>The Higgs field is thought to fill the entire universe.</a:t>
            </a:r>
          </a:p>
          <a:p>
            <a:pPr lvl="1">
              <a:lnSpc>
                <a:spcPct val="90000"/>
              </a:lnSpc>
            </a:pPr>
            <a:r>
              <a:rPr lang="en-US" altLang="it-IT" sz="2000" b="0" kern="0" dirty="0"/>
              <a:t>Could give a handle on dark energy (scalar field) ?</a:t>
            </a:r>
          </a:p>
          <a:p>
            <a:pPr algn="ctr">
              <a:lnSpc>
                <a:spcPct val="90000"/>
              </a:lnSpc>
              <a:spcBef>
                <a:spcPts val="2040"/>
              </a:spcBef>
            </a:pPr>
            <a:r>
              <a:rPr lang="en-US" altLang="it-IT" b="1" kern="0" dirty="0">
                <a:solidFill>
                  <a:srgbClr val="C00000"/>
                </a:solidFill>
              </a:rPr>
              <a:t>Higgs Particles as a very powerful probe of new physics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5B6A6E-1DD5-6B42-A8C3-67863D44D6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83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AC1F2-1D55-704A-99CD-A9C1177D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Simulations</a:t>
            </a:r>
            <a:r>
              <a:rPr lang="it-IT" altLang="it-IT" dirty="0"/>
              <a:t> of </a:t>
            </a:r>
            <a:r>
              <a:rPr lang="it-IT" altLang="it-IT" dirty="0" err="1"/>
              <a:t>Higgs</a:t>
            </a:r>
            <a:r>
              <a:rPr lang="it-IT" altLang="it-IT" dirty="0"/>
              <a:t> </a:t>
            </a:r>
            <a:r>
              <a:rPr lang="it-IT" altLang="it-IT" dirty="0" err="1"/>
              <a:t>events</a:t>
            </a:r>
            <a:r>
              <a:rPr lang="it-IT" altLang="it-IT" dirty="0"/>
              <a:t> </a:t>
            </a:r>
            <a:r>
              <a:rPr lang="it-IT" altLang="it-IT" dirty="0" err="1"/>
              <a:t>at</a:t>
            </a:r>
            <a:r>
              <a:rPr lang="it-IT" altLang="it-IT" dirty="0"/>
              <a:t> CERN/CMS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A981C3-0E80-6544-BCCD-4C13BD564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7121B9-5196-BB41-8F2A-92566737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45</a:t>
            </a:fld>
            <a:endParaRPr lang="en-US" altLang="it-IT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B91A487-12A0-6A4D-B427-2B0D02D67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09" y="1063291"/>
            <a:ext cx="4970688" cy="47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0CD9A26-BCC6-FA44-A508-DD6ED3233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063291"/>
            <a:ext cx="5130800" cy="47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447A695-6BC3-FB42-9CCB-07E820E94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9" y="5792909"/>
            <a:ext cx="2210994" cy="33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CERN-EX-9710002_05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B2650A7-9F23-784E-8151-7CC29FC63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845721"/>
            <a:ext cx="2308140" cy="33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it-IT" alt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CERN-EX-9710002_10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35BC071-CF50-6F4D-BB15-F1DE0B710B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7B87FE-9703-104F-A136-535E78634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SM Higgs mass from LEP2 &amp; Tevatron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71FDF9-30AC-6B43-8223-87875AE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C576A3-5D40-A54D-9489-B9D79B59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46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B6D3E9-90B6-0B40-95F3-3609EA84A9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D0EF234-73C1-ACB6-0149-CA2F13DBC13E}"/>
              </a:ext>
            </a:extLst>
          </p:cNvPr>
          <p:cNvGrpSpPr/>
          <p:nvPr/>
        </p:nvGrpSpPr>
        <p:grpSpPr>
          <a:xfrm>
            <a:off x="1677988" y="1169243"/>
            <a:ext cx="8456612" cy="4319588"/>
            <a:chOff x="1779588" y="1362543"/>
            <a:chExt cx="8456612" cy="4319588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FE52791-775E-E327-8B04-8F93644F0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362543"/>
              <a:ext cx="4064000" cy="429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E9ADCCB0-262E-F983-65A8-C382F82A3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9588" y="1362544"/>
              <a:ext cx="4105275" cy="4319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 Box 8">
            <a:extLst>
              <a:ext uri="{FF2B5EF4-FFF2-40B4-BE49-F238E27FC236}">
                <a16:creationId xmlns:a16="http://schemas.microsoft.com/office/drawing/2014/main" id="{1C9D853D-7C67-AFFC-6506-8A3579FD1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286000"/>
            <a:ext cx="1906587" cy="52322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Fumihiko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Takasaki </a:t>
            </a:r>
          </a:p>
          <a:p>
            <a:pPr algn="ctr"/>
            <a:r>
              <a:rPr lang="en-US" altLang="ja-JP" b="0" dirty="0">
                <a:latin typeface="Arial" panose="020B0604020202020204" pitchFamily="34" charset="0"/>
                <a:cs typeface="Arial" panose="020B0604020202020204" pitchFamily="34" charset="0"/>
              </a:rPr>
              <a:t>May 20, 2006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9E5EF26-3DD1-E318-EB09-AA4B910C9F14}"/>
                  </a:ext>
                </a:extLst>
              </p:cNvPr>
              <p:cNvSpPr txBox="1"/>
              <p:nvPr/>
            </p:nvSpPr>
            <p:spPr>
              <a:xfrm>
                <a:off x="4610100" y="5655444"/>
                <a:ext cx="2857500" cy="426142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ts val="3600"/>
                  </a:lnSpc>
                  <a:spcBef>
                    <a:spcPts val="0"/>
                  </a:spcBef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117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−45 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+67 </m:t>
                        </m:r>
                      </m:sup>
                    </m:sSubSup>
                  </m:oMath>
                </a14:m>
                <a:r>
                  <a:rPr lang="it-IT" sz="2400" b="0" dirty="0"/>
                  <a:t>GeV/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400" b="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9E5EF26-3DD1-E318-EB09-AA4B910C9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100" y="5655444"/>
                <a:ext cx="2857500" cy="426142"/>
              </a:xfrm>
              <a:prstGeom prst="rect">
                <a:avLst/>
              </a:prstGeom>
              <a:blipFill>
                <a:blip r:embed="rId4"/>
                <a:stretch>
                  <a:fillRect l="-5286" t="-2703" b="-32432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752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9585A4-B3B1-ED48-8916-CA027944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Why we insist for leptons ?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940106-05E2-E74A-87CE-294D0545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89697F-FA22-314E-B565-5C1E64F5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>
                <a:solidFill>
                  <a:srgbClr val="002060"/>
                </a:solidFill>
              </a:rPr>
              <a:pPr>
                <a:defRPr/>
              </a:pPr>
              <a:t>47</a:t>
            </a:fld>
            <a:endParaRPr lang="en-US" altLang="it-IT">
              <a:solidFill>
                <a:srgbClr val="00206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08FB3BB-6425-134B-9318-D4275AA40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526" y="890985"/>
            <a:ext cx="70214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Leptons (e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000" b="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000" b="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it-IT" sz="2000" b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are Fermions, i.e. matter constituents </a:t>
            </a: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81026E96-EFFD-4F47-8409-73D4FCA5EB2E}"/>
              </a:ext>
            </a:extLst>
          </p:cNvPr>
          <p:cNvGrpSpPr>
            <a:grpSpLocks/>
          </p:cNvGrpSpPr>
          <p:nvPr/>
        </p:nvGrpSpPr>
        <p:grpSpPr bwMode="auto">
          <a:xfrm>
            <a:off x="2190789" y="1416447"/>
            <a:ext cx="8281987" cy="1295400"/>
            <a:chOff x="321" y="1056"/>
            <a:chExt cx="5217" cy="816"/>
          </a:xfrm>
        </p:grpSpPr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A9F78B5C-2CE7-A940-8FC3-C3FC33E6A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440"/>
              <a:ext cx="3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 b="0">
                  <a:solidFill>
                    <a:srgbClr val="00206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e</a:t>
              </a:r>
              <a:r>
                <a:rPr kumimoji="1" lang="en-US" altLang="ja-JP" sz="2400" b="0" baseline="30000">
                  <a:solidFill>
                    <a:srgbClr val="00206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9" name="Group 42">
              <a:extLst>
                <a:ext uri="{FF2B5EF4-FFF2-40B4-BE49-F238E27FC236}">
                  <a16:creationId xmlns:a16="http://schemas.microsoft.com/office/drawing/2014/main" id="{1CBC74F4-14FB-EB4E-B34C-0ACB827980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" y="1056"/>
              <a:ext cx="5217" cy="624"/>
              <a:chOff x="321" y="1056"/>
              <a:chExt cx="5217" cy="624"/>
            </a:xfrm>
          </p:grpSpPr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66952F15-1BD9-BE44-A15E-EBD82A02AC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" y="1283"/>
                <a:ext cx="521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DB985F3E-5332-3C4F-9F08-5384DEB196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1" y="1283"/>
                <a:ext cx="77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18EACC59-D1B3-324A-838C-8E729CB2A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88" y="1283"/>
                <a:ext cx="77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>
                <a:extLst>
                  <a:ext uri="{FF2B5EF4-FFF2-40B4-BE49-F238E27FC236}">
                    <a16:creationId xmlns:a16="http://schemas.microsoft.com/office/drawing/2014/main" id="{0405A3E0-9131-0A4A-A5AA-1A1C25CFA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363" cy="409"/>
              </a:xfrm>
              <a:prstGeom prst="irregularSeal2">
                <a:avLst/>
              </a:prstGeom>
              <a:solidFill>
                <a:srgbClr val="F51C1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3">
                <a:extLst>
                  <a:ext uri="{FF2B5EF4-FFF2-40B4-BE49-F238E27FC236}">
                    <a16:creationId xmlns:a16="http://schemas.microsoft.com/office/drawing/2014/main" id="{F8C61C6F-F110-7D4D-95B1-98BAA2B66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" y="1147"/>
                <a:ext cx="272" cy="2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4">
                <a:extLst>
                  <a:ext uri="{FF2B5EF4-FFF2-40B4-BE49-F238E27FC236}">
                    <a16:creationId xmlns:a16="http://schemas.microsoft.com/office/drawing/2014/main" id="{48812305-9404-7A4A-9A90-3C99E615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1147"/>
                <a:ext cx="272" cy="27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16">
                <a:extLst>
                  <a:ext uri="{FF2B5EF4-FFF2-40B4-BE49-F238E27FC236}">
                    <a16:creationId xmlns:a16="http://schemas.microsoft.com/office/drawing/2014/main" id="{3E6D14E9-B4A5-FD41-93DC-7E843990F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1392"/>
                <a:ext cx="30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ja-JP" sz="2400" b="0">
                    <a:solidFill>
                      <a:srgbClr val="00206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e</a:t>
                </a:r>
                <a:r>
                  <a:rPr kumimoji="1" lang="en-US" altLang="ja-JP" sz="2400" b="0" baseline="30000">
                    <a:solidFill>
                      <a:srgbClr val="00206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A77CB1A8-6231-E249-ADC4-08F8CF222A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1584"/>
              <a:ext cx="20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react.</a:t>
              </a:r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c.m.</a:t>
              </a:r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2 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</p:grpSp>
      <p:sp>
        <p:nvSpPr>
          <p:cNvPr id="18" name="Rectangle 37">
            <a:extLst>
              <a:ext uri="{FF2B5EF4-FFF2-40B4-BE49-F238E27FC236}">
                <a16:creationId xmlns:a16="http://schemas.microsoft.com/office/drawing/2014/main" id="{7AF65AC5-3293-274D-92E6-575006E4B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626" y="5759847"/>
            <a:ext cx="534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2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it-IT" sz="2400" b="0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react.</a:t>
            </a:r>
            <a:r>
              <a:rPr lang="en-US" altLang="it-IT" sz="2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1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be controlled and it is unknown</a:t>
            </a:r>
            <a:r>
              <a:rPr lang="en-US" altLang="it-IT" sz="2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it-IT" sz="2400" b="0" baseline="-25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45">
            <a:extLst>
              <a:ext uri="{FF2B5EF4-FFF2-40B4-BE49-F238E27FC236}">
                <a16:creationId xmlns:a16="http://schemas.microsoft.com/office/drawing/2014/main" id="{D3144519-AD35-3741-9A0D-D26FA9D1171D}"/>
              </a:ext>
            </a:extLst>
          </p:cNvPr>
          <p:cNvGrpSpPr>
            <a:grpSpLocks/>
          </p:cNvGrpSpPr>
          <p:nvPr/>
        </p:nvGrpSpPr>
        <p:grpSpPr bwMode="auto">
          <a:xfrm>
            <a:off x="2138401" y="3359547"/>
            <a:ext cx="8220075" cy="2462213"/>
            <a:chOff x="288" y="2280"/>
            <a:chExt cx="5178" cy="1551"/>
          </a:xfrm>
        </p:grpSpPr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8D39F8FF-E1B4-1548-B195-3E6F14BAE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4" y="2280"/>
              <a:ext cx="3600" cy="1551"/>
              <a:chOff x="572" y="2165"/>
              <a:chExt cx="4944" cy="2130"/>
            </a:xfrm>
          </p:grpSpPr>
          <p:grpSp>
            <p:nvGrpSpPr>
              <p:cNvPr id="23" name="Group 18">
                <a:extLst>
                  <a:ext uri="{FF2B5EF4-FFF2-40B4-BE49-F238E27FC236}">
                    <a16:creationId xmlns:a16="http://schemas.microsoft.com/office/drawing/2014/main" id="{394FB0E6-8261-8641-A078-8704186302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2" y="2165"/>
                <a:ext cx="907" cy="862"/>
                <a:chOff x="1973" y="1071"/>
                <a:chExt cx="1360" cy="1360"/>
              </a:xfrm>
            </p:grpSpPr>
            <p:sp>
              <p:nvSpPr>
                <p:cNvPr id="34" name="Oval 19">
                  <a:extLst>
                    <a:ext uri="{FF2B5EF4-FFF2-40B4-BE49-F238E27FC236}">
                      <a16:creationId xmlns:a16="http://schemas.microsoft.com/office/drawing/2014/main" id="{86A4BD50-AFEF-DA4E-81E6-F86B520E865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071"/>
                  <a:ext cx="1360" cy="1360"/>
                </a:xfrm>
                <a:prstGeom prst="ellipse">
                  <a:avLst/>
                </a:prstGeom>
                <a:solidFill>
                  <a:srgbClr val="DDDDDD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b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Oval 20">
                  <a:extLst>
                    <a:ext uri="{FF2B5EF4-FFF2-40B4-BE49-F238E27FC236}">
                      <a16:creationId xmlns:a16="http://schemas.microsoft.com/office/drawing/2014/main" id="{1C44CB92-0BFE-C24C-9CF6-84333F4B7D0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207"/>
                  <a:ext cx="453" cy="45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6" name="Oval 21">
                  <a:extLst>
                    <a:ext uri="{FF2B5EF4-FFF2-40B4-BE49-F238E27FC236}">
                      <a16:creationId xmlns:a16="http://schemas.microsoft.com/office/drawing/2014/main" id="{0A7D2BBA-6429-5044-A0AA-8429C54404C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54" y="1752"/>
                  <a:ext cx="453" cy="453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7" name="Oval 22">
                  <a:extLst>
                    <a:ext uri="{FF2B5EF4-FFF2-40B4-BE49-F238E27FC236}">
                      <a16:creationId xmlns:a16="http://schemas.microsoft.com/office/drawing/2014/main" id="{84FC054E-A59D-3547-93BA-FEBCA3963F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44" y="1661"/>
                  <a:ext cx="453" cy="453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</a:t>
                  </a:r>
                </a:p>
              </p:txBody>
            </p:sp>
          </p:grpSp>
          <p:sp>
            <p:nvSpPr>
              <p:cNvPr id="24" name="Line 23">
                <a:extLst>
                  <a:ext uri="{FF2B5EF4-FFF2-40B4-BE49-F238E27FC236}">
                    <a16:creationId xmlns:a16="http://schemas.microsoft.com/office/drawing/2014/main" id="{9CE5EF41-CD24-EF40-8938-564D21277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9" y="2618"/>
                <a:ext cx="1179" cy="1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Line 24">
                <a:extLst>
                  <a:ext uri="{FF2B5EF4-FFF2-40B4-BE49-F238E27FC236}">
                    <a16:creationId xmlns:a16="http://schemas.microsoft.com/office/drawing/2014/main" id="{F7707CF5-FA37-E24D-9393-37D02C16D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58" y="2618"/>
                <a:ext cx="1451" cy="1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AutoShape 25">
                <a:extLst>
                  <a:ext uri="{FF2B5EF4-FFF2-40B4-BE49-F238E27FC236}">
                    <a16:creationId xmlns:a16="http://schemas.microsoft.com/office/drawing/2014/main" id="{C693E7E0-E31B-164B-A670-CE32656EF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8" y="2347"/>
                <a:ext cx="544" cy="544"/>
              </a:xfrm>
              <a:prstGeom prst="irregularSeal1">
                <a:avLst/>
              </a:prstGeom>
              <a:solidFill>
                <a:srgbClr val="F51C1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33BAA09-56CD-6841-AE5A-D213739D8C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09" y="2165"/>
                <a:ext cx="907" cy="862"/>
                <a:chOff x="1973" y="1071"/>
                <a:chExt cx="1360" cy="1360"/>
              </a:xfrm>
            </p:grpSpPr>
            <p:sp>
              <p:nvSpPr>
                <p:cNvPr id="30" name="Oval 27">
                  <a:extLst>
                    <a:ext uri="{FF2B5EF4-FFF2-40B4-BE49-F238E27FC236}">
                      <a16:creationId xmlns:a16="http://schemas.microsoft.com/office/drawing/2014/main" id="{47E99DF1-D635-0547-B326-758FB7C6866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73" y="1071"/>
                  <a:ext cx="1360" cy="1360"/>
                </a:xfrm>
                <a:prstGeom prst="ellipse">
                  <a:avLst/>
                </a:prstGeom>
                <a:solidFill>
                  <a:srgbClr val="DDDDDD"/>
                </a:solidFill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b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Oval 28">
                  <a:extLst>
                    <a:ext uri="{FF2B5EF4-FFF2-40B4-BE49-F238E27FC236}">
                      <a16:creationId xmlns:a16="http://schemas.microsoft.com/office/drawing/2014/main" id="{8529DE60-72F6-C547-BEBB-DCFF18D469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81" y="1207"/>
                  <a:ext cx="453" cy="45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2" name="Oval 29">
                  <a:extLst>
                    <a:ext uri="{FF2B5EF4-FFF2-40B4-BE49-F238E27FC236}">
                      <a16:creationId xmlns:a16="http://schemas.microsoft.com/office/drawing/2014/main" id="{B0B63634-92A1-374B-A35D-59B345919E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54" y="1752"/>
                  <a:ext cx="453" cy="453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u</a:t>
                  </a:r>
                </a:p>
              </p:txBody>
            </p:sp>
            <p:sp>
              <p:nvSpPr>
                <p:cNvPr id="33" name="Oval 30">
                  <a:extLst>
                    <a:ext uri="{FF2B5EF4-FFF2-40B4-BE49-F238E27FC236}">
                      <a16:creationId xmlns:a16="http://schemas.microsoft.com/office/drawing/2014/main" id="{7880C386-D8CD-2849-ABDE-6F85AB4FDD5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44" y="1661"/>
                  <a:ext cx="453" cy="453"/>
                </a:xfrm>
                <a:prstGeom prst="ellipse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kumimoji="1" lang="en-US" altLang="ja-JP" sz="1800" b="0">
                      <a:solidFill>
                        <a:srgbClr val="00206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  <a:cs typeface="Arial" panose="020B0604020202020204" pitchFamily="34" charset="0"/>
                    </a:rPr>
                    <a:t>d</a:t>
                  </a:r>
                </a:p>
              </p:txBody>
            </p:sp>
          </p:grpSp>
          <p:pic>
            <p:nvPicPr>
              <p:cNvPr id="28" name="Picture 31">
                <a:extLst>
                  <a:ext uri="{FF2B5EF4-FFF2-40B4-BE49-F238E27FC236}">
                    <a16:creationId xmlns:a16="http://schemas.microsoft.com/office/drawing/2014/main" id="{5FF26139-0299-5245-A521-962228A67F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1" y="2982"/>
                <a:ext cx="2404" cy="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AutoShape 32">
                <a:extLst>
                  <a:ext uri="{FF2B5EF4-FFF2-40B4-BE49-F238E27FC236}">
                    <a16:creationId xmlns:a16="http://schemas.microsoft.com/office/drawing/2014/main" id="{A24FF53F-E092-E943-A5FF-CD79CBAC40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4" y="3390"/>
                <a:ext cx="453" cy="454"/>
              </a:xfrm>
              <a:prstGeom prst="irregularSeal1">
                <a:avLst/>
              </a:prstGeom>
              <a:solidFill>
                <a:srgbClr val="F51C1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 Box 33">
              <a:extLst>
                <a:ext uri="{FF2B5EF4-FFF2-40B4-BE49-F238E27FC236}">
                  <a16:creationId xmlns:a16="http://schemas.microsoft.com/office/drawing/2014/main" id="{79F18CC1-7AAD-FB48-B36D-275C635C4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0" y="3168"/>
              <a:ext cx="17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ja-JP" sz="1800" b="0">
                  <a:solidFill>
                    <a:srgbClr val="00206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Gluon-Gluon Collision</a:t>
              </a:r>
            </a:p>
          </p:txBody>
        </p:sp>
        <p:sp>
          <p:nvSpPr>
            <p:cNvPr id="22" name="Text Box 36">
              <a:extLst>
                <a:ext uri="{FF2B5EF4-FFF2-40B4-BE49-F238E27FC236}">
                  <a16:creationId xmlns:a16="http://schemas.microsoft.com/office/drawing/2014/main" id="{CE83CF4C-1D2D-1B48-A06F-0DCCBA6705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3120"/>
              <a:ext cx="153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react.</a:t>
              </a:r>
              <a:r>
                <a:rPr lang="en-US" altLang="it-IT" sz="2400" b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&lt;&lt; 2 E</a:t>
              </a:r>
              <a:r>
                <a:rPr lang="en-US" altLang="it-IT" sz="2400" b="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</p:grpSp>
      <p:sp>
        <p:nvSpPr>
          <p:cNvPr id="38" name="Text Box 38">
            <a:extLst>
              <a:ext uri="{FF2B5EF4-FFF2-40B4-BE49-F238E27FC236}">
                <a16:creationId xmlns:a16="http://schemas.microsoft.com/office/drawing/2014/main" id="{0FF14C38-E6EC-B042-8378-900D9EFDD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201" y="4159647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400" b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</a:t>
            </a:r>
            <a:endParaRPr kumimoji="1" lang="en-US" altLang="ja-JP" sz="2400" b="0" baseline="3000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" name="Text Box 39">
            <a:extLst>
              <a:ext uri="{FF2B5EF4-FFF2-40B4-BE49-F238E27FC236}">
                <a16:creationId xmlns:a16="http://schemas.microsoft.com/office/drawing/2014/main" id="{97A66B13-5231-3443-979A-558C2BC44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7801" y="4159647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2400" b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</a:t>
            </a:r>
            <a:endParaRPr kumimoji="1" lang="en-US" altLang="ja-JP" sz="2400" b="0" baseline="3000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1" name="Text Box 6">
            <a:extLst>
              <a:ext uri="{FF2B5EF4-FFF2-40B4-BE49-F238E27FC236}">
                <a16:creationId xmlns:a16="http://schemas.microsoft.com/office/drawing/2014/main" id="{A6A1F0E7-3321-F34B-9456-092CEE66C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201" y="2788050"/>
            <a:ext cx="62626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 (</a:t>
            </a:r>
            <a:r>
              <a:rPr lang="en-US" altLang="it-IT" sz="2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, ions) are complex composite particles </a:t>
            </a:r>
          </a:p>
        </p:txBody>
      </p:sp>
      <p:graphicFrame>
        <p:nvGraphicFramePr>
          <p:cNvPr id="42" name="Object 40">
            <a:extLst>
              <a:ext uri="{FF2B5EF4-FFF2-40B4-BE49-F238E27FC236}">
                <a16:creationId xmlns:a16="http://schemas.microsoft.com/office/drawing/2014/main" id="{D7B8B4D4-BF88-5942-BDCF-95AD4379EE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577998"/>
              </p:ext>
            </p:extLst>
          </p:nvPr>
        </p:nvGraphicFramePr>
        <p:xfrm>
          <a:off x="3478459" y="2863590"/>
          <a:ext cx="254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21000" imgH="4394200" progId="Equation.3">
                  <p:embed/>
                </p:oleObj>
              </mc:Choice>
              <mc:Fallback>
                <p:oleObj name="Equation" r:id="rId3" imgW="2921000" imgH="4394200" progId="Equation.3">
                  <p:embed/>
                  <p:pic>
                    <p:nvPicPr>
                      <p:cNvPr id="410664" name="Object 40">
                        <a:extLst>
                          <a:ext uri="{FF2B5EF4-FFF2-40B4-BE49-F238E27FC236}">
                            <a16:creationId xmlns:a16="http://schemas.microsoft.com/office/drawing/2014/main" id="{8F2DB66E-DE6C-1448-B511-B2D0DAC6BB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8459" y="2863590"/>
                        <a:ext cx="2540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ttangolo 71">
            <a:extLst>
              <a:ext uri="{FF2B5EF4-FFF2-40B4-BE49-F238E27FC236}">
                <a16:creationId xmlns:a16="http://schemas.microsoft.com/office/drawing/2014/main" id="{8C9D3B95-124C-614C-B9DB-D67815D341FD}"/>
              </a:ext>
            </a:extLst>
          </p:cNvPr>
          <p:cNvSpPr/>
          <p:nvPr/>
        </p:nvSpPr>
        <p:spPr>
          <a:xfrm>
            <a:off x="5149843" y="3275112"/>
            <a:ext cx="18923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/>
              <a:t>Fighting for Luminosity</a:t>
            </a:r>
            <a:endParaRPr lang="it-IT" dirty="0"/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A8C59BF2-3335-5841-99D3-E9336D5AAD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982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54B1A-E0A4-4F43-ADF0-C1A25D3C8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Higgs event Simulation Comparison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08B9B5-4D30-144D-8644-9CC7438A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568E49-9201-4641-9849-A9E6A185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48</a:t>
            </a:fld>
            <a:endParaRPr lang="en-US" altLang="it-IT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FDCEB765-E885-304E-A496-87A1E513F5FB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219201"/>
            <a:ext cx="8758238" cy="3509963"/>
            <a:chOff x="158" y="1086"/>
            <a:chExt cx="5517" cy="2211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B5A4F98C-0440-C14C-95B2-EE7045581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094"/>
              <a:ext cx="2495" cy="22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775959B-3DC0-F64D-9367-E128BCD84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3" r="1683"/>
            <a:stretch>
              <a:fillRect/>
            </a:stretch>
          </p:blipFill>
          <p:spPr bwMode="auto">
            <a:xfrm>
              <a:off x="2730" y="1086"/>
              <a:ext cx="2945" cy="2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5">
            <a:extLst>
              <a:ext uri="{FF2B5EF4-FFF2-40B4-BE49-F238E27FC236}">
                <a16:creationId xmlns:a16="http://schemas.microsoft.com/office/drawing/2014/main" id="{8CDAF4FB-2368-F043-A2E2-0F608CE04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853" y="4807636"/>
            <a:ext cx="11336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ja-JP" sz="3600">
                <a:solidFill>
                  <a:srgbClr val="0000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LHC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14A6B56-4042-0744-9FC6-57E4B684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047" y="4798111"/>
            <a:ext cx="9284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altLang="ja-JP" sz="3600">
                <a:solidFill>
                  <a:srgbClr val="0000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ILC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007DCF59-02C0-D942-9121-1FB2B756D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5410201"/>
            <a:ext cx="42691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</a:t>
            </a:r>
            <a:r>
              <a:rPr kumimoji="1" lang="en-US" altLang="ja-JP" sz="240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+</a:t>
            </a:r>
            <a:r>
              <a:rPr kumimoji="1" lang="en-US" altLang="ja-JP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</a:t>
            </a:r>
            <a:r>
              <a:rPr kumimoji="1" lang="en-US" altLang="ja-JP" sz="2400" baseline="30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–</a:t>
            </a:r>
            <a:r>
              <a:rPr kumimoji="1" lang="en-US" altLang="ja-JP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→  Z H</a:t>
            </a:r>
          </a:p>
          <a:p>
            <a:r>
              <a:rPr kumimoji="1" lang="en-US" altLang="ja-JP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             Z → e</a:t>
            </a:r>
            <a:r>
              <a:rPr kumimoji="1" lang="en-US" altLang="ja-JP" sz="240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+</a:t>
            </a:r>
            <a:r>
              <a:rPr kumimoji="1" lang="en-US" altLang="ja-JP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</a:t>
            </a:r>
            <a:r>
              <a:rPr kumimoji="1" lang="en-US" altLang="ja-JP" sz="240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–</a:t>
            </a:r>
            <a:r>
              <a:rPr kumimoji="1" lang="en-US" altLang="ja-JP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H → b </a:t>
            </a:r>
          </a:p>
        </p:txBody>
      </p:sp>
      <p:graphicFrame>
        <p:nvGraphicFramePr>
          <p:cNvPr id="12" name="Object 10">
            <a:extLst>
              <a:ext uri="{FF2B5EF4-FFF2-40B4-BE49-F238E27FC236}">
                <a16:creationId xmlns:a16="http://schemas.microsoft.com/office/drawing/2014/main" id="{C35D3471-35E5-FB42-A707-EDE2FC4D3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080434"/>
              </p:ext>
            </p:extLst>
          </p:nvPr>
        </p:nvGraphicFramePr>
        <p:xfrm>
          <a:off x="9905403" y="5757563"/>
          <a:ext cx="261937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1000" imgH="4978400" progId="Equation.3">
                  <p:embed/>
                </p:oleObj>
              </mc:Choice>
              <mc:Fallback>
                <p:oleObj name="Equation" r:id="rId4" imgW="2921000" imgH="4978400" progId="Equation.3">
                  <p:embed/>
                  <p:pic>
                    <p:nvPicPr>
                      <p:cNvPr id="13" name="Object 10">
                        <a:extLst>
                          <a:ext uri="{FF2B5EF4-FFF2-40B4-BE49-F238E27FC236}">
                            <a16:creationId xmlns:a16="http://schemas.microsoft.com/office/drawing/2014/main" id="{AD707379-6188-4947-9B2B-06BF98A276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5403" y="5757563"/>
                        <a:ext cx="261937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9FCBB670-4198-C945-8BDB-27C7661C50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265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5413B-1BA7-2B48-94C7-CA795AB54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it-IT" dirty="0"/>
              <a:t>Relation </a:t>
            </a:r>
            <a:r>
              <a:rPr lang="de-DE" altLang="it-IT" dirty="0" err="1"/>
              <a:t>of</a:t>
            </a:r>
            <a:r>
              <a:rPr lang="de-DE" altLang="it-IT" dirty="0"/>
              <a:t> LHC </a:t>
            </a:r>
            <a:r>
              <a:rPr lang="de-DE" altLang="it-IT" dirty="0" err="1"/>
              <a:t>and</a:t>
            </a:r>
            <a:r>
              <a:rPr lang="de-DE" altLang="it-IT" dirty="0"/>
              <a:t> ILC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A5D83A-22EA-9C4E-BB3D-0BEE679D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F2FC41-B630-394E-8934-E5652C93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49</a:t>
            </a:fld>
            <a:endParaRPr lang="en-US" alt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F14084A-F46B-3949-9783-827DD8393783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143000"/>
            <a:ext cx="8534400" cy="52752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it-IT" b="0" kern="0"/>
              <a:t>Since the ILC will start after the start of LHC, it </a:t>
            </a:r>
            <a:r>
              <a:rPr lang="en-US" altLang="it-IT" b="1" kern="0"/>
              <a:t>must add significant amount of information</a:t>
            </a:r>
            <a:r>
              <a:rPr lang="en-US" altLang="it-IT" b="0" kern="0"/>
              <a:t>. </a:t>
            </a:r>
            <a:r>
              <a:rPr lang="en-US" altLang="it-IT" b="1" kern="0">
                <a:solidFill>
                  <a:srgbClr val="C00000"/>
                </a:solidFill>
              </a:rPr>
              <a:t>This is the case!</a:t>
            </a:r>
          </a:p>
          <a:p>
            <a:endParaRPr lang="en-US" altLang="it-IT" b="0" kern="0"/>
          </a:p>
          <a:p>
            <a:r>
              <a:rPr lang="en-US" altLang="it-IT" b="1" kern="0"/>
              <a:t>Neither LC nor HC’s can draw the whole picture alone</a:t>
            </a:r>
            <a:r>
              <a:rPr lang="en-US" altLang="it-IT" b="0" kern="0"/>
              <a:t>. ILC will add new discoveries and precision of ILC will be essential for a better understanding of the underlying physics.</a:t>
            </a:r>
          </a:p>
          <a:p>
            <a:endParaRPr lang="en-US" altLang="it-IT" b="0" kern="0"/>
          </a:p>
          <a:p>
            <a:r>
              <a:rPr lang="en-US" altLang="it-IT" b="0" kern="0"/>
              <a:t>There are  probably pieces which can only be explored by the LHC due to the higher mass reach. </a:t>
            </a:r>
            <a:r>
              <a:rPr lang="en-US" altLang="it-IT" b="1" kern="0"/>
              <a:t>Joint interpretation of the results</a:t>
            </a:r>
            <a:r>
              <a:rPr lang="en-US" altLang="it-IT" b="0" kern="0"/>
              <a:t> will improve the overall picture</a:t>
            </a:r>
          </a:p>
          <a:p>
            <a:pPr algn="ctr">
              <a:spcBef>
                <a:spcPct val="40000"/>
              </a:spcBef>
            </a:pPr>
            <a:r>
              <a:rPr lang="en-US" altLang="it-IT" b="1" kern="0">
                <a:solidFill>
                  <a:srgbClr val="C00000"/>
                </a:solidFill>
              </a:rPr>
              <a:t>In the Higgs Boson Scenario</a:t>
            </a:r>
          </a:p>
          <a:p>
            <a:pPr>
              <a:spcBef>
                <a:spcPct val="40000"/>
              </a:spcBef>
            </a:pPr>
            <a:r>
              <a:rPr lang="en-US" altLang="it-IT" b="1" kern="0">
                <a:solidFill>
                  <a:srgbClr val="C00000"/>
                </a:solidFill>
              </a:rPr>
              <a:t>LHC</a:t>
            </a:r>
            <a:r>
              <a:rPr lang="en-US" altLang="it-IT" b="1" kern="0"/>
              <a:t> </a:t>
            </a:r>
            <a:r>
              <a:rPr lang="en-US" altLang="it-IT" b="0" kern="0"/>
              <a:t>will make the</a:t>
            </a:r>
            <a:r>
              <a:rPr lang="en-US" altLang="it-IT" b="1" kern="0"/>
              <a:t> discovery</a:t>
            </a:r>
          </a:p>
          <a:p>
            <a:pPr>
              <a:spcBef>
                <a:spcPct val="40000"/>
              </a:spcBef>
            </a:pPr>
            <a:r>
              <a:rPr lang="en-US" altLang="it-IT" b="1" kern="0">
                <a:solidFill>
                  <a:srgbClr val="C00000"/>
                </a:solidFill>
              </a:rPr>
              <a:t>ILC</a:t>
            </a:r>
            <a:r>
              <a:rPr lang="en-US" altLang="it-IT" b="1" kern="0"/>
              <a:t> </a:t>
            </a:r>
            <a:r>
              <a:rPr lang="en-US" altLang="it-IT" b="0" kern="0"/>
              <a:t>will behave as a</a:t>
            </a:r>
            <a:r>
              <a:rPr lang="en-US" altLang="it-IT" b="1" kern="0"/>
              <a:t> Higgs Boson factory </a:t>
            </a:r>
            <a:r>
              <a:rPr lang="en-US" altLang="it-IT" b="0" kern="0"/>
              <a:t>to precisely determine its properties and the consequences for physics beyond the standard model</a:t>
            </a:r>
          </a:p>
          <a:p>
            <a:endParaRPr lang="it-IT" altLang="it-IT" b="0" kern="0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D14A483-DF49-9C48-B193-FE3EB4CF78DD}"/>
              </a:ext>
            </a:extLst>
          </p:cNvPr>
          <p:cNvSpPr txBox="1">
            <a:spLocks/>
          </p:cNvSpPr>
          <p:nvPr/>
        </p:nvSpPr>
        <p:spPr bwMode="auto">
          <a:xfrm>
            <a:off x="10210800" y="839787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2C03E50-F6A7-504B-9716-5A1AC5046E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0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398B1B-41F7-934B-8B82-6D5CD3B7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Particles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C5C469-DF60-3F41-8353-8E5AC04F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F9FA333-FB86-AC48-A9F9-86D15827E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</a:t>
            </a:fld>
            <a:endParaRPr lang="en-US" alt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8C67C56-66B5-844E-8C6D-0703A867BFC8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1066800"/>
            <a:ext cx="10058400" cy="52752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it-IT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 are the building blocks of our Universe</a:t>
            </a:r>
          </a:p>
          <a:p>
            <a:pPr lvl="1"/>
            <a:r>
              <a:rPr lang="en-US" altLang="it-IT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be elementary or complex</a:t>
            </a:r>
          </a:p>
          <a:p>
            <a:pPr lvl="1"/>
            <a:r>
              <a:rPr lang="en-US" altLang="it-IT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carry a variety of different properties</a:t>
            </a:r>
          </a:p>
          <a:p>
            <a:pPr lvl="1">
              <a:buFontTx/>
              <a:buNone/>
            </a:pPr>
            <a:endParaRPr lang="en-US" altLang="it-IT" sz="12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the origin, </a:t>
            </a:r>
            <a:r>
              <a:rPr lang="en-US" altLang="it-IT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knowledge grown using particles</a:t>
            </a:r>
            <a:r>
              <a:rPr lang="en-US" altLang="it-IT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well before conceiving their existence and understanding what they were. </a:t>
            </a:r>
          </a:p>
          <a:p>
            <a:pPr lvl="1"/>
            <a:r>
              <a:rPr lang="en-US" altLang="it-IT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is made up of particles, called photons, and our eyes are very sensitive and sophisticated particle detectors</a:t>
            </a:r>
          </a:p>
          <a:p>
            <a:pPr lvl="1"/>
            <a:r>
              <a:rPr lang="en-US" altLang="it-IT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star, the Sun, is sending us a huge flux of photons: </a:t>
            </a:r>
          </a:p>
          <a:p>
            <a:pPr lvl="2"/>
            <a:r>
              <a:rPr lang="en-US" altLang="it-IT" b="0" kern="0" dirty="0">
                <a:latin typeface="Arial" panose="020B0604020202020204" pitchFamily="34" charset="0"/>
                <a:cs typeface="Arial" panose="020B0604020202020204" pitchFamily="34" charset="0"/>
              </a:rPr>
              <a:t>they warm up the matter letting life to occur</a:t>
            </a:r>
          </a:p>
          <a:p>
            <a:pPr lvl="2"/>
            <a:r>
              <a:rPr lang="en-US" altLang="it-IT" b="0" kern="0" dirty="0">
                <a:latin typeface="Arial" panose="020B0604020202020204" pitchFamily="34" charset="0"/>
                <a:cs typeface="Arial" panose="020B0604020202020204" pitchFamily="34" charset="0"/>
              </a:rPr>
              <a:t>they are reflected by matter letting our eyes to see</a:t>
            </a:r>
          </a:p>
          <a:p>
            <a:endParaRPr lang="en-US" altLang="it-IT" sz="12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Microscopes have been invented to match our eyes capabilities with the photons coming from small objects, but</a:t>
            </a:r>
          </a:p>
          <a:p>
            <a:pPr lvl="1"/>
            <a:r>
              <a:rPr lang="en-US" altLang="it-IT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light photons are too “big” to see very small object</a:t>
            </a:r>
          </a:p>
          <a:p>
            <a:pPr lvl="1"/>
            <a:r>
              <a:rPr lang="en-US" altLang="it-IT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“size” </a:t>
            </a:r>
            <a:r>
              <a:rPr lang="en-US" altLang="it-IT" sz="16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(wavelength)</a:t>
            </a:r>
            <a:r>
              <a:rPr lang="en-US" altLang="it-IT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photons limit the resolution of what can be seen.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96D4FBD-0338-1E4B-9C1F-82C1AB1F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3429000"/>
            <a:ext cx="23876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CB146308-234E-4E4C-BA12-BC4248EEE7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44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9E5E2D-4586-0549-9FD3-A48E5890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Linear Collider Conceptual Scheme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CC3FBA-2A71-9144-A418-313C9AB04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EB38D1-BED7-C04E-9052-EF2ADA04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50</a:t>
            </a:fld>
            <a:endParaRPr lang="en-US" altLang="it-IT"/>
          </a:p>
        </p:txBody>
      </p: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F6F522BE-F34E-A946-87BA-4773B776EA5D}"/>
              </a:ext>
            </a:extLst>
          </p:cNvPr>
          <p:cNvGrpSpPr/>
          <p:nvPr/>
        </p:nvGrpSpPr>
        <p:grpSpPr>
          <a:xfrm>
            <a:off x="1652999" y="927457"/>
            <a:ext cx="8763000" cy="5160250"/>
            <a:chOff x="1371600" y="935750"/>
            <a:chExt cx="7390606" cy="4952999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7C44F69-F875-0343-84E5-18D6E6C17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438" y="1240550"/>
              <a:ext cx="68580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4D65B4B-74C5-494E-85D2-591C7FC7C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1316750"/>
              <a:ext cx="2133600" cy="304800"/>
              <a:chOff x="672" y="1248"/>
              <a:chExt cx="1344" cy="192"/>
            </a:xfrm>
          </p:grpSpPr>
          <p:sp>
            <p:nvSpPr>
              <p:cNvPr id="102" name="Rectangle 6">
                <a:extLst>
                  <a:ext uri="{FF2B5EF4-FFF2-40B4-BE49-F238E27FC236}">
                    <a16:creationId xmlns:a16="http://schemas.microsoft.com/office/drawing/2014/main" id="{8A79C1A0-BB4B-4E47-A31F-21DF7D94E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grpSp>
            <p:nvGrpSpPr>
              <p:cNvPr id="103" name="Group 7">
                <a:extLst>
                  <a:ext uri="{FF2B5EF4-FFF2-40B4-BE49-F238E27FC236}">
                    <a16:creationId xmlns:a16="http://schemas.microsoft.com/office/drawing/2014/main" id="{757ECC26-AEE0-654A-A6C6-E3F0B3E180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40" name="Line 8">
                  <a:extLst>
                    <a:ext uri="{FF2B5EF4-FFF2-40B4-BE49-F238E27FC236}">
                      <a16:creationId xmlns:a16="http://schemas.microsoft.com/office/drawing/2014/main" id="{280BCEB3-3658-3147-89C9-D4F88D6C44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41" name="Line 9">
                  <a:extLst>
                    <a:ext uri="{FF2B5EF4-FFF2-40B4-BE49-F238E27FC236}">
                      <a16:creationId xmlns:a16="http://schemas.microsoft.com/office/drawing/2014/main" id="{28AE514D-1C74-7E43-8965-F2E9572432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04" name="Group 10">
                <a:extLst>
                  <a:ext uri="{FF2B5EF4-FFF2-40B4-BE49-F238E27FC236}">
                    <a16:creationId xmlns:a16="http://schemas.microsoft.com/office/drawing/2014/main" id="{09B435EE-FE4E-E143-BCE5-C3D5DA6406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1" cy="192"/>
                <a:chOff x="768" y="1248"/>
                <a:chExt cx="0" cy="192"/>
              </a:xfrm>
            </p:grpSpPr>
            <p:sp>
              <p:nvSpPr>
                <p:cNvPr id="138" name="Line 11">
                  <a:extLst>
                    <a:ext uri="{FF2B5EF4-FFF2-40B4-BE49-F238E27FC236}">
                      <a16:creationId xmlns:a16="http://schemas.microsoft.com/office/drawing/2014/main" id="{AAE158DD-4628-9949-A8BF-6E9D39141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39" name="Line 12">
                  <a:extLst>
                    <a:ext uri="{FF2B5EF4-FFF2-40B4-BE49-F238E27FC236}">
                      <a16:creationId xmlns:a16="http://schemas.microsoft.com/office/drawing/2014/main" id="{9DEBA2B7-EF9F-4D4D-8701-7B153A3443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05" name="Group 13">
                <a:extLst>
                  <a:ext uri="{FF2B5EF4-FFF2-40B4-BE49-F238E27FC236}">
                    <a16:creationId xmlns:a16="http://schemas.microsoft.com/office/drawing/2014/main" id="{AC6790C5-D929-1A4D-A4FC-87D63CDF1E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136" name="Line 14">
                  <a:extLst>
                    <a:ext uri="{FF2B5EF4-FFF2-40B4-BE49-F238E27FC236}">
                      <a16:creationId xmlns:a16="http://schemas.microsoft.com/office/drawing/2014/main" id="{2D6ED451-FF31-7241-A09E-C6B181828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37" name="Line 15">
                  <a:extLst>
                    <a:ext uri="{FF2B5EF4-FFF2-40B4-BE49-F238E27FC236}">
                      <a16:creationId xmlns:a16="http://schemas.microsoft.com/office/drawing/2014/main" id="{C24A9544-9BAA-6140-B751-885597E3E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06" name="Group 16">
                <a:extLst>
                  <a:ext uri="{FF2B5EF4-FFF2-40B4-BE49-F238E27FC236}">
                    <a16:creationId xmlns:a16="http://schemas.microsoft.com/office/drawing/2014/main" id="{E7737C30-02B0-D14D-AC82-B1944F2AA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134" name="Line 17">
                  <a:extLst>
                    <a:ext uri="{FF2B5EF4-FFF2-40B4-BE49-F238E27FC236}">
                      <a16:creationId xmlns:a16="http://schemas.microsoft.com/office/drawing/2014/main" id="{72A0C809-656A-BB48-9619-7B6475C379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35" name="Line 18">
                  <a:extLst>
                    <a:ext uri="{FF2B5EF4-FFF2-40B4-BE49-F238E27FC236}">
                      <a16:creationId xmlns:a16="http://schemas.microsoft.com/office/drawing/2014/main" id="{8384AB63-DB68-804D-AEFC-F7A6AE5BBE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07" name="Group 19">
                <a:extLst>
                  <a:ext uri="{FF2B5EF4-FFF2-40B4-BE49-F238E27FC236}">
                    <a16:creationId xmlns:a16="http://schemas.microsoft.com/office/drawing/2014/main" id="{D5553CF6-CC02-5143-A5EA-206149BFDE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132" name="Line 20">
                  <a:extLst>
                    <a:ext uri="{FF2B5EF4-FFF2-40B4-BE49-F238E27FC236}">
                      <a16:creationId xmlns:a16="http://schemas.microsoft.com/office/drawing/2014/main" id="{C909E20A-1968-EF43-8E7A-CCFBE168E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33" name="Line 21">
                  <a:extLst>
                    <a:ext uri="{FF2B5EF4-FFF2-40B4-BE49-F238E27FC236}">
                      <a16:creationId xmlns:a16="http://schemas.microsoft.com/office/drawing/2014/main" id="{C33E6E3C-F16D-9249-A939-C9800D955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08" name="Group 22">
                <a:extLst>
                  <a:ext uri="{FF2B5EF4-FFF2-40B4-BE49-F238E27FC236}">
                    <a16:creationId xmlns:a16="http://schemas.microsoft.com/office/drawing/2014/main" id="{AC97F1B1-B76A-2B44-8204-B9F6671A68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130" name="Line 23">
                  <a:extLst>
                    <a:ext uri="{FF2B5EF4-FFF2-40B4-BE49-F238E27FC236}">
                      <a16:creationId xmlns:a16="http://schemas.microsoft.com/office/drawing/2014/main" id="{45F5CF7D-0920-3547-A2E4-DFA1D0115A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31" name="Line 24">
                  <a:extLst>
                    <a:ext uri="{FF2B5EF4-FFF2-40B4-BE49-F238E27FC236}">
                      <a16:creationId xmlns:a16="http://schemas.microsoft.com/office/drawing/2014/main" id="{D1621F92-0968-BB43-BA30-AA67E16DC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09" name="Group 25">
                <a:extLst>
                  <a:ext uri="{FF2B5EF4-FFF2-40B4-BE49-F238E27FC236}">
                    <a16:creationId xmlns:a16="http://schemas.microsoft.com/office/drawing/2014/main" id="{02326BE9-906A-E948-AE19-49D9CAAF2B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128" name="Line 26">
                  <a:extLst>
                    <a:ext uri="{FF2B5EF4-FFF2-40B4-BE49-F238E27FC236}">
                      <a16:creationId xmlns:a16="http://schemas.microsoft.com/office/drawing/2014/main" id="{091D2159-77F3-224D-B778-C2F55D7417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29" name="Line 27">
                  <a:extLst>
                    <a:ext uri="{FF2B5EF4-FFF2-40B4-BE49-F238E27FC236}">
                      <a16:creationId xmlns:a16="http://schemas.microsoft.com/office/drawing/2014/main" id="{FAAB6D17-159D-3544-8812-EB20543366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10" name="Group 28">
                <a:extLst>
                  <a:ext uri="{FF2B5EF4-FFF2-40B4-BE49-F238E27FC236}">
                    <a16:creationId xmlns:a16="http://schemas.microsoft.com/office/drawing/2014/main" id="{CFA51A2F-A03A-C746-BFE1-648DC27CD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126" name="Line 29">
                  <a:extLst>
                    <a:ext uri="{FF2B5EF4-FFF2-40B4-BE49-F238E27FC236}">
                      <a16:creationId xmlns:a16="http://schemas.microsoft.com/office/drawing/2014/main" id="{28F6E308-3D7C-AC45-9E48-FAD1D9E7B8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27" name="Line 30">
                  <a:extLst>
                    <a:ext uri="{FF2B5EF4-FFF2-40B4-BE49-F238E27FC236}">
                      <a16:creationId xmlns:a16="http://schemas.microsoft.com/office/drawing/2014/main" id="{E2D35429-93CD-C94C-94DD-B43CF1127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11" name="Group 31">
                <a:extLst>
                  <a:ext uri="{FF2B5EF4-FFF2-40B4-BE49-F238E27FC236}">
                    <a16:creationId xmlns:a16="http://schemas.microsoft.com/office/drawing/2014/main" id="{97BA8855-15FD-8D43-B583-CA5217ACC3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124" name="Line 32">
                  <a:extLst>
                    <a:ext uri="{FF2B5EF4-FFF2-40B4-BE49-F238E27FC236}">
                      <a16:creationId xmlns:a16="http://schemas.microsoft.com/office/drawing/2014/main" id="{74DACDA9-F3A7-3D4B-88B9-68C4919EC2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25" name="Line 33">
                  <a:extLst>
                    <a:ext uri="{FF2B5EF4-FFF2-40B4-BE49-F238E27FC236}">
                      <a16:creationId xmlns:a16="http://schemas.microsoft.com/office/drawing/2014/main" id="{7FD68502-FDB1-194F-8AC4-CBA704B979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12" name="Group 34">
                <a:extLst>
                  <a:ext uri="{FF2B5EF4-FFF2-40B4-BE49-F238E27FC236}">
                    <a16:creationId xmlns:a16="http://schemas.microsoft.com/office/drawing/2014/main" id="{9E55C6FB-BDC8-B14A-83FA-F086AB507A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122" name="Line 35">
                  <a:extLst>
                    <a:ext uri="{FF2B5EF4-FFF2-40B4-BE49-F238E27FC236}">
                      <a16:creationId xmlns:a16="http://schemas.microsoft.com/office/drawing/2014/main" id="{771D6698-1239-9F41-BB3E-E61DFCEE0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23" name="Line 36">
                  <a:extLst>
                    <a:ext uri="{FF2B5EF4-FFF2-40B4-BE49-F238E27FC236}">
                      <a16:creationId xmlns:a16="http://schemas.microsoft.com/office/drawing/2014/main" id="{7C622EB9-D3D6-504E-BCE7-36C650FF1B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13" name="Group 37">
                <a:extLst>
                  <a:ext uri="{FF2B5EF4-FFF2-40B4-BE49-F238E27FC236}">
                    <a16:creationId xmlns:a16="http://schemas.microsoft.com/office/drawing/2014/main" id="{88FAAC4A-01FE-A84F-B6F8-C54482006A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120" name="Line 38">
                  <a:extLst>
                    <a:ext uri="{FF2B5EF4-FFF2-40B4-BE49-F238E27FC236}">
                      <a16:creationId xmlns:a16="http://schemas.microsoft.com/office/drawing/2014/main" id="{57B31230-8A20-AD47-985E-1F6FB06650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21" name="Line 39">
                  <a:extLst>
                    <a:ext uri="{FF2B5EF4-FFF2-40B4-BE49-F238E27FC236}">
                      <a16:creationId xmlns:a16="http://schemas.microsoft.com/office/drawing/2014/main" id="{19A69931-EA2D-D24B-9C90-6CB963839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14" name="Group 40">
                <a:extLst>
                  <a:ext uri="{FF2B5EF4-FFF2-40B4-BE49-F238E27FC236}">
                    <a16:creationId xmlns:a16="http://schemas.microsoft.com/office/drawing/2014/main" id="{35827566-8502-9640-9EEB-A94143CD07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118" name="Line 41">
                  <a:extLst>
                    <a:ext uri="{FF2B5EF4-FFF2-40B4-BE49-F238E27FC236}">
                      <a16:creationId xmlns:a16="http://schemas.microsoft.com/office/drawing/2014/main" id="{C171148A-478B-8041-B38D-E735C3D16B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19" name="Line 42">
                  <a:extLst>
                    <a:ext uri="{FF2B5EF4-FFF2-40B4-BE49-F238E27FC236}">
                      <a16:creationId xmlns:a16="http://schemas.microsoft.com/office/drawing/2014/main" id="{4DD69891-F474-784D-996F-FCB9C7381F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115" name="Group 43">
                <a:extLst>
                  <a:ext uri="{FF2B5EF4-FFF2-40B4-BE49-F238E27FC236}">
                    <a16:creationId xmlns:a16="http://schemas.microsoft.com/office/drawing/2014/main" id="{6AE7F0E2-38E8-7548-A912-981B5163EB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116" name="Line 44">
                  <a:extLst>
                    <a:ext uri="{FF2B5EF4-FFF2-40B4-BE49-F238E27FC236}">
                      <a16:creationId xmlns:a16="http://schemas.microsoft.com/office/drawing/2014/main" id="{1715AE13-B228-784B-82F2-81D25FAA91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17" name="Line 45">
                  <a:extLst>
                    <a:ext uri="{FF2B5EF4-FFF2-40B4-BE49-F238E27FC236}">
                      <a16:creationId xmlns:a16="http://schemas.microsoft.com/office/drawing/2014/main" id="{60C9B649-2963-9847-8C17-3AF0752E2B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</p:grpSp>
        <p:grpSp>
          <p:nvGrpSpPr>
            <p:cNvPr id="9" name="Group 46">
              <a:extLst>
                <a:ext uri="{FF2B5EF4-FFF2-40B4-BE49-F238E27FC236}">
                  <a16:creationId xmlns:a16="http://schemas.microsoft.com/office/drawing/2014/main" id="{7759A586-7ED2-7145-A41A-6714A4AF1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7400" y="1316750"/>
              <a:ext cx="2133600" cy="304800"/>
              <a:chOff x="672" y="1248"/>
              <a:chExt cx="1344" cy="192"/>
            </a:xfrm>
          </p:grpSpPr>
          <p:sp>
            <p:nvSpPr>
              <p:cNvPr id="62" name="Rectangle 47">
                <a:extLst>
                  <a:ext uri="{FF2B5EF4-FFF2-40B4-BE49-F238E27FC236}">
                    <a16:creationId xmlns:a16="http://schemas.microsoft.com/office/drawing/2014/main" id="{2EAF2E09-9ED9-8445-A665-863629A0C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grpSp>
            <p:nvGrpSpPr>
              <p:cNvPr id="63" name="Group 48">
                <a:extLst>
                  <a:ext uri="{FF2B5EF4-FFF2-40B4-BE49-F238E27FC236}">
                    <a16:creationId xmlns:a16="http://schemas.microsoft.com/office/drawing/2014/main" id="{3095D8E4-01CC-DE4C-A719-888B7D7ADE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00" name="Line 49">
                  <a:extLst>
                    <a:ext uri="{FF2B5EF4-FFF2-40B4-BE49-F238E27FC236}">
                      <a16:creationId xmlns:a16="http://schemas.microsoft.com/office/drawing/2014/main" id="{22EC26B8-76E0-4344-84FB-32A5FA491E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101" name="Line 50">
                  <a:extLst>
                    <a:ext uri="{FF2B5EF4-FFF2-40B4-BE49-F238E27FC236}">
                      <a16:creationId xmlns:a16="http://schemas.microsoft.com/office/drawing/2014/main" id="{1F8AA0E0-F016-5949-9DFE-E58D3A64DA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64" name="Group 51">
                <a:extLst>
                  <a:ext uri="{FF2B5EF4-FFF2-40B4-BE49-F238E27FC236}">
                    <a16:creationId xmlns:a16="http://schemas.microsoft.com/office/drawing/2014/main" id="{7FC8BCCE-4390-404F-A346-D37A105E94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1" cy="192"/>
                <a:chOff x="768" y="1248"/>
                <a:chExt cx="0" cy="192"/>
              </a:xfrm>
            </p:grpSpPr>
            <p:sp>
              <p:nvSpPr>
                <p:cNvPr id="98" name="Line 52">
                  <a:extLst>
                    <a:ext uri="{FF2B5EF4-FFF2-40B4-BE49-F238E27FC236}">
                      <a16:creationId xmlns:a16="http://schemas.microsoft.com/office/drawing/2014/main" id="{CF3DF1B2-64BA-E540-A870-58EE7D2CA7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99" name="Line 53">
                  <a:extLst>
                    <a:ext uri="{FF2B5EF4-FFF2-40B4-BE49-F238E27FC236}">
                      <a16:creationId xmlns:a16="http://schemas.microsoft.com/office/drawing/2014/main" id="{C840598C-1643-F64D-9DA9-D801A03F8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65" name="Group 54">
                <a:extLst>
                  <a:ext uri="{FF2B5EF4-FFF2-40B4-BE49-F238E27FC236}">
                    <a16:creationId xmlns:a16="http://schemas.microsoft.com/office/drawing/2014/main" id="{24D9C180-2961-1E4A-9ECC-4EB6C776AC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96" name="Line 55">
                  <a:extLst>
                    <a:ext uri="{FF2B5EF4-FFF2-40B4-BE49-F238E27FC236}">
                      <a16:creationId xmlns:a16="http://schemas.microsoft.com/office/drawing/2014/main" id="{FA19DFC3-095E-DA4B-B080-007E367ED7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97" name="Line 56">
                  <a:extLst>
                    <a:ext uri="{FF2B5EF4-FFF2-40B4-BE49-F238E27FC236}">
                      <a16:creationId xmlns:a16="http://schemas.microsoft.com/office/drawing/2014/main" id="{459A9B16-F790-B84F-8C64-CBD36FFE45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66" name="Group 57">
                <a:extLst>
                  <a:ext uri="{FF2B5EF4-FFF2-40B4-BE49-F238E27FC236}">
                    <a16:creationId xmlns:a16="http://schemas.microsoft.com/office/drawing/2014/main" id="{5EF0D6F0-FAF5-FF48-9549-B28043E9FD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94" name="Line 58">
                  <a:extLst>
                    <a:ext uri="{FF2B5EF4-FFF2-40B4-BE49-F238E27FC236}">
                      <a16:creationId xmlns:a16="http://schemas.microsoft.com/office/drawing/2014/main" id="{41AC814C-7FA8-1644-A599-8725AD49D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95" name="Line 59">
                  <a:extLst>
                    <a:ext uri="{FF2B5EF4-FFF2-40B4-BE49-F238E27FC236}">
                      <a16:creationId xmlns:a16="http://schemas.microsoft.com/office/drawing/2014/main" id="{CB34844D-6FFD-1146-BC4C-F81540A086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67" name="Group 60">
                <a:extLst>
                  <a:ext uri="{FF2B5EF4-FFF2-40B4-BE49-F238E27FC236}">
                    <a16:creationId xmlns:a16="http://schemas.microsoft.com/office/drawing/2014/main" id="{5648B70C-7E0C-014B-B38E-78234ECDEB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92" name="Line 61">
                  <a:extLst>
                    <a:ext uri="{FF2B5EF4-FFF2-40B4-BE49-F238E27FC236}">
                      <a16:creationId xmlns:a16="http://schemas.microsoft.com/office/drawing/2014/main" id="{1E49D1AD-FC9A-8447-AB3F-EFA977165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93" name="Line 62">
                  <a:extLst>
                    <a:ext uri="{FF2B5EF4-FFF2-40B4-BE49-F238E27FC236}">
                      <a16:creationId xmlns:a16="http://schemas.microsoft.com/office/drawing/2014/main" id="{3998B22F-DEC3-1F47-85A1-41F07DB16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68" name="Group 63">
                <a:extLst>
                  <a:ext uri="{FF2B5EF4-FFF2-40B4-BE49-F238E27FC236}">
                    <a16:creationId xmlns:a16="http://schemas.microsoft.com/office/drawing/2014/main" id="{392DE5A6-2B7E-5B43-B257-C1FD89F27A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90" name="Line 64">
                  <a:extLst>
                    <a:ext uri="{FF2B5EF4-FFF2-40B4-BE49-F238E27FC236}">
                      <a16:creationId xmlns:a16="http://schemas.microsoft.com/office/drawing/2014/main" id="{1A243D97-649D-074D-A545-DD69D232EF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91" name="Line 65">
                  <a:extLst>
                    <a:ext uri="{FF2B5EF4-FFF2-40B4-BE49-F238E27FC236}">
                      <a16:creationId xmlns:a16="http://schemas.microsoft.com/office/drawing/2014/main" id="{FB73C0C0-A6E1-BB4E-B4AA-4EB7668204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69" name="Group 66">
                <a:extLst>
                  <a:ext uri="{FF2B5EF4-FFF2-40B4-BE49-F238E27FC236}">
                    <a16:creationId xmlns:a16="http://schemas.microsoft.com/office/drawing/2014/main" id="{55155F0D-18B8-CB4D-B745-9411C31F93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88" name="Line 67">
                  <a:extLst>
                    <a:ext uri="{FF2B5EF4-FFF2-40B4-BE49-F238E27FC236}">
                      <a16:creationId xmlns:a16="http://schemas.microsoft.com/office/drawing/2014/main" id="{6BA6E853-B272-EB41-B65A-0A504C17E3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89" name="Line 68">
                  <a:extLst>
                    <a:ext uri="{FF2B5EF4-FFF2-40B4-BE49-F238E27FC236}">
                      <a16:creationId xmlns:a16="http://schemas.microsoft.com/office/drawing/2014/main" id="{22D5CCB7-C918-6047-8DA7-79697A25B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033FC81-5855-9D42-9F0D-13C7732CCB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86" name="Line 70">
                  <a:extLst>
                    <a:ext uri="{FF2B5EF4-FFF2-40B4-BE49-F238E27FC236}">
                      <a16:creationId xmlns:a16="http://schemas.microsoft.com/office/drawing/2014/main" id="{A60C7BCA-0B57-3D41-9AEF-FC42436F6C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87" name="Line 71">
                  <a:extLst>
                    <a:ext uri="{FF2B5EF4-FFF2-40B4-BE49-F238E27FC236}">
                      <a16:creationId xmlns:a16="http://schemas.microsoft.com/office/drawing/2014/main" id="{813DB8B7-4772-F241-BEBD-D3BA735FD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71" name="Group 72">
                <a:extLst>
                  <a:ext uri="{FF2B5EF4-FFF2-40B4-BE49-F238E27FC236}">
                    <a16:creationId xmlns:a16="http://schemas.microsoft.com/office/drawing/2014/main" id="{228D4677-1FF8-D74D-A70E-056B870D1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84" name="Line 73">
                  <a:extLst>
                    <a:ext uri="{FF2B5EF4-FFF2-40B4-BE49-F238E27FC236}">
                      <a16:creationId xmlns:a16="http://schemas.microsoft.com/office/drawing/2014/main" id="{184C8726-6BD9-714A-A1A2-CEDE32D9EE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85" name="Line 74">
                  <a:extLst>
                    <a:ext uri="{FF2B5EF4-FFF2-40B4-BE49-F238E27FC236}">
                      <a16:creationId xmlns:a16="http://schemas.microsoft.com/office/drawing/2014/main" id="{408AFD06-2E64-934A-871F-B08AEEEB1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72" name="Group 75">
                <a:extLst>
                  <a:ext uri="{FF2B5EF4-FFF2-40B4-BE49-F238E27FC236}">
                    <a16:creationId xmlns:a16="http://schemas.microsoft.com/office/drawing/2014/main" id="{32B7B035-D02D-664A-B50F-89E76B0DFB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82" name="Line 76">
                  <a:extLst>
                    <a:ext uri="{FF2B5EF4-FFF2-40B4-BE49-F238E27FC236}">
                      <a16:creationId xmlns:a16="http://schemas.microsoft.com/office/drawing/2014/main" id="{1D5957A4-F98F-4443-AE1D-175EBCEFCA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83" name="Line 77">
                  <a:extLst>
                    <a:ext uri="{FF2B5EF4-FFF2-40B4-BE49-F238E27FC236}">
                      <a16:creationId xmlns:a16="http://schemas.microsoft.com/office/drawing/2014/main" id="{F469775C-C3B8-8244-9664-C5B6613266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73" name="Group 78">
                <a:extLst>
                  <a:ext uri="{FF2B5EF4-FFF2-40B4-BE49-F238E27FC236}">
                    <a16:creationId xmlns:a16="http://schemas.microsoft.com/office/drawing/2014/main" id="{2E8B5431-90A9-1A42-93EA-3015132C04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80" name="Line 79">
                  <a:extLst>
                    <a:ext uri="{FF2B5EF4-FFF2-40B4-BE49-F238E27FC236}">
                      <a16:creationId xmlns:a16="http://schemas.microsoft.com/office/drawing/2014/main" id="{01B9DBDB-A274-FC46-BD9E-8B8A94A199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81" name="Line 80">
                  <a:extLst>
                    <a:ext uri="{FF2B5EF4-FFF2-40B4-BE49-F238E27FC236}">
                      <a16:creationId xmlns:a16="http://schemas.microsoft.com/office/drawing/2014/main" id="{6E7EB9F1-F37E-4945-8597-0AEFD288B4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74" name="Group 81">
                <a:extLst>
                  <a:ext uri="{FF2B5EF4-FFF2-40B4-BE49-F238E27FC236}">
                    <a16:creationId xmlns:a16="http://schemas.microsoft.com/office/drawing/2014/main" id="{D8FB897C-87D8-AC46-AD1E-6562BC0A4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78" name="Line 82">
                  <a:extLst>
                    <a:ext uri="{FF2B5EF4-FFF2-40B4-BE49-F238E27FC236}">
                      <a16:creationId xmlns:a16="http://schemas.microsoft.com/office/drawing/2014/main" id="{802155FD-E438-0241-BD07-B3E218CE20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79" name="Line 83">
                  <a:extLst>
                    <a:ext uri="{FF2B5EF4-FFF2-40B4-BE49-F238E27FC236}">
                      <a16:creationId xmlns:a16="http://schemas.microsoft.com/office/drawing/2014/main" id="{08C6E26F-01DB-F447-9545-33712F66E7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  <p:grpSp>
            <p:nvGrpSpPr>
              <p:cNvPr id="75" name="Group 84">
                <a:extLst>
                  <a:ext uri="{FF2B5EF4-FFF2-40B4-BE49-F238E27FC236}">
                    <a16:creationId xmlns:a16="http://schemas.microsoft.com/office/drawing/2014/main" id="{9DBA1527-E62C-7141-BFF0-4CCC734664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76" name="Line 85">
                  <a:extLst>
                    <a:ext uri="{FF2B5EF4-FFF2-40B4-BE49-F238E27FC236}">
                      <a16:creationId xmlns:a16="http://schemas.microsoft.com/office/drawing/2014/main" id="{330701E3-53FE-3B46-BC55-5CA455510D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  <p:sp>
              <p:nvSpPr>
                <p:cNvPr id="77" name="Line 86">
                  <a:extLst>
                    <a:ext uri="{FF2B5EF4-FFF2-40B4-BE49-F238E27FC236}">
                      <a16:creationId xmlns:a16="http://schemas.microsoft.com/office/drawing/2014/main" id="{DAA579E8-4A9A-F347-A9A4-9E64B85D60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 sz="1600" b="0"/>
                </a:p>
              </p:txBody>
            </p:sp>
          </p:grpSp>
        </p:grpSp>
        <p:grpSp>
          <p:nvGrpSpPr>
            <p:cNvPr id="10" name="Group 87">
              <a:extLst>
                <a:ext uri="{FF2B5EF4-FFF2-40B4-BE49-F238E27FC236}">
                  <a16:creationId xmlns:a16="http://schemas.microsoft.com/office/drawing/2014/main" id="{D10E6F35-72AC-0449-8C7A-D8937BD96E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400" y="935750"/>
              <a:ext cx="152400" cy="1066800"/>
              <a:chOff x="1872" y="1392"/>
              <a:chExt cx="288" cy="1056"/>
            </a:xfrm>
          </p:grpSpPr>
          <p:sp>
            <p:nvSpPr>
              <p:cNvPr id="58" name="Arc 88">
                <a:extLst>
                  <a:ext uri="{FF2B5EF4-FFF2-40B4-BE49-F238E27FC236}">
                    <a16:creationId xmlns:a16="http://schemas.microsoft.com/office/drawing/2014/main" id="{720DFAC2-01E1-AE4D-9DEE-D5556C9DA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59" name="Arc 89">
                <a:extLst>
                  <a:ext uri="{FF2B5EF4-FFF2-40B4-BE49-F238E27FC236}">
                    <a16:creationId xmlns:a16="http://schemas.microsoft.com/office/drawing/2014/main" id="{98F73585-7B28-E147-A638-CB0806CE62E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60" name="Arc 90">
                <a:extLst>
                  <a:ext uri="{FF2B5EF4-FFF2-40B4-BE49-F238E27FC236}">
                    <a16:creationId xmlns:a16="http://schemas.microsoft.com/office/drawing/2014/main" id="{C46308E5-7586-4948-A2CA-21066326680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61" name="Arc 91">
                <a:extLst>
                  <a:ext uri="{FF2B5EF4-FFF2-40B4-BE49-F238E27FC236}">
                    <a16:creationId xmlns:a16="http://schemas.microsoft.com/office/drawing/2014/main" id="{DE2A583B-A32F-3146-B25D-C7E40BD18E6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</p:grpSp>
        <p:grpSp>
          <p:nvGrpSpPr>
            <p:cNvPr id="11" name="Group 92">
              <a:extLst>
                <a:ext uri="{FF2B5EF4-FFF2-40B4-BE49-F238E27FC236}">
                  <a16:creationId xmlns:a16="http://schemas.microsoft.com/office/drawing/2014/main" id="{D8580876-D15F-7343-BA94-7093F17BB2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8800" y="935750"/>
              <a:ext cx="152400" cy="1066800"/>
              <a:chOff x="1872" y="1392"/>
              <a:chExt cx="288" cy="1056"/>
            </a:xfrm>
          </p:grpSpPr>
          <p:sp>
            <p:nvSpPr>
              <p:cNvPr id="54" name="Arc 93">
                <a:extLst>
                  <a:ext uri="{FF2B5EF4-FFF2-40B4-BE49-F238E27FC236}">
                    <a16:creationId xmlns:a16="http://schemas.microsoft.com/office/drawing/2014/main" id="{5075801C-E40C-2945-8E97-DAB64BE77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55" name="Arc 94">
                <a:extLst>
                  <a:ext uri="{FF2B5EF4-FFF2-40B4-BE49-F238E27FC236}">
                    <a16:creationId xmlns:a16="http://schemas.microsoft.com/office/drawing/2014/main" id="{3773A15D-0E7F-4B45-A9B8-EB581CCE141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56" name="Arc 95">
                <a:extLst>
                  <a:ext uri="{FF2B5EF4-FFF2-40B4-BE49-F238E27FC236}">
                    <a16:creationId xmlns:a16="http://schemas.microsoft.com/office/drawing/2014/main" id="{0190FD6D-CA5F-1D46-83E8-737F9D45C18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57" name="Arc 96">
                <a:extLst>
                  <a:ext uri="{FF2B5EF4-FFF2-40B4-BE49-F238E27FC236}">
                    <a16:creationId xmlns:a16="http://schemas.microsoft.com/office/drawing/2014/main" id="{8765F604-F99F-1242-ADFD-D000CF966E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</p:grp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9261969D-5A1E-F14C-8B4C-2AFC11DAF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1164350"/>
              <a:ext cx="11430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13" name="Line 98">
              <a:extLst>
                <a:ext uri="{FF2B5EF4-FFF2-40B4-BE49-F238E27FC236}">
                  <a16:creationId xmlns:a16="http://schemas.microsoft.com/office/drawing/2014/main" id="{C2F0C030-F684-2F4F-B946-DAC6C8B0B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5800" y="1164350"/>
              <a:ext cx="114300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14" name="Arc 99">
              <a:extLst>
                <a:ext uri="{FF2B5EF4-FFF2-40B4-BE49-F238E27FC236}">
                  <a16:creationId xmlns:a16="http://schemas.microsoft.com/office/drawing/2014/main" id="{07C6612C-FCA0-6048-9011-B34F7E13996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00200" y="1469150"/>
              <a:ext cx="533400" cy="609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grpSp>
          <p:nvGrpSpPr>
            <p:cNvPr id="15" name="Group 100">
              <a:extLst>
                <a:ext uri="{FF2B5EF4-FFF2-40B4-BE49-F238E27FC236}">
                  <a16:creationId xmlns:a16="http://schemas.microsoft.com/office/drawing/2014/main" id="{DD2FBE26-7418-1046-A652-448C8B3D3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2535950"/>
              <a:ext cx="609600" cy="1008062"/>
              <a:chOff x="432" y="1584"/>
              <a:chExt cx="384" cy="635"/>
            </a:xfrm>
          </p:grpSpPr>
          <p:sp>
            <p:nvSpPr>
              <p:cNvPr id="50" name="AutoShape 101">
                <a:extLst>
                  <a:ext uri="{FF2B5EF4-FFF2-40B4-BE49-F238E27FC236}">
                    <a16:creationId xmlns:a16="http://schemas.microsoft.com/office/drawing/2014/main" id="{2DD630B9-7B23-074D-B658-FFE8167382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47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51" name="AutoShape 102">
                <a:extLst>
                  <a:ext uri="{FF2B5EF4-FFF2-40B4-BE49-F238E27FC236}">
                    <a16:creationId xmlns:a16="http://schemas.microsoft.com/office/drawing/2014/main" id="{3C7B4C0A-A103-E946-BAE5-E246B0B5D4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614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52" name="AutoShape 103">
                <a:extLst>
                  <a:ext uri="{FF2B5EF4-FFF2-40B4-BE49-F238E27FC236}">
                    <a16:creationId xmlns:a16="http://schemas.microsoft.com/office/drawing/2014/main" id="{E933DC9C-02EE-6B45-941A-49C5B65F0A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95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53" name="AutoShape 104">
                <a:extLst>
                  <a:ext uri="{FF2B5EF4-FFF2-40B4-BE49-F238E27FC236}">
                    <a16:creationId xmlns:a16="http://schemas.microsoft.com/office/drawing/2014/main" id="{AC2A2209-4292-1B44-8C28-2AD3537C7F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806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</p:grpSp>
        <p:sp>
          <p:nvSpPr>
            <p:cNvPr id="16" name="Oval 105">
              <a:extLst>
                <a:ext uri="{FF2B5EF4-FFF2-40B4-BE49-F238E27FC236}">
                  <a16:creationId xmlns:a16="http://schemas.microsoft.com/office/drawing/2014/main" id="{062F5B75-237D-0C4A-A07A-F9D648AEB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831349"/>
              <a:ext cx="914400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sp>
          <p:nvSpPr>
            <p:cNvPr id="17" name="Line 106">
              <a:extLst>
                <a:ext uri="{FF2B5EF4-FFF2-40B4-BE49-F238E27FC236}">
                  <a16:creationId xmlns:a16="http://schemas.microsoft.com/office/drawing/2014/main" id="{3C6E717A-AABD-2E42-B59F-0627820607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0200" y="3526550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18" name="Line 107">
              <a:extLst>
                <a:ext uri="{FF2B5EF4-FFF2-40B4-BE49-F238E27FC236}">
                  <a16:creationId xmlns:a16="http://schemas.microsoft.com/office/drawing/2014/main" id="{09BDFF42-3C8A-2443-856F-CE0FA3C1F2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0200" y="3831349"/>
              <a:ext cx="0" cy="1143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grpSp>
          <p:nvGrpSpPr>
            <p:cNvPr id="19" name="Group 108">
              <a:extLst>
                <a:ext uri="{FF2B5EF4-FFF2-40B4-BE49-F238E27FC236}">
                  <a16:creationId xmlns:a16="http://schemas.microsoft.com/office/drawing/2014/main" id="{D99BC70E-94FD-A74E-8A66-877C515BA3D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1489075" y="5050549"/>
              <a:ext cx="381000" cy="228600"/>
              <a:chOff x="1392" y="3264"/>
              <a:chExt cx="240" cy="144"/>
            </a:xfrm>
          </p:grpSpPr>
          <p:sp>
            <p:nvSpPr>
              <p:cNvPr id="48" name="Rectangle 109">
                <a:extLst>
                  <a:ext uri="{FF2B5EF4-FFF2-40B4-BE49-F238E27FC236}">
                    <a16:creationId xmlns:a16="http://schemas.microsoft.com/office/drawing/2014/main" id="{8EB05B28-30D2-6C47-9C61-97893F39C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49" name="AutoShape 110">
                <a:extLst>
                  <a:ext uri="{FF2B5EF4-FFF2-40B4-BE49-F238E27FC236}">
                    <a16:creationId xmlns:a16="http://schemas.microsoft.com/office/drawing/2014/main" id="{1B1C0E7C-A6EF-7C47-AD4C-4FA7DE9F5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84" y="3312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</p:grpSp>
        <p:sp>
          <p:nvSpPr>
            <p:cNvPr id="20" name="Arc 111">
              <a:extLst>
                <a:ext uri="{FF2B5EF4-FFF2-40B4-BE49-F238E27FC236}">
                  <a16:creationId xmlns:a16="http://schemas.microsoft.com/office/drawing/2014/main" id="{6B3F7B64-9279-6D45-B364-8388E4A7F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1469150"/>
              <a:ext cx="533400" cy="609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sp>
          <p:nvSpPr>
            <p:cNvPr id="21" name="AutoShape 112">
              <a:extLst>
                <a:ext uri="{FF2B5EF4-FFF2-40B4-BE49-F238E27FC236}">
                  <a16:creationId xmlns:a16="http://schemas.microsoft.com/office/drawing/2014/main" id="{3C5FBD55-976B-CB42-808D-611CE1DBBF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 flipV="1">
              <a:off x="8334375" y="18977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sp>
          <p:nvSpPr>
            <p:cNvPr id="22" name="AutoShape 113">
              <a:extLst>
                <a:ext uri="{FF2B5EF4-FFF2-40B4-BE49-F238E27FC236}">
                  <a16:creationId xmlns:a16="http://schemas.microsoft.com/office/drawing/2014/main" id="{D67B23FC-36E0-BD44-94C3-5932C7A708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 flipV="1">
              <a:off x="8334375" y="21263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sp>
          <p:nvSpPr>
            <p:cNvPr id="23" name="AutoShape 114">
              <a:extLst>
                <a:ext uri="{FF2B5EF4-FFF2-40B4-BE49-F238E27FC236}">
                  <a16:creationId xmlns:a16="http://schemas.microsoft.com/office/drawing/2014/main" id="{522C4FDA-DD06-C146-8EA4-9A8DC2603FD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 flipH="1" flipV="1">
              <a:off x="8334375" y="26597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sp>
          <p:nvSpPr>
            <p:cNvPr id="24" name="AutoShape 115">
              <a:extLst>
                <a:ext uri="{FF2B5EF4-FFF2-40B4-BE49-F238E27FC236}">
                  <a16:creationId xmlns:a16="http://schemas.microsoft.com/office/drawing/2014/main" id="{1D0AB43E-2D7C-1047-B81B-95D9D5DD43A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 flipV="1">
              <a:off x="8334375" y="2431175"/>
              <a:ext cx="246062" cy="609600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sp>
          <p:nvSpPr>
            <p:cNvPr id="25" name="Oval 116">
              <a:extLst>
                <a:ext uri="{FF2B5EF4-FFF2-40B4-BE49-F238E27FC236}">
                  <a16:creationId xmlns:a16="http://schemas.microsoft.com/office/drawing/2014/main" id="{86724F16-FDCD-BF44-9DC8-1713ECBB0C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620000" y="3297950"/>
              <a:ext cx="914400" cy="914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600" b="0"/>
            </a:p>
          </p:txBody>
        </p:sp>
        <p:sp>
          <p:nvSpPr>
            <p:cNvPr id="26" name="Line 117">
              <a:extLst>
                <a:ext uri="{FF2B5EF4-FFF2-40B4-BE49-F238E27FC236}">
                  <a16:creationId xmlns:a16="http://schemas.microsoft.com/office/drawing/2014/main" id="{AF1EADCE-DA05-1F4B-8B4D-D59A7DEBB5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34400" y="3069350"/>
              <a:ext cx="0" cy="609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27" name="Line 118">
              <a:extLst>
                <a:ext uri="{FF2B5EF4-FFF2-40B4-BE49-F238E27FC236}">
                  <a16:creationId xmlns:a16="http://schemas.microsoft.com/office/drawing/2014/main" id="{71A36E3C-7B1C-7746-B0DB-87F5DC1F6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534400" y="3831349"/>
              <a:ext cx="0" cy="1676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grpSp>
          <p:nvGrpSpPr>
            <p:cNvPr id="28" name="Group 119">
              <a:extLst>
                <a:ext uri="{FF2B5EF4-FFF2-40B4-BE49-F238E27FC236}">
                  <a16:creationId xmlns:a16="http://schemas.microsoft.com/office/drawing/2014/main" id="{EEDCD0BC-70E7-2E4F-8193-AA1197A6419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8272463" y="5583949"/>
              <a:ext cx="381000" cy="228600"/>
              <a:chOff x="1392" y="3264"/>
              <a:chExt cx="240" cy="144"/>
            </a:xfrm>
          </p:grpSpPr>
          <p:sp>
            <p:nvSpPr>
              <p:cNvPr id="46" name="Rectangle 120">
                <a:extLst>
                  <a:ext uri="{FF2B5EF4-FFF2-40B4-BE49-F238E27FC236}">
                    <a16:creationId xmlns:a16="http://schemas.microsoft.com/office/drawing/2014/main" id="{78D46A67-CCB9-054C-9B23-44DDF791F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47" name="AutoShape 121">
                <a:extLst>
                  <a:ext uri="{FF2B5EF4-FFF2-40B4-BE49-F238E27FC236}">
                    <a16:creationId xmlns:a16="http://schemas.microsoft.com/office/drawing/2014/main" id="{728AA850-A4CC-4544-A1B5-D9AADEB42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84" y="3312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</p:grpSp>
        <p:grpSp>
          <p:nvGrpSpPr>
            <p:cNvPr id="29" name="Group 122">
              <a:extLst>
                <a:ext uri="{FF2B5EF4-FFF2-40B4-BE49-F238E27FC236}">
                  <a16:creationId xmlns:a16="http://schemas.microsoft.com/office/drawing/2014/main" id="{C6FE475D-A391-2D42-B13B-34A8B0C051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0" y="4898149"/>
              <a:ext cx="365125" cy="365125"/>
              <a:chOff x="2160" y="2784"/>
              <a:chExt cx="230" cy="230"/>
            </a:xfrm>
          </p:grpSpPr>
          <p:sp>
            <p:nvSpPr>
              <p:cNvPr id="43" name="Oval 123">
                <a:extLst>
                  <a:ext uri="{FF2B5EF4-FFF2-40B4-BE49-F238E27FC236}">
                    <a16:creationId xmlns:a16="http://schemas.microsoft.com/office/drawing/2014/main" id="{A005B4DB-6C1B-4244-9A1B-53CE387A5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230" cy="23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44" name="Oval 124">
                <a:extLst>
                  <a:ext uri="{FF2B5EF4-FFF2-40B4-BE49-F238E27FC236}">
                    <a16:creationId xmlns:a16="http://schemas.microsoft.com/office/drawing/2014/main" id="{1C13245A-5C2F-8A44-B244-F48C36259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9" y="2827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  <p:sp>
            <p:nvSpPr>
              <p:cNvPr id="45" name="Oval 125">
                <a:extLst>
                  <a:ext uri="{FF2B5EF4-FFF2-40B4-BE49-F238E27FC236}">
                    <a16:creationId xmlns:a16="http://schemas.microsoft.com/office/drawing/2014/main" id="{3F69B6BD-2BCA-3B47-BD84-B4F303E61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2867"/>
                <a:ext cx="58" cy="5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 b="0"/>
              </a:p>
            </p:txBody>
          </p:sp>
        </p:grpSp>
        <p:sp>
          <p:nvSpPr>
            <p:cNvPr id="30" name="Text Box 126">
              <a:extLst>
                <a:ext uri="{FF2B5EF4-FFF2-40B4-BE49-F238E27FC236}">
                  <a16:creationId xmlns:a16="http://schemas.microsoft.com/office/drawing/2014/main" id="{348E94C8-C58A-C84A-ADDD-59FC1F4C6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799" y="5126749"/>
              <a:ext cx="2479675" cy="744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2000" b="0" dirty="0">
                  <a:solidFill>
                    <a:srgbClr val="CC3300"/>
                  </a:solidFill>
                </a:rPr>
                <a:t>Electron Gun</a:t>
              </a:r>
            </a:p>
            <a:p>
              <a:pPr algn="l">
                <a:spcBef>
                  <a:spcPct val="40000"/>
                </a:spcBef>
              </a:pPr>
              <a:r>
                <a:rPr lang="en-US" altLang="it-IT" sz="1600" b="0" dirty="0"/>
                <a:t>Deliver stable beam current</a:t>
              </a:r>
            </a:p>
          </p:txBody>
        </p:sp>
        <p:sp>
          <p:nvSpPr>
            <p:cNvPr id="31" name="Line 127">
              <a:extLst>
                <a:ext uri="{FF2B5EF4-FFF2-40B4-BE49-F238E27FC236}">
                  <a16:creationId xmlns:a16="http://schemas.microsoft.com/office/drawing/2014/main" id="{AB60B58F-219E-B440-BD79-45AB72E7FD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76400" y="5126749"/>
              <a:ext cx="5334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32" name="Text Box 128">
              <a:extLst>
                <a:ext uri="{FF2B5EF4-FFF2-40B4-BE49-F238E27FC236}">
                  <a16:creationId xmlns:a16="http://schemas.microsoft.com/office/drawing/2014/main" id="{F39ED09D-8529-3C47-9115-FE5BF5BB7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3831349"/>
              <a:ext cx="2819400" cy="1236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2000" b="0">
                  <a:solidFill>
                    <a:srgbClr val="CC3300"/>
                  </a:solidFill>
                </a:rPr>
                <a:t>Damping Ring</a:t>
              </a:r>
            </a:p>
            <a:p>
              <a:pPr algn="l">
                <a:spcBef>
                  <a:spcPct val="40000"/>
                </a:spcBef>
              </a:pPr>
              <a:r>
                <a:rPr lang="en-US" altLang="it-IT" sz="1600" b="0"/>
                <a:t>Reduce transverse phase space (emittance) so smaller transverse IP size achievable</a:t>
              </a:r>
            </a:p>
          </p:txBody>
        </p:sp>
        <p:sp>
          <p:nvSpPr>
            <p:cNvPr id="33" name="Line 129">
              <a:extLst>
                <a:ext uri="{FF2B5EF4-FFF2-40B4-BE49-F238E27FC236}">
                  <a16:creationId xmlns:a16="http://schemas.microsoft.com/office/drawing/2014/main" id="{2AEA8553-3E78-1D41-A695-83092E4F32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4600" y="4059949"/>
              <a:ext cx="2286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34" name="Text Box 130">
              <a:extLst>
                <a:ext uri="{FF2B5EF4-FFF2-40B4-BE49-F238E27FC236}">
                  <a16:creationId xmlns:a16="http://schemas.microsoft.com/office/drawing/2014/main" id="{3C75B6B2-CFE2-7245-979E-CFBBB1460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0" y="2764550"/>
              <a:ext cx="2743200" cy="10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2000" b="0">
                  <a:solidFill>
                    <a:srgbClr val="CC3300"/>
                  </a:solidFill>
                </a:rPr>
                <a:t>Bunch Compressor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it-IT" sz="1600" b="0"/>
                <a:t>Reduce σ</a:t>
              </a:r>
              <a:r>
                <a:rPr lang="en-US" altLang="it-IT" sz="1600" b="0" baseline="-25000"/>
                <a:t>z</a:t>
              </a:r>
              <a:r>
                <a:rPr lang="en-US" altLang="it-IT" sz="1600" b="0"/>
                <a:t> to eliminate hourglass effect at IP</a:t>
              </a:r>
            </a:p>
          </p:txBody>
        </p:sp>
        <p:sp>
          <p:nvSpPr>
            <p:cNvPr id="35" name="Line 131">
              <a:extLst>
                <a:ext uri="{FF2B5EF4-FFF2-40B4-BE49-F238E27FC236}">
                  <a16:creationId xmlns:a16="http://schemas.microsoft.com/office/drawing/2014/main" id="{1784D4EA-657F-5445-ADB5-95F27B0654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1200" y="2916950"/>
              <a:ext cx="381000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36" name="Text Box 132">
              <a:extLst>
                <a:ext uri="{FF2B5EF4-FFF2-40B4-BE49-F238E27FC236}">
                  <a16:creationId xmlns:a16="http://schemas.microsoft.com/office/drawing/2014/main" id="{919FC5E5-9503-5B4B-9920-93BA3883F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4745749"/>
              <a:ext cx="2590800" cy="102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2000" b="0" dirty="0">
                  <a:solidFill>
                    <a:srgbClr val="CC3300"/>
                  </a:solidFill>
                </a:rPr>
                <a:t>Positron Target</a:t>
              </a:r>
            </a:p>
            <a:p>
              <a:pPr algn="l">
                <a:spcBef>
                  <a:spcPct val="40000"/>
                </a:spcBef>
              </a:pPr>
              <a:r>
                <a:rPr lang="en-US" altLang="it-IT" sz="1600" b="0" dirty="0"/>
                <a:t>Use electrons to pair-produce positrons</a:t>
              </a:r>
              <a:r>
                <a:rPr lang="en-US" altLang="it-IT" sz="1800" b="0" dirty="0"/>
                <a:t> </a:t>
              </a:r>
            </a:p>
          </p:txBody>
        </p:sp>
        <p:sp>
          <p:nvSpPr>
            <p:cNvPr id="37" name="Line 133">
              <a:extLst>
                <a:ext uri="{FF2B5EF4-FFF2-40B4-BE49-F238E27FC236}">
                  <a16:creationId xmlns:a16="http://schemas.microsoft.com/office/drawing/2014/main" id="{B8FA5C0D-9314-904C-9FCA-B6D8EEDE1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7600" y="4974349"/>
              <a:ext cx="838200" cy="76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38" name="Text Box 134">
              <a:extLst>
                <a:ext uri="{FF2B5EF4-FFF2-40B4-BE49-F238E27FC236}">
                  <a16:creationId xmlns:a16="http://schemas.microsoft.com/office/drawing/2014/main" id="{2D5ABEC1-8A27-1042-8944-7B4D9969F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2231150"/>
              <a:ext cx="1752600" cy="150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2000" b="0">
                  <a:solidFill>
                    <a:srgbClr val="CC3300"/>
                  </a:solidFill>
                </a:rPr>
                <a:t>Main Linac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it-IT" sz="1600" b="0"/>
                <a:t>Accelerate beam to IP energy without spoiling DR emittance</a:t>
              </a:r>
            </a:p>
          </p:txBody>
        </p:sp>
        <p:sp>
          <p:nvSpPr>
            <p:cNvPr id="39" name="Line 135">
              <a:extLst>
                <a:ext uri="{FF2B5EF4-FFF2-40B4-BE49-F238E27FC236}">
                  <a16:creationId xmlns:a16="http://schemas.microsoft.com/office/drawing/2014/main" id="{D658E126-B5B2-114E-A099-B84C156ADD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81800" y="1621550"/>
              <a:ext cx="76200" cy="685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40" name="Line 136">
              <a:extLst>
                <a:ext uri="{FF2B5EF4-FFF2-40B4-BE49-F238E27FC236}">
                  <a16:creationId xmlns:a16="http://schemas.microsoft.com/office/drawing/2014/main" id="{1CB664E0-1A19-3242-9B0D-0717052B1D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2078750"/>
              <a:ext cx="0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  <p:sp>
          <p:nvSpPr>
            <p:cNvPr id="41" name="Text Box 137">
              <a:extLst>
                <a:ext uri="{FF2B5EF4-FFF2-40B4-BE49-F238E27FC236}">
                  <a16:creationId xmlns:a16="http://schemas.microsoft.com/office/drawing/2014/main" id="{79826CBA-A48B-8C43-855E-F2E89A43AB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1773950"/>
              <a:ext cx="2133600" cy="966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2000" b="0" dirty="0">
                  <a:solidFill>
                    <a:srgbClr val="CC3300"/>
                  </a:solidFill>
                </a:rPr>
                <a:t>Final Focus</a:t>
              </a:r>
            </a:p>
            <a:p>
              <a:pPr algn="l">
                <a:spcBef>
                  <a:spcPct val="30000"/>
                </a:spcBef>
              </a:pPr>
              <a:r>
                <a:rPr lang="en-US" altLang="it-IT" sz="1600" b="0" dirty="0" err="1"/>
                <a:t>Demagnify</a:t>
              </a:r>
              <a:r>
                <a:rPr lang="en-US" altLang="it-IT" sz="1600" b="0" dirty="0"/>
                <a:t> and collide beams</a:t>
              </a:r>
            </a:p>
          </p:txBody>
        </p:sp>
        <p:sp>
          <p:nvSpPr>
            <p:cNvPr id="42" name="Line 138">
              <a:extLst>
                <a:ext uri="{FF2B5EF4-FFF2-40B4-BE49-F238E27FC236}">
                  <a16:creationId xmlns:a16="http://schemas.microsoft.com/office/drawing/2014/main" id="{A872041C-6857-CF4F-90FF-A3EEDC86EF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2400" y="1850150"/>
              <a:ext cx="381000" cy="1524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 sz="1600" b="0"/>
            </a:p>
          </p:txBody>
        </p:sp>
      </p:grpSp>
      <p:sp>
        <p:nvSpPr>
          <p:cNvPr id="143" name="Segnaposto numero diapositiva 5">
            <a:extLst>
              <a:ext uri="{FF2B5EF4-FFF2-40B4-BE49-F238E27FC236}">
                <a16:creationId xmlns:a16="http://schemas.microsoft.com/office/drawing/2014/main" id="{8D9F7E26-FF6F-4D43-AD58-89991D66D220}"/>
              </a:ext>
            </a:extLst>
          </p:cNvPr>
          <p:cNvSpPr txBox="1">
            <a:spLocks/>
          </p:cNvSpPr>
          <p:nvPr/>
        </p:nvSpPr>
        <p:spPr bwMode="auto">
          <a:xfrm>
            <a:off x="10287000" y="935750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  <p:sp>
        <p:nvSpPr>
          <p:cNvPr id="145" name="Rectangle 6">
            <a:extLst>
              <a:ext uri="{FF2B5EF4-FFF2-40B4-BE49-F238E27FC236}">
                <a16:creationId xmlns:a16="http://schemas.microsoft.com/office/drawing/2014/main" id="{492B7A2F-30F6-444A-B697-E26E40E3FB1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61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DC2820-2D21-C44B-8CEA-139ABBCF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Competing</a:t>
            </a:r>
            <a:r>
              <a:rPr lang="it-IT" altLang="it-IT" dirty="0"/>
              <a:t> </a:t>
            </a:r>
            <a:r>
              <a:rPr lang="it-IT" altLang="it-IT" dirty="0" err="1"/>
              <a:t>technologies</a:t>
            </a:r>
            <a:r>
              <a:rPr lang="it-IT" altLang="it-IT" dirty="0"/>
              <a:t> for the ILC </a:t>
            </a:r>
            <a:r>
              <a:rPr lang="it-IT" altLang="it-IT" dirty="0" err="1"/>
              <a:t>Linac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61D2D9-3CD9-274C-8733-7607D91F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585CB2-AE65-144C-97BC-4153AAA7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51</a:t>
            </a:fld>
            <a:endParaRPr lang="en-US" altLang="it-IT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1F8CA2F-635A-B84C-B412-F12C82A7447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932683"/>
            <a:ext cx="8534400" cy="5364109"/>
            <a:chOff x="196" y="690"/>
            <a:chExt cx="5245" cy="3251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0874FD2-9337-D142-A903-9A32CF4ED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061"/>
              <a:ext cx="544" cy="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9593A761-F113-674F-9D55-B0EDF53A2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" y="1126"/>
              <a:ext cx="1633" cy="1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D40CC10-10B6-B746-BA05-58A996B9B1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30" y="2231"/>
              <a:ext cx="1674" cy="9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86BD751C-B5AD-8444-BC2F-C2B3FA9C0B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3" y="2476"/>
              <a:ext cx="538" cy="105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1EED847D-EE15-3A4C-B7E5-2D14AE078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6" y="3619"/>
              <a:ext cx="642" cy="134"/>
              <a:chOff x="2449" y="3477"/>
              <a:chExt cx="1228" cy="309"/>
            </a:xfrm>
          </p:grpSpPr>
          <p:pic>
            <p:nvPicPr>
              <p:cNvPr id="22" name="Picture 9">
                <a:extLst>
                  <a:ext uri="{FF2B5EF4-FFF2-40B4-BE49-F238E27FC236}">
                    <a16:creationId xmlns:a16="http://schemas.microsoft.com/office/drawing/2014/main" id="{3E8CC4CA-30F9-004D-8ED1-6A5A8452D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3477"/>
                <a:ext cx="1210" cy="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AutoShape 10">
                <a:extLst>
                  <a:ext uri="{FF2B5EF4-FFF2-40B4-BE49-F238E27FC236}">
                    <a16:creationId xmlns:a16="http://schemas.microsoft.com/office/drawing/2014/main" id="{266906D9-F42B-C84A-922B-F83E70E35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" y="3477"/>
                <a:ext cx="1228" cy="309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F37C7F50-41B2-D84D-882C-F9271DAFD5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9" y="3082"/>
              <a:ext cx="1497" cy="504"/>
              <a:chOff x="3651" y="2976"/>
              <a:chExt cx="1905" cy="612"/>
            </a:xfrm>
          </p:grpSpPr>
          <p:pic>
            <p:nvPicPr>
              <p:cNvPr id="20" name="Picture 12">
                <a:extLst>
                  <a:ext uri="{FF2B5EF4-FFF2-40B4-BE49-F238E27FC236}">
                    <a16:creationId xmlns:a16="http://schemas.microsoft.com/office/drawing/2014/main" id="{A412F908-0C1C-294B-A9FA-823AB52399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" y="2976"/>
                <a:ext cx="750" cy="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3">
                <a:extLst>
                  <a:ext uri="{FF2B5EF4-FFF2-40B4-BE49-F238E27FC236}">
                    <a16:creationId xmlns:a16="http://schemas.microsoft.com/office/drawing/2014/main" id="{36CA55E6-9FF1-834B-8264-E722E7BCA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" y="3067"/>
                <a:ext cx="1043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A175899B-5E77-814D-A5F3-37DBE960C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3768"/>
              <a:ext cx="8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it-IT" sz="1200">
                  <a:solidFill>
                    <a:schemeClr val="bg2"/>
                  </a:solidFill>
                </a:rPr>
                <a:t>30 GHz-Warm</a:t>
              </a:r>
            </a:p>
          </p:txBody>
        </p:sp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459C579D-7510-724C-AC17-C3E86FD31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6" y="3567"/>
              <a:ext cx="10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1600">
                  <a:solidFill>
                    <a:srgbClr val="CC3300"/>
                  </a:solidFill>
                </a:rPr>
                <a:t>11.4 GHz - Warm</a:t>
              </a:r>
            </a:p>
          </p:txBody>
        </p:sp>
        <p:pic>
          <p:nvPicPr>
            <p:cNvPr id="16" name="Picture 16">
              <a:extLst>
                <a:ext uri="{FF2B5EF4-FFF2-40B4-BE49-F238E27FC236}">
                  <a16:creationId xmlns:a16="http://schemas.microsoft.com/office/drawing/2014/main" id="{B70C093C-273B-9C43-8418-035B120B3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690"/>
              <a:ext cx="2495" cy="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A933B40B-8D1B-5446-BF11-AAB2705D3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2656"/>
              <a:ext cx="86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1600">
                  <a:solidFill>
                    <a:schemeClr val="accent2"/>
                  </a:solidFill>
                </a:rPr>
                <a:t>1.3 GHz - Cold</a:t>
              </a:r>
            </a:p>
          </p:txBody>
        </p:sp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8D535684-704B-A944-9C4D-3B1676012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" y="2329"/>
              <a:ext cx="1406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207ABE92-5394-1246-BC81-8D1112F113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" y="1071"/>
              <a:ext cx="2786" cy="12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4" name="Segnaposto numero diapositiva 5">
            <a:extLst>
              <a:ext uri="{FF2B5EF4-FFF2-40B4-BE49-F238E27FC236}">
                <a16:creationId xmlns:a16="http://schemas.microsoft.com/office/drawing/2014/main" id="{07AAFBAE-E322-5343-941C-35EDCE7877A1}"/>
              </a:ext>
            </a:extLst>
          </p:cNvPr>
          <p:cNvSpPr txBox="1">
            <a:spLocks/>
          </p:cNvSpPr>
          <p:nvPr/>
        </p:nvSpPr>
        <p:spPr bwMode="auto">
          <a:xfrm>
            <a:off x="10058400" y="1063554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EF76712B-C02D-C947-95A3-CA0814D83D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13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6B90C-8C5E-F346-BCCA-3F7CC429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Competing</a:t>
            </a:r>
            <a:r>
              <a:rPr lang="it-IT" altLang="it-IT" dirty="0"/>
              <a:t> RF </a:t>
            </a:r>
            <a:r>
              <a:rPr lang="it-IT" altLang="it-IT" dirty="0" err="1"/>
              <a:t>Structures</a:t>
            </a:r>
            <a:r>
              <a:rPr lang="it-IT" altLang="it-IT" dirty="0"/>
              <a:t> for the ILC </a:t>
            </a:r>
            <a:r>
              <a:rPr lang="it-IT" altLang="it-IT" dirty="0" err="1"/>
              <a:t>Linac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F7924C-2309-E241-89F6-252E2F36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CA32E1-3ED7-0A4F-92BB-3D5650F1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52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174FDD-0493-D04F-AED5-A8450293D7C0}"/>
              </a:ext>
            </a:extLst>
          </p:cNvPr>
          <p:cNvSpPr txBox="1">
            <a:spLocks/>
          </p:cNvSpPr>
          <p:nvPr/>
        </p:nvSpPr>
        <p:spPr bwMode="auto">
          <a:xfrm>
            <a:off x="10368176" y="854075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0F56A7E-BA36-8C42-A2E2-95213279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1271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it-IT" altLang="it-IT" b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844565F-2320-EA4A-86B1-F7C0FA8A03B0}"/>
              </a:ext>
            </a:extLst>
          </p:cNvPr>
          <p:cNvGrpSpPr>
            <a:grpSpLocks/>
          </p:cNvGrpSpPr>
          <p:nvPr/>
        </p:nvGrpSpPr>
        <p:grpSpPr bwMode="auto">
          <a:xfrm>
            <a:off x="6578602" y="2430114"/>
            <a:ext cx="4364038" cy="1019175"/>
            <a:chOff x="2880" y="1752"/>
            <a:chExt cx="2749" cy="642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F527E8AC-3DBE-CE49-B639-8EEEA178D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577" b="12749"/>
            <a:stretch>
              <a:fillRect/>
            </a:stretch>
          </p:blipFill>
          <p:spPr bwMode="auto">
            <a:xfrm>
              <a:off x="2880" y="1752"/>
              <a:ext cx="2749" cy="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225F431F-5EE5-3041-8A79-DBCA09B2F7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7" y="2221"/>
              <a:ext cx="4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1200" b="0">
                  <a:latin typeface="Symbol" pitchFamily="2" charset="2"/>
                </a:rPr>
                <a:t>p</a:t>
              </a:r>
              <a:r>
                <a:rPr lang="en-US" altLang="it-IT" sz="1200" b="0"/>
                <a:t> mode</a:t>
              </a:r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B41DF10D-7CD8-E548-85AA-E68A44920926}"/>
              </a:ext>
            </a:extLst>
          </p:cNvPr>
          <p:cNvGrpSpPr>
            <a:grpSpLocks/>
          </p:cNvGrpSpPr>
          <p:nvPr/>
        </p:nvGrpSpPr>
        <p:grpSpPr bwMode="auto">
          <a:xfrm>
            <a:off x="902901" y="2684811"/>
            <a:ext cx="4098925" cy="946150"/>
            <a:chOff x="94" y="1817"/>
            <a:chExt cx="2582" cy="596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D6DFDBDF-350C-A84D-B0C6-EE0B26333B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1817"/>
              <a:ext cx="2582" cy="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2BB7FDD-5CFB-D74D-959E-C6B51C315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" y="2360"/>
              <a:ext cx="811" cy="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b="0"/>
            </a:p>
          </p:txBody>
        </p:sp>
      </p:grpSp>
      <p:pic>
        <p:nvPicPr>
          <p:cNvPr id="14" name="Picture 10">
            <a:extLst>
              <a:ext uri="{FF2B5EF4-FFF2-40B4-BE49-F238E27FC236}">
                <a16:creationId xmlns:a16="http://schemas.microsoft.com/office/drawing/2014/main" id="{34AE4884-49B6-E748-BB3D-D3FDC9002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280" y="3729348"/>
            <a:ext cx="4340708" cy="266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BF9DBC1-59F6-E945-A07D-40C591926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764" y="1872365"/>
            <a:ext cx="295144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1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43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it-IT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NLC/GLC</a:t>
            </a:r>
            <a:r>
              <a:rPr lang="en-US" altLang="it-IT" b="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it-IT" sz="2000" b="0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US" altLang="it-IT" sz="2000" b="0" i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 </a:t>
            </a:r>
            <a:r>
              <a:rPr lang="en-US" altLang="it-IT" sz="2000" b="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11.4 GHz</a:t>
            </a:r>
          </a:p>
          <a:p>
            <a:r>
              <a:rPr lang="en-US" altLang="it-IT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</a:t>
            </a:r>
            <a:r>
              <a:rPr lang="en-US" altLang="it-IT" sz="1800" b="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it-IT" sz="1600" b="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 </a:t>
            </a:r>
            <a:r>
              <a:rPr lang="en-US" altLang="it-IT" sz="16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GHz</a:t>
            </a:r>
            <a:endParaRPr lang="en-US" altLang="it-IT" sz="1400" b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F07E16F8-E698-4D40-859D-408CBEEF1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0308" y="882363"/>
            <a:ext cx="4873266" cy="94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it-IT" sz="2800" dirty="0">
                <a:solidFill>
                  <a:schemeClr val="accent2"/>
                </a:solidFill>
              </a:rPr>
              <a:t>SC Standing wave</a:t>
            </a:r>
          </a:p>
          <a:p>
            <a:pPr algn="ctr">
              <a:spcBef>
                <a:spcPts val="408"/>
              </a:spcBef>
            </a:pPr>
            <a:r>
              <a:rPr lang="en-US" altLang="it-IT" sz="2400" i="1" dirty="0" err="1">
                <a:solidFill>
                  <a:srgbClr val="CC3300"/>
                </a:solidFill>
                <a:latin typeface="Bodoni MT" panose="02070603080606020203" pitchFamily="18" charset="77"/>
              </a:rPr>
              <a:t>v</a:t>
            </a:r>
            <a:r>
              <a:rPr lang="en-US" altLang="it-IT" sz="2000" i="1" baseline="-25000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ph</a:t>
            </a:r>
            <a:r>
              <a:rPr lang="en-US" altLang="it-IT" sz="2000" i="1" dirty="0">
                <a:solidFill>
                  <a:srgbClr val="CC3300"/>
                </a:solidFill>
                <a:latin typeface="Times New Roman" panose="02020603050405020304" pitchFamily="18" charset="0"/>
              </a:rPr>
              <a:t> = 0</a:t>
            </a:r>
            <a:r>
              <a:rPr lang="en-US" altLang="it-IT" dirty="0"/>
              <a:t>  and  </a:t>
            </a:r>
            <a:r>
              <a:rPr lang="en-US" altLang="it-IT" sz="2400" i="1" dirty="0">
                <a:solidFill>
                  <a:srgbClr val="00187E"/>
                </a:solidFill>
                <a:latin typeface="Bodoni MT" panose="02070603080606020203" pitchFamily="18" charset="77"/>
              </a:rPr>
              <a:t>v</a:t>
            </a:r>
            <a:r>
              <a:rPr lang="en-US" altLang="it-IT" sz="1800" i="1" baseline="-25000" dirty="0">
                <a:solidFill>
                  <a:srgbClr val="00187E"/>
                </a:solidFill>
                <a:latin typeface="Times New Roman" panose="02020603050405020304" pitchFamily="18" charset="0"/>
              </a:rPr>
              <a:t>g</a:t>
            </a:r>
            <a:r>
              <a:rPr lang="en-US" altLang="it-IT" sz="1800" i="1" dirty="0">
                <a:solidFill>
                  <a:srgbClr val="00187E"/>
                </a:solidFill>
                <a:latin typeface="Times New Roman" panose="02020603050405020304" pitchFamily="18" charset="0"/>
              </a:rPr>
              <a:t> = 0</a:t>
            </a:r>
            <a:r>
              <a:rPr lang="en-US" altLang="it-IT" dirty="0"/>
              <a:t>         </a:t>
            </a:r>
            <a:r>
              <a:rPr lang="en-US" altLang="it-IT" sz="1800" dirty="0">
                <a:solidFill>
                  <a:srgbClr val="0000FF"/>
                </a:solidFill>
              </a:rPr>
              <a:t>S</a:t>
            </a:r>
            <a:r>
              <a:rPr lang="en-US" altLang="it-IT" sz="1800" b="0" dirty="0">
                <a:solidFill>
                  <a:srgbClr val="002060"/>
                </a:solidFill>
              </a:rPr>
              <a:t>uper </a:t>
            </a:r>
            <a:r>
              <a:rPr lang="en-US" altLang="it-IT" sz="1800" dirty="0">
                <a:solidFill>
                  <a:srgbClr val="0000FF"/>
                </a:solidFill>
              </a:rPr>
              <a:t>C</a:t>
            </a:r>
            <a:r>
              <a:rPr lang="en-US" altLang="it-IT" sz="1800" b="0" dirty="0">
                <a:solidFill>
                  <a:srgbClr val="002060"/>
                </a:solidFill>
              </a:rPr>
              <a:t>onducting</a:t>
            </a:r>
            <a:endParaRPr lang="en-US" altLang="it-IT" b="0" dirty="0">
              <a:solidFill>
                <a:srgbClr val="002060"/>
              </a:solidFill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06340298-EDA4-584F-9792-AF234380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688" y="1809034"/>
            <a:ext cx="2352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1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dirty="0">
                <a:solidFill>
                  <a:schemeClr val="accent2"/>
                </a:solidFill>
              </a:rPr>
              <a:t>TESLA</a:t>
            </a:r>
            <a:r>
              <a:rPr lang="en-US" altLang="it-IT" sz="2400" b="0" dirty="0">
                <a:solidFill>
                  <a:schemeClr val="accent2"/>
                </a:solidFill>
              </a:rPr>
              <a:t>:</a:t>
            </a:r>
            <a:r>
              <a:rPr lang="en-US" altLang="it-IT" sz="1600" b="0" dirty="0">
                <a:solidFill>
                  <a:schemeClr val="accent2"/>
                </a:solidFill>
              </a:rPr>
              <a:t>   </a:t>
            </a:r>
            <a:r>
              <a:rPr lang="en-US" altLang="it-IT" sz="2000" b="0" i="1" dirty="0">
                <a:solidFill>
                  <a:schemeClr val="accent2"/>
                </a:solidFill>
              </a:rPr>
              <a:t>f  </a:t>
            </a:r>
            <a:r>
              <a:rPr lang="en-US" altLang="it-IT" sz="2000" b="0" dirty="0">
                <a:solidFill>
                  <a:schemeClr val="accent2"/>
                </a:solidFill>
              </a:rPr>
              <a:t>= 1.3 GHz</a:t>
            </a:r>
          </a:p>
        </p:txBody>
      </p:sp>
      <p:grpSp>
        <p:nvGrpSpPr>
          <p:cNvPr id="23" name="Group 19">
            <a:extLst>
              <a:ext uri="{FF2B5EF4-FFF2-40B4-BE49-F238E27FC236}">
                <a16:creationId xmlns:a16="http://schemas.microsoft.com/office/drawing/2014/main" id="{335EBC8C-0B5E-2A46-B160-972C52E75A18}"/>
              </a:ext>
            </a:extLst>
          </p:cNvPr>
          <p:cNvGrpSpPr>
            <a:grpSpLocks/>
          </p:cNvGrpSpPr>
          <p:nvPr/>
        </p:nvGrpSpPr>
        <p:grpSpPr bwMode="auto">
          <a:xfrm>
            <a:off x="6277450" y="3632201"/>
            <a:ext cx="5049839" cy="2411414"/>
            <a:chOff x="2817" y="2508"/>
            <a:chExt cx="3181" cy="1519"/>
          </a:xfrm>
        </p:grpSpPr>
        <p:sp>
          <p:nvSpPr>
            <p:cNvPr id="24" name="Text Box 20">
              <a:extLst>
                <a:ext uri="{FF2B5EF4-FFF2-40B4-BE49-F238E27FC236}">
                  <a16:creationId xmlns:a16="http://schemas.microsoft.com/office/drawing/2014/main" id="{29B0F2EF-DA9D-2042-BD5B-65D1ECA78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7" y="2508"/>
              <a:ext cx="272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it-IT" sz="18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Remembering that the power dissipated on the cavity walls to sustain a field is:</a:t>
              </a:r>
            </a:p>
          </p:txBody>
        </p:sp>
        <p:graphicFrame>
          <p:nvGraphicFramePr>
            <p:cNvPr id="25" name="Object 21">
              <a:extLst>
                <a:ext uri="{FF2B5EF4-FFF2-40B4-BE49-F238E27FC236}">
                  <a16:creationId xmlns:a16="http://schemas.microsoft.com/office/drawing/2014/main" id="{F7B186D2-8341-F54A-A8E8-2CD702AE9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7" y="2928"/>
            <a:ext cx="1081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4866600" imgH="10236200" progId="Equation.3">
                    <p:embed/>
                  </p:oleObj>
                </mc:Choice>
                <mc:Fallback>
                  <p:oleObj name="Equation" r:id="rId5" imgW="24866600" imgH="10236200" progId="Equation.3">
                    <p:embed/>
                    <p:pic>
                      <p:nvPicPr>
                        <p:cNvPr id="25" name="Object 21">
                          <a:extLst>
                            <a:ext uri="{FF2B5EF4-FFF2-40B4-BE49-F238E27FC236}">
                              <a16:creationId xmlns:a16="http://schemas.microsoft.com/office/drawing/2014/main" id="{F7B186D2-8341-F54A-A8E8-2CD702AE9C6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7" y="2928"/>
                          <a:ext cx="1081" cy="445"/>
                        </a:xfrm>
                        <a:prstGeom prst="rect">
                          <a:avLst/>
                        </a:prstGeom>
                        <a:solidFill>
                          <a:srgbClr val="EB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 Box 22">
              <a:extLst>
                <a:ext uri="{FF2B5EF4-FFF2-40B4-BE49-F238E27FC236}">
                  <a16:creationId xmlns:a16="http://schemas.microsoft.com/office/drawing/2014/main" id="{AFCD8125-AB4D-784C-967F-E802A361A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7" y="3445"/>
              <a:ext cx="312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pulsed operation is required </a:t>
              </a:r>
              <a:r>
                <a:rPr lang="en-US" altLang="it-IT" sz="18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reduce the </a:t>
              </a:r>
            </a:p>
            <a:p>
              <a:pPr algn="l"/>
              <a:r>
                <a:rPr lang="en-US" altLang="it-IT" sz="18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in which the maximum allowable field is </a:t>
              </a:r>
            </a:p>
            <a:p>
              <a:pPr algn="l"/>
              <a:r>
                <a:rPr lang="en-US" altLang="it-IT" sz="18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produced to accelerate the particles</a:t>
              </a:r>
              <a:r>
                <a:rPr lang="en-US" altLang="it-IT" sz="160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7" name="Text Box 23">
              <a:extLst>
                <a:ext uri="{FF2B5EF4-FFF2-40B4-BE49-F238E27FC236}">
                  <a16:creationId xmlns:a16="http://schemas.microsoft.com/office/drawing/2014/main" id="{1619E41C-60E6-8847-ACEF-1D2B411DE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4" y="3035"/>
              <a:ext cx="100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b="0" dirty="0">
                  <a:solidFill>
                    <a:srgbClr val="002060"/>
                  </a:solidFill>
                </a:rPr>
                <a:t>standing wave case</a:t>
              </a:r>
            </a:p>
          </p:txBody>
        </p:sp>
      </p:grpSp>
      <p:sp>
        <p:nvSpPr>
          <p:cNvPr id="28" name="Text Box 9">
            <a:extLst>
              <a:ext uri="{FF2B5EF4-FFF2-40B4-BE49-F238E27FC236}">
                <a16:creationId xmlns:a16="http://schemas.microsoft.com/office/drawing/2014/main" id="{9D6D1F75-AB41-BA47-AB33-457C67999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01" y="880956"/>
            <a:ext cx="5027999" cy="100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it-IT" sz="2800" b="1" dirty="0">
                <a:solidFill>
                  <a:srgbClr val="CC3300"/>
                </a:solidFill>
                <a:latin typeface="Arial" panose="020B0604020202020204" pitchFamily="34" charset="0"/>
              </a:rPr>
              <a:t>NC Traveling wave</a:t>
            </a:r>
            <a:endParaRPr lang="en-US" altLang="it-IT" sz="2800" b="1" dirty="0">
              <a:solidFill>
                <a:srgbClr val="00187E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408"/>
              </a:spcBef>
            </a:pPr>
            <a:r>
              <a:rPr lang="en-US" altLang="it-IT" sz="2800" i="1" dirty="0" err="1">
                <a:solidFill>
                  <a:srgbClr val="CC3300"/>
                </a:solidFill>
                <a:latin typeface="Bodoni MT" panose="02070603080606020203" pitchFamily="18" charset="77"/>
              </a:rPr>
              <a:t>v</a:t>
            </a:r>
            <a:r>
              <a:rPr lang="en-US" altLang="it-IT" sz="2400" i="1" baseline="-25000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ph</a:t>
            </a:r>
            <a:r>
              <a:rPr lang="en-US" altLang="it-IT" sz="2400" i="1" dirty="0">
                <a:solidFill>
                  <a:srgbClr val="CC3300"/>
                </a:solidFill>
                <a:latin typeface="Times New Roman" panose="02020603050405020304" pitchFamily="18" charset="0"/>
              </a:rPr>
              <a:t> ≈ c</a:t>
            </a:r>
            <a:r>
              <a:rPr lang="en-US" altLang="it-IT" sz="1600" dirty="0"/>
              <a:t>  and  </a:t>
            </a:r>
            <a:r>
              <a:rPr lang="en-US" altLang="it-IT" sz="2800" i="1" dirty="0">
                <a:solidFill>
                  <a:srgbClr val="00187E"/>
                </a:solidFill>
                <a:latin typeface="Bodoni MT" panose="02070603080606020203" pitchFamily="18" charset="77"/>
              </a:rPr>
              <a:t>v</a:t>
            </a:r>
            <a:r>
              <a:rPr lang="en-US" altLang="it-IT" sz="2000" i="1" baseline="-25000" dirty="0">
                <a:solidFill>
                  <a:srgbClr val="00187E"/>
                </a:solidFill>
                <a:latin typeface="Times New Roman" panose="02020603050405020304" pitchFamily="18" charset="0"/>
              </a:rPr>
              <a:t>g</a:t>
            </a:r>
            <a:r>
              <a:rPr lang="en-US" altLang="it-IT" sz="2000" i="1" dirty="0">
                <a:solidFill>
                  <a:srgbClr val="00187E"/>
                </a:solidFill>
                <a:latin typeface="Times New Roman" panose="02020603050405020304" pitchFamily="18" charset="0"/>
              </a:rPr>
              <a:t> &lt; c</a:t>
            </a:r>
            <a:r>
              <a:rPr lang="en-US" altLang="it-IT" sz="1600" dirty="0"/>
              <a:t>         </a:t>
            </a:r>
            <a:r>
              <a:rPr lang="en-US" altLang="it-IT" sz="2000" dirty="0" err="1">
                <a:solidFill>
                  <a:srgbClr val="C00000"/>
                </a:solidFill>
              </a:rPr>
              <a:t>N</a:t>
            </a:r>
            <a:r>
              <a:rPr lang="en-US" altLang="it-IT" sz="2000" b="0" dirty="0" err="1">
                <a:solidFill>
                  <a:srgbClr val="002060"/>
                </a:solidFill>
              </a:rPr>
              <a:t>ornal</a:t>
            </a:r>
            <a:r>
              <a:rPr lang="en-US" altLang="it-IT" sz="2000" b="0" dirty="0">
                <a:solidFill>
                  <a:srgbClr val="C00000"/>
                </a:solidFill>
              </a:rPr>
              <a:t> </a:t>
            </a:r>
            <a:r>
              <a:rPr lang="en-US" altLang="it-IT" sz="2000" dirty="0">
                <a:solidFill>
                  <a:srgbClr val="C00000"/>
                </a:solidFill>
              </a:rPr>
              <a:t>C</a:t>
            </a:r>
            <a:r>
              <a:rPr lang="en-US" altLang="it-IT" sz="2000" b="0" dirty="0">
                <a:solidFill>
                  <a:srgbClr val="002060"/>
                </a:solidFill>
              </a:rPr>
              <a:t>onducting</a:t>
            </a:r>
            <a:endParaRPr lang="en-US" altLang="it-IT" sz="1600" b="0" dirty="0">
              <a:solidFill>
                <a:srgbClr val="002060"/>
              </a:solidFill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A077A588-B0D1-9546-BFE9-F853C3014C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44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B07B2D-DBD4-CC40-9153-4F69FD5E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All Linear Colliders are pulsed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EB97EE-A8BE-064E-BF43-13250D9F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8BE904-90A1-3F4F-9257-8CC4FAD7D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53</a:t>
            </a:fld>
            <a:endParaRPr lang="en-US" altLang="it-IT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4C0641E-DF2B-5440-ABDC-75831ABDC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40" y="924449"/>
            <a:ext cx="950276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84263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085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57438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94025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512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084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656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228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b="0" dirty="0">
                <a:solidFill>
                  <a:srgbClr val="002060"/>
                </a:solidFill>
                <a:latin typeface="+mn-lt"/>
              </a:rPr>
              <a:t>All the LCs must be pulsed machines to improve efficiency. As a result: </a:t>
            </a:r>
          </a:p>
          <a:p>
            <a:pPr marL="285750" indent="-285750">
              <a:spcBef>
                <a:spcPct val="1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altLang="it-IT" sz="2000" b="0" dirty="0">
                <a:solidFill>
                  <a:srgbClr val="002060"/>
                </a:solidFill>
                <a:latin typeface="+mn-lt"/>
              </a:rPr>
              <a:t>duty factors are small </a:t>
            </a:r>
          </a:p>
          <a:p>
            <a:pPr marL="285750" indent="-285750">
              <a:spcBef>
                <a:spcPct val="1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altLang="it-IT" sz="2000" b="0" dirty="0">
                <a:solidFill>
                  <a:srgbClr val="002060"/>
                </a:solidFill>
                <a:latin typeface="+mn-lt"/>
              </a:rPr>
              <a:t>pulse peak powers can be very large</a:t>
            </a:r>
            <a:endParaRPr lang="en-US" altLang="it-IT" sz="20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03495C3-6BCE-F848-92B0-98B4FCDC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0556" y="2769923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Pulse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F2A9242-14D9-BF43-913A-B1B871A2F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931" y="4041510"/>
            <a:ext cx="1654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Train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3FC1FF28-2239-8D48-ADB9-0C7904217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881" y="5067035"/>
            <a:ext cx="1811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Loading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5CA68131-2511-E543-BC8C-C8F79866BDEE}"/>
              </a:ext>
            </a:extLst>
          </p:cNvPr>
          <p:cNvGrpSpPr>
            <a:grpSpLocks/>
          </p:cNvGrpSpPr>
          <p:nvPr/>
        </p:nvGrpSpPr>
        <p:grpSpPr bwMode="auto">
          <a:xfrm>
            <a:off x="1922993" y="2341298"/>
            <a:ext cx="7010400" cy="3886200"/>
            <a:chOff x="384" y="1296"/>
            <a:chExt cx="4416" cy="2448"/>
          </a:xfrm>
        </p:grpSpPr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BD8C82F5-A744-EC42-8D56-AE531F2234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1536"/>
              <a:ext cx="96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C05D8364-0980-8D43-99F6-22CE138DC3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296"/>
              <a:ext cx="4176" cy="816"/>
              <a:chOff x="576" y="1440"/>
              <a:chExt cx="4176" cy="816"/>
            </a:xfrm>
          </p:grpSpPr>
          <p:sp>
            <p:nvSpPr>
              <p:cNvPr id="114" name="Line 9">
                <a:extLst>
                  <a:ext uri="{FF2B5EF4-FFF2-40B4-BE49-F238E27FC236}">
                    <a16:creationId xmlns:a16="http://schemas.microsoft.com/office/drawing/2014/main" id="{7F1320CD-B1E8-3346-B077-58F1618E49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016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5" name="Line 10">
                <a:extLst>
                  <a:ext uri="{FF2B5EF4-FFF2-40B4-BE49-F238E27FC236}">
                    <a16:creationId xmlns:a16="http://schemas.microsoft.com/office/drawing/2014/main" id="{6AF5B440-309C-E54C-8487-19F08FAA5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6" name="Line 11">
                <a:extLst>
                  <a:ext uri="{FF2B5EF4-FFF2-40B4-BE49-F238E27FC236}">
                    <a16:creationId xmlns:a16="http://schemas.microsoft.com/office/drawing/2014/main" id="{B159622A-3A26-7746-8DF9-D5061DF06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680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7" name="Line 12">
                <a:extLst>
                  <a:ext uri="{FF2B5EF4-FFF2-40B4-BE49-F238E27FC236}">
                    <a16:creationId xmlns:a16="http://schemas.microsoft.com/office/drawing/2014/main" id="{BFB756E9-BCCA-CB46-8174-B940C2580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8" name="Line 13">
                <a:extLst>
                  <a:ext uri="{FF2B5EF4-FFF2-40B4-BE49-F238E27FC236}">
                    <a16:creationId xmlns:a16="http://schemas.microsoft.com/office/drawing/2014/main" id="{506B082D-B703-934D-B3B9-140DBB11F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16"/>
                <a:ext cx="15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9" name="Line 14">
                <a:extLst>
                  <a:ext uri="{FF2B5EF4-FFF2-40B4-BE49-F238E27FC236}">
                    <a16:creationId xmlns:a16="http://schemas.microsoft.com/office/drawing/2014/main" id="{B67B32AF-E41F-504E-8968-1DD862D0C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0" name="Line 15">
                <a:extLst>
                  <a:ext uri="{FF2B5EF4-FFF2-40B4-BE49-F238E27FC236}">
                    <a16:creationId xmlns:a16="http://schemas.microsoft.com/office/drawing/2014/main" id="{7A0D3981-AF8A-F547-9065-03299EAB6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1" name="Line 16">
                <a:extLst>
                  <a:ext uri="{FF2B5EF4-FFF2-40B4-BE49-F238E27FC236}">
                    <a16:creationId xmlns:a16="http://schemas.microsoft.com/office/drawing/2014/main" id="{3E5B8E06-E60E-0941-B025-A2302941E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016"/>
                <a:ext cx="15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2" name="Line 17">
                <a:extLst>
                  <a:ext uri="{FF2B5EF4-FFF2-40B4-BE49-F238E27FC236}">
                    <a16:creationId xmlns:a16="http://schemas.microsoft.com/office/drawing/2014/main" id="{A64A84BD-9068-FB41-A9DC-399EE413B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3" name="Line 18">
                <a:extLst>
                  <a:ext uri="{FF2B5EF4-FFF2-40B4-BE49-F238E27FC236}">
                    <a16:creationId xmlns:a16="http://schemas.microsoft.com/office/drawing/2014/main" id="{65553402-D783-1241-A9BA-B97076920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1680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4" name="Line 19">
                <a:extLst>
                  <a:ext uri="{FF2B5EF4-FFF2-40B4-BE49-F238E27FC236}">
                    <a16:creationId xmlns:a16="http://schemas.microsoft.com/office/drawing/2014/main" id="{E4FC2956-C006-B149-A836-F5EC99010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5" name="Line 20">
                <a:extLst>
                  <a:ext uri="{FF2B5EF4-FFF2-40B4-BE49-F238E27FC236}">
                    <a16:creationId xmlns:a16="http://schemas.microsoft.com/office/drawing/2014/main" id="{BD127CEA-F1AD-CA42-AFE3-82EBAC407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3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6" name="Line 21">
                <a:extLst>
                  <a:ext uri="{FF2B5EF4-FFF2-40B4-BE49-F238E27FC236}">
                    <a16:creationId xmlns:a16="http://schemas.microsoft.com/office/drawing/2014/main" id="{07E307A6-35B3-2E44-99F9-E2942A92E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182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7" name="Line 22">
                <a:extLst>
                  <a:ext uri="{FF2B5EF4-FFF2-40B4-BE49-F238E27FC236}">
                    <a16:creationId xmlns:a16="http://schemas.microsoft.com/office/drawing/2014/main" id="{25F1B826-960C-0549-B1FF-E78C6E5549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8" y="182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8" name="Text Box 23">
                <a:extLst>
                  <a:ext uri="{FF2B5EF4-FFF2-40B4-BE49-F238E27FC236}">
                    <a16:creationId xmlns:a16="http://schemas.microsoft.com/office/drawing/2014/main" id="{9487DCE4-7A7B-1049-B058-A80D8D3352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1728"/>
                <a:ext cx="7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&lt;10-200 ms</a:t>
                </a:r>
              </a:p>
            </p:txBody>
          </p:sp>
          <p:sp>
            <p:nvSpPr>
              <p:cNvPr id="129" name="Line 24">
                <a:extLst>
                  <a:ext uri="{FF2B5EF4-FFF2-40B4-BE49-F238E27FC236}">
                    <a16:creationId xmlns:a16="http://schemas.microsoft.com/office/drawing/2014/main" id="{DDB7C375-CC2C-C945-8C8D-B79EDE4A8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0" y="15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30" name="Line 25">
                <a:extLst>
                  <a:ext uri="{FF2B5EF4-FFF2-40B4-BE49-F238E27FC236}">
                    <a16:creationId xmlns:a16="http://schemas.microsoft.com/office/drawing/2014/main" id="{7DAF42ED-EAC7-5F49-A10F-89DC9FC06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53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31" name="Text Box 26">
                <a:extLst>
                  <a:ext uri="{FF2B5EF4-FFF2-40B4-BE49-F238E27FC236}">
                    <a16:creationId xmlns:a16="http://schemas.microsoft.com/office/drawing/2014/main" id="{EDA4B716-7288-F94C-94D4-BD3A653DB2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1440"/>
                <a:ext cx="7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&lt;1 µs-1ms</a:t>
                </a:r>
              </a:p>
            </p:txBody>
          </p:sp>
          <p:sp>
            <p:nvSpPr>
              <p:cNvPr id="132" name="Oval 27">
                <a:extLst>
                  <a:ext uri="{FF2B5EF4-FFF2-40B4-BE49-F238E27FC236}">
                    <a16:creationId xmlns:a16="http://schemas.microsoft.com/office/drawing/2014/main" id="{B8C483B9-A504-E841-B0D0-E7258C8E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584"/>
                <a:ext cx="384" cy="57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3" name="Line 28">
                <a:extLst>
                  <a:ext uri="{FF2B5EF4-FFF2-40B4-BE49-F238E27FC236}">
                    <a16:creationId xmlns:a16="http://schemas.microsoft.com/office/drawing/2014/main" id="{D2CF51A7-43DA-7043-A9DF-08803F322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20" y="216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3" name="Group 29">
              <a:extLst>
                <a:ext uri="{FF2B5EF4-FFF2-40B4-BE49-F238E27FC236}">
                  <a16:creationId xmlns:a16="http://schemas.microsoft.com/office/drawing/2014/main" id="{8C76FA69-0BBB-CC4E-A08F-1E1BE625E3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2112"/>
              <a:ext cx="4224" cy="576"/>
              <a:chOff x="576" y="2112"/>
              <a:chExt cx="4224" cy="576"/>
            </a:xfrm>
          </p:grpSpPr>
          <p:sp>
            <p:nvSpPr>
              <p:cNvPr id="98" name="Line 30">
                <a:extLst>
                  <a:ext uri="{FF2B5EF4-FFF2-40B4-BE49-F238E27FC236}">
                    <a16:creationId xmlns:a16="http://schemas.microsoft.com/office/drawing/2014/main" id="{20CDECC4-49EA-2D4B-A410-3B6FA896A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92" y="2112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9" name="Line 31">
                <a:extLst>
                  <a:ext uri="{FF2B5EF4-FFF2-40B4-BE49-F238E27FC236}">
                    <a16:creationId xmlns:a16="http://schemas.microsoft.com/office/drawing/2014/main" id="{3E60283E-34E9-8448-96B3-FB84B34C8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92" y="211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0" name="Oval 32">
                <a:extLst>
                  <a:ext uri="{FF2B5EF4-FFF2-40B4-BE49-F238E27FC236}">
                    <a16:creationId xmlns:a16="http://schemas.microsoft.com/office/drawing/2014/main" id="{72534955-04AF-F944-95EC-BAB3B93255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1" name="Oval 33">
                <a:extLst>
                  <a:ext uri="{FF2B5EF4-FFF2-40B4-BE49-F238E27FC236}">
                    <a16:creationId xmlns:a16="http://schemas.microsoft.com/office/drawing/2014/main" id="{4B8C1F7B-3268-974D-B9F7-B4EBC5CE5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2" name="Oval 34">
                <a:extLst>
                  <a:ext uri="{FF2B5EF4-FFF2-40B4-BE49-F238E27FC236}">
                    <a16:creationId xmlns:a16="http://schemas.microsoft.com/office/drawing/2014/main" id="{371B026B-03C8-D648-8A2B-386738493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" name="Oval 35">
                <a:extLst>
                  <a:ext uri="{FF2B5EF4-FFF2-40B4-BE49-F238E27FC236}">
                    <a16:creationId xmlns:a16="http://schemas.microsoft.com/office/drawing/2014/main" id="{D9CCA31D-9A76-F046-A27D-0357F8096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4" name="Line 36">
                <a:extLst>
                  <a:ext uri="{FF2B5EF4-FFF2-40B4-BE49-F238E27FC236}">
                    <a16:creationId xmlns:a16="http://schemas.microsoft.com/office/drawing/2014/main" id="{F05C45DF-7525-554F-B699-AF563EC09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2" y="259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5" name="Line 37">
                <a:extLst>
                  <a:ext uri="{FF2B5EF4-FFF2-40B4-BE49-F238E27FC236}">
                    <a16:creationId xmlns:a16="http://schemas.microsoft.com/office/drawing/2014/main" id="{55904D71-B672-F949-8312-6DD08767A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4" y="259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" name="Text Box 38">
                <a:extLst>
                  <a:ext uri="{FF2B5EF4-FFF2-40B4-BE49-F238E27FC236}">
                    <a16:creationId xmlns:a16="http://schemas.microsoft.com/office/drawing/2014/main" id="{3ECC3F58-2277-AE43-9EC3-96F6A5DEEE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" y="2496"/>
                <a:ext cx="86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1-300 nsec</a:t>
                </a:r>
              </a:p>
            </p:txBody>
          </p:sp>
          <p:sp>
            <p:nvSpPr>
              <p:cNvPr id="107" name="Line 39">
                <a:extLst>
                  <a:ext uri="{FF2B5EF4-FFF2-40B4-BE49-F238E27FC236}">
                    <a16:creationId xmlns:a16="http://schemas.microsoft.com/office/drawing/2014/main" id="{F0AF178D-349F-C643-A040-67763989CB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0" y="2400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8" name="Line 40">
                <a:extLst>
                  <a:ext uri="{FF2B5EF4-FFF2-40B4-BE49-F238E27FC236}">
                    <a16:creationId xmlns:a16="http://schemas.microsoft.com/office/drawing/2014/main" id="{E0B40FD0-BF99-DB43-A3AA-792619F00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9" name="Line 41">
                <a:extLst>
                  <a:ext uri="{FF2B5EF4-FFF2-40B4-BE49-F238E27FC236}">
                    <a16:creationId xmlns:a16="http://schemas.microsoft.com/office/drawing/2014/main" id="{E7A04149-32DF-EE4D-8C7C-92E0B05BB3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0" name="Line 42">
                <a:extLst>
                  <a:ext uri="{FF2B5EF4-FFF2-40B4-BE49-F238E27FC236}">
                    <a16:creationId xmlns:a16="http://schemas.microsoft.com/office/drawing/2014/main" id="{D2903D9D-FDCB-2141-A47C-D11F144C0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1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1" name="Text Box 43">
                <a:extLst>
                  <a:ext uri="{FF2B5EF4-FFF2-40B4-BE49-F238E27FC236}">
                    <a16:creationId xmlns:a16="http://schemas.microsoft.com/office/drawing/2014/main" id="{787C539B-7269-4D40-ACFE-EE8D413272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10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100 m - 300 km</a:t>
                </a:r>
              </a:p>
            </p:txBody>
          </p:sp>
          <p:sp>
            <p:nvSpPr>
              <p:cNvPr id="112" name="Text Box 44">
                <a:extLst>
                  <a:ext uri="{FF2B5EF4-FFF2-40B4-BE49-F238E27FC236}">
                    <a16:creationId xmlns:a16="http://schemas.microsoft.com/office/drawing/2014/main" id="{0EBCB5A6-F842-8940-8382-22AD546785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4" y="2448"/>
                <a:ext cx="115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 sz="1600">
                    <a:latin typeface="Times New Roman" panose="02020603050405020304" pitchFamily="18" charset="0"/>
                  </a:rPr>
                  <a:t>…………………....</a:t>
                </a:r>
              </a:p>
            </p:txBody>
          </p:sp>
          <p:sp>
            <p:nvSpPr>
              <p:cNvPr id="113" name="Text Box 45">
                <a:extLst>
                  <a:ext uri="{FF2B5EF4-FFF2-40B4-BE49-F238E27FC236}">
                    <a16:creationId xmlns:a16="http://schemas.microsoft.com/office/drawing/2014/main" id="{EFC2AAF5-F44C-C540-931E-898C880C72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" y="2448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 sz="1600">
                    <a:latin typeface="Times New Roman" panose="02020603050405020304" pitchFamily="18" charset="0"/>
                  </a:rPr>
                  <a:t>……</a:t>
                </a:r>
              </a:p>
            </p:txBody>
          </p:sp>
        </p:grpSp>
        <p:sp>
          <p:nvSpPr>
            <p:cNvPr id="14" name="Oval 46">
              <a:extLst>
                <a:ext uri="{FF2B5EF4-FFF2-40B4-BE49-F238E27FC236}">
                  <a16:creationId xmlns:a16="http://schemas.microsoft.com/office/drawing/2014/main" id="{2A8C3424-4F80-F54B-ABF5-E2BF6748B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440"/>
              <a:ext cx="384" cy="57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5" name="Group 47">
              <a:extLst>
                <a:ext uri="{FF2B5EF4-FFF2-40B4-BE49-F238E27FC236}">
                  <a16:creationId xmlns:a16="http://schemas.microsoft.com/office/drawing/2014/main" id="{0551ED50-DEC9-5142-B67C-0583983C3A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728"/>
              <a:ext cx="1344" cy="1488"/>
              <a:chOff x="384" y="1872"/>
              <a:chExt cx="1344" cy="1488"/>
            </a:xfrm>
          </p:grpSpPr>
          <p:sp>
            <p:nvSpPr>
              <p:cNvPr id="95" name="Line 48">
                <a:extLst>
                  <a:ext uri="{FF2B5EF4-FFF2-40B4-BE49-F238E27FC236}">
                    <a16:creationId xmlns:a16="http://schemas.microsoft.com/office/drawing/2014/main" id="{09B3D295-C1BD-0E4D-B23D-CA0A7FFDD1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" y="187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6" name="Line 49">
                <a:extLst>
                  <a:ext uri="{FF2B5EF4-FFF2-40B4-BE49-F238E27FC236}">
                    <a16:creationId xmlns:a16="http://schemas.microsoft.com/office/drawing/2014/main" id="{EC4E46FF-23B7-B541-B479-00EFD629D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1872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7" name="Line 50">
                <a:extLst>
                  <a:ext uri="{FF2B5EF4-FFF2-40B4-BE49-F238E27FC236}">
                    <a16:creationId xmlns:a16="http://schemas.microsoft.com/office/drawing/2014/main" id="{59AC3480-58C0-1A4E-B5CF-01E76EB229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0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31EDF307-511E-AA4C-8DF5-79B358D8E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2784"/>
              <a:ext cx="3072" cy="960"/>
              <a:chOff x="1632" y="2928"/>
              <a:chExt cx="3072" cy="960"/>
            </a:xfrm>
          </p:grpSpPr>
          <p:grpSp>
            <p:nvGrpSpPr>
              <p:cNvPr id="18" name="Group 52">
                <a:extLst>
                  <a:ext uri="{FF2B5EF4-FFF2-40B4-BE49-F238E27FC236}">
                    <a16:creationId xmlns:a16="http://schemas.microsoft.com/office/drawing/2014/main" id="{1890B9CC-790B-BE46-983F-59AD814CD4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2928"/>
                <a:ext cx="3072" cy="960"/>
                <a:chOff x="1632" y="2928"/>
                <a:chExt cx="3072" cy="960"/>
              </a:xfrm>
            </p:grpSpPr>
            <p:sp>
              <p:nvSpPr>
                <p:cNvPr id="69" name="Text Box 53">
                  <a:extLst>
                    <a:ext uri="{FF2B5EF4-FFF2-40B4-BE49-F238E27FC236}">
                      <a16:creationId xmlns:a16="http://schemas.microsoft.com/office/drawing/2014/main" id="{4B1E5230-3EDF-2349-BD21-E8A09D52F8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2" y="2928"/>
                  <a:ext cx="624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it-IT"/>
                    <a:t>gradient</a:t>
                  </a:r>
                </a:p>
              </p:txBody>
            </p:sp>
            <p:sp>
              <p:nvSpPr>
                <p:cNvPr id="70" name="Text Box 54">
                  <a:extLst>
                    <a:ext uri="{FF2B5EF4-FFF2-40B4-BE49-F238E27FC236}">
                      <a16:creationId xmlns:a16="http://schemas.microsoft.com/office/drawing/2014/main" id="{827566B8-C219-B94F-A41E-8984B830C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52" y="3072"/>
                  <a:ext cx="1152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it-IT"/>
                    <a:t>with further input</a:t>
                  </a:r>
                </a:p>
              </p:txBody>
            </p:sp>
            <p:grpSp>
              <p:nvGrpSpPr>
                <p:cNvPr id="71" name="Group 55">
                  <a:extLst>
                    <a:ext uri="{FF2B5EF4-FFF2-40B4-BE49-F238E27FC236}">
                      <a16:creationId xmlns:a16="http://schemas.microsoft.com/office/drawing/2014/main" id="{13371791-5642-7747-8619-4B538B8DBF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2" y="3117"/>
                  <a:ext cx="2688" cy="771"/>
                  <a:chOff x="1872" y="3117"/>
                  <a:chExt cx="2688" cy="771"/>
                </a:xfrm>
              </p:grpSpPr>
              <p:sp>
                <p:nvSpPr>
                  <p:cNvPr id="72" name="Text Box 56">
                    <a:extLst>
                      <a:ext uri="{FF2B5EF4-FFF2-40B4-BE49-F238E27FC236}">
                        <a16:creationId xmlns:a16="http://schemas.microsoft.com/office/drawing/2014/main" id="{0B51372C-8E4A-3D49-AFD6-186420D1308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2" y="3312"/>
                    <a:ext cx="100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without input</a:t>
                    </a:r>
                  </a:p>
                </p:txBody>
              </p:sp>
              <p:grpSp>
                <p:nvGrpSpPr>
                  <p:cNvPr id="73" name="Group 57">
                    <a:extLst>
                      <a:ext uri="{FF2B5EF4-FFF2-40B4-BE49-F238E27FC236}">
                        <a16:creationId xmlns:a16="http://schemas.microsoft.com/office/drawing/2014/main" id="{7BD9ED3F-9D78-504E-B00D-A57008C708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2" y="3117"/>
                    <a:ext cx="1968" cy="535"/>
                    <a:chOff x="1152" y="1248"/>
                    <a:chExt cx="3120" cy="1104"/>
                  </a:xfrm>
                </p:grpSpPr>
                <p:sp>
                  <p:nvSpPr>
                    <p:cNvPr id="93" name="Line 58">
                      <a:extLst>
                        <a:ext uri="{FF2B5EF4-FFF2-40B4-BE49-F238E27FC236}">
                          <a16:creationId xmlns:a16="http://schemas.microsoft.com/office/drawing/2014/main" id="{28D715E7-28C1-F34A-8254-F22AEC66AE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208"/>
                      <a:ext cx="31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" name="Line 59">
                      <a:extLst>
                        <a:ext uri="{FF2B5EF4-FFF2-40B4-BE49-F238E27FC236}">
                          <a16:creationId xmlns:a16="http://schemas.microsoft.com/office/drawing/2014/main" id="{A993C46F-1A32-344B-94AE-6BB6B8CCD2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48" y="1248"/>
                      <a:ext cx="0" cy="11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74" name="Freeform 60">
                    <a:extLst>
                      <a:ext uri="{FF2B5EF4-FFF2-40B4-BE49-F238E27FC236}">
                        <a16:creationId xmlns:a16="http://schemas.microsoft.com/office/drawing/2014/main" id="{E43410F2-6E48-C542-BF99-20ED6FE64F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3" y="3168"/>
                    <a:ext cx="424" cy="414"/>
                  </a:xfrm>
                  <a:custGeom>
                    <a:avLst/>
                    <a:gdLst>
                      <a:gd name="T0" fmla="*/ 0 w 624"/>
                      <a:gd name="T1" fmla="*/ 1104 h 1104"/>
                      <a:gd name="T2" fmla="*/ 192 w 624"/>
                      <a:gd name="T3" fmla="*/ 384 h 1104"/>
                      <a:gd name="T4" fmla="*/ 624 w 624"/>
                      <a:gd name="T5" fmla="*/ 0 h 1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24" h="1104">
                        <a:moveTo>
                          <a:pt x="0" y="1104"/>
                        </a:moveTo>
                        <a:cubicBezTo>
                          <a:pt x="44" y="836"/>
                          <a:pt x="88" y="568"/>
                          <a:pt x="192" y="384"/>
                        </a:cubicBezTo>
                        <a:cubicBezTo>
                          <a:pt x="296" y="200"/>
                          <a:pt x="544" y="64"/>
                          <a:pt x="624" y="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5" name="Line 61">
                    <a:extLst>
                      <a:ext uri="{FF2B5EF4-FFF2-40B4-BE49-F238E27FC236}">
                        <a16:creationId xmlns:a16="http://schemas.microsoft.com/office/drawing/2014/main" id="{EEA6B974-8E4E-2247-B6A8-4E98B16DDC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168"/>
                    <a:ext cx="938" cy="0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6" name="Freeform 62">
                    <a:extLst>
                      <a:ext uri="{FF2B5EF4-FFF2-40B4-BE49-F238E27FC236}">
                        <a16:creationId xmlns:a16="http://schemas.microsoft.com/office/drawing/2014/main" id="{F8F8AB65-90D7-E24D-BB31-9D709E178F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3168"/>
                    <a:ext cx="217" cy="414"/>
                  </a:xfrm>
                  <a:custGeom>
                    <a:avLst/>
                    <a:gdLst>
                      <a:gd name="T0" fmla="*/ 8 w 344"/>
                      <a:gd name="T1" fmla="*/ 0 h 1152"/>
                      <a:gd name="T2" fmla="*/ 56 w 344"/>
                      <a:gd name="T3" fmla="*/ 672 h 1152"/>
                      <a:gd name="T4" fmla="*/ 344 w 344"/>
                      <a:gd name="T5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4" h="1152">
                        <a:moveTo>
                          <a:pt x="8" y="0"/>
                        </a:moveTo>
                        <a:cubicBezTo>
                          <a:pt x="4" y="240"/>
                          <a:pt x="0" y="480"/>
                          <a:pt x="56" y="672"/>
                        </a:cubicBezTo>
                        <a:cubicBezTo>
                          <a:pt x="112" y="864"/>
                          <a:pt x="228" y="1008"/>
                          <a:pt x="344" y="1152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7" name="AutoShape 63">
                    <a:extLst>
                      <a:ext uri="{FF2B5EF4-FFF2-40B4-BE49-F238E27FC236}">
                        <a16:creationId xmlns:a16="http://schemas.microsoft.com/office/drawing/2014/main" id="{A4DE640E-45D8-1447-AF52-0A14F5A72E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16200000">
                    <a:off x="2136" y="3456"/>
                    <a:ext cx="47" cy="394"/>
                  </a:xfrm>
                  <a:prstGeom prst="rightBrace">
                    <a:avLst>
                      <a:gd name="adj1" fmla="val 69858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8" name="AutoShape 64">
                    <a:extLst>
                      <a:ext uri="{FF2B5EF4-FFF2-40B4-BE49-F238E27FC236}">
                        <a16:creationId xmlns:a16="http://schemas.microsoft.com/office/drawing/2014/main" id="{0B2B40FB-6A24-5E47-BB47-77791E67AE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16200000">
                    <a:off x="2860" y="3156"/>
                    <a:ext cx="24" cy="969"/>
                  </a:xfrm>
                  <a:prstGeom prst="rightBrace">
                    <a:avLst>
                      <a:gd name="adj1" fmla="val 336458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9" name="Text Box 65">
                    <a:extLst>
                      <a:ext uri="{FF2B5EF4-FFF2-40B4-BE49-F238E27FC236}">
                        <a16:creationId xmlns:a16="http://schemas.microsoft.com/office/drawing/2014/main" id="{F6FA3F30-A398-3842-A8C2-67250E2D819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" y="3696"/>
                    <a:ext cx="43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filling</a:t>
                    </a:r>
                  </a:p>
                </p:txBody>
              </p:sp>
              <p:sp>
                <p:nvSpPr>
                  <p:cNvPr id="80" name="Text Box 66">
                    <a:extLst>
                      <a:ext uri="{FF2B5EF4-FFF2-40B4-BE49-F238E27FC236}">
                        <a16:creationId xmlns:a16="http://schemas.microsoft.com/office/drawing/2014/main" id="{D8F29008-3BE0-1046-A4CD-EAB73324395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92" y="3696"/>
                    <a:ext cx="52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loading</a:t>
                    </a:r>
                  </a:p>
                </p:txBody>
              </p:sp>
              <p:grpSp>
                <p:nvGrpSpPr>
                  <p:cNvPr id="81" name="Group 67">
                    <a:extLst>
                      <a:ext uri="{FF2B5EF4-FFF2-40B4-BE49-F238E27FC236}">
                        <a16:creationId xmlns:a16="http://schemas.microsoft.com/office/drawing/2014/main" id="{A7525748-5B28-F841-B18D-9A5F11489C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68" y="3216"/>
                    <a:ext cx="384" cy="347"/>
                    <a:chOff x="1296" y="1152"/>
                    <a:chExt cx="624" cy="1056"/>
                  </a:xfrm>
                </p:grpSpPr>
                <p:sp>
                  <p:nvSpPr>
                    <p:cNvPr id="86" name="Line 68">
                      <a:extLst>
                        <a:ext uri="{FF2B5EF4-FFF2-40B4-BE49-F238E27FC236}">
                          <a16:creationId xmlns:a16="http://schemas.microsoft.com/office/drawing/2014/main" id="{8E90222E-C7D7-B04E-9DD1-7528E167EE2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1872"/>
                      <a:ext cx="288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7" name="Line 69">
                      <a:extLst>
                        <a:ext uri="{FF2B5EF4-FFF2-40B4-BE49-F238E27FC236}">
                          <a16:creationId xmlns:a16="http://schemas.microsoft.com/office/drawing/2014/main" id="{DE86A985-027F-B144-AA3B-8622262BA21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776"/>
                      <a:ext cx="384" cy="4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8" name="Line 70">
                      <a:extLst>
                        <a:ext uri="{FF2B5EF4-FFF2-40B4-BE49-F238E27FC236}">
                          <a16:creationId xmlns:a16="http://schemas.microsoft.com/office/drawing/2014/main" id="{03B92A48-3121-4144-B955-976FE5A3592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36"/>
                      <a:ext cx="480" cy="5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9" name="Line 71">
                      <a:extLst>
                        <a:ext uri="{FF2B5EF4-FFF2-40B4-BE49-F238E27FC236}">
                          <a16:creationId xmlns:a16="http://schemas.microsoft.com/office/drawing/2014/main" id="{C2943E12-3341-B84E-AED2-A4135A21AA3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6" y="1344"/>
                      <a:ext cx="384" cy="4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0" name="Line 72">
                      <a:extLst>
                        <a:ext uri="{FF2B5EF4-FFF2-40B4-BE49-F238E27FC236}">
                          <a16:creationId xmlns:a16="http://schemas.microsoft.com/office/drawing/2014/main" id="{43E1DB0A-0CD2-7144-B1A6-53F3419AF01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1200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1" name="Line 73">
                      <a:extLst>
                        <a:ext uri="{FF2B5EF4-FFF2-40B4-BE49-F238E27FC236}">
                          <a16:creationId xmlns:a16="http://schemas.microsoft.com/office/drawing/2014/main" id="{4A3EC8DE-01A8-6F4E-A619-F8BDBD6AA9D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064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2" name="Line 74">
                      <a:extLst>
                        <a:ext uri="{FF2B5EF4-FFF2-40B4-BE49-F238E27FC236}">
                          <a16:creationId xmlns:a16="http://schemas.microsoft.com/office/drawing/2014/main" id="{8DABAF28-DC20-3145-A6A2-D6D2A195CE5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1152"/>
                      <a:ext cx="9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82" name="Line 75">
                    <a:extLst>
                      <a:ext uri="{FF2B5EF4-FFF2-40B4-BE49-F238E27FC236}">
                        <a16:creationId xmlns:a16="http://schemas.microsoft.com/office/drawing/2014/main" id="{58CB163E-528A-E746-B7BB-DF4D1E7F25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312"/>
                    <a:ext cx="0" cy="27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3" name="Freeform 76">
                    <a:extLst>
                      <a:ext uri="{FF2B5EF4-FFF2-40B4-BE49-F238E27FC236}">
                        <a16:creationId xmlns:a16="http://schemas.microsoft.com/office/drawing/2014/main" id="{541D53E5-F47F-D044-BA2D-FA2600F308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3168"/>
                    <a:ext cx="960" cy="248"/>
                  </a:xfrm>
                  <a:custGeom>
                    <a:avLst/>
                    <a:gdLst>
                      <a:gd name="T0" fmla="*/ 0 w 960"/>
                      <a:gd name="T1" fmla="*/ 0 h 248"/>
                      <a:gd name="T2" fmla="*/ 144 w 960"/>
                      <a:gd name="T3" fmla="*/ 192 h 248"/>
                      <a:gd name="T4" fmla="*/ 720 w 960"/>
                      <a:gd name="T5" fmla="*/ 240 h 248"/>
                      <a:gd name="T6" fmla="*/ 960 w 960"/>
                      <a:gd name="T7" fmla="*/ 24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0" h="248">
                        <a:moveTo>
                          <a:pt x="0" y="0"/>
                        </a:moveTo>
                        <a:cubicBezTo>
                          <a:pt x="12" y="76"/>
                          <a:pt x="24" y="152"/>
                          <a:pt x="144" y="192"/>
                        </a:cubicBezTo>
                        <a:cubicBezTo>
                          <a:pt x="264" y="232"/>
                          <a:pt x="584" y="232"/>
                          <a:pt x="720" y="240"/>
                        </a:cubicBezTo>
                        <a:cubicBezTo>
                          <a:pt x="856" y="248"/>
                          <a:pt x="908" y="244"/>
                          <a:pt x="960" y="240"/>
                        </a:cubicBezTo>
                      </a:path>
                    </a:pathLst>
                  </a:custGeom>
                  <a:noFill/>
                  <a:ln w="25400" cap="flat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  <p:sp>
                <p:nvSpPr>
                  <p:cNvPr id="84" name="Line 77">
                    <a:extLst>
                      <a:ext uri="{FF2B5EF4-FFF2-40B4-BE49-F238E27FC236}">
                        <a16:creationId xmlns:a16="http://schemas.microsoft.com/office/drawing/2014/main" id="{A12FC342-5198-C34A-B362-F0F434B3B0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34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  <p:sp>
                <p:nvSpPr>
                  <p:cNvPr id="85" name="Line 78">
                    <a:extLst>
                      <a:ext uri="{FF2B5EF4-FFF2-40B4-BE49-F238E27FC236}">
                        <a16:creationId xmlns:a16="http://schemas.microsoft.com/office/drawing/2014/main" id="{6E0B258F-33B2-4E42-B693-245CC5F332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316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9" name="Group 79">
                <a:extLst>
                  <a:ext uri="{FF2B5EF4-FFF2-40B4-BE49-F238E27FC236}">
                    <a16:creationId xmlns:a16="http://schemas.microsoft.com/office/drawing/2014/main" id="{5911217D-D2E0-3044-A734-94CBCFDEF6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3168"/>
                <a:ext cx="960" cy="384"/>
                <a:chOff x="480" y="3504"/>
                <a:chExt cx="1200" cy="384"/>
              </a:xfrm>
            </p:grpSpPr>
            <p:sp>
              <p:nvSpPr>
                <p:cNvPr id="20" name="Line 80">
                  <a:extLst>
                    <a:ext uri="{FF2B5EF4-FFF2-40B4-BE49-F238E27FC236}">
                      <a16:creationId xmlns:a16="http://schemas.microsoft.com/office/drawing/2014/main" id="{B814F422-4EE9-8245-90E4-A2B597607C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1" name="Line 81">
                  <a:extLst>
                    <a:ext uri="{FF2B5EF4-FFF2-40B4-BE49-F238E27FC236}">
                      <a16:creationId xmlns:a16="http://schemas.microsoft.com/office/drawing/2014/main" id="{F8F350FB-407A-7A4A-B518-B280E6FA03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2" name="Line 82">
                  <a:extLst>
                    <a:ext uri="{FF2B5EF4-FFF2-40B4-BE49-F238E27FC236}">
                      <a16:creationId xmlns:a16="http://schemas.microsoft.com/office/drawing/2014/main" id="{F19B1AA4-717D-A74C-816C-3C11BDBD0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3" name="Line 83">
                  <a:extLst>
                    <a:ext uri="{FF2B5EF4-FFF2-40B4-BE49-F238E27FC236}">
                      <a16:creationId xmlns:a16="http://schemas.microsoft.com/office/drawing/2014/main" id="{7D0B443B-8510-F34D-A23E-3E09C5EE48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4" name="Line 84">
                  <a:extLst>
                    <a:ext uri="{FF2B5EF4-FFF2-40B4-BE49-F238E27FC236}">
                      <a16:creationId xmlns:a16="http://schemas.microsoft.com/office/drawing/2014/main" id="{E30A5BC0-EAE0-DB48-912F-5E212D605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5" name="Line 85">
                  <a:extLst>
                    <a:ext uri="{FF2B5EF4-FFF2-40B4-BE49-F238E27FC236}">
                      <a16:creationId xmlns:a16="http://schemas.microsoft.com/office/drawing/2014/main" id="{ABDFEE7B-7215-744D-89BD-D536E441C7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6" name="Line 86">
                  <a:extLst>
                    <a:ext uri="{FF2B5EF4-FFF2-40B4-BE49-F238E27FC236}">
                      <a16:creationId xmlns:a16="http://schemas.microsoft.com/office/drawing/2014/main" id="{C8CE9847-48FA-5546-A288-2E83658D5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7" name="Line 87">
                  <a:extLst>
                    <a:ext uri="{FF2B5EF4-FFF2-40B4-BE49-F238E27FC236}">
                      <a16:creationId xmlns:a16="http://schemas.microsoft.com/office/drawing/2014/main" id="{13747E21-325C-1D46-B6C9-4CE8BC691E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8" name="Line 88">
                  <a:extLst>
                    <a:ext uri="{FF2B5EF4-FFF2-40B4-BE49-F238E27FC236}">
                      <a16:creationId xmlns:a16="http://schemas.microsoft.com/office/drawing/2014/main" id="{87A7D097-DA65-BD45-B483-47FC56625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9" name="Line 89">
                  <a:extLst>
                    <a:ext uri="{FF2B5EF4-FFF2-40B4-BE49-F238E27FC236}">
                      <a16:creationId xmlns:a16="http://schemas.microsoft.com/office/drawing/2014/main" id="{D28D1AC1-7D6D-A34B-ABD7-1854CB970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0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0" name="Line 90">
                  <a:extLst>
                    <a:ext uri="{FF2B5EF4-FFF2-40B4-BE49-F238E27FC236}">
                      <a16:creationId xmlns:a16="http://schemas.microsoft.com/office/drawing/2014/main" id="{57F67B69-E4A3-D842-B7A2-65D2314D04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1" name="Line 91">
                  <a:extLst>
                    <a:ext uri="{FF2B5EF4-FFF2-40B4-BE49-F238E27FC236}">
                      <a16:creationId xmlns:a16="http://schemas.microsoft.com/office/drawing/2014/main" id="{20F74836-1C1A-8D4F-A634-6A87FF29A7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2" name="Line 92">
                  <a:extLst>
                    <a:ext uri="{FF2B5EF4-FFF2-40B4-BE49-F238E27FC236}">
                      <a16:creationId xmlns:a16="http://schemas.microsoft.com/office/drawing/2014/main" id="{CEB9D14A-F4DA-8B46-B203-194361DEF9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3" name="Line 93">
                  <a:extLst>
                    <a:ext uri="{FF2B5EF4-FFF2-40B4-BE49-F238E27FC236}">
                      <a16:creationId xmlns:a16="http://schemas.microsoft.com/office/drawing/2014/main" id="{D76AD582-1277-884A-8672-1DE1B175E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4" name="Line 94">
                  <a:extLst>
                    <a:ext uri="{FF2B5EF4-FFF2-40B4-BE49-F238E27FC236}">
                      <a16:creationId xmlns:a16="http://schemas.microsoft.com/office/drawing/2014/main" id="{4C77D830-9924-EC49-AE30-3A65DB072B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5" name="Line 95">
                  <a:extLst>
                    <a:ext uri="{FF2B5EF4-FFF2-40B4-BE49-F238E27FC236}">
                      <a16:creationId xmlns:a16="http://schemas.microsoft.com/office/drawing/2014/main" id="{F2D45D07-2006-B442-813F-248FC40505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4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6" name="Line 96">
                  <a:extLst>
                    <a:ext uri="{FF2B5EF4-FFF2-40B4-BE49-F238E27FC236}">
                      <a16:creationId xmlns:a16="http://schemas.microsoft.com/office/drawing/2014/main" id="{EA9453FA-79CC-364E-9C0A-DC1797E395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1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7" name="Line 97">
                  <a:extLst>
                    <a:ext uri="{FF2B5EF4-FFF2-40B4-BE49-F238E27FC236}">
                      <a16:creationId xmlns:a16="http://schemas.microsoft.com/office/drawing/2014/main" id="{F45B2EF8-38B6-FE48-9309-055A592B35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8" name="Line 98">
                  <a:extLst>
                    <a:ext uri="{FF2B5EF4-FFF2-40B4-BE49-F238E27FC236}">
                      <a16:creationId xmlns:a16="http://schemas.microsoft.com/office/drawing/2014/main" id="{7B8C0DEE-8FB3-5D40-8134-E04AC7E9EB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9" name="Line 99">
                  <a:extLst>
                    <a:ext uri="{FF2B5EF4-FFF2-40B4-BE49-F238E27FC236}">
                      <a16:creationId xmlns:a16="http://schemas.microsoft.com/office/drawing/2014/main" id="{8B9517F1-99FE-4A44-8DB1-630F67A1A2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0" name="Line 100">
                  <a:extLst>
                    <a:ext uri="{FF2B5EF4-FFF2-40B4-BE49-F238E27FC236}">
                      <a16:creationId xmlns:a16="http://schemas.microsoft.com/office/drawing/2014/main" id="{A71AD538-813C-2C45-B319-E9BEFC80F9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1" name="Line 101">
                  <a:extLst>
                    <a:ext uri="{FF2B5EF4-FFF2-40B4-BE49-F238E27FC236}">
                      <a16:creationId xmlns:a16="http://schemas.microsoft.com/office/drawing/2014/main" id="{1BB956A2-4C26-524A-B870-57E620876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2" name="Line 102">
                  <a:extLst>
                    <a:ext uri="{FF2B5EF4-FFF2-40B4-BE49-F238E27FC236}">
                      <a16:creationId xmlns:a16="http://schemas.microsoft.com/office/drawing/2014/main" id="{B20AA550-D783-2442-85C9-0AF9EE735F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5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3" name="Line 103">
                  <a:extLst>
                    <a:ext uri="{FF2B5EF4-FFF2-40B4-BE49-F238E27FC236}">
                      <a16:creationId xmlns:a16="http://schemas.microsoft.com/office/drawing/2014/main" id="{BEA01D62-53CD-A04F-B724-C43C81346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4" name="Line 104">
                  <a:extLst>
                    <a:ext uri="{FF2B5EF4-FFF2-40B4-BE49-F238E27FC236}">
                      <a16:creationId xmlns:a16="http://schemas.microsoft.com/office/drawing/2014/main" id="{FEC952C6-0D55-744F-816C-2060FDC3C5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5" name="Line 105">
                  <a:extLst>
                    <a:ext uri="{FF2B5EF4-FFF2-40B4-BE49-F238E27FC236}">
                      <a16:creationId xmlns:a16="http://schemas.microsoft.com/office/drawing/2014/main" id="{E40DFBCD-9E5F-DD44-AE77-46A6BDC1C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6" name="Line 106">
                  <a:extLst>
                    <a:ext uri="{FF2B5EF4-FFF2-40B4-BE49-F238E27FC236}">
                      <a16:creationId xmlns:a16="http://schemas.microsoft.com/office/drawing/2014/main" id="{74710EF7-5C01-3447-8341-5E320906FD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7" name="Line 107">
                  <a:extLst>
                    <a:ext uri="{FF2B5EF4-FFF2-40B4-BE49-F238E27FC236}">
                      <a16:creationId xmlns:a16="http://schemas.microsoft.com/office/drawing/2014/main" id="{AEFDFBC3-F48B-F94D-92BC-3B7D459D1B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8" name="Line 108">
                  <a:extLst>
                    <a:ext uri="{FF2B5EF4-FFF2-40B4-BE49-F238E27FC236}">
                      <a16:creationId xmlns:a16="http://schemas.microsoft.com/office/drawing/2014/main" id="{FC71F479-4CDB-3B4C-A165-DD07ED928A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0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9" name="Line 109">
                  <a:extLst>
                    <a:ext uri="{FF2B5EF4-FFF2-40B4-BE49-F238E27FC236}">
                      <a16:creationId xmlns:a16="http://schemas.microsoft.com/office/drawing/2014/main" id="{C9E6CC60-8474-7941-AC56-00B6CB62AA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0" name="Line 110">
                  <a:extLst>
                    <a:ext uri="{FF2B5EF4-FFF2-40B4-BE49-F238E27FC236}">
                      <a16:creationId xmlns:a16="http://schemas.microsoft.com/office/drawing/2014/main" id="{8C2B0730-2E9E-4A4D-BBA1-D89AE659D3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1" name="Line 111">
                  <a:extLst>
                    <a:ext uri="{FF2B5EF4-FFF2-40B4-BE49-F238E27FC236}">
                      <a16:creationId xmlns:a16="http://schemas.microsoft.com/office/drawing/2014/main" id="{EE2EB7FA-1387-5043-A71A-D5C088BB1A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2" name="Line 112">
                  <a:extLst>
                    <a:ext uri="{FF2B5EF4-FFF2-40B4-BE49-F238E27FC236}">
                      <a16:creationId xmlns:a16="http://schemas.microsoft.com/office/drawing/2014/main" id="{C7742AA1-2E54-FD45-9DEC-E81BCC1DC4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3" name="Line 113">
                  <a:extLst>
                    <a:ext uri="{FF2B5EF4-FFF2-40B4-BE49-F238E27FC236}">
                      <a16:creationId xmlns:a16="http://schemas.microsoft.com/office/drawing/2014/main" id="{0DEB39D6-405E-834F-BDF5-D0142A693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9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4" name="Line 114">
                  <a:extLst>
                    <a:ext uri="{FF2B5EF4-FFF2-40B4-BE49-F238E27FC236}">
                      <a16:creationId xmlns:a16="http://schemas.microsoft.com/office/drawing/2014/main" id="{D45D0E50-8B8F-064E-B9A0-579316931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5" name="Line 115">
                  <a:extLst>
                    <a:ext uri="{FF2B5EF4-FFF2-40B4-BE49-F238E27FC236}">
                      <a16:creationId xmlns:a16="http://schemas.microsoft.com/office/drawing/2014/main" id="{23CCD188-F56A-C342-9C6C-BA5BF422A3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6" name="Line 116">
                  <a:extLst>
                    <a:ext uri="{FF2B5EF4-FFF2-40B4-BE49-F238E27FC236}">
                      <a16:creationId xmlns:a16="http://schemas.microsoft.com/office/drawing/2014/main" id="{16C7FFE0-4E58-3643-9004-E9704896D7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7" name="Line 117">
                  <a:extLst>
                    <a:ext uri="{FF2B5EF4-FFF2-40B4-BE49-F238E27FC236}">
                      <a16:creationId xmlns:a16="http://schemas.microsoft.com/office/drawing/2014/main" id="{236A7E80-77E1-F74B-828C-FF7358687E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9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8" name="Line 118">
                  <a:extLst>
                    <a:ext uri="{FF2B5EF4-FFF2-40B4-BE49-F238E27FC236}">
                      <a16:creationId xmlns:a16="http://schemas.microsoft.com/office/drawing/2014/main" id="{C7CB455E-25E2-C642-B5BC-443E5FBC86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9" name="Line 119">
                  <a:extLst>
                    <a:ext uri="{FF2B5EF4-FFF2-40B4-BE49-F238E27FC236}">
                      <a16:creationId xmlns:a16="http://schemas.microsoft.com/office/drawing/2014/main" id="{913A940E-14F0-D342-8DB4-E6BBF8875A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0" name="Line 120">
                  <a:extLst>
                    <a:ext uri="{FF2B5EF4-FFF2-40B4-BE49-F238E27FC236}">
                      <a16:creationId xmlns:a16="http://schemas.microsoft.com/office/drawing/2014/main" id="{44DED819-F1BF-B741-91E9-D95C24F693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1" name="Line 121">
                  <a:extLst>
                    <a:ext uri="{FF2B5EF4-FFF2-40B4-BE49-F238E27FC236}">
                      <a16:creationId xmlns:a16="http://schemas.microsoft.com/office/drawing/2014/main" id="{8804D945-B222-904C-A85C-E10B41C047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2" name="Line 122">
                  <a:extLst>
                    <a:ext uri="{FF2B5EF4-FFF2-40B4-BE49-F238E27FC236}">
                      <a16:creationId xmlns:a16="http://schemas.microsoft.com/office/drawing/2014/main" id="{AEF3AAFF-2001-F549-B856-0E9015B82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3" name="Line 123">
                  <a:extLst>
                    <a:ext uri="{FF2B5EF4-FFF2-40B4-BE49-F238E27FC236}">
                      <a16:creationId xmlns:a16="http://schemas.microsoft.com/office/drawing/2014/main" id="{0578D4B9-90B0-6247-BD7D-467755923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3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4" name="Line 124">
                  <a:extLst>
                    <a:ext uri="{FF2B5EF4-FFF2-40B4-BE49-F238E27FC236}">
                      <a16:creationId xmlns:a16="http://schemas.microsoft.com/office/drawing/2014/main" id="{CE95DF53-E234-564B-B85C-0426655F74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5" name="Line 125">
                  <a:extLst>
                    <a:ext uri="{FF2B5EF4-FFF2-40B4-BE49-F238E27FC236}">
                      <a16:creationId xmlns:a16="http://schemas.microsoft.com/office/drawing/2014/main" id="{D9CD56C8-959B-A047-B497-55F0079A04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8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6" name="Line 126">
                  <a:extLst>
                    <a:ext uri="{FF2B5EF4-FFF2-40B4-BE49-F238E27FC236}">
                      <a16:creationId xmlns:a16="http://schemas.microsoft.com/office/drawing/2014/main" id="{D48E91EE-9FBE-AB47-A917-15B7203EB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7" name="Line 127">
                  <a:extLst>
                    <a:ext uri="{FF2B5EF4-FFF2-40B4-BE49-F238E27FC236}">
                      <a16:creationId xmlns:a16="http://schemas.microsoft.com/office/drawing/2014/main" id="{70A2A3D7-8CB5-C648-B3F7-6AFCAEFD32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8" name="Line 128">
                  <a:extLst>
                    <a:ext uri="{FF2B5EF4-FFF2-40B4-BE49-F238E27FC236}">
                      <a16:creationId xmlns:a16="http://schemas.microsoft.com/office/drawing/2014/main" id="{03CB3E63-B874-D745-A48B-4C31601EC4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17" name="Text Box 129">
              <a:extLst>
                <a:ext uri="{FF2B5EF4-FFF2-40B4-BE49-F238E27FC236}">
                  <a16:creationId xmlns:a16="http://schemas.microsoft.com/office/drawing/2014/main" id="{CD8ECB33-5CB7-5E4B-8E0E-356048728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312"/>
              <a:ext cx="13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/>
                <a:t>accelerating field pulse:</a:t>
              </a:r>
            </a:p>
          </p:txBody>
        </p:sp>
      </p:grpSp>
      <p:sp>
        <p:nvSpPr>
          <p:cNvPr id="134" name="Segnaposto numero diapositiva 5">
            <a:extLst>
              <a:ext uri="{FF2B5EF4-FFF2-40B4-BE49-F238E27FC236}">
                <a16:creationId xmlns:a16="http://schemas.microsoft.com/office/drawing/2014/main" id="{C0E6BB9F-9B61-5148-9FD5-C041DDC13FEB}"/>
              </a:ext>
            </a:extLst>
          </p:cNvPr>
          <p:cNvSpPr txBox="1">
            <a:spLocks/>
          </p:cNvSpPr>
          <p:nvPr/>
        </p:nvSpPr>
        <p:spPr bwMode="auto">
          <a:xfrm>
            <a:off x="10345951" y="862013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  <p:sp>
        <p:nvSpPr>
          <p:cNvPr id="135" name="Rectangle 6">
            <a:extLst>
              <a:ext uri="{FF2B5EF4-FFF2-40B4-BE49-F238E27FC236}">
                <a16:creationId xmlns:a16="http://schemas.microsoft.com/office/drawing/2014/main" id="{DCB98677-FA18-C04A-8051-A5E234CDBC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769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AE30E-039A-BB42-89D2-3C1EA8A34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Fighting for Luminosity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9356D17-8C0E-0F45-9CEF-40F843B21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F58A19-DEDA-2C46-A6FB-14EE0A392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A42BA1-2A5D-E44A-B1E5-8DF2B26F4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2DBE183-ACF0-0441-9F8D-5E6C11F161E3}"/>
              </a:ext>
            </a:extLst>
          </p:cNvPr>
          <p:cNvGrpSpPr/>
          <p:nvPr/>
        </p:nvGrpSpPr>
        <p:grpSpPr>
          <a:xfrm>
            <a:off x="1927755" y="999330"/>
            <a:ext cx="8640763" cy="5103815"/>
            <a:chOff x="1847851" y="1108075"/>
            <a:chExt cx="8640763" cy="5103815"/>
          </a:xfrm>
        </p:grpSpPr>
        <p:graphicFrame>
          <p:nvGraphicFramePr>
            <p:cNvPr id="7" name="Object 3">
              <a:extLst>
                <a:ext uri="{FF2B5EF4-FFF2-40B4-BE49-F238E27FC236}">
                  <a16:creationId xmlns:a16="http://schemas.microsoft.com/office/drawing/2014/main" id="{A0F40077-86B0-6A4F-AAE2-3F3FF288DF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1807" y="2644147"/>
            <a:ext cx="3201987" cy="1266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4574500" imgH="10528300" progId="Equation.3">
                    <p:embed/>
                  </p:oleObj>
                </mc:Choice>
                <mc:Fallback>
                  <p:oleObj name="Equation" r:id="rId2" imgW="24574500" imgH="10528300" progId="Equation.3">
                    <p:embed/>
                    <p:pic>
                      <p:nvPicPr>
                        <p:cNvPr id="695299" name="Object 3">
                          <a:extLst>
                            <a:ext uri="{FF2B5EF4-FFF2-40B4-BE49-F238E27FC236}">
                              <a16:creationId xmlns:a16="http://schemas.microsoft.com/office/drawing/2014/main" id="{1A9CFBE5-BDB2-E847-AFA1-FFA34619F7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1807" y="2644147"/>
                          <a:ext cx="3201987" cy="1266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6BC73F62-FF82-1646-8F12-A19A99FC1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3750" y="4149727"/>
              <a:ext cx="7056438" cy="2062163"/>
              <a:chOff x="340" y="2614"/>
              <a:chExt cx="4445" cy="1299"/>
            </a:xfrm>
          </p:grpSpPr>
          <p:sp>
            <p:nvSpPr>
              <p:cNvPr id="31" name="Rectangle 5">
                <a:extLst>
                  <a:ext uri="{FF2B5EF4-FFF2-40B4-BE49-F238E27FC236}">
                    <a16:creationId xmlns:a16="http://schemas.microsoft.com/office/drawing/2014/main" id="{DF12DABA-DA95-AF41-AE48-9D001C947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2614"/>
                <a:ext cx="4400" cy="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it-IT" sz="2400" b="0" dirty="0">
                    <a:solidFill>
                      <a:schemeClr val="accent2"/>
                    </a:solidFill>
                  </a:rPr>
                  <a:t>   </a:t>
                </a:r>
                <a:r>
                  <a:rPr lang="en-US" altLang="it-IT" sz="2400" b="0" dirty="0">
                    <a:solidFill>
                      <a:srgbClr val="000099"/>
                    </a:solidFill>
                  </a:rPr>
                  <a:t>Parameters to play with</a:t>
                </a:r>
              </a:p>
              <a:p>
                <a:endParaRPr lang="en-US" altLang="it-IT" sz="800" b="0" dirty="0">
                  <a:solidFill>
                    <a:srgbClr val="CC3300"/>
                  </a:solidFill>
                </a:endParaRPr>
              </a:p>
              <a:p>
                <a:pPr algn="l"/>
                <a:r>
                  <a:rPr lang="en-US" altLang="it-IT" sz="1800" b="0" dirty="0"/>
                  <a:t>Reduce </a:t>
                </a:r>
                <a:r>
                  <a:rPr lang="en-US" altLang="it-IT" sz="1800" b="0" dirty="0">
                    <a:solidFill>
                      <a:srgbClr val="000099"/>
                    </a:solidFill>
                  </a:rPr>
                  <a:t>beam emittance</a:t>
                </a:r>
                <a:r>
                  <a:rPr lang="en-US" altLang="it-IT" sz="1800" b="0" dirty="0"/>
                  <a:t> (</a:t>
                </a:r>
                <a:r>
                  <a:rPr lang="el-GR" altLang="it-IT" sz="1800" b="0" i="1" dirty="0"/>
                  <a:t>ε</a:t>
                </a:r>
                <a:r>
                  <a:rPr lang="it-IT" altLang="it-IT" sz="1800" b="0" i="1" baseline="-25000" dirty="0"/>
                  <a:t>x</a:t>
                </a:r>
                <a:r>
                  <a:rPr lang="it-IT" altLang="it-IT" sz="1000" b="0" i="1" baseline="-25000" dirty="0"/>
                  <a:t> </a:t>
                </a:r>
                <a:r>
                  <a:rPr lang="en-US" altLang="it-IT" sz="2400" b="0" i="1" baseline="20000" dirty="0"/>
                  <a:t>.</a:t>
                </a:r>
                <a:r>
                  <a:rPr lang="el-GR" altLang="it-IT" sz="1800" b="0" i="1" dirty="0"/>
                  <a:t>ε</a:t>
                </a:r>
                <a:r>
                  <a:rPr lang="it-IT" altLang="it-IT" sz="1800" b="0" i="1" baseline="-25000" dirty="0"/>
                  <a:t>y </a:t>
                </a:r>
                <a:r>
                  <a:rPr lang="en-US" altLang="it-IT" sz="1800" b="0" dirty="0"/>
                  <a:t>) for smaller beam size (</a:t>
                </a:r>
                <a:r>
                  <a:rPr lang="el-GR" altLang="it-IT" sz="1800" b="0" i="1" dirty="0"/>
                  <a:t>σ</a:t>
                </a:r>
                <a:r>
                  <a:rPr lang="it-IT" altLang="it-IT" sz="1800" b="0" i="1" baseline="-25000" dirty="0"/>
                  <a:t>x</a:t>
                </a:r>
                <a:r>
                  <a:rPr lang="en-US" altLang="it-IT" sz="2400" b="0" i="1" baseline="20000" dirty="0"/>
                  <a:t>.</a:t>
                </a:r>
                <a:r>
                  <a:rPr lang="el-GR" altLang="it-IT" sz="1800" b="0" i="1" dirty="0"/>
                  <a:t>σ</a:t>
                </a:r>
                <a:r>
                  <a:rPr lang="it-IT" altLang="it-IT" sz="1800" b="0" i="1" baseline="-25000" dirty="0"/>
                  <a:t>y </a:t>
                </a:r>
                <a:r>
                  <a:rPr lang="en-US" altLang="it-IT" sz="1800" b="0" dirty="0"/>
                  <a:t>) 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bunch population (</a:t>
                </a:r>
                <a:r>
                  <a:rPr lang="en-US" altLang="it-IT" sz="1800" b="0" i="1" dirty="0"/>
                  <a:t>N</a:t>
                </a:r>
                <a:r>
                  <a:rPr lang="en-US" altLang="it-IT" sz="1800" b="0" i="1" baseline="-25000" dirty="0"/>
                  <a:t>e</a:t>
                </a:r>
                <a:r>
                  <a:rPr lang="en-US" altLang="it-IT" sz="1800" b="0" dirty="0"/>
                  <a:t> )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beam power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</a:t>
                </a:r>
                <a:r>
                  <a:rPr lang="en-US" altLang="it-IT" sz="1800" b="0" dirty="0">
                    <a:solidFill>
                      <a:srgbClr val="CC3300"/>
                    </a:solidFill>
                  </a:rPr>
                  <a:t>beam to-plug power efficiency</a:t>
                </a:r>
                <a:r>
                  <a:rPr lang="en-US" altLang="it-IT" sz="1800" b="0" dirty="0"/>
                  <a:t> for cost</a:t>
                </a:r>
                <a:endParaRPr lang="it-IT" altLang="it-IT" sz="1800" b="0" dirty="0"/>
              </a:p>
            </p:txBody>
          </p:sp>
          <p:sp>
            <p:nvSpPr>
              <p:cNvPr id="32" name="Line 6">
                <a:extLst>
                  <a:ext uri="{FF2B5EF4-FFF2-40B4-BE49-F238E27FC236}">
                    <a16:creationId xmlns:a16="http://schemas.microsoft.com/office/drawing/2014/main" id="{3AA6AD2A-6196-B047-9479-701ACEFBE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" y="2886"/>
                <a:ext cx="0" cy="194"/>
              </a:xfrm>
              <a:prstGeom prst="line">
                <a:avLst/>
              </a:prstGeom>
              <a:noFill/>
              <a:ln w="38100">
                <a:solidFill>
                  <a:srgbClr val="66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3" name="Line 7">
                <a:extLst>
                  <a:ext uri="{FF2B5EF4-FFF2-40B4-BE49-F238E27FC236}">
                    <a16:creationId xmlns:a16="http://schemas.microsoft.com/office/drawing/2014/main" id="{608CAB5A-54B6-4140-898C-8A0BA5A5D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612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4" name="Line 8">
                <a:extLst>
                  <a:ext uri="{FF2B5EF4-FFF2-40B4-BE49-F238E27FC236}">
                    <a16:creationId xmlns:a16="http://schemas.microsoft.com/office/drawing/2014/main" id="{2880A05F-A4DE-7E4D-8603-7E3A23A0BA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359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5" name="Line 9">
                <a:extLst>
                  <a:ext uri="{FF2B5EF4-FFF2-40B4-BE49-F238E27FC236}">
                    <a16:creationId xmlns:a16="http://schemas.microsoft.com/office/drawing/2014/main" id="{31ACF74D-C98D-5340-97E9-34ED6ED1E4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113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E6548B62-C290-E047-8361-74CD705C2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7851" y="2349500"/>
              <a:ext cx="8640763" cy="1098550"/>
              <a:chOff x="204" y="1525"/>
              <a:chExt cx="5443" cy="692"/>
            </a:xfrm>
          </p:grpSpPr>
          <p:sp>
            <p:nvSpPr>
              <p:cNvPr id="29" name="Text Box 11">
                <a:extLst>
                  <a:ext uri="{FF2B5EF4-FFF2-40B4-BE49-F238E27FC236}">
                    <a16:creationId xmlns:a16="http://schemas.microsoft.com/office/drawing/2014/main" id="{4756D885-2224-7F4E-8106-27EDEEBD78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0" y="1525"/>
                <a:ext cx="1497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627063"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200" b="0" i="1">
                    <a:latin typeface="Comic Sans MS" panose="030F0902030302020204" pitchFamily="66" charset="0"/>
                  </a:rPr>
                  <a:t>n</a:t>
                </a:r>
                <a:r>
                  <a:rPr lang="it-IT" altLang="it-IT" sz="1200" b="0" i="1" baseline="-25000">
                    <a:latin typeface="Comic Sans MS" panose="030F0902030302020204" pitchFamily="66" charset="0"/>
                  </a:rPr>
                  <a:t>b</a:t>
                </a:r>
                <a:r>
                  <a:rPr lang="it-IT" altLang="it-IT" sz="1200" b="0" i="1">
                    <a:latin typeface="Comic Sans MS" panose="030F0902030302020204" pitchFamily="66" charset="0"/>
                  </a:rPr>
                  <a:t>	=</a:t>
                </a:r>
                <a:r>
                  <a:rPr lang="it-IT" altLang="it-IT" sz="1200" b="0">
                    <a:latin typeface="Comic Sans MS" panose="030F0902030302020204" pitchFamily="66" charset="0"/>
                  </a:rPr>
                  <a:t> 	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# of bunches per pulse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i="1">
                    <a:latin typeface="Comic Sans MS" panose="030F0902030302020204" pitchFamily="66" charset="0"/>
                  </a:rPr>
                  <a:t>f</a:t>
                </a:r>
                <a:r>
                  <a:rPr lang="en-US" altLang="it-IT" sz="1200" b="0" i="1" baseline="-25000">
                    <a:latin typeface="Comic Sans MS" panose="030F0902030302020204" pitchFamily="66" charset="0"/>
                  </a:rPr>
                  <a:t>rep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	=	pulse repetition rate</a:t>
                </a:r>
              </a:p>
              <a:p>
                <a:pPr>
                  <a:spcBef>
                    <a:spcPct val="50000"/>
                  </a:spcBef>
                </a:pPr>
                <a:r>
                  <a:rPr lang="it-IT" altLang="it-IT" sz="1200" b="0" i="1">
                    <a:latin typeface="Comic Sans MS" panose="030F0902030302020204" pitchFamily="66" charset="0"/>
                  </a:rPr>
                  <a:t>P</a:t>
                </a:r>
                <a:r>
                  <a:rPr lang="it-IT" altLang="it-IT" sz="1200" b="0" i="1" baseline="-25000">
                    <a:latin typeface="Comic Sans MS" panose="030F0902030302020204" pitchFamily="66" charset="0"/>
                  </a:rPr>
                  <a:t>b</a:t>
                </a:r>
                <a:r>
                  <a:rPr lang="it-IT" altLang="it-IT" sz="1200" b="0" i="1">
                    <a:latin typeface="Comic Sans MS" panose="030F0902030302020204" pitchFamily="66" charset="0"/>
                  </a:rPr>
                  <a:t> 	=</a:t>
                </a:r>
                <a:r>
                  <a:rPr lang="it-IT" altLang="it-IT" sz="1200" b="0">
                    <a:latin typeface="Comic Sans MS" panose="030F0902030302020204" pitchFamily="66" charset="0"/>
                  </a:rPr>
                  <a:t> 	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beam power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i="1">
                    <a:latin typeface="Comic Sans MS" panose="030F0902030302020204" pitchFamily="66" charset="0"/>
                  </a:rPr>
                  <a:t>E</a:t>
                </a:r>
                <a:r>
                  <a:rPr lang="en-US" altLang="it-IT" sz="1200" b="0" i="1" baseline="-25000">
                    <a:latin typeface="Comic Sans MS" panose="030F0902030302020204" pitchFamily="66" charset="0"/>
                  </a:rPr>
                  <a:t>c.m.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=	center of mass energy</a:t>
                </a:r>
                <a:endParaRPr lang="it-IT" altLang="it-IT" sz="1200" b="0">
                  <a:latin typeface="Comic Sans MS" panose="030F0902030302020204" pitchFamily="66" charset="0"/>
                </a:endParaRPr>
              </a:p>
            </p:txBody>
          </p:sp>
          <p:sp>
            <p:nvSpPr>
              <p:cNvPr id="30" name="Text Box 12">
                <a:extLst>
                  <a:ext uri="{FF2B5EF4-FFF2-40B4-BE49-F238E27FC236}">
                    <a16:creationId xmlns:a16="http://schemas.microsoft.com/office/drawing/2014/main" id="{CB8E5A56-B6BC-E749-AB46-9E2A01BC54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1525"/>
                <a:ext cx="1497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200" b="0" i="1" dirty="0">
                    <a:latin typeface="Comic Sans MS" panose="030F0902030302020204" pitchFamily="66" charset="0"/>
                  </a:rPr>
                  <a:t>L 	= 	</a:t>
                </a:r>
                <a:r>
                  <a:rPr lang="it-IT" altLang="it-IT" sz="1200" b="0" dirty="0" err="1">
                    <a:latin typeface="Comic Sans MS" panose="030F0902030302020204" pitchFamily="66" charset="0"/>
                  </a:rPr>
                  <a:t>Luminosity</a:t>
                </a:r>
                <a:endParaRPr lang="it-IT" altLang="it-IT" sz="1200" b="0" dirty="0">
                  <a:latin typeface="Comic Sans MS" panose="030F0902030302020204" pitchFamily="66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it-IT" altLang="it-IT" sz="1200" b="0" i="1" dirty="0">
                    <a:latin typeface="Comic Sans MS" panose="030F0902030302020204" pitchFamily="66" charset="0"/>
                  </a:rPr>
                  <a:t>N</a:t>
                </a:r>
                <a:r>
                  <a:rPr lang="it-IT" altLang="it-IT" sz="1200" b="0" i="1" baseline="-25000" dirty="0">
                    <a:latin typeface="Comic Sans MS" panose="030F0902030302020204" pitchFamily="66" charset="0"/>
                  </a:rPr>
                  <a:t>e</a:t>
                </a:r>
                <a:r>
                  <a:rPr lang="it-IT" altLang="it-IT" sz="1200" b="0" i="1" dirty="0">
                    <a:latin typeface="Comic Sans MS" panose="030F0902030302020204" pitchFamily="66" charset="0"/>
                  </a:rPr>
                  <a:t> 	=</a:t>
                </a:r>
                <a:r>
                  <a:rPr lang="it-IT" altLang="it-IT" sz="1200" b="0" dirty="0">
                    <a:latin typeface="Comic Sans MS" panose="030F0902030302020204" pitchFamily="66" charset="0"/>
                  </a:rPr>
                  <a:t>  	</a:t>
                </a:r>
                <a:r>
                  <a:rPr lang="en-US" altLang="it-IT" sz="1200" b="0" dirty="0">
                    <a:latin typeface="Comic Sans MS" panose="030F0902030302020204" pitchFamily="66" charset="0"/>
                  </a:rPr>
                  <a:t># of electron per bunch</a:t>
                </a:r>
              </a:p>
              <a:p>
                <a:pPr>
                  <a:spcBef>
                    <a:spcPct val="50000"/>
                  </a:spcBef>
                </a:pPr>
                <a:r>
                  <a:rPr lang="el-GR" altLang="it-IT" sz="1200" b="0" i="1" dirty="0" err="1">
                    <a:latin typeface="Comic Sans MS" panose="030F0902030302020204" pitchFamily="66" charset="0"/>
                  </a:rPr>
                  <a:t>σ</a:t>
                </a:r>
                <a:r>
                  <a:rPr lang="el-GR" altLang="it-IT" sz="1200" b="0" i="1" baseline="-25000" dirty="0" err="1">
                    <a:latin typeface="Comic Sans MS" panose="030F0902030302020204" pitchFamily="66" charset="0"/>
                  </a:rPr>
                  <a:t>x</a:t>
                </a:r>
                <a:r>
                  <a:rPr lang="en-US" altLang="it-IT" sz="1200" b="0" i="1" baseline="-25000" dirty="0">
                    <a:latin typeface="Comic Sans MS" panose="030F0902030302020204" pitchFamily="66" charset="0"/>
                  </a:rPr>
                  <a:t>,y</a:t>
                </a:r>
                <a:r>
                  <a:rPr lang="en-US" altLang="it-IT" sz="1200" b="0" dirty="0">
                    <a:latin typeface="Comic Sans MS" panose="030F0902030302020204" pitchFamily="66" charset="0"/>
                  </a:rPr>
                  <a:t>	= 	beam sizes at IP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dirty="0">
                    <a:latin typeface="Comic Sans MS" panose="030F0902030302020204" pitchFamily="66" charset="0"/>
                  </a:rPr>
                  <a:t>IP 	= 	interaction point</a:t>
                </a:r>
                <a:endParaRPr lang="it-IT" altLang="it-IT" sz="1200" b="0" dirty="0">
                  <a:latin typeface="Comic Sans MS" panose="030F0902030302020204" pitchFamily="66" charset="0"/>
                </a:endParaRPr>
              </a:p>
            </p:txBody>
          </p:sp>
        </p:grpSp>
        <p:graphicFrame>
          <p:nvGraphicFramePr>
            <p:cNvPr id="10" name="Object 13">
              <a:extLst>
                <a:ext uri="{FF2B5EF4-FFF2-40B4-BE49-F238E27FC236}">
                  <a16:creationId xmlns:a16="http://schemas.microsoft.com/office/drawing/2014/main" id="{E71F22F8-C399-ED4A-950C-FF429686097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33914" y="5413376"/>
            <a:ext cx="1908175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68700" imgH="5562600" progId="Equation.3">
                    <p:embed/>
                  </p:oleObj>
                </mc:Choice>
                <mc:Fallback>
                  <p:oleObj name="Equation" r:id="rId4" imgW="28968700" imgH="5562600" progId="Equation.3">
                    <p:embed/>
                    <p:pic>
                      <p:nvPicPr>
                        <p:cNvPr id="695309" name="Object 13">
                          <a:extLst>
                            <a:ext uri="{FF2B5EF4-FFF2-40B4-BE49-F238E27FC236}">
                              <a16:creationId xmlns:a16="http://schemas.microsoft.com/office/drawing/2014/main" id="{D86FB111-1668-0D48-919D-F696219A00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3914" y="5413376"/>
                          <a:ext cx="1908175" cy="366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66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 14">
              <a:extLst>
                <a:ext uri="{FF2B5EF4-FFF2-40B4-BE49-F238E27FC236}">
                  <a16:creationId xmlns:a16="http://schemas.microsoft.com/office/drawing/2014/main" id="{B0A0437B-E5A1-824B-8B27-12062A21F7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7851" y="1108075"/>
              <a:ext cx="8620125" cy="1373188"/>
              <a:chOff x="204" y="698"/>
              <a:chExt cx="5430" cy="865"/>
            </a:xfrm>
          </p:grpSpPr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4A6C3356-DF8F-3747-B41F-1732CD4526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698"/>
                <a:ext cx="3833" cy="865"/>
                <a:chOff x="204" y="698"/>
                <a:chExt cx="3833" cy="865"/>
              </a:xfrm>
            </p:grpSpPr>
            <p:graphicFrame>
              <p:nvGraphicFramePr>
                <p:cNvPr id="14" name="Object 16">
                  <a:extLst>
                    <a:ext uri="{FF2B5EF4-FFF2-40B4-BE49-F238E27FC236}">
                      <a16:creationId xmlns:a16="http://schemas.microsoft.com/office/drawing/2014/main" id="{750C9DDC-C0E0-0049-875C-B480ABD3797F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4" y="698"/>
                <a:ext cx="1196" cy="8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14922500" imgH="11112500" progId="Equation.3">
                        <p:embed/>
                      </p:oleObj>
                    </mc:Choice>
                    <mc:Fallback>
                      <p:oleObj name="Equation" r:id="rId6" imgW="14922500" imgH="11112500" progId="Equation.3">
                        <p:embed/>
                        <p:pic>
                          <p:nvPicPr>
                            <p:cNvPr id="695312" name="Object 16">
                              <a:extLst>
                                <a:ext uri="{FF2B5EF4-FFF2-40B4-BE49-F238E27FC236}">
                                  <a16:creationId xmlns:a16="http://schemas.microsoft.com/office/drawing/2014/main" id="{D55494B4-4202-6C49-B448-B654B61DF786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" y="698"/>
                              <a:ext cx="1196" cy="8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5" name="Group 17">
                  <a:extLst>
                    <a:ext uri="{FF2B5EF4-FFF2-40B4-BE49-F238E27FC236}">
                      <a16:creationId xmlns:a16="http://schemas.microsoft.com/office/drawing/2014/main" id="{090576F8-2349-4B4B-BBBE-F98401D25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4" y="849"/>
                  <a:ext cx="1665" cy="480"/>
                  <a:chOff x="1964" y="849"/>
                  <a:chExt cx="1665" cy="480"/>
                </a:xfrm>
              </p:grpSpPr>
              <p:sp>
                <p:nvSpPr>
                  <p:cNvPr id="20" name="AutoShape 18">
                    <a:extLst>
                      <a:ext uri="{FF2B5EF4-FFF2-40B4-BE49-F238E27FC236}">
                        <a16:creationId xmlns:a16="http://schemas.microsoft.com/office/drawing/2014/main" id="{86C54F60-8E49-8947-834D-5FBA16F34A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64" y="1039"/>
                    <a:ext cx="780" cy="96"/>
                  </a:xfrm>
                  <a:prstGeom prst="flowChartMagneticDrum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00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sp>
                <p:nvSpPr>
                  <p:cNvPr id="21" name="AutoShape 19">
                    <a:extLst>
                      <a:ext uri="{FF2B5EF4-FFF2-40B4-BE49-F238E27FC236}">
                        <a16:creationId xmlns:a16="http://schemas.microsoft.com/office/drawing/2014/main" id="{FD38D54B-E4A8-F54B-A6CA-9C5014F37C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49" y="1039"/>
                    <a:ext cx="780" cy="96"/>
                  </a:xfrm>
                  <a:prstGeom prst="flowChartMagneticDrum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grpSp>
                <p:nvGrpSpPr>
                  <p:cNvPr id="22" name="Group 20">
                    <a:extLst>
                      <a:ext uri="{FF2B5EF4-FFF2-40B4-BE49-F238E27FC236}">
                        <a16:creationId xmlns:a16="http://schemas.microsoft.com/office/drawing/2014/main" id="{3FDF78D4-EDAE-AA43-8146-C9431881FC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23" y="849"/>
                    <a:ext cx="0" cy="480"/>
                    <a:chOff x="3984" y="1632"/>
                    <a:chExt cx="0" cy="480"/>
                  </a:xfrm>
                </p:grpSpPr>
                <p:sp>
                  <p:nvSpPr>
                    <p:cNvPr id="27" name="Line 21">
                      <a:extLst>
                        <a:ext uri="{FF2B5EF4-FFF2-40B4-BE49-F238E27FC236}">
                          <a16:creationId xmlns:a16="http://schemas.microsoft.com/office/drawing/2014/main" id="{879B8817-7673-464B-B609-AF32FDE649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4" y="192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  <p:sp>
                  <p:nvSpPr>
                    <p:cNvPr id="28" name="Line 22">
                      <a:extLst>
                        <a:ext uri="{FF2B5EF4-FFF2-40B4-BE49-F238E27FC236}">
                          <a16:creationId xmlns:a16="http://schemas.microsoft.com/office/drawing/2014/main" id="{1F9B3BC6-47F7-B94F-9EC3-44ACD9E0B18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1632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</p:grpSp>
              <p:grpSp>
                <p:nvGrpSpPr>
                  <p:cNvPr id="23" name="Group 23">
                    <a:extLst>
                      <a:ext uri="{FF2B5EF4-FFF2-40B4-BE49-F238E27FC236}">
                        <a16:creationId xmlns:a16="http://schemas.microsoft.com/office/drawing/2014/main" id="{919BD5C0-2972-ED48-AB05-592866E9D5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71" y="1086"/>
                    <a:ext cx="690" cy="1"/>
                    <a:chOff x="3643" y="1871"/>
                    <a:chExt cx="637" cy="1"/>
                  </a:xfrm>
                </p:grpSpPr>
                <p:sp>
                  <p:nvSpPr>
                    <p:cNvPr id="25" name="Line 24">
                      <a:extLst>
                        <a:ext uri="{FF2B5EF4-FFF2-40B4-BE49-F238E27FC236}">
                          <a16:creationId xmlns:a16="http://schemas.microsoft.com/office/drawing/2014/main" id="{1909D9B9-7193-2E48-9751-DC222B36D7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739" y="1775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  <p:sp>
                  <p:nvSpPr>
                    <p:cNvPr id="26" name="Line 25">
                      <a:extLst>
                        <a:ext uri="{FF2B5EF4-FFF2-40B4-BE49-F238E27FC236}">
                          <a16:creationId xmlns:a16="http://schemas.microsoft.com/office/drawing/2014/main" id="{8252CD70-A502-CF4F-B006-F4805721A8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4184" y="1776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</p:grpSp>
              <p:graphicFrame>
                <p:nvGraphicFramePr>
                  <p:cNvPr id="24" name="Object 26">
                    <a:extLst>
                      <a:ext uri="{FF2B5EF4-FFF2-40B4-BE49-F238E27FC236}">
                        <a16:creationId xmlns:a16="http://schemas.microsoft.com/office/drawing/2014/main" id="{9C2EED4C-22D0-B148-8F78-A36248CE5FA0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013" y="954"/>
                  <a:ext cx="244" cy="26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8" imgW="4394200" imgH="5270500" progId="Equation.3">
                          <p:embed/>
                        </p:oleObj>
                      </mc:Choice>
                      <mc:Fallback>
                        <p:oleObj name="Equation" r:id="rId8" imgW="4394200" imgH="5270500" progId="Equation.3">
                          <p:embed/>
                          <p:pic>
                            <p:nvPicPr>
                              <p:cNvPr id="695322" name="Object 26">
                                <a:extLst>
                                  <a:ext uri="{FF2B5EF4-FFF2-40B4-BE49-F238E27FC236}">
                                    <a16:creationId xmlns:a16="http://schemas.microsoft.com/office/drawing/2014/main" id="{1F26BB3C-5ED5-2949-A7DF-75CE476AAD7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13" y="954"/>
                                <a:ext cx="244" cy="265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16" name="Object 27">
                  <a:extLst>
                    <a:ext uri="{FF2B5EF4-FFF2-40B4-BE49-F238E27FC236}">
                      <a16:creationId xmlns:a16="http://schemas.microsoft.com/office/drawing/2014/main" id="{37EC1BCC-B533-A94D-AC7A-0F14CF000DF9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08" y="1275"/>
                <a:ext cx="264" cy="2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4686300" imgH="5562600" progId="Equation.3">
                        <p:embed/>
                      </p:oleObj>
                    </mc:Choice>
                    <mc:Fallback>
                      <p:oleObj name="Equation" r:id="rId10" imgW="4686300" imgH="5562600" progId="Equation.3">
                        <p:embed/>
                        <p:pic>
                          <p:nvPicPr>
                            <p:cNvPr id="695323" name="Object 27">
                              <a:extLst>
                                <a:ext uri="{FF2B5EF4-FFF2-40B4-BE49-F238E27FC236}">
                                  <a16:creationId xmlns:a16="http://schemas.microsoft.com/office/drawing/2014/main" id="{9C0098E2-E786-EE41-A6BE-114BA325026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08" y="1275"/>
                              <a:ext cx="264" cy="2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7" name="Group 28">
                  <a:extLst>
                    <a:ext uri="{FF2B5EF4-FFF2-40B4-BE49-F238E27FC236}">
                      <a16:creationId xmlns:a16="http://schemas.microsoft.com/office/drawing/2014/main" id="{07143432-F455-0C4D-8F75-A098F04841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6" y="1017"/>
                  <a:ext cx="2481" cy="144"/>
                  <a:chOff x="2990" y="1802"/>
                  <a:chExt cx="2290" cy="144"/>
                </a:xfrm>
              </p:grpSpPr>
              <p:sp>
                <p:nvSpPr>
                  <p:cNvPr id="18" name="AutoShape 29">
                    <a:extLst>
                      <a:ext uri="{FF2B5EF4-FFF2-40B4-BE49-F238E27FC236}">
                        <a16:creationId xmlns:a16="http://schemas.microsoft.com/office/drawing/2014/main" id="{05E1D7C1-350E-3D49-ACFA-896C9941C7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0" y="1802"/>
                    <a:ext cx="336" cy="144"/>
                  </a:xfrm>
                  <a:custGeom>
                    <a:avLst/>
                    <a:gdLst>
                      <a:gd name="G0" fmla="+- 16200 0 0"/>
                      <a:gd name="G1" fmla="+- 5400 0 0"/>
                      <a:gd name="G2" fmla="+- 21600 0 5400"/>
                      <a:gd name="G3" fmla="+- 10800 0 5400"/>
                      <a:gd name="G4" fmla="+- 21600 0 16200"/>
                      <a:gd name="G5" fmla="*/ G4 G3 10800"/>
                      <a:gd name="G6" fmla="+- 21600 0 G5"/>
                      <a:gd name="T0" fmla="*/ 16200 w 21600"/>
                      <a:gd name="T1" fmla="*/ 0 h 21600"/>
                      <a:gd name="T2" fmla="*/ 0 w 21600"/>
                      <a:gd name="T3" fmla="*/ 10800 h 21600"/>
                      <a:gd name="T4" fmla="*/ 16200 w 21600"/>
                      <a:gd name="T5" fmla="*/ 21600 h 21600"/>
                      <a:gd name="T6" fmla="*/ 21600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3375 w 21600"/>
                      <a:gd name="T13" fmla="*/ G1 h 21600"/>
                      <a:gd name="T14" fmla="*/ G6 w 21600"/>
                      <a:gd name="T15" fmla="*/ G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6200" y="0"/>
                        </a:moveTo>
                        <a:lnTo>
                          <a:pt x="16200" y="5400"/>
                        </a:lnTo>
                        <a:lnTo>
                          <a:pt x="3375" y="5400"/>
                        </a:lnTo>
                        <a:lnTo>
                          <a:pt x="3375" y="16200"/>
                        </a:lnTo>
                        <a:lnTo>
                          <a:pt x="16200" y="162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close/>
                      </a:path>
                      <a:path w="21600" h="21600">
                        <a:moveTo>
                          <a:pt x="1350" y="5400"/>
                        </a:moveTo>
                        <a:lnTo>
                          <a:pt x="1350" y="16200"/>
                        </a:lnTo>
                        <a:lnTo>
                          <a:pt x="2700" y="16200"/>
                        </a:lnTo>
                        <a:lnTo>
                          <a:pt x="2700" y="5400"/>
                        </a:lnTo>
                        <a:close/>
                      </a:path>
                      <a:path w="21600" h="21600">
                        <a:moveTo>
                          <a:pt x="0" y="5400"/>
                        </a:moveTo>
                        <a:lnTo>
                          <a:pt x="0" y="16200"/>
                        </a:lnTo>
                        <a:lnTo>
                          <a:pt x="675" y="16200"/>
                        </a:lnTo>
                        <a:lnTo>
                          <a:pt x="675" y="54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sp>
                <p:nvSpPr>
                  <p:cNvPr id="19" name="AutoShape 30">
                    <a:extLst>
                      <a:ext uri="{FF2B5EF4-FFF2-40B4-BE49-F238E27FC236}">
                        <a16:creationId xmlns:a16="http://schemas.microsoft.com/office/drawing/2014/main" id="{1361861E-6970-E149-8589-409218E809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944" y="1802"/>
                    <a:ext cx="336" cy="144"/>
                  </a:xfrm>
                  <a:custGeom>
                    <a:avLst/>
                    <a:gdLst>
                      <a:gd name="G0" fmla="+- 16200 0 0"/>
                      <a:gd name="G1" fmla="+- 5400 0 0"/>
                      <a:gd name="G2" fmla="+- 21600 0 5400"/>
                      <a:gd name="G3" fmla="+- 10800 0 5400"/>
                      <a:gd name="G4" fmla="+- 21600 0 16200"/>
                      <a:gd name="G5" fmla="*/ G4 G3 10800"/>
                      <a:gd name="G6" fmla="+- 21600 0 G5"/>
                      <a:gd name="T0" fmla="*/ 16200 w 21600"/>
                      <a:gd name="T1" fmla="*/ 0 h 21600"/>
                      <a:gd name="T2" fmla="*/ 0 w 21600"/>
                      <a:gd name="T3" fmla="*/ 10800 h 21600"/>
                      <a:gd name="T4" fmla="*/ 16200 w 21600"/>
                      <a:gd name="T5" fmla="*/ 21600 h 21600"/>
                      <a:gd name="T6" fmla="*/ 21600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3375 w 21600"/>
                      <a:gd name="T13" fmla="*/ G1 h 21600"/>
                      <a:gd name="T14" fmla="*/ G6 w 21600"/>
                      <a:gd name="T15" fmla="*/ G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6200" y="0"/>
                        </a:moveTo>
                        <a:lnTo>
                          <a:pt x="16200" y="5400"/>
                        </a:lnTo>
                        <a:lnTo>
                          <a:pt x="3375" y="5400"/>
                        </a:lnTo>
                        <a:lnTo>
                          <a:pt x="3375" y="16200"/>
                        </a:lnTo>
                        <a:lnTo>
                          <a:pt x="16200" y="162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close/>
                      </a:path>
                      <a:path w="21600" h="21600">
                        <a:moveTo>
                          <a:pt x="1350" y="5400"/>
                        </a:moveTo>
                        <a:lnTo>
                          <a:pt x="1350" y="16200"/>
                        </a:lnTo>
                        <a:lnTo>
                          <a:pt x="2700" y="16200"/>
                        </a:lnTo>
                        <a:lnTo>
                          <a:pt x="2700" y="5400"/>
                        </a:lnTo>
                        <a:close/>
                      </a:path>
                      <a:path w="21600" h="21600">
                        <a:moveTo>
                          <a:pt x="0" y="5400"/>
                        </a:moveTo>
                        <a:lnTo>
                          <a:pt x="0" y="16200"/>
                        </a:lnTo>
                        <a:lnTo>
                          <a:pt x="675" y="16200"/>
                        </a:lnTo>
                        <a:lnTo>
                          <a:pt x="675" y="54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</p:grpSp>
          </p:grpSp>
          <p:graphicFrame>
            <p:nvGraphicFramePr>
              <p:cNvPr id="13" name="Object 31">
                <a:extLst>
                  <a:ext uri="{FF2B5EF4-FFF2-40B4-BE49-F238E27FC236}">
                    <a16:creationId xmlns:a16="http://schemas.microsoft.com/office/drawing/2014/main" id="{5D07F3E3-5FA0-D846-B236-239704C930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0" y="897"/>
              <a:ext cx="1404" cy="4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7843500" imgH="5562600" progId="Equation.3">
                      <p:embed/>
                    </p:oleObj>
                  </mc:Choice>
                  <mc:Fallback>
                    <p:oleObj name="Equation" r:id="rId12" imgW="17843500" imgH="5562600" progId="Equation.3">
                      <p:embed/>
                      <p:pic>
                        <p:nvPicPr>
                          <p:cNvPr id="695327" name="Object 31">
                            <a:extLst>
                              <a:ext uri="{FF2B5EF4-FFF2-40B4-BE49-F238E27FC236}">
                                <a16:creationId xmlns:a16="http://schemas.microsoft.com/office/drawing/2014/main" id="{4F2FEFFA-15DD-2E4E-A1A1-DA05D8159A7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0" y="897"/>
                            <a:ext cx="1404" cy="4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0FDFFBCA-1D81-A143-A811-7527AFFA7462}"/>
              </a:ext>
            </a:extLst>
          </p:cNvPr>
          <p:cNvSpPr txBox="1">
            <a:spLocks/>
          </p:cNvSpPr>
          <p:nvPr/>
        </p:nvSpPr>
        <p:spPr bwMode="auto">
          <a:xfrm>
            <a:off x="10264245" y="874712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</p:spTree>
    <p:extLst>
      <p:ext uri="{BB962C8B-B14F-4D97-AF65-F5344CB8AC3E}">
        <p14:creationId xmlns:p14="http://schemas.microsoft.com/office/powerpoint/2010/main" val="1124964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888973-E515-B54C-81CF-1170435D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ILC: Pictorial View of the Winner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CFB8EEF-2EC9-F84B-9D83-E947AA66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C79EA6-9AD9-D445-95E4-306915F9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8CCABB-EC6D-9341-87A6-709B9FFAF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056EBEF-958D-7742-8F9F-7F7E3FA07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585" y="914400"/>
            <a:ext cx="925082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29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A828F0-E008-B34B-8686-E888DC114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Glossary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5293F5-C55E-7141-8A3C-F796265C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8424C5F-574F-1D49-8211-D3458BA6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505FFD-04A6-FA43-BAA8-E141C87B3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AB591EE-4DB5-B742-81E7-3A3A1C6BB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193" y="1017587"/>
            <a:ext cx="8353425" cy="510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kumimoji="1" lang="en-US" altLang="ja-JP" sz="28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</a:t>
            </a:r>
            <a:r>
              <a:rPr kumimoji="1" lang="en-US" altLang="ja-JP" sz="200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Units of Energy</a:t>
            </a:r>
            <a:r>
              <a:rPr kumimoji="1" lang="en-US" altLang="ja-JP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</a:t>
            </a:r>
            <a:r>
              <a:rPr kumimoji="1" lang="en-US" altLang="ja-JP" sz="2000" b="0" dirty="0">
                <a:solidFill>
                  <a:srgbClr val="CC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eV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(Electron Volt)</a:t>
            </a:r>
          </a:p>
          <a:p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 MeV ; Mega Electron Volt : 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6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eV</a:t>
            </a: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 GeV ; Giga Electron Volt : 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9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eV</a:t>
            </a: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 </a:t>
            </a:r>
            <a:r>
              <a:rPr kumimoji="1" lang="en-US" altLang="ja-JP" sz="2000" b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TeV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;  Tera Electron Volt  : 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12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eV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kumimoji="1" lang="en-US" altLang="ja-JP" sz="2000" b="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</a:t>
            </a:r>
            <a:r>
              <a:rPr kumimoji="1" lang="en-US" altLang="ja-JP" sz="200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Particle Masses</a:t>
            </a: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Electron : 0.5 MeV/c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  Proton : 938 MeV/c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endParaRPr kumimoji="1" lang="en-US" altLang="ja-JP" sz="2000" b="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lnSpc>
                <a:spcPct val="115000"/>
              </a:lnSpc>
              <a:buFontTx/>
              <a:buChar char="•"/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</a:t>
            </a:r>
            <a:r>
              <a:rPr kumimoji="1" lang="en-US" altLang="ja-JP" sz="200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Cross section</a:t>
            </a:r>
            <a:r>
              <a:rPr kumimoji="1" lang="en-US" altLang="ja-JP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</a:t>
            </a:r>
            <a:r>
              <a:rPr kumimoji="1" lang="en-US" altLang="ja-JP" sz="2000" b="0" dirty="0">
                <a:solidFill>
                  <a:srgbClr val="CC3300"/>
                </a:solidFill>
                <a:latin typeface="Symbol" pitchFamily="2" charset="2"/>
                <a:ea typeface="ＭＳ Ｐゴシック" panose="020B0600070205080204" pitchFamily="34" charset="-128"/>
              </a:rPr>
              <a:t>s</a:t>
            </a: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</a:t>
            </a:r>
            <a:r>
              <a:rPr kumimoji="1" lang="en-US" altLang="ja-JP" sz="2000" b="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nb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: 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-33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cm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, pb : 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-36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cm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,  fb : 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-39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cm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kumimoji="1" lang="en-US" altLang="ja-JP" sz="2000" b="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</a:t>
            </a:r>
            <a:r>
              <a:rPr kumimoji="1" lang="en-US" altLang="ja-JP" sz="200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Luminosity </a:t>
            </a:r>
            <a:r>
              <a:rPr kumimoji="1" lang="en-US" altLang="ja-JP" sz="2000" b="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</a:t>
            </a:r>
            <a:r>
              <a:rPr kumimoji="1" lang="en-US" altLang="ja-JP" sz="2400" b="0" i="1" dirty="0">
                <a:solidFill>
                  <a:srgbClr val="CC33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Number of Particle collisions per unit time per unit area </a:t>
            </a: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e.g. : the KEKB recorded </a:t>
            </a:r>
            <a:r>
              <a:rPr kumimoji="1" lang="en-US" altLang="ja-JP" sz="2000" b="0" i="1" dirty="0">
                <a:solidFill>
                  <a:srgbClr val="CC33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= 1.6 x10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34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cm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-2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sec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-1</a:t>
            </a:r>
          </a:p>
          <a:p>
            <a:pPr>
              <a:lnSpc>
                <a:spcPct val="115000"/>
              </a:lnSpc>
              <a:buFontTx/>
              <a:buChar char="•"/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</a:t>
            </a:r>
            <a:r>
              <a:rPr kumimoji="1" lang="en-US" altLang="ja-JP" sz="2000" dirty="0">
                <a:solidFill>
                  <a:srgbClr val="00187E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Integrated Luminosity</a:t>
            </a:r>
            <a:r>
              <a:rPr kumimoji="1" lang="en-US" altLang="ja-JP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 </a:t>
            </a:r>
            <a:r>
              <a:rPr kumimoji="1" lang="en-US" altLang="ja-JP" sz="2000" b="0" dirty="0">
                <a:solidFill>
                  <a:srgbClr val="CC33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∫</a:t>
            </a:r>
            <a:r>
              <a:rPr kumimoji="1" lang="en-US" altLang="ja-JP" sz="2000" b="0" dirty="0"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i="1" dirty="0">
                <a:solidFill>
                  <a:srgbClr val="CC33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endParaRPr kumimoji="1" lang="en-US" altLang="ja-JP" sz="3200" b="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Luminosity integrated over some time interval,</a:t>
            </a:r>
          </a:p>
          <a:p>
            <a:pPr>
              <a:lnSpc>
                <a:spcPct val="115000"/>
              </a:lnSpc>
            </a:pP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     e.g. : the KEKB recorded </a:t>
            </a:r>
            <a:r>
              <a:rPr kumimoji="1" lang="en-US" altLang="ja-JP" sz="2000" b="0" dirty="0">
                <a:solidFill>
                  <a:srgbClr val="CC33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∫</a:t>
            </a:r>
            <a:r>
              <a:rPr kumimoji="1" lang="en-US" altLang="ja-JP" sz="2000" b="0" i="1" dirty="0">
                <a:solidFill>
                  <a:srgbClr val="CC33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</a:t>
            </a:r>
            <a:r>
              <a:rPr kumimoji="1" lang="en-US" altLang="ja-JP" sz="2000" b="0" dirty="0">
                <a:latin typeface="Script MT Bold" panose="03040602040607080904" pitchFamily="66" charset="77"/>
                <a:ea typeface="ＭＳ Ｐゴシック" panose="020B0600070205080204" pitchFamily="34" charset="-128"/>
              </a:rPr>
              <a:t> 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= 10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39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cm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-2 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= fb</a:t>
            </a:r>
            <a:r>
              <a:rPr kumimoji="1" lang="en-US" altLang="ja-JP" sz="2000" b="0" baseline="30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-1</a:t>
            </a:r>
            <a:r>
              <a:rPr kumimoji="1" lang="en-US" altLang="ja-JP" sz="2000" b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a day.</a:t>
            </a:r>
          </a:p>
        </p:txBody>
      </p:sp>
    </p:spTree>
    <p:extLst>
      <p:ext uri="{BB962C8B-B14F-4D97-AF65-F5344CB8AC3E}">
        <p14:creationId xmlns:p14="http://schemas.microsoft.com/office/powerpoint/2010/main" val="34760706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A7C85-1D5A-654E-848E-4809E22F6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About Orders of Magnitude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6AB0EA-4F96-6F40-8755-7B18B576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588D5A-1843-BE43-9BEE-C7B9ADEF8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42EFD0-40CC-414E-A905-C571FAA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4A4E528-E6AB-4848-B901-B9C7ADCF5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48733"/>
            <a:ext cx="8371418" cy="476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en-US" altLang="it-IT" sz="2400" dirty="0">
                <a:solidFill>
                  <a:srgbClr val="CC3300"/>
                </a:solidFill>
              </a:rPr>
              <a:t>     </a:t>
            </a:r>
            <a:r>
              <a:rPr lang="en-US" altLang="it-IT" sz="2800" dirty="0">
                <a:solidFill>
                  <a:srgbClr val="CC3300"/>
                </a:solidFill>
                <a:latin typeface="Arial" panose="020B0604020202020204" pitchFamily="34" charset="0"/>
              </a:rPr>
              <a:t>Linear Sizes in the Universe</a:t>
            </a:r>
            <a:endParaRPr lang="en-US" altLang="it-IT" sz="2400" dirty="0">
              <a:latin typeface="Arial" panose="020B0604020202020204" pitchFamily="34" charset="0"/>
            </a:endParaRPr>
          </a:p>
          <a:p>
            <a:pPr lvl="2" eaLnBrk="0" hangingPunct="0">
              <a:lnSpc>
                <a:spcPct val="110000"/>
              </a:lnSpc>
              <a:spcBef>
                <a:spcPts val="600"/>
              </a:spcBef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0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>
                <a:solidFill>
                  <a:schemeClr val="accent2"/>
                </a:solidFill>
                <a:latin typeface="Arial" panose="020B0604020202020204" pitchFamily="34" charset="0"/>
              </a:rPr>
              <a:t>Quark</a:t>
            </a:r>
            <a:r>
              <a:rPr lang="it-IT" altLang="it-IT" sz="2400" b="0" dirty="0">
                <a:solidFill>
                  <a:schemeClr val="accent2"/>
                </a:solidFill>
                <a:latin typeface="Arial" panose="020B0604020202020204" pitchFamily="34" charset="0"/>
              </a:rPr>
              <a:t>	</a:t>
            </a:r>
            <a:r>
              <a:rPr lang="it-IT" altLang="it-IT" sz="2400" dirty="0">
                <a:solidFill>
                  <a:schemeClr val="accent2"/>
                </a:solidFill>
                <a:latin typeface="Arial" panose="020B0604020202020204" pitchFamily="34" charset="0"/>
              </a:rPr>
              <a:t>10 </a:t>
            </a:r>
            <a:r>
              <a:rPr lang="it-IT" altLang="it-IT" sz="2400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-19</a:t>
            </a:r>
            <a:r>
              <a:rPr lang="it-IT" altLang="it-IT" sz="24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b="0" dirty="0">
                <a:solidFill>
                  <a:schemeClr val="accent2"/>
                </a:solidFill>
                <a:latin typeface="Arial" panose="020B0604020202020204" pitchFamily="34" charset="0"/>
              </a:rPr>
              <a:t>		m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latin typeface="Arial" panose="020B0604020202020204" pitchFamily="34" charset="0"/>
              </a:rPr>
              <a:t> Proton &amp; </a:t>
            </a:r>
            <a:r>
              <a:rPr lang="it-IT" altLang="it-IT" sz="2400" b="0" dirty="0" err="1">
                <a:latin typeface="Arial" panose="020B0604020202020204" pitchFamily="34" charset="0"/>
              </a:rPr>
              <a:t>Neutron</a:t>
            </a:r>
            <a:r>
              <a:rPr lang="it-IT" altLang="it-IT" sz="2400" b="0" dirty="0">
                <a:latin typeface="Arial" panose="020B0604020202020204" pitchFamily="34" charset="0"/>
              </a:rPr>
              <a:t>	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-15</a:t>
            </a:r>
            <a:r>
              <a:rPr lang="it-IT" altLang="it-IT" sz="2400" b="0" dirty="0">
                <a:latin typeface="Arial" panose="020B0604020202020204" pitchFamily="34" charset="0"/>
              </a:rPr>
              <a:t> 		m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latin typeface="Arial" panose="020B0604020202020204" pitchFamily="34" charset="0"/>
              </a:rPr>
              <a:t> </a:t>
            </a:r>
            <a:r>
              <a:rPr lang="it-IT" altLang="it-IT" sz="2400" b="0" dirty="0" err="1">
                <a:latin typeface="Arial" panose="020B0604020202020204" pitchFamily="34" charset="0"/>
              </a:rPr>
              <a:t>Atoms</a:t>
            </a:r>
            <a:r>
              <a:rPr lang="it-IT" altLang="it-IT" sz="2400" b="0" dirty="0">
                <a:latin typeface="Arial" panose="020B0604020202020204" pitchFamily="34" charset="0"/>
              </a:rPr>
              <a:t>	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-10</a:t>
            </a:r>
            <a:r>
              <a:rPr lang="it-IT" altLang="it-IT" sz="2400" b="0" dirty="0">
                <a:latin typeface="Arial" panose="020B0604020202020204" pitchFamily="34" charset="0"/>
              </a:rPr>
              <a:t> 		m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latin typeface="Arial" panose="020B0604020202020204" pitchFamily="34" charset="0"/>
              </a:rPr>
              <a:t> </a:t>
            </a:r>
            <a:r>
              <a:rPr lang="it-IT" altLang="it-IT" sz="2400" b="0" dirty="0" err="1">
                <a:latin typeface="Arial" panose="020B0604020202020204" pitchFamily="34" charset="0"/>
              </a:rPr>
              <a:t>Cells</a:t>
            </a:r>
            <a:r>
              <a:rPr lang="it-IT" altLang="it-IT" sz="2400" b="0" dirty="0">
                <a:latin typeface="Arial" panose="020B0604020202020204" pitchFamily="34" charset="0"/>
              </a:rPr>
              <a:t>	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-8</a:t>
            </a:r>
            <a:r>
              <a:rPr lang="it-IT" altLang="it-IT" sz="2400" b="0" dirty="0">
                <a:latin typeface="Arial" panose="020B0604020202020204" pitchFamily="34" charset="0"/>
              </a:rPr>
              <a:t> - 10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–3		</a:t>
            </a:r>
            <a:r>
              <a:rPr lang="it-IT" altLang="it-IT" sz="2400" b="0" dirty="0">
                <a:latin typeface="Arial" panose="020B0604020202020204" pitchFamily="34" charset="0"/>
              </a:rPr>
              <a:t>m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solidFill>
                  <a:srgbClr val="FF0033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dirty="0">
                <a:solidFill>
                  <a:srgbClr val="FF0033"/>
                </a:solidFill>
                <a:latin typeface="Arial" panose="020B0604020202020204" pitchFamily="34" charset="0"/>
              </a:rPr>
              <a:t>Human being</a:t>
            </a:r>
            <a:r>
              <a:rPr lang="it-IT" altLang="it-IT" sz="2400" b="0" dirty="0">
                <a:solidFill>
                  <a:srgbClr val="FF0033"/>
                </a:solidFill>
                <a:latin typeface="Arial" panose="020B0604020202020204" pitchFamily="34" charset="0"/>
              </a:rPr>
              <a:t>	</a:t>
            </a:r>
            <a:r>
              <a:rPr lang="it-IT" altLang="it-IT" sz="2400" dirty="0">
                <a:solidFill>
                  <a:srgbClr val="FF0033"/>
                </a:solidFill>
                <a:latin typeface="Arial" panose="020B0604020202020204" pitchFamily="34" charset="0"/>
              </a:rPr>
              <a:t>10 </a:t>
            </a:r>
            <a:r>
              <a:rPr lang="it-IT" altLang="it-IT" sz="2400" baseline="30000" dirty="0">
                <a:solidFill>
                  <a:srgbClr val="FF0033"/>
                </a:solidFill>
                <a:latin typeface="Arial" panose="020B0604020202020204" pitchFamily="34" charset="0"/>
              </a:rPr>
              <a:t>0</a:t>
            </a:r>
            <a:r>
              <a:rPr lang="it-IT" altLang="it-IT" sz="2400" dirty="0">
                <a:solidFill>
                  <a:srgbClr val="FF0033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b="0" dirty="0">
                <a:solidFill>
                  <a:srgbClr val="FF0033"/>
                </a:solidFill>
                <a:latin typeface="Arial" panose="020B0604020202020204" pitchFamily="34" charset="0"/>
              </a:rPr>
              <a:t>		m 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latin typeface="Arial" panose="020B0604020202020204" pitchFamily="34" charset="0"/>
              </a:rPr>
              <a:t> Earth	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7</a:t>
            </a:r>
            <a:r>
              <a:rPr lang="it-IT" altLang="it-IT" sz="2400" b="0" dirty="0">
                <a:latin typeface="Arial" panose="020B0604020202020204" pitchFamily="34" charset="0"/>
              </a:rPr>
              <a:t> 		m 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latin typeface="Arial" panose="020B0604020202020204" pitchFamily="34" charset="0"/>
              </a:rPr>
              <a:t> </a:t>
            </a:r>
            <a:r>
              <a:rPr lang="it-IT" altLang="it-IT" sz="2400" b="0" dirty="0" err="1">
                <a:latin typeface="Arial" panose="020B0604020202020204" pitchFamily="34" charset="0"/>
              </a:rPr>
              <a:t>Sun</a:t>
            </a:r>
            <a:r>
              <a:rPr lang="it-IT" altLang="it-IT" sz="2400" b="0" dirty="0">
                <a:latin typeface="Arial" panose="020B0604020202020204" pitchFamily="34" charset="0"/>
              </a:rPr>
              <a:t>	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9</a:t>
            </a:r>
            <a:r>
              <a:rPr lang="it-IT" altLang="it-IT" sz="2400" b="0" dirty="0">
                <a:latin typeface="Arial" panose="020B0604020202020204" pitchFamily="34" charset="0"/>
              </a:rPr>
              <a:t> 		m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latin typeface="Arial" panose="020B0604020202020204" pitchFamily="34" charset="0"/>
              </a:rPr>
              <a:t> Solar System	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13</a:t>
            </a:r>
            <a:r>
              <a:rPr lang="it-IT" altLang="it-IT" sz="2400" b="0" dirty="0">
                <a:latin typeface="Arial" panose="020B0604020202020204" pitchFamily="34" charset="0"/>
              </a:rPr>
              <a:t> 		m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latin typeface="Arial" panose="020B0604020202020204" pitchFamily="34" charset="0"/>
              </a:rPr>
              <a:t> </a:t>
            </a:r>
            <a:r>
              <a:rPr lang="it-IT" altLang="it-IT" sz="2400" b="0" dirty="0" err="1">
                <a:latin typeface="Arial" panose="020B0604020202020204" pitchFamily="34" charset="0"/>
              </a:rPr>
              <a:t>Milky</a:t>
            </a:r>
            <a:r>
              <a:rPr lang="it-IT" altLang="it-IT" sz="2400" b="0" dirty="0">
                <a:latin typeface="Arial" panose="020B0604020202020204" pitchFamily="34" charset="0"/>
              </a:rPr>
              <a:t> Way	10 </a:t>
            </a:r>
            <a:r>
              <a:rPr lang="it-IT" altLang="it-IT" sz="2400" b="0" baseline="30000" dirty="0">
                <a:latin typeface="Arial" panose="020B0604020202020204" pitchFamily="34" charset="0"/>
              </a:rPr>
              <a:t>21</a:t>
            </a:r>
            <a:r>
              <a:rPr lang="it-IT" altLang="it-IT" sz="2400" b="0" dirty="0">
                <a:latin typeface="Arial" panose="020B0604020202020204" pitchFamily="34" charset="0"/>
              </a:rPr>
              <a:t> 		m</a:t>
            </a:r>
          </a:p>
          <a:p>
            <a:pPr lvl="2" eaLnBrk="0" hangingPunct="0">
              <a:lnSpc>
                <a:spcPct val="110000"/>
              </a:lnSpc>
              <a:buSzPct val="70000"/>
              <a:tabLst>
                <a:tab pos="4660900" algn="l"/>
                <a:tab pos="6794500" algn="l"/>
              </a:tabLst>
            </a:pPr>
            <a:r>
              <a:rPr lang="it-IT" altLang="it-IT" sz="2400" b="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chemeClr val="accent2"/>
                </a:solidFill>
                <a:latin typeface="Arial" panose="020B0604020202020204" pitchFamily="34" charset="0"/>
              </a:rPr>
              <a:t>Univers</a:t>
            </a:r>
            <a:r>
              <a:rPr lang="it-IT" altLang="it-IT" sz="2400" b="0" dirty="0">
                <a:solidFill>
                  <a:schemeClr val="accent2"/>
                </a:solidFill>
                <a:latin typeface="Arial" panose="020B0604020202020204" pitchFamily="34" charset="0"/>
              </a:rPr>
              <a:t>	</a:t>
            </a:r>
            <a:r>
              <a:rPr lang="it-IT" altLang="it-IT" sz="2400" dirty="0">
                <a:solidFill>
                  <a:schemeClr val="accent2"/>
                </a:solidFill>
                <a:latin typeface="Arial" panose="020B0604020202020204" pitchFamily="34" charset="0"/>
              </a:rPr>
              <a:t>10 </a:t>
            </a:r>
            <a:r>
              <a:rPr lang="it-IT" altLang="it-IT" sz="2400" baseline="30000" dirty="0">
                <a:solidFill>
                  <a:schemeClr val="accent2"/>
                </a:solidFill>
                <a:latin typeface="Arial" panose="020B0604020202020204" pitchFamily="34" charset="0"/>
              </a:rPr>
              <a:t>26</a:t>
            </a:r>
            <a:r>
              <a:rPr lang="it-IT" altLang="it-IT" sz="24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b="0" dirty="0">
                <a:solidFill>
                  <a:schemeClr val="accent2"/>
                </a:solidFill>
                <a:latin typeface="Arial" panose="020B0604020202020204" pitchFamily="34" charset="0"/>
              </a:rPr>
              <a:t>		m</a:t>
            </a:r>
            <a:endParaRPr lang="en-US" altLang="it-IT" sz="2400" b="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77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0FD407-BA73-1247-B174-A0D421E0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Just for fun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731683-272E-0E44-9D7F-4D050797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EF33A5-EC5E-F843-B6F0-665F847A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6A7F87-85CC-5E4D-A966-3BB665D9B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7281C68-7209-144B-A363-41D9F4F42BCD}"/>
              </a:ext>
            </a:extLst>
          </p:cNvPr>
          <p:cNvSpPr txBox="1">
            <a:spLocks noChangeArrowheads="1"/>
          </p:cNvSpPr>
          <p:nvPr/>
        </p:nvSpPr>
        <p:spPr>
          <a:xfrm>
            <a:off x="599017" y="914400"/>
            <a:ext cx="10947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 altLang="it-IT" sz="2800" b="0" kern="0"/>
          </a:p>
          <a:p>
            <a:pPr algn="ctr"/>
            <a:r>
              <a:rPr lang="en-US" altLang="it-IT" sz="2800" b="0" kern="0"/>
              <a:t>Linear Ratio between the sizes of </a:t>
            </a:r>
          </a:p>
          <a:p>
            <a:pPr algn="ctr"/>
            <a:r>
              <a:rPr lang="en-US" altLang="it-IT" sz="2800" b="0" kern="0"/>
              <a:t>the universe and the quark</a:t>
            </a:r>
            <a:endParaRPr lang="en-US" altLang="it-IT" sz="2800" b="0" kern="0" dirty="0"/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4A3A2DE0-4DA1-A44C-9792-625999BCD3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895600"/>
          <a:ext cx="3124200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485100" imgH="10236200" progId="Equation.3">
                  <p:embed/>
                </p:oleObj>
              </mc:Choice>
              <mc:Fallback>
                <p:oleObj name="Equation" r:id="rId4" imgW="20485100" imgH="10236200" progId="Equation.3">
                  <p:embed/>
                  <p:pic>
                    <p:nvPicPr>
                      <p:cNvPr id="355332" name="Object 4">
                        <a:extLst>
                          <a:ext uri="{FF2B5EF4-FFF2-40B4-BE49-F238E27FC236}">
                            <a16:creationId xmlns:a16="http://schemas.microsoft.com/office/drawing/2014/main" id="{5A09BEDF-601B-CA40-A264-5BC44F9F82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895600"/>
                        <a:ext cx="3124200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>
            <a:extLst>
              <a:ext uri="{FF2B5EF4-FFF2-40B4-BE49-F238E27FC236}">
                <a16:creationId xmlns:a16="http://schemas.microsoft.com/office/drawing/2014/main" id="{1D0326F7-17FE-7445-9377-223DECD05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144" y="3200400"/>
            <a:ext cx="22653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it-IT" sz="4000" dirty="0">
                <a:solidFill>
                  <a:srgbClr val="CC3300"/>
                </a:solidFill>
                <a:latin typeface="Arial" panose="020B0604020202020204" pitchFamily="34" charset="0"/>
              </a:rPr>
              <a:t>45 digits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E30D77C-A05B-8F44-BFEF-E34337F21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876800"/>
            <a:ext cx="80489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4000">
                <a:solidFill>
                  <a:srgbClr val="CC3300"/>
                </a:solidFill>
                <a:latin typeface="Arial" panose="020B0604020202020204" pitchFamily="34" charset="0"/>
              </a:rPr>
              <a:t>60 digits   </a:t>
            </a:r>
            <a:r>
              <a:rPr lang="en-US" altLang="it-IT" sz="2800">
                <a:solidFill>
                  <a:srgbClr val="000066"/>
                </a:solidFill>
                <a:latin typeface="Arial" panose="020B0604020202020204" pitchFamily="34" charset="0"/>
              </a:rPr>
              <a:t>are used for encrypting codes !</a:t>
            </a:r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DB60C178-01A5-824E-8ADA-484E79EAF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657600"/>
            <a:ext cx="9906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228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5BBCC2-018D-634A-AED4-A5C0183E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Standard Model Chart </a:t>
            </a:r>
            <a:r>
              <a:rPr lang="it-IT" dirty="0" err="1"/>
              <a:t>including</a:t>
            </a:r>
            <a:r>
              <a:rPr lang="it-IT" dirty="0"/>
              <a:t> LHC (2014)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7706EE-CB82-C742-94C2-2286EA0E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4513B1-84BB-EB4E-9BFE-F2ADB266B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59</a:t>
            </a:fld>
            <a:endParaRPr lang="en-US" alt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0F65A4-C57F-2547-AA5B-94FB2B58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437" y="847882"/>
            <a:ext cx="7927943" cy="545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5C86E90E-BBE5-264E-8F1B-AD8FCCD051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6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CD7AC-256C-0F45-96DC-38FEABB3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Particle accelerators to see smaller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C885A9E-122B-474C-83C3-EBC4B950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76DC570-F1AA-8746-96B7-02BD7C63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</a:t>
            </a:fld>
            <a:endParaRPr lang="en-US" alt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FE8E67-85CB-C645-BE94-DEBADD06A31B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990600"/>
            <a:ext cx="10947400" cy="5410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of “Quantum Physics”, </a:t>
            </a:r>
            <a:r>
              <a:rPr lang="en-US" altLang="it-IT" sz="22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b="1" kern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</a:t>
            </a:r>
            <a:r>
              <a:rPr lang="en-US" altLang="it-IT" sz="2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b="1" kern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en-US" altLang="it-IT" sz="2200" b="0" kern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electrons, protons and neutrons,</a:t>
            </a:r>
            <a:r>
              <a:rPr lang="en-US" altLang="it-IT" sz="2200" b="0" kern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200" b="1" kern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waves</a:t>
            </a:r>
            <a:r>
              <a:rPr lang="en-US" altLang="it-IT" sz="2200" b="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an associated wavelength, i.e., “size”: </a:t>
            </a:r>
            <a:r>
              <a:rPr lang="en-US" altLang="it-IT" b="0" kern="0" dirty="0">
                <a:solidFill>
                  <a:srgbClr val="002060"/>
                </a:solidFill>
              </a:rPr>
              <a:t> </a:t>
            </a:r>
            <a:r>
              <a:rPr lang="en-US" altLang="it-IT" sz="2800" b="0" i="1" kern="0" dirty="0">
                <a:solidFill>
                  <a:srgbClr val="C00000"/>
                </a:solidFill>
                <a:latin typeface="Symbol" pitchFamily="2" charset="2"/>
              </a:rPr>
              <a:t>l</a:t>
            </a:r>
            <a:r>
              <a:rPr lang="en-US" altLang="it-IT" sz="2800" b="0" i="1" kern="0" dirty="0">
                <a:solidFill>
                  <a:srgbClr val="C00000"/>
                </a:solidFill>
              </a:rPr>
              <a:t> </a:t>
            </a:r>
            <a:r>
              <a:rPr lang="en-US" altLang="it-IT" sz="2800" b="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h/(m</a:t>
            </a:r>
            <a:r>
              <a:rPr lang="en-US" altLang="it-IT" sz="3200" b="0" i="1" kern="0" dirty="0">
                <a:solidFill>
                  <a:srgbClr val="C00000"/>
                </a:solidFill>
                <a:latin typeface="Bodoni MT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altLang="it-IT" sz="2800" b="0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it-IT" sz="400" b="0" kern="0" dirty="0"/>
          </a:p>
          <a:p>
            <a:r>
              <a:rPr lang="en-US" altLang="it-IT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wavelength depends on their rest mass and their kinetic energy</a:t>
            </a:r>
          </a:p>
          <a:p>
            <a:endParaRPr lang="en-US" altLang="it-IT" sz="5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proper particle beam and a proper “eye”, objects of very small size can be “seen” and studied.</a:t>
            </a:r>
          </a:p>
          <a:p>
            <a:pPr algn="ctr"/>
            <a:r>
              <a:rPr lang="en-US" altLang="it-IT" sz="1200" b="0" kern="0" dirty="0">
                <a:solidFill>
                  <a:srgbClr val="CC3300"/>
                </a:solidFill>
              </a:rPr>
              <a:t>_______________________________</a:t>
            </a:r>
          </a:p>
          <a:p>
            <a:endParaRPr lang="en-US" altLang="it-IT" sz="400" b="0" kern="0" dirty="0">
              <a:solidFill>
                <a:srgbClr val="CC3300"/>
              </a:solidFill>
            </a:endParaRPr>
          </a:p>
          <a:p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and energy are two aspects of a common nature. The conversion from one aspect to the other is following the </a:t>
            </a:r>
            <a:r>
              <a:rPr lang="en-US" altLang="it-IT" sz="2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equation</a:t>
            </a:r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it-IT" sz="2800" b="0" i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it-IT" sz="1800" b="0" i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2800" b="0" i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it-IT" sz="1800" b="0" i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t-IT" sz="2800" b="0" i="1" kern="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en-US" altLang="it-IT" sz="2800" b="0" i="1" kern="0" baseline="300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it-IT" sz="2800" b="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it-IT" sz="2200" b="0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it-IT" sz="400" b="0" kern="0" dirty="0"/>
          </a:p>
          <a:p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two particles, moving one against the other, an energy much bigger than the one associated to their mass, their </a:t>
            </a:r>
            <a:r>
              <a:rPr lang="en-US" altLang="it-IT" sz="2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 creates new particles</a:t>
            </a:r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altLang="it-IT" sz="4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it-IT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high is the energy available at the collision point, as close we are to the conditions at the origin of the universe, just after the </a:t>
            </a:r>
            <a:r>
              <a:rPr lang="en-US" altLang="it-IT" sz="2200" b="1" kern="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Bang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FBD63A5-F4C0-5F4A-9173-FBAE6E9D4A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97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7641DD-870C-0B46-A864-12C6B357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Basic Knowledge </a:t>
            </a:r>
            <a:r>
              <a:rPr lang="it-IT" dirty="0" err="1"/>
              <a:t>after</a:t>
            </a:r>
            <a:r>
              <a:rPr lang="it-IT" dirty="0"/>
              <a:t> LHC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20F969-046D-214B-864E-812857D9D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CB97B9-91C4-3443-8E8E-606921213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60</a:t>
            </a:fld>
            <a:endParaRPr lang="en-US" alt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E54B5D-AE1D-C549-8671-7F3936136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838200"/>
            <a:ext cx="10506181" cy="54415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EF8197-CD4B-A94D-AFD8-869BA02306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559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5ADDDC-0173-004D-8100-F6397E1B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attitudes</a:t>
            </a:r>
            <a:r>
              <a:rPr lang="it-IT" dirty="0"/>
              <a:t> by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actors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D7C423-7834-2C48-AC50-C3DE14A2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953998"/>
            <a:ext cx="10947400" cy="5334000"/>
          </a:xfrm>
        </p:spPr>
        <p:txBody>
          <a:bodyPr/>
          <a:lstStyle/>
          <a:p>
            <a:pPr marL="457200" indent="-457200">
              <a:spcBef>
                <a:spcPts val="1500"/>
              </a:spcBef>
              <a:buFont typeface="Wingdings" pitchFamily="2" charset="2"/>
              <a:buChar char="Ø"/>
            </a:pPr>
            <a:r>
              <a:rPr lang="it-IT" sz="2400" dirty="0" err="1"/>
              <a:t>Most</a:t>
            </a:r>
            <a:r>
              <a:rPr lang="it-IT" sz="2400" dirty="0"/>
              <a:t> of the major </a:t>
            </a:r>
            <a:r>
              <a:rPr lang="it-IT" sz="2400" dirty="0" err="1"/>
              <a:t>actors</a:t>
            </a:r>
            <a:r>
              <a:rPr lang="it-IT" sz="2400" dirty="0"/>
              <a:t> are </a:t>
            </a:r>
            <a:r>
              <a:rPr lang="it-IT" sz="2400" dirty="0" err="1"/>
              <a:t>taking</a:t>
            </a:r>
            <a:r>
              <a:rPr lang="it-IT" sz="2400" dirty="0"/>
              <a:t> </a:t>
            </a:r>
            <a:r>
              <a:rPr lang="it-IT" sz="2400" dirty="0" err="1"/>
              <a:t>advantage</a:t>
            </a:r>
            <a:r>
              <a:rPr lang="it-IT" sz="2400" dirty="0"/>
              <a:t> of the </a:t>
            </a:r>
            <a:r>
              <a:rPr lang="it-IT" sz="2400" dirty="0" err="1"/>
              <a:t>developed</a:t>
            </a:r>
            <a:r>
              <a:rPr lang="it-IT" sz="2400" dirty="0"/>
              <a:t> </a:t>
            </a:r>
            <a:r>
              <a:rPr lang="it-IT" sz="2400" dirty="0" err="1"/>
              <a:t>cold</a:t>
            </a:r>
            <a:r>
              <a:rPr lang="it-IT" sz="2400" dirty="0"/>
              <a:t> </a:t>
            </a:r>
            <a:r>
              <a:rPr lang="it-IT" sz="2400" dirty="0" err="1"/>
              <a:t>technology</a:t>
            </a:r>
            <a:r>
              <a:rPr lang="it-IT" sz="2400" dirty="0"/>
              <a:t> </a:t>
            </a:r>
            <a:r>
              <a:rPr lang="it-IT" sz="2400" dirty="0" err="1"/>
              <a:t>investing</a:t>
            </a:r>
            <a:r>
              <a:rPr lang="it-IT" sz="2400" dirty="0"/>
              <a:t> in large </a:t>
            </a:r>
            <a:r>
              <a:rPr lang="it-IT" sz="2400" dirty="0" err="1"/>
              <a:t>infrastructures</a:t>
            </a:r>
            <a:r>
              <a:rPr lang="it-IT" sz="2400" dirty="0"/>
              <a:t> for </a:t>
            </a:r>
            <a:r>
              <a:rPr lang="it-IT" sz="2400" dirty="0" err="1"/>
              <a:t>applied</a:t>
            </a:r>
            <a:r>
              <a:rPr lang="it-IT" sz="2400" dirty="0"/>
              <a:t> science</a:t>
            </a:r>
          </a:p>
          <a:p>
            <a:pPr marL="457200" indent="-457200">
              <a:spcBef>
                <a:spcPts val="1500"/>
              </a:spcBef>
              <a:buFont typeface="Wingdings" pitchFamily="2" charset="2"/>
              <a:buChar char="Ø"/>
            </a:pPr>
            <a:r>
              <a:rPr lang="it-IT" sz="2400" dirty="0"/>
              <a:t>CERN </a:t>
            </a:r>
            <a:r>
              <a:rPr lang="it-IT" sz="2400" dirty="0" err="1"/>
              <a:t>concentrated</a:t>
            </a:r>
            <a:r>
              <a:rPr lang="it-IT" sz="2400" dirty="0"/>
              <a:t> the </a:t>
            </a:r>
            <a:r>
              <a:rPr lang="it-IT" sz="2400" dirty="0" err="1"/>
              <a:t>efforts</a:t>
            </a:r>
            <a:r>
              <a:rPr lang="it-IT" sz="2400" dirty="0"/>
              <a:t> in the LHC upgrade </a:t>
            </a:r>
            <a:r>
              <a:rPr lang="it-IT" sz="2400" dirty="0" err="1"/>
              <a:t>toward</a:t>
            </a:r>
            <a:r>
              <a:rPr lang="it-IT" sz="2400" dirty="0"/>
              <a:t> a100TeV, 100km, </a:t>
            </a:r>
            <a:r>
              <a:rPr lang="it-IT" sz="2400" dirty="0" err="1"/>
              <a:t>Hadron</a:t>
            </a:r>
            <a:r>
              <a:rPr lang="it-IT" sz="2400" dirty="0"/>
              <a:t> Collider, </a:t>
            </a:r>
            <a:r>
              <a:rPr lang="it-IT" sz="2400" dirty="0" err="1"/>
              <a:t>while</a:t>
            </a:r>
            <a:r>
              <a:rPr lang="it-IT" sz="2400" dirty="0"/>
              <a:t> </a:t>
            </a:r>
            <a:r>
              <a:rPr lang="it-IT" sz="2400" dirty="0" err="1"/>
              <a:t>resurrecting</a:t>
            </a:r>
            <a:r>
              <a:rPr lang="it-IT" sz="2400" dirty="0"/>
              <a:t> the </a:t>
            </a:r>
            <a:r>
              <a:rPr lang="it-IT" sz="2400" dirty="0" err="1"/>
              <a:t>interest</a:t>
            </a:r>
            <a:r>
              <a:rPr lang="it-IT" sz="2400" dirty="0"/>
              <a:t> on CLIC and </a:t>
            </a:r>
            <a:r>
              <a:rPr lang="it-IT" sz="2400" dirty="0" err="1"/>
              <a:t>Muon</a:t>
            </a:r>
            <a:r>
              <a:rPr lang="it-IT" sz="2400" dirty="0"/>
              <a:t> </a:t>
            </a:r>
            <a:r>
              <a:rPr lang="it-IT" sz="2400" dirty="0" err="1"/>
              <a:t>Colliders</a:t>
            </a:r>
            <a:r>
              <a:rPr lang="it-IT" sz="2400" dirty="0"/>
              <a:t>.</a:t>
            </a:r>
          </a:p>
          <a:p>
            <a:pPr marL="457200" indent="-457200">
              <a:spcBef>
                <a:spcPts val="1500"/>
              </a:spcBef>
              <a:buFont typeface="Wingdings" pitchFamily="2" charset="2"/>
              <a:buChar char="Ø"/>
            </a:pPr>
            <a:r>
              <a:rPr lang="it-IT" sz="2400" dirty="0"/>
              <a:t>US and China </a:t>
            </a:r>
            <a:r>
              <a:rPr lang="it-IT" sz="2400" dirty="0" err="1"/>
              <a:t>focused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attention</a:t>
            </a:r>
            <a:r>
              <a:rPr lang="it-IT" sz="2400" dirty="0"/>
              <a:t> on the more </a:t>
            </a:r>
            <a:r>
              <a:rPr lang="it-IT" sz="2400" dirty="0" err="1"/>
              <a:t>accessible</a:t>
            </a:r>
            <a:r>
              <a:rPr lang="it-IT" sz="2400" dirty="0"/>
              <a:t> neutrino </a:t>
            </a:r>
            <a:r>
              <a:rPr lang="it-IT" sz="2400" dirty="0" err="1"/>
              <a:t>Physics</a:t>
            </a:r>
            <a:r>
              <a:rPr lang="it-IT" sz="2400" dirty="0"/>
              <a:t>,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matched</a:t>
            </a:r>
            <a:r>
              <a:rPr lang="it-IT" sz="2400" dirty="0"/>
              <a:t> with the </a:t>
            </a:r>
            <a:r>
              <a:rPr lang="it-IT" sz="2400" dirty="0" err="1"/>
              <a:t>growing</a:t>
            </a:r>
            <a:r>
              <a:rPr lang="it-IT" sz="2400" dirty="0"/>
              <a:t> impact of </a:t>
            </a:r>
            <a:r>
              <a:rPr lang="it-IT" sz="2400" dirty="0" err="1"/>
              <a:t>astrophysics</a:t>
            </a:r>
            <a:endParaRPr lang="it-IT" sz="2400" dirty="0"/>
          </a:p>
          <a:p>
            <a:pPr marL="457200" indent="-457200">
              <a:spcBef>
                <a:spcPts val="1500"/>
              </a:spcBef>
              <a:buFont typeface="Wingdings" pitchFamily="2" charset="2"/>
              <a:buChar char="Ø"/>
            </a:pPr>
            <a:r>
              <a:rPr lang="it-IT" sz="2400" dirty="0"/>
              <a:t>Japan </a:t>
            </a:r>
            <a:r>
              <a:rPr lang="it-IT" sz="2400" dirty="0" err="1"/>
              <a:t>organized</a:t>
            </a:r>
            <a:r>
              <a:rPr lang="it-IT" sz="2400" dirty="0"/>
              <a:t> the </a:t>
            </a:r>
            <a:r>
              <a:rPr lang="it-IT" sz="2400" dirty="0" err="1"/>
              <a:t>effort</a:t>
            </a:r>
            <a:r>
              <a:rPr lang="it-IT" sz="2400" dirty="0"/>
              <a:t> to </a:t>
            </a:r>
            <a:r>
              <a:rPr lang="it-IT" sz="2400" dirty="0" err="1"/>
              <a:t>adapt</a:t>
            </a:r>
            <a:r>
              <a:rPr lang="it-IT" sz="2400" dirty="0"/>
              <a:t> the ILC to the </a:t>
            </a:r>
            <a:r>
              <a:rPr lang="it-IT" sz="2400" dirty="0" err="1"/>
              <a:t>lower</a:t>
            </a:r>
            <a:r>
              <a:rPr lang="it-IT" sz="2400" dirty="0"/>
              <a:t> </a:t>
            </a:r>
            <a:r>
              <a:rPr lang="it-IT" sz="2400" dirty="0" err="1"/>
              <a:t>energies</a:t>
            </a:r>
            <a:r>
              <a:rPr lang="it-IT" sz="2400" dirty="0"/>
              <a:t> </a:t>
            </a:r>
            <a:r>
              <a:rPr lang="it-IT" sz="2400" dirty="0" err="1"/>
              <a:t>demanded</a:t>
            </a:r>
            <a:r>
              <a:rPr lang="it-IT" sz="2400" dirty="0"/>
              <a:t> by a high </a:t>
            </a:r>
            <a:r>
              <a:rPr lang="it-IT" sz="2400" dirty="0" err="1"/>
              <a:t>luminosity</a:t>
            </a:r>
            <a:r>
              <a:rPr lang="it-IT" sz="2400" dirty="0"/>
              <a:t> </a:t>
            </a:r>
            <a:r>
              <a:rPr lang="it-IT" sz="2400" dirty="0" err="1"/>
              <a:t>boson</a:t>
            </a:r>
            <a:r>
              <a:rPr lang="it-IT" sz="2400" dirty="0"/>
              <a:t> </a:t>
            </a:r>
            <a:r>
              <a:rPr lang="it-IT" sz="2400" dirty="0" err="1"/>
              <a:t>factory</a:t>
            </a:r>
            <a:endParaRPr lang="it-IT" sz="2400" dirty="0"/>
          </a:p>
          <a:p>
            <a:pPr marL="457200" indent="-457200">
              <a:spcBef>
                <a:spcPts val="1500"/>
              </a:spcBef>
              <a:buFont typeface="Wingdings" pitchFamily="2" charset="2"/>
              <a:buChar char="Ø"/>
            </a:pPr>
            <a:r>
              <a:rPr lang="it-IT" sz="2400" dirty="0"/>
              <a:t>China, following the large ring idea, </a:t>
            </a:r>
            <a:r>
              <a:rPr lang="it-IT" sz="2400" dirty="0" err="1"/>
              <a:t>inverted</a:t>
            </a:r>
            <a:r>
              <a:rPr lang="it-IT" sz="2400" dirty="0"/>
              <a:t> the </a:t>
            </a:r>
            <a:r>
              <a:rPr lang="it-IT" sz="2400" dirty="0" err="1"/>
              <a:t>priorities</a:t>
            </a:r>
            <a:r>
              <a:rPr lang="it-IT" sz="2400" dirty="0"/>
              <a:t> </a:t>
            </a:r>
            <a:r>
              <a:rPr lang="it-IT" sz="2400" dirty="0" err="1"/>
              <a:t>focusing</a:t>
            </a:r>
            <a:r>
              <a:rPr lang="it-IT" sz="2400" dirty="0"/>
              <a:t> on the design of an Higgs </a:t>
            </a:r>
            <a:r>
              <a:rPr lang="it-IT" sz="2400" dirty="0" err="1"/>
              <a:t>Factory</a:t>
            </a:r>
            <a:r>
              <a:rPr lang="it-IT" sz="2400" dirty="0"/>
              <a:t> first.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2D8F19-A7FF-A949-B0CB-C1C735CF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1ABF0-D473-0D4A-AEB5-C5FDB9DE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61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9B659-420D-6447-8127-8651799B49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5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DCC3F-C988-8040-9A58-71D095FC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Beyond the Standard Model </a:t>
            </a:r>
            <a:r>
              <a:rPr lang="it-IT" dirty="0">
                <a:solidFill>
                  <a:srgbClr val="C00000"/>
                </a:solidFill>
              </a:rPr>
              <a:t>( &gt; 2035 ) </a:t>
            </a:r>
            <a:r>
              <a:rPr lang="it-IT" b="0" dirty="0"/>
              <a:t> 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b="0" dirty="0"/>
              <a:t>e</a:t>
            </a:r>
            <a:r>
              <a:rPr lang="it-IT" b="0" baseline="30000" dirty="0"/>
              <a:t>+</a:t>
            </a:r>
            <a:r>
              <a:rPr lang="it-IT" b="0" dirty="0"/>
              <a:t>-e</a:t>
            </a:r>
            <a:r>
              <a:rPr lang="it-IT" b="0" baseline="30000" dirty="0"/>
              <a:t>-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6D4AC0-60F8-8746-A129-3A8B55102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7F53C96-B110-0A40-A074-C729D564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62</a:t>
            </a:fld>
            <a:endParaRPr lang="en-US" altLang="it-IT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95D8ECD1-FA97-2944-9F29-DFC471E4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7638" y="932941"/>
            <a:ext cx="3366594" cy="3226321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19727C7F-1CF7-0149-A53E-421BC3B02C7E}"/>
              </a:ext>
            </a:extLst>
          </p:cNvPr>
          <p:cNvGrpSpPr/>
          <p:nvPr/>
        </p:nvGrpSpPr>
        <p:grpSpPr>
          <a:xfrm>
            <a:off x="2882535" y="797108"/>
            <a:ext cx="4095233" cy="3614965"/>
            <a:chOff x="1885016" y="810893"/>
            <a:chExt cx="4062830" cy="3586362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6A2D27E3-8CB5-EE4D-B2D2-A81AF798E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5016" y="810893"/>
              <a:ext cx="4062830" cy="3586362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C149FD0B-6462-744F-89C3-17748A0B6A30}"/>
                </a:ext>
              </a:extLst>
            </p:cNvPr>
            <p:cNvSpPr txBox="1"/>
            <p:nvPr/>
          </p:nvSpPr>
          <p:spPr>
            <a:xfrm>
              <a:off x="3483908" y="1700537"/>
              <a:ext cx="836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0" dirty="0"/>
                <a:t>FCC-</a:t>
              </a:r>
              <a:r>
                <a:rPr lang="it-IT" sz="1800" b="0" dirty="0" err="1"/>
                <a:t>ee</a:t>
              </a:r>
              <a:endParaRPr lang="it-IT" sz="1800" b="0" dirty="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EC2BEA3-18E6-134D-9331-F5076F4D1EFE}"/>
              </a:ext>
            </a:extLst>
          </p:cNvPr>
          <p:cNvGrpSpPr/>
          <p:nvPr/>
        </p:nvGrpSpPr>
        <p:grpSpPr>
          <a:xfrm>
            <a:off x="2882535" y="4386317"/>
            <a:ext cx="4403403" cy="1688364"/>
            <a:chOff x="758613" y="4601015"/>
            <a:chExt cx="4403403" cy="1462762"/>
          </a:xfrm>
        </p:grpSpPr>
        <p:pic>
          <p:nvPicPr>
            <p:cNvPr id="8" name="Immagine 7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6C51B1C2-640E-3C4E-8F32-32DF4C58B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613" y="4608064"/>
              <a:ext cx="4403403" cy="1455713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E957D61-8AE6-7042-A559-279214ED8FE1}"/>
                </a:ext>
              </a:extLst>
            </p:cNvPr>
            <p:cNvSpPr txBox="1"/>
            <p:nvPr/>
          </p:nvSpPr>
          <p:spPr>
            <a:xfrm>
              <a:off x="3483908" y="4601015"/>
              <a:ext cx="865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0" dirty="0"/>
                <a:t>ILC 250</a:t>
              </a:r>
            </a:p>
          </p:txBody>
        </p:sp>
      </p:grpSp>
      <p:pic>
        <p:nvPicPr>
          <p:cNvPr id="9" name="Immagine 8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DC2E0AA7-3E17-9343-AF33-4385A674F1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4102591"/>
            <a:ext cx="4176464" cy="219161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95CFAB-9679-F94A-961E-730798D9240F}"/>
              </a:ext>
            </a:extLst>
          </p:cNvPr>
          <p:cNvSpPr txBox="1"/>
          <p:nvPr/>
        </p:nvSpPr>
        <p:spPr>
          <a:xfrm>
            <a:off x="9470935" y="411260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0" dirty="0"/>
              <a:t>CLIC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1608B0-950F-5D40-AEB1-71AB39AB4CCA}"/>
              </a:ext>
            </a:extLst>
          </p:cNvPr>
          <p:cNvSpPr txBox="1"/>
          <p:nvPr/>
        </p:nvSpPr>
        <p:spPr>
          <a:xfrm>
            <a:off x="374011" y="1595964"/>
            <a:ext cx="31661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800" baseline="30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28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</a:t>
            </a:r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it-IT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2EFD5CF-3BC5-6044-B63A-887D691465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14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C8704-96CF-7942-8BD2-714D60A5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/>
              </a:rPr>
              <a:t>FCC-</a:t>
            </a:r>
            <a:r>
              <a:rPr lang="en-US" sz="2800" dirty="0" err="1">
                <a:latin typeface="Arial"/>
              </a:rPr>
              <a:t>ee</a:t>
            </a:r>
            <a:r>
              <a:rPr lang="en-US" dirty="0">
                <a:latin typeface="Arial"/>
              </a:rPr>
              <a:t> collider parameters </a:t>
            </a:r>
            <a:r>
              <a:rPr lang="en-US" sz="2000" dirty="0">
                <a:latin typeface="Arial"/>
              </a:rPr>
              <a:t>(F. Zimmermann)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2E8B7B-822D-F743-9FF3-0FB8ECBFE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6FD679-1E35-4243-8967-B90D59C5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63</a:t>
            </a:fld>
            <a:endParaRPr lang="en-US" altLang="it-IT"/>
          </a:p>
        </p:txBody>
      </p:sp>
      <p:graphicFrame>
        <p:nvGraphicFramePr>
          <p:cNvPr id="7" name="Table 1">
            <a:extLst>
              <a:ext uri="{FF2B5EF4-FFF2-40B4-BE49-F238E27FC236}">
                <a16:creationId xmlns:a16="http://schemas.microsoft.com/office/drawing/2014/main" id="{6DF59C22-03E3-A442-8EA1-43AC97508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668671"/>
              </p:ext>
            </p:extLst>
          </p:nvPr>
        </p:nvGraphicFramePr>
        <p:xfrm>
          <a:off x="1008591" y="1066800"/>
          <a:ext cx="10174818" cy="4978311"/>
        </p:xfrm>
        <a:graphic>
          <a:graphicData uri="http://schemas.openxmlformats.org/drawingml/2006/table">
            <a:tbl>
              <a:tblPr firstRow="1" bandRow="1"/>
              <a:tblGrid>
                <a:gridCol w="416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91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3722">
                  <a:extLst>
                    <a:ext uri="{9D8B030D-6E8A-4147-A177-3AD203B41FA5}">
                      <a16:colId xmlns:a16="http://schemas.microsoft.com/office/drawing/2014/main" val="818795718"/>
                    </a:ext>
                  </a:extLst>
                </a:gridCol>
              </a:tblGrid>
              <a:tr h="43888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76311" marR="76311" marT="38156" marB="38156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700" b="1" dirty="0">
                          <a:solidFill>
                            <a:schemeClr val="bg1"/>
                          </a:solidFill>
                        </a:rPr>
                        <a:t>Z</a:t>
                      </a:r>
                    </a:p>
                  </a:txBody>
                  <a:tcPr marL="76311" marR="76311" marT="38156" marB="3815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chemeClr val="bg1"/>
                          </a:solidFill>
                        </a:rPr>
                        <a:t>WW</a:t>
                      </a:r>
                    </a:p>
                  </a:txBody>
                  <a:tcPr marL="76311" marR="76311" marT="38156" marB="38156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700" b="1" dirty="0">
                          <a:solidFill>
                            <a:schemeClr val="bg1"/>
                          </a:solidFill>
                        </a:rPr>
                        <a:t>H</a:t>
                      </a:r>
                      <a:r>
                        <a:rPr lang="de-AT" sz="1700" b="1" baseline="0" dirty="0">
                          <a:solidFill>
                            <a:schemeClr val="bg1"/>
                          </a:solidFill>
                        </a:rPr>
                        <a:t> (ZH)</a:t>
                      </a:r>
                      <a:endParaRPr lang="de-AT" sz="1700" b="1" dirty="0">
                        <a:solidFill>
                          <a:schemeClr val="bg1"/>
                        </a:solidFill>
                      </a:endParaRPr>
                    </a:p>
                  </a:txBody>
                  <a:tcPr marL="76311" marR="76311" marT="38156" marB="38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700" b="1" dirty="0">
                          <a:solidFill>
                            <a:schemeClr val="bg1"/>
                          </a:solidFill>
                        </a:rPr>
                        <a:t>ttbar</a:t>
                      </a:r>
                    </a:p>
                  </a:txBody>
                  <a:tcPr marL="76311" marR="76311" marT="38156" marB="381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96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energy [GeV]</a:t>
                      </a: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182.5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78">
                <a:tc>
                  <a:txBody>
                    <a:bodyPr/>
                    <a:lstStyle/>
                    <a:p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[mA]</a:t>
                      </a: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1390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5.4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778">
                <a:tc>
                  <a:txBody>
                    <a:bodyPr/>
                    <a:lstStyle/>
                    <a:p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no. bunches/beam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16640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2000</a:t>
                      </a:r>
                      <a:endParaRPr kumimoji="0" lang="en-GB" sz="1600" b="1" kern="1200" dirty="0">
                        <a:solidFill>
                          <a:srgbClr val="FF33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393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600" b="1" kern="1200" dirty="0">
                          <a:solidFill>
                            <a:srgbClr val="FF3300"/>
                          </a:solidFill>
                          <a:latin typeface="Arial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9601"/>
                  </a:ext>
                </a:extLst>
              </a:tr>
              <a:tr h="31796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3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2.3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3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e</a:t>
                      </a:r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nergy loss / turn [GeV]</a:t>
                      </a: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0.036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0.34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1.72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9.21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197">
                <a:tc>
                  <a:txBody>
                    <a:bodyPr/>
                    <a:lstStyle/>
                    <a:p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total RF voltage [GV]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0.44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10.9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</a:t>
                      </a:r>
                      <a:r>
                        <a:rPr kumimoji="0" lang="en-GB" sz="1300" b="1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damping time [turns]</a:t>
                      </a: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1281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235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73614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horizontal beta*</a:t>
                      </a:r>
                      <a:r>
                        <a:rPr kumimoji="0" lang="de-AT" sz="13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76311" marR="76311" marT="38156" marB="3815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vertical</a:t>
                      </a:r>
                      <a:r>
                        <a:rPr kumimoji="0" lang="en-US" sz="13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beta* [mm]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0.8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311" marR="76311" marT="38156" marB="3815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1.6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horiz</a:t>
                      </a: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. geometric emittance</a:t>
                      </a:r>
                      <a:r>
                        <a:rPr kumimoji="0" lang="en-US" sz="13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[nm]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0.28</a:t>
                      </a:r>
                    </a:p>
                  </a:txBody>
                  <a:tcPr marL="76311" marR="76311" marT="38156" marB="3815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0.63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1.46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858396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vert. geom. emittance [pm]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76311" marR="76311" marT="38156" marB="3815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2.9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bunch length with SR / BS [mm]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3.5 / 12.1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3.0 / 6.0</a:t>
                      </a:r>
                    </a:p>
                  </a:txBody>
                  <a:tcPr marL="76311" marR="76311" marT="38156" marB="3815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3.3 / 5.3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2.0 / 2.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397388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luminosity per IP [10</a:t>
                      </a:r>
                      <a:r>
                        <a:rPr kumimoji="0" lang="en-US" sz="13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3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300" b="1" kern="1200" baseline="300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230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1.5</a:t>
                      </a: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38425"/>
                  </a:ext>
                </a:extLst>
              </a:tr>
              <a:tr h="317963">
                <a:tc>
                  <a:txBody>
                    <a:bodyPr/>
                    <a:lstStyle/>
                    <a:p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beam lifetime rad </a:t>
                      </a:r>
                      <a:r>
                        <a:rPr kumimoji="0" lang="en-US" sz="1300" b="1" kern="1200" dirty="0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Bhabha</a:t>
                      </a: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/ BS [min]</a:t>
                      </a:r>
                      <a:endParaRPr kumimoji="0" lang="en-GB" sz="13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68 / &gt;200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baseline="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49 / &gt;1000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38 / 18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40 / 18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76311" marR="76311" marT="38156" marB="381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015532"/>
                  </a:ext>
                </a:extLst>
              </a:tr>
            </a:tbl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4B71D1D1-C1DF-3B40-A26E-B860B67EFB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80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78CE55-459F-344D-9318-51552B7B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CEPC CDR Baseline</a:t>
            </a:r>
            <a:r>
              <a:rPr lang="it-IT" spc="-100" dirty="0"/>
              <a:t> </a:t>
            </a:r>
            <a:r>
              <a:rPr lang="it-IT" dirty="0"/>
              <a:t>Layout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7F6B5E-0E32-014C-9F7A-DC642804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FAC775-486D-F54E-9965-71D5004B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64</a:t>
            </a:fld>
            <a:endParaRPr lang="en-US" altLang="it-IT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87FB21A-A025-2646-936D-CB24AF7A5140}"/>
              </a:ext>
            </a:extLst>
          </p:cNvPr>
          <p:cNvSpPr/>
          <p:nvPr/>
        </p:nvSpPr>
        <p:spPr>
          <a:xfrm>
            <a:off x="1521458" y="1079479"/>
            <a:ext cx="3647644" cy="268111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518F9FA5-C75F-104A-8940-1197ED29F101}"/>
              </a:ext>
            </a:extLst>
          </p:cNvPr>
          <p:cNvSpPr/>
          <p:nvPr/>
        </p:nvSpPr>
        <p:spPr>
          <a:xfrm>
            <a:off x="6629400" y="1001990"/>
            <a:ext cx="4158279" cy="2592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E86263C-E0BE-364C-8610-A1435DF10A0A}"/>
              </a:ext>
            </a:extLst>
          </p:cNvPr>
          <p:cNvSpPr/>
          <p:nvPr/>
        </p:nvSpPr>
        <p:spPr>
          <a:xfrm>
            <a:off x="530498" y="4404043"/>
            <a:ext cx="11145821" cy="125838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A88D701A-FCA0-0541-A742-3B89EF4FF7E6}"/>
              </a:ext>
            </a:extLst>
          </p:cNvPr>
          <p:cNvSpPr txBox="1"/>
          <p:nvPr/>
        </p:nvSpPr>
        <p:spPr>
          <a:xfrm>
            <a:off x="1752172" y="3647881"/>
            <a:ext cx="300302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dirty="0">
                <a:latin typeface="Helvetica"/>
                <a:cs typeface="Helvetica"/>
              </a:rPr>
              <a:t>CEPC collider ring</a:t>
            </a:r>
            <a:r>
              <a:rPr sz="1800" spc="-100" dirty="0">
                <a:latin typeface="Helvetica"/>
                <a:cs typeface="Helvetica"/>
              </a:rPr>
              <a:t> </a:t>
            </a:r>
            <a:r>
              <a:rPr sz="1800" dirty="0">
                <a:latin typeface="Helvetica"/>
                <a:cs typeface="Helvetica"/>
              </a:rPr>
              <a:t>(100km)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0BD6684D-F43A-FF44-9346-541B06EA15A6}"/>
              </a:ext>
            </a:extLst>
          </p:cNvPr>
          <p:cNvSpPr txBox="1"/>
          <p:nvPr/>
        </p:nvSpPr>
        <p:spPr>
          <a:xfrm>
            <a:off x="7226700" y="3647880"/>
            <a:ext cx="319884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dirty="0">
                <a:latin typeface="Helvetica"/>
                <a:cs typeface="Helvetica"/>
              </a:rPr>
              <a:t>CEPC </a:t>
            </a:r>
            <a:r>
              <a:rPr sz="1800" spc="-5" dirty="0">
                <a:latin typeface="Helvetica"/>
                <a:cs typeface="Helvetica"/>
              </a:rPr>
              <a:t>booster </a:t>
            </a:r>
            <a:r>
              <a:rPr sz="1800" dirty="0">
                <a:latin typeface="Helvetica"/>
                <a:cs typeface="Helvetica"/>
              </a:rPr>
              <a:t>ring</a:t>
            </a:r>
            <a:r>
              <a:rPr sz="1800" spc="-70" dirty="0">
                <a:latin typeface="Helvetica"/>
                <a:cs typeface="Helvetica"/>
              </a:rPr>
              <a:t> </a:t>
            </a:r>
            <a:r>
              <a:rPr sz="1800" dirty="0">
                <a:latin typeface="Helvetica"/>
                <a:cs typeface="Helvetica"/>
              </a:rPr>
              <a:t>(100km)</a:t>
            </a: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F5655DD6-30E5-014E-B7F5-4DF029C55A47}"/>
              </a:ext>
            </a:extLst>
          </p:cNvPr>
          <p:cNvSpPr txBox="1"/>
          <p:nvPr/>
        </p:nvSpPr>
        <p:spPr>
          <a:xfrm>
            <a:off x="3505200" y="5803700"/>
            <a:ext cx="453610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dirty="0">
                <a:latin typeface="Helvetica"/>
                <a:cs typeface="Helvetica"/>
              </a:rPr>
              <a:t>CEPC Linac </a:t>
            </a:r>
            <a:r>
              <a:rPr sz="1800" spc="-5" dirty="0">
                <a:latin typeface="Helvetica"/>
                <a:cs typeface="Helvetica"/>
              </a:rPr>
              <a:t>injector (1.2km,</a:t>
            </a:r>
            <a:r>
              <a:rPr sz="1800" spc="-25" dirty="0">
                <a:latin typeface="Helvetica"/>
                <a:cs typeface="Helvetica"/>
              </a:rPr>
              <a:t> </a:t>
            </a:r>
            <a:r>
              <a:rPr sz="1800" spc="-5" dirty="0">
                <a:latin typeface="Helvetica"/>
                <a:cs typeface="Helvetica"/>
              </a:rPr>
              <a:t>10GeV)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524C2168-2EBA-F143-8EF5-7FF58D29E3CC}"/>
              </a:ext>
            </a:extLst>
          </p:cNvPr>
          <p:cNvSpPr txBox="1"/>
          <p:nvPr/>
        </p:nvSpPr>
        <p:spPr>
          <a:xfrm>
            <a:off x="1709121" y="1626678"/>
            <a:ext cx="697230" cy="653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dirty="0">
                <a:latin typeface="Helvetica"/>
                <a:cs typeface="Helvetica"/>
              </a:rPr>
              <a:t>H</a:t>
            </a:r>
            <a:endParaRPr>
              <a:latin typeface="Helvetica"/>
              <a:cs typeface="Helvetica"/>
            </a:endParaRPr>
          </a:p>
          <a:p>
            <a:pPr>
              <a:spcBef>
                <a:spcPts val="50"/>
              </a:spcBef>
            </a:pPr>
            <a:endParaRPr sz="1300">
              <a:latin typeface="Helvetica"/>
              <a:cs typeface="Helvetica"/>
            </a:endParaRPr>
          </a:p>
          <a:p>
            <a:pPr algn="ctr">
              <a:spcBef>
                <a:spcPts val="5"/>
              </a:spcBef>
            </a:pPr>
            <a:r>
              <a:rPr dirty="0">
                <a:latin typeface="Helvetica"/>
                <a:cs typeface="Helvetica"/>
              </a:rPr>
              <a:t>W </a:t>
            </a:r>
            <a:r>
              <a:rPr spc="-5" dirty="0">
                <a:latin typeface="Helvetica"/>
                <a:cs typeface="Helvetica"/>
              </a:rPr>
              <a:t>and</a:t>
            </a:r>
            <a:r>
              <a:rPr spc="-90" dirty="0">
                <a:latin typeface="Helvetica"/>
                <a:cs typeface="Helvetica"/>
              </a:rPr>
              <a:t> </a:t>
            </a:r>
            <a:r>
              <a:rPr dirty="0">
                <a:latin typeface="Helvetica"/>
                <a:cs typeface="Helvetica"/>
              </a:rPr>
              <a:t>Z</a:t>
            </a:r>
            <a:endParaRPr>
              <a:latin typeface="Helvetica"/>
              <a:cs typeface="Helvetica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534E177-963B-654B-A964-B109ECF6F1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84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1C84E-1D53-AB42-AF12-01AC7072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Beyond the Standard Model </a:t>
            </a:r>
            <a:r>
              <a:rPr lang="it-IT" dirty="0">
                <a:solidFill>
                  <a:srgbClr val="C00000"/>
                </a:solidFill>
              </a:rPr>
              <a:t>( &gt; 2050 )  </a:t>
            </a:r>
            <a:r>
              <a:rPr lang="it-IT" b="0" dirty="0">
                <a:latin typeface="Symbol" pitchFamily="2" charset="2"/>
              </a:rPr>
              <a:t>m</a:t>
            </a:r>
            <a:r>
              <a:rPr lang="it-IT" b="0" baseline="30000" dirty="0"/>
              <a:t>+</a:t>
            </a:r>
            <a:r>
              <a:rPr lang="it-IT" b="0" dirty="0"/>
              <a:t>-</a:t>
            </a:r>
            <a:r>
              <a:rPr lang="it-IT" b="0" dirty="0">
                <a:latin typeface="Symbol" pitchFamily="2" charset="2"/>
              </a:rPr>
              <a:t>m</a:t>
            </a:r>
            <a:r>
              <a:rPr lang="it-IT" b="0" baseline="30000" dirty="0"/>
              <a:t>-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CB6740-D66A-CD46-8B6F-7C713D6D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A1C28B-CA68-1B4B-B1E2-DDAAD738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65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8F4E3C-9479-2F47-97CD-54597A37F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601" y="1816766"/>
            <a:ext cx="9448800" cy="439604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36CF56-CAC7-4B48-BC36-D84BF93358F6}"/>
              </a:ext>
            </a:extLst>
          </p:cNvPr>
          <p:cNvSpPr txBox="1"/>
          <p:nvPr/>
        </p:nvSpPr>
        <p:spPr>
          <a:xfrm>
            <a:off x="1752600" y="905305"/>
            <a:ext cx="8341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Proton-</a:t>
            </a:r>
            <a:r>
              <a:rPr lang="it-IT" sz="24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Collider</a:t>
            </a:r>
            <a:r>
              <a:rPr lang="it-IT" sz="24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r>
              <a:rPr lang="it-IT" sz="24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3-10 </a:t>
            </a:r>
            <a:r>
              <a:rPr lang="it-IT" sz="24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24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b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EA71B1-4C85-E14D-BA80-E4D8ED554CE1}"/>
              </a:ext>
            </a:extLst>
          </p:cNvPr>
          <p:cNvSpPr txBox="1"/>
          <p:nvPr/>
        </p:nvSpPr>
        <p:spPr>
          <a:xfrm>
            <a:off x="2069430" y="1355101"/>
            <a:ext cx="657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design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the short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2.2 </a:t>
            </a:r>
            <a:r>
              <a:rPr lang="it-IT" sz="2400" b="0" dirty="0" err="1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it-IT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41CE9C8-97E2-8C47-98CE-DADBE40ACE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25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C80BCD-0CB7-3D47-B925-02480679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Beyond the Standard Model </a:t>
            </a:r>
            <a:r>
              <a:rPr lang="it-IT" dirty="0">
                <a:solidFill>
                  <a:srgbClr val="C00000"/>
                </a:solidFill>
              </a:rPr>
              <a:t>( &gt; 2050 )  </a:t>
            </a:r>
            <a:r>
              <a:rPr lang="it-IT" b="0" dirty="0" err="1"/>
              <a:t>p-p</a:t>
            </a:r>
            <a:endParaRPr lang="it-IT" b="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851AEF-7F27-2B44-B172-DFD4418C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B0DFE3-6E72-5D43-8E57-8B71EB09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66</a:t>
            </a:fld>
            <a:endParaRPr lang="en-US" altLang="it-IT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4C0CD2E-1AEE-AA45-B0F4-F5FA21D5DA41}"/>
              </a:ext>
            </a:extLst>
          </p:cNvPr>
          <p:cNvGrpSpPr/>
          <p:nvPr/>
        </p:nvGrpSpPr>
        <p:grpSpPr>
          <a:xfrm>
            <a:off x="304800" y="1004077"/>
            <a:ext cx="5078640" cy="5216810"/>
            <a:chOff x="6477000" y="1160307"/>
            <a:chExt cx="4660620" cy="4787417"/>
          </a:xfrm>
        </p:grpSpPr>
        <p:pic>
          <p:nvPicPr>
            <p:cNvPr id="22" name="Picture 8" descr="layout_c.pdf">
              <a:extLst>
                <a:ext uri="{FF2B5EF4-FFF2-40B4-BE49-F238E27FC236}">
                  <a16:creationId xmlns:a16="http://schemas.microsoft.com/office/drawing/2014/main" id="{5C4DCB7D-16F3-4A4A-AC94-3F2C24CB5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000" y="1160307"/>
              <a:ext cx="4595922" cy="4787417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652C2CB-305B-EB45-8831-A4D7D86E9A8F}"/>
                </a:ext>
              </a:extLst>
            </p:cNvPr>
            <p:cNvSpPr txBox="1"/>
            <p:nvPr/>
          </p:nvSpPr>
          <p:spPr>
            <a:xfrm>
              <a:off x="10024815" y="5105400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Arial" panose="020B0604020202020204" pitchFamily="34" charset="0"/>
                  <a:cs typeface="Arial" panose="020B0604020202020204" pitchFamily="34" charset="0"/>
                </a:rPr>
                <a:t>FCC-</a:t>
              </a:r>
              <a:r>
                <a:rPr lang="it-IT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hh</a:t>
              </a:r>
              <a:endParaRPr lang="it-IT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Immagine 2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315D14A-AE19-4049-90E7-C0F557E9E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467" y="995596"/>
            <a:ext cx="5834741" cy="5120507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038D9FB-E7FA-DA47-AF11-4B05CECB81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86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67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05281" y="1447800"/>
            <a:ext cx="89556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Colliderrs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High Energy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Adventure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and Society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endParaRPr lang="it-IT" sz="32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8ACA1-DC05-964E-82E6-A6B5886D76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692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E687EE-E859-E34B-8B80-22519A59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“small” photon adventure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924C7E-895F-3F44-B971-5007A336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B407D0-6F31-3D41-B1AC-3742664B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68</a:t>
            </a:fld>
            <a:endParaRPr lang="en-US" alt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F4424AF-7EFB-954F-A260-151DD0D8A56F}"/>
              </a:ext>
            </a:extLst>
          </p:cNvPr>
          <p:cNvSpPr txBox="1">
            <a:spLocks noChangeArrowheads="1"/>
          </p:cNvSpPr>
          <p:nvPr/>
        </p:nvSpPr>
        <p:spPr>
          <a:xfrm>
            <a:off x="988429" y="3095332"/>
            <a:ext cx="8534400" cy="3200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it-IT" b="0" kern="0" dirty="0"/>
              <a:t>Image resolution is limited by the photon wavelength</a:t>
            </a:r>
          </a:p>
          <a:p>
            <a:r>
              <a:rPr lang="en-US" altLang="it-IT" b="0" kern="0" dirty="0"/>
              <a:t>To see what is smaller than 4,000 Angstroms we need:</a:t>
            </a:r>
          </a:p>
          <a:p>
            <a:pPr lvl="1"/>
            <a:r>
              <a:rPr lang="en-US" altLang="it-IT" sz="1800" b="0" kern="0" dirty="0"/>
              <a:t>Smaller photons, with respect to the visible light</a:t>
            </a:r>
          </a:p>
          <a:p>
            <a:pPr lvl="1"/>
            <a:r>
              <a:rPr lang="en-US" altLang="it-IT" sz="1800" b="0" kern="0" dirty="0"/>
              <a:t>A different detector, with respect to our eyes</a:t>
            </a:r>
          </a:p>
          <a:p>
            <a:r>
              <a:rPr lang="en-US" altLang="it-IT" b="0" kern="0" dirty="0"/>
              <a:t>Particle accelerators give energy to electrons </a:t>
            </a:r>
          </a:p>
          <a:p>
            <a:r>
              <a:rPr lang="en-US" altLang="it-IT" b="0" kern="0" dirty="0"/>
              <a:t>Bending the energetic electron trajectory </a:t>
            </a:r>
          </a:p>
          <a:p>
            <a:pPr>
              <a:spcBef>
                <a:spcPct val="0"/>
              </a:spcBef>
            </a:pPr>
            <a:r>
              <a:rPr lang="en-US" altLang="it-IT" b="0" kern="0" dirty="0"/>
              <a:t>	photons are produced</a:t>
            </a:r>
          </a:p>
          <a:p>
            <a:r>
              <a:rPr lang="en-US" altLang="it-IT" b="0" kern="0" dirty="0"/>
              <a:t>High energy produces small photon wavelength,</a:t>
            </a:r>
          </a:p>
          <a:p>
            <a:pPr>
              <a:spcBef>
                <a:spcPct val="0"/>
              </a:spcBef>
            </a:pPr>
            <a:r>
              <a:rPr lang="en-US" altLang="it-IT" b="0" kern="0" dirty="0"/>
              <a:t>	that is </a:t>
            </a:r>
            <a:r>
              <a:rPr lang="en-US" altLang="it-IT" b="1" kern="0" dirty="0">
                <a:solidFill>
                  <a:srgbClr val="CC3300"/>
                </a:solidFill>
              </a:rPr>
              <a:t>X-rays</a:t>
            </a:r>
            <a:r>
              <a:rPr lang="en-US" altLang="it-IT" b="0" kern="0" dirty="0"/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D11D6AF-BB79-3D4D-8FCF-76A610E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254" y="963216"/>
            <a:ext cx="373380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0B0D1D28-9153-0A40-8611-E1BC4ABEF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054" y="1039417"/>
            <a:ext cx="2650084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dirty="0">
                <a:solidFill>
                  <a:srgbClr val="141496"/>
                </a:solidFill>
                <a:latin typeface="Arial" charset="0"/>
              </a:rPr>
              <a:t>1 Angstroms is the size of </a:t>
            </a:r>
          </a:p>
          <a:p>
            <a:pPr eaLnBrk="0" hangingPunct="0"/>
            <a:r>
              <a:rPr lang="en-US" altLang="it-IT" dirty="0">
                <a:solidFill>
                  <a:srgbClr val="141496"/>
                </a:solidFill>
                <a:latin typeface="Arial" charset="0"/>
              </a:rPr>
              <a:t>one atom</a:t>
            </a:r>
          </a:p>
          <a:p>
            <a:pPr eaLnBrk="0" hangingPunct="0"/>
            <a:endParaRPr lang="en-US" altLang="it-IT" sz="800" dirty="0">
              <a:solidFill>
                <a:srgbClr val="141496"/>
              </a:solidFill>
              <a:latin typeface="Arial" charset="0"/>
            </a:endParaRPr>
          </a:p>
          <a:p>
            <a:pPr eaLnBrk="0" hangingPunct="0"/>
            <a:r>
              <a:rPr lang="en-US" altLang="it-IT" dirty="0">
                <a:solidFill>
                  <a:srgbClr val="141496"/>
                </a:solidFill>
                <a:latin typeface="Arial" charset="0"/>
              </a:rPr>
              <a:t>Normal inorganic molecules </a:t>
            </a:r>
          </a:p>
          <a:p>
            <a:pPr eaLnBrk="0" hangingPunct="0"/>
            <a:r>
              <a:rPr lang="en-US" altLang="it-IT" dirty="0">
                <a:solidFill>
                  <a:srgbClr val="141496"/>
                </a:solidFill>
                <a:latin typeface="Arial" charset="0"/>
              </a:rPr>
              <a:t>are sizing a few Angstroms</a:t>
            </a:r>
          </a:p>
          <a:p>
            <a:pPr eaLnBrk="0" hangingPunct="0"/>
            <a:endParaRPr lang="en-US" altLang="it-IT" sz="800" dirty="0">
              <a:solidFill>
                <a:srgbClr val="141496"/>
              </a:solidFill>
              <a:latin typeface="Arial" charset="0"/>
            </a:endParaRPr>
          </a:p>
          <a:p>
            <a:pPr eaLnBrk="0" hangingPunct="0"/>
            <a:r>
              <a:rPr lang="en-US" altLang="it-IT" dirty="0">
                <a:solidFill>
                  <a:srgbClr val="141496"/>
                </a:solidFill>
                <a:latin typeface="Arial" charset="0"/>
              </a:rPr>
              <a:t>Biological molecules and </a:t>
            </a:r>
          </a:p>
          <a:p>
            <a:pPr eaLnBrk="0" hangingPunct="0"/>
            <a:r>
              <a:rPr lang="en-US" altLang="it-IT" dirty="0">
                <a:solidFill>
                  <a:srgbClr val="141496"/>
                </a:solidFill>
                <a:latin typeface="Arial" charset="0"/>
              </a:rPr>
              <a:t>cells are much bigger but </a:t>
            </a:r>
          </a:p>
          <a:p>
            <a:pPr eaLnBrk="0" hangingPunct="0"/>
            <a:r>
              <a:rPr lang="en-US" altLang="it-IT" dirty="0">
                <a:solidFill>
                  <a:srgbClr val="141496"/>
                </a:solidFill>
                <a:latin typeface="Arial" charset="0"/>
              </a:rPr>
              <a:t>they are composed by atoms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230BBD46-8112-8148-B856-0916DC4A5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654" y="1268017"/>
            <a:ext cx="2518638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>
                <a:solidFill>
                  <a:srgbClr val="141496"/>
                </a:solidFill>
                <a:latin typeface="Arial" charset="0"/>
              </a:rPr>
              <a:t>1 Angstroms = 10</a:t>
            </a:r>
            <a:r>
              <a:rPr lang="en-US" altLang="it-IT" baseline="30000">
                <a:solidFill>
                  <a:srgbClr val="141496"/>
                </a:solidFill>
                <a:latin typeface="Arial" charset="0"/>
              </a:rPr>
              <a:t>-10</a:t>
            </a:r>
            <a:r>
              <a:rPr lang="en-US" altLang="it-IT">
                <a:solidFill>
                  <a:srgbClr val="141496"/>
                </a:solidFill>
                <a:latin typeface="Arial" charset="0"/>
              </a:rPr>
              <a:t> m</a:t>
            </a:r>
          </a:p>
          <a:p>
            <a:pPr eaLnBrk="0" hangingPunct="0"/>
            <a:endParaRPr lang="en-US" altLang="it-IT">
              <a:solidFill>
                <a:srgbClr val="141496"/>
              </a:solidFill>
              <a:latin typeface="Arial" charset="0"/>
            </a:endParaRPr>
          </a:p>
          <a:p>
            <a:pPr eaLnBrk="0" hangingPunct="0"/>
            <a:r>
              <a:rPr lang="en-US" altLang="it-IT">
                <a:solidFill>
                  <a:srgbClr val="141496"/>
                </a:solidFill>
                <a:latin typeface="Arial" charset="0"/>
              </a:rPr>
              <a:t>Human eye detects photon </a:t>
            </a:r>
          </a:p>
          <a:p>
            <a:pPr eaLnBrk="0" hangingPunct="0"/>
            <a:r>
              <a:rPr lang="en-US" altLang="it-IT">
                <a:solidFill>
                  <a:srgbClr val="141496"/>
                </a:solidFill>
                <a:latin typeface="Arial" charset="0"/>
              </a:rPr>
              <a:t>wavelength ranging from </a:t>
            </a:r>
          </a:p>
          <a:p>
            <a:pPr eaLnBrk="0" hangingPunct="0"/>
            <a:r>
              <a:rPr lang="en-US" altLang="it-IT">
                <a:solidFill>
                  <a:srgbClr val="141496"/>
                </a:solidFill>
                <a:latin typeface="Arial" charset="0"/>
              </a:rPr>
              <a:t>4,000 to 7,000 Angstroms </a:t>
            </a:r>
          </a:p>
          <a:p>
            <a:pPr eaLnBrk="0" hangingPunct="0"/>
            <a:r>
              <a:rPr lang="en-US" altLang="it-IT" sz="1200" b="0">
                <a:solidFill>
                  <a:srgbClr val="141496"/>
                </a:solidFill>
                <a:latin typeface="Arial" charset="0"/>
              </a:rPr>
              <a:t>(4</a:t>
            </a:r>
            <a:r>
              <a:rPr lang="en-US" altLang="it-IT" sz="1200" b="0" baseline="20000">
                <a:solidFill>
                  <a:srgbClr val="141496"/>
                </a:solidFill>
                <a:latin typeface="Arial" charset="0"/>
              </a:rPr>
              <a:t>x</a:t>
            </a:r>
            <a:r>
              <a:rPr lang="en-US" altLang="it-IT" sz="1200" b="0">
                <a:solidFill>
                  <a:srgbClr val="141496"/>
                </a:solidFill>
                <a:latin typeface="Arial" charset="0"/>
              </a:rPr>
              <a:t>10</a:t>
            </a:r>
            <a:r>
              <a:rPr lang="en-US" altLang="it-IT" sz="1200" b="0" baseline="30000">
                <a:solidFill>
                  <a:srgbClr val="141496"/>
                </a:solidFill>
                <a:latin typeface="Arial" charset="0"/>
              </a:rPr>
              <a:t>-7 </a:t>
            </a:r>
            <a:r>
              <a:rPr lang="en-US" altLang="it-IT" sz="1200" b="0">
                <a:solidFill>
                  <a:srgbClr val="141496"/>
                </a:solidFill>
                <a:latin typeface="Arial" charset="0"/>
              </a:rPr>
              <a:t>to 7</a:t>
            </a:r>
            <a:r>
              <a:rPr lang="en-US" altLang="it-IT" sz="1200" b="0" baseline="20000">
                <a:solidFill>
                  <a:srgbClr val="141496"/>
                </a:solidFill>
                <a:latin typeface="Arial" charset="0"/>
              </a:rPr>
              <a:t>x</a:t>
            </a:r>
            <a:r>
              <a:rPr lang="en-US" altLang="it-IT" sz="1200" b="0">
                <a:solidFill>
                  <a:srgbClr val="141496"/>
                </a:solidFill>
                <a:latin typeface="Arial" charset="0"/>
              </a:rPr>
              <a:t>10</a:t>
            </a:r>
            <a:r>
              <a:rPr lang="en-US" altLang="it-IT" sz="1200" b="0" baseline="30000">
                <a:solidFill>
                  <a:srgbClr val="141496"/>
                </a:solidFill>
                <a:latin typeface="Arial" charset="0"/>
              </a:rPr>
              <a:t>-7 </a:t>
            </a:r>
            <a:r>
              <a:rPr lang="en-US" altLang="it-IT" sz="1200" b="0">
                <a:solidFill>
                  <a:srgbClr val="141496"/>
                </a:solidFill>
                <a:latin typeface="Arial" charset="0"/>
              </a:rPr>
              <a:t>m)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6A45976D-A34A-B749-8DD0-C723C62F76A0}"/>
              </a:ext>
            </a:extLst>
          </p:cNvPr>
          <p:cNvGrpSpPr>
            <a:grpSpLocks/>
          </p:cNvGrpSpPr>
          <p:nvPr/>
        </p:nvGrpSpPr>
        <p:grpSpPr bwMode="auto">
          <a:xfrm>
            <a:off x="7543800" y="4072202"/>
            <a:ext cx="3200400" cy="2159529"/>
            <a:chOff x="300" y="1471"/>
            <a:chExt cx="2430" cy="1758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254D7161-94E2-8C40-BCE9-7E24FA8C1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71"/>
              <a:ext cx="2430" cy="175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4930F045-5784-8E46-A270-BC154D0D1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1555"/>
              <a:ext cx="2283" cy="152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Line 10">
            <a:extLst>
              <a:ext uri="{FF2B5EF4-FFF2-40B4-BE49-F238E27FC236}">
                <a16:creationId xmlns:a16="http://schemas.microsoft.com/office/drawing/2014/main" id="{415CBCA6-CC30-6249-860F-13AED61E0B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5629" y="1539479"/>
            <a:ext cx="0" cy="108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87574DCE-01A1-014D-8C45-16F763845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4254" y="1668066"/>
            <a:ext cx="0" cy="97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77F977F-CB92-FA49-A319-874B7B9C2D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5FB028C-23DA-DF4F-992A-388CDEF4A9D4}"/>
              </a:ext>
            </a:extLst>
          </p:cNvPr>
          <p:cNvGrpSpPr/>
          <p:nvPr/>
        </p:nvGrpSpPr>
        <p:grpSpPr>
          <a:xfrm>
            <a:off x="7607018" y="3037707"/>
            <a:ext cx="4203700" cy="1034495"/>
            <a:chOff x="7315200" y="5015538"/>
            <a:chExt cx="4203700" cy="1034495"/>
          </a:xfrm>
        </p:grpSpPr>
        <p:graphicFrame>
          <p:nvGraphicFramePr>
            <p:cNvPr id="16" name="Object 4">
              <a:extLst>
                <a:ext uri="{FF2B5EF4-FFF2-40B4-BE49-F238E27FC236}">
                  <a16:creationId xmlns:a16="http://schemas.microsoft.com/office/drawing/2014/main" id="{B8D8D2A0-083C-174A-B372-A0AFB8ED9D9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6194695"/>
                </p:ext>
              </p:extLst>
            </p:nvPr>
          </p:nvGraphicFramePr>
          <p:xfrm>
            <a:off x="7315200" y="5403920"/>
            <a:ext cx="4203700" cy="646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5643800" imgH="7607300" progId="Equation.3">
                    <p:embed/>
                  </p:oleObj>
                </mc:Choice>
                <mc:Fallback>
                  <p:oleObj name="Equation" r:id="rId6" imgW="45643800" imgH="7607300" progId="Equation.3">
                    <p:embed/>
                    <p:pic>
                      <p:nvPicPr>
                        <p:cNvPr id="799748" name="Object 4">
                          <a:extLst>
                            <a:ext uri="{FF2B5EF4-FFF2-40B4-BE49-F238E27FC236}">
                              <a16:creationId xmlns:a16="http://schemas.microsoft.com/office/drawing/2014/main" id="{CF450829-0932-DA45-877C-F2503A9AC70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5403920"/>
                          <a:ext cx="4203700" cy="6461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494CD94-1AC7-9B4D-A1BA-D39EC5D05A6D}"/>
                </a:ext>
              </a:extLst>
            </p:cNvPr>
            <p:cNvSpPr txBox="1"/>
            <p:nvPr/>
          </p:nvSpPr>
          <p:spPr>
            <a:xfrm>
              <a:off x="7994205" y="5015538"/>
              <a:ext cx="3057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 </a:t>
              </a:r>
              <a:r>
                <a:rPr lang="it-IT" sz="1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lost</a:t>
              </a:r>
              <a:r>
                <a:rPr lang="it-IT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</a:t>
              </a:r>
              <a:r>
                <a:rPr lang="it-IT" sz="180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GeV</a:t>
              </a:r>
              <a:r>
                <a:rPr lang="it-IT" sz="1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 per turn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673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956F53-E6BB-CC49-9E52-EAA5EBE4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X-ray sources and X-ray Lasers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DBE0935-D541-CD49-9161-01CC42A0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6FB3CC-F9B5-2B41-8B39-ED4182F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1A4552-066B-B34D-9CA2-45ADA9043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6509810-6C55-C844-A3C2-0F75638447E6}"/>
              </a:ext>
            </a:extLst>
          </p:cNvPr>
          <p:cNvSpPr txBox="1">
            <a:spLocks noChangeArrowheads="1"/>
          </p:cNvSpPr>
          <p:nvPr/>
        </p:nvSpPr>
        <p:spPr>
          <a:xfrm>
            <a:off x="2438400" y="825849"/>
            <a:ext cx="8534400" cy="7032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it-IT" sz="1800" b="1" kern="0">
                <a:solidFill>
                  <a:srgbClr val="C00000"/>
                </a:solidFill>
              </a:rPr>
              <a:t>X-ray</a:t>
            </a:r>
            <a:r>
              <a:rPr lang="en-US" altLang="it-IT" sz="1800" b="1" kern="0"/>
              <a:t> </a:t>
            </a:r>
            <a:r>
              <a:rPr lang="en-US" altLang="it-IT" sz="1600" b="0" kern="0"/>
              <a:t>(from synchrotron sources)</a:t>
            </a:r>
            <a:r>
              <a:rPr lang="en-US" altLang="it-IT" sz="1800" b="1" kern="0"/>
              <a:t> have opened the </a:t>
            </a:r>
            <a:r>
              <a:rPr lang="en-US" altLang="it-IT" sz="1800" b="1" kern="0">
                <a:solidFill>
                  <a:srgbClr val="C00000"/>
                </a:solidFill>
              </a:rPr>
              <a:t>Ultra-Smal</a:t>
            </a:r>
            <a:r>
              <a:rPr lang="en-US" altLang="it-IT" sz="1800" b="1" kern="0"/>
              <a:t>l World</a:t>
            </a:r>
          </a:p>
          <a:p>
            <a:r>
              <a:rPr lang="en-US" altLang="it-IT" sz="1800" b="1" kern="0">
                <a:solidFill>
                  <a:srgbClr val="C00000"/>
                </a:solidFill>
              </a:rPr>
              <a:t>Coherent X-ray </a:t>
            </a:r>
            <a:r>
              <a:rPr lang="en-US" altLang="it-IT" sz="1600" b="0" kern="0"/>
              <a:t>(from XFEL)</a:t>
            </a:r>
            <a:r>
              <a:rPr lang="en-US" altLang="it-IT" sz="1800" b="1" kern="0"/>
              <a:t> for the Ultra-Small and </a:t>
            </a:r>
            <a:r>
              <a:rPr lang="en-US" altLang="it-IT" sz="1800" b="1" kern="0">
                <a:solidFill>
                  <a:srgbClr val="C00000"/>
                </a:solidFill>
              </a:rPr>
              <a:t>Ultra-Fast </a:t>
            </a:r>
            <a:r>
              <a:rPr lang="en-US" altLang="it-IT" sz="1800" b="1" kern="0"/>
              <a:t>Worlds</a:t>
            </a:r>
          </a:p>
          <a:p>
            <a:endParaRPr lang="en-US" altLang="it-IT" sz="1800" b="1" kern="0"/>
          </a:p>
          <a:p>
            <a:endParaRPr lang="en-US" altLang="it-IT" sz="1800" b="1" kern="0"/>
          </a:p>
          <a:p>
            <a:endParaRPr lang="en-US" altLang="it-IT" sz="1800" b="0" kern="0"/>
          </a:p>
          <a:p>
            <a:endParaRPr lang="en-US" altLang="it-IT" sz="1800" b="0" kern="0"/>
          </a:p>
          <a:p>
            <a:pPr lvl="1">
              <a:buFontTx/>
              <a:buNone/>
            </a:pPr>
            <a:endParaRPr lang="en-US" altLang="it-IT" sz="1600" b="0" kern="0"/>
          </a:p>
          <a:p>
            <a:endParaRPr lang="en-US" altLang="it-IT" sz="1800" b="0" kern="0" dirty="0"/>
          </a:p>
        </p:txBody>
      </p:sp>
      <p:pic>
        <p:nvPicPr>
          <p:cNvPr id="7" name="Picture 3" descr="space-time-big">
            <a:extLst>
              <a:ext uri="{FF2B5EF4-FFF2-40B4-BE49-F238E27FC236}">
                <a16:creationId xmlns:a16="http://schemas.microsoft.com/office/drawing/2014/main" id="{9E8B3E42-0DA4-BE43-B63F-4559F7E59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371599" y="1549400"/>
            <a:ext cx="9254945" cy="47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C88BB2BB-3752-6E42-AA53-A98CB84B9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900613"/>
            <a:ext cx="1303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it-IT" sz="1000">
                <a:solidFill>
                  <a:srgbClr val="000000"/>
                </a:solidFill>
                <a:latin typeface="Arial" charset="0"/>
              </a:rPr>
              <a:t>© John N. Galayda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2864A3-E8F1-3C4E-8FC0-1DEA117B5BFD}"/>
              </a:ext>
            </a:extLst>
          </p:cNvPr>
          <p:cNvSpPr txBox="1"/>
          <p:nvPr/>
        </p:nvSpPr>
        <p:spPr>
          <a:xfrm>
            <a:off x="210980" y="2982892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Small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FD767F-F4E7-1242-A6AA-31BDF0F888A4}"/>
              </a:ext>
            </a:extLst>
          </p:cNvPr>
          <p:cNvSpPr txBox="1"/>
          <p:nvPr/>
        </p:nvSpPr>
        <p:spPr>
          <a:xfrm>
            <a:off x="10657366" y="2951946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Fast</a:t>
            </a:r>
          </a:p>
        </p:txBody>
      </p:sp>
    </p:spTree>
    <p:extLst>
      <p:ext uri="{BB962C8B-B14F-4D97-AF65-F5344CB8AC3E}">
        <p14:creationId xmlns:p14="http://schemas.microsoft.com/office/powerpoint/2010/main" val="68753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4564E-28AC-EC43-A29A-C73B1347C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History</a:t>
            </a:r>
            <a:r>
              <a:rPr lang="it-IT" dirty="0"/>
              <a:t> of the </a:t>
            </a:r>
            <a:r>
              <a:rPr lang="it-IT" dirty="0" err="1"/>
              <a:t>Universe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427F61-EBEE-B84E-BE06-2BAD56CE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D07C63-C573-424E-A6BC-336F6ADF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</a:t>
            </a:fld>
            <a:endParaRPr lang="en-US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DF401-219A-1641-8A16-0161002D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222" y="816608"/>
            <a:ext cx="9518373" cy="553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D22B35-2685-B540-B432-66DABB44EFA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977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24">
            <a:extLst>
              <a:ext uri="{FF2B5EF4-FFF2-40B4-BE49-F238E27FC236}">
                <a16:creationId xmlns:a16="http://schemas.microsoft.com/office/drawing/2014/main" id="{AFE352F6-4E6B-6C48-B9A3-BDFBCAF6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Brilliance vs Photon Energy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EC16C8-535C-0C41-B6A2-B042CE6B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7976CF-1960-C340-80D5-255F83F6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70</a:t>
            </a:fld>
            <a:endParaRPr lang="en-US" altLang="it-IT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CE6D45EA-75E9-E645-9AC0-E1853D10B9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078C7E45-42F1-D14B-B9FE-8B0D36AEAC42}"/>
              </a:ext>
            </a:extLst>
          </p:cNvPr>
          <p:cNvGrpSpPr>
            <a:grpSpLocks/>
          </p:cNvGrpSpPr>
          <p:nvPr/>
        </p:nvGrpSpPr>
        <p:grpSpPr bwMode="auto">
          <a:xfrm>
            <a:off x="3283284" y="885030"/>
            <a:ext cx="8228639" cy="5430839"/>
            <a:chOff x="1111" y="583"/>
            <a:chExt cx="4484" cy="3421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295D0CBC-B28D-7A44-A2E6-E7F5E48D89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583"/>
              <a:ext cx="4430" cy="3100"/>
              <a:chOff x="418" y="626"/>
              <a:chExt cx="5303" cy="3426"/>
            </a:xfrm>
          </p:grpSpPr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FFCB33F6-0C57-5844-8A93-5022854A7F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" y="626"/>
                <a:ext cx="2538" cy="3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52D705C-739D-524D-A9B2-5F8D2785F5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9" y="626"/>
                <a:ext cx="2532" cy="3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172909A3-9C4C-1142-95B6-C4AB16EBF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" y="3674"/>
              <a:ext cx="1728" cy="33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it-IT" altLang="it-IT" sz="2000" b="0" dirty="0" err="1">
                  <a:solidFill>
                    <a:srgbClr val="000000"/>
                  </a:solidFill>
                  <a:latin typeface="Symbol" pitchFamily="18" charset="2"/>
                </a:rPr>
                <a:t>l</a:t>
              </a:r>
              <a:r>
                <a:rPr lang="it-IT" altLang="it-IT" sz="2000" b="0" baseline="-25000" dirty="0" err="1">
                  <a:solidFill>
                    <a:srgbClr val="000000"/>
                  </a:solidFill>
                  <a:latin typeface="+mn-lt"/>
                </a:rPr>
                <a:t>ph</a:t>
              </a:r>
              <a:r>
                <a:rPr lang="it-IT" altLang="it-IT" sz="2000" b="0" dirty="0">
                  <a:solidFill>
                    <a:srgbClr val="000000"/>
                  </a:solidFill>
                  <a:latin typeface="Symbol" pitchFamily="18" charset="2"/>
                </a:rPr>
                <a:t> </a:t>
              </a:r>
              <a:r>
                <a:rPr lang="it-IT" altLang="it-IT" sz="2000" b="0" dirty="0">
                  <a:solidFill>
                    <a:srgbClr val="000000"/>
                  </a:solidFill>
                  <a:latin typeface="+mn-lt"/>
                </a:rPr>
                <a:t>[</a:t>
              </a:r>
              <a:r>
                <a:rPr lang="it-IT" altLang="it-IT" sz="2400" b="0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it-IT" altLang="it-IT" sz="2000" b="0" dirty="0">
                  <a:solidFill>
                    <a:srgbClr val="000000"/>
                  </a:solidFill>
                  <a:latin typeface="+mn-lt"/>
                </a:rPr>
                <a:t>m] = 1.24 / </a:t>
              </a:r>
              <a:r>
                <a:rPr lang="it-IT" altLang="it-IT" sz="2000" b="0" dirty="0" err="1">
                  <a:solidFill>
                    <a:srgbClr val="000000"/>
                  </a:solidFill>
                  <a:latin typeface="+mn-lt"/>
                </a:rPr>
                <a:t>E</a:t>
              </a:r>
              <a:r>
                <a:rPr lang="it-IT" altLang="it-IT" sz="2000" b="0" baseline="-25000" dirty="0" err="1">
                  <a:solidFill>
                    <a:srgbClr val="000000"/>
                  </a:solidFill>
                  <a:latin typeface="+mn-lt"/>
                </a:rPr>
                <a:t>ph</a:t>
              </a:r>
              <a:r>
                <a:rPr lang="it-IT" altLang="it-IT" sz="2000" b="0" dirty="0">
                  <a:solidFill>
                    <a:srgbClr val="000000"/>
                  </a:solidFill>
                  <a:latin typeface="+mn-lt"/>
                </a:rPr>
                <a:t> [</a:t>
              </a:r>
              <a:r>
                <a:rPr lang="it-IT" altLang="it-IT" sz="2000" b="0" dirty="0" err="1">
                  <a:solidFill>
                    <a:srgbClr val="000000"/>
                  </a:solidFill>
                  <a:latin typeface="+mn-lt"/>
                </a:rPr>
                <a:t>eV</a:t>
              </a:r>
              <a:r>
                <a:rPr lang="it-IT" altLang="it-IT" sz="2000" b="0" dirty="0">
                  <a:solidFill>
                    <a:srgbClr val="000000"/>
                  </a:solidFill>
                  <a:latin typeface="+mn-lt"/>
                </a:rPr>
                <a:t>]</a:t>
              </a:r>
              <a:r>
                <a:rPr lang="it-IT" altLang="it-IT" sz="2800" b="0" dirty="0">
                  <a:solidFill>
                    <a:srgbClr val="000000"/>
                  </a:solidFill>
                  <a:latin typeface="+mn-lt"/>
                </a:rPr>
                <a:t> </a:t>
              </a:r>
              <a:endParaRPr lang="en-US" altLang="it-IT" sz="2800" b="0" dirty="0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2C03E861-B7C5-5D45-9564-3B133B6366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2" y="2891"/>
              <a:ext cx="493" cy="422"/>
              <a:chOff x="1795" y="2890"/>
              <a:chExt cx="493" cy="422"/>
            </a:xfrm>
          </p:grpSpPr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93F6FC88-D181-1841-AC47-FB0E6EBCF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5" y="2976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14149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8" name="Text Box 9">
                <a:extLst>
                  <a:ext uri="{FF2B5EF4-FFF2-40B4-BE49-F238E27FC236}">
                    <a16:creationId xmlns:a16="http://schemas.microsoft.com/office/drawing/2014/main" id="{42E5FF0A-F9BB-474B-A428-3D894D00C9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5" y="2890"/>
                <a:ext cx="493" cy="154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it-IT" sz="1000">
                    <a:solidFill>
                      <a:srgbClr val="141496"/>
                    </a:solidFill>
                    <a:latin typeface="Arial" charset="0"/>
                  </a:rPr>
                  <a:t>Atom size</a:t>
                </a:r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778C9C7F-B78A-0C4E-A43D-0F6367A235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1" y="2886"/>
              <a:ext cx="493" cy="422"/>
              <a:chOff x="1795" y="2890"/>
              <a:chExt cx="493" cy="422"/>
            </a:xfrm>
          </p:grpSpPr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F8F43B4F-D5C2-1546-8EDD-BE850FA1D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5" y="2976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14149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6" name="Text Box 12">
                <a:extLst>
                  <a:ext uri="{FF2B5EF4-FFF2-40B4-BE49-F238E27FC236}">
                    <a16:creationId xmlns:a16="http://schemas.microsoft.com/office/drawing/2014/main" id="{49591586-85A2-4A4C-9FF5-EEE14937C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5" y="2890"/>
                <a:ext cx="493" cy="154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altLang="it-IT" sz="1000">
                    <a:solidFill>
                      <a:srgbClr val="141496"/>
                    </a:solidFill>
                    <a:latin typeface="Arial" charset="0"/>
                  </a:rPr>
                  <a:t>Atom size</a:t>
                </a:r>
              </a:p>
            </p:txBody>
          </p:sp>
        </p:grp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A22E94F6-67CE-C04F-90C8-472525E646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45845">
              <a:off x="1628" y="464"/>
              <a:ext cx="830" cy="1728"/>
            </a:xfrm>
            <a:prstGeom prst="ellipse">
              <a:avLst/>
            </a:prstGeom>
            <a:noFill/>
            <a:ln w="28575" algn="ctr">
              <a:solidFill>
                <a:srgbClr val="1414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FontTx/>
                <a:buBlip>
                  <a:blip r:embed="rId4"/>
                </a:buBlip>
              </a:pPr>
              <a:endParaRPr lang="it-IT" altLang="it-IT" sz="1600">
                <a:solidFill>
                  <a:srgbClr val="141496"/>
                </a:solidFill>
                <a:latin typeface="Arial" charset="0"/>
              </a:endParaRPr>
            </a:p>
          </p:txBody>
        </p:sp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E717AC93-2809-6345-8D10-A6EAAEB76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2257"/>
              <a:ext cx="1824" cy="1488"/>
            </a:xfrm>
            <a:prstGeom prst="ellips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Blip>
                  <a:blip r:embed="rId4"/>
                </a:buBlip>
              </a:pPr>
              <a:endParaRPr lang="it-IT" alt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ED43670B-C13F-2046-96E5-D8B516ABE7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45845">
              <a:off x="3932" y="560"/>
              <a:ext cx="830" cy="1728"/>
            </a:xfrm>
            <a:prstGeom prst="ellipse">
              <a:avLst/>
            </a:prstGeom>
            <a:noFill/>
            <a:ln w="28575" algn="ctr">
              <a:solidFill>
                <a:srgbClr val="1414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FontTx/>
                <a:buBlip>
                  <a:blip r:embed="rId4"/>
                </a:buBlip>
              </a:pPr>
              <a:endParaRPr lang="it-IT" altLang="it-IT" sz="1600">
                <a:solidFill>
                  <a:srgbClr val="141496"/>
                </a:solidFill>
                <a:latin typeface="Arial" charset="0"/>
              </a:endParaRPr>
            </a:p>
          </p:txBody>
        </p:sp>
        <p:sp>
          <p:nvSpPr>
            <p:cNvPr id="14" name="Oval 16">
              <a:extLst>
                <a:ext uri="{FF2B5EF4-FFF2-40B4-BE49-F238E27FC236}">
                  <a16:creationId xmlns:a16="http://schemas.microsoft.com/office/drawing/2014/main" id="{D4895A8E-5F4D-3B4C-8663-99E29B3E9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" y="2305"/>
              <a:ext cx="1824" cy="1488"/>
            </a:xfrm>
            <a:prstGeom prst="ellipse">
              <a:avLst/>
            </a:prstGeom>
            <a:noFill/>
            <a:ln w="28575" algn="ctr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FontTx/>
                <a:buBlip>
                  <a:blip r:embed="rId4"/>
                </a:buBlip>
              </a:pPr>
              <a:endParaRPr lang="it-IT" altLang="it-IT" sz="1600">
                <a:solidFill>
                  <a:srgbClr val="CC3300"/>
                </a:solidFill>
                <a:latin typeface="Arial" charset="0"/>
              </a:endParaRPr>
            </a:p>
          </p:txBody>
        </p:sp>
      </p:grpSp>
      <p:sp>
        <p:nvSpPr>
          <p:cNvPr id="21" name="Text Box 18">
            <a:extLst>
              <a:ext uri="{FF2B5EF4-FFF2-40B4-BE49-F238E27FC236}">
                <a16:creationId xmlns:a16="http://schemas.microsoft.com/office/drawing/2014/main" id="{9EDF0C8A-8A29-0942-849A-509BD431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58" y="1581095"/>
            <a:ext cx="895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it-IT" sz="1800" dirty="0">
                <a:solidFill>
                  <a:srgbClr val="141496"/>
                </a:solidFill>
                <a:latin typeface="Arial" charset="0"/>
              </a:rPr>
              <a:t>FEL </a:t>
            </a:r>
          </a:p>
          <a:p>
            <a:pPr algn="ctr" eaLnBrk="0" hangingPunct="0"/>
            <a:r>
              <a:rPr lang="en-US" altLang="it-IT" sz="1800" dirty="0">
                <a:solidFill>
                  <a:srgbClr val="141496"/>
                </a:solidFill>
                <a:latin typeface="Arial" charset="0"/>
              </a:rPr>
              <a:t>&amp;</a:t>
            </a:r>
          </a:p>
          <a:p>
            <a:pPr algn="ctr" eaLnBrk="0" hangingPunct="0"/>
            <a:r>
              <a:rPr lang="en-US" altLang="it-IT" sz="1800" dirty="0">
                <a:solidFill>
                  <a:srgbClr val="141496"/>
                </a:solidFill>
                <a:latin typeface="Arial" charset="0"/>
              </a:rPr>
              <a:t>X_FEL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DCDE530D-DC51-3D44-92B6-05541DD8B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998117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it-IT" sz="1800" dirty="0">
                <a:solidFill>
                  <a:srgbClr val="CC3300"/>
                </a:solidFill>
                <a:latin typeface="Arial" charset="0"/>
              </a:rPr>
              <a:t>Synchrotron</a:t>
            </a:r>
          </a:p>
          <a:p>
            <a:pPr algn="ctr" eaLnBrk="0" hangingPunct="0"/>
            <a:r>
              <a:rPr lang="en-US" altLang="it-IT" sz="1800" dirty="0">
                <a:solidFill>
                  <a:srgbClr val="CC3300"/>
                </a:solidFill>
                <a:latin typeface="Arial" charset="0"/>
              </a:rPr>
              <a:t>Light </a:t>
            </a:r>
          </a:p>
          <a:p>
            <a:pPr algn="ctr" eaLnBrk="0" hangingPunct="0"/>
            <a:r>
              <a:rPr lang="en-US" altLang="it-IT" sz="1800" dirty="0">
                <a:solidFill>
                  <a:srgbClr val="CC3300"/>
                </a:solidFill>
                <a:latin typeface="Arial" charset="0"/>
              </a:rPr>
              <a:t>Sources</a:t>
            </a:r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57F348A5-07CF-6C44-81D9-DD1A31B4F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" y="5826280"/>
            <a:ext cx="34898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it-IT" sz="1600" b="0" dirty="0">
                <a:solidFill>
                  <a:srgbClr val="002060"/>
                </a:solidFill>
                <a:latin typeface="Arial" charset="0"/>
              </a:rPr>
              <a:t>FEL =  Free Electron Laser</a:t>
            </a:r>
          </a:p>
        </p:txBody>
      </p:sp>
    </p:spTree>
    <p:extLst>
      <p:ext uri="{BB962C8B-B14F-4D97-AF65-F5344CB8AC3E}">
        <p14:creationId xmlns:p14="http://schemas.microsoft.com/office/powerpoint/2010/main" val="9790224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3E87C9-562D-534E-AA93-6463E713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Synchrotron light sources for X-rays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0FD0E3D-F463-434E-BCCF-A81F6B82B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31BA993-EC68-8141-BDA7-976320DA8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71</a:t>
            </a:fld>
            <a:endParaRPr lang="en-US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F1768-A7F1-C24B-86FA-F2AB48986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046160"/>
            <a:ext cx="5181600" cy="50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F01F2-B59D-A040-9089-AB572A3C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562" y="784764"/>
            <a:ext cx="3657600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73687212-969E-FF46-BC6B-0422034D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905664"/>
            <a:ext cx="3687228" cy="333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429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31825" indent="-1746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altLang="it-IT" sz="2000" dirty="0">
                <a:solidFill>
                  <a:srgbClr val="002060"/>
                </a:solidFill>
                <a:latin typeface="Arial" charset="0"/>
              </a:rPr>
              <a:t>Synchrotron light is used for</a:t>
            </a:r>
          </a:p>
          <a:p>
            <a:pPr lvl="1" eaLnBrk="0" hangingPunct="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altLang="it-IT" sz="1800" dirty="0">
                <a:solidFill>
                  <a:srgbClr val="CC3300"/>
                </a:solidFill>
                <a:latin typeface="Arial" charset="0"/>
              </a:rPr>
              <a:t>Physics and Chemistry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Crystallography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Material science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Fast Chemical Reactions</a:t>
            </a:r>
          </a:p>
          <a:p>
            <a:pPr lvl="1" eaLnBrk="0" hangingPunct="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altLang="it-IT" sz="1800" dirty="0">
                <a:solidFill>
                  <a:srgbClr val="CC3300"/>
                </a:solidFill>
                <a:latin typeface="Arial" charset="0"/>
              </a:rPr>
              <a:t>Biology and Medicine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Structural Biology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Biological Imaging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Medical Imaging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Microbeam radiotherapy</a:t>
            </a:r>
          </a:p>
          <a:p>
            <a:pPr lvl="1" eaLnBrk="0" hangingPunct="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en-US" altLang="it-IT" sz="1800" dirty="0">
                <a:solidFill>
                  <a:srgbClr val="CC3300"/>
                </a:solidFill>
                <a:latin typeface="Arial" charset="0"/>
              </a:rPr>
              <a:t>Engineering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Lithography</a:t>
            </a:r>
          </a:p>
          <a:p>
            <a:pPr lvl="2" eaLnBrk="0" hangingPunct="0">
              <a:buFontTx/>
              <a:buBlip>
                <a:blip r:embed="rId4"/>
              </a:buBlip>
            </a:pPr>
            <a:r>
              <a:rPr lang="en-US" altLang="it-IT" sz="1400" b="0" dirty="0">
                <a:solidFill>
                  <a:srgbClr val="002060"/>
                </a:solidFill>
                <a:latin typeface="Arial" charset="0"/>
              </a:rPr>
              <a:t>Micromachining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559B0F-E6EB-844A-85AE-212421181F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23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CCB52E-CD60-9E40-B017-F3A204E0B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Synchrotron Radiation and XFEL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C96A3C-0E9B-BF4C-8939-0D7F8E5D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AB9EB1-E475-A646-A1A2-C91AD912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72</a:t>
            </a:fld>
            <a:endParaRPr lang="en-US" altLang="it-I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263110C-EF28-CD4C-ACDB-230B474D2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493" y="2046413"/>
            <a:ext cx="303213" cy="173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endParaRPr lang="it-IT" sz="1600">
              <a:solidFill>
                <a:srgbClr val="CC3300"/>
              </a:solidFill>
              <a:latin typeface="Arial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AA272F0A-DD34-8342-92FA-A9FC8E68B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817" y="1765427"/>
            <a:ext cx="2565400" cy="4192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1">
            <a:extLst>
              <a:ext uri="{FF2B5EF4-FFF2-40B4-BE49-F238E27FC236}">
                <a16:creationId xmlns:a16="http://schemas.microsoft.com/office/drawing/2014/main" id="{6A5CA0A1-37E6-144E-8762-3AC24C854645}"/>
              </a:ext>
            </a:extLst>
          </p:cNvPr>
          <p:cNvGrpSpPr>
            <a:grpSpLocks/>
          </p:cNvGrpSpPr>
          <p:nvPr/>
        </p:nvGrpSpPr>
        <p:grpSpPr bwMode="auto">
          <a:xfrm>
            <a:off x="4757619" y="1907644"/>
            <a:ext cx="2321929" cy="3824811"/>
            <a:chOff x="1322" y="1717"/>
            <a:chExt cx="922" cy="1138"/>
          </a:xfrm>
        </p:grpSpPr>
        <p:pic>
          <p:nvPicPr>
            <p:cNvPr id="9" name="Picture 12" descr="SR6">
              <a:extLst>
                <a:ext uri="{FF2B5EF4-FFF2-40B4-BE49-F238E27FC236}">
                  <a16:creationId xmlns:a16="http://schemas.microsoft.com/office/drawing/2014/main" id="{524C4171-B579-744C-B4C9-9893109A0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" y="1762"/>
              <a:ext cx="851" cy="6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4E0A7038-0209-D941-BE2C-F9AFD03401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" y="1717"/>
              <a:ext cx="484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81276" rIns="0" bIns="81276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128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625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24384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3251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3708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4165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4622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5080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de-DE" altLang="it-IT" sz="1800" i="1" err="1">
                  <a:solidFill>
                    <a:srgbClr val="000000"/>
                  </a:solidFill>
                  <a:latin typeface="Arial" charset="0"/>
                </a:rPr>
                <a:t>Undulators</a:t>
              </a:r>
              <a:endParaRPr lang="en-GB" altLang="it-IT" sz="1800" i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302F569A-C3ED-5E46-9AAD-C25F3C1CE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" y="2530"/>
              <a:ext cx="89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81276" rIns="0" bIns="81276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8128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625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24384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32512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3708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4165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4622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50800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30000"/>
                </a:lnSpc>
                <a:buFontTx/>
                <a:buChar char="•"/>
              </a:pPr>
              <a:r>
                <a:rPr lang="en-US" altLang="it-IT" sz="1600" i="1">
                  <a:solidFill>
                    <a:srgbClr val="000000"/>
                  </a:solidFill>
                  <a:latin typeface="Arial" charset="0"/>
                </a:rPr>
                <a:t> line spectrum</a:t>
              </a:r>
            </a:p>
            <a:p>
              <a:pPr>
                <a:lnSpc>
                  <a:spcPct val="130000"/>
                </a:lnSpc>
                <a:buFontTx/>
                <a:buChar char="•"/>
              </a:pPr>
              <a:r>
                <a:rPr lang="en-US" altLang="it-IT" sz="1600" i="1">
                  <a:solidFill>
                    <a:srgbClr val="000000"/>
                  </a:solidFill>
                  <a:latin typeface="Arial" charset="0"/>
                </a:rPr>
                <a:t> much higher intensity</a:t>
              </a:r>
            </a:p>
            <a:p>
              <a:pPr>
                <a:lnSpc>
                  <a:spcPct val="130000"/>
                </a:lnSpc>
                <a:buFontTx/>
                <a:buChar char="•"/>
              </a:pPr>
              <a:r>
                <a:rPr lang="en-US" altLang="it-IT" sz="1600" i="1">
                  <a:solidFill>
                    <a:srgbClr val="000000"/>
                  </a:solidFill>
                  <a:latin typeface="Arial" charset="0"/>
                </a:rPr>
                <a:t> extremely focused</a:t>
              </a: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4B56AE-8AE6-6440-831B-9D4889291107}"/>
              </a:ext>
            </a:extLst>
          </p:cNvPr>
          <p:cNvSpPr txBox="1"/>
          <p:nvPr/>
        </p:nvSpPr>
        <p:spPr>
          <a:xfrm>
            <a:off x="4478218" y="1081214"/>
            <a:ext cx="288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154D81"/>
                </a:solidFill>
                <a:latin typeface="+mn-lt"/>
              </a:rPr>
              <a:t>http://www.xfel.eu/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1E00EC5-9F66-FB47-BD9C-D6B43522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293" y="1765426"/>
            <a:ext cx="3353593" cy="391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29E1DA00-568D-2549-909E-386FFAF262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5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D808D7-EF92-4D48-9437-E94A1553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B9EC0E-0469-C040-B28C-CD29364AA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3D2218-EB90-3144-818E-4FB708C1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73</a:t>
            </a:fld>
            <a:endParaRPr lang="en-US" altLang="it-IT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6BCAD8A-8DFE-C14F-80A8-212C3CAB7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5602476"/>
            <a:ext cx="3810000" cy="53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81276" rIns="0" bIns="81276">
            <a:spAutoFit/>
          </a:bodyPr>
          <a:lstStyle>
            <a:lvl1pPr algn="l" defTabSz="1625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12800" algn="l" defTabSz="1625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625600" algn="l" defTabSz="1625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438400" algn="l" defTabSz="1625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251200" algn="l" defTabSz="1625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08400" defTabSz="1625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165600" defTabSz="1625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622800" defTabSz="1625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080000" defTabSz="1625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/>
            <a:r>
              <a:rPr lang="en-US" altLang="it-IT" sz="1200" i="1" dirty="0">
                <a:latin typeface="Arial" panose="020B0604020202020204" pitchFamily="34" charset="0"/>
              </a:rPr>
              <a:t>GENESIS s</a:t>
            </a:r>
            <a:r>
              <a:rPr lang="en-US" altLang="it-IT" sz="1200" dirty="0">
                <a:latin typeface="Arial" panose="020B0604020202020204" pitchFamily="34" charset="0"/>
              </a:rPr>
              <a:t>imulation of the TTF parameters</a:t>
            </a:r>
          </a:p>
          <a:p>
            <a:pPr algn="ctr" eaLnBrk="0" hangingPunct="0"/>
            <a:r>
              <a:rPr lang="en-US" altLang="it-IT" sz="1200" dirty="0">
                <a:latin typeface="Arial" panose="020B0604020202020204" pitchFamily="34" charset="0"/>
              </a:rPr>
              <a:t>Sven </a:t>
            </a:r>
            <a:r>
              <a:rPr lang="en-US" altLang="it-IT" sz="1200" dirty="0" err="1">
                <a:latin typeface="Arial" panose="020B0604020202020204" pitchFamily="34" charset="0"/>
              </a:rPr>
              <a:t>Reiche</a:t>
            </a:r>
            <a:r>
              <a:rPr lang="en-US" altLang="it-IT" sz="1200" dirty="0">
                <a:latin typeface="Arial" panose="020B0604020202020204" pitchFamily="34" charset="0"/>
              </a:rPr>
              <a:t> (UCLA)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44AF503-AE34-E744-8729-60CFEB40B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342" y="1113079"/>
            <a:ext cx="4092575" cy="410361"/>
          </a:xfrm>
          <a:prstGeom prst="rect">
            <a:avLst/>
          </a:prstGeom>
          <a:solidFill>
            <a:srgbClr val="0099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553" tIns="81276" rIns="162553" bIns="81276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128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625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4384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251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08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165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622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080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it-IT" sz="1600" i="1" dirty="0">
                <a:latin typeface="Arial" panose="020B0604020202020204" pitchFamily="34" charset="0"/>
              </a:rPr>
              <a:t>Modulation </a:t>
            </a:r>
            <a:r>
              <a:rPr lang="de-DE" altLang="it-IT" sz="1600" i="1" dirty="0" err="1">
                <a:latin typeface="Arial" panose="020B0604020202020204" pitchFamily="34" charset="0"/>
              </a:rPr>
              <a:t>of</a:t>
            </a:r>
            <a:r>
              <a:rPr lang="de-DE" altLang="it-IT" sz="1600" i="1" dirty="0">
                <a:latin typeface="Arial" panose="020B0604020202020204" pitchFamily="34" charset="0"/>
              </a:rPr>
              <a:t> </a:t>
            </a:r>
            <a:r>
              <a:rPr lang="de-DE" altLang="it-IT" sz="1600" i="1" dirty="0" err="1">
                <a:latin typeface="Arial" panose="020B0604020202020204" pitchFamily="34" charset="0"/>
              </a:rPr>
              <a:t>the</a:t>
            </a:r>
            <a:r>
              <a:rPr lang="de-DE" altLang="it-IT" sz="1600" i="1" dirty="0">
                <a:latin typeface="Arial" panose="020B0604020202020204" pitchFamily="34" charset="0"/>
              </a:rPr>
              <a:t> </a:t>
            </a:r>
            <a:r>
              <a:rPr lang="de-DE" altLang="it-IT" sz="1600" i="1" dirty="0" err="1">
                <a:latin typeface="Arial" panose="020B0604020202020204" pitchFamily="34" charset="0"/>
              </a:rPr>
              <a:t>electron</a:t>
            </a:r>
            <a:r>
              <a:rPr lang="de-DE" altLang="it-IT" sz="1600" i="1" dirty="0">
                <a:latin typeface="Arial" panose="020B0604020202020204" pitchFamily="34" charset="0"/>
              </a:rPr>
              <a:t> </a:t>
            </a:r>
            <a:r>
              <a:rPr lang="de-DE" altLang="it-IT" sz="1600" i="1" dirty="0" err="1">
                <a:latin typeface="Arial" panose="020B0604020202020204" pitchFamily="34" charset="0"/>
              </a:rPr>
              <a:t>bunches</a:t>
            </a:r>
            <a:endParaRPr lang="en-GB" altLang="it-IT" sz="1600" i="1" dirty="0">
              <a:latin typeface="Arial" panose="020B0604020202020204" pitchFamily="34" charset="0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69C3B6CA-B71D-924D-921D-4233483748F5}"/>
              </a:ext>
            </a:extLst>
          </p:cNvPr>
          <p:cNvGrpSpPr>
            <a:grpSpLocks/>
          </p:cNvGrpSpPr>
          <p:nvPr/>
        </p:nvGrpSpPr>
        <p:grpSpPr bwMode="auto">
          <a:xfrm>
            <a:off x="6818875" y="1242112"/>
            <a:ext cx="2633100" cy="1524000"/>
            <a:chOff x="2181" y="431"/>
            <a:chExt cx="1045" cy="454"/>
          </a:xfrm>
        </p:grpSpPr>
        <p:pic>
          <p:nvPicPr>
            <p:cNvPr id="9" name="Picture 6" descr="fig-2_2_2a">
              <a:extLst>
                <a:ext uri="{FF2B5EF4-FFF2-40B4-BE49-F238E27FC236}">
                  <a16:creationId xmlns:a16="http://schemas.microsoft.com/office/drawing/2014/main" id="{049AD9CC-095E-7C45-BC40-97EB31750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" y="431"/>
              <a:ext cx="496" cy="4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2CDC2265-7BAC-8B4D-A1CD-B15CB32AF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560"/>
              <a:ext cx="499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53792" tIns="76898" rIns="153792" bIns="76898">
              <a:spAutoFit/>
            </a:bodyPr>
            <a:lstStyle>
              <a:lvl1pPr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666750" indent="-328613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905000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2859088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3810000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42672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47244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51816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56388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0" hangingPunct="0"/>
              <a:r>
                <a:rPr lang="en-US" altLang="it-IT" sz="1600" i="1">
                  <a:latin typeface="Helvetica" pitchFamily="2" charset="0"/>
                </a:rPr>
                <a:t>undulator</a:t>
              </a:r>
            </a:p>
            <a:p>
              <a:pPr algn="r" eaLnBrk="0" hangingPunct="0"/>
              <a:r>
                <a:rPr lang="en-US" altLang="it-IT" sz="1600" i="1">
                  <a:latin typeface="Helvetica" pitchFamily="2" charset="0"/>
                </a:rPr>
                <a:t>entrance</a:t>
              </a:r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C22EB82A-20DD-2945-96BA-936878C4968C}"/>
              </a:ext>
            </a:extLst>
          </p:cNvPr>
          <p:cNvGrpSpPr>
            <a:grpSpLocks/>
          </p:cNvGrpSpPr>
          <p:nvPr/>
        </p:nvGrpSpPr>
        <p:grpSpPr bwMode="auto">
          <a:xfrm>
            <a:off x="6778933" y="2904224"/>
            <a:ext cx="2673043" cy="1525588"/>
            <a:chOff x="2165" y="926"/>
            <a:chExt cx="1061" cy="454"/>
          </a:xfrm>
        </p:grpSpPr>
        <p:pic>
          <p:nvPicPr>
            <p:cNvPr id="12" name="Picture 9" descr="fig-2_2_2b">
              <a:extLst>
                <a:ext uri="{FF2B5EF4-FFF2-40B4-BE49-F238E27FC236}">
                  <a16:creationId xmlns:a16="http://schemas.microsoft.com/office/drawing/2014/main" id="{9FD716B2-2052-B243-8E41-33B8008CA76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" y="926"/>
              <a:ext cx="496" cy="4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66663663-B2ED-0441-944A-94ED31128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5" y="1041"/>
              <a:ext cx="517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53792" tIns="76898" rIns="153792" bIns="76898">
              <a:spAutoFit/>
            </a:bodyPr>
            <a:lstStyle>
              <a:lvl1pPr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666750" indent="-328613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905000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2859088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3810000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42672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47244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51816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56388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0" hangingPunct="0"/>
              <a:r>
                <a:rPr lang="en-US" altLang="it-IT" sz="1600" i="1">
                  <a:latin typeface="Helvetica" pitchFamily="2" charset="0"/>
                </a:rPr>
                <a:t>half-way</a:t>
              </a:r>
            </a:p>
            <a:p>
              <a:pPr algn="r" eaLnBrk="0" hangingPunct="0"/>
              <a:r>
                <a:rPr lang="en-US" altLang="it-IT" sz="1600" i="1">
                  <a:latin typeface="Helvetica" pitchFamily="2" charset="0"/>
                </a:rPr>
                <a:t>saturation</a:t>
              </a: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ACC24FB-17F3-7F4D-88FA-E15AC695A5B0}"/>
              </a:ext>
            </a:extLst>
          </p:cNvPr>
          <p:cNvGrpSpPr>
            <a:grpSpLocks/>
          </p:cNvGrpSpPr>
          <p:nvPr/>
        </p:nvGrpSpPr>
        <p:grpSpPr bwMode="auto">
          <a:xfrm>
            <a:off x="6778972" y="4574274"/>
            <a:ext cx="2669828" cy="1525588"/>
            <a:chOff x="2165" y="1423"/>
            <a:chExt cx="1060" cy="454"/>
          </a:xfrm>
        </p:grpSpPr>
        <p:pic>
          <p:nvPicPr>
            <p:cNvPr id="15" name="Picture 12" descr="fig-2_2_2c">
              <a:extLst>
                <a:ext uri="{FF2B5EF4-FFF2-40B4-BE49-F238E27FC236}">
                  <a16:creationId xmlns:a16="http://schemas.microsoft.com/office/drawing/2014/main" id="{714D7F75-B863-C547-ADA6-9E4FD1D6EB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9" y="1423"/>
              <a:ext cx="496" cy="45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D3A1BAF5-17C2-A448-990D-613D9D829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5" y="1541"/>
              <a:ext cx="517" cy="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53792" tIns="76898" rIns="153792" bIns="76898">
              <a:spAutoFit/>
            </a:bodyPr>
            <a:lstStyle>
              <a:lvl1pPr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666750" indent="-328613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905000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2859088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3810000" algn="l" defTabSz="1273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42672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47244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51816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5638800" defTabSz="127317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0" hangingPunct="0"/>
              <a:r>
                <a:rPr lang="en-US" altLang="it-IT" sz="1600" i="1">
                  <a:latin typeface="Helvetica" pitchFamily="2" charset="0"/>
                </a:rPr>
                <a:t>full</a:t>
              </a:r>
              <a:br>
                <a:rPr lang="en-US" altLang="it-IT" sz="1600" i="1">
                  <a:latin typeface="Helvetica" pitchFamily="2" charset="0"/>
                </a:rPr>
              </a:br>
              <a:r>
                <a:rPr lang="en-US" altLang="it-IT" sz="1600" i="1">
                  <a:latin typeface="Helvetica" pitchFamily="2" charset="0"/>
                </a:rPr>
                <a:t>saturation</a:t>
              </a:r>
            </a:p>
          </p:txBody>
        </p:sp>
      </p:grpSp>
      <p:pic>
        <p:nvPicPr>
          <p:cNvPr id="17" name="Elementi multimediali online 3" descr="old_micro_svenreiche (convertito).mov">
            <a:hlinkClick r:id="" action="ppaction://media"/>
            <a:extLst>
              <a:ext uri="{FF2B5EF4-FFF2-40B4-BE49-F238E27FC236}">
                <a16:creationId xmlns:a16="http://schemas.microsoft.com/office/drawing/2014/main" id="{C80E6990-1781-804D-8FBE-ED730C514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0" y="1776676"/>
            <a:ext cx="3962400" cy="355600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90C5A333-A1DA-1B41-A5EA-1E85EBB7BA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6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4DC38C-2E08-6640-A2C9-4CF0C151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European XFEL: completed in 2016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39CB54-CE5B-1742-AA1E-0B2857FB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CA7D45-E2B7-F141-8D6C-0F803C1E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74</a:t>
            </a:fld>
            <a:endParaRPr lang="en-US" altLang="it-IT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8BB0C26D-0751-EC4F-A59C-9F871E6EEDF2}"/>
              </a:ext>
            </a:extLst>
          </p:cNvPr>
          <p:cNvGrpSpPr>
            <a:grpSpLocks/>
          </p:cNvGrpSpPr>
          <p:nvPr/>
        </p:nvGrpSpPr>
        <p:grpSpPr bwMode="auto">
          <a:xfrm>
            <a:off x="1975351" y="1385951"/>
            <a:ext cx="8207375" cy="4849812"/>
            <a:chOff x="158" y="829"/>
            <a:chExt cx="5170" cy="305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D5A37FBE-CA96-A347-9CBD-35286C0C8B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829"/>
              <a:ext cx="3744" cy="2736"/>
              <a:chOff x="1584" y="829"/>
              <a:chExt cx="3744" cy="2736"/>
            </a:xfrm>
          </p:grpSpPr>
          <p:pic>
            <p:nvPicPr>
              <p:cNvPr id="12" name="Picture 5" descr="XFEL-Trasse engl">
                <a:extLst>
                  <a:ext uri="{FF2B5EF4-FFF2-40B4-BE49-F238E27FC236}">
                    <a16:creationId xmlns:a16="http://schemas.microsoft.com/office/drawing/2014/main" id="{7E0FBE8A-4382-2C45-BB36-F46705FEC4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140"/>
                <a:ext cx="3744" cy="2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Line 6">
                <a:extLst>
                  <a:ext uri="{FF2B5EF4-FFF2-40B4-BE49-F238E27FC236}">
                    <a16:creationId xmlns:a16="http://schemas.microsoft.com/office/drawing/2014/main" id="{EDF254E9-8B2A-264B-AD28-76339717C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83" y="954"/>
                <a:ext cx="1123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4" name="Line 7">
                <a:extLst>
                  <a:ext uri="{FF2B5EF4-FFF2-40B4-BE49-F238E27FC236}">
                    <a16:creationId xmlns:a16="http://schemas.microsoft.com/office/drawing/2014/main" id="{94C500CF-9390-374B-B000-1F33F72BC0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6" y="954"/>
                <a:ext cx="998" cy="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eaLnBrk="0" hangingPunct="0">
                  <a:buFontTx/>
                  <a:buChar char="•"/>
                </a:pPr>
                <a:endParaRPr lang="it-IT" sz="1600">
                  <a:solidFill>
                    <a:srgbClr val="CC3300"/>
                  </a:solidFill>
                  <a:latin typeface="Arial" charset="0"/>
                </a:endParaRPr>
              </a:p>
            </p:txBody>
          </p:sp>
          <p:sp>
            <p:nvSpPr>
              <p:cNvPr id="15" name="Text Box 8">
                <a:extLst>
                  <a:ext uri="{FF2B5EF4-FFF2-40B4-BE49-F238E27FC236}">
                    <a16:creationId xmlns:a16="http://schemas.microsoft.com/office/drawing/2014/main" id="{52FBAAED-A193-A943-AC44-45B711712E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6" y="829"/>
                <a:ext cx="56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it-IT">
                    <a:solidFill>
                      <a:srgbClr val="FF0000"/>
                    </a:solidFill>
                    <a:latin typeface="Arial" charset="0"/>
                  </a:rPr>
                  <a:t>3.4km</a:t>
                </a:r>
                <a:endParaRPr lang="en-GB" altLang="it-IT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  <p:pic>
          <p:nvPicPr>
            <p:cNvPr id="8" name="Picture 9" descr="tunnel">
              <a:extLst>
                <a:ext uri="{FF2B5EF4-FFF2-40B4-BE49-F238E27FC236}">
                  <a16:creationId xmlns:a16="http://schemas.microsoft.com/office/drawing/2014/main" id="{363C6A54-B1AF-E24C-AC4A-A80E4AEE7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" y="2417"/>
              <a:ext cx="2087" cy="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59368DAF-BC38-7245-AF05-0B3ADCDAB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2" y="2399"/>
              <a:ext cx="901" cy="54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hangingPunct="0">
                <a:buFontTx/>
                <a:buChar char="•"/>
              </a:pPr>
              <a:endParaRPr lang="it-IT" sz="160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2A3A69F1-D4B0-6043-8325-8B4C6F869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" y="2783"/>
              <a:ext cx="1361" cy="1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2" descr="Klammer-Technik">
              <a:extLst>
                <a:ext uri="{FF2B5EF4-FFF2-40B4-BE49-F238E27FC236}">
                  <a16:creationId xmlns:a16="http://schemas.microsoft.com/office/drawing/2014/main" id="{C5D4B017-E862-744D-A4C2-C40540BA6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253"/>
              <a:ext cx="1292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B5250C32-C5B5-9B4A-85E9-276F6A9C4268}"/>
              </a:ext>
            </a:extLst>
          </p:cNvPr>
          <p:cNvSpPr/>
          <p:nvPr/>
        </p:nvSpPr>
        <p:spPr>
          <a:xfrm>
            <a:off x="1011582" y="1062271"/>
            <a:ext cx="5032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solidFill>
                  <a:srgbClr val="154D81"/>
                </a:solidFill>
                <a:latin typeface="+mn-lt"/>
              </a:rPr>
              <a:t>https</a:t>
            </a:r>
            <a:r>
              <a:rPr lang="it-IT" sz="1600" i="1" dirty="0">
                <a:solidFill>
                  <a:srgbClr val="154D81"/>
                </a:solidFill>
                <a:latin typeface="+mn-lt"/>
              </a:rPr>
              <a:t>://</a:t>
            </a:r>
            <a:r>
              <a:rPr lang="it-IT" sz="1600" i="1" dirty="0" err="1">
                <a:solidFill>
                  <a:srgbClr val="154D81"/>
                </a:solidFill>
                <a:latin typeface="+mn-lt"/>
              </a:rPr>
              <a:t>www.youtube.com</a:t>
            </a:r>
            <a:r>
              <a:rPr lang="it-IT" sz="1600" i="1" dirty="0">
                <a:solidFill>
                  <a:srgbClr val="154D81"/>
                </a:solidFill>
                <a:latin typeface="+mn-lt"/>
              </a:rPr>
              <a:t>/</a:t>
            </a:r>
            <a:r>
              <a:rPr lang="it-IT" sz="1600" i="1" dirty="0" err="1">
                <a:solidFill>
                  <a:srgbClr val="154D81"/>
                </a:solidFill>
                <a:latin typeface="+mn-lt"/>
              </a:rPr>
              <a:t>watch?v</a:t>
            </a:r>
            <a:r>
              <a:rPr lang="it-IT" sz="1600" i="1" dirty="0">
                <a:solidFill>
                  <a:srgbClr val="154D81"/>
                </a:solidFill>
                <a:latin typeface="+mn-lt"/>
              </a:rPr>
              <a:t>=p3G90p4glQA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6D35255-988C-AC46-A5F4-B39ABD780E48}"/>
              </a:ext>
            </a:extLst>
          </p:cNvPr>
          <p:cNvSpPr txBox="1"/>
          <p:nvPr/>
        </p:nvSpPr>
        <p:spPr>
          <a:xfrm>
            <a:off x="703231" y="5601207"/>
            <a:ext cx="288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154D81"/>
                </a:solidFill>
                <a:latin typeface="+mn-lt"/>
              </a:rPr>
              <a:t>http://</a:t>
            </a:r>
            <a:r>
              <a:rPr lang="it-IT" sz="2400" dirty="0" err="1">
                <a:solidFill>
                  <a:srgbClr val="154D81"/>
                </a:solidFill>
                <a:latin typeface="+mn-lt"/>
              </a:rPr>
              <a:t>www.xfel.eu</a:t>
            </a:r>
            <a:r>
              <a:rPr lang="it-IT" sz="2400" dirty="0">
                <a:solidFill>
                  <a:srgbClr val="154D81"/>
                </a:solidFill>
                <a:latin typeface="+mn-lt"/>
              </a:rPr>
              <a:t>/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CEC63D6-53BF-BB43-8058-B9D0648A9C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536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0A344C-474E-6C4C-A4A2-DFA34341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Eu-XFEL &amp; LCLS-II use TESLA SRF </a:t>
            </a:r>
            <a:r>
              <a:rPr lang="it-IT" dirty="0" err="1"/>
              <a:t>Tech</a:t>
            </a:r>
            <a:r>
              <a:rPr lang="it-IT" dirty="0"/>
              <a:t>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074BF6D-36BC-F542-951D-C4108BA2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32A46D-F09F-4047-8D38-52159DE28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37816D-2458-A84B-A807-C05B616D4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#1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20 May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67D7000-E5E5-A241-8FF3-0438842302A4}"/>
              </a:ext>
            </a:extLst>
          </p:cNvPr>
          <p:cNvGrpSpPr/>
          <p:nvPr/>
        </p:nvGrpSpPr>
        <p:grpSpPr>
          <a:xfrm>
            <a:off x="1876702" y="812461"/>
            <a:ext cx="8438595" cy="5483109"/>
            <a:chOff x="1791154" y="791609"/>
            <a:chExt cx="8438595" cy="5483109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06795F2-8D23-E249-8BC1-BDA29F482A4E}"/>
                </a:ext>
              </a:extLst>
            </p:cNvPr>
            <p:cNvGrpSpPr/>
            <p:nvPr/>
          </p:nvGrpSpPr>
          <p:grpSpPr>
            <a:xfrm>
              <a:off x="1791154" y="791609"/>
              <a:ext cx="8438595" cy="3174969"/>
              <a:chOff x="-6936" y="1179798"/>
              <a:chExt cx="9275085" cy="3489692"/>
            </a:xfrm>
          </p:grpSpPr>
          <p:sp>
            <p:nvSpPr>
              <p:cNvPr id="10" name="Rounded Rectangle 142">
                <a:extLst>
                  <a:ext uri="{FF2B5EF4-FFF2-40B4-BE49-F238E27FC236}">
                    <a16:creationId xmlns:a16="http://schemas.microsoft.com/office/drawing/2014/main" id="{34CB7205-E384-4A42-8EBD-63B0A3696EF0}"/>
                  </a:ext>
                </a:extLst>
              </p:cNvPr>
              <p:cNvSpPr/>
              <p:nvPr/>
            </p:nvSpPr>
            <p:spPr>
              <a:xfrm>
                <a:off x="12517" y="1179798"/>
                <a:ext cx="9255632" cy="3489692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600" b="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1" name="Straight Connector 143">
                <a:extLst>
                  <a:ext uri="{FF2B5EF4-FFF2-40B4-BE49-F238E27FC236}">
                    <a16:creationId xmlns:a16="http://schemas.microsoft.com/office/drawing/2014/main" id="{FD7654F5-1F71-4F4F-8371-FF817B947CFD}"/>
                  </a:ext>
                </a:extLst>
              </p:cNvPr>
              <p:cNvCxnSpPr/>
              <p:nvPr/>
            </p:nvCxnSpPr>
            <p:spPr>
              <a:xfrm flipV="1">
                <a:off x="5691888" y="2588402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grpSp>
            <p:nvGrpSpPr>
              <p:cNvPr id="12" name="Group 144">
                <a:extLst>
                  <a:ext uri="{FF2B5EF4-FFF2-40B4-BE49-F238E27FC236}">
                    <a16:creationId xmlns:a16="http://schemas.microsoft.com/office/drawing/2014/main" id="{7264A5A4-D836-C24C-AD3A-20372F8A4E2A}"/>
                  </a:ext>
                </a:extLst>
              </p:cNvPr>
              <p:cNvGrpSpPr/>
              <p:nvPr/>
            </p:nvGrpSpPr>
            <p:grpSpPr>
              <a:xfrm>
                <a:off x="1260768" y="2846815"/>
                <a:ext cx="180900" cy="230739"/>
                <a:chOff x="1637663" y="2580995"/>
                <a:chExt cx="198000" cy="230739"/>
              </a:xfrm>
              <a:effectLst>
                <a:outerShdw blurRad="50800" dist="25400" dir="3600000" algn="ctr" rotWithShape="0">
                  <a:sysClr val="windowText" lastClr="000000"/>
                </a:outerShdw>
              </a:effectLst>
            </p:grpSpPr>
            <p:sp>
              <p:nvSpPr>
                <p:cNvPr id="138" name="Rounded Rectangle 276">
                  <a:extLst>
                    <a:ext uri="{FF2B5EF4-FFF2-40B4-BE49-F238E27FC236}">
                      <a16:creationId xmlns:a16="http://schemas.microsoft.com/office/drawing/2014/main" id="{476F8D66-38B4-A442-A7AA-6630BE5A3617}"/>
                    </a:ext>
                  </a:extLst>
                </p:cNvPr>
                <p:cNvSpPr/>
                <p:nvPr/>
              </p:nvSpPr>
              <p:spPr>
                <a:xfrm rot="2700000">
                  <a:off x="1727663" y="2703734"/>
                  <a:ext cx="108000" cy="108000"/>
                </a:xfrm>
                <a:prstGeom prst="roundRect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1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39" name="Straight Connector 277">
                  <a:extLst>
                    <a:ext uri="{FF2B5EF4-FFF2-40B4-BE49-F238E27FC236}">
                      <a16:creationId xmlns:a16="http://schemas.microsoft.com/office/drawing/2014/main" id="{BEB9657F-0A24-6A4E-8A85-01CCEBBB9D63}"/>
                    </a:ext>
                  </a:extLst>
                </p:cNvPr>
                <p:cNvCxnSpPr>
                  <a:endCxn id="138" idx="1"/>
                </p:cNvCxnSpPr>
                <p:nvPr/>
              </p:nvCxnSpPr>
              <p:spPr>
                <a:xfrm>
                  <a:off x="1637663" y="2580995"/>
                  <a:ext cx="105816" cy="1385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3" name="Group 145">
                <a:extLst>
                  <a:ext uri="{FF2B5EF4-FFF2-40B4-BE49-F238E27FC236}">
                    <a16:creationId xmlns:a16="http://schemas.microsoft.com/office/drawing/2014/main" id="{B989EC2B-AC89-964C-84EA-5D4541A1A7AC}"/>
                  </a:ext>
                </a:extLst>
              </p:cNvPr>
              <p:cNvGrpSpPr/>
              <p:nvPr/>
            </p:nvGrpSpPr>
            <p:grpSpPr>
              <a:xfrm>
                <a:off x="1428687" y="2495542"/>
                <a:ext cx="493366" cy="180000"/>
                <a:chOff x="3274631" y="2276872"/>
                <a:chExt cx="1441385" cy="437816"/>
              </a:xfrm>
              <a:effectLst>
                <a:outerShdw blurRad="63500" dist="25400" dir="3600000" algn="ctr" rotWithShape="0">
                  <a:sysClr val="windowText" lastClr="000000"/>
                </a:outerShdw>
              </a:effectLst>
            </p:grpSpPr>
            <p:cxnSp>
              <p:nvCxnSpPr>
                <p:cNvPr id="133" name="Straight Connector 271">
                  <a:extLst>
                    <a:ext uri="{FF2B5EF4-FFF2-40B4-BE49-F238E27FC236}">
                      <a16:creationId xmlns:a16="http://schemas.microsoft.com/office/drawing/2014/main" id="{B403C257-0449-F242-A76F-1BC133DC2EE6}"/>
                    </a:ext>
                  </a:extLst>
                </p:cNvPr>
                <p:cNvCxnSpPr/>
                <p:nvPr/>
              </p:nvCxnSpPr>
              <p:spPr>
                <a:xfrm>
                  <a:off x="3274631" y="2711273"/>
                  <a:ext cx="14524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34" name="Straight Connector 272">
                  <a:extLst>
                    <a:ext uri="{FF2B5EF4-FFF2-40B4-BE49-F238E27FC236}">
                      <a16:creationId xmlns:a16="http://schemas.microsoft.com/office/drawing/2014/main" id="{8678300D-7004-B44A-8304-5A68F89CBE00}"/>
                    </a:ext>
                  </a:extLst>
                </p:cNvPr>
                <p:cNvCxnSpPr/>
                <p:nvPr/>
              </p:nvCxnSpPr>
              <p:spPr>
                <a:xfrm>
                  <a:off x="4139952" y="2276872"/>
                  <a:ext cx="432050" cy="43440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35" name="Straight Connector 273">
                  <a:extLst>
                    <a:ext uri="{FF2B5EF4-FFF2-40B4-BE49-F238E27FC236}">
                      <a16:creationId xmlns:a16="http://schemas.microsoft.com/office/drawing/2014/main" id="{FAADD258-F126-1C48-AA16-7E7AD03D5645}"/>
                    </a:ext>
                  </a:extLst>
                </p:cNvPr>
                <p:cNvCxnSpPr/>
                <p:nvPr/>
              </p:nvCxnSpPr>
              <p:spPr>
                <a:xfrm flipV="1">
                  <a:off x="4572000" y="2711273"/>
                  <a:ext cx="144016" cy="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36" name="Straight Connector 274">
                  <a:extLst>
                    <a:ext uri="{FF2B5EF4-FFF2-40B4-BE49-F238E27FC236}">
                      <a16:creationId xmlns:a16="http://schemas.microsoft.com/office/drawing/2014/main" id="{17F8E4F4-933B-FC48-9DDB-573C0D0ECD15}"/>
                    </a:ext>
                  </a:extLst>
                </p:cNvPr>
                <p:cNvCxnSpPr/>
                <p:nvPr/>
              </p:nvCxnSpPr>
              <p:spPr>
                <a:xfrm flipV="1">
                  <a:off x="3419872" y="2276872"/>
                  <a:ext cx="432048" cy="43781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37" name="Straight Connector 33">
                  <a:extLst>
                    <a:ext uri="{FF2B5EF4-FFF2-40B4-BE49-F238E27FC236}">
                      <a16:creationId xmlns:a16="http://schemas.microsoft.com/office/drawing/2014/main" id="{4130E7FD-DAA8-C34D-BB7E-393763C3521C}"/>
                    </a:ext>
                  </a:extLst>
                </p:cNvPr>
                <p:cNvCxnSpPr/>
                <p:nvPr/>
              </p:nvCxnSpPr>
              <p:spPr>
                <a:xfrm>
                  <a:off x="3851920" y="2276872"/>
                  <a:ext cx="288032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4" name="Group 146">
                <a:extLst>
                  <a:ext uri="{FF2B5EF4-FFF2-40B4-BE49-F238E27FC236}">
                    <a16:creationId xmlns:a16="http://schemas.microsoft.com/office/drawing/2014/main" id="{86C4F18E-D245-5741-A0D1-CB1F860399A3}"/>
                  </a:ext>
                </a:extLst>
              </p:cNvPr>
              <p:cNvGrpSpPr/>
              <p:nvPr/>
            </p:nvGrpSpPr>
            <p:grpSpPr>
              <a:xfrm>
                <a:off x="1922053" y="2587960"/>
                <a:ext cx="460475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000"/>
                </a:outerShdw>
              </a:effectLst>
            </p:grpSpPr>
            <p:sp>
              <p:nvSpPr>
                <p:cNvPr id="129" name="Rounded Rectangle 267">
                  <a:extLst>
                    <a:ext uri="{FF2B5EF4-FFF2-40B4-BE49-F238E27FC236}">
                      <a16:creationId xmlns:a16="http://schemas.microsoft.com/office/drawing/2014/main" id="{A61805E3-CC2D-F341-8602-62FABF06B503}"/>
                    </a:ext>
                  </a:extLst>
                </p:cNvPr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Calibri"/>
                    </a:rPr>
                    <a:t>A2</a:t>
                  </a:r>
                  <a:endParaRPr lang="de-DE" sz="110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130" name="Straight Connector 268">
                  <a:extLst>
                    <a:ext uri="{FF2B5EF4-FFF2-40B4-BE49-F238E27FC236}">
                      <a16:creationId xmlns:a16="http://schemas.microsoft.com/office/drawing/2014/main" id="{D6F924FC-BDE4-0440-AD44-904048A32B1C}"/>
                    </a:ext>
                  </a:extLst>
                </p:cNvPr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31" name="Straight Connector 269">
                  <a:extLst>
                    <a:ext uri="{FF2B5EF4-FFF2-40B4-BE49-F238E27FC236}">
                      <a16:creationId xmlns:a16="http://schemas.microsoft.com/office/drawing/2014/main" id="{1B8D440D-1CDB-D240-A421-2F2B185C3A4F}"/>
                    </a:ext>
                  </a:extLst>
                </p:cNvPr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32" name="Straight Connector 270">
                  <a:extLst>
                    <a:ext uri="{FF2B5EF4-FFF2-40B4-BE49-F238E27FC236}">
                      <a16:creationId xmlns:a16="http://schemas.microsoft.com/office/drawing/2014/main" id="{AFDD1439-1BC3-D849-80A3-7D4E8C1CA2BF}"/>
                    </a:ext>
                  </a:extLst>
                </p:cNvPr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grpSp>
            <p:nvGrpSpPr>
              <p:cNvPr id="15" name="Group 147">
                <a:extLst>
                  <a:ext uri="{FF2B5EF4-FFF2-40B4-BE49-F238E27FC236}">
                    <a16:creationId xmlns:a16="http://schemas.microsoft.com/office/drawing/2014/main" id="{9870FC7F-2E9B-D54D-B5C2-68FF26F30DAE}"/>
                  </a:ext>
                </a:extLst>
              </p:cNvPr>
              <p:cNvGrpSpPr/>
              <p:nvPr/>
            </p:nvGrpSpPr>
            <p:grpSpPr>
              <a:xfrm>
                <a:off x="2382528" y="2495542"/>
                <a:ext cx="493366" cy="180000"/>
                <a:chOff x="3274631" y="2276872"/>
                <a:chExt cx="1441385" cy="437816"/>
              </a:xfrm>
              <a:effectLst>
                <a:outerShdw blurRad="63500" dist="25400" dir="3600000" algn="ctr" rotWithShape="0">
                  <a:sysClr val="windowText" lastClr="000000"/>
                </a:outerShdw>
              </a:effectLst>
            </p:grpSpPr>
            <p:cxnSp>
              <p:nvCxnSpPr>
                <p:cNvPr id="124" name="Straight Connector 262">
                  <a:extLst>
                    <a:ext uri="{FF2B5EF4-FFF2-40B4-BE49-F238E27FC236}">
                      <a16:creationId xmlns:a16="http://schemas.microsoft.com/office/drawing/2014/main" id="{28D5F744-B5E9-674E-A44B-BFA64691D562}"/>
                    </a:ext>
                  </a:extLst>
                </p:cNvPr>
                <p:cNvCxnSpPr/>
                <p:nvPr/>
              </p:nvCxnSpPr>
              <p:spPr>
                <a:xfrm>
                  <a:off x="3274631" y="2711273"/>
                  <a:ext cx="14524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25" name="Straight Connector 263">
                  <a:extLst>
                    <a:ext uri="{FF2B5EF4-FFF2-40B4-BE49-F238E27FC236}">
                      <a16:creationId xmlns:a16="http://schemas.microsoft.com/office/drawing/2014/main" id="{149773F9-6956-C14C-B55E-ED7F17B44D46}"/>
                    </a:ext>
                  </a:extLst>
                </p:cNvPr>
                <p:cNvCxnSpPr/>
                <p:nvPr/>
              </p:nvCxnSpPr>
              <p:spPr>
                <a:xfrm>
                  <a:off x="4139952" y="2276872"/>
                  <a:ext cx="432050" cy="43440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26" name="Straight Connector 264">
                  <a:extLst>
                    <a:ext uri="{FF2B5EF4-FFF2-40B4-BE49-F238E27FC236}">
                      <a16:creationId xmlns:a16="http://schemas.microsoft.com/office/drawing/2014/main" id="{013C61BC-1B4B-F84E-83D9-BF37A890E9C3}"/>
                    </a:ext>
                  </a:extLst>
                </p:cNvPr>
                <p:cNvCxnSpPr/>
                <p:nvPr/>
              </p:nvCxnSpPr>
              <p:spPr>
                <a:xfrm flipV="1">
                  <a:off x="4572000" y="2711273"/>
                  <a:ext cx="144016" cy="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27" name="Straight Connector 265">
                  <a:extLst>
                    <a:ext uri="{FF2B5EF4-FFF2-40B4-BE49-F238E27FC236}">
                      <a16:creationId xmlns:a16="http://schemas.microsoft.com/office/drawing/2014/main" id="{200BE805-D132-7F4C-97DD-960998D58A19}"/>
                    </a:ext>
                  </a:extLst>
                </p:cNvPr>
                <p:cNvCxnSpPr/>
                <p:nvPr/>
              </p:nvCxnSpPr>
              <p:spPr>
                <a:xfrm flipV="1">
                  <a:off x="3419872" y="2276872"/>
                  <a:ext cx="432048" cy="43781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28" name="Straight Connector 33">
                  <a:extLst>
                    <a:ext uri="{FF2B5EF4-FFF2-40B4-BE49-F238E27FC236}">
                      <a16:creationId xmlns:a16="http://schemas.microsoft.com/office/drawing/2014/main" id="{E44F30B2-0F86-E044-80D8-07BA3682ABB1}"/>
                    </a:ext>
                  </a:extLst>
                </p:cNvPr>
                <p:cNvCxnSpPr/>
                <p:nvPr/>
              </p:nvCxnSpPr>
              <p:spPr>
                <a:xfrm>
                  <a:off x="3851920" y="2276872"/>
                  <a:ext cx="288032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6" name="Group 148">
                <a:extLst>
                  <a:ext uri="{FF2B5EF4-FFF2-40B4-BE49-F238E27FC236}">
                    <a16:creationId xmlns:a16="http://schemas.microsoft.com/office/drawing/2014/main" id="{9EC70661-C17A-874D-8BA9-B8E699695086}"/>
                  </a:ext>
                </a:extLst>
              </p:cNvPr>
              <p:cNvGrpSpPr/>
              <p:nvPr/>
            </p:nvGrpSpPr>
            <p:grpSpPr>
              <a:xfrm>
                <a:off x="2875894" y="2587960"/>
                <a:ext cx="460475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000"/>
                </a:outerShdw>
              </a:effectLst>
            </p:grpSpPr>
            <p:sp>
              <p:nvSpPr>
                <p:cNvPr id="120" name="Rounded Rectangle 258">
                  <a:extLst>
                    <a:ext uri="{FF2B5EF4-FFF2-40B4-BE49-F238E27FC236}">
                      <a16:creationId xmlns:a16="http://schemas.microsoft.com/office/drawing/2014/main" id="{1F9AD3A3-F14F-F945-944E-31C2D398E876}"/>
                    </a:ext>
                  </a:extLst>
                </p:cNvPr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Calibri"/>
                    </a:rPr>
                    <a:t>A3</a:t>
                  </a:r>
                  <a:endParaRPr lang="de-DE" sz="110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121" name="Straight Connector 259">
                  <a:extLst>
                    <a:ext uri="{FF2B5EF4-FFF2-40B4-BE49-F238E27FC236}">
                      <a16:creationId xmlns:a16="http://schemas.microsoft.com/office/drawing/2014/main" id="{8D5F3DF1-C00B-044A-A6FE-090E085998A9}"/>
                    </a:ext>
                  </a:extLst>
                </p:cNvPr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22" name="Straight Connector 260">
                  <a:extLst>
                    <a:ext uri="{FF2B5EF4-FFF2-40B4-BE49-F238E27FC236}">
                      <a16:creationId xmlns:a16="http://schemas.microsoft.com/office/drawing/2014/main" id="{68ED97DC-3A51-4545-996E-9A4C97ADCE25}"/>
                    </a:ext>
                  </a:extLst>
                </p:cNvPr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23" name="Straight Connector 261">
                  <a:extLst>
                    <a:ext uri="{FF2B5EF4-FFF2-40B4-BE49-F238E27FC236}">
                      <a16:creationId xmlns:a16="http://schemas.microsoft.com/office/drawing/2014/main" id="{7261EA0B-A19A-1A40-9140-5D6A93BF4FF3}"/>
                    </a:ext>
                  </a:extLst>
                </p:cNvPr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grpSp>
            <p:nvGrpSpPr>
              <p:cNvPr id="17" name="Group 149">
                <a:extLst>
                  <a:ext uri="{FF2B5EF4-FFF2-40B4-BE49-F238E27FC236}">
                    <a16:creationId xmlns:a16="http://schemas.microsoft.com/office/drawing/2014/main" id="{72902D95-FBEF-7143-A030-CE3411AEF015}"/>
                  </a:ext>
                </a:extLst>
              </p:cNvPr>
              <p:cNvGrpSpPr/>
              <p:nvPr/>
            </p:nvGrpSpPr>
            <p:grpSpPr>
              <a:xfrm>
                <a:off x="3349073" y="2587960"/>
                <a:ext cx="460475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C00"/>
                </a:outerShdw>
              </a:effectLst>
            </p:grpSpPr>
            <p:sp>
              <p:nvSpPr>
                <p:cNvPr id="116" name="Rounded Rectangle 254">
                  <a:extLst>
                    <a:ext uri="{FF2B5EF4-FFF2-40B4-BE49-F238E27FC236}">
                      <a16:creationId xmlns:a16="http://schemas.microsoft.com/office/drawing/2014/main" id="{7E70F295-D711-CA4E-AC78-8A872164F0C1}"/>
                    </a:ext>
                  </a:extLst>
                </p:cNvPr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Calibri"/>
                    </a:rPr>
                    <a:t>A4</a:t>
                  </a:r>
                  <a:endParaRPr lang="de-DE" sz="110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117" name="Straight Connector 255">
                  <a:extLst>
                    <a:ext uri="{FF2B5EF4-FFF2-40B4-BE49-F238E27FC236}">
                      <a16:creationId xmlns:a16="http://schemas.microsoft.com/office/drawing/2014/main" id="{313D785F-2BF3-CD4E-A96D-1BC2758915FA}"/>
                    </a:ext>
                  </a:extLst>
                </p:cNvPr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18" name="Straight Connector 256">
                  <a:extLst>
                    <a:ext uri="{FF2B5EF4-FFF2-40B4-BE49-F238E27FC236}">
                      <a16:creationId xmlns:a16="http://schemas.microsoft.com/office/drawing/2014/main" id="{261B0FBA-E433-C949-9568-1379CFECAAA0}"/>
                    </a:ext>
                  </a:extLst>
                </p:cNvPr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19" name="Straight Connector 257">
                  <a:extLst>
                    <a:ext uri="{FF2B5EF4-FFF2-40B4-BE49-F238E27FC236}">
                      <a16:creationId xmlns:a16="http://schemas.microsoft.com/office/drawing/2014/main" id="{DDFA42D0-83D7-C148-8113-C4F40A0ED8E9}"/>
                    </a:ext>
                  </a:extLst>
                </p:cNvPr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grpSp>
            <p:nvGrpSpPr>
              <p:cNvPr id="18" name="Group 150">
                <a:extLst>
                  <a:ext uri="{FF2B5EF4-FFF2-40B4-BE49-F238E27FC236}">
                    <a16:creationId xmlns:a16="http://schemas.microsoft.com/office/drawing/2014/main" id="{85DE8160-90F8-2548-8A87-7BA1D7D13948}"/>
                  </a:ext>
                </a:extLst>
              </p:cNvPr>
              <p:cNvGrpSpPr/>
              <p:nvPr/>
            </p:nvGrpSpPr>
            <p:grpSpPr>
              <a:xfrm>
                <a:off x="3816914" y="2587960"/>
                <a:ext cx="460475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C00"/>
                </a:outerShdw>
              </a:effectLst>
            </p:grpSpPr>
            <p:sp>
              <p:nvSpPr>
                <p:cNvPr id="112" name="Rounded Rectangle 250">
                  <a:extLst>
                    <a:ext uri="{FF2B5EF4-FFF2-40B4-BE49-F238E27FC236}">
                      <a16:creationId xmlns:a16="http://schemas.microsoft.com/office/drawing/2014/main" id="{F2E96970-17F7-984D-8217-D9CBEBF919EA}"/>
                    </a:ext>
                  </a:extLst>
                </p:cNvPr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Calibri"/>
                    </a:rPr>
                    <a:t>A5</a:t>
                  </a:r>
                  <a:endParaRPr lang="de-DE" sz="110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113" name="Straight Connector 251">
                  <a:extLst>
                    <a:ext uri="{FF2B5EF4-FFF2-40B4-BE49-F238E27FC236}">
                      <a16:creationId xmlns:a16="http://schemas.microsoft.com/office/drawing/2014/main" id="{489B15BF-51E8-9E44-8571-C395AA88FE68}"/>
                    </a:ext>
                  </a:extLst>
                </p:cNvPr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14" name="Straight Connector 252">
                  <a:extLst>
                    <a:ext uri="{FF2B5EF4-FFF2-40B4-BE49-F238E27FC236}">
                      <a16:creationId xmlns:a16="http://schemas.microsoft.com/office/drawing/2014/main" id="{83AABC63-4B78-8049-A3A8-DC2A697FC8BB}"/>
                    </a:ext>
                  </a:extLst>
                </p:cNvPr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15" name="Straight Connector 253">
                  <a:extLst>
                    <a:ext uri="{FF2B5EF4-FFF2-40B4-BE49-F238E27FC236}">
                      <a16:creationId xmlns:a16="http://schemas.microsoft.com/office/drawing/2014/main" id="{E1E3A2FA-6430-0A4F-B487-04AEE0998380}"/>
                    </a:ext>
                  </a:extLst>
                </p:cNvPr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grpSp>
            <p:nvGrpSpPr>
              <p:cNvPr id="19" name="Group 151">
                <a:extLst>
                  <a:ext uri="{FF2B5EF4-FFF2-40B4-BE49-F238E27FC236}">
                    <a16:creationId xmlns:a16="http://schemas.microsoft.com/office/drawing/2014/main" id="{3B584262-8DFE-5B4E-9DEB-6C0C4D280B1E}"/>
                  </a:ext>
                </a:extLst>
              </p:cNvPr>
              <p:cNvGrpSpPr/>
              <p:nvPr/>
            </p:nvGrpSpPr>
            <p:grpSpPr>
              <a:xfrm>
                <a:off x="4287335" y="2495542"/>
                <a:ext cx="493366" cy="180000"/>
                <a:chOff x="3274631" y="2276872"/>
                <a:chExt cx="1441385" cy="437816"/>
              </a:xfrm>
              <a:effectLst>
                <a:outerShdw blurRad="63500" dist="25400" dir="3600000" algn="ctr" rotWithShape="0">
                  <a:sysClr val="windowText" lastClr="000000"/>
                </a:outerShdw>
              </a:effectLst>
            </p:grpSpPr>
            <p:cxnSp>
              <p:nvCxnSpPr>
                <p:cNvPr id="107" name="Straight Connector 245">
                  <a:extLst>
                    <a:ext uri="{FF2B5EF4-FFF2-40B4-BE49-F238E27FC236}">
                      <a16:creationId xmlns:a16="http://schemas.microsoft.com/office/drawing/2014/main" id="{540EAEF1-B588-9543-9137-52280E5035D4}"/>
                    </a:ext>
                  </a:extLst>
                </p:cNvPr>
                <p:cNvCxnSpPr/>
                <p:nvPr/>
              </p:nvCxnSpPr>
              <p:spPr>
                <a:xfrm>
                  <a:off x="3274631" y="2711273"/>
                  <a:ext cx="14524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8" name="Straight Connector 246">
                  <a:extLst>
                    <a:ext uri="{FF2B5EF4-FFF2-40B4-BE49-F238E27FC236}">
                      <a16:creationId xmlns:a16="http://schemas.microsoft.com/office/drawing/2014/main" id="{62886E72-0318-F940-AFDA-727579C577A2}"/>
                    </a:ext>
                  </a:extLst>
                </p:cNvPr>
                <p:cNvCxnSpPr/>
                <p:nvPr/>
              </p:nvCxnSpPr>
              <p:spPr>
                <a:xfrm>
                  <a:off x="4139952" y="2276872"/>
                  <a:ext cx="432050" cy="43440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9" name="Straight Connector 247">
                  <a:extLst>
                    <a:ext uri="{FF2B5EF4-FFF2-40B4-BE49-F238E27FC236}">
                      <a16:creationId xmlns:a16="http://schemas.microsoft.com/office/drawing/2014/main" id="{6F6BCA55-28F3-9A42-B578-043C490CCF1A}"/>
                    </a:ext>
                  </a:extLst>
                </p:cNvPr>
                <p:cNvCxnSpPr/>
                <p:nvPr/>
              </p:nvCxnSpPr>
              <p:spPr>
                <a:xfrm flipV="1">
                  <a:off x="4572000" y="2711273"/>
                  <a:ext cx="144016" cy="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0" name="Straight Connector 248">
                  <a:extLst>
                    <a:ext uri="{FF2B5EF4-FFF2-40B4-BE49-F238E27FC236}">
                      <a16:creationId xmlns:a16="http://schemas.microsoft.com/office/drawing/2014/main" id="{BD819207-8B7C-094E-8BBB-754569D1B567}"/>
                    </a:ext>
                  </a:extLst>
                </p:cNvPr>
                <p:cNvCxnSpPr/>
                <p:nvPr/>
              </p:nvCxnSpPr>
              <p:spPr>
                <a:xfrm flipV="1">
                  <a:off x="3419872" y="2276872"/>
                  <a:ext cx="432048" cy="43781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11" name="Straight Connector 33">
                  <a:extLst>
                    <a:ext uri="{FF2B5EF4-FFF2-40B4-BE49-F238E27FC236}">
                      <a16:creationId xmlns:a16="http://schemas.microsoft.com/office/drawing/2014/main" id="{0A45FEAB-C504-FB4E-AAF1-93DF614B8D78}"/>
                    </a:ext>
                  </a:extLst>
                </p:cNvPr>
                <p:cNvCxnSpPr/>
                <p:nvPr/>
              </p:nvCxnSpPr>
              <p:spPr>
                <a:xfrm>
                  <a:off x="3851920" y="2276872"/>
                  <a:ext cx="288032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0" name="Group 152">
                <a:extLst>
                  <a:ext uri="{FF2B5EF4-FFF2-40B4-BE49-F238E27FC236}">
                    <a16:creationId xmlns:a16="http://schemas.microsoft.com/office/drawing/2014/main" id="{8667CFC1-2E0E-D64F-B4A5-C0D4DB7CB591}"/>
                  </a:ext>
                </a:extLst>
              </p:cNvPr>
              <p:cNvGrpSpPr/>
              <p:nvPr/>
            </p:nvGrpSpPr>
            <p:grpSpPr>
              <a:xfrm>
                <a:off x="4780700" y="2587960"/>
                <a:ext cx="460475" cy="180000"/>
                <a:chOff x="5292080" y="2407881"/>
                <a:chExt cx="864096" cy="299879"/>
              </a:xfrm>
              <a:effectLst>
                <a:outerShdw blurRad="50800" dist="25400" dir="3600000" algn="ctr" rotWithShape="0">
                  <a:srgbClr val="FFCC00"/>
                </a:outerShdw>
              </a:effectLst>
            </p:grpSpPr>
            <p:sp>
              <p:nvSpPr>
                <p:cNvPr id="103" name="Rounded Rectangle 241">
                  <a:extLst>
                    <a:ext uri="{FF2B5EF4-FFF2-40B4-BE49-F238E27FC236}">
                      <a16:creationId xmlns:a16="http://schemas.microsoft.com/office/drawing/2014/main" id="{5118164E-F5B3-A445-9447-6E41492B1534}"/>
                    </a:ext>
                  </a:extLst>
                </p:cNvPr>
                <p:cNvSpPr/>
                <p:nvPr/>
              </p:nvSpPr>
              <p:spPr>
                <a:xfrm>
                  <a:off x="5292080" y="2414348"/>
                  <a:ext cx="864096" cy="293412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Calibri"/>
                    </a:rPr>
                    <a:t>A6</a:t>
                  </a:r>
                  <a:endParaRPr lang="de-DE" sz="110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104" name="Straight Connector 242">
                  <a:extLst>
                    <a:ext uri="{FF2B5EF4-FFF2-40B4-BE49-F238E27FC236}">
                      <a16:creationId xmlns:a16="http://schemas.microsoft.com/office/drawing/2014/main" id="{E85C2545-954C-FE42-AEF3-1E2F31FF725D}"/>
                    </a:ext>
                  </a:extLst>
                </p:cNvPr>
                <p:cNvCxnSpPr/>
                <p:nvPr/>
              </p:nvCxnSpPr>
              <p:spPr>
                <a:xfrm flipV="1">
                  <a:off x="5508104" y="24095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05" name="Straight Connector 243">
                  <a:extLst>
                    <a:ext uri="{FF2B5EF4-FFF2-40B4-BE49-F238E27FC236}">
                      <a16:creationId xmlns:a16="http://schemas.microsoft.com/office/drawing/2014/main" id="{40AAF0F6-72BB-1845-86E0-88FD677BFBE5}"/>
                    </a:ext>
                  </a:extLst>
                </p:cNvPr>
                <p:cNvCxnSpPr/>
                <p:nvPr/>
              </p:nvCxnSpPr>
              <p:spPr>
                <a:xfrm flipV="1">
                  <a:off x="5724128" y="2409580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106" name="Straight Connector 244">
                  <a:extLst>
                    <a:ext uri="{FF2B5EF4-FFF2-40B4-BE49-F238E27FC236}">
                      <a16:creationId xmlns:a16="http://schemas.microsoft.com/office/drawing/2014/main" id="{08BAA701-B2A8-EF49-8BFE-1EC261DE0644}"/>
                    </a:ext>
                  </a:extLst>
                </p:cNvPr>
                <p:cNvCxnSpPr/>
                <p:nvPr/>
              </p:nvCxnSpPr>
              <p:spPr>
                <a:xfrm flipV="1">
                  <a:off x="5940152" y="2407881"/>
                  <a:ext cx="0" cy="29341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21" name="Straight Connector 33">
                <a:extLst>
                  <a:ext uri="{FF2B5EF4-FFF2-40B4-BE49-F238E27FC236}">
                    <a16:creationId xmlns:a16="http://schemas.microsoft.com/office/drawing/2014/main" id="{15B07470-A1E9-6048-BBA7-86CAC3D43C69}"/>
                  </a:ext>
                </a:extLst>
              </p:cNvPr>
              <p:cNvCxnSpPr>
                <a:endCxn id="82" idx="1"/>
              </p:cNvCxnSpPr>
              <p:nvPr/>
            </p:nvCxnSpPr>
            <p:spPr>
              <a:xfrm>
                <a:off x="5241176" y="2678352"/>
                <a:ext cx="220474" cy="1549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grpSp>
            <p:nvGrpSpPr>
              <p:cNvPr id="22" name="Group 154">
                <a:extLst>
                  <a:ext uri="{FF2B5EF4-FFF2-40B4-BE49-F238E27FC236}">
                    <a16:creationId xmlns:a16="http://schemas.microsoft.com/office/drawing/2014/main" id="{95ABB4CB-4DDC-134F-83C9-1D2184DF95AF}"/>
                  </a:ext>
                </a:extLst>
              </p:cNvPr>
              <p:cNvGrpSpPr/>
              <p:nvPr/>
            </p:nvGrpSpPr>
            <p:grpSpPr>
              <a:xfrm rot="10800000">
                <a:off x="1176028" y="2671310"/>
                <a:ext cx="278989" cy="180000"/>
                <a:chOff x="3274631" y="2276872"/>
                <a:chExt cx="865321" cy="437816"/>
              </a:xfrm>
              <a:effectLst>
                <a:outerShdw blurRad="63500" dist="25400" dir="3600000" algn="ctr" rotWithShape="0">
                  <a:sysClr val="windowText" lastClr="000000"/>
                </a:outerShdw>
              </a:effectLst>
            </p:grpSpPr>
            <p:cxnSp>
              <p:nvCxnSpPr>
                <p:cNvPr id="100" name="Straight Connector 238">
                  <a:extLst>
                    <a:ext uri="{FF2B5EF4-FFF2-40B4-BE49-F238E27FC236}">
                      <a16:creationId xmlns:a16="http://schemas.microsoft.com/office/drawing/2014/main" id="{C51141B3-CE53-3341-8A26-CEE5CC25EA11}"/>
                    </a:ext>
                  </a:extLst>
                </p:cNvPr>
                <p:cNvCxnSpPr/>
                <p:nvPr/>
              </p:nvCxnSpPr>
              <p:spPr>
                <a:xfrm>
                  <a:off x="3274631" y="2711273"/>
                  <a:ext cx="14524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1" name="Straight Connector 239">
                  <a:extLst>
                    <a:ext uri="{FF2B5EF4-FFF2-40B4-BE49-F238E27FC236}">
                      <a16:creationId xmlns:a16="http://schemas.microsoft.com/office/drawing/2014/main" id="{355AC9A2-2D19-2544-823C-5E06F142EB5D}"/>
                    </a:ext>
                  </a:extLst>
                </p:cNvPr>
                <p:cNvCxnSpPr/>
                <p:nvPr/>
              </p:nvCxnSpPr>
              <p:spPr>
                <a:xfrm flipV="1">
                  <a:off x="3419872" y="2276872"/>
                  <a:ext cx="432048" cy="43781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102" name="Straight Connector 33">
                  <a:extLst>
                    <a:ext uri="{FF2B5EF4-FFF2-40B4-BE49-F238E27FC236}">
                      <a16:creationId xmlns:a16="http://schemas.microsoft.com/office/drawing/2014/main" id="{44A83DE9-E945-C743-8E2E-D309BBCF26EA}"/>
                    </a:ext>
                  </a:extLst>
                </p:cNvPr>
                <p:cNvCxnSpPr/>
                <p:nvPr/>
              </p:nvCxnSpPr>
              <p:spPr>
                <a:xfrm>
                  <a:off x="3851920" y="2276872"/>
                  <a:ext cx="288032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23" name="Rounded Rectangle 155">
                <a:extLst>
                  <a:ext uri="{FF2B5EF4-FFF2-40B4-BE49-F238E27FC236}">
                    <a16:creationId xmlns:a16="http://schemas.microsoft.com/office/drawing/2014/main" id="{E3AF6AB1-24B0-B649-A18A-0986DC4FF96F}"/>
                  </a:ext>
                </a:extLst>
              </p:cNvPr>
              <p:cNvSpPr/>
              <p:nvPr/>
            </p:nvSpPr>
            <p:spPr>
              <a:xfrm>
                <a:off x="258039" y="2765180"/>
                <a:ext cx="460475" cy="176118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FFCC00"/>
                </a:outerShdw>
              </a:effectLst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Calibri"/>
                  </a:rPr>
                  <a:t>A1</a:t>
                </a:r>
                <a:endParaRPr lang="de-DE" sz="11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Rounded Rectangle 156">
                <a:extLst>
                  <a:ext uri="{FF2B5EF4-FFF2-40B4-BE49-F238E27FC236}">
                    <a16:creationId xmlns:a16="http://schemas.microsoft.com/office/drawing/2014/main" id="{6C9844EC-CFD2-DE48-AA54-03C07DF60B8C}"/>
                  </a:ext>
                </a:extLst>
              </p:cNvPr>
              <p:cNvSpPr/>
              <p:nvPr/>
            </p:nvSpPr>
            <p:spPr>
              <a:xfrm>
                <a:off x="741192" y="2763239"/>
                <a:ext cx="230237" cy="180000"/>
              </a:xfrm>
              <a:prstGeom prst="round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FF0000"/>
                </a:outerShdw>
              </a:effectLst>
            </p:spPr>
            <p:txBody>
              <a:bodyPr lIns="0" r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AH1</a:t>
                </a:r>
                <a:endParaRPr lang="de-DE" sz="12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Rounded Rectangle 157">
                <a:extLst>
                  <a:ext uri="{FF2B5EF4-FFF2-40B4-BE49-F238E27FC236}">
                    <a16:creationId xmlns:a16="http://schemas.microsoft.com/office/drawing/2014/main" id="{8F19A4FE-4FD4-8945-9BD4-6EB857B94012}"/>
                  </a:ext>
                </a:extLst>
              </p:cNvPr>
              <p:cNvSpPr/>
              <p:nvPr/>
            </p:nvSpPr>
            <p:spPr>
              <a:xfrm>
                <a:off x="108291" y="2727239"/>
                <a:ext cx="131564" cy="252000"/>
              </a:xfrm>
              <a:prstGeom prst="roundRect">
                <a:avLst/>
              </a:prstGeom>
              <a:solidFill>
                <a:srgbClr val="CC6600"/>
              </a:solidFill>
              <a:ln w="12700" cap="flat" cmpd="sng" algn="ctr">
                <a:solidFill>
                  <a:srgbClr val="CC6600"/>
                </a:solidFill>
                <a:prstDash val="solid"/>
              </a:ln>
              <a:effectLst>
                <a:outerShdw blurRad="50800" dist="25400" dir="3600000" algn="ctr" rotWithShape="0">
                  <a:srgbClr val="CC6600"/>
                </a:outerShdw>
              </a:effectLst>
            </p:spPr>
            <p:txBody>
              <a:bodyPr lIns="0" r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1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6" name="Straight Connector 158">
                <a:extLst>
                  <a:ext uri="{FF2B5EF4-FFF2-40B4-BE49-F238E27FC236}">
                    <a16:creationId xmlns:a16="http://schemas.microsoft.com/office/drawing/2014/main" id="{3F574C53-A16A-7748-A1BF-B5684262B0B8}"/>
                  </a:ext>
                </a:extLst>
              </p:cNvPr>
              <p:cNvCxnSpPr/>
              <p:nvPr/>
            </p:nvCxnSpPr>
            <p:spPr>
              <a:xfrm rot="10800000">
                <a:off x="6055228" y="2672283"/>
                <a:ext cx="392794" cy="17778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grpSp>
            <p:nvGrpSpPr>
              <p:cNvPr id="27" name="Group 159">
                <a:extLst>
                  <a:ext uri="{FF2B5EF4-FFF2-40B4-BE49-F238E27FC236}">
                    <a16:creationId xmlns:a16="http://schemas.microsoft.com/office/drawing/2014/main" id="{259FD831-4FDF-9D4B-8364-B2B560B7FB04}"/>
                  </a:ext>
                </a:extLst>
              </p:cNvPr>
              <p:cNvGrpSpPr/>
              <p:nvPr/>
            </p:nvGrpSpPr>
            <p:grpSpPr>
              <a:xfrm>
                <a:off x="4737797" y="2678011"/>
                <a:ext cx="180896" cy="230740"/>
                <a:chOff x="4778270" y="2589171"/>
                <a:chExt cx="197995" cy="230740"/>
              </a:xfrm>
              <a:effectLst>
                <a:outerShdw blurRad="50800" dist="25400" dir="3600000" algn="ctr" rotWithShape="0">
                  <a:sysClr val="windowText" lastClr="000000"/>
                </a:outerShdw>
              </a:effectLst>
            </p:grpSpPr>
            <p:sp>
              <p:nvSpPr>
                <p:cNvPr id="98" name="Rounded Rectangle 236">
                  <a:extLst>
                    <a:ext uri="{FF2B5EF4-FFF2-40B4-BE49-F238E27FC236}">
                      <a16:creationId xmlns:a16="http://schemas.microsoft.com/office/drawing/2014/main" id="{74E9EA28-ABB1-5A4C-A152-BAFEF2A50C32}"/>
                    </a:ext>
                  </a:extLst>
                </p:cNvPr>
                <p:cNvSpPr/>
                <p:nvPr/>
              </p:nvSpPr>
              <p:spPr>
                <a:xfrm rot="2700000">
                  <a:off x="4868265" y="2711910"/>
                  <a:ext cx="108000" cy="108001"/>
                </a:xfrm>
                <a:prstGeom prst="roundRect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1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99" name="Straight Connector 237">
                  <a:extLst>
                    <a:ext uri="{FF2B5EF4-FFF2-40B4-BE49-F238E27FC236}">
                      <a16:creationId xmlns:a16="http://schemas.microsoft.com/office/drawing/2014/main" id="{03422CA4-BF78-F048-AD51-C9EBEE3B5FDD}"/>
                    </a:ext>
                  </a:extLst>
                </p:cNvPr>
                <p:cNvCxnSpPr>
                  <a:endCxn id="98" idx="1"/>
                </p:cNvCxnSpPr>
                <p:nvPr/>
              </p:nvCxnSpPr>
              <p:spPr>
                <a:xfrm>
                  <a:off x="4778270" y="2589171"/>
                  <a:ext cx="105816" cy="1385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28" name="Group 160">
                <a:extLst>
                  <a:ext uri="{FF2B5EF4-FFF2-40B4-BE49-F238E27FC236}">
                    <a16:creationId xmlns:a16="http://schemas.microsoft.com/office/drawing/2014/main" id="{E90BD30E-EA2A-0745-B73B-B77D72FBA058}"/>
                  </a:ext>
                </a:extLst>
              </p:cNvPr>
              <p:cNvGrpSpPr/>
              <p:nvPr/>
            </p:nvGrpSpPr>
            <p:grpSpPr>
              <a:xfrm>
                <a:off x="2833381" y="2675697"/>
                <a:ext cx="180900" cy="230739"/>
                <a:chOff x="1637663" y="2580995"/>
                <a:chExt cx="198000" cy="230739"/>
              </a:xfrm>
              <a:effectLst>
                <a:outerShdw blurRad="50800" dist="25400" dir="3600000" algn="ctr" rotWithShape="0">
                  <a:sysClr val="windowText" lastClr="000000"/>
                </a:outerShdw>
              </a:effectLst>
            </p:grpSpPr>
            <p:cxnSp>
              <p:nvCxnSpPr>
                <p:cNvPr id="96" name="Straight Connector 234">
                  <a:extLst>
                    <a:ext uri="{FF2B5EF4-FFF2-40B4-BE49-F238E27FC236}">
                      <a16:creationId xmlns:a16="http://schemas.microsoft.com/office/drawing/2014/main" id="{4BDD2C6B-5299-954D-9DA4-A3305795154F}"/>
                    </a:ext>
                  </a:extLst>
                </p:cNvPr>
                <p:cNvCxnSpPr>
                  <a:endCxn id="97" idx="1"/>
                </p:cNvCxnSpPr>
                <p:nvPr/>
              </p:nvCxnSpPr>
              <p:spPr>
                <a:xfrm>
                  <a:off x="1637663" y="2580995"/>
                  <a:ext cx="105816" cy="1385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97" name="Rounded Rectangle 235">
                  <a:extLst>
                    <a:ext uri="{FF2B5EF4-FFF2-40B4-BE49-F238E27FC236}">
                      <a16:creationId xmlns:a16="http://schemas.microsoft.com/office/drawing/2014/main" id="{F3011415-A119-1B4B-9AAF-57B2908551D5}"/>
                    </a:ext>
                  </a:extLst>
                </p:cNvPr>
                <p:cNvSpPr/>
                <p:nvPr/>
              </p:nvSpPr>
              <p:spPr>
                <a:xfrm rot="2700000">
                  <a:off x="1727663" y="2703734"/>
                  <a:ext cx="108000" cy="108000"/>
                </a:xfrm>
                <a:prstGeom prst="roundRect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sz="11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9" name="Group 161">
                <a:extLst>
                  <a:ext uri="{FF2B5EF4-FFF2-40B4-BE49-F238E27FC236}">
                    <a16:creationId xmlns:a16="http://schemas.microsoft.com/office/drawing/2014/main" id="{D9D62634-3E95-BE49-AA55-D4B35E5CEF76}"/>
                  </a:ext>
                </a:extLst>
              </p:cNvPr>
              <p:cNvGrpSpPr/>
              <p:nvPr/>
            </p:nvGrpSpPr>
            <p:grpSpPr>
              <a:xfrm>
                <a:off x="6572335" y="2850072"/>
                <a:ext cx="180900" cy="230739"/>
                <a:chOff x="1637663" y="2580995"/>
                <a:chExt cx="198000" cy="230739"/>
              </a:xfrm>
              <a:effectLst>
                <a:outerShdw blurRad="50800" dist="25400" dir="3600000" algn="ctr" rotWithShape="0">
                  <a:sysClr val="windowText" lastClr="000000"/>
                </a:outerShdw>
              </a:effectLst>
            </p:grpSpPr>
            <p:sp>
              <p:nvSpPr>
                <p:cNvPr id="94" name="Rounded Rectangle 232">
                  <a:extLst>
                    <a:ext uri="{FF2B5EF4-FFF2-40B4-BE49-F238E27FC236}">
                      <a16:creationId xmlns:a16="http://schemas.microsoft.com/office/drawing/2014/main" id="{CD8EC95D-BF1E-364F-AD8D-C901D2C52DE5}"/>
                    </a:ext>
                  </a:extLst>
                </p:cNvPr>
                <p:cNvSpPr/>
                <p:nvPr/>
              </p:nvSpPr>
              <p:spPr>
                <a:xfrm rot="2700000">
                  <a:off x="1727663" y="2703734"/>
                  <a:ext cx="108000" cy="108000"/>
                </a:xfrm>
                <a:prstGeom prst="roundRect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b="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95" name="Straight Connector 233">
                  <a:extLst>
                    <a:ext uri="{FF2B5EF4-FFF2-40B4-BE49-F238E27FC236}">
                      <a16:creationId xmlns:a16="http://schemas.microsoft.com/office/drawing/2014/main" id="{D19C617A-8A07-1040-A614-DC787B2CF015}"/>
                    </a:ext>
                  </a:extLst>
                </p:cNvPr>
                <p:cNvCxnSpPr>
                  <a:endCxn id="94" idx="1"/>
                </p:cNvCxnSpPr>
                <p:nvPr/>
              </p:nvCxnSpPr>
              <p:spPr>
                <a:xfrm>
                  <a:off x="1637663" y="2580995"/>
                  <a:ext cx="105816" cy="1385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Group 162">
                <a:extLst>
                  <a:ext uri="{FF2B5EF4-FFF2-40B4-BE49-F238E27FC236}">
                    <a16:creationId xmlns:a16="http://schemas.microsoft.com/office/drawing/2014/main" id="{B790922C-7CA4-EA40-A80E-DF04699A0FF5}"/>
                  </a:ext>
                </a:extLst>
              </p:cNvPr>
              <p:cNvGrpSpPr/>
              <p:nvPr/>
            </p:nvGrpSpPr>
            <p:grpSpPr>
              <a:xfrm rot="10800000">
                <a:off x="965000" y="2854767"/>
                <a:ext cx="222225" cy="76629"/>
                <a:chOff x="3274631" y="2276872"/>
                <a:chExt cx="1441385" cy="437816"/>
              </a:xfrm>
              <a:effectLst>
                <a:outerShdw blurRad="63500" dist="25400" dir="3600000" algn="ctr" rotWithShape="0">
                  <a:sysClr val="windowText" lastClr="000000"/>
                </a:outerShdw>
              </a:effectLst>
            </p:grpSpPr>
            <p:cxnSp>
              <p:nvCxnSpPr>
                <p:cNvPr id="89" name="Straight Connector 227">
                  <a:extLst>
                    <a:ext uri="{FF2B5EF4-FFF2-40B4-BE49-F238E27FC236}">
                      <a16:creationId xmlns:a16="http://schemas.microsoft.com/office/drawing/2014/main" id="{47193E40-5B15-4443-9686-55335371D245}"/>
                    </a:ext>
                  </a:extLst>
                </p:cNvPr>
                <p:cNvCxnSpPr/>
                <p:nvPr/>
              </p:nvCxnSpPr>
              <p:spPr>
                <a:xfrm>
                  <a:off x="3274631" y="2711273"/>
                  <a:ext cx="14524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0" name="Straight Connector 228">
                  <a:extLst>
                    <a:ext uri="{FF2B5EF4-FFF2-40B4-BE49-F238E27FC236}">
                      <a16:creationId xmlns:a16="http://schemas.microsoft.com/office/drawing/2014/main" id="{7E7EFF38-ADCF-C049-BFE5-2A2EE282B633}"/>
                    </a:ext>
                  </a:extLst>
                </p:cNvPr>
                <p:cNvCxnSpPr/>
                <p:nvPr/>
              </p:nvCxnSpPr>
              <p:spPr>
                <a:xfrm>
                  <a:off x="4139952" y="2276872"/>
                  <a:ext cx="432050" cy="43440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1" name="Straight Connector 229">
                  <a:extLst>
                    <a:ext uri="{FF2B5EF4-FFF2-40B4-BE49-F238E27FC236}">
                      <a16:creationId xmlns:a16="http://schemas.microsoft.com/office/drawing/2014/main" id="{7970A889-E213-A344-96DC-5B86DB56FB85}"/>
                    </a:ext>
                  </a:extLst>
                </p:cNvPr>
                <p:cNvCxnSpPr/>
                <p:nvPr/>
              </p:nvCxnSpPr>
              <p:spPr>
                <a:xfrm flipV="1">
                  <a:off x="4572000" y="2711273"/>
                  <a:ext cx="144016" cy="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2" name="Straight Connector 230">
                  <a:extLst>
                    <a:ext uri="{FF2B5EF4-FFF2-40B4-BE49-F238E27FC236}">
                      <a16:creationId xmlns:a16="http://schemas.microsoft.com/office/drawing/2014/main" id="{915837B0-B7A9-274C-94CF-EE6CFD93E3DC}"/>
                    </a:ext>
                  </a:extLst>
                </p:cNvPr>
                <p:cNvCxnSpPr/>
                <p:nvPr/>
              </p:nvCxnSpPr>
              <p:spPr>
                <a:xfrm flipV="1">
                  <a:off x="3419872" y="2276872"/>
                  <a:ext cx="432048" cy="43781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93" name="Straight Connector 33">
                  <a:extLst>
                    <a:ext uri="{FF2B5EF4-FFF2-40B4-BE49-F238E27FC236}">
                      <a16:creationId xmlns:a16="http://schemas.microsoft.com/office/drawing/2014/main" id="{B6296B75-5ED6-5A40-A571-62F70883465F}"/>
                    </a:ext>
                  </a:extLst>
                </p:cNvPr>
                <p:cNvCxnSpPr/>
                <p:nvPr/>
              </p:nvCxnSpPr>
              <p:spPr>
                <a:xfrm>
                  <a:off x="3851920" y="2276872"/>
                  <a:ext cx="288032" cy="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31" name="Rounded Rectangle 163">
                <a:extLst>
                  <a:ext uri="{FF2B5EF4-FFF2-40B4-BE49-F238E27FC236}">
                    <a16:creationId xmlns:a16="http://schemas.microsoft.com/office/drawing/2014/main" id="{180CE343-DC8C-A14F-8306-49D87525537B}"/>
                  </a:ext>
                </a:extLst>
              </p:cNvPr>
              <p:cNvSpPr/>
              <p:nvPr/>
            </p:nvSpPr>
            <p:spPr>
              <a:xfrm>
                <a:off x="6870079" y="2773990"/>
                <a:ext cx="640380" cy="1440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0000"/>
                  </a:gs>
                  <a:gs pos="13000">
                    <a:srgbClr val="92D050"/>
                  </a:gs>
                  <a:gs pos="28000">
                    <a:srgbClr val="FF0000"/>
                  </a:gs>
                  <a:gs pos="42999">
                    <a:srgbClr val="92D050"/>
                  </a:gs>
                  <a:gs pos="58000">
                    <a:srgbClr val="FF0000"/>
                  </a:gs>
                  <a:gs pos="72000">
                    <a:srgbClr val="92D050"/>
                  </a:gs>
                  <a:gs pos="87000">
                    <a:srgbClr val="FF0000"/>
                  </a:gs>
                  <a:gs pos="100000">
                    <a:srgbClr val="92D050"/>
                  </a:gs>
                </a:gsLst>
                <a:lin ang="0" scaled="0"/>
                <a:tileRect/>
              </a:gradFill>
              <a:ln w="12700" cap="flat" cmpd="sng" algn="ctr">
                <a:noFill/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  <p:txBody>
              <a:bodyPr lIns="0" r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Calibri"/>
                  </a:rPr>
                  <a:t>SASE1</a:t>
                </a:r>
                <a:endParaRPr lang="de-DE" sz="11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2" name="Straight Connector 164">
                <a:extLst>
                  <a:ext uri="{FF2B5EF4-FFF2-40B4-BE49-F238E27FC236}">
                    <a16:creationId xmlns:a16="http://schemas.microsoft.com/office/drawing/2014/main" id="{D039FA5A-66DA-BD4A-BA2B-AF48D52A81D3}"/>
                  </a:ext>
                </a:extLst>
              </p:cNvPr>
              <p:cNvCxnSpPr/>
              <p:nvPr/>
            </p:nvCxnSpPr>
            <p:spPr>
              <a:xfrm flipH="1">
                <a:off x="6448022" y="2848052"/>
                <a:ext cx="421794" cy="202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cxnSp>
            <p:nvCxnSpPr>
              <p:cNvPr id="33" name="Straight Connector 33">
                <a:extLst>
                  <a:ext uri="{FF2B5EF4-FFF2-40B4-BE49-F238E27FC236}">
                    <a16:creationId xmlns:a16="http://schemas.microsoft.com/office/drawing/2014/main" id="{FB60EAAC-8C79-414F-A5AF-7AEE03BF3AAF}"/>
                  </a:ext>
                </a:extLst>
              </p:cNvPr>
              <p:cNvCxnSpPr/>
              <p:nvPr/>
            </p:nvCxnSpPr>
            <p:spPr>
              <a:xfrm rot="21047143" flipH="1">
                <a:off x="6627805" y="2711809"/>
                <a:ext cx="253415" cy="116286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sp>
            <p:nvSpPr>
              <p:cNvPr id="34" name="Rounded Rectangle 166">
                <a:extLst>
                  <a:ext uri="{FF2B5EF4-FFF2-40B4-BE49-F238E27FC236}">
                    <a16:creationId xmlns:a16="http://schemas.microsoft.com/office/drawing/2014/main" id="{61F51669-4908-4141-8ABB-E8A834D6020D}"/>
                  </a:ext>
                </a:extLst>
              </p:cNvPr>
              <p:cNvSpPr/>
              <p:nvPr/>
            </p:nvSpPr>
            <p:spPr>
              <a:xfrm rot="19622784">
                <a:off x="6815741" y="2447951"/>
                <a:ext cx="640380" cy="1440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0000"/>
                  </a:gs>
                  <a:gs pos="13000">
                    <a:srgbClr val="92D050"/>
                  </a:gs>
                  <a:gs pos="28000">
                    <a:srgbClr val="FF0000"/>
                  </a:gs>
                  <a:gs pos="42999">
                    <a:srgbClr val="92D050"/>
                  </a:gs>
                  <a:gs pos="58000">
                    <a:srgbClr val="FF0000"/>
                  </a:gs>
                  <a:gs pos="72000">
                    <a:srgbClr val="92D050"/>
                  </a:gs>
                  <a:gs pos="87000">
                    <a:srgbClr val="FF0000"/>
                  </a:gs>
                  <a:gs pos="100000">
                    <a:srgbClr val="92D050"/>
                  </a:gs>
                </a:gsLst>
                <a:lin ang="0" scaled="0"/>
                <a:tileRect/>
              </a:gradFill>
              <a:ln w="12700" cap="flat" cmpd="sng" algn="ctr">
                <a:noFill/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  <p:txBody>
              <a:bodyPr lIns="0" r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Calibri"/>
                  </a:rPr>
                  <a:t>SASE2</a:t>
                </a:r>
                <a:endParaRPr lang="de-DE" sz="11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Rounded Rectangle 167">
                <a:extLst>
                  <a:ext uri="{FF2B5EF4-FFF2-40B4-BE49-F238E27FC236}">
                    <a16:creationId xmlns:a16="http://schemas.microsoft.com/office/drawing/2014/main" id="{A4ABF124-9BC6-1C4B-984D-7621BF6534FC}"/>
                  </a:ext>
                </a:extLst>
              </p:cNvPr>
              <p:cNvSpPr/>
              <p:nvPr/>
            </p:nvSpPr>
            <p:spPr>
              <a:xfrm rot="1318099">
                <a:off x="7672657" y="2966189"/>
                <a:ext cx="640380" cy="1440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0000"/>
                  </a:gs>
                  <a:gs pos="13000">
                    <a:srgbClr val="92D050"/>
                  </a:gs>
                  <a:gs pos="28000">
                    <a:srgbClr val="FF0000"/>
                  </a:gs>
                  <a:gs pos="42999">
                    <a:srgbClr val="92D050"/>
                  </a:gs>
                  <a:gs pos="58000">
                    <a:srgbClr val="FF0000"/>
                  </a:gs>
                  <a:gs pos="72000">
                    <a:srgbClr val="92D050"/>
                  </a:gs>
                  <a:gs pos="87000">
                    <a:srgbClr val="FF0000"/>
                  </a:gs>
                  <a:gs pos="100000">
                    <a:srgbClr val="92D050"/>
                  </a:gs>
                </a:gsLst>
                <a:lin ang="0" scaled="0"/>
                <a:tileRect/>
              </a:gradFill>
              <a:ln w="12700" cap="flat" cmpd="sng" algn="ctr">
                <a:noFill/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  <p:txBody>
              <a:bodyPr lIns="0" rIns="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prstClr val="black"/>
                    </a:solidFill>
                    <a:latin typeface="Calibri"/>
                  </a:rPr>
                  <a:t>SASE3</a:t>
                </a:r>
                <a:endParaRPr lang="de-DE" sz="11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36" name="Straight Connector 168">
                <a:extLst>
                  <a:ext uri="{FF2B5EF4-FFF2-40B4-BE49-F238E27FC236}">
                    <a16:creationId xmlns:a16="http://schemas.microsoft.com/office/drawing/2014/main" id="{A9557E65-4DE1-E844-B085-B11612903565}"/>
                  </a:ext>
                </a:extLst>
              </p:cNvPr>
              <p:cNvCxnSpPr>
                <a:stCxn id="35" idx="1"/>
                <a:endCxn id="31" idx="3"/>
              </p:cNvCxnSpPr>
              <p:nvPr/>
            </p:nvCxnSpPr>
            <p:spPr>
              <a:xfrm flipH="1" flipV="1">
                <a:off x="7510459" y="2845990"/>
                <a:ext cx="185446" cy="70993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cxnSp>
            <p:nvCxnSpPr>
              <p:cNvPr id="37" name="Straight Connector 169">
                <a:extLst>
                  <a:ext uri="{FF2B5EF4-FFF2-40B4-BE49-F238E27FC236}">
                    <a16:creationId xmlns:a16="http://schemas.microsoft.com/office/drawing/2014/main" id="{056E37EF-64F6-E143-A773-C80FFF20344C}"/>
                  </a:ext>
                </a:extLst>
              </p:cNvPr>
              <p:cNvCxnSpPr/>
              <p:nvPr/>
            </p:nvCxnSpPr>
            <p:spPr>
              <a:xfrm flipH="1" flipV="1">
                <a:off x="7397851" y="2348566"/>
                <a:ext cx="594996" cy="6902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grpSp>
            <p:nvGrpSpPr>
              <p:cNvPr id="38" name="Group 170">
                <a:extLst>
                  <a:ext uri="{FF2B5EF4-FFF2-40B4-BE49-F238E27FC236}">
                    <a16:creationId xmlns:a16="http://schemas.microsoft.com/office/drawing/2014/main" id="{E3C16BCE-FB77-B148-8EC0-A6BF28829706}"/>
                  </a:ext>
                </a:extLst>
              </p:cNvPr>
              <p:cNvGrpSpPr/>
              <p:nvPr/>
            </p:nvGrpSpPr>
            <p:grpSpPr>
              <a:xfrm>
                <a:off x="8282420" y="3153807"/>
                <a:ext cx="180900" cy="230739"/>
                <a:chOff x="1637663" y="2580995"/>
                <a:chExt cx="198000" cy="230739"/>
              </a:xfrm>
              <a:effectLst>
                <a:outerShdw blurRad="50800" dist="25400" dir="3600000" algn="ctr" rotWithShape="0">
                  <a:sysClr val="windowText" lastClr="000000"/>
                </a:outerShdw>
              </a:effectLst>
            </p:grpSpPr>
            <p:sp>
              <p:nvSpPr>
                <p:cNvPr id="87" name="Rounded Rectangle 225">
                  <a:extLst>
                    <a:ext uri="{FF2B5EF4-FFF2-40B4-BE49-F238E27FC236}">
                      <a16:creationId xmlns:a16="http://schemas.microsoft.com/office/drawing/2014/main" id="{8938988A-E38E-3E48-AC2C-4FE8604AEAD5}"/>
                    </a:ext>
                  </a:extLst>
                </p:cNvPr>
                <p:cNvSpPr/>
                <p:nvPr/>
              </p:nvSpPr>
              <p:spPr>
                <a:xfrm rot="2700000">
                  <a:off x="1727663" y="2703734"/>
                  <a:ext cx="108000" cy="108000"/>
                </a:xfrm>
                <a:prstGeom prst="roundRect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b="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88" name="Straight Connector 226">
                  <a:extLst>
                    <a:ext uri="{FF2B5EF4-FFF2-40B4-BE49-F238E27FC236}">
                      <a16:creationId xmlns:a16="http://schemas.microsoft.com/office/drawing/2014/main" id="{577B502D-3B0C-444C-8C89-3682A5925CE9}"/>
                    </a:ext>
                  </a:extLst>
                </p:cNvPr>
                <p:cNvCxnSpPr>
                  <a:endCxn id="87" idx="1"/>
                </p:cNvCxnSpPr>
                <p:nvPr/>
              </p:nvCxnSpPr>
              <p:spPr>
                <a:xfrm>
                  <a:off x="1637663" y="2580995"/>
                  <a:ext cx="105816" cy="1385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cxnSp>
            <p:nvCxnSpPr>
              <p:cNvPr id="39" name="Straight Connector 171">
                <a:extLst>
                  <a:ext uri="{FF2B5EF4-FFF2-40B4-BE49-F238E27FC236}">
                    <a16:creationId xmlns:a16="http://schemas.microsoft.com/office/drawing/2014/main" id="{62C43061-B121-034C-81B0-72D859BEA763}"/>
                  </a:ext>
                </a:extLst>
              </p:cNvPr>
              <p:cNvCxnSpPr/>
              <p:nvPr/>
            </p:nvCxnSpPr>
            <p:spPr>
              <a:xfrm flipH="1">
                <a:off x="7988250" y="2204550"/>
                <a:ext cx="454425" cy="21303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grpSp>
            <p:nvGrpSpPr>
              <p:cNvPr id="40" name="Group 172">
                <a:extLst>
                  <a:ext uri="{FF2B5EF4-FFF2-40B4-BE49-F238E27FC236}">
                    <a16:creationId xmlns:a16="http://schemas.microsoft.com/office/drawing/2014/main" id="{89D1F2F8-68E7-464C-A33D-25BBBCEDFB87}"/>
                  </a:ext>
                </a:extLst>
              </p:cNvPr>
              <p:cNvGrpSpPr/>
              <p:nvPr/>
            </p:nvGrpSpPr>
            <p:grpSpPr>
              <a:xfrm>
                <a:off x="8447017" y="2195699"/>
                <a:ext cx="180900" cy="230739"/>
                <a:chOff x="1637663" y="2580995"/>
                <a:chExt cx="198000" cy="230739"/>
              </a:xfrm>
              <a:effectLst>
                <a:outerShdw blurRad="50800" dist="25400" dir="3600000" algn="ctr" rotWithShape="0">
                  <a:sysClr val="windowText" lastClr="000000"/>
                </a:outerShdw>
              </a:effectLst>
            </p:grpSpPr>
            <p:sp>
              <p:nvSpPr>
                <p:cNvPr id="85" name="Rounded Rectangle 223">
                  <a:extLst>
                    <a:ext uri="{FF2B5EF4-FFF2-40B4-BE49-F238E27FC236}">
                      <a16:creationId xmlns:a16="http://schemas.microsoft.com/office/drawing/2014/main" id="{13901AA0-3774-0348-B989-31D3B9F25FEC}"/>
                    </a:ext>
                  </a:extLst>
                </p:cNvPr>
                <p:cNvSpPr/>
                <p:nvPr/>
              </p:nvSpPr>
              <p:spPr>
                <a:xfrm rot="2700000">
                  <a:off x="1727663" y="2703734"/>
                  <a:ext cx="108000" cy="108000"/>
                </a:xfrm>
                <a:prstGeom prst="roundRect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b="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86" name="Straight Connector 224">
                  <a:extLst>
                    <a:ext uri="{FF2B5EF4-FFF2-40B4-BE49-F238E27FC236}">
                      <a16:creationId xmlns:a16="http://schemas.microsoft.com/office/drawing/2014/main" id="{3073DB7D-3668-024C-9FDA-7F5980F8555F}"/>
                    </a:ext>
                  </a:extLst>
                </p:cNvPr>
                <p:cNvCxnSpPr>
                  <a:endCxn id="85" idx="1"/>
                </p:cNvCxnSpPr>
                <p:nvPr/>
              </p:nvCxnSpPr>
              <p:spPr>
                <a:xfrm>
                  <a:off x="1637663" y="2580995"/>
                  <a:ext cx="105816" cy="13855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sp>
            <p:nvSpPr>
              <p:cNvPr id="41" name="Isosceles Triangle 173">
                <a:extLst>
                  <a:ext uri="{FF2B5EF4-FFF2-40B4-BE49-F238E27FC236}">
                    <a16:creationId xmlns:a16="http://schemas.microsoft.com/office/drawing/2014/main" id="{153261E7-A36C-6247-8EAD-83C8CE544508}"/>
                  </a:ext>
                </a:extLst>
              </p:cNvPr>
              <p:cNvSpPr/>
              <p:nvPr/>
            </p:nvSpPr>
            <p:spPr>
              <a:xfrm rot="14220000" flipH="1">
                <a:off x="8018049" y="1058459"/>
                <a:ext cx="144000" cy="1681084"/>
              </a:xfrm>
              <a:prstGeom prst="triangle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>
                <a:outerShdw blurRad="50800" dist="25400" dir="3600000" algn="ctr" rotWithShape="0">
                  <a:sysClr val="window" lastClr="FFFFFF"/>
                </a:outerShdw>
              </a:effectLst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b="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Isosceles Triangle 174">
                <a:extLst>
                  <a:ext uri="{FF2B5EF4-FFF2-40B4-BE49-F238E27FC236}">
                    <a16:creationId xmlns:a16="http://schemas.microsoft.com/office/drawing/2014/main" id="{75F0BA25-FECF-8249-B42B-56DE22264EB7}"/>
                  </a:ext>
                </a:extLst>
              </p:cNvPr>
              <p:cNvSpPr/>
              <p:nvPr/>
            </p:nvSpPr>
            <p:spPr>
              <a:xfrm rot="16200000" flipH="1">
                <a:off x="8115622" y="2168433"/>
                <a:ext cx="144000" cy="1332000"/>
              </a:xfrm>
              <a:prstGeom prst="triangle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>
                <a:outerShdw blurRad="50800" dist="25400" dir="3600000" algn="ctr" rotWithShape="0">
                  <a:sysClr val="window" lastClr="FFFFFF"/>
                </a:outerShdw>
              </a:effectLst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b="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Isosceles Triangle 175">
                <a:extLst>
                  <a:ext uri="{FF2B5EF4-FFF2-40B4-BE49-F238E27FC236}">
                    <a16:creationId xmlns:a16="http://schemas.microsoft.com/office/drawing/2014/main" id="{D80BABAD-AD95-BB41-B3D0-23E4888D8E3E}"/>
                  </a:ext>
                </a:extLst>
              </p:cNvPr>
              <p:cNvSpPr/>
              <p:nvPr/>
            </p:nvSpPr>
            <p:spPr>
              <a:xfrm rot="17520000" flipH="1">
                <a:off x="8485347" y="2943299"/>
                <a:ext cx="144000" cy="626623"/>
              </a:xfrm>
              <a:prstGeom prst="triangle">
                <a:avLst/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>
                <a:outerShdw blurRad="50800" dist="25400" dir="3600000" algn="ctr" rotWithShape="0">
                  <a:sysClr val="window" lastClr="FFFFFF"/>
                </a:outerShdw>
              </a:effectLst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b="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TextBox 176">
                <a:extLst>
                  <a:ext uri="{FF2B5EF4-FFF2-40B4-BE49-F238E27FC236}">
                    <a16:creationId xmlns:a16="http://schemas.microsoft.com/office/drawing/2014/main" id="{35610784-B4C7-C645-9BF4-005786C88F1D}"/>
                  </a:ext>
                </a:extLst>
              </p:cNvPr>
              <p:cNvSpPr txBox="1"/>
              <p:nvPr/>
            </p:nvSpPr>
            <p:spPr>
              <a:xfrm>
                <a:off x="12517" y="3148363"/>
                <a:ext cx="927114" cy="84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 err="1">
                    <a:solidFill>
                      <a:prstClr val="black"/>
                    </a:solidFill>
                    <a:latin typeface="Calibri"/>
                  </a:rPr>
                  <a:t>n.c.Gun</a:t>
                </a:r>
                <a:endParaRPr lang="en-US" sz="1600" kern="0" dirty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1.3 GHz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6 MeV</a:t>
                </a:r>
              </a:p>
            </p:txBody>
          </p:sp>
          <p:sp>
            <p:nvSpPr>
              <p:cNvPr id="45" name="TextBox 177">
                <a:extLst>
                  <a:ext uri="{FF2B5EF4-FFF2-40B4-BE49-F238E27FC236}">
                    <a16:creationId xmlns:a16="http://schemas.microsoft.com/office/drawing/2014/main" id="{85A63295-3523-8D44-8185-496618B9A30F}"/>
                  </a:ext>
                </a:extLst>
              </p:cNvPr>
              <p:cNvSpPr txBox="1"/>
              <p:nvPr/>
            </p:nvSpPr>
            <p:spPr>
              <a:xfrm>
                <a:off x="794891" y="3148363"/>
                <a:ext cx="1667114" cy="84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LH, Dogleg, BC0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 dirty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130 MeV </a:t>
                </a:r>
              </a:p>
            </p:txBody>
          </p:sp>
          <p:sp>
            <p:nvSpPr>
              <p:cNvPr id="46" name="TextBox 178">
                <a:extLst>
                  <a:ext uri="{FF2B5EF4-FFF2-40B4-BE49-F238E27FC236}">
                    <a16:creationId xmlns:a16="http://schemas.microsoft.com/office/drawing/2014/main" id="{7FE831CC-C5BE-9B43-BB01-D437D87F9BF2}"/>
                  </a:ext>
                </a:extLst>
              </p:cNvPr>
              <p:cNvSpPr txBox="1"/>
              <p:nvPr/>
            </p:nvSpPr>
            <p:spPr>
              <a:xfrm>
                <a:off x="2525118" y="3148363"/>
                <a:ext cx="1092733" cy="84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BC1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 dirty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600 MeV </a:t>
                </a:r>
                <a:endParaRPr lang="de-DE" sz="16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79">
                <a:extLst>
                  <a:ext uri="{FF2B5EF4-FFF2-40B4-BE49-F238E27FC236}">
                    <a16:creationId xmlns:a16="http://schemas.microsoft.com/office/drawing/2014/main" id="{8349976E-EC0C-7141-9261-C4DF72F59F83}"/>
                  </a:ext>
                </a:extLst>
              </p:cNvPr>
              <p:cNvSpPr txBox="1"/>
              <p:nvPr/>
            </p:nvSpPr>
            <p:spPr>
              <a:xfrm>
                <a:off x="4364246" y="3148363"/>
                <a:ext cx="985256" cy="84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BC2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 dirty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2.4 GeV </a:t>
                </a:r>
                <a:endParaRPr lang="de-DE" sz="16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TextBox 180">
                <a:extLst>
                  <a:ext uri="{FF2B5EF4-FFF2-40B4-BE49-F238E27FC236}">
                    <a16:creationId xmlns:a16="http://schemas.microsoft.com/office/drawing/2014/main" id="{9731C6A5-251F-6B48-9FF2-2FD8FFF19796}"/>
                  </a:ext>
                </a:extLst>
              </p:cNvPr>
              <p:cNvSpPr txBox="1"/>
              <p:nvPr/>
            </p:nvSpPr>
            <p:spPr>
              <a:xfrm>
                <a:off x="5667386" y="3148363"/>
                <a:ext cx="1464494" cy="84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Collimation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kern="0" dirty="0">
                  <a:solidFill>
                    <a:prstClr val="black"/>
                  </a:solidFill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6 to 17.5 GeV</a:t>
                </a:r>
                <a:endParaRPr lang="de-DE" sz="16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183">
                <a:extLst>
                  <a:ext uri="{FF2B5EF4-FFF2-40B4-BE49-F238E27FC236}">
                    <a16:creationId xmlns:a16="http://schemas.microsoft.com/office/drawing/2014/main" id="{D46C3ADB-1C0D-B04B-BFDE-281C70DE83C2}"/>
                  </a:ext>
                </a:extLst>
              </p:cNvPr>
              <p:cNvSpPr txBox="1"/>
              <p:nvPr/>
            </p:nvSpPr>
            <p:spPr>
              <a:xfrm>
                <a:off x="1726591" y="1328632"/>
                <a:ext cx="1136779" cy="778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L1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4 </a:t>
                </a:r>
                <a:r>
                  <a:rPr lang="de-DE" sz="1200" kern="0" dirty="0" err="1">
                    <a:solidFill>
                      <a:prstClr val="black"/>
                    </a:solidFill>
                    <a:latin typeface="Calibri"/>
                  </a:rPr>
                  <a:t>modules</a:t>
                </a:r>
                <a:b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(1 RF </a:t>
                </a:r>
                <a:r>
                  <a:rPr lang="de-DE" sz="1200" kern="0" dirty="0" err="1">
                    <a:solidFill>
                      <a:prstClr val="black"/>
                    </a:solidFill>
                    <a:latin typeface="Calibri"/>
                  </a:rPr>
                  <a:t>station</a:t>
                </a: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  <p:sp>
            <p:nvSpPr>
              <p:cNvPr id="50" name="TextBox 184">
                <a:extLst>
                  <a:ext uri="{FF2B5EF4-FFF2-40B4-BE49-F238E27FC236}">
                    <a16:creationId xmlns:a16="http://schemas.microsoft.com/office/drawing/2014/main" id="{2FD869C6-6151-7A44-A083-5E860E5A2D02}"/>
                  </a:ext>
                </a:extLst>
              </p:cNvPr>
              <p:cNvSpPr txBox="1"/>
              <p:nvPr/>
            </p:nvSpPr>
            <p:spPr>
              <a:xfrm>
                <a:off x="3043057" y="1328632"/>
                <a:ext cx="1203733" cy="778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L2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12 </a:t>
                </a:r>
                <a:r>
                  <a:rPr lang="de-DE" sz="1200" kern="0" dirty="0" err="1">
                    <a:solidFill>
                      <a:prstClr val="black"/>
                    </a:solidFill>
                    <a:latin typeface="Calibri"/>
                  </a:rPr>
                  <a:t>modules</a:t>
                </a:r>
                <a:b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(3 RF </a:t>
                </a:r>
                <a:r>
                  <a:rPr lang="de-DE" sz="1200" kern="0" dirty="0" err="1">
                    <a:solidFill>
                      <a:prstClr val="black"/>
                    </a:solidFill>
                    <a:latin typeface="Calibri"/>
                  </a:rPr>
                  <a:t>stations</a:t>
                </a: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  <p:sp>
            <p:nvSpPr>
              <p:cNvPr id="51" name="TextBox 185">
                <a:extLst>
                  <a:ext uri="{FF2B5EF4-FFF2-40B4-BE49-F238E27FC236}">
                    <a16:creationId xmlns:a16="http://schemas.microsoft.com/office/drawing/2014/main" id="{7A75F981-D712-6246-905D-FBD550BCEEF6}"/>
                  </a:ext>
                </a:extLst>
              </p:cNvPr>
              <p:cNvSpPr txBox="1"/>
              <p:nvPr/>
            </p:nvSpPr>
            <p:spPr>
              <a:xfrm>
                <a:off x="4756054" y="1328632"/>
                <a:ext cx="1290066" cy="778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L3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80 </a:t>
                </a:r>
                <a:r>
                  <a:rPr lang="de-DE" sz="1200" kern="0" dirty="0" err="1">
                    <a:solidFill>
                      <a:prstClr val="black"/>
                    </a:solidFill>
                    <a:latin typeface="Calibri"/>
                  </a:rPr>
                  <a:t>modules</a:t>
                </a:r>
                <a:b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(20 RF </a:t>
                </a:r>
                <a:r>
                  <a:rPr lang="de-DE" sz="1200" kern="0" dirty="0" err="1">
                    <a:solidFill>
                      <a:prstClr val="black"/>
                    </a:solidFill>
                    <a:latin typeface="Calibri"/>
                  </a:rPr>
                  <a:t>stations</a:t>
                </a:r>
                <a:r>
                  <a:rPr lang="de-DE" sz="1200" kern="0" dirty="0">
                    <a:solidFill>
                      <a:prstClr val="black"/>
                    </a:solidFill>
                    <a:latin typeface="Calibri"/>
                  </a:rPr>
                  <a:t>)</a:t>
                </a:r>
              </a:p>
            </p:txBody>
          </p:sp>
          <p:sp>
            <p:nvSpPr>
              <p:cNvPr id="52" name="TextBox 186">
                <a:extLst>
                  <a:ext uri="{FF2B5EF4-FFF2-40B4-BE49-F238E27FC236}">
                    <a16:creationId xmlns:a16="http://schemas.microsoft.com/office/drawing/2014/main" id="{4D0C2AA1-EA08-0F4A-9901-BC15516C3EB5}"/>
                  </a:ext>
                </a:extLst>
              </p:cNvPr>
              <p:cNvSpPr txBox="1"/>
              <p:nvPr/>
            </p:nvSpPr>
            <p:spPr>
              <a:xfrm>
                <a:off x="90873" y="1328632"/>
                <a:ext cx="1423970" cy="1183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  <a:latin typeface="Calibri"/>
                  </a:rPr>
                  <a:t>Injector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1.3 GHz module</a:t>
                </a:r>
                <a:b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≈ 150 MeV</a:t>
                </a:r>
                <a:b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3.9 GHz 3</a:t>
                </a:r>
                <a:r>
                  <a:rPr lang="en-US" sz="1200" kern="0" baseline="30000" dirty="0">
                    <a:solidFill>
                      <a:prstClr val="black"/>
                    </a:solidFill>
                    <a:latin typeface="Calibri"/>
                  </a:rPr>
                  <a:t>rd</a:t>
                </a: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 harm.</a:t>
                </a:r>
                <a:b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≈ 25 MeV</a:t>
                </a:r>
                <a:endParaRPr lang="de-DE" sz="12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187">
                <a:extLst>
                  <a:ext uri="{FF2B5EF4-FFF2-40B4-BE49-F238E27FC236}">
                    <a16:creationId xmlns:a16="http://schemas.microsoft.com/office/drawing/2014/main" id="{A321F2EF-CD88-924F-BD91-434147AFE1E2}"/>
                  </a:ext>
                </a:extLst>
              </p:cNvPr>
              <p:cNvSpPr txBox="1"/>
              <p:nvPr/>
            </p:nvSpPr>
            <p:spPr>
              <a:xfrm>
                <a:off x="204558" y="2566300"/>
                <a:ext cx="706876" cy="2537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kern="0" dirty="0">
                    <a:solidFill>
                      <a:prstClr val="black"/>
                    </a:solidFill>
                    <a:latin typeface="Calibri"/>
                  </a:rPr>
                  <a:t>1 Module</a:t>
                </a:r>
                <a:endParaRPr lang="de-DE" sz="90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191">
                <a:extLst>
                  <a:ext uri="{FF2B5EF4-FFF2-40B4-BE49-F238E27FC236}">
                    <a16:creationId xmlns:a16="http://schemas.microsoft.com/office/drawing/2014/main" id="{81B25D6A-6E40-D846-9CC7-86896EE7A183}"/>
                  </a:ext>
                </a:extLst>
              </p:cNvPr>
              <p:cNvSpPr txBox="1"/>
              <p:nvPr/>
            </p:nvSpPr>
            <p:spPr>
              <a:xfrm>
                <a:off x="6464813" y="3053213"/>
                <a:ext cx="668114" cy="279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kern="0" dirty="0">
                    <a:solidFill>
                      <a:prstClr val="black"/>
                    </a:solidFill>
                    <a:latin typeface="Calibri"/>
                  </a:rPr>
                  <a:t>300 kW</a:t>
                </a:r>
                <a:endParaRPr lang="de-DE" sz="10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192">
                <a:extLst>
                  <a:ext uri="{FF2B5EF4-FFF2-40B4-BE49-F238E27FC236}">
                    <a16:creationId xmlns:a16="http://schemas.microsoft.com/office/drawing/2014/main" id="{2D3A0894-A1E1-A44B-BDFF-6C9E93A17BDB}"/>
                  </a:ext>
                </a:extLst>
              </p:cNvPr>
              <p:cNvSpPr txBox="1"/>
              <p:nvPr/>
            </p:nvSpPr>
            <p:spPr>
              <a:xfrm>
                <a:off x="8282420" y="2406035"/>
                <a:ext cx="668114" cy="279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kern="0" dirty="0">
                    <a:solidFill>
                      <a:prstClr val="black"/>
                    </a:solidFill>
                    <a:latin typeface="Calibri"/>
                  </a:rPr>
                  <a:t>300 kW</a:t>
                </a:r>
                <a:endParaRPr lang="de-DE" sz="10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TextBox 193">
                <a:extLst>
                  <a:ext uri="{FF2B5EF4-FFF2-40B4-BE49-F238E27FC236}">
                    <a16:creationId xmlns:a16="http://schemas.microsoft.com/office/drawing/2014/main" id="{0ED4D740-359A-2C48-92FE-DD3FDA4B1661}"/>
                  </a:ext>
                </a:extLst>
              </p:cNvPr>
              <p:cNvSpPr txBox="1"/>
              <p:nvPr/>
            </p:nvSpPr>
            <p:spPr>
              <a:xfrm>
                <a:off x="8127701" y="3365932"/>
                <a:ext cx="668114" cy="279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kern="0" dirty="0">
                    <a:solidFill>
                      <a:prstClr val="black"/>
                    </a:solidFill>
                    <a:latin typeface="Calibri"/>
                  </a:rPr>
                  <a:t>300 kW</a:t>
                </a:r>
                <a:endParaRPr lang="de-DE" sz="10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TextBox 194">
                <a:extLst>
                  <a:ext uri="{FF2B5EF4-FFF2-40B4-BE49-F238E27FC236}">
                    <a16:creationId xmlns:a16="http://schemas.microsoft.com/office/drawing/2014/main" id="{CE5C1AFE-E606-E149-B8E0-50679D770673}"/>
                  </a:ext>
                </a:extLst>
              </p:cNvPr>
              <p:cNvSpPr txBox="1"/>
              <p:nvPr/>
            </p:nvSpPr>
            <p:spPr>
              <a:xfrm>
                <a:off x="1137044" y="3035277"/>
                <a:ext cx="516590" cy="279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kern="0" dirty="0">
                    <a:solidFill>
                      <a:prstClr val="black"/>
                    </a:solidFill>
                    <a:latin typeface="Calibri"/>
                  </a:rPr>
                  <a:t>9 kW</a:t>
                </a:r>
                <a:endParaRPr lang="de-DE" sz="10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TextBox 195">
                <a:extLst>
                  <a:ext uri="{FF2B5EF4-FFF2-40B4-BE49-F238E27FC236}">
                    <a16:creationId xmlns:a16="http://schemas.microsoft.com/office/drawing/2014/main" id="{033C8199-C5C3-054E-AB3E-248A1E5F9E94}"/>
                  </a:ext>
                </a:extLst>
              </p:cNvPr>
              <p:cNvSpPr txBox="1"/>
              <p:nvPr/>
            </p:nvSpPr>
            <p:spPr>
              <a:xfrm>
                <a:off x="4673931" y="2873019"/>
                <a:ext cx="516590" cy="279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kern="0" dirty="0">
                    <a:solidFill>
                      <a:prstClr val="black"/>
                    </a:solidFill>
                    <a:latin typeface="Calibri"/>
                  </a:rPr>
                  <a:t>5 kW</a:t>
                </a:r>
                <a:endParaRPr lang="de-DE" sz="10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TextBox 196">
                <a:extLst>
                  <a:ext uri="{FF2B5EF4-FFF2-40B4-BE49-F238E27FC236}">
                    <a16:creationId xmlns:a16="http://schemas.microsoft.com/office/drawing/2014/main" id="{82B0AAED-8FB8-2C41-9A0D-0C480E5DE038}"/>
                  </a:ext>
                </a:extLst>
              </p:cNvPr>
              <p:cNvSpPr txBox="1"/>
              <p:nvPr/>
            </p:nvSpPr>
            <p:spPr>
              <a:xfrm>
                <a:off x="2674839" y="2873019"/>
                <a:ext cx="706876" cy="279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kern="0" dirty="0">
                    <a:solidFill>
                      <a:prstClr val="black"/>
                    </a:solidFill>
                    <a:latin typeface="Calibri"/>
                  </a:rPr>
                  <a:t>0.24 kW</a:t>
                </a:r>
                <a:endParaRPr lang="de-DE" sz="1050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0" name="Group 197">
                <a:extLst>
                  <a:ext uri="{FF2B5EF4-FFF2-40B4-BE49-F238E27FC236}">
                    <a16:creationId xmlns:a16="http://schemas.microsoft.com/office/drawing/2014/main" id="{18160A17-B821-4848-8D9C-3C62430492F0}"/>
                  </a:ext>
                </a:extLst>
              </p:cNvPr>
              <p:cNvGrpSpPr/>
              <p:nvPr/>
            </p:nvGrpSpPr>
            <p:grpSpPr>
              <a:xfrm>
                <a:off x="5461649" y="2587960"/>
                <a:ext cx="460475" cy="180000"/>
                <a:chOff x="5515943" y="4603920"/>
                <a:chExt cx="465954" cy="180000"/>
              </a:xfrm>
            </p:grpSpPr>
            <p:sp>
              <p:nvSpPr>
                <p:cNvPr id="82" name="Rounded Rectangle 220">
                  <a:extLst>
                    <a:ext uri="{FF2B5EF4-FFF2-40B4-BE49-F238E27FC236}">
                      <a16:creationId xmlns:a16="http://schemas.microsoft.com/office/drawing/2014/main" id="{815C5F82-9200-7A4E-A51A-632B70421D54}"/>
                    </a:ext>
                  </a:extLst>
                </p:cNvPr>
                <p:cNvSpPr/>
                <p:nvPr/>
              </p:nvSpPr>
              <p:spPr>
                <a:xfrm>
                  <a:off x="5515943" y="4607802"/>
                  <a:ext cx="465954" cy="176118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CC6600"/>
                  </a:solidFill>
                  <a:prstDash val="solid"/>
                </a:ln>
                <a:effectLst>
                  <a:outerShdw blurRad="50800" dist="25400" dir="3600000" algn="ctr" rotWithShape="0">
                    <a:srgbClr val="FFCC00"/>
                  </a:outerShdw>
                </a:effectLst>
              </p:spPr>
              <p:txBody>
                <a:bodyPr wrap="none" lIns="0" rIns="0"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100" kern="0" dirty="0">
                      <a:solidFill>
                        <a:prstClr val="black"/>
                      </a:solidFill>
                      <a:latin typeface="Calibri"/>
                    </a:rPr>
                    <a:t>A25</a:t>
                  </a:r>
                  <a:endParaRPr lang="de-DE" sz="1100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83" name="Straight Connector 221">
                  <a:extLst>
                    <a:ext uri="{FF2B5EF4-FFF2-40B4-BE49-F238E27FC236}">
                      <a16:creationId xmlns:a16="http://schemas.microsoft.com/office/drawing/2014/main" id="{415F5250-DCC1-F144-B1BF-04D2BB4428B2}"/>
                    </a:ext>
                  </a:extLst>
                </p:cNvPr>
                <p:cNvCxnSpPr/>
                <p:nvPr/>
              </p:nvCxnSpPr>
              <p:spPr>
                <a:xfrm flipV="1">
                  <a:off x="5865409" y="460392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  <p:cxnSp>
              <p:nvCxnSpPr>
                <p:cNvPr id="84" name="Straight Connector 222">
                  <a:extLst>
                    <a:ext uri="{FF2B5EF4-FFF2-40B4-BE49-F238E27FC236}">
                      <a16:creationId xmlns:a16="http://schemas.microsoft.com/office/drawing/2014/main" id="{86881CCE-8576-E54D-84D1-CE92D6D90E28}"/>
                    </a:ext>
                  </a:extLst>
                </p:cNvPr>
                <p:cNvCxnSpPr/>
                <p:nvPr/>
              </p:nvCxnSpPr>
              <p:spPr>
                <a:xfrm flipV="1">
                  <a:off x="5632432" y="4604940"/>
                  <a:ext cx="0" cy="17611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6600"/>
                  </a:solidFill>
                  <a:prstDash val="sysDash"/>
                </a:ln>
                <a:effectLst/>
              </p:spPr>
            </p:cxnSp>
          </p:grpSp>
          <p:cxnSp>
            <p:nvCxnSpPr>
              <p:cNvPr id="61" name="Straight Connector 199">
                <a:extLst>
                  <a:ext uri="{FF2B5EF4-FFF2-40B4-BE49-F238E27FC236}">
                    <a16:creationId xmlns:a16="http://schemas.microsoft.com/office/drawing/2014/main" id="{EFECB59A-FA9A-5E41-A0F8-2BDF8494FDE1}"/>
                  </a:ext>
                </a:extLst>
              </p:cNvPr>
              <p:cNvCxnSpPr/>
              <p:nvPr/>
            </p:nvCxnSpPr>
            <p:spPr>
              <a:xfrm flipH="1" flipV="1">
                <a:off x="5929201" y="2674841"/>
                <a:ext cx="142307" cy="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50800" dist="25400" dir="3600000" algn="ctr" rotWithShape="0">
                  <a:sysClr val="windowText" lastClr="000000"/>
                </a:outerShdw>
              </a:effectLst>
            </p:spPr>
          </p:cxnSp>
          <p:cxnSp>
            <p:nvCxnSpPr>
              <p:cNvPr id="62" name="Straight Connector 200">
                <a:extLst>
                  <a:ext uri="{FF2B5EF4-FFF2-40B4-BE49-F238E27FC236}">
                    <a16:creationId xmlns:a16="http://schemas.microsoft.com/office/drawing/2014/main" id="{7908022A-9269-AC41-8FCB-854F1F5A42AB}"/>
                  </a:ext>
                </a:extLst>
              </p:cNvPr>
              <p:cNvCxnSpPr/>
              <p:nvPr/>
            </p:nvCxnSpPr>
            <p:spPr>
              <a:xfrm flipV="1">
                <a:off x="5702242" y="2587562"/>
                <a:ext cx="0" cy="176118"/>
              </a:xfrm>
              <a:prstGeom prst="line">
                <a:avLst/>
              </a:prstGeom>
              <a:noFill/>
              <a:ln w="9525" cap="flat" cmpd="sng" algn="ctr">
                <a:solidFill>
                  <a:srgbClr val="CC6600"/>
                </a:solidFill>
                <a:prstDash val="sysDash"/>
              </a:ln>
              <a:effectLst/>
            </p:spPr>
          </p:cxnSp>
          <p:sp>
            <p:nvSpPr>
              <p:cNvPr id="63" name="TextBox 201">
                <a:extLst>
                  <a:ext uri="{FF2B5EF4-FFF2-40B4-BE49-F238E27FC236}">
                    <a16:creationId xmlns:a16="http://schemas.microsoft.com/office/drawing/2014/main" id="{795F16EE-C748-7845-995A-068035768DCB}"/>
                  </a:ext>
                </a:extLst>
              </p:cNvPr>
              <p:cNvSpPr txBox="1"/>
              <p:nvPr/>
            </p:nvSpPr>
            <p:spPr>
              <a:xfrm rot="2700000">
                <a:off x="1088808" y="4072283"/>
                <a:ext cx="551828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40 m</a:t>
                </a:r>
              </a:p>
            </p:txBody>
          </p:sp>
          <p:sp>
            <p:nvSpPr>
              <p:cNvPr id="64" name="TextBox 202">
                <a:extLst>
                  <a:ext uri="{FF2B5EF4-FFF2-40B4-BE49-F238E27FC236}">
                    <a16:creationId xmlns:a16="http://schemas.microsoft.com/office/drawing/2014/main" id="{1495FF88-4F20-4A4C-88BC-88B1650EDF04}"/>
                  </a:ext>
                </a:extLst>
              </p:cNvPr>
              <p:cNvSpPr txBox="1"/>
              <p:nvPr/>
            </p:nvSpPr>
            <p:spPr>
              <a:xfrm rot="2700000">
                <a:off x="2627335" y="4072283"/>
                <a:ext cx="638162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240 m</a:t>
                </a:r>
              </a:p>
            </p:txBody>
          </p:sp>
          <p:sp>
            <p:nvSpPr>
              <p:cNvPr id="65" name="TextBox 203">
                <a:extLst>
                  <a:ext uri="{FF2B5EF4-FFF2-40B4-BE49-F238E27FC236}">
                    <a16:creationId xmlns:a16="http://schemas.microsoft.com/office/drawing/2014/main" id="{0FD276C3-512A-9542-91B9-53BB5C488F16}"/>
                  </a:ext>
                </a:extLst>
              </p:cNvPr>
              <p:cNvSpPr txBox="1"/>
              <p:nvPr/>
            </p:nvSpPr>
            <p:spPr>
              <a:xfrm rot="2700000">
                <a:off x="4502906" y="4072283"/>
                <a:ext cx="638162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470 m</a:t>
                </a:r>
              </a:p>
            </p:txBody>
          </p:sp>
          <p:sp>
            <p:nvSpPr>
              <p:cNvPr id="66" name="TextBox 204">
                <a:extLst>
                  <a:ext uri="{FF2B5EF4-FFF2-40B4-BE49-F238E27FC236}">
                    <a16:creationId xmlns:a16="http://schemas.microsoft.com/office/drawing/2014/main" id="{D05CFFDD-F46C-C248-94D5-EF2F521A4E51}"/>
                  </a:ext>
                </a:extLst>
              </p:cNvPr>
              <p:cNvSpPr txBox="1"/>
              <p:nvPr/>
            </p:nvSpPr>
            <p:spPr>
              <a:xfrm rot="2700000">
                <a:off x="5604608" y="4072283"/>
                <a:ext cx="724495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1460 m</a:t>
                </a:r>
              </a:p>
            </p:txBody>
          </p:sp>
          <p:sp>
            <p:nvSpPr>
              <p:cNvPr id="67" name="TextBox 205">
                <a:extLst>
                  <a:ext uri="{FF2B5EF4-FFF2-40B4-BE49-F238E27FC236}">
                    <a16:creationId xmlns:a16="http://schemas.microsoft.com/office/drawing/2014/main" id="{14605440-86A7-D840-A52F-6D64EB92B96F}"/>
                  </a:ext>
                </a:extLst>
              </p:cNvPr>
              <p:cNvSpPr txBox="1"/>
              <p:nvPr/>
            </p:nvSpPr>
            <p:spPr>
              <a:xfrm rot="2700000">
                <a:off x="6394275" y="4072283"/>
                <a:ext cx="724495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2130 m</a:t>
                </a:r>
              </a:p>
            </p:txBody>
          </p:sp>
          <p:sp>
            <p:nvSpPr>
              <p:cNvPr id="68" name="TextBox 206">
                <a:extLst>
                  <a:ext uri="{FF2B5EF4-FFF2-40B4-BE49-F238E27FC236}">
                    <a16:creationId xmlns:a16="http://schemas.microsoft.com/office/drawing/2014/main" id="{4908A43A-418E-3143-BD66-FD39CFA02B6D}"/>
                  </a:ext>
                </a:extLst>
              </p:cNvPr>
              <p:cNvSpPr txBox="1"/>
              <p:nvPr/>
            </p:nvSpPr>
            <p:spPr>
              <a:xfrm rot="2700000">
                <a:off x="7181447" y="4072283"/>
                <a:ext cx="724495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2440 m</a:t>
                </a:r>
              </a:p>
            </p:txBody>
          </p:sp>
          <p:sp>
            <p:nvSpPr>
              <p:cNvPr id="69" name="TextBox 207">
                <a:extLst>
                  <a:ext uri="{FF2B5EF4-FFF2-40B4-BE49-F238E27FC236}">
                    <a16:creationId xmlns:a16="http://schemas.microsoft.com/office/drawing/2014/main" id="{A40C75C3-E30C-B24C-B516-00161E62B6BB}"/>
                  </a:ext>
                </a:extLst>
              </p:cNvPr>
              <p:cNvSpPr txBox="1"/>
              <p:nvPr/>
            </p:nvSpPr>
            <p:spPr>
              <a:xfrm rot="2700000">
                <a:off x="8109305" y="4072283"/>
                <a:ext cx="724495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3100 m</a:t>
                </a:r>
              </a:p>
            </p:txBody>
          </p:sp>
          <p:sp>
            <p:nvSpPr>
              <p:cNvPr id="70" name="TextBox 208">
                <a:extLst>
                  <a:ext uri="{FF2B5EF4-FFF2-40B4-BE49-F238E27FC236}">
                    <a16:creationId xmlns:a16="http://schemas.microsoft.com/office/drawing/2014/main" id="{266B03CE-3BA7-B94B-9BA2-684E98AC5800}"/>
                  </a:ext>
                </a:extLst>
              </p:cNvPr>
              <p:cNvSpPr txBox="1"/>
              <p:nvPr/>
            </p:nvSpPr>
            <p:spPr>
              <a:xfrm rot="2700000">
                <a:off x="8516098" y="4072283"/>
                <a:ext cx="724495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3300 m</a:t>
                </a:r>
              </a:p>
            </p:txBody>
          </p:sp>
          <p:cxnSp>
            <p:nvCxnSpPr>
              <p:cNvPr id="71" name="Straight Connector 209">
                <a:extLst>
                  <a:ext uri="{FF2B5EF4-FFF2-40B4-BE49-F238E27FC236}">
                    <a16:creationId xmlns:a16="http://schemas.microsoft.com/office/drawing/2014/main" id="{5A855DA3-A508-9C42-A434-F5BC9DE5D441}"/>
                  </a:ext>
                </a:extLst>
              </p:cNvPr>
              <p:cNvCxnSpPr/>
              <p:nvPr/>
            </p:nvCxnSpPr>
            <p:spPr>
              <a:xfrm>
                <a:off x="110215" y="3952995"/>
                <a:ext cx="8748000" cy="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72" name="TextBox 210">
                <a:extLst>
                  <a:ext uri="{FF2B5EF4-FFF2-40B4-BE49-F238E27FC236}">
                    <a16:creationId xmlns:a16="http://schemas.microsoft.com/office/drawing/2014/main" id="{3790F650-50AB-0441-94FD-0B2E62E85AD6}"/>
                  </a:ext>
                </a:extLst>
              </p:cNvPr>
              <p:cNvSpPr txBox="1"/>
              <p:nvPr/>
            </p:nvSpPr>
            <p:spPr>
              <a:xfrm rot="2700000">
                <a:off x="-87455" y="4072283"/>
                <a:ext cx="465495" cy="304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Calibri"/>
                  </a:rPr>
                  <a:t>0 m</a:t>
                </a:r>
              </a:p>
            </p:txBody>
          </p:sp>
          <p:cxnSp>
            <p:nvCxnSpPr>
              <p:cNvPr id="73" name="Straight Connector 211">
                <a:extLst>
                  <a:ext uri="{FF2B5EF4-FFF2-40B4-BE49-F238E27FC236}">
                    <a16:creationId xmlns:a16="http://schemas.microsoft.com/office/drawing/2014/main" id="{D3F42708-3BFC-5F44-A4E4-46987F4F8054}"/>
                  </a:ext>
                </a:extLst>
              </p:cNvPr>
              <p:cNvCxnSpPr/>
              <p:nvPr/>
            </p:nvCxnSpPr>
            <p:spPr>
              <a:xfrm flipV="1">
                <a:off x="116758" y="3897191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" name="Straight Connector 212">
                <a:extLst>
                  <a:ext uri="{FF2B5EF4-FFF2-40B4-BE49-F238E27FC236}">
                    <a16:creationId xmlns:a16="http://schemas.microsoft.com/office/drawing/2014/main" id="{D88DADA6-9B9C-524C-B8B2-61038F882455}"/>
                  </a:ext>
                </a:extLst>
              </p:cNvPr>
              <p:cNvCxnSpPr/>
              <p:nvPr/>
            </p:nvCxnSpPr>
            <p:spPr>
              <a:xfrm flipV="1">
                <a:off x="1367588" y="3897191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" name="Straight Connector 213">
                <a:extLst>
                  <a:ext uri="{FF2B5EF4-FFF2-40B4-BE49-F238E27FC236}">
                    <a16:creationId xmlns:a16="http://schemas.microsoft.com/office/drawing/2014/main" id="{DD8B4F3D-C1AE-4745-AD8D-721BF2B831C1}"/>
                  </a:ext>
                </a:extLst>
              </p:cNvPr>
              <p:cNvCxnSpPr/>
              <p:nvPr/>
            </p:nvCxnSpPr>
            <p:spPr>
              <a:xfrm flipV="1">
                <a:off x="2917896" y="3897191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214">
                <a:extLst>
                  <a:ext uri="{FF2B5EF4-FFF2-40B4-BE49-F238E27FC236}">
                    <a16:creationId xmlns:a16="http://schemas.microsoft.com/office/drawing/2014/main" id="{04D8EBE0-FB00-8940-8547-77680D6B31B0}"/>
                  </a:ext>
                </a:extLst>
              </p:cNvPr>
              <p:cNvCxnSpPr/>
              <p:nvPr/>
            </p:nvCxnSpPr>
            <p:spPr>
              <a:xfrm flipV="1">
                <a:off x="4798571" y="3897191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7" name="Straight Connector 215">
                <a:extLst>
                  <a:ext uri="{FF2B5EF4-FFF2-40B4-BE49-F238E27FC236}">
                    <a16:creationId xmlns:a16="http://schemas.microsoft.com/office/drawing/2014/main" id="{370F9B21-B0B1-AB4B-9F64-BB6B4399D72A}"/>
                  </a:ext>
                </a:extLst>
              </p:cNvPr>
              <p:cNvCxnSpPr/>
              <p:nvPr/>
            </p:nvCxnSpPr>
            <p:spPr>
              <a:xfrm flipV="1">
                <a:off x="5925298" y="3897191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8" name="Straight Connector 216">
                <a:extLst>
                  <a:ext uri="{FF2B5EF4-FFF2-40B4-BE49-F238E27FC236}">
                    <a16:creationId xmlns:a16="http://schemas.microsoft.com/office/drawing/2014/main" id="{366B3DBA-9DE7-694A-B454-5D791B52ABE4}"/>
                  </a:ext>
                </a:extLst>
              </p:cNvPr>
              <p:cNvCxnSpPr/>
              <p:nvPr/>
            </p:nvCxnSpPr>
            <p:spPr>
              <a:xfrm flipV="1">
                <a:off x="6704647" y="3897191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9" name="Straight Connector 217">
                <a:extLst>
                  <a:ext uri="{FF2B5EF4-FFF2-40B4-BE49-F238E27FC236}">
                    <a16:creationId xmlns:a16="http://schemas.microsoft.com/office/drawing/2014/main" id="{97EF1E34-53B6-2C49-B451-051249E111DF}"/>
                  </a:ext>
                </a:extLst>
              </p:cNvPr>
              <p:cNvCxnSpPr/>
              <p:nvPr/>
            </p:nvCxnSpPr>
            <p:spPr>
              <a:xfrm flipV="1">
                <a:off x="7505202" y="3897191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0" name="Straight Connector 218">
                <a:extLst>
                  <a:ext uri="{FF2B5EF4-FFF2-40B4-BE49-F238E27FC236}">
                    <a16:creationId xmlns:a16="http://schemas.microsoft.com/office/drawing/2014/main" id="{7C5B9D81-A800-E141-B804-C4AA77F8318A}"/>
                  </a:ext>
                </a:extLst>
              </p:cNvPr>
              <p:cNvCxnSpPr/>
              <p:nvPr/>
            </p:nvCxnSpPr>
            <p:spPr>
              <a:xfrm flipV="1">
                <a:off x="8415905" y="3940735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1" name="Straight Connector 219">
                <a:extLst>
                  <a:ext uri="{FF2B5EF4-FFF2-40B4-BE49-F238E27FC236}">
                    <a16:creationId xmlns:a16="http://schemas.microsoft.com/office/drawing/2014/main" id="{6258430E-0ED0-434B-81CA-5047FA63BA4B}"/>
                  </a:ext>
                </a:extLst>
              </p:cNvPr>
              <p:cNvCxnSpPr/>
              <p:nvPr/>
            </p:nvCxnSpPr>
            <p:spPr>
              <a:xfrm flipV="1">
                <a:off x="8847953" y="3940735"/>
                <a:ext cx="0" cy="108000"/>
              </a:xfrm>
              <a:prstGeom prst="line">
                <a:avLst/>
              </a:prstGeom>
              <a:noFill/>
              <a:ln w="158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5FCA8F97-373D-1743-95AB-B0FCB4300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853" y="3912831"/>
              <a:ext cx="8388841" cy="236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7600FECD-C8FA-C440-A0ED-73250121EBDB}"/>
              </a:ext>
            </a:extLst>
          </p:cNvPr>
          <p:cNvSpPr txBox="1"/>
          <p:nvPr/>
        </p:nvSpPr>
        <p:spPr>
          <a:xfrm>
            <a:off x="7843413" y="935689"/>
            <a:ext cx="1152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E-XFEL</a:t>
            </a:r>
          </a:p>
        </p:txBody>
      </p:sp>
      <p:sp>
        <p:nvSpPr>
          <p:cNvPr id="141" name="CasellaDiTesto 140">
            <a:extLst>
              <a:ext uri="{FF2B5EF4-FFF2-40B4-BE49-F238E27FC236}">
                <a16:creationId xmlns:a16="http://schemas.microsoft.com/office/drawing/2014/main" id="{A0CAB83E-82D0-A44C-9B43-12D0135DCDD7}"/>
              </a:ext>
            </a:extLst>
          </p:cNvPr>
          <p:cNvSpPr txBox="1"/>
          <p:nvPr/>
        </p:nvSpPr>
        <p:spPr>
          <a:xfrm>
            <a:off x="8895533" y="4090449"/>
            <a:ext cx="114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LCLS-II</a:t>
            </a:r>
          </a:p>
        </p:txBody>
      </p:sp>
    </p:spTree>
    <p:extLst>
      <p:ext uri="{BB962C8B-B14F-4D97-AF65-F5344CB8AC3E}">
        <p14:creationId xmlns:p14="http://schemas.microsoft.com/office/powerpoint/2010/main" val="3586257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7B924-81E0-1542-B4EA-5D53C7B1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3 major </a:t>
            </a:r>
            <a:r>
              <a:rPr lang="it-IT" dirty="0" err="1"/>
              <a:t>facilities</a:t>
            </a:r>
            <a:r>
              <a:rPr lang="it-IT" dirty="0"/>
              <a:t> use the TESLA.  </a:t>
            </a:r>
            <a:r>
              <a:rPr lang="it-IT" dirty="0" err="1"/>
              <a:t>Tech</a:t>
            </a:r>
            <a:r>
              <a:rPr lang="it-IT" dirty="0"/>
              <a:t>.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C258F9-071D-0A45-A4A0-7EC90F512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746D9B-FF45-9545-8B2B-3B819D9D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76</a:t>
            </a:fld>
            <a:endParaRPr lang="en-US" alt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23098E-30CC-5D48-847C-CED5766D1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0" y="855016"/>
            <a:ext cx="11277600" cy="514796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A0FCE5-7D0D-4F4A-B8D6-199B688B659F}"/>
              </a:ext>
            </a:extLst>
          </p:cNvPr>
          <p:cNvSpPr txBox="1"/>
          <p:nvPr/>
        </p:nvSpPr>
        <p:spPr>
          <a:xfrm>
            <a:off x="6909530" y="6022033"/>
            <a:ext cx="2196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>
                <a:latin typeface="Arial" panose="020B0604020202020204" pitchFamily="34" charset="0"/>
                <a:cs typeface="Arial" panose="020B0604020202020204" pitchFamily="34" charset="0"/>
              </a:rPr>
              <a:t>Hans </a:t>
            </a:r>
            <a:r>
              <a:rPr 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Weise</a:t>
            </a:r>
            <a:r>
              <a:rPr lang="it-IT" b="0" dirty="0">
                <a:latin typeface="Arial" panose="020B0604020202020204" pitchFamily="34" charset="0"/>
                <a:cs typeface="Arial" panose="020B0604020202020204" pitchFamily="34" charset="0"/>
              </a:rPr>
              <a:t> @ FEL2021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70BB12-E81F-3A46-9892-EE86FC73B0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987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D00B684-5AED-CCE8-709C-07F928230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42875"/>
            <a:ext cx="8955617" cy="533400"/>
          </a:xfrm>
        </p:spPr>
        <p:txBody>
          <a:bodyPr/>
          <a:lstStyle/>
          <a:p>
            <a:r>
              <a:rPr lang="en-US" dirty="0"/>
              <a:t>Satellite Picture of the three XFEL Facilities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0AED806-4FF1-7D4F-92EF-5D7AF81C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6400" y="6505575"/>
            <a:ext cx="28448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1EF51E-3AD6-0747-9F3F-CF9BB3A8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6524625"/>
            <a:ext cx="6096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DAD3638-8E0C-4079-83E3-101B55F74CF3}" type="slidenum">
              <a:rPr lang="en-US" altLang="it-IT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77</a:t>
            </a:fld>
            <a:endParaRPr lang="en-US" altLang="it-IT"/>
          </a:p>
        </p:txBody>
      </p:sp>
      <p:pic>
        <p:nvPicPr>
          <p:cNvPr id="9" name="Immagine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1BFB5688-65C8-3B4E-AFD1-964FE99F4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07" y="853979"/>
            <a:ext cx="11974832" cy="543252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B81FF0-E447-8040-8B00-3F3D63961D9D}"/>
              </a:ext>
            </a:extLst>
          </p:cNvPr>
          <p:cNvSpPr txBox="1"/>
          <p:nvPr/>
        </p:nvSpPr>
        <p:spPr>
          <a:xfrm>
            <a:off x="6947630" y="5868985"/>
            <a:ext cx="2196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>
                <a:latin typeface="Arial" panose="020B0604020202020204" pitchFamily="34" charset="0"/>
                <a:cs typeface="Arial" panose="020B0604020202020204" pitchFamily="34" charset="0"/>
              </a:rPr>
              <a:t>Hans </a:t>
            </a:r>
            <a:r>
              <a:rPr lang="it-IT" b="0" dirty="0" err="1">
                <a:latin typeface="Arial" panose="020B0604020202020204" pitchFamily="34" charset="0"/>
                <a:cs typeface="Arial" panose="020B0604020202020204" pitchFamily="34" charset="0"/>
              </a:rPr>
              <a:t>Weise</a:t>
            </a:r>
            <a:r>
              <a:rPr lang="it-IT" b="0" dirty="0">
                <a:latin typeface="Arial" panose="020B0604020202020204" pitchFamily="34" charset="0"/>
                <a:cs typeface="Arial" panose="020B0604020202020204" pitchFamily="34" charset="0"/>
              </a:rPr>
              <a:t> @ FEL2021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5137242-561A-B549-BA60-5B543D39F6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20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82BBB-1CF5-C941-B93A-93056F5F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Two</a:t>
            </a:r>
            <a:r>
              <a:rPr lang="it-IT" dirty="0"/>
              <a:t> more </a:t>
            </a:r>
            <a:r>
              <a:rPr lang="it-IT" dirty="0" err="1"/>
              <a:t>funded</a:t>
            </a:r>
            <a:r>
              <a:rPr lang="it-IT" dirty="0"/>
              <a:t> in China for Soft X-</a:t>
            </a:r>
            <a:r>
              <a:rPr lang="it-IT" dirty="0" err="1"/>
              <a:t>Ray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FA468D-9043-9244-BEBF-768B35B1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B28FE2-077A-2043-8845-99561CF5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78</a:t>
            </a:fld>
            <a:endParaRPr lang="en-US" alt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E2BD4E3-3FF5-064C-B623-DBD93AD6E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706" y="1219200"/>
            <a:ext cx="10014587" cy="51197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C4FFD8-7027-BD4A-8B38-04631E4C60D4}"/>
              </a:ext>
            </a:extLst>
          </p:cNvPr>
          <p:cNvSpPr txBox="1"/>
          <p:nvPr/>
        </p:nvSpPr>
        <p:spPr>
          <a:xfrm>
            <a:off x="406400" y="882881"/>
            <a:ext cx="49680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S3FEL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henzhen </a:t>
            </a:r>
            <a:r>
              <a:rPr lang="it-IT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uperconducting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 X-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</a:p>
          <a:p>
            <a:pPr>
              <a:spcBef>
                <a:spcPts val="1200"/>
              </a:spcBef>
            </a:pP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it-IT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CW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57E024-AA14-3445-B2BE-95CDA61FF5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543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82BBB-1CF5-C941-B93A-93056F5F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Two</a:t>
            </a:r>
            <a:r>
              <a:rPr lang="it-IT" dirty="0"/>
              <a:t> more </a:t>
            </a:r>
            <a:r>
              <a:rPr lang="it-IT" dirty="0" err="1"/>
              <a:t>funded</a:t>
            </a:r>
            <a:r>
              <a:rPr lang="it-IT" dirty="0"/>
              <a:t> in China for Soft X-</a:t>
            </a:r>
            <a:r>
              <a:rPr lang="it-IT" dirty="0" err="1"/>
              <a:t>Ray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FA468D-9043-9244-BEBF-768B35B1E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B28FE2-077A-2043-8845-99561CF5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79</a:t>
            </a:fld>
            <a:endParaRPr lang="en-US" alt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C4FFD8-7027-BD4A-8B38-04631E4C60D4}"/>
              </a:ext>
            </a:extLst>
          </p:cNvPr>
          <p:cNvSpPr txBox="1"/>
          <p:nvPr/>
        </p:nvSpPr>
        <p:spPr>
          <a:xfrm>
            <a:off x="406400" y="882881"/>
            <a:ext cx="3510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DALS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 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dvanced 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ource</a:t>
            </a:r>
          </a:p>
          <a:p>
            <a:pPr>
              <a:spcBef>
                <a:spcPts val="1200"/>
              </a:spcBef>
            </a:pP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</a:t>
            </a:r>
            <a:r>
              <a:rPr lang="it-IT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CW </a:t>
            </a:r>
            <a:r>
              <a:rPr lang="it-IT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</a:t>
            </a:r>
            <a:r>
              <a:rPr lang="it-IT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endParaRPr lang="it-IT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DFDBAD-DC0D-6949-8DEA-C97FA5799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97" y="1981200"/>
            <a:ext cx="12192000" cy="390279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B134551-E860-4549-8D2A-9AC742A9B0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18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B15A95-87CE-0B49-8D4E-34D8B66C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Large Instruments for Science and Society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35870F-91EC-FD40-9980-675E761D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B0D9C7-69C0-1141-917D-E8EB3E2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8</a:t>
            </a:fld>
            <a:endParaRPr lang="en-US" altLang="it-IT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FAB16AC-33E0-AB4D-AF11-754085F9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935623"/>
            <a:ext cx="9448800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1825" indent="-174625" algn="l"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altLang="it-IT" dirty="0">
                <a:solidFill>
                  <a:srgbClr val="CC3300"/>
                </a:solidFill>
                <a:latin typeface="Arial" charset="0"/>
              </a:rPr>
              <a:t>Particle Accelerators</a:t>
            </a:r>
          </a:p>
          <a:p>
            <a:pPr lvl="1" eaLnBrk="0" hangingPunct="0">
              <a:spcBef>
                <a:spcPts val="600"/>
              </a:spcBef>
              <a:buFontTx/>
              <a:buChar char="•"/>
            </a:pPr>
            <a:r>
              <a:rPr lang="en-US" altLang="it-IT" dirty="0">
                <a:solidFill>
                  <a:srgbClr val="154D81"/>
                </a:solidFill>
                <a:latin typeface="Arial" charset="0"/>
              </a:rPr>
              <a:t>To study what is extremely small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Nuclei are excited and their behavior observed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Particles are created from energy and analyzed</a:t>
            </a:r>
            <a:r>
              <a:rPr lang="en-US" altLang="it-IT" b="0" dirty="0">
                <a:solidFill>
                  <a:srgbClr val="154D81"/>
                </a:solidFill>
                <a:latin typeface="Arial" charset="0"/>
              </a:rPr>
              <a:t> 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Short wavelength photons and neutrons are indirectly generated to observe the invisible world </a:t>
            </a:r>
          </a:p>
          <a:p>
            <a:pPr lvl="1" eaLnBrk="0" hangingPunct="0">
              <a:buFontTx/>
              <a:buChar char="•"/>
            </a:pPr>
            <a:r>
              <a:rPr lang="en-US" altLang="it-IT" dirty="0">
                <a:solidFill>
                  <a:srgbClr val="154D81"/>
                </a:solidFill>
                <a:latin typeface="Arial" charset="0"/>
              </a:rPr>
              <a:t>As intense particle sources for applications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cancer therapy and radio-isotope production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nuclear waste transmutation to reduce toxicity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intense photon beams for: micro-lithography, food, catalysis, etc. </a:t>
            </a:r>
          </a:p>
          <a:p>
            <a:pPr lvl="2" eaLnBrk="0" hangingPunct="0"/>
            <a:endParaRPr lang="en-US" altLang="it-IT" sz="1200" b="0" dirty="0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 altLang="it-IT" dirty="0">
                <a:solidFill>
                  <a:srgbClr val="CC3300"/>
                </a:solidFill>
                <a:latin typeface="Arial" charset="0"/>
              </a:rPr>
              <a:t>Large Telescopes</a:t>
            </a:r>
          </a:p>
          <a:p>
            <a:pPr lvl="1" eaLnBrk="0" hangingPunct="0">
              <a:spcBef>
                <a:spcPts val="600"/>
              </a:spcBef>
              <a:buFontTx/>
              <a:buChar char="•"/>
            </a:pPr>
            <a:r>
              <a:rPr lang="en-US" altLang="it-IT" dirty="0">
                <a:solidFill>
                  <a:srgbClr val="154D81"/>
                </a:solidFill>
                <a:latin typeface="Arial" charset="0"/>
              </a:rPr>
              <a:t>To study what is extremely far away and big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Viewing far in space and time</a:t>
            </a:r>
          </a:p>
          <a:p>
            <a:pPr lvl="2" eaLnBrk="0" hangingPunct="0">
              <a:buFontTx/>
              <a:buChar char="•"/>
            </a:pPr>
            <a:r>
              <a:rPr lang="en-US" altLang="it-IT" sz="2000" b="0" dirty="0">
                <a:solidFill>
                  <a:srgbClr val="154D81"/>
                </a:solidFill>
                <a:latin typeface="Arial" charset="0"/>
              </a:rPr>
              <a:t>Observing large phenomena at their extreme conditions 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6F5FBB-C5B0-7641-A918-E50B880A6D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47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3EAD020-F3C1-C94F-B778-DA4B5586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45A5FC-0DCE-054C-B402-9219DF10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4051E72-8A33-C840-AD48-916DE4E6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80</a:t>
            </a:fld>
            <a:endParaRPr lang="en-US" alt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61E0B1-4B05-8240-B89C-93411844B0A0}"/>
              </a:ext>
            </a:extLst>
          </p:cNvPr>
          <p:cNvSpPr/>
          <p:nvPr/>
        </p:nvSpPr>
        <p:spPr>
          <a:xfrm>
            <a:off x="1605281" y="1447800"/>
            <a:ext cx="895561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Pioneering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Colliderrs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High Energy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it-IT" sz="3200" b="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3200" b="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sz="3200" b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Adventure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and Society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endParaRPr lang="it-IT" sz="3200" b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6888F6-A83A-3941-8A80-A6AB7BB7EE8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87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C6446BC4-47EA-0640-AE0E-E0B748F68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8200" y="2438400"/>
            <a:ext cx="3229072" cy="380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380EFF-1614-FC4F-ACA0-25745BE08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Particle Accelerators for cancer therapy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B624BA-5C63-7149-859B-DCCFD74A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DCD9E4-C078-914B-9F12-F382D487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81</a:t>
            </a:fld>
            <a:endParaRPr lang="en-US" altLang="it-IT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44D8F2-9F53-924A-A3B0-0AECC79E49E1}"/>
              </a:ext>
            </a:extLst>
          </p:cNvPr>
          <p:cNvSpPr txBox="1">
            <a:spLocks noChangeArrowheads="1"/>
          </p:cNvSpPr>
          <p:nvPr/>
        </p:nvSpPr>
        <p:spPr>
          <a:xfrm>
            <a:off x="406400" y="971640"/>
            <a:ext cx="11379200" cy="52752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81000" indent="-381000"/>
            <a:r>
              <a:rPr lang="en-US" altLang="it-IT" b="0" kern="0" dirty="0"/>
              <a:t>Particles are used to kill the tumor cells, stopping their reproduction</a:t>
            </a:r>
          </a:p>
          <a:p>
            <a:pPr marL="381000" indent="-381000"/>
            <a:r>
              <a:rPr lang="en-US" altLang="it-IT" b="0" kern="0" dirty="0"/>
              <a:t>Not all cancers are sensitive to the same particles</a:t>
            </a:r>
          </a:p>
          <a:p>
            <a:pPr marL="381000" indent="-381000"/>
            <a:r>
              <a:rPr lang="en-US" altLang="it-IT" b="0" kern="0" dirty="0"/>
              <a:t>The tissues around the cancer can be damaged</a:t>
            </a:r>
          </a:p>
          <a:p>
            <a:pPr marL="381000" indent="-381000"/>
            <a:r>
              <a:rPr lang="en-US" altLang="it-IT" b="0" kern="0" dirty="0"/>
              <a:t>The level of damage depends on the particles used and on the complexity/cost of the system</a:t>
            </a:r>
          </a:p>
          <a:p>
            <a:pPr marL="381000" indent="-381000"/>
            <a:endParaRPr lang="en-US" altLang="it-IT" b="0" kern="0" dirty="0"/>
          </a:p>
          <a:p>
            <a:pPr marL="785813" lvl="1" indent="-342900"/>
            <a:r>
              <a:rPr lang="en-US" altLang="it-IT" sz="2400" b="1" kern="0" dirty="0"/>
              <a:t>Radio-therapy </a:t>
            </a:r>
            <a:r>
              <a:rPr lang="en-US" altLang="it-IT" sz="2400" b="0" kern="0" dirty="0"/>
              <a:t>with photons </a:t>
            </a:r>
            <a:r>
              <a:rPr lang="en-US" altLang="it-IT" sz="2000" b="0" kern="0" dirty="0">
                <a:solidFill>
                  <a:srgbClr val="141496"/>
                </a:solidFill>
              </a:rPr>
              <a:t>(X-ray)</a:t>
            </a:r>
          </a:p>
          <a:p>
            <a:pPr marL="1109663" lvl="2" indent="-304800"/>
            <a:r>
              <a:rPr lang="en-US" altLang="it-IT" b="0" kern="0" dirty="0"/>
              <a:t>An electron linear accelerator produces a 20-30 MeV electron </a:t>
            </a:r>
          </a:p>
          <a:p>
            <a:pPr marL="1109663" lvl="2" indent="-304800">
              <a:spcBef>
                <a:spcPct val="0"/>
              </a:spcBef>
              <a:buFontTx/>
              <a:buNone/>
            </a:pPr>
            <a:r>
              <a:rPr lang="en-US" altLang="it-IT" b="0" kern="0" dirty="0"/>
              <a:t>	beam that produces photons through a tungsten target</a:t>
            </a:r>
          </a:p>
          <a:p>
            <a:pPr marL="1109663" lvl="2" indent="-304800"/>
            <a:r>
              <a:rPr lang="en-US" altLang="it-IT" b="0" kern="0" dirty="0"/>
              <a:t>The machine is simple and thousands have been installed </a:t>
            </a:r>
          </a:p>
          <a:p>
            <a:pPr marL="1109663" lvl="2" indent="-304800">
              <a:buFontTx/>
              <a:buNone/>
            </a:pPr>
            <a:endParaRPr lang="en-US" altLang="it-IT" b="0" kern="0" dirty="0"/>
          </a:p>
          <a:p>
            <a:pPr marL="785813" lvl="1" indent="-342900"/>
            <a:r>
              <a:rPr lang="en-US" altLang="it-IT" sz="2400" b="1" kern="0" dirty="0"/>
              <a:t>Hadron-therapy </a:t>
            </a:r>
            <a:r>
              <a:rPr lang="en-US" altLang="it-IT" sz="2400" b="0" kern="0" dirty="0"/>
              <a:t>with protons or carbon ions, </a:t>
            </a:r>
            <a:r>
              <a:rPr lang="en-US" altLang="it-IT" sz="2400" b="0" kern="0" baseline="30000" dirty="0"/>
              <a:t>12</a:t>
            </a:r>
            <a:r>
              <a:rPr lang="en-US" altLang="it-IT" sz="2400" b="0" kern="0" dirty="0"/>
              <a:t>C</a:t>
            </a:r>
          </a:p>
          <a:p>
            <a:pPr marL="1109663" lvl="2" indent="-304800"/>
            <a:r>
              <a:rPr lang="en-US" altLang="it-IT" b="0" kern="0" dirty="0"/>
              <a:t>Cyclotrons or Synchrotrons are both used. </a:t>
            </a:r>
          </a:p>
          <a:p>
            <a:pPr marL="1109663" lvl="2" indent="-304800"/>
            <a:r>
              <a:rPr lang="en-US" altLang="it-IT" b="0" kern="0" dirty="0"/>
              <a:t>The beam energy determines the penetration depth into the biological tissue</a:t>
            </a:r>
          </a:p>
          <a:p>
            <a:pPr marL="1109663" lvl="2" indent="-304800"/>
            <a:r>
              <a:rPr lang="en-US" altLang="it-IT" b="0" kern="0" dirty="0"/>
              <a:t>They can be much more “precise” but the cost is 10 to 100 times higher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3C65867-CD50-7E4A-8254-8BA9351954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511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B58839-C608-5F45-8CB9-17F8E6D1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Hadrons are better that Photons (X-ray)</a:t>
            </a:r>
            <a:endParaRPr lang="it-IT" b="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040359-AB62-F443-A8B7-3430A4F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D9EBAB-BEA4-8649-81CD-9AB3E4B3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82</a:t>
            </a:fld>
            <a:endParaRPr lang="en-US" altLang="it-IT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600924A-5556-894C-B6B7-BEDB7C26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933450"/>
            <a:ext cx="7596382" cy="24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AE7A5B64-CC78-354A-A35C-4AB67E8D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8" r="1982" b="24377"/>
          <a:stretch>
            <a:fillRect/>
          </a:stretch>
        </p:blipFill>
        <p:spPr bwMode="auto">
          <a:xfrm>
            <a:off x="2751941" y="3429000"/>
            <a:ext cx="668811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03F29149-F604-2F49-969C-98F415B65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1" y="1539874"/>
            <a:ext cx="576266" cy="23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it-IT" sz="900">
                <a:solidFill>
                  <a:srgbClr val="000000"/>
                </a:solidFill>
                <a:latin typeface="Arial" charset="0"/>
              </a:rPr>
              <a:t>X-ray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A878702-60E2-AE4E-BD1C-4B37FA8C26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954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85E59F-4FE0-8042-A98B-20836F43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Hadron therapy at the MGH – Michigan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2D62068-A0BF-AC42-8F5E-3E670A06E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3E3103-617F-C04A-B455-446BCA15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83</a:t>
            </a:fld>
            <a:endParaRPr lang="en-US" altLang="it-IT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CDC4116D-82D1-524D-86B1-48B552349515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906145"/>
            <a:ext cx="3124200" cy="2551113"/>
            <a:chOff x="144" y="192"/>
            <a:chExt cx="1763" cy="1440"/>
          </a:xfrm>
        </p:grpSpPr>
        <p:pic>
          <p:nvPicPr>
            <p:cNvPr id="7" name="Picture 3" descr="cyclo">
              <a:extLst>
                <a:ext uri="{FF2B5EF4-FFF2-40B4-BE49-F238E27FC236}">
                  <a16:creationId xmlns:a16="http://schemas.microsoft.com/office/drawing/2014/main" id="{148A093F-23B9-8549-A9FA-C6EF08588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1728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1FC72F3C-75C2-AF4C-BA8C-128AE25D2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392"/>
              <a:ext cx="1715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altLang="it-IT" sz="1600">
                  <a:solidFill>
                    <a:srgbClr val="FFFFFF"/>
                  </a:solidFill>
                  <a:latin typeface="Arial" charset="0"/>
                </a:rPr>
                <a:t>The 230 MeV Cyclotron</a:t>
              </a:r>
              <a:endParaRPr lang="en-US" altLang="it-IT" sz="16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67FB806B-2A45-3740-92A6-3D5ED33EA850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725544"/>
            <a:ext cx="3068638" cy="2609850"/>
            <a:chOff x="227" y="1985"/>
            <a:chExt cx="1933" cy="1644"/>
          </a:xfrm>
        </p:grpSpPr>
        <p:pic>
          <p:nvPicPr>
            <p:cNvPr id="10" name="Picture 6" descr="paziente">
              <a:extLst>
                <a:ext uri="{FF2B5EF4-FFF2-40B4-BE49-F238E27FC236}">
                  <a16:creationId xmlns:a16="http://schemas.microsoft.com/office/drawing/2014/main" id="{B2F307E2-A905-A043-9E6B-01D9A0C79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985"/>
              <a:ext cx="1933" cy="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F96157A0-9F78-3449-B87F-13FCF2AD16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360"/>
              <a:ext cx="148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altLang="it-IT" sz="1600">
                  <a:solidFill>
                    <a:srgbClr val="FFFFFF"/>
                  </a:solidFill>
                  <a:latin typeface="Arial" charset="0"/>
                </a:rPr>
                <a:t>The treatment room</a:t>
              </a:r>
              <a:endParaRPr lang="en-US" altLang="it-IT" sz="16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A0A4A5C5-6641-A746-84C0-8D2D3753795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125345"/>
            <a:ext cx="4038600" cy="3241675"/>
            <a:chOff x="2736" y="1104"/>
            <a:chExt cx="1968" cy="1580"/>
          </a:xfrm>
        </p:grpSpPr>
        <p:pic>
          <p:nvPicPr>
            <p:cNvPr id="13" name="Picture 9" descr="gantry">
              <a:extLst>
                <a:ext uri="{FF2B5EF4-FFF2-40B4-BE49-F238E27FC236}">
                  <a16:creationId xmlns:a16="http://schemas.microsoft.com/office/drawing/2014/main" id="{D9766A3F-10A9-A344-A07B-7FF64F7F4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104"/>
              <a:ext cx="1920" cy="1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F1B3D388-AD72-EF45-B5DB-E28C4F011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064"/>
              <a:ext cx="773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altLang="it-IT" sz="1800">
                  <a:solidFill>
                    <a:srgbClr val="FFFFFF"/>
                  </a:solidFill>
                  <a:latin typeface="Arial" charset="0"/>
                </a:rPr>
                <a:t>The gantry</a:t>
              </a:r>
              <a:endParaRPr lang="en-US" altLang="it-IT" sz="1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5" name="Rectangle 6">
            <a:extLst>
              <a:ext uri="{FF2B5EF4-FFF2-40B4-BE49-F238E27FC236}">
                <a16:creationId xmlns:a16="http://schemas.microsoft.com/office/drawing/2014/main" id="{1965C51B-D5CF-A34F-84F3-353235227C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701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6BF528-575A-F24B-BC92-56F18976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Cyclotrons</a:t>
            </a:r>
            <a:r>
              <a:rPr lang="it-IT" dirty="0"/>
              <a:t> for Isotope Production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4F8708-F00F-9940-B6FB-EBE1D73B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63090A-3342-334B-B1CE-6A00DE5C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84</a:t>
            </a:fld>
            <a:endParaRPr lang="en-US" alt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77885B1-58F7-434B-BCE1-B3F0E5263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5" y="1087164"/>
            <a:ext cx="3605211" cy="207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01F678B-4FEF-A04B-B1EC-E7DD6B26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3216203"/>
            <a:ext cx="5553076" cy="310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46E5521-599C-FE40-BE9B-C0701DB7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4676" y="1239226"/>
            <a:ext cx="2939021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7224031-7D08-924E-8F4C-CCF47928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383" y="3753499"/>
            <a:ext cx="2777626" cy="21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638CBF21-5A88-E74C-84D2-AFB06138700D}"/>
              </a:ext>
            </a:extLst>
          </p:cNvPr>
          <p:cNvSpPr txBox="1"/>
          <p:nvPr/>
        </p:nvSpPr>
        <p:spPr>
          <a:xfrm>
            <a:off x="1549633" y="5943622"/>
            <a:ext cx="1477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T. </a:t>
            </a:r>
            <a:r>
              <a:rPr lang="en-GB" sz="1200" err="1"/>
              <a:t>Sounalet</a:t>
            </a:r>
            <a:r>
              <a:rPr lang="en-GB" sz="1200"/>
              <a:t>, </a:t>
            </a:r>
            <a:r>
              <a:rPr lang="en-GB" sz="1200" err="1"/>
              <a:t>Arronax</a:t>
            </a:r>
            <a:endParaRPr lang="en-GB" sz="120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E3A63B1B-19A7-254F-BBB5-B14BB3C30284}"/>
              </a:ext>
            </a:extLst>
          </p:cNvPr>
          <p:cNvSpPr txBox="1"/>
          <p:nvPr/>
        </p:nvSpPr>
        <p:spPr>
          <a:xfrm>
            <a:off x="7868422" y="5943622"/>
            <a:ext cx="12089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M. Jensen, RISO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A5C3FA4-E026-D743-80C3-D03F2BD42315}"/>
              </a:ext>
            </a:extLst>
          </p:cNvPr>
          <p:cNvSpPr txBox="1"/>
          <p:nvPr/>
        </p:nvSpPr>
        <p:spPr>
          <a:xfrm>
            <a:off x="2333725" y="788567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IBA cyclotron at ARRONAX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13DCB82D-0A6E-FB46-A4A1-32F4B6C0069F}"/>
              </a:ext>
            </a:extLst>
          </p:cNvPr>
          <p:cNvSpPr txBox="1"/>
          <p:nvPr/>
        </p:nvSpPr>
        <p:spPr>
          <a:xfrm>
            <a:off x="6734403" y="836398"/>
            <a:ext cx="281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PET trace series of General Electrics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98D9A6-3F52-5241-98B7-B1CB3CDCB64C}"/>
              </a:ext>
            </a:extLst>
          </p:cNvPr>
          <p:cNvSpPr txBox="1"/>
          <p:nvPr/>
        </p:nvSpPr>
        <p:spPr>
          <a:xfrm>
            <a:off x="1029656" y="3029784"/>
            <a:ext cx="108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70 MeV </a:t>
            </a:r>
          </a:p>
          <a:p>
            <a:r>
              <a:rPr lang="en-GB" sz="2000" dirty="0">
                <a:solidFill>
                  <a:srgbClr val="C00000"/>
                </a:solidFill>
              </a:rPr>
              <a:t>35kW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7A7CC4A-07E2-8C42-B2EC-335FD017D968}"/>
              </a:ext>
            </a:extLst>
          </p:cNvPr>
          <p:cNvSpPr txBox="1"/>
          <p:nvPr/>
        </p:nvSpPr>
        <p:spPr>
          <a:xfrm>
            <a:off x="10224982" y="3075057"/>
            <a:ext cx="1085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10 MeV </a:t>
            </a:r>
          </a:p>
          <a:p>
            <a:r>
              <a:rPr lang="en-GB" sz="2000" dirty="0">
                <a:solidFill>
                  <a:srgbClr val="C00000"/>
                </a:solidFill>
              </a:rPr>
              <a:t>1kW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B072891-8640-C14D-87E3-599533018B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1032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45E54-EE4C-8D40-AB43-AB9317FE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Isotopes</a:t>
            </a:r>
            <a:r>
              <a:rPr lang="it-IT" dirty="0"/>
              <a:t> for PET </a:t>
            </a:r>
            <a:r>
              <a:rPr lang="it-IT" sz="2400" dirty="0"/>
              <a:t>(</a:t>
            </a:r>
            <a:r>
              <a:rPr lang="it-IT" sz="2400" dirty="0" err="1"/>
              <a:t>positron</a:t>
            </a:r>
            <a:r>
              <a:rPr lang="it-IT" sz="2400" dirty="0"/>
              <a:t> </a:t>
            </a:r>
            <a:r>
              <a:rPr lang="it-IT" sz="2400" dirty="0" err="1"/>
              <a:t>emission</a:t>
            </a:r>
            <a:r>
              <a:rPr lang="it-IT" sz="2400" dirty="0"/>
              <a:t> </a:t>
            </a:r>
            <a:r>
              <a:rPr lang="it-IT" sz="2400" dirty="0" err="1"/>
              <a:t>tomography</a:t>
            </a:r>
            <a:r>
              <a:rPr lang="it-IT" sz="2400" dirty="0"/>
              <a:t>)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34A041-12EA-7648-BCA6-68B7C1FE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5438CB-C36B-764D-9994-C7836558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85</a:t>
            </a:fld>
            <a:endParaRPr lang="en-US" alt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7A36DC1-E20A-7842-9BF0-99C20791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600" y="1219200"/>
            <a:ext cx="7772400" cy="455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E9BF9C-E7E1-474E-A3F8-8B66C453E5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40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C7F9DA-633F-1242-85B3-6160D6F2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ADS - Accelerator </a:t>
            </a:r>
            <a:r>
              <a:rPr lang="it-IT" altLang="it-IT" dirty="0" err="1"/>
              <a:t>Driven</a:t>
            </a:r>
            <a:r>
              <a:rPr lang="it-IT" altLang="it-IT" dirty="0"/>
              <a:t> System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DC67A18-5DB1-4445-A341-8105606F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194920-13A2-D84B-9E08-57C380D2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86</a:t>
            </a:fld>
            <a:endParaRPr lang="en-US" altLang="it-IT"/>
          </a:p>
        </p:txBody>
      </p:sp>
      <p:pic>
        <p:nvPicPr>
          <p:cNvPr id="6" name="Picture 3" descr="ATW">
            <a:extLst>
              <a:ext uri="{FF2B5EF4-FFF2-40B4-BE49-F238E27FC236}">
                <a16:creationId xmlns:a16="http://schemas.microsoft.com/office/drawing/2014/main" id="{A44B1E41-2EF6-2644-8F6A-B2AAA622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31" b="6407"/>
          <a:stretch>
            <a:fillRect/>
          </a:stretch>
        </p:blipFill>
        <p:spPr bwMode="auto">
          <a:xfrm>
            <a:off x="1656977" y="1036637"/>
            <a:ext cx="8534400" cy="512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C4E936-C8FE-9048-96A4-249950824E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515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B15C7-4764-384A-9D68-56A498D2A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The </a:t>
            </a:r>
            <a:r>
              <a:rPr lang="it-IT" altLang="it-IT" dirty="0" err="1"/>
              <a:t>subcritical</a:t>
            </a:r>
            <a:r>
              <a:rPr lang="it-IT" altLang="it-IT" dirty="0"/>
              <a:t> core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953C0EB-E207-C24E-8B76-91F088FA8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22F9CA-1090-6843-B92E-C68B8383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87</a:t>
            </a:fld>
            <a:endParaRPr lang="en-US" altLang="it-IT"/>
          </a:p>
        </p:txBody>
      </p:sp>
      <p:pic>
        <p:nvPicPr>
          <p:cNvPr id="6" name="Picture 3" descr="reactor">
            <a:extLst>
              <a:ext uri="{FF2B5EF4-FFF2-40B4-BE49-F238E27FC236}">
                <a16:creationId xmlns:a16="http://schemas.microsoft.com/office/drawing/2014/main" id="{454E2FA8-1031-2B40-8450-A6917184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04" b="7843"/>
          <a:stretch>
            <a:fillRect/>
          </a:stretch>
        </p:blipFill>
        <p:spPr bwMode="auto">
          <a:xfrm>
            <a:off x="1828800" y="990601"/>
            <a:ext cx="8458200" cy="53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6FB61A-3C6B-6A4D-B5C3-DFFFBA68BF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667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94C604-81B6-BE4A-8F0A-2DAC5248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From Physics Today, May 2006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D1D894-D5A8-104C-A7C3-063518E8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610BAA-C158-2E4A-892E-BB429575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88</a:t>
            </a:fld>
            <a:endParaRPr lang="en-US" altLang="it-IT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3B377328-3DA8-4444-A9A0-9652A298C505}"/>
              </a:ext>
            </a:extLst>
          </p:cNvPr>
          <p:cNvGrpSpPr>
            <a:grpSpLocks/>
          </p:cNvGrpSpPr>
          <p:nvPr/>
        </p:nvGrpSpPr>
        <p:grpSpPr bwMode="auto">
          <a:xfrm>
            <a:off x="1676401" y="887888"/>
            <a:ext cx="3978275" cy="3429000"/>
            <a:chOff x="2832" y="576"/>
            <a:chExt cx="2928" cy="2544"/>
          </a:xfrm>
        </p:grpSpPr>
        <p:pic>
          <p:nvPicPr>
            <p:cNvPr id="7" name="Picture 4" descr="yucca-map">
              <a:extLst>
                <a:ext uri="{FF2B5EF4-FFF2-40B4-BE49-F238E27FC236}">
                  <a16:creationId xmlns:a16="http://schemas.microsoft.com/office/drawing/2014/main" id="{B1428344-10C5-FD44-944F-EBB21EFA3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576"/>
              <a:ext cx="2928" cy="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B092C53D-1629-BC4F-8ECB-42F19B86D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2736"/>
              <a:ext cx="384" cy="38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6C73B64B-57EF-ED41-B46C-86C11B833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7" y="1104"/>
              <a:ext cx="624" cy="62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Rectangle 7">
            <a:extLst>
              <a:ext uri="{FF2B5EF4-FFF2-40B4-BE49-F238E27FC236}">
                <a16:creationId xmlns:a16="http://schemas.microsoft.com/office/drawing/2014/main" id="{5F5CB380-B815-3D49-9589-440770D7B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2567" y="941386"/>
            <a:ext cx="3479800" cy="357188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 i="1">
                <a:solidFill>
                  <a:srgbClr val="000066"/>
                </a:solidFill>
                <a:latin typeface="Arial" pitchFamily="34" charset="0"/>
              </a:defRPr>
            </a:lvl1pPr>
            <a:lvl2pPr>
              <a:defRPr sz="2800" b="1" i="1">
                <a:solidFill>
                  <a:srgbClr val="000066"/>
                </a:solidFill>
                <a:latin typeface="Arial" pitchFamily="34" charset="0"/>
              </a:defRPr>
            </a:lvl2pPr>
            <a:lvl3pPr>
              <a:defRPr sz="2800" b="1" i="1">
                <a:solidFill>
                  <a:srgbClr val="000066"/>
                </a:solidFill>
                <a:latin typeface="Arial" pitchFamily="34" charset="0"/>
              </a:defRPr>
            </a:lvl3pPr>
            <a:lvl4pPr>
              <a:defRPr sz="2800" b="1" i="1">
                <a:solidFill>
                  <a:srgbClr val="000066"/>
                </a:solidFill>
                <a:latin typeface="Arial" pitchFamily="34" charset="0"/>
              </a:defRPr>
            </a:lvl4pPr>
            <a:lvl5pPr>
              <a:defRPr sz="2800" b="1" i="1">
                <a:solidFill>
                  <a:srgbClr val="000066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66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66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66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66"/>
                </a:solidFill>
                <a:latin typeface="Arial" pitchFamily="34" charset="0"/>
              </a:defRPr>
            </a:lvl9pPr>
          </a:lstStyle>
          <a:p>
            <a:r>
              <a:rPr lang="it-IT" altLang="en-US" dirty="0"/>
              <a:t>(Yucca Mountain)</a:t>
            </a:r>
            <a:endParaRPr lang="en-US" altLang="en-US" dirty="0"/>
          </a:p>
        </p:txBody>
      </p:sp>
      <p:pic>
        <p:nvPicPr>
          <p:cNvPr id="11" name="Picture 8" descr="yucca-drawing">
            <a:extLst>
              <a:ext uri="{FF2B5EF4-FFF2-40B4-BE49-F238E27FC236}">
                <a16:creationId xmlns:a16="http://schemas.microsoft.com/office/drawing/2014/main" id="{819427FC-0650-854F-A62A-048DBEFC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967" y="1398586"/>
            <a:ext cx="33909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9">
            <a:extLst>
              <a:ext uri="{FF2B5EF4-FFF2-40B4-BE49-F238E27FC236}">
                <a16:creationId xmlns:a16="http://schemas.microsoft.com/office/drawing/2014/main" id="{803268AB-A25F-0A47-81C8-6DE356243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8088" y="3175477"/>
            <a:ext cx="1370012" cy="6635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6BB48A34-CC28-994E-8A77-17F0A78821CE}"/>
              </a:ext>
            </a:extLst>
          </p:cNvPr>
          <p:cNvSpPr txBox="1">
            <a:spLocks noChangeArrowheads="1"/>
          </p:cNvSpPr>
          <p:nvPr/>
        </p:nvSpPr>
        <p:spPr bwMode="auto">
          <a:xfrm rot="1964114">
            <a:off x="4114800" y="3250089"/>
            <a:ext cx="958850" cy="366713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en-US" sz="180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150 km</a:t>
            </a:r>
            <a:endParaRPr lang="en-US" altLang="en-US" sz="180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30043C32-24FA-514B-9A5A-621B3BE9B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167" y="3913187"/>
            <a:ext cx="39624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55000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tons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100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temporary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repositories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39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States</a:t>
            </a:r>
            <a:endParaRPr lang="it-IT" altLang="en-US" sz="1800" b="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2000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tons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/y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produced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in USA 70000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tons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total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Yucca Mountain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capacity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Safety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after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1 My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required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it-IT" altLang="en-US" sz="1800" b="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licensing</a:t>
            </a:r>
            <a:r>
              <a:rPr lang="it-IT" altLang="en-US" sz="1800" b="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!</a:t>
            </a:r>
            <a:endParaRPr lang="en-US" altLang="en-US" sz="1800" b="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2" descr="yucca-PIC">
            <a:extLst>
              <a:ext uri="{FF2B5EF4-FFF2-40B4-BE49-F238E27FC236}">
                <a16:creationId xmlns:a16="http://schemas.microsoft.com/office/drawing/2014/main" id="{82D9E1BB-15B4-3F48-BFF3-1C951F3A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393088"/>
            <a:ext cx="3200400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C05E18A8-C244-C24B-87D8-3327A9B723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760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7CEA1-565B-3841-9F8D-3451527E7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255879-6E67-B045-B38F-BB8831F0F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5EA287-4E9F-4D42-947E-30B3CD46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89</a:t>
            </a:fld>
            <a:endParaRPr lang="en-US" altLang="it-IT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20DDA5BF-67D3-4F4A-8A8A-3E77B44F312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838200"/>
            <a:ext cx="8368604" cy="5333999"/>
            <a:chOff x="144" y="405"/>
            <a:chExt cx="5088" cy="3243"/>
          </a:xfrm>
        </p:grpSpPr>
        <p:pic>
          <p:nvPicPr>
            <p:cNvPr id="7" name="Picture 3" descr="yucca">
              <a:extLst>
                <a:ext uri="{FF2B5EF4-FFF2-40B4-BE49-F238E27FC236}">
                  <a16:creationId xmlns:a16="http://schemas.microsoft.com/office/drawing/2014/main" id="{C2319D5B-1616-0044-8596-C740A57A6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528"/>
              <a:ext cx="4338" cy="2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894811FC-D493-104A-92D0-8BAEFAACF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2736"/>
              <a:ext cx="4224" cy="9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89EF486F-E70B-C041-BE2A-57998CE4D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056"/>
              <a:ext cx="2160" cy="2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6" descr="yucca2">
              <a:extLst>
                <a:ext uri="{FF2B5EF4-FFF2-40B4-BE49-F238E27FC236}">
                  <a16:creationId xmlns:a16="http://schemas.microsoft.com/office/drawing/2014/main" id="{03322558-6470-F245-850F-B5A785A3E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405"/>
              <a:ext cx="2880" cy="2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A996AFB4-1D7F-DA4A-A324-3F4C91CDD0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864"/>
              <a:ext cx="114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it-IT" altLang="en-US" sz="1800">
                  <a:latin typeface="Arial" pitchFamily="34" charset="0"/>
                  <a:cs typeface="Arial" pitchFamily="34" charset="0"/>
                </a:rPr>
                <a:t>Las Vegas Sun</a:t>
              </a:r>
              <a:endParaRPr lang="en-US" altLang="en-US" sz="18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E547F2B8-5C00-954A-879E-663C1AED559D}"/>
              </a:ext>
            </a:extLst>
          </p:cNvPr>
          <p:cNvSpPr/>
          <p:nvPr/>
        </p:nvSpPr>
        <p:spPr>
          <a:xfrm>
            <a:off x="8887624" y="5220367"/>
            <a:ext cx="2637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en-US" sz="16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Funds </a:t>
            </a:r>
            <a:r>
              <a:rPr lang="it-IT" altLang="en-US" sz="1600" dirty="0" err="1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cut</a:t>
            </a:r>
            <a:r>
              <a:rPr lang="it-IT" altLang="en-US" sz="1600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to zero in 2011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3402307-3C9B-3A4A-8F8E-5A3A228F1B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0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92B179-1779-1746-B482-6AA430F8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>
                <a:latin typeface="Arial" panose="020B0604020202020204" pitchFamily="34" charset="0"/>
                <a:cs typeface="Arial" panose="020B0604020202020204" pitchFamily="34" charset="0"/>
              </a:rPr>
              <a:t>What is a Particle Accelerator ?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6877F1-6913-3149-BCE3-DB822D58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CA1C22-B711-BE4E-9335-EAD4A66E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</a:t>
            </a:fld>
            <a:endParaRPr lang="en-US" alt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A624A8FA-CE70-A249-8388-33B545D6E8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960438"/>
                <a:ext cx="10515600" cy="52577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342900" indent="-342900" algn="l"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685800" indent="-228600" algn="l"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algn="l"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algn="l"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algn="l"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342900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hangingPunct="0">
                  <a:spcBef>
                    <a:spcPct val="20000"/>
                  </a:spcBef>
                  <a:buSzPct val="80000"/>
                  <a:buFontTx/>
                  <a:buBlip>
                    <a:blip r:embed="rId2"/>
                  </a:buBlip>
                </a:pPr>
                <a:r>
                  <a:rPr lang="en-US" altLang="it-IT" sz="2000" dirty="0">
                    <a:solidFill>
                      <a:srgbClr val="C00000"/>
                    </a:solidFill>
                    <a:latin typeface="Arial" charset="0"/>
                  </a:rPr>
                  <a:t>A particle Accelerator is a machine designed to transfer energy to a charged particle beam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Arial" charset="0"/>
                  </a:rPr>
                  <a:t>. In most cases the particle beam extracts energy from an electromagnetic field that is stored or traveling in low losses structures, called cavities.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Comic Sans MS" pitchFamily="66" charset="0"/>
                  </a:rPr>
                  <a:t> </a:t>
                </a:r>
                <a:endParaRPr lang="en-US" altLang="it-IT" sz="800" b="0" dirty="0">
                  <a:solidFill>
                    <a:srgbClr val="002060"/>
                  </a:solidFill>
                  <a:latin typeface="Comic Sans MS" pitchFamily="66" charset="0"/>
                </a:endParaRPr>
              </a:p>
              <a:p>
                <a:pPr algn="ctr" eaLnBrk="0" hangingPunct="0">
                  <a:spcBef>
                    <a:spcPct val="20000"/>
                  </a:spcBef>
                  <a:buSzPct val="80000"/>
                </a:pPr>
                <a:r>
                  <a:rPr lang="en-US" altLang="it-IT" sz="2800" b="0" i="1" dirty="0" err="1">
                    <a:solidFill>
                      <a:srgbClr val="002060"/>
                    </a:solidFill>
                    <a:cs typeface="Times New Roman" pitchFamily="18" charset="0"/>
                  </a:rPr>
                  <a:t>E</a:t>
                </a:r>
                <a:r>
                  <a:rPr lang="en-US" altLang="it-IT" sz="2800" b="0" i="1" baseline="-25000" dirty="0" err="1">
                    <a:solidFill>
                      <a:srgbClr val="002060"/>
                    </a:solidFill>
                    <a:cs typeface="Times New Roman" pitchFamily="18" charset="0"/>
                  </a:rPr>
                  <a:t>gain</a:t>
                </a:r>
                <a:r>
                  <a:rPr lang="en-US" altLang="it-IT" sz="2800" b="0" i="1" dirty="0">
                    <a:solidFill>
                      <a:srgbClr val="002060"/>
                    </a:solidFill>
                    <a:cs typeface="Times New Roman" pitchFamily="18" charset="0"/>
                  </a:rPr>
                  <a:t> [eV] = q [e] V [Volt]</a:t>
                </a:r>
                <a:r>
                  <a:rPr lang="en-US" altLang="it-IT" sz="1600" b="0" i="1" dirty="0">
                    <a:solidFill>
                      <a:srgbClr val="002060"/>
                    </a:solidFill>
                    <a:latin typeface="Comic Sans MS" pitchFamily="66" charset="0"/>
                  </a:rPr>
                  <a:t> </a:t>
                </a:r>
                <a:endParaRPr lang="en-US" altLang="it-IT" sz="2800" b="0" i="1" dirty="0">
                  <a:solidFill>
                    <a:srgbClr val="002060"/>
                  </a:solidFill>
                  <a:latin typeface="Comic Sans MS" pitchFamily="66" charset="0"/>
                </a:endParaRPr>
              </a:p>
              <a:p>
                <a:pPr eaLnBrk="0" hangingPunct="0">
                  <a:spcBef>
                    <a:spcPct val="20000"/>
                  </a:spcBef>
                  <a:buSzPct val="80000"/>
                  <a:buFontTx/>
                  <a:buBlip>
                    <a:blip r:embed="rId2"/>
                  </a:buBlip>
                </a:pPr>
                <a:r>
                  <a:rPr lang="en-US" altLang="it-IT" sz="2000" b="0" dirty="0">
                    <a:solidFill>
                      <a:srgbClr val="C00000"/>
                    </a:solidFill>
                    <a:latin typeface="Arial" charset="0"/>
                  </a:rPr>
                  <a:t>Particles are taking energy from the electric field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Arial" charset="0"/>
                  </a:rPr>
                  <a:t>,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Comic Sans MS" pitchFamily="66" charset="0"/>
                  </a:rPr>
                  <a:t> </a:t>
                </a:r>
                <a:r>
                  <a:rPr lang="en-US" altLang="it-IT" dirty="0">
                    <a:solidFill>
                      <a:srgbClr val="002060"/>
                    </a:solidFill>
                    <a:cs typeface="Times New Roman" pitchFamily="18" charset="0"/>
                  </a:rPr>
                  <a:t>E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Comic Sans MS" pitchFamily="66" charset="0"/>
                  </a:rPr>
                  <a:t>, </a:t>
                </a:r>
                <a:r>
                  <a:rPr lang="en-US" altLang="it-IT" sz="2000" b="0" dirty="0">
                    <a:solidFill>
                      <a:srgbClr val="C00000"/>
                    </a:solidFill>
                    <a:latin typeface="Arial" charset="0"/>
                  </a:rPr>
                  <a:t>and are guided by the magnetic field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Arial" charset="0"/>
                  </a:rPr>
                  <a:t>,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Comic Sans MS" pitchFamily="66" charset="0"/>
                  </a:rPr>
                  <a:t> </a:t>
                </a:r>
                <a:r>
                  <a:rPr lang="en-US" altLang="it-IT" dirty="0">
                    <a:solidFill>
                      <a:srgbClr val="002060"/>
                    </a:solidFill>
                    <a:cs typeface="Times New Roman" pitchFamily="18" charset="0"/>
                  </a:rPr>
                  <a:t>B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Comic Sans MS" pitchFamily="66" charset="0"/>
                  </a:rPr>
                  <a:t>, </a:t>
                </a:r>
                <a:r>
                  <a:rPr lang="en-US" altLang="it-IT" sz="2000" b="0" dirty="0">
                    <a:solidFill>
                      <a:srgbClr val="002060"/>
                    </a:solidFill>
                    <a:latin typeface="Arial" charset="0"/>
                  </a:rPr>
                  <a:t>according to the Lorentz equation</a:t>
                </a:r>
                <a:endParaRPr lang="en-US" altLang="it-IT" sz="600" b="0" dirty="0">
                  <a:solidFill>
                    <a:srgbClr val="002060"/>
                  </a:solidFill>
                  <a:latin typeface="Comic Sans MS" pitchFamily="66" charset="0"/>
                </a:endParaRPr>
              </a:p>
              <a:p>
                <a:pPr algn="ctr" eaLnBrk="0" hangingPunct="0">
                  <a:spcBef>
                    <a:spcPts val="600"/>
                  </a:spcBef>
                  <a:buSzPct val="800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altLang="it-IT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it-IT" altLang="it-IT" sz="3200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r>
                          <a:rPr lang="it-IT" altLang="it-IT" sz="3200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𝒑</m:t>
                        </m:r>
                      </m:num>
                      <m:den>
                        <m:r>
                          <a:rPr lang="it-IT" altLang="it-IT" sz="3200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𝜕</m:t>
                        </m:r>
                        <m:r>
                          <a:rPr lang="it-IT" altLang="it-IT" sz="3200" b="0" i="1">
                            <a:solidFill>
                              <a:srgbClr val="002060"/>
                            </a:solidFill>
                            <a:latin typeface="Cambria Math"/>
                            <a:cs typeface="Times New Roman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it-IT" altLang="it-IT" sz="2800" dirty="0">
                    <a:solidFill>
                      <a:srgbClr val="002060"/>
                    </a:solidFill>
                    <a:cs typeface="Times New Roman" pitchFamily="18" charset="0"/>
                  </a:rPr>
                  <a:t>  </a:t>
                </a:r>
                <a:r>
                  <a:rPr lang="it-IT" altLang="it-IT" sz="2800" b="0" dirty="0">
                    <a:solidFill>
                      <a:srgbClr val="002060"/>
                    </a:solidFill>
                    <a:cs typeface="Times New Roman" pitchFamily="18" charset="0"/>
                  </a:rPr>
                  <a:t>= </a:t>
                </a:r>
                <a:r>
                  <a:rPr lang="it-IT" altLang="it-IT" sz="2800" dirty="0">
                    <a:solidFill>
                      <a:srgbClr val="002060"/>
                    </a:solidFill>
                    <a:cs typeface="Times New Roman" pitchFamily="18" charset="0"/>
                  </a:rPr>
                  <a:t> F</a:t>
                </a:r>
                <a:r>
                  <a:rPr lang="it-IT" altLang="it-IT" sz="2800" b="0" i="1" dirty="0">
                    <a:solidFill>
                      <a:srgbClr val="002060"/>
                    </a:solidFill>
                    <a:cs typeface="Times New Roman" pitchFamily="18" charset="0"/>
                  </a:rPr>
                  <a:t> = q (</a:t>
                </a:r>
                <a:r>
                  <a:rPr lang="it-IT" altLang="it-IT" sz="2800" dirty="0">
                    <a:solidFill>
                      <a:srgbClr val="002060"/>
                    </a:solidFill>
                    <a:cs typeface="Times New Roman" pitchFamily="18" charset="0"/>
                  </a:rPr>
                  <a:t>E</a:t>
                </a:r>
                <a:r>
                  <a:rPr lang="it-IT" altLang="it-IT" sz="2800" i="1" dirty="0">
                    <a:solidFill>
                      <a:srgbClr val="002060"/>
                    </a:solidFill>
                    <a:cs typeface="Times New Roman" pitchFamily="18" charset="0"/>
                  </a:rPr>
                  <a:t> + </a:t>
                </a:r>
                <a:r>
                  <a:rPr lang="it-IT" altLang="it-IT" sz="2800" dirty="0">
                    <a:solidFill>
                      <a:srgbClr val="002060"/>
                    </a:solidFill>
                    <a:cs typeface="Times New Roman" pitchFamily="18" charset="0"/>
                  </a:rPr>
                  <a:t>v</a:t>
                </a:r>
                <a:r>
                  <a:rPr lang="it-IT" altLang="it-IT" sz="2800" i="1" dirty="0">
                    <a:solidFill>
                      <a:srgbClr val="002060"/>
                    </a:solidFill>
                    <a:cs typeface="Times New Roman" pitchFamily="18" charset="0"/>
                  </a:rPr>
                  <a:t> </a:t>
                </a:r>
                <a:r>
                  <a:rPr lang="it-IT" altLang="it-IT" b="0" i="1" dirty="0">
                    <a:solidFill>
                      <a:srgbClr val="002060"/>
                    </a:solidFill>
                    <a:latin typeface="Arial" charset="0"/>
                  </a:rPr>
                  <a:t>x</a:t>
                </a:r>
                <a:r>
                  <a:rPr lang="it-IT" altLang="it-IT" sz="2800" b="0" i="1" dirty="0">
                    <a:solidFill>
                      <a:srgbClr val="002060"/>
                    </a:solidFill>
                    <a:cs typeface="Times New Roman" pitchFamily="18" charset="0"/>
                  </a:rPr>
                  <a:t> </a:t>
                </a:r>
                <a:r>
                  <a:rPr lang="it-IT" altLang="it-IT" sz="2800" dirty="0">
                    <a:solidFill>
                      <a:srgbClr val="002060"/>
                    </a:solidFill>
                    <a:cs typeface="Times New Roman" pitchFamily="18" charset="0"/>
                  </a:rPr>
                  <a:t>B</a:t>
                </a:r>
                <a:r>
                  <a:rPr lang="it-IT" altLang="it-IT" sz="2800" b="0" i="1" dirty="0">
                    <a:solidFill>
                      <a:srgbClr val="002060"/>
                    </a:solidFill>
                    <a:cs typeface="Times New Roman" pitchFamily="18" charset="0"/>
                  </a:rPr>
                  <a:t>)</a:t>
                </a:r>
                <a:endParaRPr lang="en-US" altLang="it-IT" sz="2000" b="0" dirty="0">
                  <a:solidFill>
                    <a:srgbClr val="002060"/>
                  </a:solidFill>
                  <a:latin typeface="Comic Sans MS" pitchFamily="66" charset="0"/>
                </a:endParaRPr>
              </a:p>
              <a:p>
                <a:pPr eaLnBrk="0" hangingPunct="0">
                  <a:spcBef>
                    <a:spcPct val="20000"/>
                  </a:spcBef>
                  <a:buSzPct val="80000"/>
                  <a:buFontTx/>
                  <a:buBlip>
                    <a:blip r:embed="rId2"/>
                  </a:buBlip>
                </a:pPr>
                <a:r>
                  <a:rPr lang="en-US" altLang="it-IT" sz="2000" b="0" dirty="0">
                    <a:solidFill>
                      <a:srgbClr val="002060"/>
                    </a:solidFill>
                    <a:latin typeface="Arial" charset="0"/>
                  </a:rPr>
                  <a:t>The charged accelerated particles can be:</a:t>
                </a:r>
              </a:p>
              <a:p>
                <a:pPr lvl="1" eaLnBrk="0" hangingPunct="0">
                  <a:spcBef>
                    <a:spcPct val="20000"/>
                  </a:spcBef>
                  <a:buSzPct val="80000"/>
                  <a:buFontTx/>
                  <a:buBlip>
                    <a:blip r:embed="rId2"/>
                  </a:buBlip>
                </a:pPr>
                <a:r>
                  <a:rPr lang="en-US" altLang="it-IT" sz="1600" b="0" dirty="0">
                    <a:solidFill>
                      <a:srgbClr val="C00000"/>
                    </a:solidFill>
                    <a:latin typeface="Arial" charset="0"/>
                  </a:rPr>
                  <a:t> </a:t>
                </a:r>
                <a:r>
                  <a:rPr lang="en-US" altLang="it-IT" sz="1600" dirty="0">
                    <a:solidFill>
                      <a:srgbClr val="C00000"/>
                    </a:solidFill>
                    <a:latin typeface="Arial" charset="0"/>
                  </a:rPr>
                  <a:t>electrons</a:t>
                </a:r>
                <a:r>
                  <a:rPr lang="en-US" altLang="it-IT" sz="1600" b="0" dirty="0">
                    <a:solidFill>
                      <a:srgbClr val="C00000"/>
                    </a:solidFill>
                    <a:latin typeface="Arial" charset="0"/>
                  </a:rPr>
                  <a:t> </a:t>
                </a:r>
                <a:r>
                  <a:rPr lang="en-US" altLang="it-IT" sz="1600" b="0" dirty="0">
                    <a:solidFill>
                      <a:srgbClr val="002060"/>
                    </a:solidFill>
                    <a:latin typeface="Arial" charset="0"/>
                  </a:rPr>
                  <a:t>(&amp; positrons) [i.e. leptons: “elementary” particles]</a:t>
                </a:r>
              </a:p>
              <a:p>
                <a:pPr lvl="1" eaLnBrk="0" hangingPunct="0">
                  <a:spcBef>
                    <a:spcPct val="20000"/>
                  </a:spcBef>
                  <a:buSzPct val="80000"/>
                  <a:buFontTx/>
                  <a:buBlip>
                    <a:blip r:embed="rId2"/>
                  </a:buBlip>
                </a:pPr>
                <a:r>
                  <a:rPr lang="en-US" altLang="it-IT" sz="1600" b="0" dirty="0">
                    <a:solidFill>
                      <a:srgbClr val="002060"/>
                    </a:solidFill>
                    <a:latin typeface="Arial" charset="0"/>
                  </a:rPr>
                  <a:t> </a:t>
                </a:r>
                <a:r>
                  <a:rPr lang="en-US" altLang="it-IT" sz="1600" dirty="0">
                    <a:solidFill>
                      <a:srgbClr val="C00000"/>
                    </a:solidFill>
                    <a:latin typeface="Arial" charset="0"/>
                  </a:rPr>
                  <a:t>protons</a:t>
                </a:r>
                <a:r>
                  <a:rPr lang="en-US" altLang="it-IT" sz="1600" b="0" dirty="0">
                    <a:solidFill>
                      <a:srgbClr val="002060"/>
                    </a:solidFill>
                    <a:latin typeface="Arial" charset="0"/>
                  </a:rPr>
                  <a:t> (&amp; antiprotons) [i.e. hadrons, “composite” particles]</a:t>
                </a:r>
              </a:p>
              <a:p>
                <a:pPr lvl="1" eaLnBrk="0" hangingPunct="0">
                  <a:spcBef>
                    <a:spcPct val="20000"/>
                  </a:spcBef>
                  <a:buSzPct val="80000"/>
                  <a:buFontTx/>
                  <a:buBlip>
                    <a:blip r:embed="rId2"/>
                  </a:buBlip>
                </a:pPr>
                <a:r>
                  <a:rPr lang="en-US" altLang="it-IT" sz="1600" dirty="0">
                    <a:solidFill>
                      <a:srgbClr val="C00000"/>
                    </a:solidFill>
                    <a:latin typeface="Arial" charset="0"/>
                  </a:rPr>
                  <a:t> ions</a:t>
                </a:r>
                <a:r>
                  <a:rPr lang="en-US" altLang="it-IT" sz="1600" b="0" dirty="0">
                    <a:solidFill>
                      <a:srgbClr val="C00000"/>
                    </a:solidFill>
                    <a:latin typeface="Arial" charset="0"/>
                  </a:rPr>
                  <a:t> </a:t>
                </a:r>
                <a:r>
                  <a:rPr lang="en-US" altLang="it-IT" sz="1600" b="0" dirty="0">
                    <a:solidFill>
                      <a:srgbClr val="002060"/>
                    </a:solidFill>
                    <a:latin typeface="Arial" charset="0"/>
                  </a:rPr>
                  <a:t>(i.e. ionized atoms)</a:t>
                </a:r>
              </a:p>
              <a:p>
                <a:pPr marL="457200" lvl="1" indent="0" eaLnBrk="0" hangingPunct="0">
                  <a:spcBef>
                    <a:spcPct val="20000"/>
                  </a:spcBef>
                  <a:buSzPct val="80000"/>
                </a:pPr>
                <a:endParaRPr lang="en-US" altLang="it-IT" sz="400" b="0" dirty="0">
                  <a:solidFill>
                    <a:srgbClr val="002060"/>
                  </a:solidFill>
                  <a:latin typeface="Arial" charset="0"/>
                </a:endParaRPr>
              </a:p>
              <a:p>
                <a:pPr eaLnBrk="0" hangingPunct="0">
                  <a:spcBef>
                    <a:spcPct val="20000"/>
                  </a:spcBef>
                  <a:buSzPct val="80000"/>
                  <a:buFontTx/>
                  <a:buBlip>
                    <a:blip r:embed="rId2"/>
                  </a:buBlip>
                </a:pPr>
                <a:r>
                  <a:rPr lang="en-US" altLang="it-IT" sz="2000" b="0" dirty="0">
                    <a:solidFill>
                      <a:srgbClr val="002060"/>
                    </a:solidFill>
                    <a:latin typeface="Arial" charset="0"/>
                  </a:rPr>
                  <a:t>An intense primary beam can be used to produce a secondary beam that could not be accelerated: photons, neutrons, neutrinos, etc.</a:t>
                </a:r>
              </a:p>
            </p:txBody>
          </p:sp>
        </mc:Choice>
        <mc:Fallback xmlns=""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A624A8FA-CE70-A249-8388-33B545D6E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960438"/>
                <a:ext cx="10515600" cy="5257721"/>
              </a:xfrm>
              <a:prstGeom prst="rect">
                <a:avLst/>
              </a:prstGeom>
              <a:blipFill>
                <a:blip r:embed="rId3"/>
                <a:stretch>
                  <a:fillRect t="-723" r="-8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Padamsee_Trombay_Colloquium 28">
            <a:extLst>
              <a:ext uri="{FF2B5EF4-FFF2-40B4-BE49-F238E27FC236}">
                <a16:creationId xmlns:a16="http://schemas.microsoft.com/office/drawing/2014/main" id="{FAC6EA88-D344-4F4E-91EA-16B43FAF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4400" y="3124200"/>
            <a:ext cx="2525182" cy="210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0385736-BAE1-7E49-9019-2AB15493CA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156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09D3A-B8C0-EA45-AD17-15DCE5ED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Most</a:t>
            </a:r>
            <a:r>
              <a:rPr lang="it-IT" dirty="0"/>
              <a:t> Accelerators are </a:t>
            </a:r>
            <a:r>
              <a:rPr lang="it-IT" dirty="0" err="1"/>
              <a:t>built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for Science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AA3EB1-0903-E744-8C21-E9AB438D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418E013-855E-4C4E-AA79-5D56BD5B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90</a:t>
            </a:fld>
            <a:endParaRPr lang="en-US" alt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7A8A77-50FC-FC4F-A87F-4D6EC0B400B5}"/>
              </a:ext>
            </a:extLst>
          </p:cNvPr>
          <p:cNvSpPr txBox="1">
            <a:spLocks/>
          </p:cNvSpPr>
          <p:nvPr/>
        </p:nvSpPr>
        <p:spPr bwMode="auto">
          <a:xfrm>
            <a:off x="1828800" y="827658"/>
            <a:ext cx="802889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b="0" kern="0" dirty="0">
                <a:solidFill>
                  <a:srgbClr val="002060"/>
                </a:solidFill>
              </a:rPr>
              <a:t>About 30,000 accelerators are in use worldwide (2015)</a:t>
            </a:r>
          </a:p>
          <a:p>
            <a:pPr lvl="1">
              <a:lnSpc>
                <a:spcPct val="90000"/>
              </a:lnSpc>
            </a:pPr>
            <a:r>
              <a:rPr lang="en-US" sz="2000" b="0" kern="0" dirty="0">
                <a:solidFill>
                  <a:srgbClr val="002060"/>
                </a:solidFill>
              </a:rPr>
              <a:t>Sales of accelerators  &gt; $ 2 B /</a:t>
            </a:r>
            <a:r>
              <a:rPr lang="en-US" sz="2000" b="0" kern="0" dirty="0" err="1">
                <a:solidFill>
                  <a:srgbClr val="002060"/>
                </a:solidFill>
              </a:rPr>
              <a:t>yr</a:t>
            </a:r>
            <a:r>
              <a:rPr lang="en-US" sz="2000" b="0" kern="0" dirty="0">
                <a:solidFill>
                  <a:srgbClr val="002060"/>
                </a:solidFill>
              </a:rPr>
              <a:t>  and growing</a:t>
            </a:r>
          </a:p>
          <a:p>
            <a:pPr lvl="1">
              <a:lnSpc>
                <a:spcPct val="90000"/>
              </a:lnSpc>
            </a:pPr>
            <a:r>
              <a:rPr lang="en-US" sz="2000" b="0" kern="0" dirty="0">
                <a:solidFill>
                  <a:srgbClr val="002060"/>
                </a:solidFill>
              </a:rPr>
              <a:t>Accelerators touch over $ 500B/</a:t>
            </a:r>
            <a:r>
              <a:rPr lang="en-US" sz="2000" b="0" kern="0" dirty="0" err="1">
                <a:solidFill>
                  <a:srgbClr val="002060"/>
                </a:solidFill>
              </a:rPr>
              <a:t>yr</a:t>
            </a:r>
            <a:r>
              <a:rPr lang="en-US" sz="2000" b="0" kern="0" dirty="0">
                <a:solidFill>
                  <a:srgbClr val="002060"/>
                </a:solidFill>
              </a:rPr>
              <a:t> in products</a:t>
            </a:r>
          </a:p>
          <a:p>
            <a:pPr lvl="1">
              <a:lnSpc>
                <a:spcPct val="90000"/>
              </a:lnSpc>
            </a:pPr>
            <a:r>
              <a:rPr lang="en-US" sz="2000" b="0" kern="0" dirty="0">
                <a:solidFill>
                  <a:srgbClr val="002060"/>
                </a:solidFill>
                <a:cs typeface="ＭＳ Ｐゴシック" pitchFamily="-105" charset="-128"/>
              </a:rPr>
              <a:t>Major Impact on our economy, health, and well being</a:t>
            </a:r>
          </a:p>
          <a:p>
            <a:pPr marL="114300" lvl="1" indent="0">
              <a:lnSpc>
                <a:spcPct val="90000"/>
              </a:lnSpc>
              <a:buNone/>
            </a:pPr>
            <a:endParaRPr lang="en-US" sz="800" b="0" kern="0" dirty="0">
              <a:cs typeface="ＭＳ Ｐゴシック" pitchFamily="-105" charset="-128"/>
            </a:endParaRPr>
          </a:p>
          <a:p>
            <a:pPr>
              <a:lnSpc>
                <a:spcPct val="90000"/>
              </a:lnSpc>
            </a:pPr>
            <a:r>
              <a:rPr lang="en-US" sz="2400" b="0" kern="0" dirty="0">
                <a:solidFill>
                  <a:srgbClr val="154D81"/>
                </a:solidFill>
              </a:rPr>
              <a:t>Some Products:</a:t>
            </a:r>
            <a:endParaRPr lang="en-US" sz="2800" b="0" kern="0" dirty="0">
              <a:solidFill>
                <a:srgbClr val="154D81"/>
              </a:solidFill>
              <a:cs typeface="ＭＳ Ｐゴシック" pitchFamily="-105" charset="-128"/>
            </a:endParaRPr>
          </a:p>
          <a:p>
            <a:pPr lvl="1">
              <a:lnSpc>
                <a:spcPct val="90000"/>
              </a:lnSpc>
            </a:pPr>
            <a:endParaRPr lang="en-US" sz="2400" b="0" kern="0" dirty="0">
              <a:cs typeface="ＭＳ Ｐゴシック" pitchFamily="-105" charset="-128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</a:pPr>
            <a:endParaRPr lang="en-US" sz="1800" b="0" kern="0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F12E3C6-F9E9-644E-9BF9-DCA38541840D}"/>
              </a:ext>
            </a:extLst>
          </p:cNvPr>
          <p:cNvGrpSpPr/>
          <p:nvPr/>
        </p:nvGrpSpPr>
        <p:grpSpPr>
          <a:xfrm>
            <a:off x="1553157" y="2280105"/>
            <a:ext cx="8728443" cy="4019692"/>
            <a:chOff x="153885" y="2463083"/>
            <a:chExt cx="8728443" cy="4019692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67FB6553-283D-B14F-9B30-0B0315912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047425">
              <a:off x="533118" y="5491596"/>
              <a:ext cx="1289123" cy="693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320F7F6E-1ACF-6F4E-9E3F-26471AB4FDA6}"/>
                </a:ext>
              </a:extLst>
            </p:cNvPr>
            <p:cNvGrpSpPr/>
            <p:nvPr/>
          </p:nvGrpSpPr>
          <p:grpSpPr>
            <a:xfrm>
              <a:off x="153885" y="2463083"/>
              <a:ext cx="8728443" cy="3946214"/>
              <a:chOff x="153885" y="2463083"/>
              <a:chExt cx="8728443" cy="3946214"/>
            </a:xfrm>
          </p:grpSpPr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E0AC184F-13AD-EC40-BB08-1E9BF3162F2A}"/>
                  </a:ext>
                </a:extLst>
              </p:cNvPr>
              <p:cNvGrpSpPr/>
              <p:nvPr/>
            </p:nvGrpSpPr>
            <p:grpSpPr>
              <a:xfrm>
                <a:off x="153885" y="2902877"/>
                <a:ext cx="2556284" cy="2555189"/>
                <a:chOff x="647564" y="3119899"/>
                <a:chExt cx="2556284" cy="2555189"/>
              </a:xfrm>
            </p:grpSpPr>
            <p:pic>
              <p:nvPicPr>
                <p:cNvPr id="22" name="Picture 2">
                  <a:extLst>
                    <a:ext uri="{FF2B5EF4-FFF2-40B4-BE49-F238E27FC236}">
                      <a16:creationId xmlns:a16="http://schemas.microsoft.com/office/drawing/2014/main" id="{A7E72DC5-DB65-2944-B189-CB77D691B5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7564" y="3140968"/>
                  <a:ext cx="2556284" cy="25341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TextBox 3">
                  <a:extLst>
                    <a:ext uri="{FF2B5EF4-FFF2-40B4-BE49-F238E27FC236}">
                      <a16:creationId xmlns:a16="http://schemas.microsoft.com/office/drawing/2014/main" id="{086CD078-5A3C-B145-BB2F-688F63E4AD37}"/>
                    </a:ext>
                  </a:extLst>
                </p:cNvPr>
                <p:cNvSpPr txBox="1"/>
                <p:nvPr/>
              </p:nvSpPr>
              <p:spPr>
                <a:xfrm>
                  <a:off x="1131941" y="3119899"/>
                  <a:ext cx="1045094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</a:rPr>
                    <a:t>Radial Tires</a:t>
                  </a:r>
                </a:p>
              </p:txBody>
            </p:sp>
          </p:grpSp>
          <p:pic>
            <p:nvPicPr>
              <p:cNvPr id="12" name="Picture 5">
                <a:extLst>
                  <a:ext uri="{FF2B5EF4-FFF2-40B4-BE49-F238E27FC236}">
                    <a16:creationId xmlns:a16="http://schemas.microsoft.com/office/drawing/2014/main" id="{413F1D24-99B3-8E49-BD92-50B36545D9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679" y="4115143"/>
                <a:ext cx="2409812" cy="2227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3">
                <a:extLst>
                  <a:ext uri="{FF2B5EF4-FFF2-40B4-BE49-F238E27FC236}">
                    <a16:creationId xmlns:a16="http://schemas.microsoft.com/office/drawing/2014/main" id="{8D1B911C-4C37-E24F-9E4E-72D5206F41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130" y="3908875"/>
                <a:ext cx="1320245" cy="1132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D365E3B5-D6EB-8241-9E27-63B763A13449}"/>
                  </a:ext>
                </a:extLst>
              </p:cNvPr>
              <p:cNvSpPr txBox="1"/>
              <p:nvPr/>
            </p:nvSpPr>
            <p:spPr>
              <a:xfrm>
                <a:off x="641130" y="6101520"/>
                <a:ext cx="2418702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Digital Electronics</a:t>
                </a:r>
              </a:p>
            </p:txBody>
          </p:sp>
          <p:pic>
            <p:nvPicPr>
              <p:cNvPr id="15" name="Picture 8">
                <a:extLst>
                  <a:ext uri="{FF2B5EF4-FFF2-40B4-BE49-F238E27FC236}">
                    <a16:creationId xmlns:a16="http://schemas.microsoft.com/office/drawing/2014/main" id="{F05C2EA2-2C16-B544-9710-1BE7D7B358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2463083"/>
                <a:ext cx="2509285" cy="2057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9">
                <a:extLst>
                  <a:ext uri="{FF2B5EF4-FFF2-40B4-BE49-F238E27FC236}">
                    <a16:creationId xmlns:a16="http://schemas.microsoft.com/office/drawing/2014/main" id="{C889193C-BCE6-D946-B8A8-4015D552E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2463083"/>
                <a:ext cx="2409825" cy="3352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7" name="Group 8">
                <a:extLst>
                  <a:ext uri="{FF2B5EF4-FFF2-40B4-BE49-F238E27FC236}">
                    <a16:creationId xmlns:a16="http://schemas.microsoft.com/office/drawing/2014/main" id="{5B77FDA4-19E0-8847-AC52-791299A5D329}"/>
                  </a:ext>
                </a:extLst>
              </p:cNvPr>
              <p:cNvGrpSpPr/>
              <p:nvPr/>
            </p:nvGrpSpPr>
            <p:grpSpPr>
              <a:xfrm>
                <a:off x="4114800" y="3758661"/>
                <a:ext cx="4767528" cy="2615203"/>
                <a:chOff x="1898970" y="3569443"/>
                <a:chExt cx="6572250" cy="3275603"/>
              </a:xfrm>
            </p:grpSpPr>
            <p:pic>
              <p:nvPicPr>
                <p:cNvPr id="19" name="Picture 7">
                  <a:extLst>
                    <a:ext uri="{FF2B5EF4-FFF2-40B4-BE49-F238E27FC236}">
                      <a16:creationId xmlns:a16="http://schemas.microsoft.com/office/drawing/2014/main" id="{F63655C8-63E7-184E-8F79-18A6C38CC3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8970" y="3920871"/>
                  <a:ext cx="6572250" cy="2924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74087B72-5DBD-054E-87F5-3F641EA89E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8970" y="3569443"/>
                  <a:ext cx="2417681" cy="15037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1" name="TextBox 16">
                  <a:extLst>
                    <a:ext uri="{FF2B5EF4-FFF2-40B4-BE49-F238E27FC236}">
                      <a16:creationId xmlns:a16="http://schemas.microsoft.com/office/drawing/2014/main" id="{C4C5183C-4720-4C4E-9B20-8DDB1217756C}"/>
                    </a:ext>
                  </a:extLst>
                </p:cNvPr>
                <p:cNvSpPr txBox="1"/>
                <p:nvPr/>
              </p:nvSpPr>
              <p:spPr>
                <a:xfrm>
                  <a:off x="4637607" y="3660577"/>
                  <a:ext cx="1802228" cy="38549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FF0000"/>
                      </a:solidFill>
                    </a:rPr>
                    <a:t>Aircraft</a:t>
                  </a:r>
                </a:p>
              </p:txBody>
            </p:sp>
          </p:grpSp>
          <p:sp>
            <p:nvSpPr>
              <p:cNvPr id="18" name="TextBox 20">
                <a:extLst>
                  <a:ext uri="{FF2B5EF4-FFF2-40B4-BE49-F238E27FC236}">
                    <a16:creationId xmlns:a16="http://schemas.microsoft.com/office/drawing/2014/main" id="{5270FD9A-1E23-5142-A84C-B9482DAFCB07}"/>
                  </a:ext>
                </a:extLst>
              </p:cNvPr>
              <p:cNvSpPr txBox="1"/>
              <p:nvPr/>
            </p:nvSpPr>
            <p:spPr>
              <a:xfrm>
                <a:off x="4724400" y="2616169"/>
                <a:ext cx="1821110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0000"/>
                    </a:solidFill>
                  </a:rPr>
                  <a:t>Shrink wrapped food</a:t>
                </a:r>
              </a:p>
            </p:txBody>
          </p:sp>
        </p:grp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E3A1BF4-4CB8-CC4A-84F0-2BD462A30E55}"/>
              </a:ext>
            </a:extLst>
          </p:cNvPr>
          <p:cNvSpPr txBox="1"/>
          <p:nvPr/>
        </p:nvSpPr>
        <p:spPr>
          <a:xfrm>
            <a:off x="10705508" y="5963020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6F6185EF-2AE2-E54A-A34E-4BF6682AB0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947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15E038-412B-944B-813F-E53F072A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Accelerators: </a:t>
            </a:r>
            <a:r>
              <a:rPr lang="it-IT" dirty="0" err="1"/>
              <a:t>Essential</a:t>
            </a:r>
            <a:r>
              <a:rPr lang="it-IT" dirty="0"/>
              <a:t> Tools in </a:t>
            </a:r>
            <a:r>
              <a:rPr lang="it-IT" dirty="0" err="1"/>
              <a:t>Industry</a:t>
            </a:r>
            <a:r>
              <a:rPr lang="it-IT" dirty="0"/>
              <a:t> - 1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1E4F1A6-8CA2-724E-9D47-FFDB736F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3866A0-8E59-1A43-AFF4-72342650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91</a:t>
            </a:fld>
            <a:endParaRPr lang="en-US" alt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62D3BF-092B-EB41-AEB8-E48B4633B8EB}"/>
              </a:ext>
            </a:extLst>
          </p:cNvPr>
          <p:cNvSpPr txBox="1">
            <a:spLocks/>
          </p:cNvSpPr>
          <p:nvPr/>
        </p:nvSpPr>
        <p:spPr bwMode="auto">
          <a:xfrm>
            <a:off x="1714114" y="881616"/>
            <a:ext cx="6972686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Ion Implantation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Accelerators can precisely deposit  ions modifying materials and electrical properties (boron, phosphorous)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Semi Conductors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CMOS transistor fabrication of essentially all IC’s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CCD &amp; CMOS imagers for digital cameras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Cleaving silicon for photovoltaic solar cells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Typical IC may have 25 implant steps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Metals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Harden cutting tools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Reducing friction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Biomaterials for implants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Ceramics and Glasses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Harden surfaces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Modify optics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Color in Gem stones!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7DF146B-84BE-DD47-B1E1-60EB82661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7802" y="3338215"/>
            <a:ext cx="2708448" cy="2986386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C629029F-8FEE-F242-850E-2D2EA58235FB}"/>
              </a:ext>
            </a:extLst>
          </p:cNvPr>
          <p:cNvSpPr txBox="1"/>
          <p:nvPr/>
        </p:nvSpPr>
        <p:spPr>
          <a:xfrm>
            <a:off x="8599586" y="3395154"/>
            <a:ext cx="1896600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0000"/>
                    <a:lumOff val="40000"/>
                  </a:schemeClr>
                </a:solidFill>
              </a:rPr>
              <a:t>N2 ions reduce wear and corrosion in this artificial femur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2539E90-1BC1-6D4F-AA95-02C1B5AFF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4648200"/>
            <a:ext cx="1870031" cy="167640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23E8CBC0-1F5A-E543-BF8E-DD0E1C591B36}"/>
              </a:ext>
            </a:extLst>
          </p:cNvPr>
          <p:cNvCxnSpPr/>
          <p:nvPr/>
        </p:nvCxnSpPr>
        <p:spPr bwMode="auto">
          <a:xfrm flipV="1">
            <a:off x="6324601" y="2933700"/>
            <a:ext cx="1617921" cy="3810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21">
            <a:extLst>
              <a:ext uri="{FF2B5EF4-FFF2-40B4-BE49-F238E27FC236}">
                <a16:creationId xmlns:a16="http://schemas.microsoft.com/office/drawing/2014/main" id="{51AD88B1-B999-A746-88A4-B40757B226FD}"/>
              </a:ext>
            </a:extLst>
          </p:cNvPr>
          <p:cNvCxnSpPr/>
          <p:nvPr/>
        </p:nvCxnSpPr>
        <p:spPr bwMode="auto">
          <a:xfrm>
            <a:off x="5257800" y="4267200"/>
            <a:ext cx="1981200" cy="75473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2" descr="Ion Implantation system">
            <a:extLst>
              <a:ext uri="{FF2B5EF4-FFF2-40B4-BE49-F238E27FC236}">
                <a16:creationId xmlns:a16="http://schemas.microsoft.com/office/drawing/2014/main" id="{07B7EB83-AAC7-544F-A458-9B9C87155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1741" y="877406"/>
            <a:ext cx="1787539" cy="242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EEB5FC-0EF2-E741-B4BB-7AD5CAA864CE}"/>
              </a:ext>
            </a:extLst>
          </p:cNvPr>
          <p:cNvSpPr txBox="1"/>
          <p:nvPr/>
        </p:nvSpPr>
        <p:spPr>
          <a:xfrm>
            <a:off x="10210800" y="5715000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988C8FF-7A60-5A4F-AFD2-9E547A3DEB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140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C05A34-22E0-6B42-A36C-50FB43D0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Accelerators: </a:t>
            </a:r>
            <a:r>
              <a:rPr lang="it-IT" dirty="0" err="1"/>
              <a:t>Essential</a:t>
            </a:r>
            <a:r>
              <a:rPr lang="it-IT" dirty="0"/>
              <a:t> Tools in </a:t>
            </a:r>
            <a:r>
              <a:rPr lang="it-IT" dirty="0" err="1"/>
              <a:t>Industry</a:t>
            </a:r>
            <a:r>
              <a:rPr lang="it-IT" dirty="0"/>
              <a:t> - 2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A55500-85CB-EE48-A53D-056D55DD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764CB7-8CC4-014D-A871-29575C7F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92</a:t>
            </a:fld>
            <a:endParaRPr lang="en-US" alt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C87578-1AFB-3A41-8E2C-02315A5C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27" y="824443"/>
            <a:ext cx="7213600" cy="990600"/>
          </a:xfrm>
        </p:spPr>
        <p:txBody>
          <a:bodyPr/>
          <a:lstStyle/>
          <a:p>
            <a:r>
              <a:rPr lang="en-US" sz="2200" dirty="0"/>
              <a:t>A wide-range of industrial applications makes use of low-energy beams of electrons to drive chemistry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9160AE-62F6-864E-A94D-2EE84BA2B53B}"/>
              </a:ext>
            </a:extLst>
          </p:cNvPr>
          <p:cNvSpPr txBox="1">
            <a:spLocks/>
          </p:cNvSpPr>
          <p:nvPr/>
        </p:nvSpPr>
        <p:spPr bwMode="auto">
          <a:xfrm>
            <a:off x="1127049" y="1577208"/>
            <a:ext cx="6202524" cy="89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Tx/>
              <a:buNone/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0.1-10 MeV up to MW beam power  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electrostatic,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accelerators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7588E6DC-6DC4-E741-974A-EB25F87BE9BA}"/>
              </a:ext>
            </a:extLst>
          </p:cNvPr>
          <p:cNvGrpSpPr/>
          <p:nvPr/>
        </p:nvGrpSpPr>
        <p:grpSpPr>
          <a:xfrm>
            <a:off x="1111127" y="2430032"/>
            <a:ext cx="5879098" cy="2542507"/>
            <a:chOff x="839390" y="2380206"/>
            <a:chExt cx="5879098" cy="254250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664563F-DD92-9A44-B053-647647CDE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9390" y="2380206"/>
              <a:ext cx="3562094" cy="2532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F2A7F88-9D7F-F449-B11C-592321F53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299" y="2393122"/>
              <a:ext cx="1948189" cy="252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6B9152B-15C7-E04F-8B80-E33C870C6466}"/>
              </a:ext>
            </a:extLst>
          </p:cNvPr>
          <p:cNvGrpSpPr/>
          <p:nvPr/>
        </p:nvGrpSpPr>
        <p:grpSpPr>
          <a:xfrm>
            <a:off x="7816727" y="875455"/>
            <a:ext cx="3200400" cy="5413596"/>
            <a:chOff x="7861139" y="834804"/>
            <a:chExt cx="3200400" cy="541359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9B570A4-C0A8-2448-8387-E1A288CC3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1139" y="834804"/>
              <a:ext cx="3200400" cy="3504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5FED6AA-0882-7B40-AAEE-023D80A08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0175" y="4191000"/>
              <a:ext cx="2089280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F1893B6-FAEA-104B-8E31-BF7C833BFBE3}"/>
              </a:ext>
            </a:extLst>
          </p:cNvPr>
          <p:cNvSpPr/>
          <p:nvPr/>
        </p:nvSpPr>
        <p:spPr>
          <a:xfrm>
            <a:off x="2984702" y="5083794"/>
            <a:ext cx="5898825" cy="129266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Irradiation </a:t>
            </a:r>
          </a:p>
          <a:p>
            <a:pPr algn="ctr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heat resistance of coatings, wire and cable, crosslinking polymers, radial tires, </a:t>
            </a:r>
            <a:r>
              <a:rPr lang="en-US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dedicated facilities worldwide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9F846F6-3607-924C-A32A-D20E612E6D14}"/>
              </a:ext>
            </a:extLst>
          </p:cNvPr>
          <p:cNvSpPr txBox="1"/>
          <p:nvPr/>
        </p:nvSpPr>
        <p:spPr>
          <a:xfrm>
            <a:off x="1207185" y="5728988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D7C9116-E969-D842-9640-21A5D5BECB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364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91CD00-659E-304C-BC22-59323F00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Accelerators: </a:t>
            </a:r>
            <a:r>
              <a:rPr lang="it-IT" dirty="0" err="1"/>
              <a:t>Essential</a:t>
            </a:r>
            <a:r>
              <a:rPr lang="it-IT" dirty="0"/>
              <a:t> Tools in </a:t>
            </a:r>
            <a:r>
              <a:rPr lang="it-IT" dirty="0" err="1"/>
              <a:t>Industry</a:t>
            </a:r>
            <a:r>
              <a:rPr lang="it-IT" dirty="0"/>
              <a:t> - 3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A29717-2605-6A45-A962-6F2E0FA0C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5C036F-4C08-FC49-863B-CD12BD389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93</a:t>
            </a:fld>
            <a:endParaRPr lang="en-US" alt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E5037F-FE3F-0B45-A398-73D09675AB84}"/>
              </a:ext>
            </a:extLst>
          </p:cNvPr>
          <p:cNvSpPr txBox="1">
            <a:spLocks/>
          </p:cNvSpPr>
          <p:nvPr/>
        </p:nvSpPr>
        <p:spPr bwMode="auto">
          <a:xfrm>
            <a:off x="1625601" y="999640"/>
            <a:ext cx="4267200" cy="4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solidFill>
                  <a:srgbClr val="C00000"/>
                </a:solidFill>
              </a:rPr>
              <a:t>Electron beam printing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E755B2-2BF6-054F-B98D-DDE0B7D1B954}"/>
              </a:ext>
            </a:extLst>
          </p:cNvPr>
          <p:cNvSpPr txBox="1">
            <a:spLocks/>
          </p:cNvSpPr>
          <p:nvPr/>
        </p:nvSpPr>
        <p:spPr bwMode="auto">
          <a:xfrm>
            <a:off x="1092201" y="1523411"/>
            <a:ext cx="5029200" cy="4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00000"/>
              </a:buClr>
              <a:buSzPct val="100000"/>
            </a:pPr>
            <a:r>
              <a:rPr lang="en-US" sz="2200" b="0" dirty="0">
                <a:solidFill>
                  <a:srgbClr val="002060"/>
                </a:solidFill>
              </a:rPr>
              <a:t>Conventional printing requires use of enormous amounts of solvents that are created, evaporated, and must be disposed of … all with significant environmental impact</a:t>
            </a:r>
          </a:p>
          <a:p>
            <a:pPr>
              <a:buClr>
                <a:srgbClr val="C00000"/>
              </a:buClr>
              <a:buSzPct val="100000"/>
            </a:pPr>
            <a:r>
              <a:rPr lang="en-US" sz="2200" b="0" dirty="0">
                <a:solidFill>
                  <a:srgbClr val="002060"/>
                </a:solidFill>
              </a:rPr>
              <a:t>EB printing can print 12 colors at a speed of 10 m/s with water based inks</a:t>
            </a:r>
          </a:p>
          <a:p>
            <a:pPr>
              <a:buClr>
                <a:srgbClr val="C00000"/>
              </a:buClr>
              <a:buSzPct val="100000"/>
            </a:pPr>
            <a:r>
              <a:rPr lang="en-US" sz="2200" b="0" dirty="0">
                <a:solidFill>
                  <a:srgbClr val="002060"/>
                </a:solidFill>
              </a:rPr>
              <a:t>EB’s also enables new packaging methods for food (foil-glue-foil)</a:t>
            </a:r>
          </a:p>
          <a:p>
            <a:pPr>
              <a:buClr>
                <a:srgbClr val="C00000"/>
              </a:buClr>
              <a:buSzPct val="100000"/>
            </a:pPr>
            <a:r>
              <a:rPr lang="en-US" sz="2200" b="0" dirty="0">
                <a:solidFill>
                  <a:srgbClr val="002060"/>
                </a:solidFill>
              </a:rPr>
              <a:t>Your milk carton or potato bag may have been manufactured with this technology                                </a:t>
            </a:r>
            <a:endParaRPr lang="en-US" sz="1900" b="0" dirty="0">
              <a:solidFill>
                <a:srgbClr val="002060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C52D1B7-CF43-C74F-8772-C1EF04824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3750" y="933942"/>
            <a:ext cx="3737806" cy="255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B51EF965-9DFA-2E40-81AF-1F9B5F0BCA51}"/>
              </a:ext>
            </a:extLst>
          </p:cNvPr>
          <p:cNvGrpSpPr/>
          <p:nvPr/>
        </p:nvGrpSpPr>
        <p:grpSpPr>
          <a:xfrm>
            <a:off x="6781800" y="3637374"/>
            <a:ext cx="4986148" cy="2555732"/>
            <a:chOff x="6781800" y="3678692"/>
            <a:chExt cx="4986148" cy="2555732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79E3716-F3D4-FF4B-BD08-3C18198F2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164" y="3683228"/>
              <a:ext cx="3452784" cy="2551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4D76EA1-2A4E-B942-961A-07395AA6B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678692"/>
              <a:ext cx="2081212" cy="883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12">
            <a:extLst>
              <a:ext uri="{FF2B5EF4-FFF2-40B4-BE49-F238E27FC236}">
                <a16:creationId xmlns:a16="http://schemas.microsoft.com/office/drawing/2014/main" id="{7358B228-5761-1C4B-A492-07A59A1D4FFB}"/>
              </a:ext>
            </a:extLst>
          </p:cNvPr>
          <p:cNvSpPr/>
          <p:nvPr/>
        </p:nvSpPr>
        <p:spPr>
          <a:xfrm>
            <a:off x="5112111" y="5731441"/>
            <a:ext cx="4263675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Packaging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2254231-E996-6646-ACFC-8A9E86845996}"/>
              </a:ext>
            </a:extLst>
          </p:cNvPr>
          <p:cNvSpPr txBox="1"/>
          <p:nvPr/>
        </p:nvSpPr>
        <p:spPr>
          <a:xfrm>
            <a:off x="3568381" y="5988950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0FC0B31-C2FD-314E-9A43-E5FD22397C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673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63971-8EEB-DC42-AB09-EAB8FB7C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Electron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Welding</a:t>
            </a:r>
            <a:r>
              <a:rPr lang="it-IT" dirty="0"/>
              <a:t> and </a:t>
            </a:r>
            <a:r>
              <a:rPr lang="it-IT" dirty="0" err="1"/>
              <a:t>Machining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F5AA8B-FDA8-C44A-B95B-620770D7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EB182-4D0C-6A44-8147-0618CB60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94</a:t>
            </a:fld>
            <a:endParaRPr lang="en-US" altLang="it-IT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AB4F50E-2643-4C45-B20D-369A9D7A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047" y="3923704"/>
            <a:ext cx="1719816" cy="102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96D2E83-9178-054A-BE95-3087F95E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6609" y="2157020"/>
            <a:ext cx="3850757" cy="309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7B780BE4-594B-704F-AF8C-574C6D96BAD7}"/>
              </a:ext>
            </a:extLst>
          </p:cNvPr>
          <p:cNvSpPr/>
          <p:nvPr/>
        </p:nvSpPr>
        <p:spPr>
          <a:xfrm>
            <a:off x="5499993" y="853698"/>
            <a:ext cx="6311007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welds, low weld shrinkage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Dissimilar or refractory metals, </a:t>
            </a:r>
            <a:r>
              <a:rPr lang="en-US" sz="20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20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Widely used in automotive and aerospace industry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 3000 holes/sec!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72BFB0C-0383-2F40-83B2-312476AE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791" y="1022308"/>
            <a:ext cx="1423987" cy="306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60EBD90-CBA1-9A46-BDA2-ECDAA837D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1410" y="793708"/>
            <a:ext cx="1852996" cy="128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FC9735FA-E1E8-864F-A53C-6297233AF5DA}"/>
              </a:ext>
            </a:extLst>
          </p:cNvPr>
          <p:cNvSpPr/>
          <p:nvPr/>
        </p:nvSpPr>
        <p:spPr>
          <a:xfrm>
            <a:off x="3426522" y="1992471"/>
            <a:ext cx="177909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injectors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202E70-48C4-6B41-A03D-7B790FA2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67" y="4714569"/>
            <a:ext cx="2669034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1A99F299-8AF6-E140-9748-1C7F2D77064D}"/>
              </a:ext>
            </a:extLst>
          </p:cNvPr>
          <p:cNvSpPr/>
          <p:nvPr/>
        </p:nvSpPr>
        <p:spPr>
          <a:xfrm>
            <a:off x="3891390" y="4984573"/>
            <a:ext cx="1306032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 gear boxes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Harden gears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4148E2E-F6B1-A649-8088-97BEB665F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2530" y="2344427"/>
            <a:ext cx="1960470" cy="142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4">
            <a:extLst>
              <a:ext uri="{FF2B5EF4-FFF2-40B4-BE49-F238E27FC236}">
                <a16:creationId xmlns:a16="http://schemas.microsoft.com/office/drawing/2014/main" id="{758EBF10-61AB-B543-9EF6-A02E689BBAB5}"/>
              </a:ext>
            </a:extLst>
          </p:cNvPr>
          <p:cNvSpPr/>
          <p:nvPr/>
        </p:nvSpPr>
        <p:spPr>
          <a:xfrm>
            <a:off x="3212530" y="3548575"/>
            <a:ext cx="1984892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Turbo chargers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1370710-7C90-494E-8CBB-16AF2CBD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3014" y="4708630"/>
            <a:ext cx="2144221" cy="160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69A4B8BA-60BA-924B-8E84-1C6E4FA02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6609" y="4815557"/>
            <a:ext cx="2135034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7">
            <a:extLst>
              <a:ext uri="{FF2B5EF4-FFF2-40B4-BE49-F238E27FC236}">
                <a16:creationId xmlns:a16="http://schemas.microsoft.com/office/drawing/2014/main" id="{51B596A9-F8D0-B74A-99FD-CEC6DE1969DB}"/>
              </a:ext>
            </a:extLst>
          </p:cNvPr>
          <p:cNvSpPr/>
          <p:nvPr/>
        </p:nvSpPr>
        <p:spPr>
          <a:xfrm>
            <a:off x="7399177" y="5674176"/>
            <a:ext cx="178703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engines &amp; Gas turbines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1D52133-072E-444F-90AB-35872D98DC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738FC72-0C62-0541-A98F-0036F17BBBCB}"/>
              </a:ext>
            </a:extLst>
          </p:cNvPr>
          <p:cNvSpPr txBox="1"/>
          <p:nvPr/>
        </p:nvSpPr>
        <p:spPr>
          <a:xfrm>
            <a:off x="11205786" y="5800362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13527194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808BBD-B4E1-054F-8471-0EE95135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 </a:t>
            </a:r>
            <a:r>
              <a:rPr lang="it-IT" dirty="0" err="1"/>
              <a:t>Driven</a:t>
            </a:r>
            <a:r>
              <a:rPr lang="it-IT" dirty="0"/>
              <a:t> </a:t>
            </a:r>
            <a:r>
              <a:rPr lang="it-IT" dirty="0" err="1"/>
              <a:t>Chemistry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191DA7C-77B5-6E4F-BC74-CE1B9942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0397EA-B505-FB45-B012-56B15E2A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95</a:t>
            </a:fld>
            <a:endParaRPr lang="en-US" altLang="it-IT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24517F-1E52-AF46-84EB-9E4B7A82A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179" y="832115"/>
            <a:ext cx="441152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endParaRPr lang="en-US" sz="1600" i="1" dirty="0">
              <a:solidFill>
                <a:srgbClr val="FF0000"/>
              </a:solidFill>
            </a:endParaRPr>
          </a:p>
          <a:p>
            <a:pPr algn="l" eaLnBrk="0" hangingPunct="0"/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energy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very strongly</a:t>
            </a:r>
          </a:p>
          <a:p>
            <a:pPr algn="l" eaLnBrk="0" hangingPunct="0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coupled to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Translational, </a:t>
            </a:r>
          </a:p>
          <a:p>
            <a:pPr algn="l" eaLnBrk="0" hangingPunct="0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Rotational and Vibrational </a:t>
            </a:r>
          </a:p>
          <a:p>
            <a:pPr algn="l" eaLnBrk="0" hangingPunct="0"/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 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 energy absorber.</a:t>
            </a:r>
          </a:p>
          <a:p>
            <a:pPr algn="l" eaLnBrk="0" hangingPunct="0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Ionization, bond rupture and</a:t>
            </a:r>
          </a:p>
          <a:p>
            <a:pPr algn="l" eaLnBrk="0" hangingPunct="0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 processes leading to</a:t>
            </a:r>
          </a:p>
          <a:p>
            <a:pPr algn="l" eaLnBrk="0" hangingPunct="0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chemical reactions occur                </a:t>
            </a:r>
          </a:p>
          <a:p>
            <a:pPr algn="l" eaLnBrk="0" hangingPunct="0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in the high energy region </a:t>
            </a:r>
          </a:p>
          <a:p>
            <a:pPr algn="l" eaLnBrk="0" hangingPunct="0"/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Maxwellian tail.</a:t>
            </a:r>
          </a:p>
          <a:p>
            <a:pPr algn="l" eaLnBrk="0" hangingPunct="0"/>
            <a:endParaRPr lang="en-US" b="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0" hangingPunct="0"/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Ionizing radiation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almost entirely absorbed by the electronic structure of absorber, which increases the energy level of its orbital electrons.</a:t>
            </a:r>
          </a:p>
          <a:p>
            <a:pPr algn="l" eaLnBrk="0" hangingPunct="0"/>
            <a:r>
              <a:rPr lang="en-US" sz="2000" b="0" dirty="0">
                <a:solidFill>
                  <a:srgbClr val="0000FF"/>
                </a:solidFill>
              </a:rPr>
              <a:t>                    </a:t>
            </a:r>
          </a:p>
          <a:p>
            <a:pPr algn="l" eaLnBrk="0" hangingPunct="0"/>
            <a:r>
              <a:rPr lang="en-US" sz="2000" dirty="0">
                <a:solidFill>
                  <a:srgbClr val="0000FF"/>
                </a:solidFill>
              </a:rPr>
              <a:t>                     </a:t>
            </a:r>
          </a:p>
          <a:p>
            <a:pPr algn="l" eaLnBrk="0" hangingPunct="0"/>
            <a:r>
              <a:rPr lang="en-US" sz="2000" dirty="0">
                <a:solidFill>
                  <a:srgbClr val="0000FF"/>
                </a:solidFill>
              </a:rPr>
              <a:t>                    </a:t>
            </a:r>
            <a:endParaRPr lang="en-US" sz="2000" u="sng" dirty="0">
              <a:solidFill>
                <a:srgbClr val="FFFF00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2C8CC5-A76F-1E41-BF5A-AD60CB985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383" y="3967056"/>
            <a:ext cx="494772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in the form of large quanta have more pronounced chemical  effects 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energy in the form of small quanta (</a:t>
            </a:r>
            <a:r>
              <a:rPr lang="en-US" sz="2000" b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processes can occur at lower temperatures 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20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efficient!)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03153E6-A2ED-044B-9E77-CEC38CB25E2E}"/>
              </a:ext>
            </a:extLst>
          </p:cNvPr>
          <p:cNvSpPr txBox="1"/>
          <p:nvPr/>
        </p:nvSpPr>
        <p:spPr>
          <a:xfrm>
            <a:off x="2360473" y="5733037"/>
            <a:ext cx="6467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.</a:t>
            </a:r>
            <a:r>
              <a:rPr lang="en-US" sz="2400" u="sng">
                <a:solidFill>
                  <a:srgbClr val="154D81"/>
                </a:solidFill>
              </a:rPr>
              <a:t>Effective &amp; efficient generator of reactive</a:t>
            </a:r>
            <a:r>
              <a:rPr lang="en-US" sz="2400">
                <a:solidFill>
                  <a:srgbClr val="154D81"/>
                </a:solidFill>
              </a:rPr>
              <a:t> </a:t>
            </a:r>
            <a:r>
              <a:rPr lang="en-US" sz="2400" u="sng">
                <a:solidFill>
                  <a:srgbClr val="154D81"/>
                </a:solidFill>
              </a:rPr>
              <a:t>species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09F2687-5AA3-A34D-871B-2BBECA148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1295400"/>
            <a:ext cx="3905250" cy="253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D8D5D6-87AF-394A-9F3D-8EDE53DDB5DB}"/>
              </a:ext>
            </a:extLst>
          </p:cNvPr>
          <p:cNvCxnSpPr/>
          <p:nvPr/>
        </p:nvCxnSpPr>
        <p:spPr bwMode="auto">
          <a:xfrm>
            <a:off x="9012866" y="2318091"/>
            <a:ext cx="0" cy="1483712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7">
            <a:extLst>
              <a:ext uri="{FF2B5EF4-FFF2-40B4-BE49-F238E27FC236}">
                <a16:creationId xmlns:a16="http://schemas.microsoft.com/office/drawing/2014/main" id="{562366A0-B7A9-054F-9CF5-8DC5C2DB5221}"/>
              </a:ext>
            </a:extLst>
          </p:cNvPr>
          <p:cNvSpPr txBox="1"/>
          <p:nvPr/>
        </p:nvSpPr>
        <p:spPr>
          <a:xfrm>
            <a:off x="9135247" y="2243661"/>
            <a:ext cx="1066800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Activation</a:t>
            </a:r>
          </a:p>
          <a:p>
            <a:pPr algn="ctr"/>
            <a:r>
              <a:rPr lang="en-US" sz="1600"/>
              <a:t>Energy</a:t>
            </a: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4C127618-21C4-3345-933E-2FD8F28BF592}"/>
              </a:ext>
            </a:extLst>
          </p:cNvPr>
          <p:cNvGrpSpPr/>
          <p:nvPr/>
        </p:nvGrpSpPr>
        <p:grpSpPr>
          <a:xfrm>
            <a:off x="6886354" y="2971801"/>
            <a:ext cx="2714847" cy="505931"/>
            <a:chOff x="5362353" y="2971800"/>
            <a:chExt cx="2714847" cy="505931"/>
          </a:xfrm>
        </p:grpSpPr>
        <p:sp>
          <p:nvSpPr>
            <p:cNvPr id="13" name="AutoShape 19">
              <a:extLst>
                <a:ext uri="{FF2B5EF4-FFF2-40B4-BE49-F238E27FC236}">
                  <a16:creationId xmlns:a16="http://schemas.microsoft.com/office/drawing/2014/main" id="{DD7BC51E-520A-5D4F-8F67-9068275431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62353" y="2988677"/>
              <a:ext cx="428847" cy="440323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D85973E4-4147-AE46-ADF6-84E7423AE4A9}"/>
                </a:ext>
              </a:extLst>
            </p:cNvPr>
            <p:cNvGrpSpPr/>
            <p:nvPr/>
          </p:nvGrpSpPr>
          <p:grpSpPr>
            <a:xfrm>
              <a:off x="5867400" y="2971800"/>
              <a:ext cx="2209800" cy="505931"/>
              <a:chOff x="3862466" y="2466239"/>
              <a:chExt cx="2209800" cy="505931"/>
            </a:xfrm>
          </p:grpSpPr>
          <p:sp>
            <p:nvSpPr>
              <p:cNvPr id="15" name="Right Arrow 4">
                <a:extLst>
                  <a:ext uri="{FF2B5EF4-FFF2-40B4-BE49-F238E27FC236}">
                    <a16:creationId xmlns:a16="http://schemas.microsoft.com/office/drawing/2014/main" id="{78F6FC6B-83BD-7E40-9163-BE87108493BF}"/>
                  </a:ext>
                </a:extLst>
              </p:cNvPr>
              <p:cNvSpPr/>
              <p:nvPr/>
            </p:nvSpPr>
            <p:spPr bwMode="auto">
              <a:xfrm>
                <a:off x="3862466" y="2466239"/>
                <a:ext cx="2209800" cy="505931"/>
              </a:xfrm>
              <a:prstGeom prst="rightArrow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>
                  <a:spcBef>
                    <a:spcPct val="20000"/>
                  </a:spcBef>
                  <a:buClr>
                    <a:srgbClr val="FFFF00"/>
                  </a:buClr>
                  <a:buSzPct val="80000"/>
                </a:pPr>
                <a:endParaRPr lang="en-US" sz="2400" b="0">
                  <a:latin typeface="Arial" charset="0"/>
                </a:endParaRPr>
              </a:p>
            </p:txBody>
          </p:sp>
          <p:sp>
            <p:nvSpPr>
              <p:cNvPr id="16" name="TextBox 5">
                <a:extLst>
                  <a:ext uri="{FF2B5EF4-FFF2-40B4-BE49-F238E27FC236}">
                    <a16:creationId xmlns:a16="http://schemas.microsoft.com/office/drawing/2014/main" id="{DABE313C-6E9B-B24A-A9C0-31A66028AA76}"/>
                  </a:ext>
                </a:extLst>
              </p:cNvPr>
              <p:cNvSpPr txBox="1"/>
              <p:nvPr/>
            </p:nvSpPr>
            <p:spPr>
              <a:xfrm>
                <a:off x="4003000" y="2526268"/>
                <a:ext cx="1846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/>
                  <a:t>Ionizing radiation</a:t>
                </a: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C9D98DF-E56F-5048-9E55-C0C2FE513E79}"/>
              </a:ext>
            </a:extLst>
          </p:cNvPr>
          <p:cNvSpPr txBox="1"/>
          <p:nvPr/>
        </p:nvSpPr>
        <p:spPr>
          <a:xfrm>
            <a:off x="10544824" y="5889116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67C8531F-0DA3-2C42-89E8-4D13D0CBFC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08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26A08-F08B-4B41-A8AC-027B55999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Accelerators: </a:t>
            </a:r>
            <a:r>
              <a:rPr lang="it-IT" dirty="0" err="1"/>
              <a:t>Food</a:t>
            </a:r>
            <a:r>
              <a:rPr lang="it-IT" dirty="0"/>
              <a:t> </a:t>
            </a:r>
            <a:r>
              <a:rPr lang="it-IT" dirty="0" err="1"/>
              <a:t>Preservation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F67341-F62C-EE44-827C-B689BE87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25A439-250E-2348-A607-7B2D084A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96</a:t>
            </a:fld>
            <a:endParaRPr lang="en-US" alt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B27480-746E-F143-BFF8-AF7334B1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838200"/>
            <a:ext cx="8229600" cy="4572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Low-energy beams of electrons can help beat food-borne Illness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E0DD82-D961-D343-AD22-E7A30BF2B2B6}"/>
              </a:ext>
            </a:extLst>
          </p:cNvPr>
          <p:cNvSpPr txBox="1">
            <a:spLocks/>
          </p:cNvSpPr>
          <p:nvPr/>
        </p:nvSpPr>
        <p:spPr bwMode="auto">
          <a:xfrm>
            <a:off x="1234736" y="1457325"/>
            <a:ext cx="4572000" cy="485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</a:rPr>
              <a:t>~60 people die from food-borne illness in the U.S. each week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</a:rPr>
              <a:t>Food poisoning is estimated to cost the US $152 billion a year. 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</a:rPr>
              <a:t>Electron beams and/or X-rays can kill bacteria like E. coli, Salmonella, and Listeria.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</a:rPr>
              <a:t>Currently in use for: Spices, fruit, lettuce, ground beef, milk, juice, military rations… 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endParaRPr lang="en-US" sz="2000" b="0" dirty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</a:rPr>
              <a:t>Many more opportunities exist</a:t>
            </a:r>
          </a:p>
          <a:p>
            <a:pPr>
              <a:buClr>
                <a:srgbClr val="C00000"/>
              </a:buClr>
              <a:buSzPct val="100000"/>
              <a:buFont typeface="Arial" pitchFamily="34" charset="0"/>
              <a:buChar char="•"/>
            </a:pPr>
            <a:r>
              <a:rPr lang="en-US" sz="2000" b="0" dirty="0">
                <a:solidFill>
                  <a:srgbClr val="002060"/>
                </a:solidFill>
              </a:rPr>
              <a:t>Barriers = cost &amp; public acceptance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8E46639-468F-DD45-854C-8D67566FC3D6}"/>
              </a:ext>
            </a:extLst>
          </p:cNvPr>
          <p:cNvGrpSpPr/>
          <p:nvPr/>
        </p:nvGrpSpPr>
        <p:grpSpPr>
          <a:xfrm>
            <a:off x="6282248" y="1341505"/>
            <a:ext cx="4295558" cy="4945218"/>
            <a:chOff x="6210705" y="1298721"/>
            <a:chExt cx="4295558" cy="4945218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EB10CDFA-D115-FD45-8CF4-73EB4BF0F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104" y="5268059"/>
              <a:ext cx="1533525" cy="975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403FAE4-49B9-834A-B24C-BBCD7D6EF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603" y="1298721"/>
              <a:ext cx="3733800" cy="2154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77BBD27-5DF2-9F47-AA87-0611C7502D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615807" y="5399343"/>
              <a:ext cx="1890456" cy="621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C65CFDA2-435F-E944-9ECE-9BACDEEA4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463" y="3484794"/>
              <a:ext cx="2590800" cy="1767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7F69D2-B64A-9346-8C10-43A27B910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705" y="3483648"/>
              <a:ext cx="1651000" cy="1768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E4A5885-44AA-0B4F-9445-E8CF41E77312}"/>
              </a:ext>
            </a:extLst>
          </p:cNvPr>
          <p:cNvSpPr txBox="1"/>
          <p:nvPr/>
        </p:nvSpPr>
        <p:spPr>
          <a:xfrm>
            <a:off x="3568381" y="5988950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9BC9E79B-D41C-E741-BC0C-E371FFF4E7B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432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63971-8EEB-DC42-AB09-EAB8FB7C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Accelerators for Security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F5AA8B-FDA8-C44A-B95B-620770D7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1EB182-4D0C-6A44-8147-0618CB60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97</a:t>
            </a:fld>
            <a:endParaRPr lang="en-US" altLang="it-IT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192931B-FC6C-6041-9DDC-14559B423D58}"/>
              </a:ext>
            </a:extLst>
          </p:cNvPr>
          <p:cNvSpPr txBox="1"/>
          <p:nvPr/>
        </p:nvSpPr>
        <p:spPr>
          <a:xfrm>
            <a:off x="1796354" y="4518285"/>
            <a:ext cx="82666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two billion tons of cargo pass through U.S. ports and waterways annually.  </a:t>
            </a:r>
          </a:p>
          <a:p>
            <a:pPr marL="342900" indent="-342900">
              <a:lnSpc>
                <a:spcPts val="2400"/>
              </a:lnSpc>
              <a:spcBef>
                <a:spcPts val="12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are used for cargo scanning and “active interrogation” to detect special materials</a:t>
            </a:r>
          </a:p>
          <a:p>
            <a:pPr algn="l"/>
            <a:endParaRPr lang="en-US" sz="2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2742426-F002-D445-89A8-2132F2195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5619" y="966405"/>
            <a:ext cx="4495801" cy="333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ykkim\Documents\Talks\Public Lectures\Lykken\plots\cargo.jpg">
            <a:extLst>
              <a:ext uri="{FF2B5EF4-FFF2-40B4-BE49-F238E27FC236}">
                <a16:creationId xmlns:a16="http://schemas.microsoft.com/office/drawing/2014/main" id="{4A77C5C4-A568-FE41-B4A4-E34B701C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189" y="962560"/>
            <a:ext cx="4406948" cy="330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489C4909-66DE-C145-BBFE-B8922B9E74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EA281B-C14F-6941-87F2-72B42D456BC3}"/>
              </a:ext>
            </a:extLst>
          </p:cNvPr>
          <p:cNvSpPr txBox="1"/>
          <p:nvPr/>
        </p:nvSpPr>
        <p:spPr>
          <a:xfrm>
            <a:off x="10892415" y="5638800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26320908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6ADE83-ED7E-EE41-9450-633DA1729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Accelerators for the Environment: </a:t>
            </a:r>
            <a:r>
              <a:rPr lang="it-IT" dirty="0" err="1"/>
              <a:t>Coal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28D27C-64B9-764E-AC00-7E470034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59F076-449B-6541-9A88-C5873F1F0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98</a:t>
            </a:fld>
            <a:endParaRPr lang="en-US" altLang="it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EDA55AE-7FF3-3F4C-9382-CDF044921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3915" y="4485627"/>
            <a:ext cx="2748388" cy="177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9F1389-2BBC-AA43-B2A4-8EA5FEE102F8}"/>
              </a:ext>
            </a:extLst>
          </p:cNvPr>
          <p:cNvSpPr txBox="1">
            <a:spLocks/>
          </p:cNvSpPr>
          <p:nvPr/>
        </p:nvSpPr>
        <p:spPr>
          <a:xfrm>
            <a:off x="1219199" y="924788"/>
            <a:ext cx="6724711" cy="525658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>
                <a:solidFill>
                  <a:srgbClr val="154D81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154D81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400"/>
              </a:lnSpc>
              <a:spcBef>
                <a:spcPts val="900"/>
              </a:spcBef>
            </a:pP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 of all electrical power worldwide is generated by burning coal</a:t>
            </a:r>
          </a:p>
          <a:p>
            <a:pPr>
              <a:lnSpc>
                <a:spcPts val="2400"/>
              </a:lnSpc>
              <a:spcBef>
                <a:spcPts val="900"/>
              </a:spcBef>
            </a:pP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three major actors, China, India and the US are still using a lot of of coal for electrical power generation. </a:t>
            </a:r>
          </a:p>
          <a:p>
            <a:pPr>
              <a:lnSpc>
                <a:spcPts val="2400"/>
              </a:lnSpc>
              <a:spcBef>
                <a:spcPts val="900"/>
              </a:spcBef>
            </a:pP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of NOx and </a:t>
            </a:r>
            <a:r>
              <a:rPr lang="en-US" sz="2200" b="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SOx</a:t>
            </a: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serious environmental issue</a:t>
            </a:r>
          </a:p>
          <a:p>
            <a:pPr>
              <a:lnSpc>
                <a:spcPts val="2400"/>
              </a:lnSpc>
              <a:spcBef>
                <a:spcPts val="900"/>
              </a:spcBef>
            </a:pP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Accelerators can treat flue gas turning NOx and </a:t>
            </a:r>
            <a:r>
              <a:rPr lang="en-US" sz="2200" b="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SOx</a:t>
            </a: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fertilizer</a:t>
            </a:r>
          </a:p>
          <a:p>
            <a:pPr>
              <a:lnSpc>
                <a:spcPts val="2400"/>
              </a:lnSpc>
              <a:spcBef>
                <a:spcPts val="900"/>
              </a:spcBef>
            </a:pP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b="0" kern="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2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step towards sequestration of CO</a:t>
            </a:r>
            <a:r>
              <a:rPr lang="en-US" sz="2200" b="0" kern="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0" name="Straight Connector 7">
            <a:extLst>
              <a:ext uri="{FF2B5EF4-FFF2-40B4-BE49-F238E27FC236}">
                <a16:creationId xmlns:a16="http://schemas.microsoft.com/office/drawing/2014/main" id="{D8EED0FF-F0B3-3049-9E79-DE5316290908}"/>
              </a:ext>
            </a:extLst>
          </p:cNvPr>
          <p:cNvCxnSpPr/>
          <p:nvPr/>
        </p:nvCxnSpPr>
        <p:spPr bwMode="auto">
          <a:xfrm>
            <a:off x="8136190" y="4674336"/>
            <a:ext cx="2291323" cy="1507036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D54A2B42-B94A-2F48-99E4-E2CB13B51812}"/>
              </a:ext>
            </a:extLst>
          </p:cNvPr>
          <p:cNvCxnSpPr/>
          <p:nvPr/>
        </p:nvCxnSpPr>
        <p:spPr bwMode="auto">
          <a:xfrm flipV="1">
            <a:off x="8083027" y="4636120"/>
            <a:ext cx="2304256" cy="154525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3">
            <a:extLst>
              <a:ext uri="{FF2B5EF4-FFF2-40B4-BE49-F238E27FC236}">
                <a16:creationId xmlns:a16="http://schemas.microsoft.com/office/drawing/2014/main" id="{892ED2EB-D0B5-C949-ACD4-E684B154D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735" y="837742"/>
            <a:ext cx="2664204" cy="168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4ECB2FE-2F23-8149-8B61-B8CD0476F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4798" y="2554022"/>
            <a:ext cx="2868078" cy="192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508C5CB-2FA2-CB49-82BF-900739B09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7400" y="4724400"/>
            <a:ext cx="530083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1FDF733B-4D81-394A-A0DD-7998FF98B25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C28557-21C5-CA48-B1D8-D7CE750F4839}"/>
              </a:ext>
            </a:extLst>
          </p:cNvPr>
          <p:cNvSpPr txBox="1"/>
          <p:nvPr/>
        </p:nvSpPr>
        <p:spPr>
          <a:xfrm>
            <a:off x="724179" y="5656213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30189459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574619B-50DB-6440-AB2A-4F45C7F1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Accelerators for the Environment: </a:t>
            </a:r>
            <a:r>
              <a:rPr lang="it-IT" dirty="0" err="1"/>
              <a:t>Flare</a:t>
            </a:r>
            <a:r>
              <a:rPr lang="it-IT" dirty="0"/>
              <a:t> Gas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5E9A2BA-0BDE-D64B-915D-C5D362391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E88E3FF-6735-944C-AAD7-66F1091A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94D7E175-B7EA-4CF1-A8D4-5A4480FBF4EC}" type="slidenum">
              <a:rPr lang="en-US" altLang="it-IT" smtClean="0"/>
              <a:pPr>
                <a:defRPr/>
              </a:pPr>
              <a:t>99</a:t>
            </a:fld>
            <a:endParaRPr lang="en-US" altLang="it-IT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5B54A0-5EA1-784B-BE79-F7A277B92662}"/>
              </a:ext>
            </a:extLst>
          </p:cNvPr>
          <p:cNvSpPr txBox="1">
            <a:spLocks/>
          </p:cNvSpPr>
          <p:nvPr/>
        </p:nvSpPr>
        <p:spPr>
          <a:xfrm>
            <a:off x="1143000" y="850593"/>
            <a:ext cx="6705600" cy="53978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154D81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154D81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24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wells produce both oil and natural gas, but not all gas is recoverable</a:t>
            </a:r>
          </a:p>
          <a:p>
            <a:pPr lvl="1">
              <a:spcBef>
                <a:spcPts val="400"/>
              </a:spcBef>
            </a:pP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Remote, so pipelines are not economical</a:t>
            </a:r>
          </a:p>
          <a:p>
            <a:pPr lvl="1">
              <a:spcBef>
                <a:spcPts val="400"/>
              </a:spcBef>
            </a:pP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 a burst of gas for only a few years</a:t>
            </a:r>
          </a:p>
          <a:p>
            <a:pPr lvl="1">
              <a:spcBef>
                <a:spcPts val="400"/>
              </a:spcBef>
            </a:pP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Methane is a powerful green house gas… so most companies “Flare” stranded gas at the well</a:t>
            </a:r>
          </a:p>
          <a:p>
            <a:pPr marL="114300" lvl="1" indent="0">
              <a:spcBef>
                <a:spcPts val="400"/>
              </a:spcBef>
              <a:buNone/>
            </a:pPr>
            <a:endParaRPr lang="en-US" sz="200" b="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sz="2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wide $ 30 B/</a:t>
            </a:r>
            <a:r>
              <a:rPr lang="en-US" sz="2800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8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gas is flared  </a:t>
            </a:r>
          </a:p>
          <a:p>
            <a:pPr>
              <a:spcBef>
                <a:spcPts val="400"/>
              </a:spcBef>
            </a:pPr>
            <a:endParaRPr lang="en-US" sz="8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00"/>
              </a:spcBef>
            </a:pP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 to 25% of the natural gas usage of U.S.</a:t>
            </a:r>
          </a:p>
          <a:p>
            <a:pPr lvl="1">
              <a:spcBef>
                <a:spcPts val="400"/>
              </a:spcBef>
            </a:pP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Adds CO</a:t>
            </a:r>
            <a:r>
              <a:rPr lang="en-US" sz="1800" b="0" kern="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no useful work for mankind</a:t>
            </a:r>
          </a:p>
          <a:p>
            <a:pPr>
              <a:spcBef>
                <a:spcPts val="400"/>
              </a:spcBef>
            </a:pP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Company can convert gas to liquid hydrocarbons but requires large plants for high temperature/pressure reactions</a:t>
            </a:r>
          </a:p>
          <a:p>
            <a:pPr>
              <a:spcBef>
                <a:spcPts val="400"/>
              </a:spcBef>
            </a:pPr>
            <a:r>
              <a:rPr lang="en-US" b="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accelerators could in principle break  C-H bonds to efficiently convert stranded gas to liquid hydrocarbons at the well head, could also lower viscosity of heavy oils</a:t>
            </a:r>
          </a:p>
          <a:p>
            <a:pPr>
              <a:spcBef>
                <a:spcPts val="400"/>
              </a:spcBef>
            </a:pPr>
            <a:endParaRPr lang="en-US" b="0" kern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B63CD8B-7262-C44D-8C98-E8E0DB5E205D}"/>
              </a:ext>
            </a:extLst>
          </p:cNvPr>
          <p:cNvGrpSpPr/>
          <p:nvPr/>
        </p:nvGrpSpPr>
        <p:grpSpPr>
          <a:xfrm>
            <a:off x="7848600" y="1058942"/>
            <a:ext cx="3696115" cy="4897281"/>
            <a:chOff x="7581485" y="1046319"/>
            <a:chExt cx="3240094" cy="4467194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EBC12A7-0028-1341-836F-F3B38E692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3227513"/>
              <a:ext cx="2954474" cy="2107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233A2EC6-61EB-8C46-894D-BA8DE03E6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1046319"/>
              <a:ext cx="2954474" cy="2181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ight Arrow 9">
              <a:extLst>
                <a:ext uri="{FF2B5EF4-FFF2-40B4-BE49-F238E27FC236}">
                  <a16:creationId xmlns:a16="http://schemas.microsoft.com/office/drawing/2014/main" id="{B72E6BA5-C696-4247-8353-B484E6B7D033}"/>
                </a:ext>
              </a:extLst>
            </p:cNvPr>
            <p:cNvSpPr/>
            <p:nvPr/>
          </p:nvSpPr>
          <p:spPr bwMode="auto">
            <a:xfrm rot="20366689">
              <a:off x="7722698" y="2585889"/>
              <a:ext cx="1779215" cy="381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</a:pPr>
              <a:endParaRPr lang="en-US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10" name="Right Arrow 10">
              <a:extLst>
                <a:ext uri="{FF2B5EF4-FFF2-40B4-BE49-F238E27FC236}">
                  <a16:creationId xmlns:a16="http://schemas.microsoft.com/office/drawing/2014/main" id="{2A8B968C-8C5E-9349-AFAA-783B481D7BA5}"/>
                </a:ext>
              </a:extLst>
            </p:cNvPr>
            <p:cNvSpPr/>
            <p:nvPr/>
          </p:nvSpPr>
          <p:spPr bwMode="auto">
            <a:xfrm rot="2638017">
              <a:off x="7581485" y="3190303"/>
              <a:ext cx="889608" cy="381000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</a:pPr>
              <a:endParaRPr lang="en-US">
                <a:solidFill>
                  <a:srgbClr val="EAEAEA"/>
                </a:solidFill>
                <a:latin typeface="Arial" charset="0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EAD1C85-A176-0A43-B758-65110A48A765}"/>
                </a:ext>
              </a:extLst>
            </p:cNvPr>
            <p:cNvSpPr txBox="1"/>
            <p:nvPr/>
          </p:nvSpPr>
          <p:spPr>
            <a:xfrm>
              <a:off x="7848601" y="5144181"/>
              <a:ext cx="2972978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</a:pPr>
              <a:r>
                <a:rPr lang="en-US" sz="1800" dirty="0">
                  <a:solidFill>
                    <a:srgbClr val="FF0000"/>
                  </a:solidFill>
                  <a:latin typeface="Arial" pitchFamily="34" charset="0"/>
                </a:rPr>
                <a:t>Gas flares in ND</a:t>
              </a:r>
            </a:p>
          </p:txBody>
        </p:sp>
      </p:grpSp>
      <p:sp>
        <p:nvSpPr>
          <p:cNvPr id="13" name="Rectangle 6">
            <a:extLst>
              <a:ext uri="{FF2B5EF4-FFF2-40B4-BE49-F238E27FC236}">
                <a16:creationId xmlns:a16="http://schemas.microsoft.com/office/drawing/2014/main" id="{D9729463-CDEC-DA41-A1F2-43E605B47B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#1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20 </a:t>
            </a:r>
            <a:r>
              <a:rPr lang="it-IT" altLang="it-IT" i="0" dirty="0" err="1">
                <a:solidFill>
                  <a:schemeClr val="tx1"/>
                </a:solidFill>
              </a:rPr>
              <a:t>May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8699B9-68CA-D843-86D2-6C2D344FC722}"/>
              </a:ext>
            </a:extLst>
          </p:cNvPr>
          <p:cNvSpPr txBox="1"/>
          <p:nvPr/>
        </p:nvSpPr>
        <p:spPr>
          <a:xfrm>
            <a:off x="9176197" y="6037354"/>
            <a:ext cx="83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0" dirty="0"/>
              <a:t>N. </a:t>
            </a:r>
            <a:r>
              <a:rPr lang="it-IT" sz="1200" b="0" dirty="0" err="1"/>
              <a:t>Lockyer</a:t>
            </a:r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2353189664"/>
      </p:ext>
    </p:extLst>
  </p:cSld>
  <p:clrMapOvr>
    <a:masterClrMapping/>
  </p:clrMapOvr>
</p:sld>
</file>

<file path=ppt/theme/theme1.xml><?xml version="1.0" encoding="utf-8"?>
<a:theme xmlns:a="http://schemas.openxmlformats.org/drawingml/2006/main" name="fjoh-acmcp">
  <a:themeElements>
    <a:clrScheme name="fjoh-acmc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joh-acmcp">
      <a:majorFont>
        <a:latin typeface="Calibri"/>
        <a:ea typeface="Arial Unicode MS"/>
        <a:cs typeface="Arial Unicode MS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fjoh-acmc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joh-acmc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Settings\pagani\Dati applicazioni\Microsoft\Templates\fjoh-acmcp.pot</Template>
  <TotalTime>19828</TotalTime>
  <Words>7467</Words>
  <Application>Microsoft Macintosh PowerPoint</Application>
  <PresentationFormat>Widescreen</PresentationFormat>
  <Paragraphs>1306</Paragraphs>
  <Slides>101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101</vt:i4>
      </vt:variant>
    </vt:vector>
  </HeadingPairs>
  <TitlesOfParts>
    <vt:vector size="118" baseType="lpstr">
      <vt:lpstr>ＭＳ Ｐゴシック</vt:lpstr>
      <vt:lpstr>Arial</vt:lpstr>
      <vt:lpstr>Arial Black</vt:lpstr>
      <vt:lpstr>Bodoni MT</vt:lpstr>
      <vt:lpstr>Calibri</vt:lpstr>
      <vt:lpstr>Cambria</vt:lpstr>
      <vt:lpstr>Cambria Math</vt:lpstr>
      <vt:lpstr>Comic Sans MS</vt:lpstr>
      <vt:lpstr>Helvetica</vt:lpstr>
      <vt:lpstr>Script MT Bold</vt:lpstr>
      <vt:lpstr>Symbol</vt:lpstr>
      <vt:lpstr>Times New Roman</vt:lpstr>
      <vt:lpstr>Wingdings</vt:lpstr>
      <vt:lpstr>ZapfDingbats</vt:lpstr>
      <vt:lpstr>fjoh-acmcp</vt:lpstr>
      <vt:lpstr>Bitmap Image</vt:lpstr>
      <vt:lpstr>Equation</vt:lpstr>
      <vt:lpstr>Presentazione standard di PowerPoint</vt:lpstr>
      <vt:lpstr>Contents</vt:lpstr>
      <vt:lpstr>Contents</vt:lpstr>
      <vt:lpstr>Introduction</vt:lpstr>
      <vt:lpstr>Particles</vt:lpstr>
      <vt:lpstr>Particle accelerators to see smaller</vt:lpstr>
      <vt:lpstr>History of the Universe</vt:lpstr>
      <vt:lpstr>Large Instruments for Science and Society</vt:lpstr>
      <vt:lpstr>What is a Particle Accelerator ?</vt:lpstr>
      <vt:lpstr>Acceleration inside a TESLA Cavity</vt:lpstr>
      <vt:lpstr>Particle Accelerator Components</vt:lpstr>
      <vt:lpstr>Acceleration ?</vt:lpstr>
      <vt:lpstr>Energy and Mass</vt:lpstr>
      <vt:lpstr>Contents</vt:lpstr>
      <vt:lpstr>Energy Evolution</vt:lpstr>
      <vt:lpstr>Cockroft &amp; Walton Generator/Accelerator</vt:lpstr>
      <vt:lpstr>Van de Graaff Accelerator Principle</vt:lpstr>
      <vt:lpstr>The Van de Graff (1929) and the Tandem</vt:lpstr>
      <vt:lpstr>The Wideroe Linear Accelerator (1928)</vt:lpstr>
      <vt:lpstr>RF acceleration: Cyclotron</vt:lpstr>
      <vt:lpstr>The First real Accelerator at Berkeley (1932)</vt:lpstr>
      <vt:lpstr>The PSI Cyclotron Facility</vt:lpstr>
      <vt:lpstr>French Linear Accelerators in 1946</vt:lpstr>
      <vt:lpstr>Some Milestones for Accelerators </vt:lpstr>
      <vt:lpstr>Transverse “Strong Focusing”</vt:lpstr>
      <vt:lpstr>RF acceleration: Synchrotron The LEP Example</vt:lpstr>
      <vt:lpstr>Contents</vt:lpstr>
      <vt:lpstr>The Livingston Chart </vt:lpstr>
      <vt:lpstr>The Livingston Chart </vt:lpstr>
      <vt:lpstr>1961: AdA the first Collider</vt:lpstr>
      <vt:lpstr>Superconductivity</vt:lpstr>
      <vt:lpstr>Energy Frontier and Accelerator Technology</vt:lpstr>
      <vt:lpstr>Superconducting Magnets for Higher Energy</vt:lpstr>
      <vt:lpstr>One of LEP 2/LHC cryogenic plants (4.3MW)</vt:lpstr>
      <vt:lpstr>Superconducting RF for Beam Power (CW)</vt:lpstr>
      <vt:lpstr>LEP @ LHC in the CERN area</vt:lpstr>
      <vt:lpstr>The LEP Accelerator Complex @ CERN </vt:lpstr>
      <vt:lpstr>From LEP to LHC</vt:lpstr>
      <vt:lpstr>LHC Layout</vt:lpstr>
      <vt:lpstr>Basic Physics Discovery before LHC</vt:lpstr>
      <vt:lpstr>Unification of forces</vt:lpstr>
      <vt:lpstr>Standard Model Chart before LHC (2008)</vt:lpstr>
      <vt:lpstr>LHC General Parameters (protons)</vt:lpstr>
      <vt:lpstr>Higgs Particles and Higgs Field</vt:lpstr>
      <vt:lpstr>Simulations of Higgs events at CERN/CMS</vt:lpstr>
      <vt:lpstr>SM Higgs mass from LEP2 &amp; Tevatron </vt:lpstr>
      <vt:lpstr>Why we insist for leptons ?</vt:lpstr>
      <vt:lpstr>Higgs event Simulation Comparison</vt:lpstr>
      <vt:lpstr>Relation of LHC and ILC</vt:lpstr>
      <vt:lpstr>Linear Collider Conceptual Scheme</vt:lpstr>
      <vt:lpstr>Competing technologies for the ILC Linac</vt:lpstr>
      <vt:lpstr>Competing RF Structures for the ILC Linac</vt:lpstr>
      <vt:lpstr>All Linear Colliders are pulsed</vt:lpstr>
      <vt:lpstr>Fighting for Luminosity</vt:lpstr>
      <vt:lpstr>ILC: Pictorial View of the Winner</vt:lpstr>
      <vt:lpstr>Glossary </vt:lpstr>
      <vt:lpstr>About Orders of Magnitude</vt:lpstr>
      <vt:lpstr>Just for fun</vt:lpstr>
      <vt:lpstr>Standard Model Chart including LHC (2014)</vt:lpstr>
      <vt:lpstr>Basic Knowledge after LHC</vt:lpstr>
      <vt:lpstr>Different attitudes by different actors</vt:lpstr>
      <vt:lpstr>Beyond the Standard Model ( &gt; 2035 )   e+-e-</vt:lpstr>
      <vt:lpstr>FCC-ee collider parameters (F. Zimmermann)</vt:lpstr>
      <vt:lpstr>CEPC CDR Baseline Layout</vt:lpstr>
      <vt:lpstr>Beyond the Standard Model ( &gt; 2050 )  m+-m-</vt:lpstr>
      <vt:lpstr>Beyond the Standard Model ( &gt; 2050 )  p-p</vt:lpstr>
      <vt:lpstr>Contents</vt:lpstr>
      <vt:lpstr>The “small” photon adventure</vt:lpstr>
      <vt:lpstr>X-ray sources and X-ray Lasers</vt:lpstr>
      <vt:lpstr>Brilliance vs Photon Energy</vt:lpstr>
      <vt:lpstr>Synchrotron light sources for X-rays </vt:lpstr>
      <vt:lpstr>Synchrotron Radiation and XFEL</vt:lpstr>
      <vt:lpstr>Presentazione standard di PowerPoint</vt:lpstr>
      <vt:lpstr>European XFEL: completed in 2016</vt:lpstr>
      <vt:lpstr>Eu-XFEL &amp; LCLS-II use TESLA SRF Tech.</vt:lpstr>
      <vt:lpstr>The 3 major facilities use the TESLA.  Tech.</vt:lpstr>
      <vt:lpstr>Satellite Picture of the three XFEL Facilities</vt:lpstr>
      <vt:lpstr>Two more funded in China for Soft X-Ray</vt:lpstr>
      <vt:lpstr>Two more funded in China for Soft X-Ray</vt:lpstr>
      <vt:lpstr>Contents</vt:lpstr>
      <vt:lpstr>Particle Accelerators for cancer therapy</vt:lpstr>
      <vt:lpstr>Hadrons are better that Photons (X-ray)</vt:lpstr>
      <vt:lpstr>Hadron therapy at the MGH – Michigan</vt:lpstr>
      <vt:lpstr>Cyclotrons for Isotope Production</vt:lpstr>
      <vt:lpstr>Isotopes for PET (positron emission tomography)</vt:lpstr>
      <vt:lpstr>ADS - Accelerator Driven System</vt:lpstr>
      <vt:lpstr>The subcritical core</vt:lpstr>
      <vt:lpstr>From Physics Today, May 2006</vt:lpstr>
      <vt:lpstr>Presentazione standard di PowerPoint</vt:lpstr>
      <vt:lpstr>Most Accelerators are built not for Science </vt:lpstr>
      <vt:lpstr>Accelerators: Essential Tools in Industry - 1</vt:lpstr>
      <vt:lpstr>Accelerators: Essential Tools in Industry - 2</vt:lpstr>
      <vt:lpstr>Accelerators: Essential Tools in Industry - 3</vt:lpstr>
      <vt:lpstr>Electron Beam Welding and Machining</vt:lpstr>
      <vt:lpstr>Accelerator Driven Chemistry</vt:lpstr>
      <vt:lpstr>Accelerators: Food Preservation</vt:lpstr>
      <vt:lpstr>Accelerators for Security</vt:lpstr>
      <vt:lpstr>Accelerators for the Environment: Coal</vt:lpstr>
      <vt:lpstr>Accelerators for the Environment: Flare Gas</vt:lpstr>
      <vt:lpstr>Portable Accelerator to avoid Flare Gas </vt:lpstr>
      <vt:lpstr>Presentazione standard di PowerPoint</vt:lpstr>
    </vt:vector>
  </TitlesOfParts>
  <Manager/>
  <Company>INFN Milano LASA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 Pagani</dc:creator>
  <cp:keywords/>
  <dc:description/>
  <cp:lastModifiedBy>Carlo Pagani</cp:lastModifiedBy>
  <cp:revision>649</cp:revision>
  <cp:lastPrinted>2022-05-18T12:59:06Z</cp:lastPrinted>
  <dcterms:created xsi:type="dcterms:W3CDTF">2002-07-11T13:38:59Z</dcterms:created>
  <dcterms:modified xsi:type="dcterms:W3CDTF">2024-05-30T08:18:55Z</dcterms:modified>
  <cp:category/>
</cp:coreProperties>
</file>