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9" r:id="rId3"/>
    <p:sldId id="266" r:id="rId4"/>
    <p:sldId id="257" r:id="rId5"/>
    <p:sldId id="265" r:id="rId6"/>
    <p:sldId id="260" r:id="rId7"/>
    <p:sldId id="261" r:id="rId8"/>
    <p:sldId id="264" r:id="rId9"/>
    <p:sldId id="262" r:id="rId10"/>
    <p:sldId id="263" r:id="rId11"/>
    <p:sldId id="258" r:id="rId12"/>
    <p:sldId id="267" r:id="rId13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11798C-D835-5248-8337-27526522F887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77F87F-465D-A244-A3D0-2D4F36CDA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1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07935-4392-C942-8EEE-7F357EC0B2D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025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407935-4392-C942-8EEE-7F357EC0B2D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5378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35058-DAB3-D540-8A18-ECA17156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8993DC-519F-0CFC-9A85-4BCF659021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50C9-BFEB-3E95-501E-3F638D1E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8E8259-8B49-52F6-6346-6F76B1A4E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ED6A0-5869-9385-68DC-22F89C27B7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938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F8C9F-10B5-6C0A-0AC1-DC46D6038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766C26-4133-C266-A4FC-90F4A8CBB7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65BDF-878C-17BF-24A2-FD4AC7D03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6C6360-B49A-36B1-30F7-D904F5B6E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5B000F-0AD4-7141-712F-431A7A38A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078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B8D607-9990-F661-AD4D-51454D8136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DB1B02-374A-40CD-D8A0-E68F24A590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C3022-D833-D1C3-B5DA-4A13D126B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B41D61-99B1-3C9E-41C6-BFE3E2E0F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B5511-40AF-0030-94A7-31A01582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464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9813B-F3A8-2522-A29A-5607175C1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C9D11-1005-9459-321A-CD8E8A14BB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CE126-B204-5528-FBA5-6B4E521AE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75EA9-CD45-60D1-FF9F-FA12E1226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077DD-5F00-4F6C-079B-BBDDF14CA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5727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C9999E-E0DA-DEC8-1A04-3C9227D4A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BE418-0AEB-CA53-F736-CB4BFA8C5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D325D-439A-D462-057F-78FE33E4F1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351BB6-00EA-1C88-E8D4-E007AA98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DDE7A6-71D9-165B-6447-67F6223A5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869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E1026-0449-11BB-BE7E-236A8BFF3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9AA17-3AA2-A1B2-2942-CD14E4C0D8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C80EA0-3B5C-DD00-8126-09E1552F9A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C148BE-2346-3655-A55B-670EE67B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8AFAD-CF31-F932-0FB1-CAA7E1D84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2CD0AF-6130-D8A3-9343-ADA9AA0D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12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B1CFC-FBE1-4786-7136-929B9C684E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9506DB-C208-43A8-E2F7-D7C0AFAC21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80E498-3CA7-6F90-D56A-E4007E7B0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CD4FBA-FAD0-1515-F54E-EB95554F34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9EDB1B-3927-5021-2F75-63E4773FB8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A865CD-65ED-8052-CFE1-8708B2B72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A8AFD09-FD59-6BA3-F9EE-775525B43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3AB92C-C5C9-56EE-4884-82461017D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6778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28B7-C74F-F371-6263-1A3215BCB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804CC1-127A-B70F-BF92-BE3720A83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E8AC0-4F77-0B79-545D-7001CB66A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D6315C-8AAF-6D93-F067-570100B26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55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2CE119-7ADD-C9C9-78BC-B1CC3DEBC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31BE07-BCE0-FF43-DC77-91ADAE8AB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C4E86F-5353-B6D3-B4B0-8CC0C040B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9234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6187D-20FC-5608-8C60-F7E12BC53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9859B-6FE6-9EA7-1778-AE930CF72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4ED72D-05E7-2B55-E547-D1A638420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74131-2354-50E2-0ED3-E554ED10F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D86228-1723-EAE1-1FDB-2A19722300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7C077-E1DB-7F40-41B5-A1A822C9E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21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BE7B9-1A6F-14BF-0093-DECDCE789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C5B690-29C1-C676-CCF9-5528AD223C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2F89E-54F0-EC0D-5A3D-05FC02E337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E2064-13ED-36B7-1CA5-F08EE882E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56771-311F-38B0-882E-A748ADC5A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DB8B5-8BF7-DC4E-10AA-2E5465F56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429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B69F5-653E-4755-BE1F-E35EF2157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07CEFB-1E61-AEB9-2F04-5942855900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409684-EABF-180E-266B-96AF25EDAE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8FBDABD-C250-4B4F-957A-0EAD019F8BBF}" type="datetimeFigureOut">
              <a:rPr lang="en-US" smtClean="0"/>
              <a:t>7/3/24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B25CC8-A283-B2A5-B4AE-6A7AF16DB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24FAA7-331E-8D0F-F1AD-D45A2D03C4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8CE628-F4C7-AF44-A311-2E0B72C3DB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91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2.png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11" Type="http://schemas.openxmlformats.org/officeDocument/2006/relationships/image" Target="../media/image11.emf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20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24EEC-4FD5-FCB1-A436-44AE53C556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DarkSide, DRD2 e </a:t>
            </a:r>
            <a:r>
              <a:rPr lang="en-US" dirty="0" err="1"/>
              <a:t>neutrini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1F8D1-9929-D7EA-C318-E0A485D2AF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Walter on behalf del </a:t>
            </a:r>
            <a:r>
              <a:rPr lang="en-US" dirty="0" err="1"/>
              <a:t>gruppo</a:t>
            </a:r>
            <a:r>
              <a:rPr lang="en-US"/>
              <a:t> DarkSide</a:t>
            </a:r>
          </a:p>
        </p:txBody>
      </p:sp>
    </p:spTree>
    <p:extLst>
      <p:ext uri="{BB962C8B-B14F-4D97-AF65-F5344CB8AC3E}">
        <p14:creationId xmlns:p14="http://schemas.microsoft.com/office/powerpoint/2010/main" val="27280146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16F851-9275-D359-70EF-9A4F7C4D24BD}"/>
              </a:ext>
            </a:extLst>
          </p:cNvPr>
          <p:cNvSpPr txBox="1"/>
          <p:nvPr/>
        </p:nvSpPr>
        <p:spPr>
          <a:xfrm>
            <a:off x="132164" y="1137061"/>
            <a:ext cx="5799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“A view of coherent elastic neutrino-nucleus scattering”,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EPL 143 (2023) 3, 34001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052A4-9034-BE89-02AF-FC8A759118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668046" y="291519"/>
            <a:ext cx="4258998" cy="14516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A91309D-95DC-5B0C-C9D7-53E15ECC5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7900" y="1736368"/>
            <a:ext cx="2700721" cy="252667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85163BD-EF88-33AD-596B-F4618B96E9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88267" y="4298502"/>
            <a:ext cx="2691585" cy="24922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10539E-FC57-DF9C-64E2-C0B075853733}"/>
              </a:ext>
            </a:extLst>
          </p:cNvPr>
          <p:cNvSpPr txBox="1"/>
          <p:nvPr/>
        </p:nvSpPr>
        <p:spPr>
          <a:xfrm>
            <a:off x="132164" y="2097326"/>
            <a:ext cx="5448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“On the impact of the Migdal effect in reactor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experiments”,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 Lett. B 852 (2024) 138627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7E0853-9849-098F-A54D-E386E834A2A1}"/>
              </a:ext>
            </a:extLst>
          </p:cNvPr>
          <p:cNvSpPr txBox="1"/>
          <p:nvPr/>
        </p:nvSpPr>
        <p:spPr>
          <a:xfrm>
            <a:off x="132164" y="3133592"/>
            <a:ext cx="59257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“Momentum dependent </a:t>
            </a:r>
            <a:r>
              <a:rPr lang="en-GB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radiative corrections to the coherent elastic neutrino-nucleus scattering for the neutrino charge-radius determination”,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JHEP 05 (2024) 271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7A0D39-D637-AFE2-BED2-72F17AB4FB15}"/>
              </a:ext>
            </a:extLst>
          </p:cNvPr>
          <p:cNvSpPr txBox="1"/>
          <p:nvPr/>
        </p:nvSpPr>
        <p:spPr>
          <a:xfrm>
            <a:off x="132164" y="4469948"/>
            <a:ext cx="5019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“Refined determination of the weak mixing angle at low energy”,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arXiv:2405.09416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9DA143-A281-30DB-7875-5A7A1A02B34D}"/>
              </a:ext>
            </a:extLst>
          </p:cNvPr>
          <p:cNvSpPr txBox="1"/>
          <p:nvPr/>
        </p:nvSpPr>
        <p:spPr>
          <a:xfrm>
            <a:off x="132164" y="5529306"/>
            <a:ext cx="47200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“Standard model physics and beyond in low energy neutrino scattering and parity violating electron interactions with nuclei”, </a:t>
            </a:r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PhD thesis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F3574E2-8AE8-C5C4-9EEE-E6F8871E5083}"/>
              </a:ext>
            </a:extLst>
          </p:cNvPr>
          <p:cNvSpPr txBox="1"/>
          <p:nvPr/>
        </p:nvSpPr>
        <p:spPr>
          <a:xfrm>
            <a:off x="7408260" y="106853"/>
            <a:ext cx="1793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Migdal Effect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C5CC387-4BD0-4AE9-DE76-45537CBE7D09}"/>
              </a:ext>
            </a:extLst>
          </p:cNvPr>
          <p:cNvSpPr txBox="1"/>
          <p:nvPr/>
        </p:nvSpPr>
        <p:spPr>
          <a:xfrm>
            <a:off x="8626528" y="4162298"/>
            <a:ext cx="284760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Fit @ Low Energies</a:t>
            </a:r>
            <a:endParaRPr lang="en-GB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2211A7-6C89-0283-7C81-FF474009BFD8}"/>
              </a:ext>
            </a:extLst>
          </p:cNvPr>
          <p:cNvSpPr txBox="1"/>
          <p:nvPr/>
        </p:nvSpPr>
        <p:spPr>
          <a:xfrm>
            <a:off x="665330" y="182743"/>
            <a:ext cx="510428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eutrino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Phenomenology: Papers</a:t>
            </a:r>
          </a:p>
        </p:txBody>
      </p:sp>
      <p:pic>
        <p:nvPicPr>
          <p:cNvPr id="11" name="Picture 10" descr="A black letter v&#10;&#10;Description automatically generated">
            <a:extLst>
              <a:ext uri="{FF2B5EF4-FFF2-40B4-BE49-F238E27FC236}">
                <a16:creationId xmlns:a16="http://schemas.microsoft.com/office/drawing/2014/main" id="{54F3B2B0-1296-8BE1-1D74-A0169566AC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1750" l="10000" r="90000">
                        <a14:foregroundMark x1="49500" y1="91500" x2="54250" y2="9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165" y="-149670"/>
            <a:ext cx="1069153" cy="1069153"/>
          </a:xfrm>
          <a:prstGeom prst="rect">
            <a:avLst/>
          </a:prstGeom>
          <a:noFill/>
          <a:ln w="698500">
            <a:noFill/>
          </a:ln>
        </p:spPr>
      </p:pic>
      <p:pic>
        <p:nvPicPr>
          <p:cNvPr id="27" name="Picture 26" descr="A diagram of a triangle with lines and letters&#10;&#10;Description automatically generated">
            <a:extLst>
              <a:ext uri="{FF2B5EF4-FFF2-40B4-BE49-F238E27FC236}">
                <a16:creationId xmlns:a16="http://schemas.microsoft.com/office/drawing/2014/main" id="{78DBBA32-A363-4C7C-80CD-50D624A33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96090" y="2097325"/>
            <a:ext cx="2362928" cy="138669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72ACAC2-1DCC-C0D9-B6D9-ADFD0D06B2C6}"/>
              </a:ext>
            </a:extLst>
          </p:cNvPr>
          <p:cNvSpPr txBox="1"/>
          <p:nvPr/>
        </p:nvSpPr>
        <p:spPr>
          <a:xfrm>
            <a:off x="8725905" y="2483502"/>
            <a:ext cx="17936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Neutrino Charge Radius</a:t>
            </a:r>
            <a:endParaRPr lang="en-GB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3DCA30A-3570-A61A-11B6-86C130A616D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03783" y="4465947"/>
            <a:ext cx="3693100" cy="219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451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C2F3D-3A6C-70B5-DF4B-B016FB8BA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1DBF1A-193A-F6EF-6EE7-576923EA7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6916F6-3558-B72E-D753-D8EB1056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73" y="105103"/>
            <a:ext cx="11694279" cy="6516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321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532A7-88B2-09CB-CFFE-CAC7EDE1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Richieste</a:t>
            </a:r>
            <a:r>
              <a:rPr lang="en-US" dirty="0"/>
              <a:t>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2E782-A004-B15E-70AC-AC21C2519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FD03F90-2E75-9BD4-5CFB-68DFF956B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31814"/>
            <a:ext cx="12192000" cy="240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47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C4378-A2C9-7AB1-69B0-C764821D3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Ultime</a:t>
            </a:r>
            <a:r>
              <a:rPr lang="en-US" dirty="0"/>
              <a:t> </a:t>
            </a:r>
            <a:r>
              <a:rPr lang="en-US" dirty="0" err="1"/>
              <a:t>novita</a:t>
            </a:r>
            <a:r>
              <a:rPr lang="en-US" dirty="0"/>
              <a:t>’ non Cagliari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71EF3-DF4D-A0EC-2CFE-966E6DEBA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140669" cy="435133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Criostato completato a LNGS (ruolo Federico co-</a:t>
            </a:r>
            <a:r>
              <a:rPr lang="it-IT" dirty="0" err="1"/>
              <a:t>chair</a:t>
            </a:r>
            <a:r>
              <a:rPr lang="it-IT" dirty="0"/>
              <a:t> </a:t>
            </a:r>
            <a:r>
              <a:rPr lang="it-IT" dirty="0" err="1"/>
              <a:t>installation</a:t>
            </a:r>
            <a:r>
              <a:rPr lang="it-IT" dirty="0"/>
              <a:t> planning)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TPC ancora da costruire: </a:t>
            </a:r>
            <a:r>
              <a:rPr lang="it-IT" dirty="0" err="1"/>
              <a:t>sara’</a:t>
            </a:r>
            <a:r>
              <a:rPr lang="it-IT" dirty="0"/>
              <a:t> in acrilico puro, niente Gd</a:t>
            </a:r>
          </a:p>
          <a:p>
            <a:r>
              <a:rPr lang="it-IT" dirty="0"/>
              <a:t>SiPM prodotti e a buon punto della fase di test e assemblaggio a NOA</a:t>
            </a:r>
          </a:p>
          <a:p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219C72-45E9-696A-3856-C3EDD44F4B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0303" y="947920"/>
            <a:ext cx="4076439" cy="3053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271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3133-9CD8-506E-7C8F-3B49BE1A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Ultime </a:t>
            </a:r>
            <a:r>
              <a:rPr lang="it-IT" dirty="0" err="1"/>
              <a:t>novita’</a:t>
            </a:r>
            <a:r>
              <a:rPr lang="it-IT" dirty="0"/>
              <a:t> Cagliari (i)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54F8C-3B0B-EF0D-1D18-27A284B5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1" y="1460938"/>
            <a:ext cx="5507420" cy="4950371"/>
          </a:xfrm>
        </p:spPr>
        <p:txBody>
          <a:bodyPr>
            <a:normAutofit/>
          </a:bodyPr>
          <a:lstStyle/>
          <a:p>
            <a:r>
              <a:rPr lang="it-IT" dirty="0"/>
              <a:t>Urania (Federico ed io) in fase di costruzione il sito;  basamento edifici fatto ora si deve istallare; inizio 2025 in funzione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DB3A03-2F56-DC02-59F8-65EBE47EA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973" y="1460937"/>
            <a:ext cx="6071821" cy="48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56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3133-9CD8-506E-7C8F-3B49BE1A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Ultime </a:t>
            </a:r>
            <a:r>
              <a:rPr lang="it-IT" dirty="0" err="1"/>
              <a:t>novita’</a:t>
            </a:r>
            <a:r>
              <a:rPr lang="it-IT" dirty="0"/>
              <a:t> Cagliari (ii)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54F8C-3B0B-EF0D-1D18-27A284B5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1" y="1534510"/>
            <a:ext cx="6201103" cy="4876799"/>
          </a:xfrm>
        </p:spPr>
        <p:txBody>
          <a:bodyPr>
            <a:normAutofit/>
          </a:bodyPr>
          <a:lstStyle/>
          <a:p>
            <a:r>
              <a:rPr lang="it-IT" dirty="0"/>
              <a:t>Aria (Federico, io, Valentina, Marco, Mauro, Riccardo, Arianna): </a:t>
            </a:r>
          </a:p>
          <a:p>
            <a:pPr lvl="1"/>
            <a:r>
              <a:rPr lang="it-IT" dirty="0"/>
              <a:t>terminato il rifacimento del castelletto di estrazione. A settembre dovremmo ricominciare a istallare palchetti. A </a:t>
            </a:r>
            <a:r>
              <a:rPr lang="it-IT" dirty="0" err="1"/>
              <a:t>meta’</a:t>
            </a:r>
            <a:r>
              <a:rPr lang="it-IT" dirty="0"/>
              <a:t> 2025 si dovrebbe iniziare a istallare la colonna.</a:t>
            </a:r>
          </a:p>
          <a:p>
            <a:pPr lvl="1"/>
            <a:r>
              <a:rPr lang="it-IT" dirty="0"/>
              <a:t>progettazione sistema di campionamento terminata, ora siamo in fase di review interna di Darkside</a:t>
            </a:r>
          </a:p>
          <a:p>
            <a:pPr lvl="1"/>
            <a:r>
              <a:rPr lang="it-IT" dirty="0"/>
              <a:t>abbiamo un ruolo L3 in LEGEND-1000 e siamo formalmente membri della collaborazione (a FTE 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0C808-4F35-0C70-DF3D-B599E5F39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9303" y="0"/>
            <a:ext cx="5121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44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3133-9CD8-506E-7C8F-3B49BE1A7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Ultime </a:t>
            </a:r>
            <a:r>
              <a:rPr lang="it-IT" dirty="0" err="1"/>
              <a:t>novita’</a:t>
            </a:r>
            <a:r>
              <a:rPr lang="it-IT" dirty="0"/>
              <a:t> Cagliari (iii)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54F8C-3B0B-EF0D-1D18-27A284B5E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5311" y="1460938"/>
            <a:ext cx="5265682" cy="4950371"/>
          </a:xfrm>
        </p:spPr>
        <p:txBody>
          <a:bodyPr>
            <a:normAutofit lnSpcReduction="10000"/>
          </a:bodyPr>
          <a:lstStyle/>
          <a:p>
            <a:r>
              <a:rPr lang="it-IT" dirty="0"/>
              <a:t>DART (il Sistema di test della radioattività’ a Canfranc, io, Devidutta, Riccardo):</a:t>
            </a:r>
          </a:p>
          <a:p>
            <a:pPr lvl="1"/>
            <a:r>
              <a:rPr lang="it-IT" dirty="0"/>
              <a:t>effettuata presa dati con successo confrontando argon atmosferico e underground di DS50 in un criostato di test con DART1</a:t>
            </a:r>
          </a:p>
          <a:p>
            <a:pPr lvl="1"/>
            <a:r>
              <a:rPr lang="it-IT" dirty="0"/>
              <a:t>PMT nuovi in ArDM testati e funzionanti</a:t>
            </a:r>
          </a:p>
          <a:p>
            <a:pPr lvl="1"/>
            <a:r>
              <a:rPr lang="it-IT" dirty="0"/>
              <a:t>Stiamo assemblando il DART2 finale con 8 SiPM </a:t>
            </a:r>
          </a:p>
          <a:p>
            <a:pPr lvl="1"/>
            <a:r>
              <a:rPr lang="it-IT" dirty="0"/>
              <a:t>Entro fine anno tutto montato e pronto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18F58F-1BB8-30E2-676B-5C42CC697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877" y="1690688"/>
            <a:ext cx="6684153" cy="4399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483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D338A-0AF6-D111-92FE-261C0BED4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Ultime</a:t>
            </a:r>
            <a:r>
              <a:rPr lang="en-US" dirty="0"/>
              <a:t> </a:t>
            </a:r>
            <a:r>
              <a:rPr lang="en-US" dirty="0" err="1"/>
              <a:t>novita</a:t>
            </a:r>
            <a:r>
              <a:rPr lang="en-US" dirty="0"/>
              <a:t>’ Cagliari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6862B-9CCE-16F4-E5AE-A99A986FE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Studi</a:t>
            </a:r>
            <a:r>
              <a:rPr lang="en-US" dirty="0"/>
              <a:t> di </a:t>
            </a:r>
            <a:r>
              <a:rPr lang="en-US" dirty="0" err="1"/>
              <a:t>sensibilita</a:t>
            </a:r>
            <a:r>
              <a:rPr lang="en-US" dirty="0"/>
              <a:t>’ di DarkSide:</a:t>
            </a:r>
          </a:p>
          <a:p>
            <a:pPr lvl="1"/>
            <a:r>
              <a:rPr lang="en-US" dirty="0"/>
              <a:t>nuovo </a:t>
            </a:r>
            <a:r>
              <a:rPr lang="en-US" dirty="0" err="1"/>
              <a:t>articolo</a:t>
            </a:r>
            <a:r>
              <a:rPr lang="en-US" dirty="0"/>
              <a:t> DarkSide-20k a </a:t>
            </a:r>
            <a:r>
              <a:rPr lang="en-US" dirty="0" err="1"/>
              <a:t>basse</a:t>
            </a:r>
            <a:r>
              <a:rPr lang="en-US" dirty="0"/>
              <a:t> masse sara’ </a:t>
            </a:r>
            <a:r>
              <a:rPr lang="en-US" dirty="0" err="1"/>
              <a:t>presentato</a:t>
            </a:r>
            <a:r>
              <a:rPr lang="en-US" dirty="0"/>
              <a:t> </a:t>
            </a:r>
            <a:r>
              <a:rPr lang="en-US" dirty="0" err="1"/>
              <a:t>questa</a:t>
            </a:r>
            <a:r>
              <a:rPr lang="en-US" dirty="0"/>
              <a:t> </a:t>
            </a:r>
            <a:r>
              <a:rPr lang="en-US" dirty="0" err="1"/>
              <a:t>settimana</a:t>
            </a:r>
            <a:r>
              <a:rPr lang="en-US" dirty="0"/>
              <a:t> a IDM2024 </a:t>
            </a:r>
          </a:p>
          <a:p>
            <a:pPr lvl="2"/>
            <a:r>
              <a:rPr lang="en-US" dirty="0"/>
              <a:t>di gran </a:t>
            </a:r>
            <a:r>
              <a:rPr lang="en-US" dirty="0" err="1"/>
              <a:t>lunga</a:t>
            </a:r>
            <a:r>
              <a:rPr lang="en-US" dirty="0"/>
              <a:t> </a:t>
            </a:r>
            <a:r>
              <a:rPr lang="en-US" dirty="0" err="1"/>
              <a:t>miglior</a:t>
            </a:r>
            <a:r>
              <a:rPr lang="en-US" dirty="0"/>
              <a:t> </a:t>
            </a:r>
            <a:r>
              <a:rPr lang="en-US" dirty="0" err="1"/>
              <a:t>sensibilta</a:t>
            </a:r>
            <a:r>
              <a:rPr lang="en-US" dirty="0"/>
              <a:t>’ al mondo per 1GeV&lt;m&lt;6GeV</a:t>
            </a:r>
          </a:p>
          <a:p>
            <a:pPr lvl="1"/>
            <a:r>
              <a:rPr lang="en-US" dirty="0" err="1"/>
              <a:t>contributo</a:t>
            </a:r>
            <a:r>
              <a:rPr lang="en-US" dirty="0"/>
              <a:t> Nicola e Mattia </a:t>
            </a:r>
            <a:r>
              <a:rPr lang="en-US" dirty="0" err="1"/>
              <a:t>spettri</a:t>
            </a:r>
            <a:r>
              <a:rPr lang="en-US" dirty="0"/>
              <a:t> di </a:t>
            </a:r>
            <a:r>
              <a:rPr lang="en-US" dirty="0" err="1"/>
              <a:t>neutrini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13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7482D-8AEF-7FB0-2470-DF74ED326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Ruoli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2BD600-A222-513D-9B2F-10F8AEE70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Francesca EB chair</a:t>
            </a:r>
          </a:p>
          <a:p>
            <a:r>
              <a:rPr lang="en-US" dirty="0"/>
              <a:t>Matteo SB</a:t>
            </a:r>
          </a:p>
          <a:p>
            <a:r>
              <a:rPr lang="en-US" dirty="0"/>
              <a:t>Federico TC Aria e co-</a:t>
            </a:r>
            <a:r>
              <a:rPr lang="en-US" dirty="0" err="1"/>
              <a:t>cooridnatore</a:t>
            </a:r>
            <a:r>
              <a:rPr lang="en-US" dirty="0"/>
              <a:t> argon underground, project control office di DarkSide-20k</a:t>
            </a:r>
          </a:p>
          <a:p>
            <a:r>
              <a:rPr lang="en-US" dirty="0"/>
              <a:t>Walter PL Aria e co-</a:t>
            </a:r>
            <a:r>
              <a:rPr lang="en-US" dirty="0" err="1"/>
              <a:t>cooridnatore</a:t>
            </a:r>
            <a:r>
              <a:rPr lang="en-US" dirty="0"/>
              <a:t> argon underground e PL </a:t>
            </a:r>
            <a:r>
              <a:rPr lang="en-US" dirty="0" err="1"/>
              <a:t>DArt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503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7BA16-7499-3835-DED4-6786AF900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DRD2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DF4429-8699-16A4-5E28-DBD7B300E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attivita</a:t>
            </a:r>
            <a:r>
              <a:rPr lang="en-US" dirty="0"/>
              <a:t>’ di R&amp;D </a:t>
            </a:r>
            <a:r>
              <a:rPr lang="en-US" dirty="0" err="1"/>
              <a:t>su</a:t>
            </a:r>
            <a:r>
              <a:rPr lang="en-US" dirty="0"/>
              <a:t> </a:t>
            </a:r>
            <a:r>
              <a:rPr lang="en-US" dirty="0" err="1"/>
              <a:t>rivelatori</a:t>
            </a:r>
            <a:r>
              <a:rPr lang="en-US" dirty="0"/>
              <a:t> </a:t>
            </a:r>
            <a:r>
              <a:rPr lang="en-US" dirty="0" err="1"/>
              <a:t>liquidi</a:t>
            </a:r>
            <a:endParaRPr lang="en-US" dirty="0"/>
          </a:p>
          <a:p>
            <a:r>
              <a:rPr lang="en-US" dirty="0" err="1"/>
              <a:t>esperimento</a:t>
            </a:r>
            <a:r>
              <a:rPr lang="en-US" dirty="0"/>
              <a:t> CERN</a:t>
            </a:r>
          </a:p>
          <a:p>
            <a:r>
              <a:rPr lang="en-US" dirty="0"/>
              <a:t>a Cagliari </a:t>
            </a:r>
            <a:r>
              <a:rPr lang="en-US" dirty="0" err="1"/>
              <a:t>studi</a:t>
            </a:r>
            <a:r>
              <a:rPr lang="en-US" dirty="0"/>
              <a:t> di </a:t>
            </a:r>
            <a:r>
              <a:rPr lang="en-US" dirty="0" err="1"/>
              <a:t>purificazione</a:t>
            </a:r>
            <a:r>
              <a:rPr lang="en-US" dirty="0"/>
              <a:t> di argon</a:t>
            </a:r>
          </a:p>
          <a:p>
            <a:r>
              <a:rPr lang="en-US" dirty="0"/>
              <a:t>WB CB chair</a:t>
            </a:r>
          </a:p>
          <a:p>
            <a:r>
              <a:rPr lang="en-US" dirty="0"/>
              <a:t>Matteo RL</a:t>
            </a:r>
          </a:p>
          <a:p>
            <a:r>
              <a:rPr lang="en-US" dirty="0"/>
              <a:t>in Corso di </a:t>
            </a:r>
            <a:r>
              <a:rPr lang="en-US" dirty="0" err="1"/>
              <a:t>strutturazione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89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4C8617C-B548-6326-FBF0-97B446D77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921" y="1059055"/>
            <a:ext cx="2821243" cy="22383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4D0843-528E-F79F-30C0-EA21573681ED}"/>
                  </a:ext>
                </a:extLst>
              </p:cNvPr>
              <p:cNvSpPr txBox="1"/>
              <p:nvPr/>
            </p:nvSpPr>
            <p:spPr>
              <a:xfrm>
                <a:off x="117309" y="901243"/>
                <a:ext cx="10086705" cy="58631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spcBef>
                    <a:spcPts val="400"/>
                  </a:spcBef>
                </a:pPr>
                <a:r>
                  <a:rPr lang="en-GB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CEvNS: 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Coherent Elastic Neutrino Nucleus Scattering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Processo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corrente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debole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neutra</a:t>
                </a: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Sezione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d’urto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grande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grazie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coerenza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e>
                      <m:sup>
                        <m:r>
                          <a:rPr lang="it-IT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Avviene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basse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energie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momento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trasferito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dell’ordine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del MeV </a:t>
                </a:r>
                <a14:m>
                  <m:oMath xmlns:m="http://schemas.openxmlformats.org/officeDocument/2006/math">
                    <m:r>
                      <a:rPr lang="it-IT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→ </m:t>
                    </m:r>
                  </m:oMath>
                </a14:m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sensibile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struttura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nucleare</a:t>
                </a: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Fondo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GB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irriducibile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 per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esperimenti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rivelazione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diretta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materia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oscura</a:t>
                </a:r>
                <a:endParaRPr lang="en-GB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800100" lvl="1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E’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necessario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caratterizzarlo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al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meglio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per </a:t>
                </a: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DarkSide-20k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endParaRPr lang="en-GB" sz="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400"/>
                  </a:spcBef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Inoltre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permette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testare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il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Standard a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basse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energie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anche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la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teoria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nucleare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Misura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dell’</a:t>
                </a:r>
                <a:r>
                  <a:rPr lang="en-GB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angolo</a:t>
                </a: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di Weinberg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Raggio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della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distribuzione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dei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neutroni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all’interno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del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nucleo</a:t>
                </a:r>
                <a:endParaRPr lang="en-GB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Correzioni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Radiative</a:t>
                </a: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Proprietà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Elettromagnetiche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dei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Neutrini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800100" lvl="1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Charge Radius</a:t>
                </a:r>
              </a:p>
              <a:p>
                <a:pPr marL="800100" lvl="1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Magnetic Moment</a:t>
                </a:r>
              </a:p>
              <a:p>
                <a:pPr marL="800100" lvl="1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Neutrino </a:t>
                </a:r>
                <a:r>
                  <a:rPr lang="en-GB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Millicharge</a:t>
                </a:r>
                <a:endParaRPr lang="en-GB" sz="2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spcBef>
                    <a:spcPts val="400"/>
                  </a:spcBef>
                  <a:buFont typeface="Arial" panose="020B0604020202020204" pitchFamily="34" charset="0"/>
                  <a:buChar char="•"/>
                </a:pPr>
                <a:r>
                  <a:rPr lang="en-GB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Mediatori</a:t>
                </a: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b="1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leggeri</a:t>
                </a:r>
                <a:r>
                  <a:rPr lang="en-GB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oltre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il </a:t>
                </a:r>
                <a:r>
                  <a:rPr lang="en-GB" sz="20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modello</a:t>
                </a:r>
                <a:r>
                  <a:rPr lang="en-GB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standard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64D0843-528E-F79F-30C0-EA2157368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9" y="901243"/>
                <a:ext cx="10086705" cy="5863144"/>
              </a:xfrm>
              <a:prstGeom prst="rect">
                <a:avLst/>
              </a:prstGeom>
              <a:blipFill>
                <a:blip r:embed="rId4"/>
                <a:stretch>
                  <a:fillRect l="-629" t="-649" b="-8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Picture 32">
            <a:extLst>
              <a:ext uri="{FF2B5EF4-FFF2-40B4-BE49-F238E27FC236}">
                <a16:creationId xmlns:a16="http://schemas.microsoft.com/office/drawing/2014/main" id="{11AA7D9B-DA96-B688-137E-26FDE2EBE17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290" r="8255"/>
          <a:stretch/>
        </p:blipFill>
        <p:spPr>
          <a:xfrm>
            <a:off x="4964466" y="4757401"/>
            <a:ext cx="1380185" cy="1006734"/>
          </a:xfrm>
          <a:prstGeom prst="rect">
            <a:avLst/>
          </a:prstGeom>
          <a:ln w="38100">
            <a:noFill/>
          </a:ln>
        </p:spPr>
      </p:pic>
      <p:pic>
        <p:nvPicPr>
          <p:cNvPr id="26" name="Picture 3" descr="page8image45223584">
            <a:extLst>
              <a:ext uri="{FF2B5EF4-FFF2-40B4-BE49-F238E27FC236}">
                <a16:creationId xmlns:a16="http://schemas.microsoft.com/office/drawing/2014/main" id="{3A25CA95-F31B-055A-63A9-D8863B678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93227">
            <a:off x="5223134" y="5820697"/>
            <a:ext cx="1356870" cy="792299"/>
          </a:xfrm>
          <a:custGeom>
            <a:avLst/>
            <a:gdLst>
              <a:gd name="connsiteX0" fmla="*/ 0 w 1356870"/>
              <a:gd name="connsiteY0" fmla="*/ 0 h 792299"/>
              <a:gd name="connsiteX1" fmla="*/ 664866 w 1356870"/>
              <a:gd name="connsiteY1" fmla="*/ 0 h 792299"/>
              <a:gd name="connsiteX2" fmla="*/ 1356870 w 1356870"/>
              <a:gd name="connsiteY2" fmla="*/ 0 h 792299"/>
              <a:gd name="connsiteX3" fmla="*/ 1356870 w 1356870"/>
              <a:gd name="connsiteY3" fmla="*/ 411995 h 792299"/>
              <a:gd name="connsiteX4" fmla="*/ 1356870 w 1356870"/>
              <a:gd name="connsiteY4" fmla="*/ 792299 h 792299"/>
              <a:gd name="connsiteX5" fmla="*/ 705572 w 1356870"/>
              <a:gd name="connsiteY5" fmla="*/ 792299 h 792299"/>
              <a:gd name="connsiteX6" fmla="*/ 0 w 1356870"/>
              <a:gd name="connsiteY6" fmla="*/ 792299 h 792299"/>
              <a:gd name="connsiteX7" fmla="*/ 0 w 1356870"/>
              <a:gd name="connsiteY7" fmla="*/ 411995 h 792299"/>
              <a:gd name="connsiteX8" fmla="*/ 0 w 1356870"/>
              <a:gd name="connsiteY8" fmla="*/ 0 h 7922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56870" h="792299" extrusionOk="0">
                <a:moveTo>
                  <a:pt x="0" y="0"/>
                </a:moveTo>
                <a:cubicBezTo>
                  <a:pt x="254314" y="-25500"/>
                  <a:pt x="452975" y="-3749"/>
                  <a:pt x="664866" y="0"/>
                </a:cubicBezTo>
                <a:cubicBezTo>
                  <a:pt x="876757" y="3749"/>
                  <a:pt x="1063691" y="28851"/>
                  <a:pt x="1356870" y="0"/>
                </a:cubicBezTo>
                <a:cubicBezTo>
                  <a:pt x="1338248" y="141591"/>
                  <a:pt x="1373445" y="272403"/>
                  <a:pt x="1356870" y="411995"/>
                </a:cubicBezTo>
                <a:cubicBezTo>
                  <a:pt x="1340295" y="551588"/>
                  <a:pt x="1342788" y="620781"/>
                  <a:pt x="1356870" y="792299"/>
                </a:cubicBezTo>
                <a:cubicBezTo>
                  <a:pt x="1137068" y="793029"/>
                  <a:pt x="1010393" y="787095"/>
                  <a:pt x="705572" y="792299"/>
                </a:cubicBezTo>
                <a:cubicBezTo>
                  <a:pt x="400751" y="797503"/>
                  <a:pt x="218298" y="811519"/>
                  <a:pt x="0" y="792299"/>
                </a:cubicBezTo>
                <a:cubicBezTo>
                  <a:pt x="-6008" y="632064"/>
                  <a:pt x="17099" y="539668"/>
                  <a:pt x="0" y="411995"/>
                </a:cubicBezTo>
                <a:cubicBezTo>
                  <a:pt x="-17099" y="284322"/>
                  <a:pt x="6353" y="135558"/>
                  <a:pt x="0" y="0"/>
                </a:cubicBezTo>
                <a:close/>
              </a:path>
            </a:pathLst>
          </a:custGeom>
          <a:noFill/>
          <a:ln w="25400">
            <a:noFill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75213F-813B-D404-4C96-1511E016BC8A}"/>
              </a:ext>
            </a:extLst>
          </p:cNvPr>
          <p:cNvSpPr txBox="1"/>
          <p:nvPr/>
        </p:nvSpPr>
        <p:spPr>
          <a:xfrm>
            <a:off x="665330" y="182743"/>
            <a:ext cx="525336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eutrino</a:t>
            </a:r>
            <a:r>
              <a:rPr lang="en-GB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Phenomenology: </a:t>
            </a:r>
            <a:r>
              <a:rPr lang="en-GB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CEvNS</a:t>
            </a:r>
            <a:endParaRPr lang="en-GB" sz="3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4C1254-E8D9-F86E-F881-081BC8139A45}"/>
              </a:ext>
            </a:extLst>
          </p:cNvPr>
          <p:cNvSpPr txBox="1"/>
          <p:nvPr/>
        </p:nvSpPr>
        <p:spPr>
          <a:xfrm>
            <a:off x="8420142" y="100227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Cadeddu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803975-31BF-D622-54B1-D6DD28E1CC0D}"/>
              </a:ext>
            </a:extLst>
          </p:cNvPr>
          <p:cNvSpPr txBox="1"/>
          <p:nvPr/>
        </p:nvSpPr>
        <p:spPr>
          <a:xfrm>
            <a:off x="8420142" y="501133"/>
            <a:ext cx="11467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Dordei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7E3C17-FE62-795F-4D5F-DF5073FEE364}"/>
              </a:ext>
            </a:extLst>
          </p:cNvPr>
          <p:cNvSpPr txBox="1"/>
          <p:nvPr/>
        </p:nvSpPr>
        <p:spPr>
          <a:xfrm>
            <a:off x="9999221" y="104583"/>
            <a:ext cx="1999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M. Atzori Corona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4CB0114-24BD-ED2D-6335-73F101AFFC87}"/>
              </a:ext>
            </a:extLst>
          </p:cNvPr>
          <p:cNvSpPr txBox="1"/>
          <p:nvPr/>
        </p:nvSpPr>
        <p:spPr>
          <a:xfrm>
            <a:off x="10017478" y="487380"/>
            <a:ext cx="1332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N.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Cargioli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17661B2-1E9A-83A8-D096-DE2B098A76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3602" y="3195783"/>
            <a:ext cx="1535402" cy="34002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9F2CF8B-B13A-0F39-83D9-18D6FBF6EA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8098677" y="4092772"/>
            <a:ext cx="3837602" cy="2665001"/>
          </a:xfrm>
          <a:prstGeom prst="rect">
            <a:avLst/>
          </a:prstGeom>
        </p:spPr>
      </p:pic>
      <p:pic>
        <p:nvPicPr>
          <p:cNvPr id="31" name="Picture 30" descr="A black letter v&#10;&#10;Description automatically generated">
            <a:extLst>
              <a:ext uri="{FF2B5EF4-FFF2-40B4-BE49-F238E27FC236}">
                <a16:creationId xmlns:a16="http://schemas.microsoft.com/office/drawing/2014/main" id="{55AAA222-5A16-C52F-8BD8-D4E2E43893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1750" l="10000" r="90000">
                        <a14:foregroundMark x1="49500" y1="91500" x2="54250" y2="9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01165" y="-149670"/>
            <a:ext cx="1069153" cy="1069153"/>
          </a:xfrm>
          <a:prstGeom prst="rect">
            <a:avLst/>
          </a:prstGeom>
          <a:noFill/>
          <a:ln w="698500">
            <a:noFill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D70C34-C2B1-FD8E-2A96-77C6DBF76AB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66412" y="4742993"/>
            <a:ext cx="1314737" cy="1286280"/>
          </a:xfrm>
          <a:prstGeom prst="rect">
            <a:avLst/>
          </a:prstGeom>
          <a:noFill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E72BB9-A5F3-A8D5-B5ED-649F1DD19486}"/>
              </a:ext>
            </a:extLst>
          </p:cNvPr>
          <p:cNvSpPr/>
          <p:nvPr/>
        </p:nvSpPr>
        <p:spPr>
          <a:xfrm>
            <a:off x="8339384" y="110187"/>
            <a:ext cx="3659359" cy="857028"/>
          </a:xfrm>
          <a:prstGeom prst="rect">
            <a:avLst/>
          </a:prstGeom>
          <a:noFill/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A261160-62AD-0D58-9DA0-4DAC32A16FA4}"/>
              </a:ext>
            </a:extLst>
          </p:cNvPr>
          <p:cNvSpPr/>
          <p:nvPr/>
        </p:nvSpPr>
        <p:spPr>
          <a:xfrm>
            <a:off x="6939860" y="279262"/>
            <a:ext cx="1390396" cy="456234"/>
          </a:xfrm>
          <a:prstGeom prst="rect">
            <a:avLst/>
          </a:prstGeom>
          <a:solidFill>
            <a:schemeClr val="accent1"/>
          </a:solidFill>
          <a:ln w="254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THE GROUP</a:t>
            </a:r>
          </a:p>
        </p:txBody>
      </p:sp>
    </p:spTree>
    <p:extLst>
      <p:ext uri="{BB962C8B-B14F-4D97-AF65-F5344CB8AC3E}">
        <p14:creationId xmlns:p14="http://schemas.microsoft.com/office/powerpoint/2010/main" val="31618623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1707</TotalTime>
  <Words>582</Words>
  <Application>Microsoft Macintosh PowerPoint</Application>
  <PresentationFormat>Widescreen</PresentationFormat>
  <Paragraphs>76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Aptos Display</vt:lpstr>
      <vt:lpstr>Arial</vt:lpstr>
      <vt:lpstr>Cambria Math</vt:lpstr>
      <vt:lpstr>Times New Roman</vt:lpstr>
      <vt:lpstr>Office Theme</vt:lpstr>
      <vt:lpstr>DarkSide, DRD2 e neutrini</vt:lpstr>
      <vt:lpstr>Ultime novita’ non Cagliari</vt:lpstr>
      <vt:lpstr>Ultime novita’ Cagliari (i)</vt:lpstr>
      <vt:lpstr>Ultime novita’ Cagliari (ii)</vt:lpstr>
      <vt:lpstr>Ultime novita’ Cagliari (iii)</vt:lpstr>
      <vt:lpstr>Ultime novita’ Cagliari</vt:lpstr>
      <vt:lpstr>Ruoli</vt:lpstr>
      <vt:lpstr>DRD2</vt:lpstr>
      <vt:lpstr>PowerPoint Presentation</vt:lpstr>
      <vt:lpstr>PowerPoint Presentation</vt:lpstr>
      <vt:lpstr>PowerPoint Presentation</vt:lpstr>
      <vt:lpstr>Richieste 2025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Walter Marcello Bonivento</dc:creator>
  <cp:lastModifiedBy>Walter Marcello Bonivento</cp:lastModifiedBy>
  <cp:revision>8</cp:revision>
  <dcterms:created xsi:type="dcterms:W3CDTF">2024-07-03T12:07:38Z</dcterms:created>
  <dcterms:modified xsi:type="dcterms:W3CDTF">2024-07-04T16:35:12Z</dcterms:modified>
</cp:coreProperties>
</file>