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62" r:id="rId6"/>
    <p:sldId id="258" r:id="rId7"/>
    <p:sldId id="259" r:id="rId8"/>
    <p:sldId id="265" r:id="rId9"/>
    <p:sldId id="266" r:id="rId10"/>
    <p:sldId id="261" r:id="rId11"/>
    <p:sldId id="260" r:id="rId12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9" d="100"/>
          <a:sy n="109" d="100"/>
        </p:scale>
        <p:origin x="20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0B544-87DE-DB0C-8918-7478CBBE0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39A677-7CAB-3280-FC9B-BCEB97CB3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2021B-4451-1CD1-E01E-0BFAE8A5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D2BE-0E0D-D049-9AE0-1BF888DB763A}" type="datetimeFigureOut">
              <a:rPr lang="en-US" smtClean="0"/>
              <a:t>7/3/24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46A43-2A6E-6DCA-2406-87552DE75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1ECF2-3DB4-30E7-A50C-DA4E01ECE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E3E3F-28F9-8C47-9BB4-DADB40066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81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E25E1-9C63-8724-7768-855FE993F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31B7A0-0593-1732-BD04-E091AB5D1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84235-C805-B0E2-3D53-A54A0EC31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D2BE-0E0D-D049-9AE0-1BF888DB763A}" type="datetimeFigureOut">
              <a:rPr lang="en-US" smtClean="0"/>
              <a:t>7/3/24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95180-F6B3-0074-C9B2-9E3C3091D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FDEAB-972A-E544-8450-9C72D5222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E3E3F-28F9-8C47-9BB4-DADB40066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8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AE0946-52D8-5692-E99C-ECB59959A4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CED0E2-1EB3-2975-6ECE-EC7CC324C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DD266-BEC1-89AA-1605-92F809D21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D2BE-0E0D-D049-9AE0-1BF888DB763A}" type="datetimeFigureOut">
              <a:rPr lang="en-US" smtClean="0"/>
              <a:t>7/3/24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EC3A5-CEAE-5812-9324-CD7904B18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2B574-BD4D-74B5-07DD-145DEC7E9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E3E3F-28F9-8C47-9BB4-DADB40066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5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4E525-09A2-48E6-726A-0A541E35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97ED9-D061-AC4F-6571-31242D1C1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DA712-7CA7-638B-D566-427A3AA70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D2BE-0E0D-D049-9AE0-1BF888DB763A}" type="datetimeFigureOut">
              <a:rPr lang="en-US" smtClean="0"/>
              <a:t>7/3/24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B97CE-5FA4-BD0D-C6CA-A3C50B4D4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208C3-545C-4332-C3CB-65B6FF13F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E3E3F-28F9-8C47-9BB4-DADB40066A41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AEA5467-FBCA-E41F-C8D5-0DF3FDED19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19722"/>
            <a:ext cx="755671" cy="100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93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8F53A-0608-61F5-F74D-643C4F1BD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31B43-C359-18B8-A38D-4CA6E84DD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29CC5-8066-9A7A-C42E-09013439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D2BE-0E0D-D049-9AE0-1BF888DB763A}" type="datetimeFigureOut">
              <a:rPr lang="en-US" smtClean="0"/>
              <a:t>7/3/24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076CB-B8C2-E542-8567-27F5544C1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88983-2B12-C400-EAE0-9DEA6E81D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E3E3F-28F9-8C47-9BB4-DADB40066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5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E9A03-F94D-0A48-54C6-A7EB8BCC8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FC51C-37CA-0D5A-A4C3-8A07554A1E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79351-C525-8560-5C6D-0F42EE65B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FB15C-81D3-3D0F-D1C3-8B92678BC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D2BE-0E0D-D049-9AE0-1BF888DB763A}" type="datetimeFigureOut">
              <a:rPr lang="en-US" smtClean="0"/>
              <a:t>7/3/24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A0B97-0C85-00A3-BFD7-C28824683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D2EB2-97FA-AFE5-7DD3-419B372A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E3E3F-28F9-8C47-9BB4-DADB40066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80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DAB35-98D0-DEE3-54D0-E47610A2B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71EA5-86F0-A7B0-D95D-C782A1A59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C7199C-EBA7-4EE9-664B-0B04B519A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0AA38C-379C-5C6B-9425-FD9124B735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A5B4BE-1FF9-A0AC-3FA5-E82F3118D8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988452-3126-DDE3-535B-F8D14586B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D2BE-0E0D-D049-9AE0-1BF888DB763A}" type="datetimeFigureOut">
              <a:rPr lang="en-US" smtClean="0"/>
              <a:t>7/3/24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9DE267-0756-485E-23D3-35AAEB32B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CC58A0-3768-8CE6-66B4-AF7EB3A2A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E3E3F-28F9-8C47-9BB4-DADB40066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02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524E1-22C5-B890-D4DE-FEF202808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53195B-068F-D553-9301-2984B7C19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D2BE-0E0D-D049-9AE0-1BF888DB763A}" type="datetimeFigureOut">
              <a:rPr lang="en-US" smtClean="0"/>
              <a:t>7/3/24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D0F1ED-955E-5F97-3E57-B5C51CD55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F96E5-F95B-E006-49DB-9263E48A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E3E3F-28F9-8C47-9BB4-DADB40066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9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667255-7996-19FA-086A-3194F55B4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D2BE-0E0D-D049-9AE0-1BF888DB763A}" type="datetimeFigureOut">
              <a:rPr lang="en-US" smtClean="0"/>
              <a:t>7/3/24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2D3AF6-B8C4-3411-7199-A58B33E98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9243A-81DE-62C9-7E48-68F02570A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E3E3F-28F9-8C47-9BB4-DADB40066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6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9066A-04DE-C6D1-D37E-5207073EB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2A96B-3E8F-FEF4-DC4A-9A3E40640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96E702-AEFB-9E54-E112-B4E763C2C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8465C-24D5-C23C-DBD4-A1603BF2C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D2BE-0E0D-D049-9AE0-1BF888DB763A}" type="datetimeFigureOut">
              <a:rPr lang="en-US" smtClean="0"/>
              <a:t>7/3/24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AB55A-EB7A-9662-C488-846418767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E8C85-6FBC-0663-A873-4DD7D1E47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E3E3F-28F9-8C47-9BB4-DADB40066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8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B27B4-7E34-8709-D484-AF16BEAC0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160B36-E08A-DA56-B20C-9B72BAD945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917150-F1FD-2840-4FBB-20038C48F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CA21C-6931-946B-A848-A7DD2E502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D2BE-0E0D-D049-9AE0-1BF888DB763A}" type="datetimeFigureOut">
              <a:rPr lang="en-US" smtClean="0"/>
              <a:t>7/3/24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293051-7ED6-6F91-D785-813956DF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B895E-0C33-09CA-C2D8-856E515F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E3E3F-28F9-8C47-9BB4-DADB40066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93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B97CC5-A0FD-8561-2EDD-09EAED45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08223-4972-5A7D-CC8B-9FB6802F9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73692-16E2-F7E2-7199-00B399C2C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1DD2BE-0E0D-D049-9AE0-1BF888DB763A}" type="datetimeFigureOut">
              <a:rPr lang="en-US" smtClean="0"/>
              <a:t>7/3/24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B4406-CD4D-AE18-366B-CC7BD2930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5EA4C-672F-E3F0-D1A8-32EED3976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BE3E3F-28F9-8C47-9BB4-DADB40066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7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AFD4B-314F-1075-2F8E-A5795321F1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64EA5F-A6A2-4BE5-8D81-C6404999F7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358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B4D4-56A8-1E97-D1A1-E6F614DC7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3F4FE-91E3-75F1-07DC-8BC077704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it-IT" dirty="0"/>
              <a:t>Principali nazioni rappresentate per ora, in crescita: UK (UCL,ICL, Bristol), D(Max Planck, KIT, Mainz, DESY, Hamburg, Freiburg…), CH (Zurigo, Losanna), I (Napoli, Bari, Bologna, Cagliari), CERN, NE (Leiden), Portogallo (Coimbra), </a:t>
            </a:r>
            <a:r>
              <a:rPr lang="it-IT" dirty="0" err="1"/>
              <a:t>F</a:t>
            </a:r>
            <a:r>
              <a:rPr lang="it-IT" dirty="0"/>
              <a:t> (IJCL), Turchia (Ankara), JAP(Nagoya, </a:t>
            </a:r>
            <a:r>
              <a:rPr lang="it-IT" dirty="0" err="1"/>
              <a:t>Nihon</a:t>
            </a:r>
            <a:r>
              <a:rPr lang="it-IT" dirty="0"/>
              <a:t>, </a:t>
            </a:r>
            <a:r>
              <a:rPr lang="it-IT" dirty="0" err="1"/>
              <a:t>Toho</a:t>
            </a:r>
            <a:r>
              <a:rPr lang="it-IT" dirty="0"/>
              <a:t>), Danimarca(NB),Sud Corea(RINS)</a:t>
            </a:r>
          </a:p>
          <a:p>
            <a:r>
              <a:rPr lang="it-IT" dirty="0"/>
              <a:t>A parte il CERN, tutte le altre (inclusa Italia) devono ancora approcciare le loro agenzie finanziatrici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AFB09A-73EF-F652-5371-23ACFC88E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389" y="584887"/>
            <a:ext cx="60833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33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06AC5-1FD6-A721-4943-5632867DD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58824-DB39-D5A7-8884-0BABBD8BA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it-IT" dirty="0"/>
              <a:t>Attività di Cagliari: leadership e progettazione di  Calorimetria/</a:t>
            </a:r>
            <a:r>
              <a:rPr lang="it-IT" dirty="0" err="1"/>
              <a:t>Particle</a:t>
            </a:r>
            <a:r>
              <a:rPr lang="it-IT" dirty="0"/>
              <a:t> ID</a:t>
            </a:r>
          </a:p>
          <a:p>
            <a:r>
              <a:rPr lang="it-IT" dirty="0"/>
              <a:t>C'è ampio spazio per contribuire e assumere importanti ruoli di responsabilità: simulazione, detector design, core software, elettronica, slow </a:t>
            </a:r>
            <a:r>
              <a:rPr lang="it-IT" dirty="0" err="1"/>
              <a:t>control,etc</a:t>
            </a:r>
            <a:r>
              <a:rPr lang="it-IT" dirty="0"/>
              <a:t>…</a:t>
            </a:r>
          </a:p>
          <a:p>
            <a:r>
              <a:rPr lang="it-IT" dirty="0"/>
              <a:t>Siete invitate/i a collaborare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B3A371-9FC0-1852-FF17-D02637908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17990"/>
            <a:ext cx="7772400" cy="39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07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0FCDA-7A68-291A-73D4-83936E1EE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9FA6E-096E-2096-B851-0DEF992D6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Sigla INFN </a:t>
            </a:r>
            <a:r>
              <a:rPr lang="it-IT" dirty="0" err="1"/>
              <a:t>p</a:t>
            </a:r>
            <a:r>
              <a:rPr lang="it-IT"/>
              <a:t>-SHiP in CSN1 dal  2014 al 2019. RN: WB</a:t>
            </a:r>
          </a:p>
          <a:p>
            <a:r>
              <a:rPr lang="it-IT"/>
              <a:t>La sigla INFN non viene aperta quest’anno. Per aprirla si </a:t>
            </a:r>
            <a:r>
              <a:rPr lang="it-IT" err="1"/>
              <a:t>dovra’</a:t>
            </a:r>
            <a:r>
              <a:rPr lang="it-IT"/>
              <a:t> seguire la nuova procedura legata ai nuovi esperimenti, nuovo coordinatore nazionale G. </a:t>
            </a:r>
            <a:r>
              <a:rPr lang="it-IT" err="1"/>
              <a:t>DeLellis</a:t>
            </a:r>
            <a:r>
              <a:rPr lang="it-IT"/>
              <a:t> (NA)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9643BD-BCF0-3391-4399-21D12F1AF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243" y="876535"/>
            <a:ext cx="7772400" cy="273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45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57E16-9D1E-FB63-8BEF-EC36E3716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3F4C1-FCE2-7C1E-EA23-98D5255D3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6BC56E-283B-BBBD-4F6A-A9856E500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94721"/>
            <a:ext cx="7772400" cy="506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42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0B76D-860F-4385-45BB-C4B951046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18A9A-85B4-96C9-4F0F-3F311FCED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BA5DF0-106C-B375-47CD-A2FF36C2C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297" y="585362"/>
            <a:ext cx="7772400" cy="1535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3349B0-19F1-597B-04EB-0AEB8EB38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284840"/>
            <a:ext cx="7772400" cy="228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37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8264C-7480-9998-364D-2D7608250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A05B4-1349-81FE-1A09-7B260BED2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639D5E-45F9-55C6-F4BD-23EF6E3A2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424" y="819807"/>
            <a:ext cx="8543776" cy="478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00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70C4A-78FC-BEA1-8CD0-E319512A2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AD046-CC08-B442-5F36-9483BA78B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85B395-D2CC-65C8-1FEB-048E53B7A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14502"/>
            <a:ext cx="7772400" cy="4102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305A1C-2EBA-25AD-3F8F-E103484AB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96305"/>
            <a:ext cx="10969565" cy="22102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8D6E5C-0365-E577-5A84-DBB1A69CCED3}"/>
              </a:ext>
            </a:extLst>
          </p:cNvPr>
          <p:cNvSpPr txBox="1"/>
          <p:nvPr/>
        </p:nvSpPr>
        <p:spPr>
          <a:xfrm>
            <a:off x="9848193" y="2680138"/>
            <a:ext cx="179726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/>
              <a:t>Fabiola </a:t>
            </a:r>
            <a:r>
              <a:rPr lang="en-US" err="1"/>
              <a:t>Gianotti</a:t>
            </a:r>
            <a:endParaRPr lang="en-US"/>
          </a:p>
          <a:p>
            <a:r>
              <a:rPr lang="en-US"/>
              <a:t>2/7/2024 MTP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69B5DA4-BC4A-FFE4-EB5B-1D1C179E9CF9}"/>
              </a:ext>
            </a:extLst>
          </p:cNvPr>
          <p:cNvSpPr/>
          <p:nvPr/>
        </p:nvSpPr>
        <p:spPr>
          <a:xfrm>
            <a:off x="2283126" y="5412259"/>
            <a:ext cx="4043533" cy="432487"/>
          </a:xfrm>
          <a:custGeom>
            <a:avLst/>
            <a:gdLst>
              <a:gd name="connsiteX0" fmla="*/ 385933 w 4043533"/>
              <a:gd name="connsiteY0" fmla="*/ 111211 h 432487"/>
              <a:gd name="connsiteX1" fmla="*/ 237652 w 4043533"/>
              <a:gd name="connsiteY1" fmla="*/ 123568 h 432487"/>
              <a:gd name="connsiteX2" fmla="*/ 188225 w 4043533"/>
              <a:gd name="connsiteY2" fmla="*/ 111211 h 432487"/>
              <a:gd name="connsiteX3" fmla="*/ 15231 w 4043533"/>
              <a:gd name="connsiteY3" fmla="*/ 123568 h 432487"/>
              <a:gd name="connsiteX4" fmla="*/ 15231 w 4043533"/>
              <a:gd name="connsiteY4" fmla="*/ 259492 h 432487"/>
              <a:gd name="connsiteX5" fmla="*/ 64658 w 4043533"/>
              <a:gd name="connsiteY5" fmla="*/ 296563 h 432487"/>
              <a:gd name="connsiteX6" fmla="*/ 175869 w 4043533"/>
              <a:gd name="connsiteY6" fmla="*/ 333633 h 432487"/>
              <a:gd name="connsiteX7" fmla="*/ 336506 w 4043533"/>
              <a:gd name="connsiteY7" fmla="*/ 383060 h 432487"/>
              <a:gd name="connsiteX8" fmla="*/ 423004 w 4043533"/>
              <a:gd name="connsiteY8" fmla="*/ 395417 h 432487"/>
              <a:gd name="connsiteX9" fmla="*/ 620712 w 4043533"/>
              <a:gd name="connsiteY9" fmla="*/ 432487 h 432487"/>
              <a:gd name="connsiteX10" fmla="*/ 1016128 w 4043533"/>
              <a:gd name="connsiteY10" fmla="*/ 395417 h 432487"/>
              <a:gd name="connsiteX11" fmla="*/ 1164409 w 4043533"/>
              <a:gd name="connsiteY11" fmla="*/ 345990 h 432487"/>
              <a:gd name="connsiteX12" fmla="*/ 1423901 w 4043533"/>
              <a:gd name="connsiteY12" fmla="*/ 284206 h 432487"/>
              <a:gd name="connsiteX13" fmla="*/ 2004669 w 4043533"/>
              <a:gd name="connsiteY13" fmla="*/ 259492 h 432487"/>
              <a:gd name="connsiteX14" fmla="*/ 2807858 w 4043533"/>
              <a:gd name="connsiteY14" fmla="*/ 296563 h 432487"/>
              <a:gd name="connsiteX15" fmla="*/ 2980852 w 4043533"/>
              <a:gd name="connsiteY15" fmla="*/ 308919 h 432487"/>
              <a:gd name="connsiteX16" fmla="*/ 3648117 w 4043533"/>
              <a:gd name="connsiteY16" fmla="*/ 296563 h 432487"/>
              <a:gd name="connsiteX17" fmla="*/ 3895252 w 4043533"/>
              <a:gd name="connsiteY17" fmla="*/ 259492 h 432487"/>
              <a:gd name="connsiteX18" fmla="*/ 4043533 w 4043533"/>
              <a:gd name="connsiteY18" fmla="*/ 247136 h 432487"/>
              <a:gd name="connsiteX19" fmla="*/ 4031177 w 4043533"/>
              <a:gd name="connsiteY19" fmla="*/ 197709 h 432487"/>
              <a:gd name="connsiteX20" fmla="*/ 3895252 w 4043533"/>
              <a:gd name="connsiteY20" fmla="*/ 135925 h 432487"/>
              <a:gd name="connsiteX21" fmla="*/ 3821112 w 4043533"/>
              <a:gd name="connsiteY21" fmla="*/ 123568 h 432487"/>
              <a:gd name="connsiteX22" fmla="*/ 3277415 w 4043533"/>
              <a:gd name="connsiteY22" fmla="*/ 123568 h 432487"/>
              <a:gd name="connsiteX23" fmla="*/ 3203274 w 4043533"/>
              <a:gd name="connsiteY23" fmla="*/ 111211 h 432487"/>
              <a:gd name="connsiteX24" fmla="*/ 2313588 w 4043533"/>
              <a:gd name="connsiteY24" fmla="*/ 98855 h 432487"/>
              <a:gd name="connsiteX25" fmla="*/ 2202377 w 4043533"/>
              <a:gd name="connsiteY25" fmla="*/ 61784 h 432487"/>
              <a:gd name="connsiteX26" fmla="*/ 2165306 w 4043533"/>
              <a:gd name="connsiteY26" fmla="*/ 49427 h 432487"/>
              <a:gd name="connsiteX27" fmla="*/ 1955242 w 4043533"/>
              <a:gd name="connsiteY27" fmla="*/ 37071 h 432487"/>
              <a:gd name="connsiteX28" fmla="*/ 1856388 w 4043533"/>
              <a:gd name="connsiteY28" fmla="*/ 24714 h 432487"/>
              <a:gd name="connsiteX29" fmla="*/ 1806960 w 4043533"/>
              <a:gd name="connsiteY29" fmla="*/ 12357 h 432487"/>
              <a:gd name="connsiteX30" fmla="*/ 1720463 w 4043533"/>
              <a:gd name="connsiteY30" fmla="*/ 0 h 432487"/>
              <a:gd name="connsiteX31" fmla="*/ 1386831 w 4043533"/>
              <a:gd name="connsiteY31" fmla="*/ 12357 h 432487"/>
              <a:gd name="connsiteX32" fmla="*/ 1337404 w 4043533"/>
              <a:gd name="connsiteY32" fmla="*/ 24714 h 432487"/>
              <a:gd name="connsiteX33" fmla="*/ 1250906 w 4043533"/>
              <a:gd name="connsiteY33" fmla="*/ 49427 h 432487"/>
              <a:gd name="connsiteX34" fmla="*/ 1164409 w 4043533"/>
              <a:gd name="connsiteY34" fmla="*/ 61784 h 432487"/>
              <a:gd name="connsiteX35" fmla="*/ 719566 w 4043533"/>
              <a:gd name="connsiteY35" fmla="*/ 86498 h 432487"/>
              <a:gd name="connsiteX36" fmla="*/ 410647 w 4043533"/>
              <a:gd name="connsiteY36" fmla="*/ 98855 h 432487"/>
              <a:gd name="connsiteX37" fmla="*/ 262366 w 4043533"/>
              <a:gd name="connsiteY37" fmla="*/ 135925 h 432487"/>
              <a:gd name="connsiteX38" fmla="*/ 237652 w 4043533"/>
              <a:gd name="connsiteY38" fmla="*/ 135925 h 43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043533" h="432487">
                <a:moveTo>
                  <a:pt x="385933" y="111211"/>
                </a:moveTo>
                <a:cubicBezTo>
                  <a:pt x="336506" y="115330"/>
                  <a:pt x="287250" y="123568"/>
                  <a:pt x="237652" y="123568"/>
                </a:cubicBezTo>
                <a:cubicBezTo>
                  <a:pt x="220669" y="123568"/>
                  <a:pt x="205208" y="111211"/>
                  <a:pt x="188225" y="111211"/>
                </a:cubicBezTo>
                <a:cubicBezTo>
                  <a:pt x="130413" y="111211"/>
                  <a:pt x="72896" y="119449"/>
                  <a:pt x="15231" y="123568"/>
                </a:cubicBezTo>
                <a:cubicBezTo>
                  <a:pt x="2981" y="172566"/>
                  <a:pt x="-11827" y="205377"/>
                  <a:pt x="15231" y="259492"/>
                </a:cubicBezTo>
                <a:cubicBezTo>
                  <a:pt x="24441" y="277912"/>
                  <a:pt x="47194" y="285648"/>
                  <a:pt x="64658" y="296563"/>
                </a:cubicBezTo>
                <a:cubicBezTo>
                  <a:pt x="123120" y="333102"/>
                  <a:pt x="107139" y="314889"/>
                  <a:pt x="175869" y="333633"/>
                </a:cubicBezTo>
                <a:cubicBezTo>
                  <a:pt x="266395" y="358322"/>
                  <a:pt x="238845" y="362132"/>
                  <a:pt x="336506" y="383060"/>
                </a:cubicBezTo>
                <a:cubicBezTo>
                  <a:pt x="364985" y="389163"/>
                  <a:pt x="394444" y="389705"/>
                  <a:pt x="423004" y="395417"/>
                </a:cubicBezTo>
                <a:cubicBezTo>
                  <a:pt x="641455" y="439107"/>
                  <a:pt x="402723" y="405238"/>
                  <a:pt x="620712" y="432487"/>
                </a:cubicBezTo>
                <a:cubicBezTo>
                  <a:pt x="772059" y="425280"/>
                  <a:pt x="876978" y="431717"/>
                  <a:pt x="1016128" y="395417"/>
                </a:cubicBezTo>
                <a:cubicBezTo>
                  <a:pt x="1066541" y="382266"/>
                  <a:pt x="1114392" y="360578"/>
                  <a:pt x="1164409" y="345990"/>
                </a:cubicBezTo>
                <a:cubicBezTo>
                  <a:pt x="1196828" y="336534"/>
                  <a:pt x="1376773" y="292523"/>
                  <a:pt x="1423901" y="284206"/>
                </a:cubicBezTo>
                <a:cubicBezTo>
                  <a:pt x="1594064" y="254177"/>
                  <a:pt x="1916066" y="261764"/>
                  <a:pt x="2004669" y="259492"/>
                </a:cubicBezTo>
                <a:cubicBezTo>
                  <a:pt x="2519670" y="274639"/>
                  <a:pt x="2315146" y="263716"/>
                  <a:pt x="2807858" y="296563"/>
                </a:cubicBezTo>
                <a:lnTo>
                  <a:pt x="2980852" y="308919"/>
                </a:lnTo>
                <a:lnTo>
                  <a:pt x="3648117" y="296563"/>
                </a:lnTo>
                <a:cubicBezTo>
                  <a:pt x="3722664" y="294158"/>
                  <a:pt x="3825921" y="265269"/>
                  <a:pt x="3895252" y="259492"/>
                </a:cubicBezTo>
                <a:lnTo>
                  <a:pt x="4043533" y="247136"/>
                </a:lnTo>
                <a:cubicBezTo>
                  <a:pt x="4039414" y="230660"/>
                  <a:pt x="4042360" y="210490"/>
                  <a:pt x="4031177" y="197709"/>
                </a:cubicBezTo>
                <a:cubicBezTo>
                  <a:pt x="3987389" y="147666"/>
                  <a:pt x="3952341" y="146305"/>
                  <a:pt x="3895252" y="135925"/>
                </a:cubicBezTo>
                <a:cubicBezTo>
                  <a:pt x="3870602" y="131443"/>
                  <a:pt x="3845825" y="127687"/>
                  <a:pt x="3821112" y="123568"/>
                </a:cubicBezTo>
                <a:cubicBezTo>
                  <a:pt x="3547478" y="138770"/>
                  <a:pt x="3592364" y="143253"/>
                  <a:pt x="3277415" y="123568"/>
                </a:cubicBezTo>
                <a:cubicBezTo>
                  <a:pt x="3252409" y="122005"/>
                  <a:pt x="3228320" y="111853"/>
                  <a:pt x="3203274" y="111211"/>
                </a:cubicBezTo>
                <a:cubicBezTo>
                  <a:pt x="2906781" y="103609"/>
                  <a:pt x="2610150" y="102974"/>
                  <a:pt x="2313588" y="98855"/>
                </a:cubicBezTo>
                <a:lnTo>
                  <a:pt x="2202377" y="61784"/>
                </a:lnTo>
                <a:cubicBezTo>
                  <a:pt x="2190020" y="57665"/>
                  <a:pt x="2178309" y="50192"/>
                  <a:pt x="2165306" y="49427"/>
                </a:cubicBezTo>
                <a:lnTo>
                  <a:pt x="1955242" y="37071"/>
                </a:lnTo>
                <a:cubicBezTo>
                  <a:pt x="1922291" y="32952"/>
                  <a:pt x="1889144" y="30173"/>
                  <a:pt x="1856388" y="24714"/>
                </a:cubicBezTo>
                <a:cubicBezTo>
                  <a:pt x="1839636" y="21922"/>
                  <a:pt x="1823669" y="15395"/>
                  <a:pt x="1806960" y="12357"/>
                </a:cubicBezTo>
                <a:cubicBezTo>
                  <a:pt x="1778305" y="7147"/>
                  <a:pt x="1749295" y="4119"/>
                  <a:pt x="1720463" y="0"/>
                </a:cubicBezTo>
                <a:cubicBezTo>
                  <a:pt x="1609252" y="4119"/>
                  <a:pt x="1497887" y="5192"/>
                  <a:pt x="1386831" y="12357"/>
                </a:cubicBezTo>
                <a:cubicBezTo>
                  <a:pt x="1369883" y="13450"/>
                  <a:pt x="1353788" y="20246"/>
                  <a:pt x="1337404" y="24714"/>
                </a:cubicBezTo>
                <a:cubicBezTo>
                  <a:pt x="1308474" y="32604"/>
                  <a:pt x="1280227" y="43144"/>
                  <a:pt x="1250906" y="49427"/>
                </a:cubicBezTo>
                <a:cubicBezTo>
                  <a:pt x="1222427" y="55529"/>
                  <a:pt x="1193241" y="57665"/>
                  <a:pt x="1164409" y="61784"/>
                </a:cubicBezTo>
                <a:cubicBezTo>
                  <a:pt x="997767" y="117333"/>
                  <a:pt x="1146243" y="71785"/>
                  <a:pt x="719566" y="86498"/>
                </a:cubicBezTo>
                <a:lnTo>
                  <a:pt x="410647" y="98855"/>
                </a:lnTo>
                <a:cubicBezTo>
                  <a:pt x="333501" y="124570"/>
                  <a:pt x="342233" y="125941"/>
                  <a:pt x="262366" y="135925"/>
                </a:cubicBezTo>
                <a:cubicBezTo>
                  <a:pt x="254192" y="136947"/>
                  <a:pt x="245890" y="135925"/>
                  <a:pt x="237652" y="135925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15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4D4A6-F1B1-E959-CEF5-62A867550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A1594-3B96-CCC9-309E-2E5EE1C4F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CA6620-0881-62AA-8789-FDC04ED52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60" y="392259"/>
            <a:ext cx="9360740" cy="32900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35C635-60B2-AA6B-ACE6-3AF485D7E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334" y="3746519"/>
            <a:ext cx="8896865" cy="23968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46C407-5DC1-C545-0DB0-6B58E33E2832}"/>
              </a:ext>
            </a:extLst>
          </p:cNvPr>
          <p:cNvSpPr txBox="1"/>
          <p:nvPr/>
        </p:nvSpPr>
        <p:spPr>
          <a:xfrm>
            <a:off x="9848193" y="2680138"/>
            <a:ext cx="179726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/>
              <a:t>Fabiola </a:t>
            </a:r>
            <a:r>
              <a:rPr lang="en-US" err="1"/>
              <a:t>Gianotti</a:t>
            </a:r>
            <a:endParaRPr lang="en-US"/>
          </a:p>
          <a:p>
            <a:r>
              <a:rPr lang="en-US"/>
              <a:t>2/7/2024 MTP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4CC1BD7-2B08-7E2C-DFDD-B794CBD09CE2}"/>
              </a:ext>
            </a:extLst>
          </p:cNvPr>
          <p:cNvSpPr/>
          <p:nvPr/>
        </p:nvSpPr>
        <p:spPr>
          <a:xfrm>
            <a:off x="827903" y="5412259"/>
            <a:ext cx="8106032" cy="914400"/>
          </a:xfrm>
          <a:custGeom>
            <a:avLst/>
            <a:gdLst>
              <a:gd name="connsiteX0" fmla="*/ 778475 w 8106032"/>
              <a:gd name="connsiteY0" fmla="*/ 74141 h 914400"/>
              <a:gd name="connsiteX1" fmla="*/ 617838 w 8106032"/>
              <a:gd name="connsiteY1" fmla="*/ 86498 h 914400"/>
              <a:gd name="connsiteX2" fmla="*/ 333632 w 8106032"/>
              <a:gd name="connsiteY2" fmla="*/ 98855 h 914400"/>
              <a:gd name="connsiteX3" fmla="*/ 296562 w 8106032"/>
              <a:gd name="connsiteY3" fmla="*/ 111211 h 914400"/>
              <a:gd name="connsiteX4" fmla="*/ 210065 w 8106032"/>
              <a:gd name="connsiteY4" fmla="*/ 135925 h 914400"/>
              <a:gd name="connsiteX5" fmla="*/ 98854 w 8106032"/>
              <a:gd name="connsiteY5" fmla="*/ 185352 h 914400"/>
              <a:gd name="connsiteX6" fmla="*/ 61783 w 8106032"/>
              <a:gd name="connsiteY6" fmla="*/ 197709 h 914400"/>
              <a:gd name="connsiteX7" fmla="*/ 12356 w 8106032"/>
              <a:gd name="connsiteY7" fmla="*/ 284206 h 914400"/>
              <a:gd name="connsiteX8" fmla="*/ 0 w 8106032"/>
              <a:gd name="connsiteY8" fmla="*/ 333633 h 914400"/>
              <a:gd name="connsiteX9" fmla="*/ 12356 w 8106032"/>
              <a:gd name="connsiteY9" fmla="*/ 531341 h 914400"/>
              <a:gd name="connsiteX10" fmla="*/ 24713 w 8106032"/>
              <a:gd name="connsiteY10" fmla="*/ 568411 h 914400"/>
              <a:gd name="connsiteX11" fmla="*/ 111211 w 8106032"/>
              <a:gd name="connsiteY11" fmla="*/ 679622 h 914400"/>
              <a:gd name="connsiteX12" fmla="*/ 160638 w 8106032"/>
              <a:gd name="connsiteY12" fmla="*/ 716692 h 914400"/>
              <a:gd name="connsiteX13" fmla="*/ 222421 w 8106032"/>
              <a:gd name="connsiteY13" fmla="*/ 753763 h 914400"/>
              <a:gd name="connsiteX14" fmla="*/ 420129 w 8106032"/>
              <a:gd name="connsiteY14" fmla="*/ 864973 h 914400"/>
              <a:gd name="connsiteX15" fmla="*/ 518983 w 8106032"/>
              <a:gd name="connsiteY15" fmla="*/ 889687 h 914400"/>
              <a:gd name="connsiteX16" fmla="*/ 753762 w 8106032"/>
              <a:gd name="connsiteY16" fmla="*/ 914400 h 914400"/>
              <a:gd name="connsiteX17" fmla="*/ 1322173 w 8106032"/>
              <a:gd name="connsiteY17" fmla="*/ 889687 h 914400"/>
              <a:gd name="connsiteX18" fmla="*/ 1865870 w 8106032"/>
              <a:gd name="connsiteY18" fmla="*/ 827903 h 914400"/>
              <a:gd name="connsiteX19" fmla="*/ 2150075 w 8106032"/>
              <a:gd name="connsiteY19" fmla="*/ 803190 h 914400"/>
              <a:gd name="connsiteX20" fmla="*/ 3509319 w 8106032"/>
              <a:gd name="connsiteY20" fmla="*/ 778476 h 914400"/>
              <a:gd name="connsiteX21" fmla="*/ 4139513 w 8106032"/>
              <a:gd name="connsiteY21" fmla="*/ 790833 h 914400"/>
              <a:gd name="connsiteX22" fmla="*/ 4596713 w 8106032"/>
              <a:gd name="connsiteY22" fmla="*/ 803190 h 914400"/>
              <a:gd name="connsiteX23" fmla="*/ 6536724 w 8106032"/>
              <a:gd name="connsiteY23" fmla="*/ 790833 h 914400"/>
              <a:gd name="connsiteX24" fmla="*/ 6697362 w 8106032"/>
              <a:gd name="connsiteY24" fmla="*/ 778476 h 914400"/>
              <a:gd name="connsiteX25" fmla="*/ 6870356 w 8106032"/>
              <a:gd name="connsiteY25" fmla="*/ 741406 h 914400"/>
              <a:gd name="connsiteX26" fmla="*/ 6981567 w 8106032"/>
              <a:gd name="connsiteY26" fmla="*/ 679622 h 914400"/>
              <a:gd name="connsiteX27" fmla="*/ 7228702 w 8106032"/>
              <a:gd name="connsiteY27" fmla="*/ 704336 h 914400"/>
              <a:gd name="connsiteX28" fmla="*/ 7624119 w 8106032"/>
              <a:gd name="connsiteY28" fmla="*/ 691979 h 914400"/>
              <a:gd name="connsiteX29" fmla="*/ 7784756 w 8106032"/>
              <a:gd name="connsiteY29" fmla="*/ 630195 h 914400"/>
              <a:gd name="connsiteX30" fmla="*/ 7908324 w 8106032"/>
              <a:gd name="connsiteY30" fmla="*/ 556055 h 914400"/>
              <a:gd name="connsiteX31" fmla="*/ 8031892 w 8106032"/>
              <a:gd name="connsiteY31" fmla="*/ 469557 h 914400"/>
              <a:gd name="connsiteX32" fmla="*/ 8093675 w 8106032"/>
              <a:gd name="connsiteY32" fmla="*/ 395417 h 914400"/>
              <a:gd name="connsiteX33" fmla="*/ 8106032 w 8106032"/>
              <a:gd name="connsiteY33" fmla="*/ 358346 h 914400"/>
              <a:gd name="connsiteX34" fmla="*/ 8031892 w 8106032"/>
              <a:gd name="connsiteY34" fmla="*/ 308919 h 914400"/>
              <a:gd name="connsiteX35" fmla="*/ 7994821 w 8106032"/>
              <a:gd name="connsiteY35" fmla="*/ 284206 h 914400"/>
              <a:gd name="connsiteX36" fmla="*/ 7883611 w 8106032"/>
              <a:gd name="connsiteY36" fmla="*/ 271849 h 914400"/>
              <a:gd name="connsiteX37" fmla="*/ 7735329 w 8106032"/>
              <a:gd name="connsiteY37" fmla="*/ 247136 h 914400"/>
              <a:gd name="connsiteX38" fmla="*/ 7376983 w 8106032"/>
              <a:gd name="connsiteY38" fmla="*/ 222422 h 914400"/>
              <a:gd name="connsiteX39" fmla="*/ 7228702 w 8106032"/>
              <a:gd name="connsiteY39" fmla="*/ 210065 h 914400"/>
              <a:gd name="connsiteX40" fmla="*/ 7043351 w 8106032"/>
              <a:gd name="connsiteY40" fmla="*/ 197709 h 914400"/>
              <a:gd name="connsiteX41" fmla="*/ 5733535 w 8106032"/>
              <a:gd name="connsiteY41" fmla="*/ 197709 h 914400"/>
              <a:gd name="connsiteX42" fmla="*/ 5498756 w 8106032"/>
              <a:gd name="connsiteY42" fmla="*/ 148282 h 914400"/>
              <a:gd name="connsiteX43" fmla="*/ 5103340 w 8106032"/>
              <a:gd name="connsiteY43" fmla="*/ 49427 h 914400"/>
              <a:gd name="connsiteX44" fmla="*/ 4942702 w 8106032"/>
              <a:gd name="connsiteY44" fmla="*/ 12357 h 914400"/>
              <a:gd name="connsiteX45" fmla="*/ 4831492 w 8106032"/>
              <a:gd name="connsiteY45" fmla="*/ 0 h 914400"/>
              <a:gd name="connsiteX46" fmla="*/ 4324865 w 8106032"/>
              <a:gd name="connsiteY46" fmla="*/ 37071 h 914400"/>
              <a:gd name="connsiteX47" fmla="*/ 3731740 w 8106032"/>
              <a:gd name="connsiteY47" fmla="*/ 148282 h 914400"/>
              <a:gd name="connsiteX48" fmla="*/ 3509319 w 8106032"/>
              <a:gd name="connsiteY48" fmla="*/ 160638 h 914400"/>
              <a:gd name="connsiteX49" fmla="*/ 3336324 w 8106032"/>
              <a:gd name="connsiteY49" fmla="*/ 185352 h 914400"/>
              <a:gd name="connsiteX50" fmla="*/ 3225113 w 8106032"/>
              <a:gd name="connsiteY50" fmla="*/ 197709 h 914400"/>
              <a:gd name="connsiteX51" fmla="*/ 3052119 w 8106032"/>
              <a:gd name="connsiteY51" fmla="*/ 222422 h 914400"/>
              <a:gd name="connsiteX52" fmla="*/ 2582562 w 8106032"/>
              <a:gd name="connsiteY52" fmla="*/ 197709 h 914400"/>
              <a:gd name="connsiteX53" fmla="*/ 2323070 w 8106032"/>
              <a:gd name="connsiteY53" fmla="*/ 160638 h 914400"/>
              <a:gd name="connsiteX54" fmla="*/ 2224216 w 8106032"/>
              <a:gd name="connsiteY54" fmla="*/ 148282 h 914400"/>
              <a:gd name="connsiteX55" fmla="*/ 1841156 w 8106032"/>
              <a:gd name="connsiteY55" fmla="*/ 135925 h 914400"/>
              <a:gd name="connsiteX56" fmla="*/ 1754659 w 8106032"/>
              <a:gd name="connsiteY56" fmla="*/ 123568 h 914400"/>
              <a:gd name="connsiteX57" fmla="*/ 1692875 w 8106032"/>
              <a:gd name="connsiteY57" fmla="*/ 111211 h 914400"/>
              <a:gd name="connsiteX58" fmla="*/ 1495167 w 8106032"/>
              <a:gd name="connsiteY58" fmla="*/ 86498 h 914400"/>
              <a:gd name="connsiteX59" fmla="*/ 1000897 w 8106032"/>
              <a:gd name="connsiteY59" fmla="*/ 98855 h 914400"/>
              <a:gd name="connsiteX60" fmla="*/ 840259 w 8106032"/>
              <a:gd name="connsiteY60" fmla="*/ 123568 h 914400"/>
              <a:gd name="connsiteX61" fmla="*/ 741405 w 8106032"/>
              <a:gd name="connsiteY61" fmla="*/ 123568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8106032" h="914400">
                <a:moveTo>
                  <a:pt x="778475" y="74141"/>
                </a:moveTo>
                <a:cubicBezTo>
                  <a:pt x="724929" y="78260"/>
                  <a:pt x="671459" y="83519"/>
                  <a:pt x="617838" y="86498"/>
                </a:cubicBezTo>
                <a:cubicBezTo>
                  <a:pt x="523159" y="91758"/>
                  <a:pt x="428178" y="91582"/>
                  <a:pt x="333632" y="98855"/>
                </a:cubicBezTo>
                <a:cubicBezTo>
                  <a:pt x="320645" y="99854"/>
                  <a:pt x="309086" y="107633"/>
                  <a:pt x="296562" y="111211"/>
                </a:cubicBezTo>
                <a:cubicBezTo>
                  <a:pt x="242030" y="126791"/>
                  <a:pt x="257470" y="118148"/>
                  <a:pt x="210065" y="135925"/>
                </a:cubicBezTo>
                <a:cubicBezTo>
                  <a:pt x="56774" y="193409"/>
                  <a:pt x="229910" y="129185"/>
                  <a:pt x="98854" y="185352"/>
                </a:cubicBezTo>
                <a:cubicBezTo>
                  <a:pt x="86882" y="190483"/>
                  <a:pt x="74140" y="193590"/>
                  <a:pt x="61783" y="197709"/>
                </a:cubicBezTo>
                <a:cubicBezTo>
                  <a:pt x="41299" y="228436"/>
                  <a:pt x="25793" y="248375"/>
                  <a:pt x="12356" y="284206"/>
                </a:cubicBezTo>
                <a:cubicBezTo>
                  <a:pt x="6393" y="300107"/>
                  <a:pt x="4119" y="317157"/>
                  <a:pt x="0" y="333633"/>
                </a:cubicBezTo>
                <a:cubicBezTo>
                  <a:pt x="4119" y="399536"/>
                  <a:pt x="5444" y="465673"/>
                  <a:pt x="12356" y="531341"/>
                </a:cubicBezTo>
                <a:cubicBezTo>
                  <a:pt x="13720" y="544295"/>
                  <a:pt x="18387" y="557025"/>
                  <a:pt x="24713" y="568411"/>
                </a:cubicBezTo>
                <a:cubicBezTo>
                  <a:pt x="50070" y="614053"/>
                  <a:pt x="73002" y="646872"/>
                  <a:pt x="111211" y="679622"/>
                </a:cubicBezTo>
                <a:cubicBezTo>
                  <a:pt x="126848" y="693025"/>
                  <a:pt x="143502" y="705268"/>
                  <a:pt x="160638" y="716692"/>
                </a:cubicBezTo>
                <a:cubicBezTo>
                  <a:pt x="180621" y="730014"/>
                  <a:pt x="202438" y="740441"/>
                  <a:pt x="222421" y="753763"/>
                </a:cubicBezTo>
                <a:cubicBezTo>
                  <a:pt x="297507" y="803821"/>
                  <a:pt x="303203" y="835741"/>
                  <a:pt x="420129" y="864973"/>
                </a:cubicBezTo>
                <a:cubicBezTo>
                  <a:pt x="453080" y="873211"/>
                  <a:pt x="485534" y="883784"/>
                  <a:pt x="518983" y="889687"/>
                </a:cubicBezTo>
                <a:cubicBezTo>
                  <a:pt x="541134" y="893596"/>
                  <a:pt x="737582" y="912782"/>
                  <a:pt x="753762" y="914400"/>
                </a:cubicBezTo>
                <a:lnTo>
                  <a:pt x="1322173" y="889687"/>
                </a:lnTo>
                <a:cubicBezTo>
                  <a:pt x="1569017" y="874950"/>
                  <a:pt x="1613987" y="855281"/>
                  <a:pt x="1865870" y="827903"/>
                </a:cubicBezTo>
                <a:cubicBezTo>
                  <a:pt x="1960406" y="817627"/>
                  <a:pt x="2055193" y="809515"/>
                  <a:pt x="2150075" y="803190"/>
                </a:cubicBezTo>
                <a:cubicBezTo>
                  <a:pt x="2540886" y="777136"/>
                  <a:pt x="3302887" y="780822"/>
                  <a:pt x="3509319" y="778476"/>
                </a:cubicBezTo>
                <a:lnTo>
                  <a:pt x="4139513" y="790833"/>
                </a:lnTo>
                <a:cubicBezTo>
                  <a:pt x="4291929" y="794297"/>
                  <a:pt x="4444257" y="803190"/>
                  <a:pt x="4596713" y="803190"/>
                </a:cubicBezTo>
                <a:lnTo>
                  <a:pt x="6536724" y="790833"/>
                </a:lnTo>
                <a:cubicBezTo>
                  <a:pt x="6590270" y="786714"/>
                  <a:pt x="6644238" y="786346"/>
                  <a:pt x="6697362" y="778476"/>
                </a:cubicBezTo>
                <a:cubicBezTo>
                  <a:pt x="6755699" y="769833"/>
                  <a:pt x="6870356" y="741406"/>
                  <a:pt x="6870356" y="741406"/>
                </a:cubicBezTo>
                <a:cubicBezTo>
                  <a:pt x="6900651" y="718685"/>
                  <a:pt x="6940380" y="682196"/>
                  <a:pt x="6981567" y="679622"/>
                </a:cubicBezTo>
                <a:cubicBezTo>
                  <a:pt x="7001707" y="678363"/>
                  <a:pt x="7197651" y="700886"/>
                  <a:pt x="7228702" y="704336"/>
                </a:cubicBezTo>
                <a:cubicBezTo>
                  <a:pt x="7360508" y="700217"/>
                  <a:pt x="7492637" y="702093"/>
                  <a:pt x="7624119" y="691979"/>
                </a:cubicBezTo>
                <a:cubicBezTo>
                  <a:pt x="7674463" y="688106"/>
                  <a:pt x="7741588" y="654477"/>
                  <a:pt x="7784756" y="630195"/>
                </a:cubicBezTo>
                <a:cubicBezTo>
                  <a:pt x="7826622" y="606646"/>
                  <a:pt x="7868357" y="582700"/>
                  <a:pt x="7908324" y="556055"/>
                </a:cubicBezTo>
                <a:cubicBezTo>
                  <a:pt x="7940221" y="534790"/>
                  <a:pt x="7999875" y="497000"/>
                  <a:pt x="8031892" y="469557"/>
                </a:cubicBezTo>
                <a:cubicBezTo>
                  <a:pt x="8055804" y="449061"/>
                  <a:pt x="8079375" y="424018"/>
                  <a:pt x="8093675" y="395417"/>
                </a:cubicBezTo>
                <a:cubicBezTo>
                  <a:pt x="8099500" y="383767"/>
                  <a:pt x="8101913" y="370703"/>
                  <a:pt x="8106032" y="358346"/>
                </a:cubicBezTo>
                <a:cubicBezTo>
                  <a:pt x="8035762" y="288076"/>
                  <a:pt x="8103421" y="344683"/>
                  <a:pt x="8031892" y="308919"/>
                </a:cubicBezTo>
                <a:cubicBezTo>
                  <a:pt x="8018609" y="302277"/>
                  <a:pt x="8009229" y="287808"/>
                  <a:pt x="7994821" y="284206"/>
                </a:cubicBezTo>
                <a:cubicBezTo>
                  <a:pt x="7958636" y="275160"/>
                  <a:pt x="7920534" y="277124"/>
                  <a:pt x="7883611" y="271849"/>
                </a:cubicBezTo>
                <a:cubicBezTo>
                  <a:pt x="7834006" y="264763"/>
                  <a:pt x="7785132" y="252670"/>
                  <a:pt x="7735329" y="247136"/>
                </a:cubicBezTo>
                <a:cubicBezTo>
                  <a:pt x="7509074" y="221996"/>
                  <a:pt x="7734498" y="244767"/>
                  <a:pt x="7376983" y="222422"/>
                </a:cubicBezTo>
                <a:cubicBezTo>
                  <a:pt x="7327481" y="219328"/>
                  <a:pt x="7278165" y="213729"/>
                  <a:pt x="7228702" y="210065"/>
                </a:cubicBezTo>
                <a:lnTo>
                  <a:pt x="7043351" y="197709"/>
                </a:lnTo>
                <a:cubicBezTo>
                  <a:pt x="6739624" y="202771"/>
                  <a:pt x="6068182" y="223451"/>
                  <a:pt x="5733535" y="197709"/>
                </a:cubicBezTo>
                <a:cubicBezTo>
                  <a:pt x="5653795" y="191575"/>
                  <a:pt x="5576605" y="166600"/>
                  <a:pt x="5498756" y="148282"/>
                </a:cubicBezTo>
                <a:cubicBezTo>
                  <a:pt x="5366506" y="117164"/>
                  <a:pt x="5235316" y="81688"/>
                  <a:pt x="5103340" y="49427"/>
                </a:cubicBezTo>
                <a:cubicBezTo>
                  <a:pt x="5049958" y="36378"/>
                  <a:pt x="4997319" y="18426"/>
                  <a:pt x="4942702" y="12357"/>
                </a:cubicBezTo>
                <a:lnTo>
                  <a:pt x="4831492" y="0"/>
                </a:lnTo>
                <a:cubicBezTo>
                  <a:pt x="4646180" y="8825"/>
                  <a:pt x="4508185" y="10882"/>
                  <a:pt x="4324865" y="37071"/>
                </a:cubicBezTo>
                <a:cubicBezTo>
                  <a:pt x="4103926" y="68634"/>
                  <a:pt x="3982497" y="134352"/>
                  <a:pt x="3731740" y="148282"/>
                </a:cubicBezTo>
                <a:lnTo>
                  <a:pt x="3509319" y="160638"/>
                </a:lnTo>
                <a:lnTo>
                  <a:pt x="3336324" y="185352"/>
                </a:lnTo>
                <a:cubicBezTo>
                  <a:pt x="3299339" y="190176"/>
                  <a:pt x="3262098" y="192885"/>
                  <a:pt x="3225113" y="197709"/>
                </a:cubicBezTo>
                <a:cubicBezTo>
                  <a:pt x="3167352" y="205243"/>
                  <a:pt x="3052119" y="222422"/>
                  <a:pt x="3052119" y="222422"/>
                </a:cubicBezTo>
                <a:cubicBezTo>
                  <a:pt x="2904921" y="217165"/>
                  <a:pt x="2734816" y="218471"/>
                  <a:pt x="2582562" y="197709"/>
                </a:cubicBezTo>
                <a:cubicBezTo>
                  <a:pt x="2022361" y="121318"/>
                  <a:pt x="2763311" y="212430"/>
                  <a:pt x="2323070" y="160638"/>
                </a:cubicBezTo>
                <a:cubicBezTo>
                  <a:pt x="2290090" y="156758"/>
                  <a:pt x="2257380" y="149983"/>
                  <a:pt x="2224216" y="148282"/>
                </a:cubicBezTo>
                <a:cubicBezTo>
                  <a:pt x="2096631" y="141739"/>
                  <a:pt x="1968843" y="140044"/>
                  <a:pt x="1841156" y="135925"/>
                </a:cubicBezTo>
                <a:cubicBezTo>
                  <a:pt x="1812324" y="131806"/>
                  <a:pt x="1783388" y="128356"/>
                  <a:pt x="1754659" y="123568"/>
                </a:cubicBezTo>
                <a:cubicBezTo>
                  <a:pt x="1733942" y="120115"/>
                  <a:pt x="1713693" y="113987"/>
                  <a:pt x="1692875" y="111211"/>
                </a:cubicBezTo>
                <a:cubicBezTo>
                  <a:pt x="1395888" y="71613"/>
                  <a:pt x="1700015" y="120640"/>
                  <a:pt x="1495167" y="86498"/>
                </a:cubicBezTo>
                <a:lnTo>
                  <a:pt x="1000897" y="98855"/>
                </a:lnTo>
                <a:cubicBezTo>
                  <a:pt x="881774" y="103924"/>
                  <a:pt x="949859" y="115739"/>
                  <a:pt x="840259" y="123568"/>
                </a:cubicBezTo>
                <a:cubicBezTo>
                  <a:pt x="807391" y="125916"/>
                  <a:pt x="774356" y="123568"/>
                  <a:pt x="741405" y="123568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46074F2-48F1-4969-84BE-31D933EBC486}"/>
              </a:ext>
            </a:extLst>
          </p:cNvPr>
          <p:cNvSpPr/>
          <p:nvPr/>
        </p:nvSpPr>
        <p:spPr>
          <a:xfrm>
            <a:off x="643789" y="2637138"/>
            <a:ext cx="3187808" cy="625046"/>
          </a:xfrm>
          <a:custGeom>
            <a:avLst/>
            <a:gdLst>
              <a:gd name="connsiteX0" fmla="*/ 394179 w 3187808"/>
              <a:gd name="connsiteY0" fmla="*/ 192559 h 625046"/>
              <a:gd name="connsiteX1" fmla="*/ 11119 w 3187808"/>
              <a:gd name="connsiteY1" fmla="*/ 402624 h 625046"/>
              <a:gd name="connsiteX2" fmla="*/ 60546 w 3187808"/>
              <a:gd name="connsiteY2" fmla="*/ 513835 h 625046"/>
              <a:gd name="connsiteX3" fmla="*/ 208827 w 3187808"/>
              <a:gd name="connsiteY3" fmla="*/ 575619 h 625046"/>
              <a:gd name="connsiteX4" fmla="*/ 270611 w 3187808"/>
              <a:gd name="connsiteY4" fmla="*/ 587976 h 625046"/>
              <a:gd name="connsiteX5" fmla="*/ 344752 w 3187808"/>
              <a:gd name="connsiteY5" fmla="*/ 612689 h 625046"/>
              <a:gd name="connsiteX6" fmla="*/ 1185011 w 3187808"/>
              <a:gd name="connsiteY6" fmla="*/ 625046 h 625046"/>
              <a:gd name="connsiteX7" fmla="*/ 2470114 w 3187808"/>
              <a:gd name="connsiteY7" fmla="*/ 612689 h 625046"/>
              <a:gd name="connsiteX8" fmla="*/ 2754319 w 3187808"/>
              <a:gd name="connsiteY8" fmla="*/ 600332 h 625046"/>
              <a:gd name="connsiteX9" fmla="*/ 2877887 w 3187808"/>
              <a:gd name="connsiteY9" fmla="*/ 563262 h 625046"/>
              <a:gd name="connsiteX10" fmla="*/ 2964384 w 3187808"/>
              <a:gd name="connsiteY10" fmla="*/ 538548 h 625046"/>
              <a:gd name="connsiteX11" fmla="*/ 3038525 w 3187808"/>
              <a:gd name="connsiteY11" fmla="*/ 526192 h 625046"/>
              <a:gd name="connsiteX12" fmla="*/ 3149735 w 3187808"/>
              <a:gd name="connsiteY12" fmla="*/ 439694 h 625046"/>
              <a:gd name="connsiteX13" fmla="*/ 3174449 w 3187808"/>
              <a:gd name="connsiteY13" fmla="*/ 402624 h 625046"/>
              <a:gd name="connsiteX14" fmla="*/ 3186806 w 3187808"/>
              <a:gd name="connsiteY14" fmla="*/ 353197 h 625046"/>
              <a:gd name="connsiteX15" fmla="*/ 3149735 w 3187808"/>
              <a:gd name="connsiteY15" fmla="*/ 316127 h 625046"/>
              <a:gd name="connsiteX16" fmla="*/ 3063238 w 3187808"/>
              <a:gd name="connsiteY16" fmla="*/ 266700 h 625046"/>
              <a:gd name="connsiteX17" fmla="*/ 3001454 w 3187808"/>
              <a:gd name="connsiteY17" fmla="*/ 229630 h 625046"/>
              <a:gd name="connsiteX18" fmla="*/ 2952027 w 3187808"/>
              <a:gd name="connsiteY18" fmla="*/ 192559 h 625046"/>
              <a:gd name="connsiteX19" fmla="*/ 2902600 w 3187808"/>
              <a:gd name="connsiteY19" fmla="*/ 167846 h 625046"/>
              <a:gd name="connsiteX20" fmla="*/ 2853173 w 3187808"/>
              <a:gd name="connsiteY20" fmla="*/ 130776 h 625046"/>
              <a:gd name="connsiteX21" fmla="*/ 2729606 w 3187808"/>
              <a:gd name="connsiteY21" fmla="*/ 93705 h 625046"/>
              <a:gd name="connsiteX22" fmla="*/ 2667822 w 3187808"/>
              <a:gd name="connsiteY22" fmla="*/ 68992 h 625046"/>
              <a:gd name="connsiteX23" fmla="*/ 2470114 w 3187808"/>
              <a:gd name="connsiteY23" fmla="*/ 44278 h 625046"/>
              <a:gd name="connsiteX24" fmla="*/ 2185908 w 3187808"/>
              <a:gd name="connsiteY24" fmla="*/ 31921 h 625046"/>
              <a:gd name="connsiteX25" fmla="*/ 2111768 w 3187808"/>
              <a:gd name="connsiteY25" fmla="*/ 19565 h 625046"/>
              <a:gd name="connsiteX26" fmla="*/ 1049087 w 3187808"/>
              <a:gd name="connsiteY26" fmla="*/ 19565 h 625046"/>
              <a:gd name="connsiteX27" fmla="*/ 962589 w 3187808"/>
              <a:gd name="connsiteY27" fmla="*/ 56635 h 625046"/>
              <a:gd name="connsiteX28" fmla="*/ 888449 w 3187808"/>
              <a:gd name="connsiteY28" fmla="*/ 81348 h 625046"/>
              <a:gd name="connsiteX29" fmla="*/ 801952 w 3187808"/>
              <a:gd name="connsiteY29" fmla="*/ 118419 h 625046"/>
              <a:gd name="connsiteX30" fmla="*/ 752525 w 3187808"/>
              <a:gd name="connsiteY30" fmla="*/ 143132 h 625046"/>
              <a:gd name="connsiteX31" fmla="*/ 715454 w 3187808"/>
              <a:gd name="connsiteY31" fmla="*/ 155489 h 625046"/>
              <a:gd name="connsiteX32" fmla="*/ 628957 w 3187808"/>
              <a:gd name="connsiteY32" fmla="*/ 192559 h 625046"/>
              <a:gd name="connsiteX33" fmla="*/ 579530 w 3187808"/>
              <a:gd name="connsiteY33" fmla="*/ 217273 h 625046"/>
              <a:gd name="connsiteX34" fmla="*/ 307681 w 3187808"/>
              <a:gd name="connsiteY34" fmla="*/ 229630 h 62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187808" h="625046">
                <a:moveTo>
                  <a:pt x="394179" y="192559"/>
                </a:moveTo>
                <a:cubicBezTo>
                  <a:pt x="266492" y="262581"/>
                  <a:pt x="126689" y="314021"/>
                  <a:pt x="11119" y="402624"/>
                </a:cubicBezTo>
                <a:cubicBezTo>
                  <a:pt x="-26744" y="431652"/>
                  <a:pt x="42791" y="502536"/>
                  <a:pt x="60546" y="513835"/>
                </a:cubicBezTo>
                <a:cubicBezTo>
                  <a:pt x="124646" y="554626"/>
                  <a:pt x="146682" y="561809"/>
                  <a:pt x="208827" y="575619"/>
                </a:cubicBezTo>
                <a:cubicBezTo>
                  <a:pt x="229329" y="580175"/>
                  <a:pt x="250348" y="582450"/>
                  <a:pt x="270611" y="587976"/>
                </a:cubicBezTo>
                <a:cubicBezTo>
                  <a:pt x="295744" y="594830"/>
                  <a:pt x="318704" y="612306"/>
                  <a:pt x="344752" y="612689"/>
                </a:cubicBezTo>
                <a:lnTo>
                  <a:pt x="1185011" y="625046"/>
                </a:lnTo>
                <a:lnTo>
                  <a:pt x="2470114" y="612689"/>
                </a:lnTo>
                <a:cubicBezTo>
                  <a:pt x="2564927" y="611196"/>
                  <a:pt x="2659754" y="607337"/>
                  <a:pt x="2754319" y="600332"/>
                </a:cubicBezTo>
                <a:cubicBezTo>
                  <a:pt x="2778335" y="598553"/>
                  <a:pt x="2865382" y="567431"/>
                  <a:pt x="2877887" y="563262"/>
                </a:cubicBezTo>
                <a:cubicBezTo>
                  <a:pt x="2913217" y="551485"/>
                  <a:pt x="2925596" y="546305"/>
                  <a:pt x="2964384" y="538548"/>
                </a:cubicBezTo>
                <a:cubicBezTo>
                  <a:pt x="2988952" y="533635"/>
                  <a:pt x="3013811" y="530311"/>
                  <a:pt x="3038525" y="526192"/>
                </a:cubicBezTo>
                <a:cubicBezTo>
                  <a:pt x="3090196" y="491744"/>
                  <a:pt x="3113437" y="483251"/>
                  <a:pt x="3149735" y="439694"/>
                </a:cubicBezTo>
                <a:cubicBezTo>
                  <a:pt x="3159242" y="428285"/>
                  <a:pt x="3166211" y="414981"/>
                  <a:pt x="3174449" y="402624"/>
                </a:cubicBezTo>
                <a:cubicBezTo>
                  <a:pt x="3178568" y="386148"/>
                  <a:pt x="3191472" y="369526"/>
                  <a:pt x="3186806" y="353197"/>
                </a:cubicBezTo>
                <a:cubicBezTo>
                  <a:pt x="3182005" y="336394"/>
                  <a:pt x="3163160" y="327314"/>
                  <a:pt x="3149735" y="316127"/>
                </a:cubicBezTo>
                <a:cubicBezTo>
                  <a:pt x="3118660" y="290231"/>
                  <a:pt x="3099502" y="286847"/>
                  <a:pt x="3063238" y="266700"/>
                </a:cubicBezTo>
                <a:cubicBezTo>
                  <a:pt x="3042243" y="255036"/>
                  <a:pt x="3021438" y="242952"/>
                  <a:pt x="3001454" y="229630"/>
                </a:cubicBezTo>
                <a:cubicBezTo>
                  <a:pt x="2984318" y="218206"/>
                  <a:pt x="2969491" y="203474"/>
                  <a:pt x="2952027" y="192559"/>
                </a:cubicBezTo>
                <a:cubicBezTo>
                  <a:pt x="2936407" y="182796"/>
                  <a:pt x="2918220" y="177609"/>
                  <a:pt x="2902600" y="167846"/>
                </a:cubicBezTo>
                <a:cubicBezTo>
                  <a:pt x="2885136" y="156931"/>
                  <a:pt x="2871176" y="140778"/>
                  <a:pt x="2853173" y="130776"/>
                </a:cubicBezTo>
                <a:cubicBezTo>
                  <a:pt x="2786845" y="93927"/>
                  <a:pt x="2798978" y="114517"/>
                  <a:pt x="2729606" y="93705"/>
                </a:cubicBezTo>
                <a:cubicBezTo>
                  <a:pt x="2708360" y="87331"/>
                  <a:pt x="2689068" y="75366"/>
                  <a:pt x="2667822" y="68992"/>
                </a:cubicBezTo>
                <a:cubicBezTo>
                  <a:pt x="2615173" y="53197"/>
                  <a:pt x="2510532" y="46656"/>
                  <a:pt x="2470114" y="44278"/>
                </a:cubicBezTo>
                <a:cubicBezTo>
                  <a:pt x="2375453" y="38710"/>
                  <a:pt x="2280643" y="36040"/>
                  <a:pt x="2185908" y="31921"/>
                </a:cubicBezTo>
                <a:cubicBezTo>
                  <a:pt x="2161195" y="27802"/>
                  <a:pt x="2136651" y="22492"/>
                  <a:pt x="2111768" y="19565"/>
                </a:cubicBezTo>
                <a:cubicBezTo>
                  <a:pt x="1758710" y="-21970"/>
                  <a:pt x="1406472" y="14800"/>
                  <a:pt x="1049087" y="19565"/>
                </a:cubicBezTo>
                <a:cubicBezTo>
                  <a:pt x="918343" y="52249"/>
                  <a:pt x="1072302" y="7874"/>
                  <a:pt x="962589" y="56635"/>
                </a:cubicBezTo>
                <a:cubicBezTo>
                  <a:pt x="938784" y="67215"/>
                  <a:pt x="888449" y="81348"/>
                  <a:pt x="888449" y="81348"/>
                </a:cubicBezTo>
                <a:cubicBezTo>
                  <a:pt x="813328" y="131430"/>
                  <a:pt x="893141" y="84223"/>
                  <a:pt x="801952" y="118419"/>
                </a:cubicBezTo>
                <a:cubicBezTo>
                  <a:pt x="784705" y="124887"/>
                  <a:pt x="769456" y="135876"/>
                  <a:pt x="752525" y="143132"/>
                </a:cubicBezTo>
                <a:cubicBezTo>
                  <a:pt x="740553" y="148263"/>
                  <a:pt x="727811" y="151370"/>
                  <a:pt x="715454" y="155489"/>
                </a:cubicBezTo>
                <a:cubicBezTo>
                  <a:pt x="640329" y="205574"/>
                  <a:pt x="720150" y="158362"/>
                  <a:pt x="628957" y="192559"/>
                </a:cubicBezTo>
                <a:cubicBezTo>
                  <a:pt x="611709" y="199027"/>
                  <a:pt x="597542" y="213413"/>
                  <a:pt x="579530" y="217273"/>
                </a:cubicBezTo>
                <a:cubicBezTo>
                  <a:pt x="498914" y="234548"/>
                  <a:pt x="387346" y="229630"/>
                  <a:pt x="307681" y="22963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5FB7E2F3-1B03-3CBA-B909-A598ECF6D3B4}"/>
              </a:ext>
            </a:extLst>
          </p:cNvPr>
          <p:cNvSpPr/>
          <p:nvPr/>
        </p:nvSpPr>
        <p:spPr>
          <a:xfrm rot="10800000">
            <a:off x="9848193" y="5696465"/>
            <a:ext cx="1384099" cy="333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64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0FAE8-87D8-8A39-A6CE-3AF803D8C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85488-346E-FFF8-718B-2C920C05A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37596-E539-08B6-DB3F-3A7146F7C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297" y="819806"/>
            <a:ext cx="9543400" cy="52183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FC6F1D-BBA1-0608-8D33-896B75D0576A}"/>
              </a:ext>
            </a:extLst>
          </p:cNvPr>
          <p:cNvSpPr txBox="1"/>
          <p:nvPr/>
        </p:nvSpPr>
        <p:spPr>
          <a:xfrm>
            <a:off x="10394731" y="2037587"/>
            <a:ext cx="179726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/>
              <a:t>Fabiola </a:t>
            </a:r>
            <a:r>
              <a:rPr lang="en-US" err="1"/>
              <a:t>Gianotti</a:t>
            </a:r>
            <a:endParaRPr lang="en-US"/>
          </a:p>
          <a:p>
            <a:r>
              <a:rPr lang="en-US"/>
              <a:t>2/7/2024 MTP</a:t>
            </a:r>
          </a:p>
        </p:txBody>
      </p:sp>
    </p:spTree>
    <p:extLst>
      <p:ext uri="{BB962C8B-B14F-4D97-AF65-F5344CB8AC3E}">
        <p14:creationId xmlns:p14="http://schemas.microsoft.com/office/powerpoint/2010/main" val="3595280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5621D-1B5D-2A4D-F249-7A4A52B07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622" y="308919"/>
            <a:ext cx="6091881" cy="5868044"/>
          </a:xfrm>
        </p:spPr>
        <p:txBody>
          <a:bodyPr>
            <a:normAutofit lnSpcReduction="10000"/>
          </a:bodyPr>
          <a:lstStyle/>
          <a:p>
            <a:r>
              <a:rPr lang="it-IT" sz="2600" dirty="0"/>
              <a:t>Notevole miglioramento della sensibilità per diverse particelle FIP rispetto allo stato attuale: diversi ordini di grandezza</a:t>
            </a:r>
          </a:p>
          <a:p>
            <a:r>
              <a:rPr lang="it-IT" sz="2600" dirty="0"/>
              <a:t>Aumento della statistica su interazioni di neutrino tau di diversi ordini di grandezza</a:t>
            </a:r>
          </a:p>
          <a:p>
            <a:r>
              <a:rPr lang="it-IT" sz="2600" dirty="0"/>
              <a:t>La maggior parte dei canali non avrà concorrenti negli anni a venire</a:t>
            </a:r>
          </a:p>
          <a:p>
            <a:r>
              <a:rPr lang="it-IT" sz="2600" b="0" i="0" u="none" strike="noStrike" dirty="0">
                <a:solidFill>
                  <a:schemeClr val="bg2">
                    <a:lumMod val="10000"/>
                  </a:schemeClr>
                </a:solidFill>
                <a:effectLst/>
              </a:rPr>
              <a:t>Il </a:t>
            </a:r>
            <a:r>
              <a:rPr lang="it-IT" sz="2600" dirty="0">
                <a:solidFill>
                  <a:schemeClr val="bg2">
                    <a:lumMod val="10000"/>
                  </a:schemeClr>
                </a:solidFill>
              </a:rPr>
              <a:t>direttore </a:t>
            </a:r>
            <a:r>
              <a:rPr lang="it-IT" sz="2600" b="0" i="0" u="none" strike="noStrike" dirty="0">
                <a:solidFill>
                  <a:schemeClr val="bg2">
                    <a:lumMod val="10000"/>
                  </a:schemeClr>
                </a:solidFill>
                <a:effectLst/>
              </a:rPr>
              <a:t>CERN EP Director al SHiP meeting di Marzo:" questo sarà l'unico nuovo esperimento dedicato al Dark Sector approvato al CERN negli anni a venire e l'ultimo esperimento non LHC con il gruppo CERN" (es. non </a:t>
            </a:r>
            <a:r>
              <a:rPr lang="it-IT" sz="2600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</a:rPr>
              <a:t>verra’</a:t>
            </a:r>
            <a:r>
              <a:rPr lang="it-IT" sz="2600" b="0" i="0" u="none" strike="noStrike" dirty="0">
                <a:solidFill>
                  <a:schemeClr val="bg2">
                    <a:lumMod val="10000"/>
                  </a:schemeClr>
                </a:solidFill>
                <a:effectLst/>
              </a:rPr>
              <a:t> approvato FPP)</a:t>
            </a:r>
            <a:endParaRPr lang="it-IT" sz="26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29D853-431F-551D-BA12-500459D95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579" y="1469479"/>
            <a:ext cx="5247502" cy="354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33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292</Words>
  <Application>Microsoft Macintosh PowerPoint</Application>
  <PresentationFormat>Widescreen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Walter Marcello Bonivento</dc:creator>
  <cp:lastModifiedBy>Walter Marcello Bonivento</cp:lastModifiedBy>
  <cp:revision>22</cp:revision>
  <dcterms:created xsi:type="dcterms:W3CDTF">2024-07-03T07:14:26Z</dcterms:created>
  <dcterms:modified xsi:type="dcterms:W3CDTF">2024-07-03T12:07:19Z</dcterms:modified>
</cp:coreProperties>
</file>