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74" r:id="rId3"/>
    <p:sldId id="275" r:id="rId4"/>
    <p:sldId id="261" r:id="rId5"/>
    <p:sldId id="266" r:id="rId6"/>
    <p:sldId id="267" r:id="rId7"/>
    <p:sldId id="264" r:id="rId8"/>
    <p:sldId id="265" r:id="rId9"/>
    <p:sldId id="260" r:id="rId10"/>
    <p:sldId id="271" r:id="rId11"/>
    <p:sldId id="272" r:id="rId12"/>
    <p:sldId id="262" r:id="rId13"/>
    <p:sldId id="268" r:id="rId14"/>
    <p:sldId id="273" r:id="rId15"/>
    <p:sldId id="269" r:id="rId16"/>
  </p:sldIdLst>
  <p:sldSz cx="9144000" cy="6858000" type="letter"/>
  <p:notesSz cx="7010400" cy="9296400"/>
  <p:defaultTextStyle>
    <a:defPPr>
      <a:defRPr lang="en-US"/>
    </a:defPPr>
    <a:lvl1pPr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accent2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FF"/>
    <a:srgbClr val="FF3399"/>
    <a:srgbClr val="66FFFF"/>
    <a:srgbClr val="CCCCFF"/>
    <a:srgbClr val="009900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20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0" y="-6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400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1F6578D3-046C-4DE2-986D-2516A16395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04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400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62A0E15E-B6A3-4828-AEE5-DAFA9C8D46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59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Tech. Board Meeting – </a:t>
            </a:r>
            <a:r>
              <a:rPr lang="en-US" dirty="0" err="1" smtClean="0"/>
              <a:t>Setp</a:t>
            </a:r>
            <a:r>
              <a:rPr lang="en-US" dirty="0" smtClean="0"/>
              <a:t>/13</a:t>
            </a:r>
            <a:r>
              <a:rPr lang="en-US" baseline="30000" dirty="0" smtClean="0"/>
              <a:t>t</a:t>
            </a:r>
            <a:r>
              <a:rPr lang="en-US" dirty="0" smtClean="0"/>
              <a:t>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C0079-C9CE-4566-8405-BA5A9AB4945B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DE7C3-E052-405A-9FB8-B400EE2B1A9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E0AB3-69BF-454A-9032-1090E4E9AC8B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EE1F62-EEB2-49A1-9142-11D7A13A5FE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239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78C6D4-8BB9-4DD4-B122-8071A8C90CCB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Tech. Board Meeting – </a:t>
            </a:r>
            <a:r>
              <a:rPr lang="en-US" dirty="0" err="1" smtClean="0"/>
              <a:t>Setp</a:t>
            </a:r>
            <a:r>
              <a:rPr lang="en-US" dirty="0" smtClean="0"/>
              <a:t>/13</a:t>
            </a:r>
            <a:r>
              <a:rPr lang="en-US" baseline="30000" dirty="0" smtClean="0"/>
              <a:t>t</a:t>
            </a:r>
            <a:r>
              <a:rPr lang="en-US" dirty="0" smtClean="0"/>
              <a:t>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8CCAD-4CD7-453D-98DE-26B3C420FAE0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86BC4-62A3-472C-BE24-A5B620C8BBD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34731-6FAC-42FA-94D7-66EFA843B2D5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G. Rizzo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Tech. Board Meeting – Setp/13</a:t>
            </a:r>
            <a:r>
              <a:rPr lang="en-US" baseline="30000" smtClean="0"/>
              <a:t>t</a:t>
            </a:r>
            <a:r>
              <a:rPr lang="en-US" smtClean="0"/>
              <a:t>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58B-07C6-4606-B405-41227382A52C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8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030E23-07F6-4D0F-8F4D-CC6F26F6F09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43A48-7CD7-4762-A2F0-41B52B34A18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90BB5-ED83-4ED5-A774-D3428DE78525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SVT-TDR Meeting - July 21</a:t>
            </a:r>
            <a:r>
              <a:rPr lang="en-US" baseline="30000"/>
              <a:t>st</a:t>
            </a:r>
            <a:r>
              <a:rPr lang="en-US"/>
              <a:t>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7B494D-68AB-41F6-BC98-84CF18681556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239000" cy="838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latin typeface="Verdana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3246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latin typeface="Verdana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 dirty="0" smtClean="0"/>
              <a:t>Tech. Board Meeting – </a:t>
            </a:r>
            <a:r>
              <a:rPr lang="en-US" dirty="0" err="1" smtClean="0"/>
              <a:t>Setp</a:t>
            </a:r>
            <a:r>
              <a:rPr lang="en-US" dirty="0" smtClean="0"/>
              <a:t>/13</a:t>
            </a:r>
            <a:r>
              <a:rPr lang="en-US" baseline="30000" dirty="0" smtClean="0"/>
              <a:t>t</a:t>
            </a:r>
            <a:r>
              <a:rPr lang="en-US" dirty="0" smtClean="0"/>
              <a:t>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pitchFamily="34" charset="0"/>
              </a:defRPr>
            </a:lvl1pPr>
          </a:lstStyle>
          <a:p>
            <a:fld id="{76EF058B-07C6-4606-B405-41227382A52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MS PGothic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2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ilman.fe.infn.it/superbwiki/index.php/Detector_Technical_Design_Repor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SVT-TDR Meeting - </a:t>
            </a:r>
            <a:r>
              <a:rPr lang="en-US" dirty="0" smtClean="0"/>
              <a:t>Oct </a:t>
            </a:r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fld id="{D20EE089-04AF-48B5-89BF-D11AF0B437C7}" type="slidenum">
              <a:rPr lang="en-US"/>
              <a:pPr/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96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+mj-ea"/>
              </a:rPr>
              <a:t>SVT subchapters &amp; editors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685800" y="990600"/>
            <a:ext cx="8001000" cy="40386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 smtClean="0"/>
              <a:t>Vertex </a:t>
            </a:r>
            <a:r>
              <a:rPr lang="en-US" sz="1900" dirty="0"/>
              <a:t>Detector Overview </a:t>
            </a:r>
            <a:r>
              <a:rPr lang="en-US" sz="1900" dirty="0" smtClean="0"/>
              <a:t>(12) – </a:t>
            </a:r>
            <a:r>
              <a:rPr lang="en-US" sz="1900" dirty="0">
                <a:solidFill>
                  <a:srgbClr val="009900"/>
                </a:solidFill>
              </a:rPr>
              <a:t>G. Rizzo</a:t>
            </a:r>
            <a:r>
              <a:rPr lang="en-US" sz="1900" dirty="0"/>
              <a:t> </a:t>
            </a:r>
            <a:endParaRPr lang="en-US" sz="1700" dirty="0"/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 smtClean="0"/>
              <a:t>Backgrounds (4)  </a:t>
            </a:r>
            <a:r>
              <a:rPr lang="en-US" sz="1900" dirty="0"/>
              <a:t>– </a:t>
            </a:r>
            <a:r>
              <a:rPr lang="en-US" sz="1900" dirty="0">
                <a:solidFill>
                  <a:srgbClr val="009900"/>
                </a:solidFill>
              </a:rPr>
              <a:t>R. Cenci</a:t>
            </a:r>
            <a:r>
              <a:rPr lang="en-US" sz="1900" dirty="0"/>
              <a:t>  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/>
              <a:t>Detector Performance </a:t>
            </a:r>
            <a:r>
              <a:rPr lang="en-US" sz="1900" dirty="0" smtClean="0"/>
              <a:t>Studies (6) </a:t>
            </a:r>
            <a:r>
              <a:rPr lang="en-US" sz="1900" dirty="0"/>
              <a:t>– </a:t>
            </a:r>
            <a:r>
              <a:rPr lang="en-US" sz="1900" dirty="0">
                <a:solidFill>
                  <a:srgbClr val="009900"/>
                </a:solidFill>
              </a:rPr>
              <a:t>N. </a:t>
            </a:r>
            <a:r>
              <a:rPr lang="en-US" sz="1900" dirty="0" err="1">
                <a:solidFill>
                  <a:srgbClr val="009900"/>
                </a:solidFill>
              </a:rPr>
              <a:t>Neri</a:t>
            </a:r>
            <a:r>
              <a:rPr lang="en-US" sz="1900" dirty="0"/>
              <a:t>  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/>
              <a:t>Silicon </a:t>
            </a:r>
            <a:r>
              <a:rPr lang="en-US" sz="1900" dirty="0" smtClean="0"/>
              <a:t>Sensors (8) </a:t>
            </a:r>
            <a:r>
              <a:rPr lang="en-US" sz="1900" dirty="0"/>
              <a:t>– </a:t>
            </a:r>
            <a:r>
              <a:rPr lang="en-US" sz="1900" dirty="0">
                <a:solidFill>
                  <a:srgbClr val="009900"/>
                </a:solidFill>
              </a:rPr>
              <a:t>L. </a:t>
            </a:r>
            <a:r>
              <a:rPr lang="en-US" sz="1900" dirty="0" err="1">
                <a:solidFill>
                  <a:srgbClr val="009900"/>
                </a:solidFill>
              </a:rPr>
              <a:t>Bosisio</a:t>
            </a:r>
            <a:r>
              <a:rPr lang="en-US" sz="1900" dirty="0"/>
              <a:t>   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 err="1"/>
              <a:t>Fanout</a:t>
            </a:r>
            <a:r>
              <a:rPr lang="en-US" sz="1900" dirty="0"/>
              <a:t> </a:t>
            </a:r>
            <a:r>
              <a:rPr lang="en-US" sz="1900" dirty="0" smtClean="0"/>
              <a:t>Circuits (8) </a:t>
            </a:r>
            <a:r>
              <a:rPr lang="en-US" sz="1900" dirty="0"/>
              <a:t>– </a:t>
            </a:r>
            <a:r>
              <a:rPr lang="en-US" sz="1900" dirty="0" smtClean="0">
                <a:solidFill>
                  <a:srgbClr val="009900"/>
                </a:solidFill>
              </a:rPr>
              <a:t>L. Vitale</a:t>
            </a:r>
            <a:r>
              <a:rPr lang="en-US" sz="1900" dirty="0"/>
              <a:t>	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/>
              <a:t>Electronics </a:t>
            </a:r>
            <a:r>
              <a:rPr lang="en-US" sz="1900" dirty="0" smtClean="0"/>
              <a:t>Readout (28) </a:t>
            </a:r>
            <a:endParaRPr lang="en-US" sz="1900" dirty="0"/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700" dirty="0"/>
              <a:t>Readout </a:t>
            </a:r>
            <a:r>
              <a:rPr lang="en-US" sz="1700" dirty="0" smtClean="0"/>
              <a:t>Chips (10) </a:t>
            </a:r>
            <a:r>
              <a:rPr lang="en-US" sz="1700" dirty="0"/>
              <a:t>– </a:t>
            </a:r>
            <a:r>
              <a:rPr lang="en-US" sz="1700" dirty="0">
                <a:solidFill>
                  <a:srgbClr val="009900"/>
                </a:solidFill>
              </a:rPr>
              <a:t>V. Re</a:t>
            </a:r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700" dirty="0"/>
              <a:t>Hybrid Design </a:t>
            </a:r>
            <a:r>
              <a:rPr lang="en-US" sz="1700" dirty="0" smtClean="0"/>
              <a:t>(10) – </a:t>
            </a:r>
            <a:r>
              <a:rPr lang="en-US" sz="1700" dirty="0">
                <a:solidFill>
                  <a:srgbClr val="009900"/>
                </a:solidFill>
              </a:rPr>
              <a:t>M. </a:t>
            </a:r>
            <a:r>
              <a:rPr lang="en-US" sz="1700" dirty="0" err="1">
                <a:solidFill>
                  <a:srgbClr val="009900"/>
                </a:solidFill>
              </a:rPr>
              <a:t>Citterio</a:t>
            </a:r>
            <a:endParaRPr lang="en-US" sz="1700" dirty="0">
              <a:solidFill>
                <a:srgbClr val="009900"/>
              </a:solidFill>
            </a:endParaRPr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700" dirty="0"/>
              <a:t>Data Transmission </a:t>
            </a:r>
            <a:r>
              <a:rPr lang="en-US" sz="1700" dirty="0" smtClean="0"/>
              <a:t>(8)– </a:t>
            </a:r>
            <a:r>
              <a:rPr lang="en-US" sz="1700" dirty="0">
                <a:solidFill>
                  <a:srgbClr val="009900"/>
                </a:solidFill>
              </a:rPr>
              <a:t>M. </a:t>
            </a:r>
            <a:r>
              <a:rPr lang="en-US" sz="1700" dirty="0" err="1">
                <a:solidFill>
                  <a:srgbClr val="009900"/>
                </a:solidFill>
              </a:rPr>
              <a:t>Citterio</a:t>
            </a:r>
            <a:r>
              <a:rPr lang="en-US" sz="1700" dirty="0"/>
              <a:t> </a:t>
            </a:r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700" dirty="0"/>
              <a:t>Power Supplies </a:t>
            </a:r>
            <a:r>
              <a:rPr lang="en-US" sz="1700" dirty="0" smtClean="0"/>
              <a:t>(1??) </a:t>
            </a:r>
            <a:r>
              <a:rPr lang="en-US" sz="1700" dirty="0" smtClean="0">
                <a:solidFill>
                  <a:srgbClr val="009900"/>
                </a:solidFill>
              </a:rPr>
              <a:t>-</a:t>
            </a:r>
            <a:r>
              <a:rPr lang="en-US" sz="1700" dirty="0">
                <a:solidFill>
                  <a:srgbClr val="009900"/>
                </a:solidFill>
              </a:rPr>
              <a:t>???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1700" dirty="0"/>
              <a:t>SVT DAQ (</a:t>
            </a:r>
            <a:r>
              <a:rPr lang="en-US" sz="1700" dirty="0">
                <a:solidFill>
                  <a:srgbClr val="009900"/>
                </a:solidFill>
              </a:rPr>
              <a:t>M. Villa</a:t>
            </a:r>
            <a:r>
              <a:rPr lang="en-US" sz="1700" dirty="0"/>
              <a:t>) will be in the ETD section 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/>
              <a:t>Mechanical Support &amp; Assembly </a:t>
            </a:r>
            <a:r>
              <a:rPr lang="en-US" sz="1900" dirty="0" smtClean="0"/>
              <a:t>(14) – </a:t>
            </a:r>
            <a:r>
              <a:rPr lang="en-US" sz="1900" dirty="0">
                <a:solidFill>
                  <a:srgbClr val="009900"/>
                </a:solidFill>
              </a:rPr>
              <a:t>S. </a:t>
            </a:r>
            <a:r>
              <a:rPr lang="en-US" sz="1900" dirty="0" err="1">
                <a:solidFill>
                  <a:srgbClr val="009900"/>
                </a:solidFill>
              </a:rPr>
              <a:t>Bettarini</a:t>
            </a:r>
            <a:r>
              <a:rPr lang="en-US" sz="1900" dirty="0">
                <a:solidFill>
                  <a:srgbClr val="009900"/>
                </a:solidFill>
              </a:rPr>
              <a:t>/F. </a:t>
            </a:r>
            <a:r>
              <a:rPr lang="en-US" sz="1900" dirty="0" err="1">
                <a:solidFill>
                  <a:srgbClr val="009900"/>
                </a:solidFill>
              </a:rPr>
              <a:t>Bosi</a:t>
            </a:r>
            <a:endParaRPr lang="en-US" sz="1900" dirty="0">
              <a:solidFill>
                <a:srgbClr val="009900"/>
              </a:solidFill>
            </a:endParaRP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/>
              <a:t>Layer0 pixel upgrade options </a:t>
            </a:r>
            <a:r>
              <a:rPr lang="en-US" sz="1900" dirty="0" smtClean="0"/>
              <a:t>(10) – </a:t>
            </a:r>
            <a:r>
              <a:rPr lang="en-US" sz="1900" dirty="0">
                <a:solidFill>
                  <a:srgbClr val="009900"/>
                </a:solidFill>
              </a:rPr>
              <a:t>G. Rizzo/L. </a:t>
            </a:r>
            <a:r>
              <a:rPr lang="en-US" sz="1900" dirty="0" err="1">
                <a:solidFill>
                  <a:srgbClr val="009900"/>
                </a:solidFill>
              </a:rPr>
              <a:t>Ratti</a:t>
            </a:r>
            <a:r>
              <a:rPr lang="en-US" sz="1900" dirty="0">
                <a:solidFill>
                  <a:srgbClr val="009900"/>
                </a:solidFill>
              </a:rPr>
              <a:t>/ + others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1900" dirty="0"/>
              <a:t>Services, Utilities </a:t>
            </a:r>
            <a:r>
              <a:rPr lang="en-US" sz="1900" dirty="0" smtClean="0"/>
              <a:t>(2) -</a:t>
            </a:r>
            <a:r>
              <a:rPr lang="en-US" sz="1900" dirty="0"/>
              <a:t>?</a:t>
            </a:r>
            <a:r>
              <a:rPr lang="en-US" sz="1900" dirty="0" smtClean="0"/>
              <a:t>?</a:t>
            </a:r>
          </a:p>
          <a:p>
            <a:pPr>
              <a:lnSpc>
                <a:spcPct val="80000"/>
              </a:lnSpc>
              <a:spcBef>
                <a:spcPct val="20000"/>
              </a:spcBef>
              <a:buNone/>
            </a:pPr>
            <a:endParaRPr lang="en-US" sz="1900" dirty="0"/>
          </a:p>
          <a:p>
            <a:pPr>
              <a:lnSpc>
                <a:spcPct val="80000"/>
              </a:lnSpc>
              <a:spcBef>
                <a:spcPct val="20000"/>
              </a:spcBef>
              <a:buNone/>
            </a:pPr>
            <a:endParaRPr lang="en-US" sz="1900" dirty="0"/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685800" y="5334000"/>
            <a:ext cx="8077200" cy="10668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mic Sans MS" charset="0"/>
                <a:ea typeface="ＭＳ Ｐゴシック" charset="0"/>
              </a:rPr>
              <a:t>Editors produced a first draft of detailed outline (next slides); first estimate of pages ~ 92 is too high.</a:t>
            </a:r>
            <a:endParaRPr lang="en-US" sz="2000" dirty="0">
              <a:latin typeface="Comic Sans MS" charset="0"/>
              <a:ea typeface="ＭＳ Ｐゴシック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 smtClean="0">
                <a:solidFill>
                  <a:srgbClr val="FF0000"/>
                </a:solidFill>
                <a:latin typeface="Comic Sans MS" charset="0"/>
                <a:ea typeface="ＭＳ Ｐゴシック" charset="0"/>
              </a:rPr>
              <a:t>We should try to end up with ~60 pages. Reduce by 30% !!</a:t>
            </a:r>
            <a:endParaRPr lang="en-US" sz="2000" dirty="0" smtClean="0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latin typeface="Verdana" charset="0"/>
              </a:rPr>
              <a:t>G. Rizzo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fld id="{65F27EC1-0682-0B45-8168-B2F524F22DDF}" type="slidenum">
              <a:rPr lang="en-US">
                <a:latin typeface="Verdana" charset="0"/>
              </a:rPr>
              <a:pPr/>
              <a:t>10</a:t>
            </a:fld>
            <a:endParaRPr lang="en-US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96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+mj-ea"/>
                <a:cs typeface="+mj-cs"/>
              </a:rPr>
              <a:t>6.2 Hybrid Design (10) </a:t>
            </a:r>
            <a:r>
              <a:rPr lang="en-US" sz="3200" dirty="0" smtClean="0">
                <a:ea typeface="+mj-ea"/>
              </a:rPr>
              <a:t>– M. </a:t>
            </a:r>
            <a:r>
              <a:rPr lang="en-US" sz="3200" dirty="0" err="1" smtClean="0">
                <a:ea typeface="+mj-ea"/>
              </a:rPr>
              <a:t>Citterio</a:t>
            </a:r>
            <a:endParaRPr lang="en-US" sz="3200" dirty="0" smtClean="0">
              <a:ea typeface="+mj-ea"/>
              <a:cs typeface="+mj-cs"/>
            </a:endParaRP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685800" y="1066800"/>
            <a:ext cx="8001000" cy="51816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endParaRPr lang="en-US" dirty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 smtClean="0"/>
              <a:t>6.2.1 </a:t>
            </a:r>
            <a:r>
              <a:rPr lang="en-US" sz="2800" dirty="0"/>
              <a:t>Requirements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800" dirty="0" smtClean="0"/>
              <a:t>6.2.2 </a:t>
            </a:r>
            <a:r>
              <a:rPr lang="en-US" sz="2800" dirty="0"/>
              <a:t>Technology selection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800" dirty="0" smtClean="0"/>
              <a:t>6.2.3 </a:t>
            </a:r>
            <a:r>
              <a:rPr lang="en-US" sz="2800" dirty="0"/>
              <a:t>Hybrid specifications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6.2.3.1 </a:t>
            </a:r>
            <a:r>
              <a:rPr lang="en-US" sz="2400" dirty="0"/>
              <a:t>Layer 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6.2.3.2 </a:t>
            </a:r>
            <a:r>
              <a:rPr lang="en-US" sz="2400" dirty="0"/>
              <a:t>Outer layers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800" dirty="0" smtClean="0"/>
              <a:t>6.2.4 </a:t>
            </a:r>
            <a:r>
              <a:rPr lang="en-US" sz="2800" dirty="0"/>
              <a:t>Design and layout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800" dirty="0" smtClean="0"/>
              <a:t>6.2.5 </a:t>
            </a:r>
            <a:r>
              <a:rPr lang="en-US" sz="2800" dirty="0"/>
              <a:t>Prototyping and tests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618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latin typeface="Verdana" charset="0"/>
              </a:rPr>
              <a:t>G. Rizzo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accent2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fld id="{237124D9-D5BE-7C49-BB61-0A1B86125C16}" type="slidenum">
              <a:rPr lang="en-US">
                <a:latin typeface="Verdana" charset="0"/>
              </a:rPr>
              <a:pPr/>
              <a:t>11</a:t>
            </a:fld>
            <a:endParaRPr lang="en-US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96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+mj-ea"/>
                <a:cs typeface="+mj-cs"/>
              </a:rPr>
              <a:t>6.3 Data </a:t>
            </a:r>
            <a:r>
              <a:rPr lang="en-US" sz="3200" dirty="0" err="1" smtClean="0">
                <a:ea typeface="+mj-ea"/>
                <a:cs typeface="+mj-cs"/>
              </a:rPr>
              <a:t>Trasmission</a:t>
            </a:r>
            <a:r>
              <a:rPr lang="en-US" sz="3200" dirty="0" smtClean="0">
                <a:ea typeface="+mj-ea"/>
                <a:cs typeface="+mj-cs"/>
              </a:rPr>
              <a:t> (8) – M. </a:t>
            </a:r>
            <a:r>
              <a:rPr lang="en-US" sz="3200" dirty="0" err="1" smtClean="0">
                <a:ea typeface="+mj-ea"/>
                <a:cs typeface="+mj-cs"/>
              </a:rPr>
              <a:t>Citterio</a:t>
            </a:r>
            <a:endParaRPr lang="en-US" sz="3200" dirty="0" smtClean="0">
              <a:ea typeface="+mj-ea"/>
              <a:cs typeface="+mj-cs"/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685800" y="1066800"/>
            <a:ext cx="8001000" cy="51816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endParaRPr lang="en-US" dirty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/>
              <a:t>6</a:t>
            </a:r>
            <a:r>
              <a:rPr lang="en-US" sz="2800" dirty="0" smtClean="0"/>
              <a:t>.3.1</a:t>
            </a:r>
            <a:r>
              <a:rPr lang="en-US" sz="2800" dirty="0"/>
              <a:t>. Requirements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400" dirty="0"/>
              <a:t>	7.4.1.1 Layer 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400" dirty="0"/>
              <a:t>	7.4.1.2 Outer layers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800" dirty="0" smtClean="0"/>
              <a:t>6.3.2 </a:t>
            </a:r>
            <a:r>
              <a:rPr lang="en-US" sz="2800" dirty="0"/>
              <a:t>Data encoding and error correction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800" dirty="0"/>
              <a:t>6</a:t>
            </a:r>
            <a:r>
              <a:rPr lang="en-US" sz="2800" dirty="0" smtClean="0"/>
              <a:t>.3.3 </a:t>
            </a:r>
            <a:r>
              <a:rPr lang="en-US" sz="2800" dirty="0"/>
              <a:t>Technology selection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400" dirty="0"/>
              <a:t>	7.4.3.1 Specifications for Layer 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400" dirty="0"/>
              <a:t>	7.2.3.2 Specification for outer layers</a:t>
            </a:r>
            <a:endParaRPr lang="en-US" sz="28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800" dirty="0" smtClean="0"/>
              <a:t>6.3.4 </a:t>
            </a:r>
            <a:r>
              <a:rPr lang="en-US" sz="2800" dirty="0"/>
              <a:t>Design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sz="2800" dirty="0"/>
              <a:t>6</a:t>
            </a:r>
            <a:r>
              <a:rPr lang="en-US" sz="2800" dirty="0" smtClean="0"/>
              <a:t>.3.5 </a:t>
            </a:r>
            <a:r>
              <a:rPr lang="en-US" sz="2800" dirty="0"/>
              <a:t>Prototyping and tests</a:t>
            </a:r>
            <a:endParaRPr lang="en-US" sz="24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8434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610600" cy="1143000"/>
          </a:xfrm>
        </p:spPr>
        <p:txBody>
          <a:bodyPr/>
          <a:lstStyle/>
          <a:p>
            <a:r>
              <a:rPr lang="en-US" sz="3200" dirty="0" smtClean="0"/>
              <a:t>7. </a:t>
            </a:r>
            <a:r>
              <a:rPr lang="en-US" sz="2800" dirty="0" smtClean="0"/>
              <a:t>SVT </a:t>
            </a:r>
            <a:r>
              <a:rPr lang="en-US" sz="2800" dirty="0"/>
              <a:t>Mechanical support and </a:t>
            </a:r>
            <a:r>
              <a:rPr lang="en-US" sz="2800" dirty="0" smtClean="0"/>
              <a:t>Assembly (14)</a:t>
            </a:r>
            <a:br>
              <a:rPr lang="en-US" sz="2800" dirty="0" smtClean="0"/>
            </a:br>
            <a:r>
              <a:rPr lang="en-US" sz="2800" dirty="0" smtClean="0"/>
              <a:t>S. </a:t>
            </a:r>
            <a:r>
              <a:rPr lang="en-US" sz="2800" dirty="0" err="1" smtClean="0"/>
              <a:t>Bettarini</a:t>
            </a:r>
            <a:r>
              <a:rPr lang="en-US" sz="2800" dirty="0" smtClean="0"/>
              <a:t> – F. </a:t>
            </a:r>
            <a:r>
              <a:rPr lang="en-US" sz="2800" dirty="0" err="1" smtClean="0"/>
              <a:t>Bosi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7.1 I.R</a:t>
            </a:r>
            <a:r>
              <a:rPr lang="en-US" sz="2400" dirty="0"/>
              <a:t>. Constraint (1) </a:t>
            </a:r>
            <a:endParaRPr lang="en-US" sz="2400" dirty="0" smtClean="0"/>
          </a:p>
          <a:p>
            <a:pPr lvl="1"/>
            <a:r>
              <a:rPr lang="en-US" sz="1400" dirty="0" smtClean="0"/>
              <a:t>Description </a:t>
            </a:r>
            <a:r>
              <a:rPr lang="en-US" sz="1400" dirty="0"/>
              <a:t>of the IR components: Be-pipe, L0, SVT, W shielding, </a:t>
            </a:r>
            <a:r>
              <a:rPr lang="en-US" sz="1400" dirty="0" smtClean="0"/>
              <a:t>QD0</a:t>
            </a:r>
          </a:p>
          <a:p>
            <a:pPr lvl="1"/>
            <a:r>
              <a:rPr lang="en-US" sz="1400" dirty="0" smtClean="0"/>
              <a:t>Active </a:t>
            </a:r>
            <a:r>
              <a:rPr lang="en-US" sz="1400" dirty="0"/>
              <a:t>region definition and clearances</a:t>
            </a:r>
          </a:p>
          <a:p>
            <a:pPr lvl="1"/>
            <a:r>
              <a:rPr lang="en-US" sz="1400" dirty="0" smtClean="0"/>
              <a:t>Mechanical </a:t>
            </a:r>
            <a:r>
              <a:rPr lang="en-US" sz="1400" dirty="0"/>
              <a:t>architecture (how each components is constrained  to what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Staging </a:t>
            </a:r>
            <a:r>
              <a:rPr lang="en-US" sz="1400" dirty="0"/>
              <a:t>area </a:t>
            </a:r>
            <a:r>
              <a:rPr lang="en-US" sz="1400" dirty="0" smtClean="0"/>
              <a:t>assembly</a:t>
            </a:r>
          </a:p>
          <a:p>
            <a:pPr lvl="1"/>
            <a:r>
              <a:rPr lang="en-US" sz="1400" dirty="0"/>
              <a:t>Q</a:t>
            </a:r>
            <a:r>
              <a:rPr lang="en-US" sz="1400" dirty="0" smtClean="0"/>
              <a:t>uick </a:t>
            </a:r>
            <a:r>
              <a:rPr lang="en-US" sz="1400" dirty="0"/>
              <a:t>demounting motivations and removable support cage concept</a:t>
            </a:r>
          </a:p>
          <a:p>
            <a:pPr marL="0" indent="0">
              <a:buNone/>
            </a:pPr>
            <a:r>
              <a:rPr lang="en-US" sz="2400" b="1" dirty="0"/>
              <a:t>7</a:t>
            </a:r>
            <a:r>
              <a:rPr lang="en-US" sz="2400" b="1" dirty="0" smtClean="0"/>
              <a:t>.2</a:t>
            </a:r>
            <a:r>
              <a:rPr lang="en-US" sz="2400" dirty="0" smtClean="0"/>
              <a:t> </a:t>
            </a:r>
            <a:r>
              <a:rPr lang="en-US" sz="2400" dirty="0"/>
              <a:t>Module Assembly (2</a:t>
            </a:r>
            <a:r>
              <a:rPr lang="en-US" sz="2400" dirty="0" smtClean="0"/>
              <a:t>)</a:t>
            </a:r>
          </a:p>
          <a:p>
            <a:pPr lvl="1"/>
            <a:r>
              <a:rPr lang="en-US" sz="1400" dirty="0" smtClean="0"/>
              <a:t>L0 module </a:t>
            </a:r>
            <a:r>
              <a:rPr lang="en-US" sz="1400" dirty="0"/>
              <a:t>baseline components and assembly procedure </a:t>
            </a:r>
            <a:endParaRPr lang="en-US" sz="1400" dirty="0" smtClean="0"/>
          </a:p>
          <a:p>
            <a:pPr lvl="1"/>
            <a:r>
              <a:rPr lang="en-US" sz="1400" dirty="0" smtClean="0"/>
              <a:t> </a:t>
            </a:r>
            <a:r>
              <a:rPr lang="en-US" sz="1400" dirty="0"/>
              <a:t>L 1--&gt;5  module components and assembly </a:t>
            </a:r>
            <a:r>
              <a:rPr lang="en-US" sz="1400" dirty="0" smtClean="0"/>
              <a:t>procedure</a:t>
            </a:r>
          </a:p>
          <a:p>
            <a:pPr marL="0" indent="0">
              <a:buNone/>
            </a:pPr>
            <a:r>
              <a:rPr lang="en-US" sz="2400" b="1" dirty="0" smtClean="0"/>
              <a:t>7.3 </a:t>
            </a:r>
            <a:r>
              <a:rPr lang="en-US" sz="2400" dirty="0" smtClean="0"/>
              <a:t>Detector </a:t>
            </a:r>
            <a:r>
              <a:rPr lang="en-US" sz="2400" dirty="0"/>
              <a:t>assembly and </a:t>
            </a:r>
            <a:r>
              <a:rPr lang="en-US" sz="2400" dirty="0" smtClean="0"/>
              <a:t>installation (6) </a:t>
            </a:r>
          </a:p>
          <a:p>
            <a:pPr marL="285750"/>
            <a:r>
              <a:rPr lang="en-US" sz="1800" dirty="0" smtClean="0"/>
              <a:t>7.3.1 Half detector assembly (1)</a:t>
            </a:r>
          </a:p>
          <a:p>
            <a:pPr lvl="1"/>
            <a:r>
              <a:rPr lang="en-US" sz="1400" dirty="0" smtClean="0"/>
              <a:t>L0 module assembly on the cold flanges</a:t>
            </a:r>
          </a:p>
          <a:p>
            <a:pPr lvl="1">
              <a:buFontTx/>
              <a:buChar char="-"/>
            </a:pPr>
            <a:r>
              <a:rPr lang="en-US" sz="1400" dirty="0" smtClean="0"/>
              <a:t>Cold flanges descriptions, required features and jig</a:t>
            </a:r>
          </a:p>
          <a:p>
            <a:pPr lvl="1">
              <a:buFontTx/>
              <a:buChar char="-"/>
            </a:pPr>
            <a:r>
              <a:rPr lang="en-US" sz="1400" dirty="0" smtClean="0"/>
              <a:t>L 1--&gt;5 module assembly on the Support cones</a:t>
            </a:r>
          </a:p>
          <a:p>
            <a:pPr lvl="1">
              <a:buFontTx/>
              <a:buChar char="-"/>
            </a:pPr>
            <a:r>
              <a:rPr lang="en-US" sz="1400" dirty="0" smtClean="0"/>
              <a:t> Support cones, buttons, cooling ring description, required features and jig </a:t>
            </a:r>
          </a:p>
          <a:p>
            <a:pPr lvl="1">
              <a:buFontTx/>
              <a:buChar char="-"/>
            </a:pPr>
            <a:r>
              <a:rPr lang="en-US" sz="1400" dirty="0" smtClean="0"/>
              <a:t> Space frame features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G. Rizzo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12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238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610600" cy="685800"/>
          </a:xfrm>
        </p:spPr>
        <p:txBody>
          <a:bodyPr/>
          <a:lstStyle/>
          <a:p>
            <a:r>
              <a:rPr lang="en-US" sz="3200" dirty="0" smtClean="0"/>
              <a:t>7. </a:t>
            </a:r>
            <a:r>
              <a:rPr lang="en-US" sz="2800" dirty="0" smtClean="0"/>
              <a:t>SVT </a:t>
            </a:r>
            <a:r>
              <a:rPr lang="en-US" sz="2800" dirty="0"/>
              <a:t>Mechanical support and Assembly </a:t>
            </a:r>
            <a:r>
              <a:rPr lang="en-US" sz="2800" dirty="0" smtClean="0"/>
              <a:t>(II)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562600"/>
          </a:xfrm>
        </p:spPr>
        <p:txBody>
          <a:bodyPr/>
          <a:lstStyle/>
          <a:p>
            <a:r>
              <a:rPr lang="en-US" sz="1800" dirty="0" smtClean="0"/>
              <a:t>7.3.2 </a:t>
            </a:r>
            <a:r>
              <a:rPr lang="en-US" sz="1800" dirty="0"/>
              <a:t>Mount L0  to Be-pipe and L 1-5 to W shielding and displacement to IR </a:t>
            </a:r>
            <a:r>
              <a:rPr lang="en-US" sz="1800" dirty="0" smtClean="0"/>
              <a:t>(2) </a:t>
            </a:r>
            <a:endParaRPr lang="en-US" sz="1800" dirty="0"/>
          </a:p>
          <a:p>
            <a:pPr lvl="1"/>
            <a:r>
              <a:rPr lang="en-US" sz="1400" dirty="0"/>
              <a:t> HDMF  assembly description for L0 on the be-pipe</a:t>
            </a:r>
          </a:p>
          <a:p>
            <a:pPr lvl="1"/>
            <a:r>
              <a:rPr lang="en-US" sz="1400" dirty="0"/>
              <a:t>HDMF assembly for  L 1--&gt;5 on the W shielding</a:t>
            </a:r>
          </a:p>
          <a:p>
            <a:pPr lvl="1"/>
            <a:r>
              <a:rPr lang="en-US" sz="1400" dirty="0"/>
              <a:t>Gimbal ring  and support cage description</a:t>
            </a:r>
          </a:p>
          <a:p>
            <a:pPr lvl="1"/>
            <a:r>
              <a:rPr lang="en-US" sz="1400" dirty="0"/>
              <a:t> Optical modules survey</a:t>
            </a:r>
          </a:p>
          <a:p>
            <a:pPr lvl="1"/>
            <a:r>
              <a:rPr lang="en-US" sz="1400" dirty="0"/>
              <a:t> Electrical testing and connection to the transition Card</a:t>
            </a:r>
          </a:p>
          <a:p>
            <a:r>
              <a:rPr lang="en-US" sz="1800" dirty="0" smtClean="0"/>
              <a:t>7.3.3 </a:t>
            </a:r>
            <a:r>
              <a:rPr lang="en-US" sz="1800" dirty="0"/>
              <a:t>Installation of complete assembly into detector (1) </a:t>
            </a:r>
            <a:endParaRPr lang="en-US" sz="1800" dirty="0" smtClean="0"/>
          </a:p>
          <a:p>
            <a:pPr lvl="1"/>
            <a:r>
              <a:rPr lang="en-US" sz="1400" dirty="0" smtClean="0"/>
              <a:t>Constrains </a:t>
            </a:r>
            <a:r>
              <a:rPr lang="en-US" sz="1400" dirty="0"/>
              <a:t>and scenario of mounting, stiffness and clearance required</a:t>
            </a:r>
            <a:r>
              <a:rPr lang="en-US" sz="1200" dirty="0"/>
              <a:t>	</a:t>
            </a:r>
            <a:endParaRPr lang="en-US" sz="1200" dirty="0" smtClean="0"/>
          </a:p>
          <a:p>
            <a:r>
              <a:rPr lang="en-US" sz="1800" dirty="0" smtClean="0"/>
              <a:t>7.3.4 </a:t>
            </a:r>
            <a:r>
              <a:rPr lang="en-US" sz="1800" dirty="0"/>
              <a:t>Quick demounting  (2) </a:t>
            </a:r>
            <a:endParaRPr lang="en-US" sz="1800" dirty="0" smtClean="0"/>
          </a:p>
          <a:p>
            <a:pPr lvl="1"/>
            <a:r>
              <a:rPr lang="en-US" sz="1200" dirty="0" smtClean="0"/>
              <a:t> </a:t>
            </a:r>
            <a:r>
              <a:rPr lang="en-US" sz="1200" dirty="0"/>
              <a:t>Infrastructure required and SVT demounting/mounting procedure</a:t>
            </a:r>
          </a:p>
          <a:p>
            <a:pPr marL="0" indent="0">
              <a:buNone/>
            </a:pPr>
            <a:r>
              <a:rPr lang="en-US" sz="2000" b="1" dirty="0" smtClean="0"/>
              <a:t>7.4</a:t>
            </a:r>
            <a:r>
              <a:rPr lang="en-US" sz="2000" dirty="0"/>
              <a:t> </a:t>
            </a:r>
            <a:r>
              <a:rPr lang="en-US" sz="2000" dirty="0" smtClean="0"/>
              <a:t>Detector </a:t>
            </a:r>
            <a:r>
              <a:rPr lang="en-US" sz="2000" dirty="0"/>
              <a:t>placement and survey (1) </a:t>
            </a:r>
          </a:p>
          <a:p>
            <a:r>
              <a:rPr lang="en-US" sz="1600" dirty="0" smtClean="0"/>
              <a:t>7.4.1 </a:t>
            </a:r>
            <a:r>
              <a:rPr lang="en-US" sz="1600" dirty="0"/>
              <a:t>Placement </a:t>
            </a:r>
            <a:r>
              <a:rPr lang="en-US" sz="1600" dirty="0" smtClean="0"/>
              <a:t>accuracy</a:t>
            </a:r>
          </a:p>
          <a:p>
            <a:r>
              <a:rPr lang="en-US" sz="1600" dirty="0"/>
              <a:t>7</a:t>
            </a:r>
            <a:r>
              <a:rPr lang="en-US" sz="1600" dirty="0" smtClean="0"/>
              <a:t>.4.2 </a:t>
            </a:r>
            <a:r>
              <a:rPr lang="en-US" sz="1600" dirty="0"/>
              <a:t>Survey with tracks</a:t>
            </a:r>
          </a:p>
          <a:p>
            <a:pPr marL="0" indent="0">
              <a:buNone/>
            </a:pPr>
            <a:r>
              <a:rPr lang="en-US" sz="2000" b="1" dirty="0"/>
              <a:t>7</a:t>
            </a:r>
            <a:r>
              <a:rPr lang="en-US" sz="2000" b="1" dirty="0" smtClean="0"/>
              <a:t>.5</a:t>
            </a:r>
            <a:r>
              <a:rPr lang="en-US" sz="2000" dirty="0" smtClean="0"/>
              <a:t> </a:t>
            </a:r>
            <a:r>
              <a:rPr lang="en-US" sz="2000" dirty="0"/>
              <a:t>Detector monitoring  (in MDI section?</a:t>
            </a:r>
            <a:r>
              <a:rPr lang="en-US" sz="2000" dirty="0" smtClean="0"/>
              <a:t>) (2) </a:t>
            </a:r>
          </a:p>
          <a:p>
            <a:r>
              <a:rPr lang="en-US" sz="1600" dirty="0" smtClean="0"/>
              <a:t>5.1 </a:t>
            </a:r>
            <a:r>
              <a:rPr lang="en-US" sz="1600" dirty="0"/>
              <a:t>Position monitoring </a:t>
            </a:r>
            <a:r>
              <a:rPr lang="en-US" sz="1600" dirty="0" smtClean="0"/>
              <a:t>system</a:t>
            </a:r>
          </a:p>
          <a:p>
            <a:r>
              <a:rPr lang="en-US" sz="1600" dirty="0" smtClean="0"/>
              <a:t>5.2 Radiation monitoring</a:t>
            </a:r>
          </a:p>
          <a:p>
            <a:pPr marL="0" indent="0">
              <a:buNone/>
            </a:pPr>
            <a:r>
              <a:rPr lang="en-US" sz="2000" b="1" dirty="0" smtClean="0"/>
              <a:t>7.6</a:t>
            </a:r>
            <a:r>
              <a:rPr lang="en-US" sz="2000" dirty="0" smtClean="0"/>
              <a:t> </a:t>
            </a:r>
            <a:r>
              <a:rPr lang="en-US" sz="2000" dirty="0"/>
              <a:t>R&amp;D Program (1) </a:t>
            </a:r>
          </a:p>
          <a:p>
            <a:r>
              <a:rPr lang="en-US" sz="1600" dirty="0" smtClean="0"/>
              <a:t>6.1 Cable  6.1 hybrid .6.1 </a:t>
            </a:r>
            <a:r>
              <a:rPr lang="en-US" sz="1600" dirty="0"/>
              <a:t>Inner layer </a:t>
            </a:r>
            <a:r>
              <a:rPr lang="en-US" sz="1600" dirty="0" smtClean="0"/>
              <a:t>sextant</a:t>
            </a:r>
            <a:r>
              <a:rPr lang="en-US" sz="1600" dirty="0"/>
              <a:t> </a:t>
            </a:r>
            <a:r>
              <a:rPr lang="en-US" sz="1600" dirty="0" smtClean="0"/>
              <a:t>1.6.1 </a:t>
            </a:r>
            <a:r>
              <a:rPr lang="en-US" sz="1600" dirty="0"/>
              <a:t>Arch </a:t>
            </a:r>
            <a:r>
              <a:rPr lang="en-US" sz="1600" dirty="0" smtClean="0"/>
              <a:t>modules 1.6.1 </a:t>
            </a:r>
            <a:r>
              <a:rPr lang="en-US" sz="1600" dirty="0"/>
              <a:t>Cones and space </a:t>
            </a:r>
            <a:r>
              <a:rPr lang="en-US" sz="1600" dirty="0" smtClean="0"/>
              <a:t>frame 1.6.6 </a:t>
            </a:r>
            <a:r>
              <a:rPr lang="en-US" sz="1600" dirty="0"/>
              <a:t>Full scale model of IR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G. Rizzo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13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40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sz="2800" dirty="0" smtClean="0"/>
              <a:t> 8 Layer0 </a:t>
            </a:r>
            <a:r>
              <a:rPr lang="en-US" sz="2800" dirty="0"/>
              <a:t>pixel </a:t>
            </a:r>
            <a:r>
              <a:rPr lang="en-US" sz="2800" dirty="0" smtClean="0"/>
              <a:t>upgrade (10) – G. Rizzo – L. </a:t>
            </a:r>
            <a:r>
              <a:rPr lang="en-US" sz="2800" dirty="0" err="1" smtClean="0"/>
              <a:t>Ratti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343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Technology </a:t>
            </a:r>
            <a:r>
              <a:rPr lang="en-US" sz="2400" dirty="0"/>
              <a:t>options </a:t>
            </a:r>
            <a:endParaRPr lang="en-US" sz="24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Hybrid pixels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Monolithic </a:t>
            </a:r>
            <a:r>
              <a:rPr lang="en-US" sz="2000" dirty="0"/>
              <a:t>sensors in INMAPS </a:t>
            </a:r>
            <a:r>
              <a:rPr lang="en-US" sz="2000" dirty="0" smtClean="0"/>
              <a:t>technology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/>
              <a:t>3D monolithic sensors 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Analog </a:t>
            </a:r>
            <a:r>
              <a:rPr lang="en-US" sz="2400" dirty="0"/>
              <a:t>front-end 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Digital </a:t>
            </a:r>
            <a:r>
              <a:rPr lang="en-US" sz="2400" dirty="0"/>
              <a:t>readout architecture 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Prototype </a:t>
            </a:r>
            <a:r>
              <a:rPr lang="en-US" sz="2400" dirty="0"/>
              <a:t>characterization 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Radiation </a:t>
            </a:r>
            <a:r>
              <a:rPr lang="en-US" sz="2400" dirty="0"/>
              <a:t>hardness 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R&amp;D activity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G. Rizzo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14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82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763000" cy="838200"/>
          </a:xfrm>
        </p:spPr>
        <p:txBody>
          <a:bodyPr/>
          <a:lstStyle/>
          <a:p>
            <a:r>
              <a:rPr lang="en-US" sz="3200" b="1" dirty="0"/>
              <a:t>9</a:t>
            </a:r>
            <a:r>
              <a:rPr lang="en-US" sz="3200" dirty="0" smtClean="0"/>
              <a:t> </a:t>
            </a:r>
            <a:r>
              <a:rPr lang="en-US" sz="3200" dirty="0"/>
              <a:t>Services, utilities and E.S</a:t>
            </a:r>
            <a:r>
              <a:rPr lang="en-US" sz="3200" dirty="0" smtClean="0"/>
              <a:t>.&amp; </a:t>
            </a:r>
            <a:r>
              <a:rPr lang="en-US" sz="3200" dirty="0"/>
              <a:t>H issues 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4876800"/>
          </a:xfrm>
        </p:spPr>
        <p:txBody>
          <a:bodyPr/>
          <a:lstStyle/>
          <a:p>
            <a:pPr marL="0" indent="0">
              <a:buNone/>
            </a:pPr>
            <a:endParaRPr lang="en-US" sz="1600" dirty="0"/>
          </a:p>
          <a:p>
            <a:r>
              <a:rPr lang="en-US" sz="2000" b="1" dirty="0" smtClean="0"/>
              <a:t>9.1</a:t>
            </a:r>
            <a:r>
              <a:rPr lang="en-US" sz="2000" dirty="0" smtClean="0"/>
              <a:t> </a:t>
            </a:r>
            <a:r>
              <a:rPr lang="en-US" sz="2000" dirty="0"/>
              <a:t>Service and Utilities</a:t>
            </a:r>
          </a:p>
          <a:p>
            <a:pPr lvl="1"/>
            <a:r>
              <a:rPr lang="en-US" sz="1800" dirty="0" smtClean="0"/>
              <a:t>2.1.2 </a:t>
            </a:r>
            <a:r>
              <a:rPr lang="en-US" sz="1800" dirty="0"/>
              <a:t>Data and control </a:t>
            </a:r>
            <a:r>
              <a:rPr lang="en-US" sz="1800" dirty="0" smtClean="0"/>
              <a:t>lines</a:t>
            </a:r>
          </a:p>
          <a:p>
            <a:pPr lvl="1"/>
            <a:r>
              <a:rPr lang="en-US" sz="1800" dirty="0" smtClean="0"/>
              <a:t>2.2.2 Power</a:t>
            </a:r>
          </a:p>
          <a:p>
            <a:pPr lvl="1"/>
            <a:r>
              <a:rPr lang="en-US" sz="1800" dirty="0" smtClean="0"/>
              <a:t>2.3 Cooling water</a:t>
            </a:r>
          </a:p>
          <a:p>
            <a:pPr lvl="1"/>
            <a:r>
              <a:rPr lang="en-US" sz="1800" dirty="0" smtClean="0"/>
              <a:t>2.4 </a:t>
            </a:r>
            <a:r>
              <a:rPr lang="en-US" sz="1800" dirty="0"/>
              <a:t>Dry air or nitrogen</a:t>
            </a:r>
          </a:p>
          <a:p>
            <a:r>
              <a:rPr lang="en-US" sz="2000" b="1" dirty="0"/>
              <a:t>9</a:t>
            </a:r>
            <a:r>
              <a:rPr lang="en-US" sz="2000" b="1" dirty="0" smtClean="0"/>
              <a:t>.2</a:t>
            </a:r>
            <a:r>
              <a:rPr lang="en-US" sz="2000" dirty="0" smtClean="0"/>
              <a:t> </a:t>
            </a:r>
            <a:r>
              <a:rPr lang="en-US" sz="2000" dirty="0"/>
              <a:t>ES&amp;H Issue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G. Rizzo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15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57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Instructions on TDR writing in:</a:t>
            </a:r>
          </a:p>
          <a:p>
            <a:r>
              <a:rPr lang="en-US" sz="2000" dirty="0">
                <a:hlinkClick r:id="rId2"/>
              </a:rPr>
              <a:t>http://mailman.fe.infn.it/superbwiki/index.php/</a:t>
            </a:r>
            <a:r>
              <a:rPr lang="en-US" sz="2000" dirty="0" smtClean="0">
                <a:hlinkClick r:id="rId2"/>
              </a:rPr>
              <a:t>Detector_Technical_Design_Report</a:t>
            </a:r>
            <a:endParaRPr lang="en-US" sz="2000" dirty="0" smtClean="0"/>
          </a:p>
          <a:p>
            <a:r>
              <a:rPr lang="en-US" sz="2400" dirty="0" smtClean="0"/>
              <a:t>I will include in the SVN repository the SVT outline next week.</a:t>
            </a:r>
          </a:p>
          <a:p>
            <a:r>
              <a:rPr lang="en-US" sz="2400" dirty="0" smtClean="0"/>
              <a:t>A first draft of the document is due for the Dec. Collaboration Meeting. (13 Dec.)</a:t>
            </a:r>
          </a:p>
          <a:p>
            <a:r>
              <a:rPr lang="en-US" sz="2400" dirty="0" smtClean="0"/>
              <a:t>I would like to discuss with you the status of the document during the SVT meeting on Dec.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Editors should insert a first draft of their chapters in the SVN repository by Nov, 30!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G. Rizzo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7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Meetings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US" sz="2400" dirty="0" smtClean="0"/>
              <a:t>Nov </a:t>
            </a:r>
            <a:r>
              <a:rPr lang="en-US" sz="2400" dirty="0" smtClean="0"/>
              <a:t>4</a:t>
            </a:r>
          </a:p>
          <a:p>
            <a:pPr lvl="1"/>
            <a:r>
              <a:rPr lang="en-US" sz="2000" dirty="0" smtClean="0"/>
              <a:t>Update on Mechanics</a:t>
            </a:r>
          </a:p>
          <a:p>
            <a:pPr lvl="1"/>
            <a:r>
              <a:rPr lang="en-US" sz="2000" dirty="0" smtClean="0"/>
              <a:t>Update on Peripheral Electronics</a:t>
            </a:r>
          </a:p>
          <a:p>
            <a:pPr lvl="1"/>
            <a:r>
              <a:rPr lang="en-US" sz="2000" dirty="0" smtClean="0"/>
              <a:t>Update on </a:t>
            </a:r>
            <a:r>
              <a:rPr lang="en-US" sz="2000" dirty="0" err="1" smtClean="0"/>
              <a:t>Striplets</a:t>
            </a:r>
            <a:r>
              <a:rPr lang="en-US" sz="2000" dirty="0" smtClean="0"/>
              <a:t> performance</a:t>
            </a:r>
            <a:endParaRPr lang="en-US" sz="2000" dirty="0" smtClean="0"/>
          </a:p>
          <a:p>
            <a:r>
              <a:rPr lang="en-US" sz="2400" dirty="0" smtClean="0"/>
              <a:t>Nov </a:t>
            </a:r>
            <a:r>
              <a:rPr lang="en-US" sz="2400" dirty="0" smtClean="0"/>
              <a:t>18</a:t>
            </a:r>
          </a:p>
          <a:p>
            <a:pPr lvl="1"/>
            <a:r>
              <a:rPr lang="en-US" sz="2000" dirty="0"/>
              <a:t>Update on Mechanics</a:t>
            </a:r>
          </a:p>
          <a:p>
            <a:pPr lvl="1"/>
            <a:r>
              <a:rPr lang="en-US" sz="2000" dirty="0" smtClean="0"/>
              <a:t>Update on FE chip simulation</a:t>
            </a:r>
          </a:p>
          <a:p>
            <a:pPr lvl="1"/>
            <a:r>
              <a:rPr lang="en-US" sz="2000" dirty="0" smtClean="0"/>
              <a:t>Update on </a:t>
            </a:r>
            <a:r>
              <a:rPr lang="en-US" sz="2000" dirty="0" err="1" smtClean="0"/>
              <a:t>fanout</a:t>
            </a:r>
            <a:r>
              <a:rPr lang="en-US" sz="2000" dirty="0" smtClean="0"/>
              <a:t> and sensor</a:t>
            </a:r>
            <a:endParaRPr lang="en-US" sz="2000" dirty="0" smtClean="0"/>
          </a:p>
          <a:p>
            <a:r>
              <a:rPr lang="en-US" sz="2400" dirty="0" smtClean="0"/>
              <a:t>Dec </a:t>
            </a:r>
            <a:r>
              <a:rPr lang="en-US" sz="2400" dirty="0" smtClean="0"/>
              <a:t>2</a:t>
            </a:r>
          </a:p>
          <a:p>
            <a:pPr lvl="1"/>
            <a:r>
              <a:rPr lang="en-US" sz="2000" dirty="0" smtClean="0"/>
              <a:t>Discuss first draft of TDR</a:t>
            </a:r>
            <a:endParaRPr lang="en-US" sz="2000" dirty="0" smtClean="0"/>
          </a:p>
          <a:p>
            <a:r>
              <a:rPr lang="en-US" sz="2400" dirty="0" smtClean="0"/>
              <a:t>Dec 13 Collaboration Meeting </a:t>
            </a:r>
            <a:r>
              <a:rPr lang="en-US" sz="2400" dirty="0" err="1" smtClean="0"/>
              <a:t>Frascati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G. Rizzo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Tech. Board Meeting – Setp/13</a:t>
            </a:r>
            <a:r>
              <a:rPr lang="en-US" baseline="30000" smtClean="0"/>
              <a:t>t</a:t>
            </a:r>
            <a:r>
              <a:rPr lang="en-US" smtClean="0"/>
              <a:t>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12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05800" cy="838200"/>
          </a:xfrm>
        </p:spPr>
        <p:txBody>
          <a:bodyPr/>
          <a:lstStyle/>
          <a:p>
            <a:r>
              <a:rPr lang="en-US" sz="3000" dirty="0" smtClean="0"/>
              <a:t>1 Vertex Detector Overview  </a:t>
            </a:r>
            <a:r>
              <a:rPr lang="en-US" sz="3000" smtClean="0"/>
              <a:t>(12) </a:t>
            </a:r>
            <a:r>
              <a:rPr lang="en-US" sz="3000" dirty="0" smtClean="0"/>
              <a:t>– G. Rizzo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848600" cy="5105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Requirements (1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SVT and Layer0 (1)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Baseline Detector Concept (4)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Technology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Layout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Electronics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Mechanical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Layer0 Pixel Upgrade (4)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Technology Options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 smtClean="0"/>
              <a:t>Pixel module design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000" dirty="0"/>
              <a:t>M</a:t>
            </a:r>
            <a:r>
              <a:rPr lang="en-US" sz="2000" dirty="0" smtClean="0"/>
              <a:t>echanical support &amp; cooling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R&amp;D Main Activities (2) </a:t>
            </a:r>
          </a:p>
          <a:p>
            <a:pPr marL="914400" lvl="1" indent="-514350">
              <a:buFont typeface="+mj-lt"/>
              <a:buAutoNum type="arabicPeriod"/>
            </a:pP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G. Rizzo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47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2 Background (4) – R. Cenci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2.1 Main background sources for SVT</a:t>
            </a:r>
          </a:p>
          <a:p>
            <a:pPr marL="857250" lvl="1" indent="-457200"/>
            <a:r>
              <a:rPr lang="en-US" sz="2400" dirty="0" smtClean="0"/>
              <a:t>Pair production</a:t>
            </a:r>
          </a:p>
          <a:p>
            <a:pPr marL="857250" lvl="1" indent="-457200"/>
            <a:r>
              <a:rPr lang="en-US" sz="2400" dirty="0" err="1" smtClean="0"/>
              <a:t>Radiative</a:t>
            </a:r>
            <a:r>
              <a:rPr lang="en-US" sz="2400" dirty="0" smtClean="0"/>
              <a:t> </a:t>
            </a:r>
            <a:r>
              <a:rPr lang="en-US" sz="2400" dirty="0" err="1" smtClean="0"/>
              <a:t>Bhabhas</a:t>
            </a:r>
            <a:endParaRPr lang="en-US" sz="2400" dirty="0" smtClean="0"/>
          </a:p>
          <a:p>
            <a:pPr marL="857250" lvl="1" indent="-457200"/>
            <a:r>
              <a:rPr lang="en-US" sz="2400" dirty="0" err="1" smtClean="0"/>
              <a:t>Touschek</a:t>
            </a:r>
            <a:endParaRPr lang="en-US" sz="2400" dirty="0" smtClean="0"/>
          </a:p>
          <a:p>
            <a:pPr marL="857250" lvl="1" indent="-457200"/>
            <a:r>
              <a:rPr lang="en-US" sz="2400" dirty="0" smtClean="0"/>
              <a:t>Other sources</a:t>
            </a:r>
          </a:p>
          <a:p>
            <a:pPr marL="0" indent="0">
              <a:buNone/>
            </a:pPr>
            <a:r>
              <a:rPr lang="en-US" sz="2800" dirty="0" smtClean="0"/>
              <a:t>2.2 Cluster multiplicity </a:t>
            </a:r>
          </a:p>
          <a:p>
            <a:pPr marL="0" indent="0">
              <a:buNone/>
            </a:pPr>
            <a:r>
              <a:rPr lang="en-US" sz="2800" dirty="0" smtClean="0"/>
              <a:t>2.3 Energy deposited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9900"/>
                </a:solidFill>
              </a:rPr>
              <a:t>Include summary tables with rates, doses, equivalent </a:t>
            </a:r>
            <a:r>
              <a:rPr lang="en-US" sz="2800" dirty="0" err="1" smtClean="0">
                <a:solidFill>
                  <a:srgbClr val="009900"/>
                </a:solidFill>
              </a:rPr>
              <a:t>fluences</a:t>
            </a:r>
            <a:r>
              <a:rPr lang="en-US" sz="2800" dirty="0" smtClean="0">
                <a:solidFill>
                  <a:srgbClr val="009900"/>
                </a:solidFill>
              </a:rPr>
              <a:t> for various layers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G. Rizzo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2667000" y="63246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kern="1200">
                <a:solidFill>
                  <a:schemeClr val="accent2"/>
                </a:solidFill>
                <a:latin typeface="Verdana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 kern="12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 kern="12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 kern="12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•"/>
              <a:defRPr kern="12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accent2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SVT-TDR Meeting - Oct 21</a:t>
            </a:r>
            <a:r>
              <a:rPr lang="en-US" baseline="30000" smtClean="0"/>
              <a:t>st</a:t>
            </a:r>
            <a:r>
              <a:rPr lang="en-US" smtClean="0"/>
              <a:t>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3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458200" cy="838200"/>
          </a:xfrm>
        </p:spPr>
        <p:txBody>
          <a:bodyPr/>
          <a:lstStyle/>
          <a:p>
            <a:r>
              <a:rPr lang="en-US" sz="3000" dirty="0" smtClean="0"/>
              <a:t>3. Detector Performance Studies (6) – N. </a:t>
            </a:r>
            <a:r>
              <a:rPr lang="en-US" sz="3000" dirty="0" err="1" smtClean="0"/>
              <a:t>Neri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r>
              <a:rPr lang="en-US" sz="1800" dirty="0"/>
              <a:t>Introduction (1/2 page)</a:t>
            </a:r>
          </a:p>
          <a:p>
            <a:pPr marL="782638" lvl="1"/>
            <a:r>
              <a:rPr lang="en-US" sz="1400" dirty="0"/>
              <a:t>From </a:t>
            </a:r>
            <a:r>
              <a:rPr lang="en-US" sz="1400" dirty="0" err="1"/>
              <a:t>BaBar</a:t>
            </a:r>
            <a:r>
              <a:rPr lang="en-US" sz="1400" dirty="0"/>
              <a:t> experience to </a:t>
            </a:r>
            <a:r>
              <a:rPr lang="en-US" sz="1400" dirty="0" err="1"/>
              <a:t>SuperB</a:t>
            </a:r>
            <a:r>
              <a:rPr lang="en-US" sz="1400" dirty="0"/>
              <a:t> (some considerations about the main differences (luminosity, boost, </a:t>
            </a:r>
            <a:r>
              <a:rPr lang="en-US" sz="1400" dirty="0" err="1"/>
              <a:t>beampipe</a:t>
            </a:r>
            <a:r>
              <a:rPr lang="en-US" sz="1400" dirty="0"/>
              <a:t>, </a:t>
            </a:r>
            <a:r>
              <a:rPr lang="en-US" sz="1400" dirty="0" err="1"/>
              <a:t>beamspot</a:t>
            </a:r>
            <a:r>
              <a:rPr lang="en-US" sz="1400" dirty="0"/>
              <a:t>) and the idea behind the new detector design, focusing on performances).</a:t>
            </a:r>
            <a:r>
              <a:rPr lang="en-US" sz="1800" dirty="0"/>
              <a:t> </a:t>
            </a:r>
          </a:p>
          <a:p>
            <a:r>
              <a:rPr lang="en-US" sz="1800" dirty="0"/>
              <a:t>Impact of L0 on detector performances (2 pages)</a:t>
            </a:r>
          </a:p>
          <a:p>
            <a:pPr marL="782638" lvl="1"/>
            <a:r>
              <a:rPr lang="en-US" sz="1400" dirty="0"/>
              <a:t>Definition of L0 requirements for physics (material budget, inner radius </a:t>
            </a:r>
            <a:r>
              <a:rPr lang="en-US" sz="1400" dirty="0" err="1"/>
              <a:t>vs</a:t>
            </a:r>
            <a:r>
              <a:rPr lang="en-US" sz="1400" dirty="0"/>
              <a:t> boost, outer radius, intrinsic resolution, coverage)</a:t>
            </a:r>
          </a:p>
          <a:p>
            <a:pPr marL="782638" lvl="1"/>
            <a:r>
              <a:rPr lang="en-US" sz="1400" dirty="0"/>
              <a:t>Vertex and proper time resolutions (</a:t>
            </a:r>
            <a:r>
              <a:rPr lang="en-US" sz="1400" dirty="0" err="1"/>
              <a:t>vs</a:t>
            </a:r>
            <a:r>
              <a:rPr lang="en-US" sz="1400" dirty="0"/>
              <a:t> different configurations)</a:t>
            </a:r>
          </a:p>
          <a:p>
            <a:pPr marL="782638" lvl="1"/>
            <a:r>
              <a:rPr lang="en-US" sz="1400" dirty="0"/>
              <a:t>Baseline solution (performances, pro and cons)</a:t>
            </a:r>
          </a:p>
          <a:p>
            <a:r>
              <a:rPr lang="en-US" sz="1800" dirty="0"/>
              <a:t>Sensitivity studies for time-dependent analyses (2 pages)</a:t>
            </a:r>
          </a:p>
          <a:p>
            <a:pPr marL="782638" lvl="1"/>
            <a:r>
              <a:rPr lang="en-US" sz="1800" dirty="0"/>
              <a:t>studies of benchmark channels: </a:t>
            </a:r>
            <a:r>
              <a:rPr lang="en-US" sz="1800" dirty="0" err="1"/>
              <a:t>phiKs</a:t>
            </a:r>
            <a:r>
              <a:rPr lang="en-US" sz="1800" dirty="0"/>
              <a:t>, </a:t>
            </a:r>
            <a:r>
              <a:rPr lang="en-US" sz="1800" dirty="0" err="1"/>
              <a:t>pipi</a:t>
            </a:r>
            <a:r>
              <a:rPr lang="en-US" sz="1800" dirty="0"/>
              <a:t>, etc.</a:t>
            </a:r>
          </a:p>
          <a:p>
            <a:pPr marL="782638" lvl="1"/>
            <a:r>
              <a:rPr lang="en-US" sz="1800" dirty="0"/>
              <a:t>impact of high </a:t>
            </a:r>
            <a:r>
              <a:rPr lang="en-US" sz="1800" dirty="0" err="1"/>
              <a:t>bkg</a:t>
            </a:r>
            <a:r>
              <a:rPr lang="en-US" sz="1800" dirty="0"/>
              <a:t> (QED pairs </a:t>
            </a:r>
            <a:r>
              <a:rPr lang="en-US" sz="1800" dirty="0" err="1"/>
              <a:t>bkg</a:t>
            </a:r>
            <a:r>
              <a:rPr lang="en-US" sz="1800" dirty="0"/>
              <a:t>)</a:t>
            </a:r>
          </a:p>
          <a:p>
            <a:r>
              <a:rPr lang="en-US" sz="1800" dirty="0"/>
              <a:t>Tracking performances (1 page)</a:t>
            </a:r>
          </a:p>
          <a:p>
            <a:pPr marL="782638" lvl="1"/>
            <a:r>
              <a:rPr lang="en-US" sz="1400" dirty="0"/>
              <a:t>Track parameter resolutions</a:t>
            </a:r>
          </a:p>
          <a:p>
            <a:pPr marL="782638" lvl="1"/>
            <a:r>
              <a:rPr lang="en-US" sz="1400" dirty="0"/>
              <a:t>Pattern recognition (Efficiency </a:t>
            </a:r>
            <a:r>
              <a:rPr lang="en-US" sz="1400" dirty="0" err="1"/>
              <a:t>vs</a:t>
            </a:r>
            <a:r>
              <a:rPr lang="en-US" sz="1400" dirty="0"/>
              <a:t> number of layers, reconstruction capabilities for low momentum tracks , to be understood what to present)</a:t>
            </a:r>
          </a:p>
          <a:p>
            <a:r>
              <a:rPr lang="en-US" sz="1800" dirty="0"/>
              <a:t>Particle identification (1/2 page)</a:t>
            </a:r>
          </a:p>
          <a:p>
            <a:pPr marL="782638" lvl="1"/>
            <a:r>
              <a:rPr lang="en-US" sz="1600" dirty="0" err="1"/>
              <a:t>dE</a:t>
            </a:r>
            <a:r>
              <a:rPr lang="en-US" sz="1600" dirty="0"/>
              <a:t>/dx resolution (relevance for QED pairs suppression, to be studied)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G. Rizzo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CCAD-4CD7-453D-98DE-26B3C420FAE0}" type="slidenum">
              <a:rPr lang="en-US" smtClean="0"/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56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5F863-3168-8341-BD51-F3B7C1D7C55A}" type="slidenum">
              <a:rPr lang="en-US"/>
              <a:pPr>
                <a:defRPr/>
              </a:pPr>
              <a:t>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96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cs typeface="+mj-cs"/>
              </a:rPr>
              <a:t>4. Silicon Sensors (8) – L. </a:t>
            </a:r>
            <a:r>
              <a:rPr lang="en-US" sz="3200" dirty="0" err="1" smtClean="0">
                <a:cs typeface="+mj-cs"/>
              </a:rPr>
              <a:t>Bosisio</a:t>
            </a:r>
            <a:endParaRPr lang="en-US" sz="3200" dirty="0" smtClean="0">
              <a:cs typeface="+mj-cs"/>
            </a:endParaRP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685800" y="1066800"/>
            <a:ext cx="8001000" cy="51816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endParaRPr lang="en-US" dirty="0">
              <a:cs typeface="+mn-cs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r>
              <a:rPr lang="en-US" sz="2800" dirty="0" smtClean="0"/>
              <a:t>4.1 </a:t>
            </a:r>
            <a:r>
              <a:rPr lang="en-US" sz="2800" dirty="0"/>
              <a:t>Requirements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4.1.1 </a:t>
            </a:r>
            <a:r>
              <a:rPr lang="en-US" sz="2400" dirty="0"/>
              <a:t>Efficiency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4.1.2 </a:t>
            </a:r>
            <a:r>
              <a:rPr lang="en-US" sz="2400" dirty="0"/>
              <a:t>Resolution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4.1.3 </a:t>
            </a:r>
            <a:r>
              <a:rPr lang="en-US" sz="2400" dirty="0"/>
              <a:t>Radiation hardness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800" dirty="0" smtClean="0"/>
              <a:t>4.2 </a:t>
            </a:r>
            <a:r>
              <a:rPr lang="en-US" sz="2800" dirty="0"/>
              <a:t>Sensor design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4.2.1 </a:t>
            </a:r>
            <a:r>
              <a:rPr lang="en-US" sz="2400" dirty="0"/>
              <a:t>Technology choice 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4.2.2 </a:t>
            </a:r>
            <a:r>
              <a:rPr lang="en-US" sz="2400" dirty="0"/>
              <a:t>Optimization of strip layout 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4.2.3 </a:t>
            </a:r>
            <a:r>
              <a:rPr lang="en-US" sz="2400" dirty="0"/>
              <a:t>Wafer sizes and quantities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800" dirty="0" smtClean="0"/>
              <a:t>4.3 </a:t>
            </a:r>
            <a:r>
              <a:rPr lang="en-US" sz="2800" dirty="0"/>
              <a:t>Prototyping and tests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61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95692-FF87-E545-A242-19064635E770}" type="slidenum">
              <a:rPr lang="en-US"/>
              <a:pPr>
                <a:defRPr/>
              </a:pPr>
              <a:t>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96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cs typeface="+mj-cs"/>
              </a:rPr>
              <a:t>5. </a:t>
            </a:r>
            <a:r>
              <a:rPr lang="en-US" sz="3200" dirty="0" err="1" smtClean="0">
                <a:cs typeface="+mj-cs"/>
              </a:rPr>
              <a:t>Fanouts</a:t>
            </a:r>
            <a:r>
              <a:rPr lang="en-US" sz="3200" dirty="0"/>
              <a:t> </a:t>
            </a:r>
            <a:r>
              <a:rPr lang="en-US" sz="3200" dirty="0" smtClean="0"/>
              <a:t>(8) –L. Vitale + MI</a:t>
            </a:r>
            <a:endParaRPr lang="en-US" sz="3200" dirty="0" smtClean="0">
              <a:cs typeface="+mj-cs"/>
            </a:endParaRP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685800" y="1066800"/>
            <a:ext cx="8001000" cy="51816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r>
              <a:rPr lang="en-US" sz="2800" dirty="0" smtClean="0"/>
              <a:t>5.1</a:t>
            </a:r>
            <a:r>
              <a:rPr lang="en-US" sz="2800" dirty="0"/>
              <a:t>. </a:t>
            </a:r>
            <a:r>
              <a:rPr lang="en-US" sz="2800" dirty="0" err="1"/>
              <a:t>Fanouts</a:t>
            </a:r>
            <a:r>
              <a:rPr lang="en-US" sz="2800" dirty="0"/>
              <a:t> for layer0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5.1.1 </a:t>
            </a:r>
            <a:r>
              <a:rPr lang="en-US" sz="2400" dirty="0"/>
              <a:t>Requirements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/>
              <a:t>5</a:t>
            </a:r>
            <a:r>
              <a:rPr lang="en-US" sz="2400" dirty="0" smtClean="0"/>
              <a:t>.1.2 </a:t>
            </a:r>
            <a:r>
              <a:rPr lang="en-US" sz="2400" dirty="0"/>
              <a:t>Technology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/>
              <a:t>5</a:t>
            </a:r>
            <a:r>
              <a:rPr lang="en-US" sz="2400" dirty="0" smtClean="0"/>
              <a:t>.1.3 </a:t>
            </a:r>
            <a:r>
              <a:rPr lang="en-US" sz="2400" dirty="0"/>
              <a:t>Design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5.1.4 </a:t>
            </a:r>
            <a:r>
              <a:rPr lang="en-US" sz="2400" dirty="0"/>
              <a:t>Prototyping and tests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800" dirty="0" smtClean="0"/>
              <a:t>5.2 </a:t>
            </a:r>
            <a:r>
              <a:rPr lang="en-US" sz="2800" dirty="0" err="1"/>
              <a:t>Fanouts</a:t>
            </a:r>
            <a:r>
              <a:rPr lang="en-US" sz="2800" dirty="0"/>
              <a:t> for outer layers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5.2.1 </a:t>
            </a:r>
            <a:r>
              <a:rPr lang="en-US" sz="2400" dirty="0"/>
              <a:t>Requirements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5.2.2 </a:t>
            </a:r>
            <a:r>
              <a:rPr lang="en-US" sz="2400" dirty="0"/>
              <a:t>Technology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5.2.3 </a:t>
            </a:r>
            <a:r>
              <a:rPr lang="en-US" sz="2400" dirty="0"/>
              <a:t>Design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r>
              <a:rPr lang="en-US" sz="2400" dirty="0" smtClean="0"/>
              <a:t>5.2.4 </a:t>
            </a:r>
            <a:r>
              <a:rPr lang="en-US" sz="2400" dirty="0"/>
              <a:t>Prototyping and tests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388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81000" y="6324600"/>
            <a:ext cx="19812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G. Rizzo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fld id="{D20EE089-04AF-48B5-89BF-D11AF0B437C7}" type="slidenum">
              <a:rPr lang="en-US"/>
              <a:pPr/>
              <a:t>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9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6</a:t>
            </a:r>
            <a:r>
              <a:rPr lang="en-US" sz="3200" dirty="0" smtClean="0">
                <a:ea typeface="+mj-ea"/>
              </a:rPr>
              <a:t>.1 Readout Chips for Strips (10) – V. Re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85800" y="1066800"/>
            <a:ext cx="8001000" cy="48006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 smtClean="0"/>
              <a:t>Introduction and functional overview (page 1)</a:t>
            </a:r>
            <a:endParaRPr lang="en-US" sz="2400" dirty="0">
              <a:solidFill>
                <a:srgbClr val="009900"/>
              </a:solidFill>
            </a:endParaRP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 smtClean="0"/>
              <a:t>Requirements of readout chips (pages 2-3)</a:t>
            </a:r>
            <a:endParaRPr lang="en-US" sz="2400" dirty="0"/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/>
              <a:t>2.1.  Layers 0-3 </a:t>
            </a:r>
            <a:endParaRPr lang="en-US" sz="2000" dirty="0"/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/>
              <a:t>2.2. Layers 4-5</a:t>
            </a:r>
            <a:endParaRPr lang="en-US" sz="2000" dirty="0"/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 smtClean="0"/>
              <a:t>Implementation and block diagrams of readout chips (pages 4-7)</a:t>
            </a:r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/>
              <a:t>3.1. Analog Section</a:t>
            </a:r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/>
              <a:t>3.2. Digital Section</a:t>
            </a:r>
            <a:endParaRPr lang="en-US" sz="2400" dirty="0"/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 smtClean="0"/>
              <a:t>R&amp;D for readout chips (pages 8-10)</a:t>
            </a:r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/>
              <a:t>4.1. Analog Section</a:t>
            </a:r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/>
              <a:t>4.2. Digital Section</a:t>
            </a:r>
          </a:p>
          <a:p>
            <a:pPr marL="952500" lvl="1" indent="-4953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/>
              <a:t>4.3. Auxiliary blocks, chip integration and schedule</a:t>
            </a:r>
            <a:endParaRPr lang="en-US" sz="2400" dirty="0" smtClean="0"/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14403</TotalTime>
  <Words>1127</Words>
  <Application>Microsoft Macintosh PowerPoint</Application>
  <PresentationFormat>Letter Paper (8.5x11 in)</PresentationFormat>
  <Paragraphs>222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SVT subchapters &amp; editors</vt:lpstr>
      <vt:lpstr>Next steps:</vt:lpstr>
      <vt:lpstr>Next Meetings Dates</vt:lpstr>
      <vt:lpstr>1 Vertex Detector Overview  (12) – G. Rizzo</vt:lpstr>
      <vt:lpstr>2 Background (4) – R. Cenci</vt:lpstr>
      <vt:lpstr>3. Detector Performance Studies (6) – N. Neri </vt:lpstr>
      <vt:lpstr>4. Silicon Sensors (8) – L. Bosisio</vt:lpstr>
      <vt:lpstr>5. Fanouts (8) –L. Vitale + MI</vt:lpstr>
      <vt:lpstr>6.1 Readout Chips for Strips (10) – V. Re</vt:lpstr>
      <vt:lpstr>6.2 Hybrid Design (10) – M. Citterio</vt:lpstr>
      <vt:lpstr>6.3 Data Trasmission (8) – M. Citterio</vt:lpstr>
      <vt:lpstr>7. SVT Mechanical support and Assembly (14) S. Bettarini – F. Bosi </vt:lpstr>
      <vt:lpstr>7. SVT Mechanical support and Assembly (II)</vt:lpstr>
      <vt:lpstr> 8 Layer0 pixel upgrade (10) – G. Rizzo – L. Ratti  </vt:lpstr>
      <vt:lpstr>9 Services, utilities and E.S.&amp; H issues (2) </vt:lpstr>
    </vt:vector>
  </TitlesOfParts>
  <Company>INFN &amp; Universita'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giuliana rizzo</dc:creator>
  <cp:lastModifiedBy>Giuliana Rizzo</cp:lastModifiedBy>
  <cp:revision>377</cp:revision>
  <cp:lastPrinted>2000-08-10T00:09:18Z</cp:lastPrinted>
  <dcterms:created xsi:type="dcterms:W3CDTF">2000-02-14T09:03:40Z</dcterms:created>
  <dcterms:modified xsi:type="dcterms:W3CDTF">2011-10-21T13:15:07Z</dcterms:modified>
</cp:coreProperties>
</file>