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gif" ContentType="image/gif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5" Type="http://schemas.openxmlformats.org/officeDocument/2006/relationships/custom-properties" Target="docProps/custom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48" r:id="rId1"/>
    <p:sldMasterId id="2147483660" r:id="rId2"/>
  </p:sldMasterIdLst>
  <p:notesMasterIdLst>
    <p:notesMasterId r:id="rId10"/>
  </p:notesMasterIdLst>
  <p:handoutMasterIdLst>
    <p:handoutMasterId r:id="rId11"/>
  </p:handoutMasterIdLst>
  <p:sldIdLst>
    <p:sldId id="466" r:id="rId3"/>
    <p:sldId id="468" r:id="rId4"/>
    <p:sldId id="469" r:id="rId5"/>
    <p:sldId id="470" r:id="rId6"/>
    <p:sldId id="457" r:id="rId7"/>
    <p:sldId id="465" r:id="rId8"/>
    <p:sldId id="471" r:id="rId9"/>
  </p:sldIdLst>
  <p:sldSz cx="9144000" cy="6858000" type="overhead"/>
  <p:notesSz cx="6794500" cy="9931400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sz="28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9933"/>
    <a:srgbClr val="339966"/>
    <a:srgbClr val="FF0066"/>
    <a:srgbClr val="CC00FF"/>
    <a:srgbClr val="FFFF00"/>
    <a:srgbClr val="CC00CC"/>
    <a:srgbClr val="0000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99191" autoAdjust="0"/>
  </p:normalViewPr>
  <p:slideViewPr>
    <p:cSldViewPr snapToGrid="0">
      <p:cViewPr varScale="1">
        <p:scale>
          <a:sx n="104" d="100"/>
          <a:sy n="104" d="100"/>
        </p:scale>
        <p:origin x="-528" y="-96"/>
      </p:cViewPr>
      <p:guideLst>
        <p:guide orient="horz" pos="2160"/>
        <p:guide pos="2881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50" d="100"/>
        <a:sy n="50" d="100"/>
      </p:scale>
      <p:origin x="0" y="0"/>
    </p:cViewPr>
  </p:sorterViewPr>
  <p:notesViewPr>
    <p:cSldViewPr snapToGrid="0">
      <p:cViewPr>
        <p:scale>
          <a:sx n="100" d="100"/>
          <a:sy n="100" d="100"/>
        </p:scale>
        <p:origin x="-864" y="-60"/>
      </p:cViewPr>
      <p:guideLst>
        <p:guide orient="horz" pos="3128"/>
        <p:guide pos="214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handoutMaster" Target="handoutMasters/handoutMaster1.xml"/><Relationship Id="rId12" Type="http://schemas.openxmlformats.org/officeDocument/2006/relationships/printerSettings" Target="printerSettings/printerSettings1.bin"/><Relationship Id="rId13" Type="http://schemas.openxmlformats.org/officeDocument/2006/relationships/presProps" Target="presProps.xml"/><Relationship Id="rId14" Type="http://schemas.openxmlformats.org/officeDocument/2006/relationships/viewProps" Target="viewProps.xml"/><Relationship Id="rId15" Type="http://schemas.openxmlformats.org/officeDocument/2006/relationships/theme" Target="theme/them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" Target="slides/slide1.xml"/><Relationship Id="rId4" Type="http://schemas.openxmlformats.org/officeDocument/2006/relationships/slide" Target="slides/slide2.xml"/><Relationship Id="rId5" Type="http://schemas.openxmlformats.org/officeDocument/2006/relationships/slide" Target="slides/slide3.xml"/><Relationship Id="rId6" Type="http://schemas.openxmlformats.org/officeDocument/2006/relationships/slide" Target="slides/slide4.xml"/><Relationship Id="rId7" Type="http://schemas.openxmlformats.org/officeDocument/2006/relationships/slide" Target="slides/slide5.xml"/><Relationship Id="rId8" Type="http://schemas.openxmlformats.org/officeDocument/2006/relationships/slide" Target="slides/slide6.xml"/><Relationship Id="rId9" Type="http://schemas.openxmlformats.org/officeDocument/2006/relationships/slide" Target="slides/slide7.xml"/><Relationship Id="rId10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Una semplice introduzione ai Raggi Cosmici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73500" y="0"/>
            <a:ext cx="29083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20 Aprile, 2005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6575"/>
            <a:ext cx="29829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L.Lanceri - Orientamento AA2004-05</a:t>
            </a:r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73500" y="9426575"/>
            <a:ext cx="2908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fld id="{5429985C-7692-444F-9500-9EC789606D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13722504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82913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Una semplice introduzione ai Raggi Cosmici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73500" y="0"/>
            <a:ext cx="29083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20 Aprile, 2005</a:t>
            </a:r>
          </a:p>
        </p:txBody>
      </p:sp>
      <p:sp>
        <p:nvSpPr>
          <p:cNvPr id="184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79475" y="739775"/>
            <a:ext cx="5026025" cy="37687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rgbClr val="000000">
                      <a:alpha val="74998"/>
                    </a:srgbClr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843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892175" y="4752975"/>
            <a:ext cx="4997450" cy="4427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843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6575"/>
            <a:ext cx="2982913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l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r>
              <a:rPr lang="en-US"/>
              <a:t>L.Lanceri - Orientamento AA2004-05</a:t>
            </a:r>
          </a:p>
        </p:txBody>
      </p:sp>
      <p:sp>
        <p:nvSpPr>
          <p:cNvPr id="1843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73500" y="9426575"/>
            <a:ext cx="2908300" cy="493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3322" tIns="46661" rIns="93322" bIns="46661" numCol="1" anchor="b" anchorCtr="0" compatLnSpc="1">
            <a:prstTxWarp prst="textNoShape">
              <a:avLst/>
            </a:prstTxWarp>
          </a:bodyPr>
          <a:lstStyle>
            <a:lvl1pPr algn="r" defTabSz="933450">
              <a:defRPr sz="1200" smtClean="0">
                <a:cs typeface="+mn-cs"/>
              </a:defRPr>
            </a:lvl1pPr>
          </a:lstStyle>
          <a:p>
            <a:pPr>
              <a:defRPr/>
            </a:pPr>
            <a:fld id="{897FC265-36EB-2543-8645-87945A74664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9068"/>
      </p:ext>
    </p:extLst>
  </p:cSld>
  <p:clrMap bg1="lt1" tx1="dk1" bg2="lt2" tx2="dk2" accent1="accent1" accent2="accent2" accent3="accent3" accent4="accent4" accent5="accent5" accent6="accent6" hlink="hlink" folHlink="folHlink"/>
  <p:hf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ＭＳ Ｐゴシック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charset="0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03263" y="1219200"/>
            <a:ext cx="7740650" cy="1143000"/>
          </a:xfrm>
          <a:ln w="9525"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 lvl="0"/>
            <a:r>
              <a:rPr lang="en-US" noProof="0" smtClean="0"/>
              <a:t>Click to edit Master title style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6525" y="2590800"/>
            <a:ext cx="6334125" cy="1752600"/>
          </a:xfrm>
        </p:spPr>
        <p:txBody>
          <a:bodyPr/>
          <a:lstStyle>
            <a:lvl1pPr marL="0" indent="0" algn="ctr">
              <a:buFontTx/>
              <a:buNone/>
              <a:defRPr sz="2800" b="1"/>
            </a:lvl1pPr>
          </a:lstStyle>
          <a:p>
            <a:pPr lvl="0"/>
            <a:r>
              <a:rPr lang="en-US" noProof="0" smtClean="0"/>
              <a:t>Click to edit Master subtitle style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0"/>
          </p:nvPr>
        </p:nvSpPr>
        <p:spPr>
          <a:xfrm>
            <a:off x="381000" y="6248400"/>
            <a:ext cx="7848600" cy="457200"/>
          </a:xfrm>
        </p:spPr>
        <p:txBody>
          <a:bodyPr/>
          <a:lstStyle>
            <a:lvl1pPr algn="ctr">
              <a:defRPr sz="1400" b="0" smtClean="0">
                <a:solidFill>
                  <a:schemeClr val="tx1"/>
                </a:solidFill>
                <a:latin typeface="Times New Roman" charset="0"/>
              </a:defRPr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1"/>
          </p:nvPr>
        </p:nvSpPr>
        <p:spPr>
          <a:xfrm>
            <a:off x="8382000" y="6248400"/>
            <a:ext cx="563563" cy="381000"/>
          </a:xfrm>
        </p:spPr>
        <p:txBody>
          <a:bodyPr/>
          <a:lstStyle>
            <a:lvl1pPr>
              <a:defRPr sz="1400" b="0" smtClean="0">
                <a:solidFill>
                  <a:schemeClr val="tx1"/>
                </a:solidFill>
                <a:latin typeface="Arial Unicode MS" charset="0"/>
              </a:defRPr>
            </a:lvl1pPr>
          </a:lstStyle>
          <a:p>
            <a:pPr>
              <a:defRPr/>
            </a:pPr>
            <a:fld id="{92E8B5A7-CA4C-A14F-99A2-12363504EE3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183793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D9A53E2A-6DE4-464F-B3F6-10ECE7D1403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1478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211138"/>
            <a:ext cx="1981200" cy="58975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11138"/>
            <a:ext cx="5791200" cy="58975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2F1B5109-D9B0-D947-B11B-48B67D9ACB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16803945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20AFB3F-80C2-3241-8195-A43F1C3D4BB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1697973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5DD54D-F061-AA42-B36B-8FFE51D40E6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413651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B9E70D4-FB33-EB4E-881D-0A707D4532B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866884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59D5CF1-D057-7E44-B49E-F4A1E10E9D5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2539497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F6B6B7D-889C-F44B-A0CA-C1ECAE7E368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9695984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A0B24FF-7B4E-CB40-8E2F-3C01AADA68B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56687033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6E21DDA-904A-FF40-931E-6D1D34BE978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514919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43A7E48-3C27-1342-BCE3-0F5B8B2F5E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759320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9FBAA45-A160-2543-817A-58D15718985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3705548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3739FB-3407-3149-8B22-436BA97CE99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5748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6ECAD1C-E4B9-8243-8D6F-4DE787BD617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93763991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130B75B-0E2E-914D-A87B-A9A1754E67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633087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0FB02BB-BCAF-B541-B229-8115665BB20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466098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990600"/>
            <a:ext cx="38862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90600"/>
            <a:ext cx="3886200" cy="51181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6F49B743-9AA0-BB47-8615-06CF39F1CC0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456300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7796E59-92E3-9F4D-BCEC-5B8EBE55782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32222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15F37C48-1B68-4D49-A8B9-2A8474D773E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11873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oter Placeholder 1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3" name="Slide Number Placeholder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F4B75D5D-04CC-CF47-B6E6-6EA6A378984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008825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6F450AD-D961-6844-B522-042ADF8120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223560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0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 smtClean="0"/>
            </a:lvl1pPr>
          </a:lstStyle>
          <a:p>
            <a:pPr>
              <a:defRPr/>
            </a:pPr>
            <a:fld id="{9433EE49-AB71-1945-8C43-58E557455C2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46196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hyperlink" Target="http://www.univ.trieste.it/" TargetMode="External"/><Relationship Id="rId14" Type="http://schemas.openxmlformats.org/officeDocument/2006/relationships/image" Target="../media/image1.png"/><Relationship Id="rId15" Type="http://schemas.openxmlformats.org/officeDocument/2006/relationships/hyperlink" Target="http://physics.units.it/" TargetMode="Externa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88988" y="211138"/>
            <a:ext cx="7529512" cy="572294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/>
              <a:t>Title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990600"/>
            <a:ext cx="7924800" cy="5118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34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762000" y="6400800"/>
            <a:ext cx="7772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1" dirty="0" smtClean="0">
                <a:solidFill>
                  <a:schemeClr val="accent2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1035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001000" y="6400800"/>
            <a:ext cx="3810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1" smtClean="0">
                <a:solidFill>
                  <a:srgbClr val="0000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fld id="{BAD65227-6A27-6540-B314-D07370E15F23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  <p:sp>
        <p:nvSpPr>
          <p:cNvPr id="1037" name="Line 13"/>
          <p:cNvSpPr>
            <a:spLocks noChangeShapeType="1"/>
          </p:cNvSpPr>
          <p:nvPr/>
        </p:nvSpPr>
        <p:spPr bwMode="auto">
          <a:xfrm>
            <a:off x="838200" y="6324600"/>
            <a:ext cx="7467600" cy="0"/>
          </a:xfrm>
          <a:prstGeom prst="line">
            <a:avLst/>
          </a:prstGeom>
          <a:noFill/>
          <a:ln w="28575">
            <a:solidFill>
              <a:srgbClr val="CC00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>
              <a:defRPr/>
            </a:pPr>
            <a:endParaRPr lang="en-US">
              <a:cs typeface="+mn-cs"/>
            </a:endParaRPr>
          </a:p>
        </p:txBody>
      </p:sp>
      <p:pic>
        <p:nvPicPr>
          <p:cNvPr id="1031" name="Picture 17" descr="UNIV">
            <a:hlinkClick r:id="rId13"/>
          </p:cNvPr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6108700"/>
            <a:ext cx="609600" cy="600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2" name="Picture 18" descr="INFN">
            <a:hlinkClick r:id="rId15"/>
          </p:cNvPr>
          <p:cNvPicPr>
            <a:picLocks noChangeAspect="1" noChangeArrowheads="1"/>
          </p:cNvPicPr>
          <p:nvPr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0" y="6194425"/>
            <a:ext cx="609600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4" r:id="rId1"/>
    <p:sldLayoutId id="2147483695" r:id="rId2"/>
    <p:sldLayoutId id="2147483696" r:id="rId3"/>
    <p:sldLayoutId id="2147483697" r:id="rId4"/>
    <p:sldLayoutId id="2147483698" r:id="rId5"/>
    <p:sldLayoutId id="2147483699" r:id="rId6"/>
    <p:sldLayoutId id="2147483700" r:id="rId7"/>
    <p:sldLayoutId id="2147483701" r:id="rId8"/>
    <p:sldLayoutId id="2147483702" r:id="rId9"/>
    <p:sldLayoutId id="2147483703" r:id="rId10"/>
    <p:sldLayoutId id="2147483704" r:id="rId11"/>
  </p:sldLayoutIdLst>
  <p:hf hd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  <a:cs typeface="ＭＳ Ｐゴシック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3200">
          <a:solidFill>
            <a:srgbClr val="FF0000"/>
          </a:solidFill>
          <a:latin typeface="Arial" charset="0"/>
          <a:ea typeface="ＭＳ Ｐゴシック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accent2"/>
          </a:solidFill>
          <a:latin typeface="+mn-lt"/>
          <a:ea typeface="+mn-ea"/>
          <a:cs typeface="ＭＳ Ｐゴシック" charset="0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0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2150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:ma14="http://schemas.microsoft.com/office/mac/drawingml/2011/main" val="1"/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smtClean="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80E6983-3974-7D44-84F9-B6F2A5ACAFC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3" r:id="rId1"/>
    <p:sldLayoutId id="2147483684" r:id="rId2"/>
    <p:sldLayoutId id="2147483685" r:id="rId3"/>
    <p:sldLayoutId id="2147483686" r:id="rId4"/>
    <p:sldLayoutId id="2147483687" r:id="rId5"/>
    <p:sldLayoutId id="2147483688" r:id="rId6"/>
    <p:sldLayoutId id="2147483689" r:id="rId7"/>
    <p:sldLayoutId id="2147483690" r:id="rId8"/>
    <p:sldLayoutId id="2147483691" r:id="rId9"/>
    <p:sldLayoutId id="2147483692" r:id="rId10"/>
    <p:sldLayoutId id="2147483693" r:id="rId11"/>
  </p:sldLayoutIdLst>
  <p:hf hd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4" Type="http://schemas.openxmlformats.org/officeDocument/2006/relationships/image" Target="../media/image5.jpeg"/><Relationship Id="rId5" Type="http://schemas.openxmlformats.org/officeDocument/2006/relationships/image" Target="../media/image6.gif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logo_con_scritta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49907" y="320932"/>
            <a:ext cx="1778000" cy="1176215"/>
          </a:xfrm>
          <a:prstGeom prst="rect">
            <a:avLst/>
          </a:prstGeom>
        </p:spPr>
      </p:pic>
      <p:pic>
        <p:nvPicPr>
          <p:cNvPr id="9" name="Picture 8" descr="trieste.jpg"/>
          <p:cNvPicPr>
            <a:picLocks noChangeAspect="1"/>
          </p:cNvPicPr>
          <p:nvPr/>
        </p:nvPicPr>
        <p:blipFill>
          <a:blip r:embed="rId3">
            <a:alphaModFix amt="50000"/>
          </a:blip>
          <a:stretch>
            <a:fillRect/>
          </a:stretch>
        </p:blipFill>
        <p:spPr>
          <a:xfrm>
            <a:off x="38334" y="28751"/>
            <a:ext cx="9105666" cy="6829249"/>
          </a:xfrm>
          <a:prstGeom prst="rect">
            <a:avLst/>
          </a:prstGeom>
        </p:spPr>
      </p:pic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78E5E9B2-8B0E-0247-94D0-551295A2D302}" type="slidenum">
              <a:rPr lang="en-US"/>
              <a:pPr>
                <a:defRPr/>
              </a:pPr>
              <a:t>1</a:t>
            </a:fld>
            <a:endParaRPr lang="en-US" dirty="0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23605" y="1899561"/>
            <a:ext cx="7694612" cy="2486267"/>
          </a:xfrm>
          <a:ln>
            <a:noFill/>
          </a:ln>
        </p:spPr>
        <p:txBody>
          <a:bodyPr anchor="t" anchorCtr="0"/>
          <a:lstStyle/>
          <a:p>
            <a:pPr>
              <a:lnSpc>
                <a:spcPct val="140000"/>
              </a:lnSpc>
              <a:defRPr/>
            </a:pPr>
            <a:r>
              <a:rPr lang="en-US" sz="3600" dirty="0" smtClean="0">
                <a:solidFill>
                  <a:srgbClr val="0000FF"/>
                </a:solidFill>
                <a:cs typeface="+mj-cs"/>
              </a:rPr>
              <a:t>SuperB  SVT  </a:t>
            </a:r>
            <a:r>
              <a:rPr lang="en-US" sz="3600" dirty="0" smtClean="0">
                <a:solidFill>
                  <a:srgbClr val="CC00CC"/>
                </a:solidFill>
                <a:cs typeface="+mj-cs"/>
              </a:rPr>
              <a:t/>
            </a:r>
            <a:br>
              <a:rPr lang="en-US" sz="3600" dirty="0" smtClean="0">
                <a:solidFill>
                  <a:srgbClr val="CC00CC"/>
                </a:solidFill>
                <a:cs typeface="+mj-cs"/>
              </a:rPr>
            </a:br>
            <a:r>
              <a:rPr lang="en-US" sz="3600" dirty="0" smtClean="0">
                <a:solidFill>
                  <a:schemeClr val="tx1"/>
                </a:solidFill>
                <a:cs typeface="+mj-cs"/>
              </a:rPr>
              <a:t>Silicon Sensor Geometry Optimization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46740" y="4559672"/>
            <a:ext cx="7864144" cy="1307694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buFontTx/>
              <a:buNone/>
              <a:defRPr/>
            </a:pPr>
            <a:r>
              <a:rPr lang="en-US" sz="2000" dirty="0">
                <a:solidFill>
                  <a:srgbClr val="0000FF"/>
                </a:solidFill>
              </a:rPr>
              <a:t>Irina </a:t>
            </a:r>
            <a:r>
              <a:rPr lang="en-US" sz="2000" dirty="0" smtClean="0">
                <a:solidFill>
                  <a:srgbClr val="0000FF"/>
                </a:solidFill>
              </a:rPr>
              <a:t>Rashevskaya, </a:t>
            </a:r>
            <a:r>
              <a:rPr lang="en-US" sz="2000" dirty="0" smtClean="0">
                <a:solidFill>
                  <a:srgbClr val="0000FF"/>
                </a:solidFill>
                <a:cs typeface="+mn-cs"/>
              </a:rPr>
              <a:t>Luciano Bosisio</a:t>
            </a:r>
          </a:p>
          <a:p>
            <a:pPr marL="0" indent="0" algn="ctr">
              <a:lnSpc>
                <a:spcPct val="150000"/>
              </a:lnSpc>
              <a:buFontTx/>
              <a:buNone/>
              <a:defRPr/>
            </a:pPr>
            <a:r>
              <a:rPr lang="en-US" sz="2000" dirty="0" smtClean="0">
                <a:solidFill>
                  <a:schemeClr val="tx1"/>
                </a:solidFill>
                <a:cs typeface="+mn-cs"/>
              </a:rPr>
              <a:t>INFN-Trieste e Università di Trieste</a:t>
            </a:r>
          </a:p>
        </p:txBody>
      </p:sp>
      <p:pic>
        <p:nvPicPr>
          <p:cNvPr id="6" name="Picture 6" descr="logo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732747" y="258224"/>
            <a:ext cx="1371600" cy="1290160"/>
          </a:xfrm>
          <a:prstGeom prst="rect">
            <a:avLst/>
          </a:prstGeom>
          <a:noFill/>
        </p:spPr>
      </p:pic>
      <p:pic>
        <p:nvPicPr>
          <p:cNvPr id="8" name="Picture 7" descr="intestazione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98405" y="379722"/>
            <a:ext cx="1247838" cy="1237857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Bosisio  -  SuperB   SVT   Meeting    -    21-10-2011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539750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First evaluation of Sensor dimensions</a:t>
            </a: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65545" y="898236"/>
            <a:ext cx="8578273" cy="5191169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We assume the layer dimensions given by Filippo in London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the r-phi cross-section remains the same as in BaBar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the length of the barrels is increased by a factor of ~1.</a:t>
            </a:r>
            <a:r>
              <a:rPr lang="en-US" sz="1800" dirty="0" smtClean="0">
                <a:latin typeface="Arial" charset="0"/>
                <a:ea typeface="ＭＳ Ｐゴシック" charset="0"/>
              </a:rPr>
              <a:t>5</a:t>
            </a:r>
          </a:p>
          <a:p>
            <a:pPr lvl="1"/>
            <a:r>
              <a:rPr lang="en-US" sz="1800" dirty="0" smtClean="0">
                <a:latin typeface="Arial" charset="0"/>
                <a:ea typeface="ＭＳ Ｐゴシック" charset="0"/>
              </a:rPr>
              <a:t>the wedge sensors retain the same size as in BaBar</a:t>
            </a:r>
          </a:p>
          <a:p>
            <a:pPr lvl="1"/>
            <a:endParaRPr lang="en-US" sz="1800" dirty="0" smtClean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We minimize the number of sensors in each ladder, with the following constraints:</a:t>
            </a:r>
            <a:endParaRPr lang="en-US" dirty="0">
              <a:solidFill>
                <a:schemeClr val="tx1"/>
              </a:solidFill>
              <a:latin typeface="Arial" charset="0"/>
              <a:ea typeface="ＭＳ Ｐゴシック" charset="0"/>
            </a:endParaRP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>
                <a:latin typeface="Arial" charset="0"/>
                <a:ea typeface="ＭＳ Ｐゴシック" charset="0"/>
              </a:rPr>
              <a:t>6 sensor models, fitting within a 150 mm wafer 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>
                <a:latin typeface="Arial" charset="0"/>
                <a:ea typeface="ＭＳ Ｐゴシック" charset="0"/>
              </a:rPr>
              <a:t>8 sensor models, fitting within a 150 mm wafer (a dedicated sensor for each barrel ladder type, plus the wedge sensor)</a:t>
            </a:r>
          </a:p>
          <a:p>
            <a:pPr marL="800100" lvl="1" indent="-342900">
              <a:buFont typeface="+mj-lt"/>
              <a:buAutoNum type="alphaLcParenR"/>
            </a:pPr>
            <a:r>
              <a:rPr lang="en-US" dirty="0" smtClean="0">
                <a:latin typeface="Arial" charset="0"/>
                <a:ea typeface="ＭＳ Ｐゴシック" charset="0"/>
              </a:rPr>
              <a:t>6 sensor models, fitting within a 100 mm wafer, fabricated on either</a:t>
            </a:r>
          </a:p>
          <a:p>
            <a:pPr marL="1200150" lvl="2" indent="-342900"/>
            <a:r>
              <a:rPr lang="en-US" sz="1800" dirty="0" smtClean="0">
                <a:latin typeface="Arial" charset="0"/>
                <a:ea typeface="ＭＳ Ｐゴシック" charset="0"/>
              </a:rPr>
              <a:t>100 mm wafers</a:t>
            </a:r>
          </a:p>
          <a:p>
            <a:pPr marL="1200150" lvl="2" indent="-342900"/>
            <a:r>
              <a:rPr lang="en-US" sz="1800" dirty="0" smtClean="0">
                <a:latin typeface="Arial" charset="0"/>
                <a:ea typeface="ＭＳ Ｐゴシック" charset="0"/>
              </a:rPr>
              <a:t>150 mm wafers</a:t>
            </a:r>
          </a:p>
          <a:p>
            <a:pPr marL="800100" lvl="1" indent="-342900">
              <a:buFont typeface="+mj-lt"/>
              <a:buAutoNum type="alphaLcParenR"/>
            </a:pPr>
            <a:endParaRPr lang="en-US" dirty="0" smtClean="0">
              <a:latin typeface="Arial" charset="0"/>
              <a:ea typeface="ＭＳ Ｐゴシック" charset="0"/>
            </a:endParaRP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90A0C-10BD-DF43-A242-AAB068A6625A}" type="slidenum">
              <a:rPr lang="en-US"/>
              <a:pPr>
                <a:defRPr/>
              </a:pPr>
              <a:t>3</a:t>
            </a:fld>
            <a:endParaRPr lang="en-U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49237"/>
            <a:ext cx="7694612" cy="562081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cs typeface="+mj-cs"/>
              </a:rPr>
              <a:t>(a) Sensors fitting on</a:t>
            </a:r>
            <a:r>
              <a:rPr lang="en-US" sz="2800" dirty="0" smtClean="0">
                <a:cs typeface="+mj-cs"/>
              </a:rPr>
              <a:t> 150 mm </a:t>
            </a:r>
            <a:r>
              <a:rPr lang="en-US" sz="2800" dirty="0" smtClean="0">
                <a:solidFill>
                  <a:srgbClr val="000000"/>
                </a:solidFill>
                <a:cs typeface="+mj-cs"/>
              </a:rPr>
              <a:t>wafers</a:t>
            </a: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592" y="915879"/>
            <a:ext cx="9000058" cy="345235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741518" y="4334522"/>
            <a:ext cx="5160387" cy="1928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dirty="0" smtClean="0">
                <a:latin typeface="+mn-lt"/>
              </a:rPr>
              <a:t>Six different sensor models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+mn-lt"/>
              </a:rPr>
              <a:t>odd number of sensors/ladder in layer 5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+mn-lt"/>
              </a:rPr>
              <a:t>even </a:t>
            </a:r>
            <a:r>
              <a:rPr lang="en-US" sz="2000" dirty="0">
                <a:latin typeface="+mn-lt"/>
              </a:rPr>
              <a:t>number </a:t>
            </a:r>
            <a:r>
              <a:rPr lang="en-US" sz="2000" dirty="0" smtClean="0">
                <a:latin typeface="+mn-lt"/>
              </a:rPr>
              <a:t>of </a:t>
            </a:r>
            <a:r>
              <a:rPr lang="en-US" sz="2000" dirty="0">
                <a:latin typeface="+mn-lt"/>
              </a:rPr>
              <a:t>sensors/ladder in layer </a:t>
            </a:r>
            <a:r>
              <a:rPr lang="en-US" sz="2000" dirty="0" smtClean="0">
                <a:latin typeface="+mn-lt"/>
              </a:rPr>
              <a:t>4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+mn-lt"/>
              </a:rPr>
              <a:t>236 wafers (150 mm) 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+mn-lt"/>
              </a:rPr>
              <a:t>6 mask sets </a:t>
            </a:r>
            <a:r>
              <a:rPr lang="en-US" sz="2000" dirty="0">
                <a:latin typeface="+mn-lt"/>
              </a:rPr>
              <a:t>(</a:t>
            </a:r>
            <a:r>
              <a:rPr lang="en-US" sz="2000" dirty="0" smtClean="0">
                <a:latin typeface="+mn-lt"/>
              </a:rPr>
              <a:t>150 </a:t>
            </a:r>
            <a:r>
              <a:rPr lang="en-US" sz="2000" dirty="0">
                <a:latin typeface="+mn-lt"/>
              </a:rPr>
              <a:t>mm</a:t>
            </a:r>
            <a:r>
              <a:rPr lang="en-US" sz="2000" dirty="0" smtClean="0">
                <a:latin typeface="+mn-lt"/>
              </a:rPr>
              <a:t>)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6864250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90A0C-10BD-DF43-A242-AAB068A6625A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49237"/>
            <a:ext cx="7694612" cy="961521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cs typeface="+mj-cs"/>
              </a:rPr>
              <a:t>(b) Sensors fitting on</a:t>
            </a:r>
            <a:r>
              <a:rPr lang="en-US" sz="2800" dirty="0" smtClean="0">
                <a:cs typeface="+mj-cs"/>
              </a:rPr>
              <a:t> 150 mm </a:t>
            </a:r>
            <a:r>
              <a:rPr lang="en-US" sz="2800" dirty="0" smtClean="0">
                <a:solidFill>
                  <a:srgbClr val="000000"/>
                </a:solidFill>
                <a:cs typeface="+mj-cs"/>
              </a:rPr>
              <a:t>wafers</a:t>
            </a:r>
            <a:br>
              <a:rPr lang="en-US" sz="2800" dirty="0" smtClean="0">
                <a:solidFill>
                  <a:srgbClr val="000000"/>
                </a:solidFill>
                <a:cs typeface="+mj-cs"/>
              </a:rPr>
            </a:br>
            <a:r>
              <a:rPr lang="en-US" sz="2800" i="1" dirty="0" smtClean="0">
                <a:cs typeface="+mj-cs"/>
              </a:rPr>
              <a:t>Eigth different sensor models</a:t>
            </a:r>
            <a:br>
              <a:rPr lang="en-US" sz="2800" i="1" dirty="0" smtClean="0">
                <a:cs typeface="+mj-cs"/>
              </a:rPr>
            </a:br>
            <a:r>
              <a:rPr lang="en-US" sz="2800" dirty="0" smtClean="0">
                <a:solidFill>
                  <a:srgbClr val="000000"/>
                </a:solidFill>
                <a:cs typeface="+mj-cs"/>
              </a:rPr>
              <a:t/>
            </a:r>
            <a:br>
              <a:rPr lang="en-US" sz="2800" dirty="0" smtClean="0">
                <a:solidFill>
                  <a:srgbClr val="000000"/>
                </a:solidFill>
                <a:cs typeface="+mj-cs"/>
              </a:rPr>
            </a:br>
            <a:endParaRPr lang="en-US" sz="2800" dirty="0" smtClean="0">
              <a:solidFill>
                <a:srgbClr val="000000"/>
              </a:solidFill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9908" y="1245578"/>
            <a:ext cx="8976080" cy="4226005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9847" y="4293361"/>
            <a:ext cx="6513496" cy="192873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dirty="0" smtClean="0">
                <a:latin typeface="+mn-lt"/>
              </a:rPr>
              <a:t>Each barrel layer has its own dedicated sensor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+mn-lt"/>
              </a:rPr>
              <a:t>even number </a:t>
            </a:r>
            <a:r>
              <a:rPr lang="en-US" sz="2000" dirty="0">
                <a:latin typeface="+mn-lt"/>
              </a:rPr>
              <a:t>o</a:t>
            </a:r>
            <a:r>
              <a:rPr lang="en-US" sz="2000" dirty="0" smtClean="0">
                <a:latin typeface="+mn-lt"/>
              </a:rPr>
              <a:t>f sensors in each ladder </a:t>
            </a:r>
          </a:p>
          <a:p>
            <a:pPr lvl="1" algn="l">
              <a:lnSpc>
                <a:spcPct val="120000"/>
              </a:lnSpc>
            </a:pPr>
            <a:r>
              <a:rPr lang="en-US" sz="1800" dirty="0" smtClean="0">
                <a:latin typeface="+mn-lt"/>
              </a:rPr>
              <a:t>(=&gt; symmetric forward/backward readout possible)</a:t>
            </a:r>
            <a:r>
              <a:rPr lang="en-US" sz="2000" dirty="0" smtClean="0">
                <a:latin typeface="+mn-lt"/>
              </a:rPr>
              <a:t>.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+mn-lt"/>
              </a:rPr>
              <a:t>254 wafers (150 mm)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+mn-lt"/>
              </a:rPr>
              <a:t>8 mask sets</a:t>
            </a:r>
            <a:endParaRPr lang="en-US" sz="20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84636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2A90A0C-10BD-DF43-A242-AAB068A6625A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49237"/>
            <a:ext cx="7694612" cy="550323"/>
          </a:xfrm>
          <a:ln>
            <a:solidFill>
              <a:schemeClr val="tx1"/>
            </a:solidFill>
          </a:ln>
        </p:spPr>
        <p:txBody>
          <a:bodyPr/>
          <a:lstStyle/>
          <a:p>
            <a:pPr>
              <a:defRPr/>
            </a:pPr>
            <a:r>
              <a:rPr lang="en-US" sz="2800" dirty="0" smtClean="0">
                <a:solidFill>
                  <a:srgbClr val="000000"/>
                </a:solidFill>
                <a:cs typeface="+mj-cs"/>
              </a:rPr>
              <a:t>(c) Sensors fitting on</a:t>
            </a:r>
            <a:r>
              <a:rPr lang="en-US" sz="2800" dirty="0" smtClean="0">
                <a:cs typeface="+mj-cs"/>
              </a:rPr>
              <a:t> 100 mm </a:t>
            </a:r>
            <a:r>
              <a:rPr lang="en-US" sz="2800" dirty="0" smtClean="0">
                <a:solidFill>
                  <a:srgbClr val="000000"/>
                </a:solidFill>
                <a:cs typeface="+mj-cs"/>
              </a:rPr>
              <a:t>wafers</a:t>
            </a: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4528" y="928579"/>
            <a:ext cx="9033862" cy="3461956"/>
          </a:xfrm>
          <a:prstGeom prst="rect">
            <a:avLst/>
          </a:prstGeom>
        </p:spPr>
      </p:pic>
      <p:sp>
        <p:nvSpPr>
          <p:cNvPr id="20" name="TextBox 19"/>
          <p:cNvSpPr txBox="1"/>
          <p:nvPr/>
        </p:nvSpPr>
        <p:spPr>
          <a:xfrm>
            <a:off x="459305" y="4363086"/>
            <a:ext cx="6109365" cy="192873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>
              <a:lnSpc>
                <a:spcPct val="120000"/>
              </a:lnSpc>
            </a:pPr>
            <a:r>
              <a:rPr lang="en-US" sz="2000" dirty="0" smtClean="0">
                <a:latin typeface="+mn-lt"/>
              </a:rPr>
              <a:t>Six different sensor models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+mn-lt"/>
              </a:rPr>
              <a:t>odd number </a:t>
            </a:r>
            <a:r>
              <a:rPr lang="en-US" sz="2000" dirty="0">
                <a:latin typeface="+mn-lt"/>
              </a:rPr>
              <a:t>o</a:t>
            </a:r>
            <a:r>
              <a:rPr lang="en-US" sz="2000" dirty="0" smtClean="0">
                <a:latin typeface="+mn-lt"/>
              </a:rPr>
              <a:t>f sensors in each ladder </a:t>
            </a:r>
          </a:p>
          <a:p>
            <a:pPr lvl="1" algn="l">
              <a:lnSpc>
                <a:spcPct val="120000"/>
              </a:lnSpc>
            </a:pPr>
            <a:r>
              <a:rPr lang="en-US" sz="1800" dirty="0" smtClean="0">
                <a:latin typeface="+mn-lt"/>
              </a:rPr>
              <a:t>(no symmetric readout possible on phi side)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+mn-lt"/>
              </a:rPr>
              <a:t>432 wafers (100 mm)  </a:t>
            </a:r>
            <a:r>
              <a:rPr lang="en-US" sz="2000" dirty="0" smtClean="0">
                <a:solidFill>
                  <a:srgbClr val="3366FF"/>
                </a:solidFill>
                <a:latin typeface="+mn-lt"/>
              </a:rPr>
              <a:t>or</a:t>
            </a:r>
            <a:r>
              <a:rPr lang="en-US" sz="2000" dirty="0" smtClean="0">
                <a:latin typeface="+mn-lt"/>
              </a:rPr>
              <a:t>  219 wafers (150 mm)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2000" dirty="0" smtClean="0">
                <a:latin typeface="+mn-lt"/>
              </a:rPr>
              <a:t>6 mask sets </a:t>
            </a:r>
            <a:r>
              <a:rPr lang="en-US" sz="2000" dirty="0">
                <a:latin typeface="+mn-lt"/>
              </a:rPr>
              <a:t>(100 mm)  </a:t>
            </a:r>
            <a:r>
              <a:rPr lang="en-US" sz="2000" dirty="0">
                <a:solidFill>
                  <a:srgbClr val="3366FF"/>
                </a:solidFill>
                <a:latin typeface="+mn-lt"/>
              </a:rPr>
              <a:t>or</a:t>
            </a:r>
            <a:r>
              <a:rPr lang="en-US" sz="2000" dirty="0">
                <a:latin typeface="+mn-lt"/>
              </a:rPr>
              <a:t>  </a:t>
            </a:r>
            <a:r>
              <a:rPr lang="en-US" sz="2000" dirty="0" smtClean="0">
                <a:latin typeface="+mn-lt"/>
              </a:rPr>
              <a:t>5 mask sets (</a:t>
            </a:r>
            <a:r>
              <a:rPr lang="en-US" sz="2000" dirty="0">
                <a:latin typeface="+mn-lt"/>
              </a:rPr>
              <a:t>150 mm)</a:t>
            </a:r>
          </a:p>
        </p:txBody>
      </p:sp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L. Bosisio  -  SuperB   SVT   Meeting    -    21-10-2011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6436CE67-1FD7-B248-9D61-7377804B817E}" type="slidenum">
              <a:rPr lang="en-US"/>
              <a:pPr>
                <a:defRPr/>
              </a:pPr>
              <a:t>6</a:t>
            </a:fld>
            <a:endParaRPr lang="en-US"/>
          </a:p>
        </p:txBody>
      </p:sp>
      <p:sp>
        <p:nvSpPr>
          <p:cNvPr id="96358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49238"/>
            <a:ext cx="7694612" cy="605415"/>
          </a:xfrm>
        </p:spPr>
        <p:txBody>
          <a:bodyPr/>
          <a:lstStyle/>
          <a:p>
            <a:pPr>
              <a:defRPr/>
            </a:pPr>
            <a:r>
              <a:rPr lang="en-US" sz="2800" dirty="0" smtClean="0">
                <a:cs typeface="+mj-cs"/>
              </a:rPr>
              <a:t>Summary of the three options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468779" y="3370980"/>
            <a:ext cx="7872467" cy="27422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1800" dirty="0" smtClean="0">
                <a:latin typeface="+mn-lt"/>
              </a:rPr>
              <a:t>The cost of the various options is difficult to evaluate.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1800" dirty="0" smtClean="0">
                <a:latin typeface="+mn-lt"/>
              </a:rPr>
              <a:t>We feel that the differences would not be large (± 15% ?).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1800" dirty="0" smtClean="0">
                <a:latin typeface="+mn-lt"/>
              </a:rPr>
              <a:t>Option (c) on 100 mm wafers is likely the most expensive, on 150 mm wafers the least expensive.</a:t>
            </a:r>
          </a:p>
          <a:p>
            <a:pPr marL="342900" indent="-342900" algn="l">
              <a:lnSpc>
                <a:spcPct val="120000"/>
              </a:lnSpc>
              <a:buFont typeface="Arial"/>
              <a:buChar char="•"/>
            </a:pPr>
            <a:r>
              <a:rPr lang="en-US" sz="1800" dirty="0" smtClean="0">
                <a:latin typeface="+mn-lt"/>
              </a:rPr>
              <a:t>We think that we should favour the efficiency of testing and assembly, and the performance of the detector (minimize dead regions).</a:t>
            </a:r>
          </a:p>
          <a:p>
            <a:pPr lvl="1" algn="l">
              <a:lnSpc>
                <a:spcPct val="120000"/>
              </a:lnSpc>
            </a:pPr>
            <a:r>
              <a:rPr lang="en-US" sz="1800" dirty="0" smtClean="0">
                <a:latin typeface="+mn-lt"/>
              </a:rPr>
              <a:t>=&gt; option (a) is preferred, or option (b) if we require a symmetric forward/backward readout.</a:t>
            </a:r>
            <a:endParaRPr lang="en-US" sz="1800" dirty="0">
              <a:latin typeface="+mn-lt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9235" y="1079399"/>
            <a:ext cx="8267700" cy="21463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L. Bosisio  -  SuperB   SVT   Meeting    -    21-10-2011</a:t>
            </a: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pPr>
              <a:defRPr/>
            </a:pPr>
            <a:fld id="{87DEB6D7-AD26-CD40-BCB9-E1825173086C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902146" name="Rectangle 2"/>
          <p:cNvSpPr>
            <a:spLocks noGrp="1" noChangeArrowheads="1"/>
          </p:cNvSpPr>
          <p:nvPr>
            <p:ph type="title"/>
          </p:nvPr>
        </p:nvSpPr>
        <p:spPr>
          <a:xfrm>
            <a:off x="700088" y="206375"/>
            <a:ext cx="7694612" cy="539750"/>
          </a:xfrm>
        </p:spPr>
        <p:txBody>
          <a:bodyPr/>
          <a:lstStyle/>
          <a:p>
            <a:pPr>
              <a:defRPr/>
            </a:pPr>
            <a:r>
              <a:rPr lang="en-US" sz="2800" smtClean="0">
                <a:cs typeface="+mj-cs"/>
              </a:rPr>
              <a:t>Further points</a:t>
            </a:r>
            <a:endParaRPr lang="en-US" sz="2800" dirty="0" smtClean="0">
              <a:cs typeface="+mj-cs"/>
            </a:endParaRPr>
          </a:p>
        </p:txBody>
      </p:sp>
      <p:sp>
        <p:nvSpPr>
          <p:cNvPr id="9021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275042" y="761192"/>
            <a:ext cx="8578273" cy="5625158"/>
          </a:xfrm>
        </p:spPr>
        <p:txBody>
          <a:bodyPr/>
          <a:lstStyle/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Possible sensor s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uppliers 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on </a:t>
            </a:r>
            <a:r>
              <a:rPr lang="en-US" dirty="0">
                <a:solidFill>
                  <a:schemeClr val="tx1"/>
                </a:solidFill>
                <a:latin typeface="Arial" charset="0"/>
                <a:ea typeface="ＭＳ Ｐゴシック" charset="0"/>
              </a:rPr>
              <a:t>150 mm wafers</a:t>
            </a:r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: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Micron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Sintef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Hamamatsu (320 um thickness)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CiS  (Erfurt, D)  (within 2013)</a:t>
            </a:r>
          </a:p>
          <a:p>
            <a:pPr lvl="2"/>
            <a:r>
              <a:rPr lang="en-US" dirty="0" smtClean="0">
                <a:latin typeface="Arial" charset="0"/>
                <a:ea typeface="ＭＳ Ｐゴシック" charset="0"/>
              </a:rPr>
              <a:t>FBK-irst (Trento)  (2014?)</a:t>
            </a:r>
            <a:endParaRPr lang="en-US" dirty="0">
              <a:latin typeface="Arial" charset="0"/>
              <a:ea typeface="ＭＳ Ｐゴシック" charset="0"/>
            </a:endParaRP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Several open points to be addressed: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strip pitch and ganging scheme on n-side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realistic S/N evaluation</a:t>
            </a:r>
          </a:p>
          <a:p>
            <a:pPr lvl="1"/>
            <a:r>
              <a:rPr lang="en-US" dirty="0">
                <a:latin typeface="Arial" charset="0"/>
                <a:ea typeface="ＭＳ Ｐゴシック" charset="0"/>
              </a:rPr>
              <a:t>realistic </a:t>
            </a:r>
            <a:r>
              <a:rPr lang="en-US" dirty="0" smtClean="0">
                <a:latin typeface="Arial" charset="0"/>
                <a:ea typeface="ＭＳ Ｐゴシック" charset="0"/>
              </a:rPr>
              <a:t>cost evaluation</a:t>
            </a:r>
          </a:p>
          <a:p>
            <a:r>
              <a:rPr lang="en-US" dirty="0" smtClean="0">
                <a:solidFill>
                  <a:schemeClr val="tx1"/>
                </a:solidFill>
                <a:latin typeface="Arial" charset="0"/>
                <a:ea typeface="ＭＳ Ｐゴシック" charset="0"/>
              </a:rPr>
              <a:t>Some questions (to be answered soon):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do we want a symmetric forward/backward readout?</a:t>
            </a:r>
          </a:p>
          <a:p>
            <a:pPr lvl="1"/>
            <a:r>
              <a:rPr lang="en-US" dirty="0" smtClean="0">
                <a:latin typeface="Arial" charset="0"/>
                <a:ea typeface="ＭＳ Ｐゴシック" charset="0"/>
              </a:rPr>
              <a:t>can we consider reducing the number of ladders in layers 4 – 5 ?</a:t>
            </a:r>
          </a:p>
          <a:p>
            <a:pPr marL="857250" lvl="2" indent="0">
              <a:buNone/>
            </a:pPr>
            <a:r>
              <a:rPr lang="en-US" sz="1800" dirty="0" smtClean="0">
                <a:latin typeface="Arial" charset="0"/>
                <a:ea typeface="ＭＳ Ｐゴシック" charset="0"/>
              </a:rPr>
              <a:t>(at a first appraisal, it appears difficult to realize)</a:t>
            </a:r>
          </a:p>
          <a:p>
            <a:pPr lvl="2"/>
            <a:endParaRPr lang="en-US" sz="1600" dirty="0" smtClean="0">
              <a:latin typeface="Arial" charset="0"/>
              <a:ea typeface="ＭＳ Ｐゴシック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118085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blurRad="63500"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800" b="0" i="0" u="none" strike="noStrike" cap="none" normalizeH="0" baseline="0">
            <a:ln>
              <a:noFill/>
            </a:ln>
            <a:solidFill>
              <a:schemeClr val="tx1"/>
            </a:solidFill>
            <a:effectLst/>
            <a:latin typeface="Times New Roman" charset="0"/>
            <a:ea typeface="ＭＳ Ｐゴシック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ustom Design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25959</TotalTime>
  <Words>588</Words>
  <Application>Microsoft Macintosh PowerPoint</Application>
  <PresentationFormat>Overhead</PresentationFormat>
  <Paragraphs>68</Paragraphs>
  <Slides>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7</vt:i4>
      </vt:variant>
    </vt:vector>
  </HeadingPairs>
  <TitlesOfParts>
    <vt:vector size="9" baseType="lpstr">
      <vt:lpstr>Default Design</vt:lpstr>
      <vt:lpstr>Custom Design</vt:lpstr>
      <vt:lpstr>SuperB  SVT   Silicon Sensor Geometry Optimization</vt:lpstr>
      <vt:lpstr>First evaluation of Sensor dimensions</vt:lpstr>
      <vt:lpstr>(a) Sensors fitting on 150 mm wafers</vt:lpstr>
      <vt:lpstr>(b) Sensors fitting on 150 mm wafers Eigth different sensor models  </vt:lpstr>
      <vt:lpstr>(c) Sensors fitting on 100 mm wafers</vt:lpstr>
      <vt:lpstr>Summary of the three options</vt:lpstr>
      <vt:lpstr>Further points</vt:lpstr>
    </vt:vector>
  </TitlesOfParts>
  <Company>TRIESTE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I.N.F.N.</dc:creator>
  <cp:lastModifiedBy>Luciano Bosisio</cp:lastModifiedBy>
  <cp:revision>680</cp:revision>
  <cp:lastPrinted>1999-04-07T04:32:36Z</cp:lastPrinted>
  <dcterms:created xsi:type="dcterms:W3CDTF">1998-11-15T17:17:08Z</dcterms:created>
  <dcterms:modified xsi:type="dcterms:W3CDTF">2011-10-21T14:34:25Z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TemplateType">
    <vt:i4>1</vt:i4>
  </property>
  <property fmtid="{D5CDD505-2E9C-101B-9397-08002B2CF9AE}" pid="3" name="GraphicType">
    <vt:i4>1</vt:i4>
  </property>
  <property fmtid="{D5CDD505-2E9C-101B-9397-08002B2CF9AE}" pid="4" name="Compression">
    <vt:i4>100</vt:i4>
  </property>
  <property fmtid="{D5CDD505-2E9C-101B-9397-08002B2CF9AE}" pid="5" name="ScreenSize">
    <vt:i4>2</vt:i4>
  </property>
  <property fmtid="{D5CDD505-2E9C-101B-9397-08002B2CF9AE}" pid="6" name="ScreenUsage">
    <vt:i4>1</vt:i4>
  </property>
  <property fmtid="{D5CDD505-2E9C-101B-9397-08002B2CF9AE}" pid="7" name="MailAddress">
    <vt:lpwstr>lanceri@trieste.infn.it</vt:lpwstr>
  </property>
  <property fmtid="{D5CDD505-2E9C-101B-9397-08002B2CF9AE}" pid="8" name="HomePage">
    <vt:lpwstr>http://www.ts.infn.it/experiments/babar</vt:lpwstr>
  </property>
  <property fmtid="{D5CDD505-2E9C-101B-9397-08002B2CF9AE}" pid="9" name="Other">
    <vt:lpwstr/>
  </property>
  <property fmtid="{D5CDD505-2E9C-101B-9397-08002B2CF9AE}" pid="10" name="DownloadOriginal">
    <vt:bool>true</vt:bool>
  </property>
  <property fmtid="{D5CDD505-2E9C-101B-9397-08002B2CF9AE}" pid="11" name="DownloadIEButton">
    <vt:bool>false</vt:bool>
  </property>
  <property fmtid="{D5CDD505-2E9C-101B-9397-08002B2CF9AE}" pid="12" name="UseBrowserColor">
    <vt:bool>true</vt:bool>
  </property>
  <property fmtid="{D5CDD505-2E9C-101B-9397-08002B2CF9AE}" pid="13" name="BackColor">
    <vt:i4>15132390</vt:i4>
  </property>
  <property fmtid="{D5CDD505-2E9C-101B-9397-08002B2CF9AE}" pid="14" name="TextColor">
    <vt:i4>0</vt:i4>
  </property>
  <property fmtid="{D5CDD505-2E9C-101B-9397-08002B2CF9AE}" pid="15" name="LinkColor">
    <vt:i4>16711782</vt:i4>
  </property>
  <property fmtid="{D5CDD505-2E9C-101B-9397-08002B2CF9AE}" pid="16" name="VisitedColor">
    <vt:i4>10040268</vt:i4>
  </property>
  <property fmtid="{D5CDD505-2E9C-101B-9397-08002B2CF9AE}" pid="17" name="TransparentButton">
    <vt:i4>0</vt:i4>
  </property>
  <property fmtid="{D5CDD505-2E9C-101B-9397-08002B2CF9AE}" pid="18" name="ButtonType">
    <vt:i4>3</vt:i4>
  </property>
  <property fmtid="{D5CDD505-2E9C-101B-9397-08002B2CF9AE}" pid="19" name="ShowNotes">
    <vt:bool>false</vt:bool>
  </property>
  <property fmtid="{D5CDD505-2E9C-101B-9397-08002B2CF9AE}" pid="20" name="NavBtnPos">
    <vt:i4>1</vt:i4>
  </property>
  <property fmtid="{D5CDD505-2E9C-101B-9397-08002B2CF9AE}" pid="21" name="OutputDir">
    <vt:lpwstr>C:\My Documents\BaBar slides</vt:lpwstr>
  </property>
</Properties>
</file>