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8"/>
  </p:notesMasterIdLst>
  <p:sldIdLst>
    <p:sldId id="256" r:id="rId2"/>
    <p:sldId id="259" r:id="rId3"/>
    <p:sldId id="261" r:id="rId4"/>
    <p:sldId id="262" r:id="rId5"/>
    <p:sldId id="263" r:id="rId6"/>
    <p:sldId id="260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AA59D2-CCF7-4900-8B7E-2B8C67645FE1}">
  <a:tblStyle styleId="{66AA59D2-CCF7-4900-8B7E-2B8C67645F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384800" y="2468417"/>
            <a:ext cx="6474690" cy="24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216072" y="5329238"/>
            <a:ext cx="5643418" cy="637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404917" y="-207529"/>
            <a:ext cx="94949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879436" y="2703079"/>
            <a:ext cx="8545945" cy="3217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">
  <p:cSld name="Bac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90B5"/>
              </a:buClr>
              <a:buSzPts val="2400"/>
              <a:buNone/>
              <a:defRPr sz="2400">
                <a:solidFill>
                  <a:srgbClr val="8890B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0B5"/>
              </a:buClr>
              <a:buSzPts val="2000"/>
              <a:buNone/>
              <a:defRPr sz="2000">
                <a:solidFill>
                  <a:srgbClr val="8890B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0B5"/>
              </a:buClr>
              <a:buSzPts val="1800"/>
              <a:buNone/>
              <a:defRPr sz="1800">
                <a:solidFill>
                  <a:srgbClr val="8890B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0B5"/>
              </a:buClr>
              <a:buSzPts val="1600"/>
              <a:buNone/>
              <a:defRPr sz="1600">
                <a:solidFill>
                  <a:srgbClr val="8890B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0B5"/>
              </a:buClr>
              <a:buSzPts val="1600"/>
              <a:buNone/>
              <a:defRPr sz="1600">
                <a:solidFill>
                  <a:srgbClr val="8890B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0B5"/>
              </a:buClr>
              <a:buSzPts val="1600"/>
              <a:buNone/>
              <a:defRPr sz="1600">
                <a:solidFill>
                  <a:srgbClr val="8890B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0B5"/>
              </a:buClr>
              <a:buSzPts val="1600"/>
              <a:buNone/>
              <a:defRPr sz="1600">
                <a:solidFill>
                  <a:srgbClr val="8890B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0B5"/>
              </a:buClr>
              <a:buSzPts val="1600"/>
              <a:buNone/>
              <a:defRPr sz="1600">
                <a:solidFill>
                  <a:srgbClr val="8890B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0B5"/>
              </a:buClr>
              <a:buSzPts val="1600"/>
              <a:buNone/>
              <a:defRPr sz="1600">
                <a:solidFill>
                  <a:srgbClr val="8890B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2404917" y="-207529"/>
            <a:ext cx="94949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404917" y="-207529"/>
            <a:ext cx="94949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4917" y="-207529"/>
            <a:ext cx="94949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79436" y="2703079"/>
            <a:ext cx="8545945" cy="3217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e-sklodowska-curie-actions.ec.europa.eu/actions/msca-citizens?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picoproject.eu/" TargetMode="External"/><Relationship Id="rId7" Type="http://schemas.openxmlformats.org/officeDocument/2006/relationships/hyperlink" Target="https://www.facebook.com/people/Pico-Project/61558980428941/?is_tour_dismissed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hyperlink" Target="https://www.linkedin.com/company/pico-physics-for-all/posts/?feedView=all" TargetMode="External"/><Relationship Id="rId5" Type="http://schemas.openxmlformats.org/officeDocument/2006/relationships/hyperlink" Target="https://x.com/PICO_EU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instagram.com/pico_project_e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5384800" y="1415472"/>
            <a:ext cx="6474690" cy="24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it-IT" dirty="0"/>
              <a:t>Introduzione al progetto PICO</a:t>
            </a:r>
            <a:br>
              <a:rPr lang="it-IT" dirty="0"/>
            </a:b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it-IT" dirty="0"/>
              <a:t>hys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ic</a:t>
            </a:r>
            <a:r>
              <a:rPr lang="it-IT" dirty="0"/>
              <a:t>s f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it-IT" dirty="0"/>
              <a:t>r all</a:t>
            </a:r>
            <a:endParaRPr dirty="0"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6216072" y="5029200"/>
            <a:ext cx="5643418" cy="93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it-IT" i="1" dirty="0"/>
              <a:t>Elisa Velcani</a:t>
            </a: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it-IT" i="1" dirty="0"/>
              <a:t> PID, 18 ottobre 2024</a:t>
            </a:r>
            <a:endParaRPr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9ECF32-D385-EA2A-2A44-81273EA01D5F}"/>
              </a:ext>
            </a:extLst>
          </p:cNvPr>
          <p:cNvSpPr txBox="1"/>
          <p:nvPr/>
        </p:nvSpPr>
        <p:spPr>
          <a:xfrm>
            <a:off x="114300" y="948809"/>
            <a:ext cx="5384800" cy="750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E3051"/>
                </a:solidFill>
                <a:effectLst/>
                <a:latin typeface="Open Sans" panose="020B0606030504020204" pitchFamily="34" charset="0"/>
              </a:rPr>
              <a:t>MSCA and Citizens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Bringing research and researchers closer to the public at large.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0" i="0" u="sng" dirty="0">
                <a:solidFill>
                  <a:srgbClr val="005B90"/>
                </a:solidFill>
                <a:effectLst/>
                <a:latin typeface="Open Sans" panose="020B0606030504020204" pitchFamily="34" charset="0"/>
                <a:hlinkClick r:id="rId3" tooltip="MSCA &amp;amp; Citizens"/>
              </a:rPr>
              <a:t>Find out more about MSCA and Citizens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393ECD2-9BB1-D681-61F3-9F2857E2E7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937" t="23611" r="5521" b="5358"/>
          <a:stretch/>
        </p:blipFill>
        <p:spPr>
          <a:xfrm>
            <a:off x="96776" y="1699141"/>
            <a:ext cx="5534148" cy="324791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338A940-D572-C1D2-AEAB-13C53A303E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208" t="21428" r="4063" b="1587"/>
          <a:stretch/>
        </p:blipFill>
        <p:spPr>
          <a:xfrm>
            <a:off x="5762748" y="873641"/>
            <a:ext cx="6216814" cy="38227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5628809-50D0-600D-645C-5FDDEFC3EC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313" t="14683" r="5499" b="28586"/>
          <a:stretch/>
        </p:blipFill>
        <p:spPr>
          <a:xfrm>
            <a:off x="5762748" y="3141625"/>
            <a:ext cx="6073652" cy="28182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lipart, illustrazione, cartone animato&#10;&#10;Descrizione generata automaticamente">
            <a:extLst>
              <a:ext uri="{FF2B5EF4-FFF2-40B4-BE49-F238E27FC236}">
                <a16:creationId xmlns:a16="http://schemas.microsoft.com/office/drawing/2014/main" id="{EA3A6D26-75C9-5690-A64C-E8A2DEF9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871"/>
            <a:ext cx="4876826" cy="2994258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09D6D1-D040-FD9B-DC58-4B42F93B1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26" y="1431758"/>
            <a:ext cx="7315174" cy="37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3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82C125-CD81-9F18-7049-B90184F19D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92" t="12103" r="25938"/>
          <a:stretch/>
        </p:blipFill>
        <p:spPr>
          <a:xfrm>
            <a:off x="52882" y="883361"/>
            <a:ext cx="5436059" cy="5091277"/>
          </a:xfrm>
          <a:prstGeom prst="rect">
            <a:avLst/>
          </a:prstGeom>
        </p:spPr>
      </p:pic>
      <p:pic>
        <p:nvPicPr>
          <p:cNvPr id="5" name="Immagine 4">
            <a:hlinkClick r:id="rId3"/>
            <a:extLst>
              <a:ext uri="{FF2B5EF4-FFF2-40B4-BE49-F238E27FC236}">
                <a16:creationId xmlns:a16="http://schemas.microsoft.com/office/drawing/2014/main" id="{2B89040B-1B28-E43A-E685-1D51D23E62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87" t="15279" r="1563" b="1841"/>
          <a:stretch/>
        </p:blipFill>
        <p:spPr>
          <a:xfrm>
            <a:off x="5712344" y="169847"/>
            <a:ext cx="5614283" cy="2605729"/>
          </a:xfrm>
          <a:prstGeom prst="rect">
            <a:avLst/>
          </a:prstGeom>
        </p:spPr>
      </p:pic>
      <p:pic>
        <p:nvPicPr>
          <p:cNvPr id="7" name="Immagine 6">
            <a:hlinkClick r:id="rId5"/>
            <a:extLst>
              <a:ext uri="{FF2B5EF4-FFF2-40B4-BE49-F238E27FC236}">
                <a16:creationId xmlns:a16="http://schemas.microsoft.com/office/drawing/2014/main" id="{3FBC04A6-BB27-B6DB-BB59-0528F794BC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869" t="11859" r="35568" b="28864"/>
          <a:stretch/>
        </p:blipFill>
        <p:spPr>
          <a:xfrm>
            <a:off x="5488941" y="2771441"/>
            <a:ext cx="2971800" cy="1904468"/>
          </a:xfrm>
          <a:prstGeom prst="rect">
            <a:avLst/>
          </a:prstGeom>
        </p:spPr>
      </p:pic>
      <p:pic>
        <p:nvPicPr>
          <p:cNvPr id="9" name="Immagine 8">
            <a:hlinkClick r:id="rId7"/>
            <a:extLst>
              <a:ext uri="{FF2B5EF4-FFF2-40B4-BE49-F238E27FC236}">
                <a16:creationId xmlns:a16="http://schemas.microsoft.com/office/drawing/2014/main" id="{A89E65F5-C3F2-0FAA-0676-5C16469806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542" t="20237" r="16564" b="15476"/>
          <a:stretch/>
        </p:blipFill>
        <p:spPr>
          <a:xfrm>
            <a:off x="8460741" y="2771441"/>
            <a:ext cx="3456844" cy="1797780"/>
          </a:xfrm>
          <a:prstGeom prst="rect">
            <a:avLst/>
          </a:prstGeom>
        </p:spPr>
      </p:pic>
      <p:pic>
        <p:nvPicPr>
          <p:cNvPr id="11" name="Immagine 10">
            <a:hlinkClick r:id="rId9"/>
            <a:extLst>
              <a:ext uri="{FF2B5EF4-FFF2-40B4-BE49-F238E27FC236}">
                <a16:creationId xmlns:a16="http://schemas.microsoft.com/office/drawing/2014/main" id="{A5A2D351-6FD2-5DD1-D55A-FD19CFC63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938" t="12501" r="27239" b="1984"/>
          <a:stretch/>
        </p:blipFill>
        <p:spPr>
          <a:xfrm>
            <a:off x="9583147" y="4572613"/>
            <a:ext cx="2494613" cy="1811589"/>
          </a:xfrm>
          <a:prstGeom prst="rect">
            <a:avLst/>
          </a:prstGeom>
        </p:spPr>
      </p:pic>
      <p:pic>
        <p:nvPicPr>
          <p:cNvPr id="13" name="Immagine 12">
            <a:hlinkClick r:id="rId11"/>
            <a:extLst>
              <a:ext uri="{FF2B5EF4-FFF2-40B4-BE49-F238E27FC236}">
                <a16:creationId xmlns:a16="http://schemas.microsoft.com/office/drawing/2014/main" id="{3C0C2BCA-363A-1A12-31B3-779E15C08EA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271" t="12500" r="29825" b="37103"/>
          <a:stretch/>
        </p:blipFill>
        <p:spPr>
          <a:xfrm>
            <a:off x="5216368" y="4569221"/>
            <a:ext cx="4520870" cy="18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vestiti, persona, Viso umano, ragazza&#10;&#10;Descrizione generata automaticamente">
            <a:extLst>
              <a:ext uri="{FF2B5EF4-FFF2-40B4-BE49-F238E27FC236}">
                <a16:creationId xmlns:a16="http://schemas.microsoft.com/office/drawing/2014/main" id="{9DEDF122-E8DE-D642-F21F-DFA8AF4FD7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" r="35686" b="-3"/>
          <a:stretch/>
        </p:blipFill>
        <p:spPr>
          <a:xfrm rot="5400000">
            <a:off x="170443" y="473023"/>
            <a:ext cx="2464210" cy="2161630"/>
          </a:xfrm>
          <a:prstGeom prst="rect">
            <a:avLst/>
          </a:prstGeom>
        </p:spPr>
      </p:pic>
      <p:pic>
        <p:nvPicPr>
          <p:cNvPr id="8" name="Immagine 7" descr="Immagine che contiene Blu intenso, violetto, viola, blu&#10;&#10;Descrizione generata automaticamente">
            <a:extLst>
              <a:ext uri="{FF2B5EF4-FFF2-40B4-BE49-F238E27FC236}">
                <a16:creationId xmlns:a16="http://schemas.microsoft.com/office/drawing/2014/main" id="{EA1F585E-E0C0-5117-B2FA-7B85F93121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65" r="22352"/>
          <a:stretch/>
        </p:blipFill>
        <p:spPr>
          <a:xfrm>
            <a:off x="2675889" y="321730"/>
            <a:ext cx="2052924" cy="2464210"/>
          </a:xfrm>
          <a:prstGeom prst="rect">
            <a:avLst/>
          </a:prstGeom>
        </p:spPr>
      </p:pic>
      <p:pic>
        <p:nvPicPr>
          <p:cNvPr id="4" name="Immagine 3" descr="Immagine che contiene interno, vestiti, persona, uomo&#10;&#10;Descrizione generata automaticamente">
            <a:extLst>
              <a:ext uri="{FF2B5EF4-FFF2-40B4-BE49-F238E27FC236}">
                <a16:creationId xmlns:a16="http://schemas.microsoft.com/office/drawing/2014/main" id="{4257A258-AAEF-E604-D936-FA63A3F649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1" r="2" b="2"/>
          <a:stretch/>
        </p:blipFill>
        <p:spPr>
          <a:xfrm>
            <a:off x="321733" y="2957666"/>
            <a:ext cx="4407080" cy="3343134"/>
          </a:xfrm>
          <a:prstGeom prst="rect">
            <a:avLst/>
          </a:prstGeom>
        </p:spPr>
      </p:pic>
      <p:pic>
        <p:nvPicPr>
          <p:cNvPr id="12" name="Immagine 11" descr="Immagine che contiene vestiti, calzature, testo, jeans&#10;&#10;Descrizione generata automaticamente">
            <a:extLst>
              <a:ext uri="{FF2B5EF4-FFF2-40B4-BE49-F238E27FC236}">
                <a16:creationId xmlns:a16="http://schemas.microsoft.com/office/drawing/2014/main" id="{C8444136-4C0F-1B85-21D6-094FB6E61C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95" r="18129" b="2"/>
          <a:stretch/>
        </p:blipFill>
        <p:spPr>
          <a:xfrm>
            <a:off x="4921339" y="321733"/>
            <a:ext cx="6948927" cy="59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35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ICO">
      <a:dk1>
        <a:srgbClr val="134093"/>
      </a:dk1>
      <a:lt1>
        <a:srgbClr val="F2F6FD"/>
      </a:lt1>
      <a:dk2>
        <a:srgbClr val="44546A"/>
      </a:dk2>
      <a:lt2>
        <a:srgbClr val="E7E6E6"/>
      </a:lt2>
      <a:accent1>
        <a:srgbClr val="134093"/>
      </a:accent1>
      <a:accent2>
        <a:srgbClr val="9BB3DA"/>
      </a:accent2>
      <a:accent3>
        <a:srgbClr val="546E90"/>
      </a:accent3>
      <a:accent4>
        <a:srgbClr val="F9C43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38</Words>
  <Application>Microsoft Macintosh PowerPoint</Application>
  <PresentationFormat>Widescreen</PresentationFormat>
  <Paragraphs>6</Paragraphs>
  <Slides>6</Slides>
  <Notes>3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Open Sans</vt:lpstr>
      <vt:lpstr>Tema di Office</vt:lpstr>
      <vt:lpstr>Introduzione al progetto PICO Physics for all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Francesca</dc:creator>
  <cp:lastModifiedBy>Elisa Velcani</cp:lastModifiedBy>
  <cp:revision>7</cp:revision>
  <dcterms:modified xsi:type="dcterms:W3CDTF">2024-10-17T20:52:35Z</dcterms:modified>
</cp:coreProperties>
</file>