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9" r:id="rId4"/>
    <p:sldMasterId id="2147484445" r:id="rId5"/>
  </p:sldMasterIdLst>
  <p:notesMasterIdLst>
    <p:notesMasterId r:id="rId27"/>
  </p:notesMasterIdLst>
  <p:handoutMasterIdLst>
    <p:handoutMasterId r:id="rId28"/>
  </p:handoutMasterIdLst>
  <p:sldIdLst>
    <p:sldId id="418" r:id="rId6"/>
    <p:sldId id="363" r:id="rId7"/>
    <p:sldId id="361" r:id="rId8"/>
    <p:sldId id="366" r:id="rId9"/>
    <p:sldId id="422" r:id="rId10"/>
    <p:sldId id="291" r:id="rId11"/>
    <p:sldId id="371" r:id="rId12"/>
    <p:sldId id="400" r:id="rId13"/>
    <p:sldId id="405" r:id="rId14"/>
    <p:sldId id="423" r:id="rId15"/>
    <p:sldId id="411" r:id="rId16"/>
    <p:sldId id="421" r:id="rId17"/>
    <p:sldId id="365" r:id="rId18"/>
    <p:sldId id="304" r:id="rId19"/>
    <p:sldId id="399" r:id="rId20"/>
    <p:sldId id="414" r:id="rId21"/>
    <p:sldId id="416" r:id="rId22"/>
    <p:sldId id="394" r:id="rId23"/>
    <p:sldId id="395" r:id="rId24"/>
    <p:sldId id="398" r:id="rId25"/>
    <p:sldId id="419" r:id="rId26"/>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0099FF"/>
    <a:srgbClr val="009900"/>
    <a:srgbClr val="FF3300"/>
    <a:srgbClr val="009999"/>
    <a:srgbClr val="0066CC"/>
    <a:srgbClr val="0066FF"/>
    <a:srgbClr val="0066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0" autoAdjust="0"/>
    <p:restoredTop sz="96327" autoAdjust="0"/>
  </p:normalViewPr>
  <p:slideViewPr>
    <p:cSldViewPr snapToGrid="0" snapToObjects="1">
      <p:cViewPr varScale="1">
        <p:scale>
          <a:sx n="107" d="100"/>
          <a:sy n="107" d="100"/>
        </p:scale>
        <p:origin x="1854" y="96"/>
      </p:cViewPr>
      <p:guideLst>
        <p:guide orient="horz" pos="2160"/>
        <p:guide pos="2880"/>
      </p:guideLst>
    </p:cSldViewPr>
  </p:slideViewPr>
  <p:outlineViewPr>
    <p:cViewPr>
      <p:scale>
        <a:sx n="33" d="100"/>
        <a:sy n="33" d="100"/>
      </p:scale>
      <p:origin x="0" y="457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3" d="100"/>
          <a:sy n="73" d="100"/>
        </p:scale>
        <p:origin x="-1392" y="-96"/>
      </p:cViewPr>
      <p:guideLst>
        <p:guide orient="horz" pos="2929"/>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rio Boschi" userId="93ecf6e9-f346-41ce-a9e0-1bd020581458" providerId="ADAL" clId="{D580D0D8-499D-41C3-AFA6-33D066A7B202}"/>
    <pc:docChg chg="addSld delSld modSld modMainMaster">
      <pc:chgData name="Valerio Boschi" userId="93ecf6e9-f346-41ce-a9e0-1bd020581458" providerId="ADAL" clId="{D580D0D8-499D-41C3-AFA6-33D066A7B202}" dt="2024-10-17T13:02:31.999" v="8" actId="20577"/>
      <pc:docMkLst>
        <pc:docMk/>
      </pc:docMkLst>
      <pc:sldChg chg="add del">
        <pc:chgData name="Valerio Boschi" userId="93ecf6e9-f346-41ce-a9e0-1bd020581458" providerId="ADAL" clId="{D580D0D8-499D-41C3-AFA6-33D066A7B202}" dt="2024-10-17T13:00:43.254" v="6"/>
        <pc:sldMkLst>
          <pc:docMk/>
          <pc:sldMk cId="804334950" sldId="363"/>
        </pc:sldMkLst>
      </pc:sldChg>
      <pc:sldMasterChg chg="addSp modSp">
        <pc:chgData name="Valerio Boschi" userId="93ecf6e9-f346-41ce-a9e0-1bd020581458" providerId="ADAL" clId="{D580D0D8-499D-41C3-AFA6-33D066A7B202}" dt="2024-10-17T12:59:55.140" v="2" actId="20577"/>
        <pc:sldMasterMkLst>
          <pc:docMk/>
          <pc:sldMasterMk cId="0" sldId="2147483669"/>
        </pc:sldMasterMkLst>
        <pc:spChg chg="add mod">
          <ac:chgData name="Valerio Boschi" userId="93ecf6e9-f346-41ce-a9e0-1bd020581458" providerId="ADAL" clId="{D580D0D8-499D-41C3-AFA6-33D066A7B202}" dt="2024-10-17T12:59:55.140" v="2" actId="20577"/>
          <ac:spMkLst>
            <pc:docMk/>
            <pc:sldMasterMk cId="0" sldId="2147483669"/>
            <ac:spMk id="4" creationId="{6F5CD07D-E45E-472F-8369-56638B753D61}"/>
          </ac:spMkLst>
        </pc:spChg>
      </pc:sldMasterChg>
      <pc:sldMasterChg chg="modSp">
        <pc:chgData name="Valerio Boschi" userId="93ecf6e9-f346-41ce-a9e0-1bd020581458" providerId="ADAL" clId="{D580D0D8-499D-41C3-AFA6-33D066A7B202}" dt="2024-10-17T13:02:31.999" v="8" actId="20577"/>
        <pc:sldMasterMkLst>
          <pc:docMk/>
          <pc:sldMasterMk cId="2696280380" sldId="2147484445"/>
        </pc:sldMasterMkLst>
        <pc:spChg chg="mod">
          <ac:chgData name="Valerio Boschi" userId="93ecf6e9-f346-41ce-a9e0-1bd020581458" providerId="ADAL" clId="{D580D0D8-499D-41C3-AFA6-33D066A7B202}" dt="2024-10-17T13:02:31.999" v="8" actId="20577"/>
          <ac:spMkLst>
            <pc:docMk/>
            <pc:sldMasterMk cId="2696280380" sldId="2147484445"/>
            <ac:spMk id="7" creationId="{00000000-0000-0000-0000-000000000000}"/>
          </ac:spMkLst>
        </pc:sp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3225" cy="430213"/>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defTabSz="909638">
              <a:defRPr sz="1200">
                <a:latin typeface="Times New Roman" pitchFamily="18" charset="0"/>
              </a:defRPr>
            </a:lvl1pPr>
          </a:lstStyle>
          <a:p>
            <a:pPr>
              <a:defRPr/>
            </a:pPr>
            <a:r>
              <a:rPr lang="en-US"/>
              <a:t>Carlo Bradaschia</a:t>
            </a:r>
          </a:p>
        </p:txBody>
      </p:sp>
      <p:sp>
        <p:nvSpPr>
          <p:cNvPr id="9219" name="Rectangle 3"/>
          <p:cNvSpPr>
            <a:spLocks noGrp="1" noChangeArrowheads="1"/>
          </p:cNvSpPr>
          <p:nvPr>
            <p:ph type="dt" sz="quarter" idx="1"/>
          </p:nvPr>
        </p:nvSpPr>
        <p:spPr bwMode="auto">
          <a:xfrm>
            <a:off x="3873500" y="0"/>
            <a:ext cx="3021013" cy="430213"/>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defTabSz="909638">
              <a:defRPr sz="1200">
                <a:latin typeface="Times New Roman" pitchFamily="18" charset="0"/>
              </a:defRPr>
            </a:lvl1pPr>
          </a:lstStyle>
          <a:p>
            <a:pPr>
              <a:defRPr/>
            </a:pPr>
            <a:r>
              <a:rPr lang="en-US"/>
              <a:t>31/10/2002</a:t>
            </a:r>
          </a:p>
        </p:txBody>
      </p:sp>
      <p:sp>
        <p:nvSpPr>
          <p:cNvPr id="9220" name="Rectangle 4"/>
          <p:cNvSpPr>
            <a:spLocks noGrp="1" noChangeArrowheads="1"/>
          </p:cNvSpPr>
          <p:nvPr>
            <p:ph type="ftr" sz="quarter" idx="2"/>
          </p:nvPr>
        </p:nvSpPr>
        <p:spPr bwMode="auto">
          <a:xfrm>
            <a:off x="0" y="8828088"/>
            <a:ext cx="2943225" cy="4318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defTabSz="909638">
              <a:defRPr sz="1200">
                <a:latin typeface="Times New Roman" pitchFamily="18" charset="0"/>
              </a:defRPr>
            </a:lvl1pPr>
          </a:lstStyle>
          <a:p>
            <a:pPr>
              <a:defRPr/>
            </a:pPr>
            <a:endParaRPr lang="en-US"/>
          </a:p>
        </p:txBody>
      </p:sp>
      <p:sp>
        <p:nvSpPr>
          <p:cNvPr id="9221" name="Rectangle 5"/>
          <p:cNvSpPr>
            <a:spLocks noGrp="1" noChangeArrowheads="1"/>
          </p:cNvSpPr>
          <p:nvPr>
            <p:ph type="sldNum" sz="quarter" idx="3"/>
          </p:nvPr>
        </p:nvSpPr>
        <p:spPr bwMode="auto">
          <a:xfrm>
            <a:off x="3873500" y="8828088"/>
            <a:ext cx="3021013" cy="4318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defTabSz="909638">
              <a:defRPr sz="1200">
                <a:latin typeface="Times New Roman" panose="02020603050405020304" pitchFamily="18" charset="0"/>
              </a:defRPr>
            </a:lvl1pPr>
          </a:lstStyle>
          <a:p>
            <a:pPr>
              <a:defRPr/>
            </a:pPr>
            <a:fld id="{979F2283-14C8-4818-9D78-A31D5A73BDAB}" type="slidenum">
              <a:rPr lang="en-US" altLang="en-US"/>
              <a:pPr>
                <a:defRPr/>
              </a:pPr>
              <a:t>‹N›</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43225" cy="430213"/>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defTabSz="909638">
              <a:defRPr sz="1200">
                <a:latin typeface="Times New Roman" pitchFamily="18" charset="0"/>
              </a:defRPr>
            </a:lvl1pPr>
          </a:lstStyle>
          <a:p>
            <a:pPr>
              <a:defRPr/>
            </a:pPr>
            <a:r>
              <a:rPr lang="en-US"/>
              <a:t>Carlo Bradaschia</a:t>
            </a:r>
          </a:p>
        </p:txBody>
      </p:sp>
      <p:sp>
        <p:nvSpPr>
          <p:cNvPr id="7171" name="Rectangle 3"/>
          <p:cNvSpPr>
            <a:spLocks noGrp="1" noChangeArrowheads="1"/>
          </p:cNvSpPr>
          <p:nvPr>
            <p:ph type="dt" idx="1"/>
          </p:nvPr>
        </p:nvSpPr>
        <p:spPr bwMode="auto">
          <a:xfrm>
            <a:off x="3873500" y="0"/>
            <a:ext cx="3021013" cy="430213"/>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lvl1pPr algn="r" defTabSz="909638">
              <a:defRPr sz="1200">
                <a:latin typeface="Times New Roman" pitchFamily="18" charset="0"/>
              </a:defRPr>
            </a:lvl1pPr>
          </a:lstStyle>
          <a:p>
            <a:pPr>
              <a:defRPr/>
            </a:pPr>
            <a:r>
              <a:rPr lang="en-US"/>
              <a:t>31/10/2002</a:t>
            </a:r>
          </a:p>
        </p:txBody>
      </p:sp>
      <p:sp>
        <p:nvSpPr>
          <p:cNvPr id="15364" name="Rectangle 4"/>
          <p:cNvSpPr>
            <a:spLocks noGrp="1" noRot="1" noChangeAspect="1" noChangeArrowheads="1" noTextEdit="1"/>
          </p:cNvSpPr>
          <p:nvPr>
            <p:ph type="sldImg" idx="2"/>
          </p:nvPr>
        </p:nvSpPr>
        <p:spPr bwMode="auto">
          <a:xfrm>
            <a:off x="1147763" y="717550"/>
            <a:ext cx="4597400" cy="344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0275" y="4451350"/>
            <a:ext cx="5035550" cy="4164013"/>
          </a:xfrm>
          <a:prstGeom prst="rect">
            <a:avLst/>
          </a:prstGeom>
          <a:noFill/>
          <a:ln w="9525">
            <a:noFill/>
            <a:miter lim="800000"/>
            <a:headEnd/>
            <a:tailEnd/>
          </a:ln>
          <a:effectLst/>
        </p:spPr>
        <p:txBody>
          <a:bodyPr vert="horz" wrap="square" lIns="91001" tIns="45501" rIns="91001" bIns="4550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28088"/>
            <a:ext cx="2943225" cy="4318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defTabSz="909638">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73500" y="8828088"/>
            <a:ext cx="3021013" cy="431800"/>
          </a:xfrm>
          <a:prstGeom prst="rect">
            <a:avLst/>
          </a:prstGeom>
          <a:noFill/>
          <a:ln w="9525">
            <a:noFill/>
            <a:miter lim="800000"/>
            <a:headEnd/>
            <a:tailEnd/>
          </a:ln>
          <a:effectLst/>
        </p:spPr>
        <p:txBody>
          <a:bodyPr vert="horz" wrap="square" lIns="91001" tIns="45501" rIns="91001" bIns="45501" numCol="1" anchor="b" anchorCtr="0" compatLnSpc="1">
            <a:prstTxWarp prst="textNoShape">
              <a:avLst/>
            </a:prstTxWarp>
          </a:bodyPr>
          <a:lstStyle>
            <a:lvl1pPr algn="r" defTabSz="909638">
              <a:defRPr sz="1200">
                <a:latin typeface="Times New Roman" panose="02020603050405020304" pitchFamily="18" charset="0"/>
              </a:defRPr>
            </a:lvl1pPr>
          </a:lstStyle>
          <a:p>
            <a:pPr>
              <a:defRPr/>
            </a:pPr>
            <a:fld id="{EF77D813-4870-48AA-A1A9-6F634F9BC5A6}"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Carlo Bradaschia</a:t>
            </a:r>
          </a:p>
        </p:txBody>
      </p:sp>
      <p:sp>
        <p:nvSpPr>
          <p:cNvPr id="5" name="Segnaposto data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mn-ea"/>
                <a:cs typeface="+mn-cs"/>
              </a:rPr>
              <a:t>31/10/2002</a:t>
            </a:r>
          </a:p>
        </p:txBody>
      </p:sp>
      <p:sp>
        <p:nvSpPr>
          <p:cNvPr id="6" name="Segnaposto numero diapositiva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7D813-4870-48AA-A1A9-6F634F9BC5A6}"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36814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5BF51DA-979F-4B17-A83A-0537DB2037D3}" type="slidenum">
              <a:rPr lang="en-US" altLang="en-US"/>
              <a:pPr>
                <a:defRPr/>
              </a:pPr>
              <a:t>‹N›</a:t>
            </a:fld>
            <a:endParaRPr lang="en-US" altLang="en-US"/>
          </a:p>
        </p:txBody>
      </p:sp>
    </p:spTree>
    <p:extLst>
      <p:ext uri="{BB962C8B-B14F-4D97-AF65-F5344CB8AC3E}">
        <p14:creationId xmlns:p14="http://schemas.microsoft.com/office/powerpoint/2010/main" val="103011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B6D6DAD-AE57-4FA7-9F4B-E6E2A21ACC15}" type="slidenum">
              <a:rPr lang="en-US" altLang="en-US"/>
              <a:pPr>
                <a:defRPr/>
              </a:pPr>
              <a:t>‹N›</a:t>
            </a:fld>
            <a:endParaRPr lang="en-US" altLang="en-US"/>
          </a:p>
        </p:txBody>
      </p:sp>
    </p:spTree>
    <p:extLst>
      <p:ext uri="{BB962C8B-B14F-4D97-AF65-F5344CB8AC3E}">
        <p14:creationId xmlns:p14="http://schemas.microsoft.com/office/powerpoint/2010/main" val="600620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F40E89D-C807-4477-A5D4-ABA1C0C5E864}" type="slidenum">
              <a:rPr lang="en-US" altLang="en-US"/>
              <a:pPr>
                <a:defRPr/>
              </a:pPr>
              <a:t>‹N›</a:t>
            </a:fld>
            <a:endParaRPr lang="en-US" altLang="en-US"/>
          </a:p>
        </p:txBody>
      </p:sp>
    </p:spTree>
    <p:extLst>
      <p:ext uri="{BB962C8B-B14F-4D97-AF65-F5344CB8AC3E}">
        <p14:creationId xmlns:p14="http://schemas.microsoft.com/office/powerpoint/2010/main" val="314137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C99F0E7F-7286-4DCD-BAD5-12E76EE65D07}" type="slidenum">
              <a:rPr lang="en-US"/>
              <a:pPr>
                <a:defRPr/>
              </a:pPr>
              <a:t>‹N›</a:t>
            </a:fld>
            <a:endParaRPr lang="en-US" dirty="0"/>
          </a:p>
        </p:txBody>
      </p:sp>
    </p:spTree>
    <p:extLst>
      <p:ext uri="{BB962C8B-B14F-4D97-AF65-F5344CB8AC3E}">
        <p14:creationId xmlns:p14="http://schemas.microsoft.com/office/powerpoint/2010/main" val="4285190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39CD4B4-F484-4584-A4AF-E952729D69D3}" type="slidenum">
              <a:rPr lang="en-US"/>
              <a:pPr>
                <a:defRPr/>
              </a:pPr>
              <a:t>‹N›</a:t>
            </a:fld>
            <a:endParaRPr lang="en-US" dirty="0"/>
          </a:p>
        </p:txBody>
      </p:sp>
    </p:spTree>
    <p:extLst>
      <p:ext uri="{BB962C8B-B14F-4D97-AF65-F5344CB8AC3E}">
        <p14:creationId xmlns:p14="http://schemas.microsoft.com/office/powerpoint/2010/main" val="3974967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D2A64DF8-E780-42CB-8E6F-C95FC8D48EEC}" type="slidenum">
              <a:rPr lang="en-US"/>
              <a:pPr>
                <a:defRPr/>
              </a:pPr>
              <a:t>‹N›</a:t>
            </a:fld>
            <a:endParaRPr lang="en-US" dirty="0"/>
          </a:p>
        </p:txBody>
      </p:sp>
    </p:spTree>
    <p:extLst>
      <p:ext uri="{BB962C8B-B14F-4D97-AF65-F5344CB8AC3E}">
        <p14:creationId xmlns:p14="http://schemas.microsoft.com/office/powerpoint/2010/main" val="2824024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ln/>
        </p:spPr>
        <p:txBody>
          <a:bodyPr/>
          <a:lstStyle>
            <a:lvl1pPr>
              <a:defRPr/>
            </a:lvl1pPr>
          </a:lstStyle>
          <a:p>
            <a:pPr>
              <a:defRPr/>
            </a:pPr>
            <a:fld id="{B893B33F-39A9-456B-8482-95BAB25C70E9}" type="slidenum">
              <a:rPr lang="en-US"/>
              <a:pPr>
                <a:defRPr/>
              </a:pPr>
              <a:t>‹N›</a:t>
            </a:fld>
            <a:endParaRPr lang="en-US" dirty="0"/>
          </a:p>
        </p:txBody>
      </p:sp>
    </p:spTree>
    <p:extLst>
      <p:ext uri="{BB962C8B-B14F-4D97-AF65-F5344CB8AC3E}">
        <p14:creationId xmlns:p14="http://schemas.microsoft.com/office/powerpoint/2010/main" val="361991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ln/>
        </p:spPr>
        <p:txBody>
          <a:bodyPr/>
          <a:lstStyle>
            <a:lvl1pPr>
              <a:defRPr/>
            </a:lvl1pPr>
          </a:lstStyle>
          <a:p>
            <a:pPr>
              <a:defRPr/>
            </a:pPr>
            <a:fld id="{1184EED3-0889-44ED-92E5-42709EFACA9E}" type="slidenum">
              <a:rPr lang="en-US"/>
              <a:pPr>
                <a:defRPr/>
              </a:pPr>
              <a:t>‹N›</a:t>
            </a:fld>
            <a:endParaRPr lang="en-US" dirty="0"/>
          </a:p>
        </p:txBody>
      </p:sp>
    </p:spTree>
    <p:extLst>
      <p:ext uri="{BB962C8B-B14F-4D97-AF65-F5344CB8AC3E}">
        <p14:creationId xmlns:p14="http://schemas.microsoft.com/office/powerpoint/2010/main" val="3198083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ln/>
        </p:spPr>
        <p:txBody>
          <a:bodyPr/>
          <a:lstStyle>
            <a:lvl1pPr>
              <a:defRPr/>
            </a:lvl1pPr>
          </a:lstStyle>
          <a:p>
            <a:pPr>
              <a:defRPr/>
            </a:pPr>
            <a:fld id="{169C0261-8EF5-499A-A721-C1D4DA8663E1}" type="slidenum">
              <a:rPr lang="en-US"/>
              <a:pPr>
                <a:defRPr/>
              </a:pPr>
              <a:t>‹N›</a:t>
            </a:fld>
            <a:endParaRPr lang="en-US" dirty="0"/>
          </a:p>
        </p:txBody>
      </p:sp>
    </p:spTree>
    <p:extLst>
      <p:ext uri="{BB962C8B-B14F-4D97-AF65-F5344CB8AC3E}">
        <p14:creationId xmlns:p14="http://schemas.microsoft.com/office/powerpoint/2010/main" val="2020784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a:spLocks noGrp="1" noChangeArrowheads="1"/>
          </p:cNvSpPr>
          <p:nvPr>
            <p:ph type="sldNum" sz="quarter" idx="10"/>
          </p:nvPr>
        </p:nvSpPr>
        <p:spPr/>
        <p:txBody>
          <a:bodyPr/>
          <a:lstStyle>
            <a:lvl1pPr>
              <a:defRPr/>
            </a:lvl1pPr>
          </a:lstStyle>
          <a:p>
            <a:pPr>
              <a:defRPr/>
            </a:pPr>
            <a:fld id="{8A6FD9E8-81F5-47C7-85FB-95D2C00FC25A}" type="slidenum">
              <a:rPr lang="en-US"/>
              <a:pPr>
                <a:defRPr/>
              </a:pPr>
              <a:t>‹N›</a:t>
            </a:fld>
            <a:endParaRPr lang="en-US" dirty="0"/>
          </a:p>
        </p:txBody>
      </p:sp>
    </p:spTree>
    <p:extLst>
      <p:ext uri="{BB962C8B-B14F-4D97-AF65-F5344CB8AC3E}">
        <p14:creationId xmlns:p14="http://schemas.microsoft.com/office/powerpoint/2010/main" val="2554797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12BD4306-F200-4347-BF92-EFCE7FD5C764}" type="slidenum">
              <a:rPr lang="en-US"/>
              <a:pPr>
                <a:defRPr/>
              </a:pPr>
              <a:t>‹N›</a:t>
            </a:fld>
            <a:endParaRPr lang="en-US" dirty="0"/>
          </a:p>
        </p:txBody>
      </p:sp>
    </p:spTree>
    <p:extLst>
      <p:ext uri="{BB962C8B-B14F-4D97-AF65-F5344CB8AC3E}">
        <p14:creationId xmlns:p14="http://schemas.microsoft.com/office/powerpoint/2010/main" val="166658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99A9929-5617-4438-A436-A0D228385A5E}" type="slidenum">
              <a:rPr lang="en-US" altLang="en-US"/>
              <a:pPr>
                <a:defRPr/>
              </a:pPr>
              <a:t>‹N›</a:t>
            </a:fld>
            <a:endParaRPr lang="en-US" altLang="en-US"/>
          </a:p>
        </p:txBody>
      </p:sp>
    </p:spTree>
    <p:extLst>
      <p:ext uri="{BB962C8B-B14F-4D97-AF65-F5344CB8AC3E}">
        <p14:creationId xmlns:p14="http://schemas.microsoft.com/office/powerpoint/2010/main" val="1450357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9BAD77F8-E44F-442B-B7A4-FCD46DF41359}" type="slidenum">
              <a:rPr lang="en-US"/>
              <a:pPr>
                <a:defRPr/>
              </a:pPr>
              <a:t>‹N›</a:t>
            </a:fld>
            <a:endParaRPr lang="en-US" dirty="0"/>
          </a:p>
        </p:txBody>
      </p:sp>
    </p:spTree>
    <p:extLst>
      <p:ext uri="{BB962C8B-B14F-4D97-AF65-F5344CB8AC3E}">
        <p14:creationId xmlns:p14="http://schemas.microsoft.com/office/powerpoint/2010/main" val="937637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F0EF526-C99A-4E42-ABDB-C98B66D08377}" type="slidenum">
              <a:rPr lang="en-US"/>
              <a:pPr>
                <a:defRPr/>
              </a:pPr>
              <a:t>‹N›</a:t>
            </a:fld>
            <a:endParaRPr lang="en-US" dirty="0"/>
          </a:p>
        </p:txBody>
      </p:sp>
    </p:spTree>
    <p:extLst>
      <p:ext uri="{BB962C8B-B14F-4D97-AF65-F5344CB8AC3E}">
        <p14:creationId xmlns:p14="http://schemas.microsoft.com/office/powerpoint/2010/main" val="4042678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DA96201-0134-47D0-A4B0-65856865A8EE}" type="slidenum">
              <a:rPr lang="en-US"/>
              <a:pPr>
                <a:defRPr/>
              </a:pPr>
              <a:t>‹N›</a:t>
            </a:fld>
            <a:endParaRPr lang="en-US" dirty="0"/>
          </a:p>
        </p:txBody>
      </p:sp>
    </p:spTree>
    <p:extLst>
      <p:ext uri="{BB962C8B-B14F-4D97-AF65-F5344CB8AC3E}">
        <p14:creationId xmlns:p14="http://schemas.microsoft.com/office/powerpoint/2010/main" val="2709462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F24917D-CCFA-46DA-BC99-F77BF9F446A5}" type="slidenum">
              <a:rPr lang="en-US" altLang="en-US"/>
              <a:pPr>
                <a:defRPr/>
              </a:pPr>
              <a:t>‹N›</a:t>
            </a:fld>
            <a:endParaRPr lang="en-US" altLang="en-US"/>
          </a:p>
        </p:txBody>
      </p:sp>
    </p:spTree>
    <p:extLst>
      <p:ext uri="{BB962C8B-B14F-4D97-AF65-F5344CB8AC3E}">
        <p14:creationId xmlns:p14="http://schemas.microsoft.com/office/powerpoint/2010/main" val="124167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967EE9-352E-491A-AAFE-5530CDF512B5}" type="slidenum">
              <a:rPr lang="en-US" altLang="en-US"/>
              <a:pPr>
                <a:defRPr/>
              </a:pPr>
              <a:t>‹N›</a:t>
            </a:fld>
            <a:endParaRPr lang="en-US" altLang="en-US"/>
          </a:p>
        </p:txBody>
      </p:sp>
    </p:spTree>
    <p:extLst>
      <p:ext uri="{BB962C8B-B14F-4D97-AF65-F5344CB8AC3E}">
        <p14:creationId xmlns:p14="http://schemas.microsoft.com/office/powerpoint/2010/main" val="495665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E4E08A4-8686-4364-8C8C-76CFA9780901}" type="slidenum">
              <a:rPr lang="en-US" altLang="en-US"/>
              <a:pPr>
                <a:defRPr/>
              </a:pPr>
              <a:t>‹N›</a:t>
            </a:fld>
            <a:endParaRPr lang="en-US" altLang="en-US"/>
          </a:p>
        </p:txBody>
      </p:sp>
    </p:spTree>
    <p:extLst>
      <p:ext uri="{BB962C8B-B14F-4D97-AF65-F5344CB8AC3E}">
        <p14:creationId xmlns:p14="http://schemas.microsoft.com/office/powerpoint/2010/main" val="3244422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C11779-B36B-49E7-B739-F5EDBF5F1AB2}" type="slidenum">
              <a:rPr lang="en-US" altLang="en-US"/>
              <a:pPr>
                <a:defRPr/>
              </a:pPr>
              <a:t>‹N›</a:t>
            </a:fld>
            <a:endParaRPr lang="en-US" altLang="en-US"/>
          </a:p>
        </p:txBody>
      </p:sp>
    </p:spTree>
    <p:extLst>
      <p:ext uri="{BB962C8B-B14F-4D97-AF65-F5344CB8AC3E}">
        <p14:creationId xmlns:p14="http://schemas.microsoft.com/office/powerpoint/2010/main" val="19201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D222433-88E1-4B41-9BAB-00288A7B56E8}" type="slidenum">
              <a:rPr lang="en-US" altLang="en-US"/>
              <a:pPr>
                <a:defRPr/>
              </a:pPr>
              <a:t>‹N›</a:t>
            </a:fld>
            <a:endParaRPr lang="en-US" altLang="en-US"/>
          </a:p>
        </p:txBody>
      </p:sp>
    </p:spTree>
    <p:extLst>
      <p:ext uri="{BB962C8B-B14F-4D97-AF65-F5344CB8AC3E}">
        <p14:creationId xmlns:p14="http://schemas.microsoft.com/office/powerpoint/2010/main" val="5936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5A432A7-F68E-4145-8886-4A4C60593EF7}" type="slidenum">
              <a:rPr lang="en-US" altLang="en-US"/>
              <a:pPr>
                <a:defRPr/>
              </a:pPr>
              <a:t>‹N›</a:t>
            </a:fld>
            <a:endParaRPr lang="en-US" altLang="en-US"/>
          </a:p>
        </p:txBody>
      </p:sp>
    </p:spTree>
    <p:extLst>
      <p:ext uri="{BB962C8B-B14F-4D97-AF65-F5344CB8AC3E}">
        <p14:creationId xmlns:p14="http://schemas.microsoft.com/office/powerpoint/2010/main" val="3246259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9AA61F3-BEB9-4B95-82E6-FF5F7B53A921}" type="slidenum">
              <a:rPr lang="en-US" altLang="en-US"/>
              <a:pPr>
                <a:defRPr/>
              </a:pPr>
              <a:t>‹N›</a:t>
            </a:fld>
            <a:endParaRPr lang="en-US" altLang="en-US"/>
          </a:p>
        </p:txBody>
      </p:sp>
    </p:spTree>
    <p:extLst>
      <p:ext uri="{BB962C8B-B14F-4D97-AF65-F5344CB8AC3E}">
        <p14:creationId xmlns:p14="http://schemas.microsoft.com/office/powerpoint/2010/main" val="340857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2"/>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Fare clic per modificare lo stile del titolo</a:t>
            </a:r>
          </a:p>
        </p:txBody>
      </p:sp>
      <p:sp>
        <p:nvSpPr>
          <p:cNvPr id="4" name="Text Box 5">
            <a:extLst>
              <a:ext uri="{FF2B5EF4-FFF2-40B4-BE49-F238E27FC236}">
                <a16:creationId xmlns:a16="http://schemas.microsoft.com/office/drawing/2014/main" id="{6F5CD07D-E45E-472F-8369-56638B753D61}"/>
              </a:ext>
            </a:extLst>
          </p:cNvPr>
          <p:cNvSpPr txBox="1">
            <a:spLocks noChangeArrowheads="1"/>
          </p:cNvSpPr>
          <p:nvPr userDrawn="1"/>
        </p:nvSpPr>
        <p:spPr bwMode="auto">
          <a:xfrm>
            <a:off x="0" y="6515100"/>
            <a:ext cx="8610600" cy="276999"/>
          </a:xfrm>
          <a:prstGeom prst="rect">
            <a:avLst/>
          </a:prstGeom>
          <a:noFill/>
          <a:ln w="9525">
            <a:noFill/>
            <a:miter lim="800000"/>
            <a:headEnd/>
            <a:tailEnd/>
          </a:ln>
          <a:effectLst/>
        </p:spPr>
        <p:txBody>
          <a:bodyPr>
            <a:spAutoFit/>
          </a:bodyPr>
          <a:lstStyle/>
          <a:p>
            <a:pPr marL="0" marR="0" indent="0" algn="l" defTabSz="914400" rtl="0" eaLnBrk="1" fontAlgn="base" latinLnBrk="0" hangingPunct="1">
              <a:lnSpc>
                <a:spcPct val="100000"/>
              </a:lnSpc>
              <a:spcBef>
                <a:spcPct val="50000"/>
              </a:spcBef>
              <a:spcAft>
                <a:spcPct val="0"/>
              </a:spcAft>
              <a:buClrTx/>
              <a:buSzTx/>
              <a:buFontTx/>
              <a:buNone/>
              <a:tabLst/>
              <a:defRPr/>
            </a:pPr>
            <a:r>
              <a:rPr lang="en-US" sz="1200" b="0" u="none" baseline="0" dirty="0">
                <a:solidFill>
                  <a:schemeClr val="bg1"/>
                </a:solidFill>
                <a:latin typeface="Arial" charset="0"/>
                <a:cs typeface="+mn-cs"/>
              </a:rPr>
              <a:t>PID@VIRGO                                                                   Cascina</a:t>
            </a:r>
            <a:r>
              <a:rPr lang="en-US" sz="1200" b="0" u="none" dirty="0">
                <a:solidFill>
                  <a:schemeClr val="bg1"/>
                </a:solidFill>
                <a:latin typeface="Arial" charset="0"/>
                <a:cs typeface="+mn-cs"/>
              </a:rPr>
              <a:t>, 17-10-24</a:t>
            </a:r>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2"/>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075" name="Rectangle 4"/>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Fare clic per modificare lo stile del titolo</a:t>
            </a:r>
          </a:p>
        </p:txBody>
      </p:sp>
      <p:sp>
        <p:nvSpPr>
          <p:cNvPr id="7175" name="Rectangle 7"/>
          <p:cNvSpPr>
            <a:spLocks noGrp="1" noChangeArrowheads="1"/>
          </p:cNvSpPr>
          <p:nvPr>
            <p:ph type="sldNum" sz="quarter" idx="4"/>
          </p:nvPr>
        </p:nvSpPr>
        <p:spPr bwMode="auto">
          <a:xfrm>
            <a:off x="6781800" y="64770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u="none">
                <a:solidFill>
                  <a:schemeClr val="bg1"/>
                </a:solidFill>
                <a:latin typeface="Arial" charset="0"/>
                <a:cs typeface="+mn-cs"/>
              </a:defRPr>
            </a:lvl1pPr>
          </a:lstStyle>
          <a:p>
            <a:pPr>
              <a:defRPr/>
            </a:pPr>
            <a:fld id="{27C0D07A-DC2A-4A29-B518-2DFBCACE1B9F}" type="slidenum">
              <a:rPr lang="en-US"/>
              <a:pPr>
                <a:defRPr/>
              </a:pPr>
              <a:t>‹N›</a:t>
            </a:fld>
            <a:endParaRPr lang="en-US" dirty="0"/>
          </a:p>
        </p:txBody>
      </p:sp>
      <p:sp>
        <p:nvSpPr>
          <p:cNvPr id="7" name="Text Box 5"/>
          <p:cNvSpPr txBox="1">
            <a:spLocks noChangeArrowheads="1"/>
          </p:cNvSpPr>
          <p:nvPr/>
        </p:nvSpPr>
        <p:spPr bwMode="auto">
          <a:xfrm>
            <a:off x="0" y="6515100"/>
            <a:ext cx="8610600" cy="276999"/>
          </a:xfrm>
          <a:prstGeom prst="rect">
            <a:avLst/>
          </a:prstGeom>
          <a:noFill/>
          <a:ln w="9525">
            <a:noFill/>
            <a:miter lim="800000"/>
            <a:headEnd/>
            <a:tailEnd/>
          </a:ln>
          <a:effectLst/>
        </p:spPr>
        <p:txBody>
          <a:bodyPr>
            <a:spAutoFit/>
          </a:bodyPr>
          <a:lstStyle/>
          <a:p>
            <a:pPr marL="0" marR="0" indent="0" algn="l" defTabSz="914400" rtl="0" eaLnBrk="1" fontAlgn="base" latinLnBrk="0" hangingPunct="1">
              <a:lnSpc>
                <a:spcPct val="100000"/>
              </a:lnSpc>
              <a:spcBef>
                <a:spcPct val="50000"/>
              </a:spcBef>
              <a:spcAft>
                <a:spcPct val="0"/>
              </a:spcAft>
              <a:buClrTx/>
              <a:buSzTx/>
              <a:buFontTx/>
              <a:buNone/>
              <a:tabLst/>
              <a:defRPr/>
            </a:pPr>
            <a:r>
              <a:rPr lang="en-US" sz="1200" b="0" u="none" baseline="0" dirty="0">
                <a:solidFill>
                  <a:schemeClr val="bg1"/>
                </a:solidFill>
                <a:latin typeface="Arial" charset="0"/>
                <a:cs typeface="+mn-cs"/>
              </a:rPr>
              <a:t>PID@VIRGO                                                                   Cascina</a:t>
            </a:r>
            <a:r>
              <a:rPr lang="en-US" sz="1200" b="0" u="none" dirty="0">
                <a:solidFill>
                  <a:schemeClr val="bg1"/>
                </a:solidFill>
                <a:latin typeface="Arial" charset="0"/>
                <a:cs typeface="+mn-cs"/>
              </a:rPr>
              <a:t>, 17-10-24</a:t>
            </a:r>
          </a:p>
        </p:txBody>
      </p:sp>
    </p:spTree>
    <p:extLst>
      <p:ext uri="{BB962C8B-B14F-4D97-AF65-F5344CB8AC3E}">
        <p14:creationId xmlns:p14="http://schemas.microsoft.com/office/powerpoint/2010/main" val="269628038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gif"/><Relationship Id="rId2" Type="http://schemas.openxmlformats.org/officeDocument/2006/relationships/hyperlink" Target="http://www.frontiers-project.eu/gravitational-wave-astronomy/" TargetMode="External"/><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5.emf"/><Relationship Id="rId9" Type="http://schemas.openxmlformats.org/officeDocument/2006/relationships/hyperlink" Target="https://frontiers-project.eu/the-projec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frontiers-project.eu/demonstrator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indico.ego-gw.it/event/73/timetable/"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indico.ego-gw.it/event/133/timetabl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p:cNvPicPr>
            <a:picLocks noChangeAspect="1"/>
          </p:cNvPicPr>
          <p:nvPr/>
        </p:nvPicPr>
        <p:blipFill>
          <a:blip r:embed="rId2"/>
          <a:srcRect/>
          <a:stretch>
            <a:fillRect/>
          </a:stretch>
        </p:blipFill>
        <p:spPr bwMode="auto">
          <a:xfrm>
            <a:off x="1269652" y="6053518"/>
            <a:ext cx="1171575" cy="804481"/>
          </a:xfrm>
          <a:prstGeom prst="rect">
            <a:avLst/>
          </a:prstGeom>
          <a:noFill/>
          <a:ln w="9525">
            <a:noFill/>
            <a:miter lim="800000"/>
            <a:headEnd/>
            <a:tailEnd/>
          </a:ln>
        </p:spPr>
      </p:pic>
      <p:pic>
        <p:nvPicPr>
          <p:cNvPr id="7" name="Picture 13"/>
          <p:cNvPicPr>
            <a:picLocks noChangeAspect="1"/>
          </p:cNvPicPr>
          <p:nvPr/>
        </p:nvPicPr>
        <p:blipFill>
          <a:blip r:embed="rId3"/>
          <a:srcRect/>
          <a:stretch>
            <a:fillRect/>
          </a:stretch>
        </p:blipFill>
        <p:spPr bwMode="auto">
          <a:xfrm>
            <a:off x="0" y="6053518"/>
            <a:ext cx="1214533" cy="804481"/>
          </a:xfrm>
          <a:prstGeom prst="rect">
            <a:avLst/>
          </a:prstGeom>
          <a:noFill/>
          <a:ln w="9525">
            <a:noFill/>
            <a:miter lim="800000"/>
            <a:headEnd/>
            <a:tailEnd/>
          </a:ln>
        </p:spPr>
      </p:pic>
      <p:sp>
        <p:nvSpPr>
          <p:cNvPr id="8" name="Rectangle 3"/>
          <p:cNvSpPr/>
          <p:nvPr/>
        </p:nvSpPr>
        <p:spPr>
          <a:xfrm>
            <a:off x="2632190" y="6224925"/>
            <a:ext cx="6060166" cy="461665"/>
          </a:xfrm>
          <a:prstGeom prst="rect">
            <a:avLst/>
          </a:prstGeom>
        </p:spPr>
        <p:txBody>
          <a:bodyPr wrap="square">
            <a:spAutoFit/>
          </a:bodyPr>
          <a:lstStyle/>
          <a:p>
            <a:r>
              <a:rPr lang="en-US" sz="1200" dirty="0"/>
              <a:t>Frontiers has been funded within the framework of the European Union Erasmus+ </a:t>
            </a:r>
            <a:r>
              <a:rPr lang="en-US" sz="1200" dirty="0" err="1"/>
              <a:t>programme</a:t>
            </a:r>
            <a:endParaRPr lang="en-US"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443" y="819223"/>
            <a:ext cx="7407020" cy="1332140"/>
          </a:xfrm>
          <a:prstGeom prst="rect">
            <a:avLst/>
          </a:prstGeom>
        </p:spPr>
      </p:pic>
      <p:sp>
        <p:nvSpPr>
          <p:cNvPr id="10" name="Rectangle 3">
            <a:extLst>
              <a:ext uri="{FF2B5EF4-FFF2-40B4-BE49-F238E27FC236}">
                <a16:creationId xmlns:a16="http://schemas.microsoft.com/office/drawing/2014/main" id="{D7E1E349-DDE9-4C75-8B5C-47FF383B9899}"/>
              </a:ext>
            </a:extLst>
          </p:cNvPr>
          <p:cNvSpPr>
            <a:spLocks noChangeArrowheads="1"/>
          </p:cNvSpPr>
          <p:nvPr/>
        </p:nvSpPr>
        <p:spPr bwMode="auto">
          <a:xfrm>
            <a:off x="451643" y="2353147"/>
            <a:ext cx="8240713" cy="1057275"/>
          </a:xfrm>
          <a:prstGeom prst="rect">
            <a:avLst/>
          </a:prstGeom>
          <a:noFill/>
          <a:ln>
            <a:noFill/>
          </a:ln>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it-IT" altLang="en-US" sz="2800" b="1" dirty="0">
                <a:latin typeface="Garamond" panose="02020404030301010803" pitchFamily="18" charset="0"/>
              </a:rPr>
              <a:t>Dimostratori didattici per l’astronomia e la fisica fondamentale: il progetto </a:t>
            </a:r>
            <a:r>
              <a:rPr lang="it-IT" altLang="en-US" sz="2800" b="1" dirty="0" err="1">
                <a:latin typeface="Garamond" panose="02020404030301010803" pitchFamily="18" charset="0"/>
              </a:rPr>
              <a:t>Frontiers</a:t>
            </a:r>
            <a:endParaRPr lang="en-US" altLang="en-US" sz="2800" b="1" dirty="0">
              <a:latin typeface="Garamond" panose="02020404030301010803" pitchFamily="18" charset="0"/>
            </a:endParaRPr>
          </a:p>
        </p:txBody>
      </p:sp>
      <p:sp>
        <p:nvSpPr>
          <p:cNvPr id="12" name="Rectangle 3">
            <a:extLst>
              <a:ext uri="{FF2B5EF4-FFF2-40B4-BE49-F238E27FC236}">
                <a16:creationId xmlns:a16="http://schemas.microsoft.com/office/drawing/2014/main" id="{3240502F-0EF7-BB47-01DB-8B0833AC518B}"/>
              </a:ext>
            </a:extLst>
          </p:cNvPr>
          <p:cNvSpPr>
            <a:spLocks noChangeArrowheads="1"/>
          </p:cNvSpPr>
          <p:nvPr/>
        </p:nvSpPr>
        <p:spPr bwMode="auto">
          <a:xfrm>
            <a:off x="451642" y="3226742"/>
            <a:ext cx="8240713" cy="1057275"/>
          </a:xfrm>
          <a:prstGeom prst="rect">
            <a:avLst/>
          </a:prstGeom>
          <a:noFill/>
          <a:ln>
            <a:noFill/>
          </a:ln>
        </p:spPr>
        <p:txBody>
          <a:bodyPr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2000" dirty="0">
                <a:latin typeface="Garamond" panose="02020404030301010803" pitchFamily="18" charset="0"/>
              </a:rPr>
              <a:t>V. Boschi (INFN), M. </a:t>
            </a:r>
            <a:r>
              <a:rPr lang="en-US" altLang="en-US" sz="2000" dirty="0" err="1">
                <a:latin typeface="Garamond" panose="02020404030301010803" pitchFamily="18" charset="0"/>
              </a:rPr>
              <a:t>Chaniotakis</a:t>
            </a:r>
            <a:r>
              <a:rPr lang="en-US" altLang="en-US" sz="2000" dirty="0">
                <a:latin typeface="Garamond" panose="02020404030301010803" pitchFamily="18" charset="0"/>
              </a:rPr>
              <a:t> (</a:t>
            </a:r>
            <a:r>
              <a:rPr lang="en-US" altLang="en-US" sz="2000" dirty="0" err="1">
                <a:latin typeface="Garamond" panose="02020404030301010803" pitchFamily="18" charset="0"/>
              </a:rPr>
              <a:t>Ellinogermaniki</a:t>
            </a:r>
            <a:r>
              <a:rPr lang="en-US" altLang="en-US" sz="2000" dirty="0">
                <a:latin typeface="Garamond" panose="02020404030301010803" pitchFamily="18" charset="0"/>
              </a:rPr>
              <a:t> </a:t>
            </a:r>
            <a:r>
              <a:rPr lang="en-US" altLang="en-US" sz="2000" dirty="0" err="1">
                <a:latin typeface="Garamond" panose="02020404030301010803" pitchFamily="18" charset="0"/>
              </a:rPr>
              <a:t>Agogi</a:t>
            </a:r>
            <a:r>
              <a:rPr lang="en-US" altLang="en-US" sz="2000" dirty="0">
                <a:latin typeface="Garamond" panose="02020404030301010803" pitchFamily="18" charset="0"/>
              </a:rPr>
              <a:t>), G. </a:t>
            </a:r>
            <a:r>
              <a:rPr lang="en-US" altLang="en-US" sz="2000" dirty="0" err="1">
                <a:latin typeface="Garamond" panose="02020404030301010803" pitchFamily="18" charset="0"/>
              </a:rPr>
              <a:t>Vannoni</a:t>
            </a:r>
            <a:r>
              <a:rPr lang="en-US" altLang="en-US" sz="2000" dirty="0">
                <a:latin typeface="Garamond" panose="02020404030301010803" pitchFamily="18" charset="0"/>
              </a:rPr>
              <a:t> (PCCP)</a:t>
            </a:r>
          </a:p>
        </p:txBody>
      </p:sp>
    </p:spTree>
    <p:extLst>
      <p:ext uri="{BB962C8B-B14F-4D97-AF65-F5344CB8AC3E}">
        <p14:creationId xmlns:p14="http://schemas.microsoft.com/office/powerpoint/2010/main" val="1082790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BC5E34B-A8AA-4C07-AF39-33C014E0EB39}"/>
              </a:ext>
            </a:extLst>
          </p:cNvPr>
          <p:cNvSpPr/>
          <p:nvPr/>
        </p:nvSpPr>
        <p:spPr>
          <a:xfrm>
            <a:off x="396435" y="114093"/>
            <a:ext cx="8229600" cy="523220"/>
          </a:xfrm>
          <a:prstGeom prst="rect">
            <a:avLst/>
          </a:prstGeom>
        </p:spPr>
        <p:txBody>
          <a:bodyPr wrap="square">
            <a:spAutoFit/>
          </a:bodyPr>
          <a:lstStyle/>
          <a:p>
            <a:pPr algn="ctr"/>
            <a:r>
              <a:rPr lang="en-US" sz="2800" b="1">
                <a:solidFill>
                  <a:schemeClr val="accent1">
                    <a:lumMod val="50000"/>
                  </a:schemeClr>
                </a:solidFill>
              </a:rPr>
              <a:t>Virtual Visits</a:t>
            </a:r>
          </a:p>
        </p:txBody>
      </p:sp>
      <p:sp>
        <p:nvSpPr>
          <p:cNvPr id="5" name="Content Placeholder 2">
            <a:extLst>
              <a:ext uri="{FF2B5EF4-FFF2-40B4-BE49-F238E27FC236}">
                <a16:creationId xmlns:a16="http://schemas.microsoft.com/office/drawing/2014/main" id="{B75FE7E6-237D-4424-8AAA-DB866CAF8D6F}"/>
              </a:ext>
            </a:extLst>
          </p:cNvPr>
          <p:cNvSpPr>
            <a:spLocks noGrp="1"/>
          </p:cNvSpPr>
          <p:nvPr>
            <p:ph idx="1"/>
          </p:nvPr>
        </p:nvSpPr>
        <p:spPr>
          <a:xfrm>
            <a:off x="448052" y="5523244"/>
            <a:ext cx="8229600" cy="1334022"/>
          </a:xfrm>
        </p:spPr>
        <p:txBody>
          <a:bodyPr>
            <a:noAutofit/>
          </a:bodyPr>
          <a:lstStyle/>
          <a:p>
            <a:pPr>
              <a:buClr>
                <a:srgbClr val="FFC000"/>
              </a:buClr>
              <a:buFont typeface="Wingdings" pitchFamily="2" charset="2"/>
              <a:buChar char="§"/>
            </a:pPr>
            <a:r>
              <a:rPr lang="en-US" sz="2000" dirty="0"/>
              <a:t>Virtual Visits were organized to: ATLAS@CERN, the Virgo Gravitational Wave Detector in Italy, and the Pierre Auger Observatory in Argentina.</a:t>
            </a:r>
          </a:p>
          <a:p>
            <a:pPr marL="0" indent="0">
              <a:buClr>
                <a:srgbClr val="FFC000"/>
              </a:buClr>
              <a:buNone/>
            </a:pPr>
            <a:r>
              <a:rPr lang="en-US" sz="2000" dirty="0">
                <a:solidFill>
                  <a:schemeClr val="tx2"/>
                </a:solidFill>
              </a:rPr>
              <a:t>     </a:t>
            </a:r>
            <a:endParaRPr lang="en-US" sz="2000" dirty="0"/>
          </a:p>
        </p:txBody>
      </p:sp>
      <p:pic>
        <p:nvPicPr>
          <p:cNvPr id="6" name="Image 2">
            <a:extLst>
              <a:ext uri="{FF2B5EF4-FFF2-40B4-BE49-F238E27FC236}">
                <a16:creationId xmlns:a16="http://schemas.microsoft.com/office/drawing/2014/main" id="{9A809BB7-8F5E-4434-9E2F-E2FC5A24B5FC}"/>
              </a:ext>
            </a:extLst>
          </p:cNvPr>
          <p:cNvPicPr>
            <a:picLocks noChangeAspect="1"/>
          </p:cNvPicPr>
          <p:nvPr/>
        </p:nvPicPr>
        <p:blipFill>
          <a:blip r:embed="rId2"/>
          <a:stretch>
            <a:fillRect/>
          </a:stretch>
        </p:blipFill>
        <p:spPr>
          <a:xfrm>
            <a:off x="745810" y="675911"/>
            <a:ext cx="1228663" cy="1228663"/>
          </a:xfrm>
          <a:prstGeom prst="rect">
            <a:avLst/>
          </a:prstGeom>
        </p:spPr>
      </p:pic>
      <p:pic>
        <p:nvPicPr>
          <p:cNvPr id="7" name="Image 2">
            <a:extLst>
              <a:ext uri="{FF2B5EF4-FFF2-40B4-BE49-F238E27FC236}">
                <a16:creationId xmlns:a16="http://schemas.microsoft.com/office/drawing/2014/main" id="{B4B3F7BF-C9C1-4E0E-87B6-744DFD1AE68F}"/>
              </a:ext>
            </a:extLst>
          </p:cNvPr>
          <p:cNvPicPr>
            <a:picLocks noChangeAspect="1"/>
          </p:cNvPicPr>
          <p:nvPr/>
        </p:nvPicPr>
        <p:blipFill>
          <a:blip r:embed="rId3"/>
          <a:stretch>
            <a:fillRect/>
          </a:stretch>
        </p:blipFill>
        <p:spPr>
          <a:xfrm>
            <a:off x="3148143" y="1236643"/>
            <a:ext cx="3264712" cy="388987"/>
          </a:xfrm>
          <a:prstGeom prst="rect">
            <a:avLst/>
          </a:prstGeom>
        </p:spPr>
      </p:pic>
      <p:pic>
        <p:nvPicPr>
          <p:cNvPr id="8" name="Image 2">
            <a:extLst>
              <a:ext uri="{FF2B5EF4-FFF2-40B4-BE49-F238E27FC236}">
                <a16:creationId xmlns:a16="http://schemas.microsoft.com/office/drawing/2014/main" id="{186BBAC4-FF49-473F-A711-8CEE40A38B59}"/>
              </a:ext>
            </a:extLst>
          </p:cNvPr>
          <p:cNvPicPr>
            <a:picLocks noChangeAspect="1"/>
          </p:cNvPicPr>
          <p:nvPr/>
        </p:nvPicPr>
        <p:blipFill>
          <a:blip r:embed="rId4"/>
          <a:stretch>
            <a:fillRect/>
          </a:stretch>
        </p:blipFill>
        <p:spPr>
          <a:xfrm>
            <a:off x="7250912" y="560731"/>
            <a:ext cx="2101004" cy="2101004"/>
          </a:xfrm>
          <a:prstGeom prst="rect">
            <a:avLst/>
          </a:prstGeom>
        </p:spPr>
      </p:pic>
      <p:pic>
        <p:nvPicPr>
          <p:cNvPr id="11" name="Picture 2" descr="May be an image of indoor and text that says &quot;E Adam Rennie zoom&quot;">
            <a:extLst>
              <a:ext uri="{FF2B5EF4-FFF2-40B4-BE49-F238E27FC236}">
                <a16:creationId xmlns:a16="http://schemas.microsoft.com/office/drawing/2014/main" id="{718590F9-0DBD-4782-98C5-AC20B683C5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95" r="8363"/>
          <a:stretch/>
        </p:blipFill>
        <p:spPr bwMode="auto">
          <a:xfrm>
            <a:off x="1767822" y="2012803"/>
            <a:ext cx="5782235" cy="322099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
            <a:extLst>
              <a:ext uri="{FF2B5EF4-FFF2-40B4-BE49-F238E27FC236}">
                <a16:creationId xmlns:a16="http://schemas.microsoft.com/office/drawing/2014/main" id="{80925170-A5F9-4147-9F45-A9A00579A75F}"/>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10</a:t>
            </a:fld>
            <a:endParaRPr lang="en-US" altLang="en-US" sz="1400" dirty="0">
              <a:solidFill>
                <a:schemeClr val="accent1">
                  <a:lumMod val="90000"/>
                </a:schemeClr>
              </a:solidFill>
            </a:endParaRPr>
          </a:p>
        </p:txBody>
      </p:sp>
      <p:pic>
        <p:nvPicPr>
          <p:cNvPr id="10" name="Picture 2" descr="May be an image of indoor">
            <a:extLst>
              <a:ext uri="{FF2B5EF4-FFF2-40B4-BE49-F238E27FC236}">
                <a16:creationId xmlns:a16="http://schemas.microsoft.com/office/drawing/2014/main" id="{980995A5-15B7-4D4A-9D09-8054210944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029"/>
          <a:stretch/>
        </p:blipFill>
        <p:spPr bwMode="auto">
          <a:xfrm>
            <a:off x="2408430" y="2012803"/>
            <a:ext cx="4583130" cy="3220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y be an image of food">
            <a:extLst>
              <a:ext uri="{FF2B5EF4-FFF2-40B4-BE49-F238E27FC236}">
                <a16:creationId xmlns:a16="http://schemas.microsoft.com/office/drawing/2014/main" id="{BB36255E-F6BD-4FBA-BA22-072C342E11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04"/>
          <a:stretch/>
        </p:blipFill>
        <p:spPr bwMode="auto">
          <a:xfrm>
            <a:off x="2280115" y="1999837"/>
            <a:ext cx="5000767" cy="324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5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EA1F53-001F-F942-B524-2A526DD153F0}"/>
              </a:ext>
            </a:extLst>
          </p:cNvPr>
          <p:cNvSpPr/>
          <p:nvPr/>
        </p:nvSpPr>
        <p:spPr>
          <a:xfrm>
            <a:off x="396435" y="114093"/>
            <a:ext cx="8229600" cy="523220"/>
          </a:xfrm>
          <a:prstGeom prst="rect">
            <a:avLst/>
          </a:prstGeom>
        </p:spPr>
        <p:txBody>
          <a:bodyPr wrap="square">
            <a:spAutoFit/>
          </a:bodyPr>
          <a:lstStyle/>
          <a:p>
            <a:pPr algn="ctr"/>
            <a:r>
              <a:rPr lang="fr-FR" sz="2800" b="1" dirty="0">
                <a:solidFill>
                  <a:schemeClr val="accent1">
                    <a:lumMod val="50000"/>
                  </a:schemeClr>
                </a:solidFill>
              </a:rPr>
              <a:t>FRONTIERS </a:t>
            </a:r>
            <a:r>
              <a:rPr lang="fr-FR" sz="2800" b="1" dirty="0" err="1">
                <a:solidFill>
                  <a:schemeClr val="accent1">
                    <a:lumMod val="50000"/>
                  </a:schemeClr>
                </a:solidFill>
              </a:rPr>
              <a:t>reach</a:t>
            </a:r>
            <a:r>
              <a:rPr lang="fr-FR" sz="2800" b="1" dirty="0">
                <a:solidFill>
                  <a:schemeClr val="accent1">
                    <a:lumMod val="50000"/>
                  </a:schemeClr>
                </a:solidFill>
              </a:rPr>
              <a:t> to the public</a:t>
            </a:r>
          </a:p>
        </p:txBody>
      </p:sp>
      <p:sp>
        <p:nvSpPr>
          <p:cNvPr id="8" name="Rectangle 7">
            <a:extLst>
              <a:ext uri="{FF2B5EF4-FFF2-40B4-BE49-F238E27FC236}">
                <a16:creationId xmlns:a16="http://schemas.microsoft.com/office/drawing/2014/main" id="{156BCD35-68FA-1A4D-81E4-8404E0FC9492}"/>
              </a:ext>
            </a:extLst>
          </p:cNvPr>
          <p:cNvSpPr/>
          <p:nvPr/>
        </p:nvSpPr>
        <p:spPr>
          <a:xfrm>
            <a:off x="523771" y="1223970"/>
            <a:ext cx="8620229" cy="4190314"/>
          </a:xfrm>
          <a:prstGeom prst="rect">
            <a:avLst/>
          </a:prstGeom>
        </p:spPr>
        <p:txBody>
          <a:bodyPr wrap="square">
            <a:spAutoFit/>
          </a:bodyPr>
          <a:lstStyle/>
          <a:p>
            <a:pPr marL="0" lvl="1" indent="-342900">
              <a:lnSpc>
                <a:spcPct val="150000"/>
              </a:lnSpc>
              <a:buClr>
                <a:srgbClr val="FFC000"/>
              </a:buClr>
              <a:buFont typeface="Wingdings" pitchFamily="2" charset="2"/>
              <a:buChar char="§"/>
            </a:pPr>
            <a:r>
              <a:rPr lang="en-US" sz="2000" dirty="0"/>
              <a:t>FRONTIERS science education project with strong communication profile.</a:t>
            </a:r>
          </a:p>
          <a:p>
            <a:pPr marL="0" lvl="1" indent="-342900">
              <a:lnSpc>
                <a:spcPct val="150000"/>
              </a:lnSpc>
              <a:buClr>
                <a:srgbClr val="FFC000"/>
              </a:buClr>
              <a:buFont typeface="Wingdings" pitchFamily="2" charset="2"/>
              <a:buChar char="§"/>
            </a:pPr>
            <a:r>
              <a:rPr lang="en-US" sz="2000" dirty="0"/>
              <a:t>More than 700 teachers in the FRONTIERS network.</a:t>
            </a:r>
          </a:p>
          <a:p>
            <a:pPr marL="0" lvl="1" indent="-342900">
              <a:lnSpc>
                <a:spcPct val="150000"/>
              </a:lnSpc>
              <a:buClr>
                <a:srgbClr val="FFC000"/>
              </a:buClr>
              <a:buFont typeface="Wingdings" pitchFamily="2" charset="2"/>
              <a:buChar char="§"/>
            </a:pPr>
            <a:r>
              <a:rPr lang="en-US" sz="2000" dirty="0"/>
              <a:t>More than 2000 students reached throughout project activities. </a:t>
            </a:r>
          </a:p>
          <a:p>
            <a:pPr marL="0" lvl="1" indent="-342900">
              <a:lnSpc>
                <a:spcPct val="150000"/>
              </a:lnSpc>
              <a:buClr>
                <a:srgbClr val="FFC000"/>
              </a:buClr>
              <a:buFont typeface="Wingdings" pitchFamily="2" charset="2"/>
              <a:buChar char="§"/>
            </a:pPr>
            <a:r>
              <a:rPr lang="en-US" sz="2000" dirty="0"/>
              <a:t>Social media page with more than 1000 members and large visibility.  </a:t>
            </a:r>
          </a:p>
          <a:p>
            <a:pPr marL="0" lvl="1" indent="-342900">
              <a:lnSpc>
                <a:spcPct val="150000"/>
              </a:lnSpc>
              <a:buClr>
                <a:srgbClr val="FFC000"/>
              </a:buClr>
              <a:buFont typeface="Wingdings" pitchFamily="2" charset="2"/>
              <a:buChar char="§"/>
            </a:pPr>
            <a:r>
              <a:rPr lang="en-US" sz="2000" dirty="0"/>
              <a:t>FRONTIERS constantly posts research infrastructure and frontier science news for the general public and education community.</a:t>
            </a:r>
          </a:p>
          <a:p>
            <a:pPr marL="0" lvl="1" indent="-342900">
              <a:lnSpc>
                <a:spcPct val="150000"/>
              </a:lnSpc>
              <a:buClr>
                <a:srgbClr val="FFC000"/>
              </a:buClr>
              <a:buFont typeface="Wingdings" pitchFamily="2" charset="2"/>
              <a:buChar char="§"/>
            </a:pPr>
            <a:r>
              <a:rPr lang="en-US" sz="2000" dirty="0"/>
              <a:t>Public events of FRONTIERS shared by big institutions/ other EU funded projects.</a:t>
            </a:r>
          </a:p>
        </p:txBody>
      </p:sp>
      <p:sp>
        <p:nvSpPr>
          <p:cNvPr id="9" name="Rectangle 7">
            <a:extLst>
              <a:ext uri="{FF2B5EF4-FFF2-40B4-BE49-F238E27FC236}">
                <a16:creationId xmlns:a16="http://schemas.microsoft.com/office/drawing/2014/main" id="{B9884418-9C0E-48A3-941E-E6A0A8D2CDDA}"/>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11</a:t>
            </a:fld>
            <a:endParaRPr lang="en-US" altLang="en-US" sz="1400" dirty="0">
              <a:solidFill>
                <a:schemeClr val="accent1">
                  <a:lumMod val="90000"/>
                </a:schemeClr>
              </a:solidFill>
            </a:endParaRPr>
          </a:p>
        </p:txBody>
      </p:sp>
    </p:spTree>
    <p:extLst>
      <p:ext uri="{BB962C8B-B14F-4D97-AF65-F5344CB8AC3E}">
        <p14:creationId xmlns:p14="http://schemas.microsoft.com/office/powerpoint/2010/main" val="3019300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D1C41E2F-47C8-4E77-896C-971E3551149D}"/>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Astronomy</a:t>
            </a:r>
          </a:p>
        </p:txBody>
      </p:sp>
      <p:pic>
        <p:nvPicPr>
          <p:cNvPr id="5" name="Picture 3">
            <a:extLst>
              <a:ext uri="{FF2B5EF4-FFF2-40B4-BE49-F238E27FC236}">
                <a16:creationId xmlns:a16="http://schemas.microsoft.com/office/drawing/2014/main" id="{755773F3-29DC-43C8-A273-5677C03524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4877" y="945580"/>
            <a:ext cx="3817057" cy="254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2C0C78D-E32F-40D5-B166-30A209EF03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7780" y="3649980"/>
            <a:ext cx="3864154" cy="270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phdcomics.com/comics/archive/phd020116_part3_600.jpg">
            <a:extLst>
              <a:ext uri="{FF2B5EF4-FFF2-40B4-BE49-F238E27FC236}">
                <a16:creationId xmlns:a16="http://schemas.microsoft.com/office/drawing/2014/main" id="{D66D3D36-55CC-41C7-91DC-9A9BD44232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985"/>
          <a:stretch>
            <a:fillRect/>
          </a:stretch>
        </p:blipFill>
        <p:spPr bwMode="auto">
          <a:xfrm>
            <a:off x="76200" y="945579"/>
            <a:ext cx="4846320" cy="541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A80547C-CAB2-40D4-B97F-382E34EEE668}"/>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12</a:t>
            </a:fld>
            <a:endParaRPr lang="en-US" altLang="en-US" sz="1400">
              <a:solidFill>
                <a:schemeClr val="accent1">
                  <a:lumMod val="90000"/>
                </a:schemeClr>
              </a:solidFill>
            </a:endParaRPr>
          </a:p>
        </p:txBody>
      </p:sp>
    </p:spTree>
    <p:extLst>
      <p:ext uri="{BB962C8B-B14F-4D97-AF65-F5344CB8AC3E}">
        <p14:creationId xmlns:p14="http://schemas.microsoft.com/office/powerpoint/2010/main" val="3086666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55711840.jpg"/>
          <p:cNvPicPr>
            <a:picLocks noChangeAspect="1"/>
          </p:cNvPicPr>
          <p:nvPr/>
        </p:nvPicPr>
        <p:blipFill>
          <a:blip r:embed="rId2"/>
          <a:stretch>
            <a:fillRect/>
          </a:stretch>
        </p:blipFill>
        <p:spPr>
          <a:xfrm>
            <a:off x="323850" y="4352925"/>
            <a:ext cx="3600450" cy="2025650"/>
          </a:xfrm>
          <a:prstGeom prst="rect">
            <a:avLst/>
          </a:prstGeom>
          <a:ln>
            <a:noFill/>
          </a:ln>
          <a:effectLst>
            <a:outerShdw blurRad="292100" dist="139700" dir="2700000" algn="tl" rotWithShape="0">
              <a:srgbClr val="333333">
                <a:alpha val="65000"/>
              </a:srgbClr>
            </a:outerShdw>
          </a:effectLst>
        </p:spPr>
      </p:pic>
      <p:sp>
        <p:nvSpPr>
          <p:cNvPr id="4" name="TextBox 10"/>
          <p:cNvSpPr txBox="1">
            <a:spLocks noChangeArrowheads="1"/>
          </p:cNvSpPr>
          <p:nvPr/>
        </p:nvSpPr>
        <p:spPr bwMode="auto">
          <a:xfrm>
            <a:off x="323850" y="1901825"/>
            <a:ext cx="40322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Ocean</a:t>
            </a:r>
            <a:r>
              <a:rPr kumimoji="0" lang="it-IT" altLang="en-US" sz="1600" b="1" i="0" u="none" strike="noStrike" kern="1200" cap="none" spc="0" normalizeH="0" noProof="0" dirty="0">
                <a:ln>
                  <a:noFill/>
                </a:ln>
                <a:solidFill>
                  <a:srgbClr val="000000"/>
                </a:solidFill>
                <a:effectLst/>
                <a:uLnTx/>
                <a:uFillTx/>
                <a:latin typeface="Arial" panose="020B0604020202020204" pitchFamily="34" charset="0"/>
                <a:ea typeface="+mn-ea"/>
                <a:cs typeface="+mn-cs"/>
              </a:rPr>
              <a:t> Surface </a:t>
            </a:r>
            <a:r>
              <a:rPr kumimoji="0" lang="it-IT"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70% x 4</a:t>
            </a:r>
            <a:r>
              <a:rPr kumimoji="0" lang="it-IT" altLang="en-US" sz="16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p</a:t>
            </a:r>
            <a:r>
              <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x R_terra^2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0.7 x 4 x 3.14 x (6.37e6 m)^2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3.6e14 m^2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Volume</a:t>
            </a:r>
            <a:r>
              <a:rPr kumimoji="0" lang="it-IT" altLang="en-US" sz="1600" b="1" i="0" u="none" strike="noStrike" kern="1200" cap="none" spc="0" normalizeH="0" noProof="0" dirty="0">
                <a:ln>
                  <a:noFill/>
                </a:ln>
                <a:solidFill>
                  <a:srgbClr val="000000"/>
                </a:solidFill>
                <a:effectLst/>
                <a:uLnTx/>
                <a:uFillTx/>
                <a:latin typeface="Arial" panose="020B0604020202020204" pitchFamily="34" charset="0"/>
                <a:ea typeface="+mn-ea"/>
                <a:cs typeface="+mn-cs"/>
              </a:rPr>
              <a:t> of the glass </a:t>
            </a:r>
            <a:r>
              <a:rPr kumimoji="0" lang="it-IT"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0.25e-3 m^3</a:t>
            </a:r>
          </a:p>
        </p:txBody>
      </p:sp>
      <p:sp>
        <p:nvSpPr>
          <p:cNvPr id="5" name="TextBox 12"/>
          <p:cNvSpPr txBox="1">
            <a:spLocks noChangeArrowheads="1"/>
          </p:cNvSpPr>
          <p:nvPr/>
        </p:nvSpPr>
        <p:spPr bwMode="auto">
          <a:xfrm>
            <a:off x="4387850" y="4639231"/>
            <a:ext cx="4679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Increase of </a:t>
            </a:r>
            <a:r>
              <a:rPr kumimoji="0" lang="it-IT"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global</a:t>
            </a:r>
            <a:r>
              <a:rPr kumimoji="0" lang="it-IT"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it-IT"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sea</a:t>
            </a:r>
            <a:r>
              <a:rPr kumimoji="0" lang="it-IT" altLang="en-US" sz="1800" b="1" i="0" u="none" strike="noStrike" kern="1200" cap="none" spc="0" normalizeH="0" noProof="0" dirty="0">
                <a:ln>
                  <a:noFill/>
                </a:ln>
                <a:solidFill>
                  <a:srgbClr val="000000"/>
                </a:solidFill>
                <a:effectLst/>
                <a:uLnTx/>
                <a:uFillTx/>
                <a:latin typeface="Arial" panose="020B0604020202020204" pitchFamily="34" charset="0"/>
                <a:ea typeface="+mn-ea"/>
                <a:cs typeface="+mn-cs"/>
              </a:rPr>
              <a:t> level</a:t>
            </a:r>
            <a:r>
              <a:rPr kumimoji="0" lang="it-IT"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 ~ V / S ~ </a:t>
            </a:r>
            <a:r>
              <a:rPr kumimoji="0" lang="it-IT" altLang="en-US" sz="1800" b="1"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1e-18 m</a:t>
            </a:r>
            <a:endParaRPr kumimoji="0" lang="en-US" altLang="en-US"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endParaRPr>
          </a:p>
        </p:txBody>
      </p:sp>
      <p:sp>
        <p:nvSpPr>
          <p:cNvPr id="6" name="Rectangle 5"/>
          <p:cNvSpPr>
            <a:spLocks noChangeArrowheads="1"/>
          </p:cNvSpPr>
          <p:nvPr/>
        </p:nvSpPr>
        <p:spPr bwMode="auto">
          <a:xfrm>
            <a:off x="339725" y="1126067"/>
            <a:ext cx="86106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0" hangingPunct="0">
              <a:buNone/>
            </a:pPr>
            <a:r>
              <a:rPr lang="en-US" altLang="it-IT" sz="2000" b="0" u="none" dirty="0">
                <a:solidFill>
                  <a:srgbClr val="000000"/>
                </a:solidFill>
                <a:cs typeface="+mn-cs"/>
              </a:rPr>
              <a:t>Imagine to drop a glass of wine (or water) in the ocean…….</a:t>
            </a:r>
            <a:endParaRPr kumimoji="0" lang="it-IT" altLang="it-IT" sz="2000" b="0" i="0" u="none" strike="noStrike" kern="1200" cap="none" spc="0" normalizeH="0" baseline="0" noProof="0" dirty="0">
              <a:ln>
                <a:noFill/>
              </a:ln>
              <a:solidFill>
                <a:srgbClr val="000000"/>
              </a:solidFill>
              <a:effectLst/>
              <a:uLnTx/>
              <a:uFillTx/>
              <a:cs typeface="+mn-cs"/>
            </a:endParaRPr>
          </a:p>
        </p:txBody>
      </p:sp>
      <p:sp>
        <p:nvSpPr>
          <p:cNvPr id="7" name="Text Box 22"/>
          <p:cNvSpPr txBox="1">
            <a:spLocks noChangeArrowheads="1"/>
          </p:cNvSpPr>
          <p:nvPr/>
        </p:nvSpPr>
        <p:spPr bwMode="auto">
          <a:xfrm>
            <a:off x="4229893" y="5523468"/>
            <a:ext cx="47204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This is the level of sensitivity we need to</a:t>
            </a:r>
            <a:r>
              <a:rPr kumimoji="0" lang="it-IT" altLang="it-IT" sz="1800" b="0" i="0" u="none" strike="noStrike" kern="1200" cap="none" spc="0" normalizeH="0" noProof="0" dirty="0">
                <a:ln>
                  <a:noFill/>
                </a:ln>
                <a:solidFill>
                  <a:schemeClr val="accent1"/>
                </a:solidFill>
                <a:effectLst/>
                <a:uLnTx/>
                <a:uFillTx/>
                <a:latin typeface="Arial" panose="020B0604020202020204" pitchFamily="34" charset="0"/>
                <a:ea typeface="+mn-ea"/>
                <a:cs typeface="+mn-cs"/>
              </a:rPr>
              <a:t> </a:t>
            </a:r>
            <a:r>
              <a:rPr kumimoji="0" lang="it-IT" altLang="it-IT"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reach</a:t>
            </a:r>
            <a:r>
              <a:rPr kumimoji="0" lang="it-IT" altLang="it-IT" sz="1800" b="0" i="0" u="none" strike="noStrike" kern="1200" cap="none" spc="0" normalizeH="0" noProof="0" dirty="0">
                <a:ln>
                  <a:noFill/>
                </a:ln>
                <a:solidFill>
                  <a:schemeClr val="accent1"/>
                </a:solidFill>
                <a:effectLst/>
                <a:uLnTx/>
                <a:uFillTx/>
                <a:latin typeface="Arial" panose="020B0604020202020204" pitchFamily="34" charset="0"/>
                <a:ea typeface="+mn-ea"/>
                <a:cs typeface="+mn-cs"/>
              </a:rPr>
              <a:t> with GW detectors </a:t>
            </a:r>
            <a:r>
              <a:rPr kumimoji="0" lang="it-IT" altLang="it-IT"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mn-cs"/>
              </a:rPr>
              <a:t>!!</a:t>
            </a:r>
          </a:p>
        </p:txBody>
      </p:sp>
      <p:grpSp>
        <p:nvGrpSpPr>
          <p:cNvPr id="8" name="Group 14"/>
          <p:cNvGrpSpPr>
            <a:grpSpLocks/>
          </p:cNvGrpSpPr>
          <p:nvPr/>
        </p:nvGrpSpPr>
        <p:grpSpPr bwMode="auto">
          <a:xfrm>
            <a:off x="4464050" y="1752600"/>
            <a:ext cx="4032250" cy="2160587"/>
            <a:chOff x="5004048" y="1412776"/>
            <a:chExt cx="4032448" cy="2160240"/>
          </a:xfrm>
        </p:grpSpPr>
        <p:pic>
          <p:nvPicPr>
            <p:cNvPr id="9" name="Picture 11" descr="globe-32299_960_72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70104"/>
              <a:ext cx="3627114" cy="185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5004048" y="1412776"/>
              <a:ext cx="4032448" cy="216024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cxnSp>
          <p:nvCxnSpPr>
            <p:cNvPr id="11" name="Straight Arrow Connector 10"/>
            <p:cNvCxnSpPr/>
            <p:nvPr/>
          </p:nvCxnSpPr>
          <p:spPr>
            <a:xfrm>
              <a:off x="5004048" y="2493689"/>
              <a:ext cx="215911" cy="0"/>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3" name="Rectangle 4">
            <a:extLst>
              <a:ext uri="{FF2B5EF4-FFF2-40B4-BE49-F238E27FC236}">
                <a16:creationId xmlns:a16="http://schemas.microsoft.com/office/drawing/2014/main" id="{669D115B-A01D-4E23-8A47-87C9B6CEF5CD}"/>
              </a:ext>
            </a:extLst>
          </p:cNvPr>
          <p:cNvSpPr>
            <a:spLocks noChangeArrowheads="1"/>
          </p:cNvSpPr>
          <p:nvPr/>
        </p:nvSpPr>
        <p:spPr bwMode="auto">
          <a:xfrm>
            <a:off x="457200" y="188913"/>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800" b="1" dirty="0">
                <a:solidFill>
                  <a:srgbClr val="FF0000"/>
                </a:solidFill>
              </a:rPr>
              <a:t>Virgo and LIGO sensitivity</a:t>
            </a:r>
            <a:endParaRPr lang="en-US" altLang="it-IT" b="1" dirty="0">
              <a:solidFill>
                <a:srgbClr val="FF0000"/>
              </a:solidFill>
            </a:endParaRPr>
          </a:p>
        </p:txBody>
      </p:sp>
      <p:sp>
        <p:nvSpPr>
          <p:cNvPr id="12" name="Rectangle 7">
            <a:extLst>
              <a:ext uri="{FF2B5EF4-FFF2-40B4-BE49-F238E27FC236}">
                <a16:creationId xmlns:a16="http://schemas.microsoft.com/office/drawing/2014/main" id="{7506227C-2432-4522-AAA8-163B0032CDE9}"/>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13</a:t>
            </a:fld>
            <a:endParaRPr lang="en-US" altLang="en-US" sz="1400">
              <a:solidFill>
                <a:schemeClr val="accent1">
                  <a:lumMod val="90000"/>
                </a:schemeClr>
              </a:solidFill>
            </a:endParaRPr>
          </a:p>
        </p:txBody>
      </p:sp>
    </p:spTree>
    <p:extLst>
      <p:ext uri="{BB962C8B-B14F-4D97-AF65-F5344CB8AC3E}">
        <p14:creationId xmlns:p14="http://schemas.microsoft.com/office/powerpoint/2010/main" val="664300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4"/>
          <p:cNvSpPr txBox="1">
            <a:spLocks noChangeArrowheads="1"/>
          </p:cNvSpPr>
          <p:nvPr/>
        </p:nvSpPr>
        <p:spPr bwMode="auto">
          <a:xfrm>
            <a:off x="2000250" y="1149350"/>
            <a:ext cx="5095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t>It’s able to attenuate the seismic motion of the mirrors by more than a factor </a:t>
            </a:r>
            <a:r>
              <a:rPr lang="en-US" altLang="it-IT" sz="2000" b="1">
                <a:solidFill>
                  <a:srgbClr val="9966FF"/>
                </a:solidFill>
              </a:rPr>
              <a:t>10</a:t>
            </a:r>
            <a:r>
              <a:rPr lang="en-US" altLang="it-IT" sz="2000" b="1" baseline="30000">
                <a:solidFill>
                  <a:srgbClr val="9966FF"/>
                </a:solidFill>
              </a:rPr>
              <a:t>12 </a:t>
            </a:r>
            <a:r>
              <a:rPr lang="en-US" altLang="it-IT" sz="2000"/>
              <a:t>(a million of a million times) </a:t>
            </a:r>
          </a:p>
        </p:txBody>
      </p:sp>
      <p:graphicFrame>
        <p:nvGraphicFramePr>
          <p:cNvPr id="49155" name="Object 25"/>
          <p:cNvGraphicFramePr>
            <a:graphicFrameLocks noChangeAspect="1"/>
          </p:cNvGraphicFramePr>
          <p:nvPr/>
        </p:nvGraphicFramePr>
        <p:xfrm>
          <a:off x="0" y="0"/>
          <a:ext cx="1871663" cy="6858000"/>
        </p:xfrm>
        <a:graphic>
          <a:graphicData uri="http://schemas.openxmlformats.org/presentationml/2006/ole">
            <mc:AlternateContent xmlns:mc="http://schemas.openxmlformats.org/markup-compatibility/2006">
              <mc:Choice xmlns:v="urn:schemas-microsoft-com:vml" Requires="v">
                <p:oleObj spid="_x0000_s1026" name="Photo Editor Photo" r:id="rId3" imgW="1123810" imgH="4114286" progId="MSPhotoEd.3">
                  <p:embed/>
                </p:oleObj>
              </mc:Choice>
              <mc:Fallback>
                <p:oleObj name="Photo Editor Photo" r:id="rId3" imgW="1123810" imgH="4114286" progId="MSPhotoEd.3">
                  <p:embed/>
                  <p:pic>
                    <p:nvPicPr>
                      <p:cNvPr id="49155" name="Object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716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9156" name="Group 26"/>
          <p:cNvGrpSpPr>
            <a:grpSpLocks/>
          </p:cNvGrpSpPr>
          <p:nvPr/>
        </p:nvGrpSpPr>
        <p:grpSpPr bwMode="auto">
          <a:xfrm rot="10800000">
            <a:off x="723900" y="5032375"/>
            <a:ext cx="260350" cy="228600"/>
            <a:chOff x="2414" y="2580"/>
            <a:chExt cx="108" cy="112"/>
          </a:xfrm>
        </p:grpSpPr>
        <p:grpSp>
          <p:nvGrpSpPr>
            <p:cNvPr id="49169" name="Group 27"/>
            <p:cNvGrpSpPr>
              <a:grpSpLocks/>
            </p:cNvGrpSpPr>
            <p:nvPr/>
          </p:nvGrpSpPr>
          <p:grpSpPr bwMode="auto">
            <a:xfrm>
              <a:off x="2438" y="2580"/>
              <a:ext cx="84" cy="112"/>
              <a:chOff x="2318" y="2470"/>
              <a:chExt cx="84" cy="112"/>
            </a:xfrm>
          </p:grpSpPr>
          <p:sp>
            <p:nvSpPr>
              <p:cNvPr id="49171" name="Oval 28"/>
              <p:cNvSpPr>
                <a:spLocks noChangeArrowheads="1"/>
              </p:cNvSpPr>
              <p:nvPr/>
            </p:nvSpPr>
            <p:spPr bwMode="auto">
              <a:xfrm>
                <a:off x="2318" y="2484"/>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sp>
            <p:nvSpPr>
              <p:cNvPr id="49172" name="Line 29"/>
              <p:cNvSpPr>
                <a:spLocks noChangeShapeType="1"/>
              </p:cNvSpPr>
              <p:nvPr/>
            </p:nvSpPr>
            <p:spPr bwMode="auto">
              <a:xfrm rot="-296201" flipH="1" flipV="1">
                <a:off x="2342" y="2470"/>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30"/>
              <p:cNvSpPr>
                <a:spLocks noChangeShapeType="1"/>
              </p:cNvSpPr>
              <p:nvPr/>
            </p:nvSpPr>
            <p:spPr bwMode="auto">
              <a:xfrm flipH="1" flipV="1">
                <a:off x="2318" y="2562"/>
                <a:ext cx="30" cy="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170" name="Oval 31"/>
            <p:cNvSpPr>
              <a:spLocks noChangeArrowheads="1"/>
            </p:cNvSpPr>
            <p:nvPr/>
          </p:nvSpPr>
          <p:spPr bwMode="auto">
            <a:xfrm>
              <a:off x="2414" y="2580"/>
              <a:ext cx="84" cy="98"/>
            </a:xfrm>
            <a:prstGeom prst="ellipse">
              <a:avLst/>
            </a:prstGeom>
            <a:solidFill>
              <a:srgbClr val="FFFF00"/>
            </a:solidFill>
            <a:ln w="63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2400"/>
            </a:p>
          </p:txBody>
        </p:sp>
      </p:grpSp>
      <p:sp>
        <p:nvSpPr>
          <p:cNvPr id="49157" name="Line 32"/>
          <p:cNvSpPr>
            <a:spLocks noChangeShapeType="1"/>
          </p:cNvSpPr>
          <p:nvPr/>
        </p:nvSpPr>
        <p:spPr bwMode="auto">
          <a:xfrm flipV="1">
            <a:off x="720725" y="4718050"/>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33"/>
          <p:cNvSpPr>
            <a:spLocks noChangeShapeType="1"/>
          </p:cNvSpPr>
          <p:nvPr/>
        </p:nvSpPr>
        <p:spPr bwMode="auto">
          <a:xfrm flipV="1">
            <a:off x="779463" y="4746625"/>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34"/>
          <p:cNvSpPr>
            <a:spLocks noChangeShapeType="1"/>
          </p:cNvSpPr>
          <p:nvPr/>
        </p:nvSpPr>
        <p:spPr bwMode="auto">
          <a:xfrm flipV="1">
            <a:off x="979488" y="4746625"/>
            <a:ext cx="3175" cy="39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35"/>
          <p:cNvSpPr>
            <a:spLocks noChangeShapeType="1"/>
          </p:cNvSpPr>
          <p:nvPr/>
        </p:nvSpPr>
        <p:spPr bwMode="auto">
          <a:xfrm flipH="1">
            <a:off x="923925" y="4718050"/>
            <a:ext cx="1588" cy="3413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37"/>
          <p:cNvSpPr>
            <a:spLocks noChangeShapeType="1"/>
          </p:cNvSpPr>
          <p:nvPr/>
        </p:nvSpPr>
        <p:spPr bwMode="auto">
          <a:xfrm>
            <a:off x="850900" y="5143500"/>
            <a:ext cx="7086600" cy="1127125"/>
          </a:xfrm>
          <a:prstGeom prst="line">
            <a:avLst/>
          </a:prstGeom>
          <a:noFill/>
          <a:ln w="9525">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38"/>
          <p:cNvSpPr>
            <a:spLocks noChangeShapeType="1"/>
          </p:cNvSpPr>
          <p:nvPr/>
        </p:nvSpPr>
        <p:spPr bwMode="auto">
          <a:xfrm flipV="1">
            <a:off x="979488" y="323850"/>
            <a:ext cx="6832600" cy="9810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Text Box 39"/>
          <p:cNvSpPr txBox="1">
            <a:spLocks noChangeArrowheads="1"/>
          </p:cNvSpPr>
          <p:nvPr/>
        </p:nvSpPr>
        <p:spPr bwMode="auto">
          <a:xfrm>
            <a:off x="6284913" y="6399213"/>
            <a:ext cx="2276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it-IT" sz="2000"/>
              <a:t>Suspended mirror</a:t>
            </a:r>
            <a:endParaRPr lang="en-US" altLang="it-IT" sz="2400"/>
          </a:p>
        </p:txBody>
      </p:sp>
      <p:pic>
        <p:nvPicPr>
          <p:cNvPr id="49164" name="Picture 41" descr="My_S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86663" y="188913"/>
            <a:ext cx="1328737"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42" descr="SF.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55900" y="2108200"/>
            <a:ext cx="3870325"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Line 35"/>
          <p:cNvSpPr>
            <a:spLocks noChangeShapeType="1"/>
          </p:cNvSpPr>
          <p:nvPr/>
        </p:nvSpPr>
        <p:spPr bwMode="auto">
          <a:xfrm flipV="1">
            <a:off x="6626225" y="2368550"/>
            <a:ext cx="1311275" cy="928688"/>
          </a:xfrm>
          <a:prstGeom prst="line">
            <a:avLst/>
          </a:prstGeom>
          <a:noFill/>
          <a:ln w="28575">
            <a:solidFill>
              <a:srgbClr val="FF0000"/>
            </a:solidFill>
            <a:round/>
            <a:headEnd type="arrow" w="med" len="med"/>
            <a:tailEnd/>
          </a:ln>
          <a:extLst>
            <a:ext uri="{909E8E84-426E-40DD-AFC4-6F175D3DCCD1}">
              <a14:hiddenFill xmlns:a14="http://schemas.microsoft.com/office/drawing/2010/main">
                <a:noFill/>
              </a14:hiddenFill>
            </a:ext>
          </a:extLst>
        </p:spPr>
        <p:txBody>
          <a:bodyPr/>
          <a:lstStyle/>
          <a:p>
            <a:endParaRPr lang="en-US"/>
          </a:p>
        </p:txBody>
      </p:sp>
      <p:sp>
        <p:nvSpPr>
          <p:cNvPr id="49167" name="Text Box 30"/>
          <p:cNvSpPr txBox="1">
            <a:spLocks noChangeArrowheads="1"/>
          </p:cNvSpPr>
          <p:nvPr/>
        </p:nvSpPr>
        <p:spPr bwMode="auto">
          <a:xfrm>
            <a:off x="3854450" y="5448300"/>
            <a:ext cx="2217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it-IT" altLang="it-IT" sz="1800" b="1">
                <a:solidFill>
                  <a:srgbClr val="FF0000"/>
                </a:solidFill>
              </a:rPr>
              <a:t>Standard filter</a:t>
            </a:r>
          </a:p>
        </p:txBody>
      </p:sp>
      <p:sp>
        <p:nvSpPr>
          <p:cNvPr id="49168" name="Rectangle 5"/>
          <p:cNvSpPr>
            <a:spLocks noChangeArrowheads="1"/>
          </p:cNvSpPr>
          <p:nvPr/>
        </p:nvSpPr>
        <p:spPr bwMode="auto">
          <a:xfrm>
            <a:off x="457200" y="188913"/>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a:solidFill>
                  <a:srgbClr val="FF0000"/>
                </a:solidFill>
              </a:rPr>
              <a:t>VIRGO superattenuator</a:t>
            </a:r>
            <a:endParaRPr lang="it-IT" altLang="it-IT" b="1">
              <a:solidFill>
                <a:srgbClr val="FF0000"/>
              </a:solidFill>
            </a:endParaRPr>
          </a:p>
        </p:txBody>
      </p:sp>
      <p:sp>
        <p:nvSpPr>
          <p:cNvPr id="22" name="Rectangle 7">
            <a:extLst>
              <a:ext uri="{FF2B5EF4-FFF2-40B4-BE49-F238E27FC236}">
                <a16:creationId xmlns:a16="http://schemas.microsoft.com/office/drawing/2014/main" id="{31F0FADE-C625-4D3B-8B37-9AAE20BCAED2}"/>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14</a:t>
            </a:fld>
            <a:endParaRPr lang="en-US" altLang="en-US" sz="1400">
              <a:solidFill>
                <a:schemeClr val="accent1">
                  <a:lumMod val="90000"/>
                </a:schemeClr>
              </a:solidFill>
            </a:endParaRPr>
          </a:p>
        </p:txBody>
      </p:sp>
    </p:spTree>
  </p:cSld>
  <p:clrMapOvr>
    <a:masterClrMapping/>
  </p:clrMapOvr>
  <p:transition advTm="15424"/>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1614D49A-F56F-4EBB-A0BA-47A55A3C2172}"/>
              </a:ext>
            </a:extLst>
          </p:cNvPr>
          <p:cNvSpPr txBox="1"/>
          <p:nvPr/>
        </p:nvSpPr>
        <p:spPr>
          <a:xfrm>
            <a:off x="700864" y="1126896"/>
            <a:ext cx="5778827" cy="2308324"/>
          </a:xfrm>
          <a:prstGeom prst="rect">
            <a:avLst/>
          </a:prstGeom>
          <a:noFill/>
        </p:spPr>
        <p:txBody>
          <a:bodyPr wrap="square">
            <a:spAutoFit/>
          </a:bodyPr>
          <a:lstStyle/>
          <a:p>
            <a:pPr marL="342900" indent="-342900">
              <a:buFont typeface="Arial" panose="020B0604020202020204" pitchFamily="34" charset="0"/>
              <a:buChar char="•"/>
            </a:pPr>
            <a:r>
              <a:rPr lang="en-US" sz="1600" b="1" i="1" dirty="0"/>
              <a:t>Discovering and building a Michelson interferometer</a:t>
            </a:r>
          </a:p>
          <a:p>
            <a:pPr marL="342900" indent="-342900">
              <a:buFont typeface="Arial" panose="020B0604020202020204" pitchFamily="34" charset="0"/>
              <a:buChar char="•"/>
            </a:pPr>
            <a:r>
              <a:rPr lang="en-US" sz="1600" b="1" i="1" dirty="0"/>
              <a:t>The pendulum</a:t>
            </a:r>
          </a:p>
          <a:p>
            <a:pPr marL="342900" indent="-342900">
              <a:buFont typeface="Arial" panose="020B0604020202020204" pitchFamily="34" charset="0"/>
              <a:buChar char="•"/>
            </a:pPr>
            <a:r>
              <a:rPr lang="en-US" sz="1600" b="1" i="1" dirty="0"/>
              <a:t>Earthquake Interferometer</a:t>
            </a:r>
          </a:p>
          <a:p>
            <a:pPr marL="342900" indent="-342900">
              <a:buFont typeface="Arial" panose="020B0604020202020204" pitchFamily="34" charset="0"/>
              <a:buChar char="•"/>
            </a:pPr>
            <a:r>
              <a:rPr lang="en-US" sz="1600" b="1" i="1" dirty="0"/>
              <a:t>Finding Black Holes in a Chirp </a:t>
            </a:r>
          </a:p>
          <a:p>
            <a:pPr marL="342900" indent="-342900">
              <a:buFont typeface="Arial" panose="020B0604020202020204" pitchFamily="34" charset="0"/>
              <a:buChar char="•"/>
            </a:pPr>
            <a:r>
              <a:rPr lang="en-US" sz="1600" b="1" dirty="0"/>
              <a:t>Gravitational Wave Noise Hunting </a:t>
            </a:r>
          </a:p>
          <a:p>
            <a:pPr marL="342900" indent="-342900">
              <a:buFont typeface="Arial" panose="020B0604020202020204" pitchFamily="34" charset="0"/>
              <a:buChar char="•"/>
            </a:pPr>
            <a:r>
              <a:rPr lang="en-US" sz="1600" dirty="0"/>
              <a:t>Control (Class)room</a:t>
            </a:r>
          </a:p>
          <a:p>
            <a:pPr marL="342900" indent="-342900">
              <a:buFont typeface="Arial" panose="020B0604020202020204" pitchFamily="34" charset="0"/>
              <a:buChar char="•"/>
            </a:pPr>
            <a:r>
              <a:rPr lang="en-US" sz="1600" dirty="0"/>
              <a:t>VIRGO Virtual Visits </a:t>
            </a:r>
          </a:p>
          <a:p>
            <a:pPr marL="342900" indent="-342900">
              <a:buFont typeface="Arial" panose="020B0604020202020204" pitchFamily="34" charset="0"/>
              <a:buChar char="•"/>
            </a:pPr>
            <a:endParaRPr lang="en-US" sz="1600" dirty="0"/>
          </a:p>
          <a:p>
            <a:r>
              <a:rPr lang="en-US" sz="1600" dirty="0">
                <a:hlinkClick r:id="rId2"/>
              </a:rPr>
              <a:t>http://www.frontiers-project.eu/gravitational-wave-astronomy/</a:t>
            </a:r>
            <a:endParaRPr lang="en-US" sz="1600" dirty="0"/>
          </a:p>
        </p:txBody>
      </p:sp>
      <p:pic>
        <p:nvPicPr>
          <p:cNvPr id="63492" name="Picture 4" descr="michelson1">
            <a:extLst>
              <a:ext uri="{FF2B5EF4-FFF2-40B4-BE49-F238E27FC236}">
                <a16:creationId xmlns:a16="http://schemas.microsoft.com/office/drawing/2014/main" id="{4A620B21-9E0C-4C70-A9E6-78F3D964D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82" y="3793050"/>
            <a:ext cx="1765180" cy="1176787"/>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pendulum">
            <a:extLst>
              <a:ext uri="{FF2B5EF4-FFF2-40B4-BE49-F238E27FC236}">
                <a16:creationId xmlns:a16="http://schemas.microsoft.com/office/drawing/2014/main" id="{A73C504A-87B1-4786-B5EB-CE7AE3C39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410" y="3754149"/>
            <a:ext cx="1765180" cy="1176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9">
            <a:extLst>
              <a:ext uri="{FF2B5EF4-FFF2-40B4-BE49-F238E27FC236}">
                <a16:creationId xmlns:a16="http://schemas.microsoft.com/office/drawing/2014/main" id="{6DF13384-6DBD-49DD-8651-6C0E847ADB98}"/>
              </a:ext>
            </a:extLst>
          </p:cNvPr>
          <p:cNvPicPr>
            <a:picLocks noChangeAspect="1"/>
          </p:cNvPicPr>
          <p:nvPr/>
        </p:nvPicPr>
        <p:blipFill>
          <a:blip r:embed="rId5"/>
          <a:stretch>
            <a:fillRect/>
          </a:stretch>
        </p:blipFill>
        <p:spPr>
          <a:xfrm>
            <a:off x="6472408" y="2178402"/>
            <a:ext cx="2158988" cy="694233"/>
          </a:xfrm>
          <a:prstGeom prst="rect">
            <a:avLst/>
          </a:prstGeom>
        </p:spPr>
      </p:pic>
      <p:pic>
        <p:nvPicPr>
          <p:cNvPr id="15" name="Content Placeholder 7" descr="LOGOdef_completo-1.jpg">
            <a:extLst>
              <a:ext uri="{FF2B5EF4-FFF2-40B4-BE49-F238E27FC236}">
                <a16:creationId xmlns:a16="http://schemas.microsoft.com/office/drawing/2014/main" id="{4E1392AF-88CC-425B-982B-F8F8DA6954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7594"/>
          <a:stretch/>
        </p:blipFill>
        <p:spPr bwMode="auto">
          <a:xfrm>
            <a:off x="6499926" y="1211980"/>
            <a:ext cx="2142434" cy="454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a:extLst>
              <a:ext uri="{FF2B5EF4-FFF2-40B4-BE49-F238E27FC236}">
                <a16:creationId xmlns:a16="http://schemas.microsoft.com/office/drawing/2014/main" id="{758F3131-38DB-4034-9646-FA16290377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9926" y="3793050"/>
            <a:ext cx="2103953" cy="1176787"/>
          </a:xfrm>
          <a:prstGeom prst="rect">
            <a:avLst/>
          </a:prstGeom>
          <a:noFill/>
          <a:extLst>
            <a:ext uri="{909E8E84-426E-40DD-AFC4-6F175D3DCCD1}">
              <a14:hiddenFill xmlns:a14="http://schemas.microsoft.com/office/drawing/2010/main">
                <a:solidFill>
                  <a:srgbClr val="FFFFFF"/>
                </a:solidFill>
              </a14:hiddenFill>
            </a:ext>
          </a:extLst>
        </p:spPr>
      </p:pic>
      <p:pic>
        <p:nvPicPr>
          <p:cNvPr id="63498" name="Picture 10" descr="Space Time Quest">
            <a:extLst>
              <a:ext uri="{FF2B5EF4-FFF2-40B4-BE49-F238E27FC236}">
                <a16:creationId xmlns:a16="http://schemas.microsoft.com/office/drawing/2014/main" id="{BD54D4A0-877B-4A22-987C-E64BB27F54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983" y="5702060"/>
            <a:ext cx="2204274" cy="844971"/>
          </a:xfrm>
          <a:prstGeom prst="rect">
            <a:avLst/>
          </a:prstGeom>
          <a:noFill/>
          <a:extLst>
            <a:ext uri="{909E8E84-426E-40DD-AFC4-6F175D3DCCD1}">
              <a14:hiddenFill xmlns:a14="http://schemas.microsoft.com/office/drawing/2010/main">
                <a:solidFill>
                  <a:srgbClr val="FFFFFF"/>
                </a:solidFill>
              </a14:hiddenFill>
            </a:ext>
          </a:extLst>
        </p:spPr>
      </p:pic>
      <p:pic>
        <p:nvPicPr>
          <p:cNvPr id="19" name="Immagine 18">
            <a:extLst>
              <a:ext uri="{FF2B5EF4-FFF2-40B4-BE49-F238E27FC236}">
                <a16:creationId xmlns:a16="http://schemas.microsoft.com/office/drawing/2014/main" id="{18836396-B052-44C5-A6CC-601F78044E55}"/>
              </a:ext>
            </a:extLst>
          </p:cNvPr>
          <p:cNvPicPr>
            <a:picLocks noChangeAspect="1"/>
          </p:cNvPicPr>
          <p:nvPr/>
        </p:nvPicPr>
        <p:blipFill>
          <a:blip r:embed="rId9"/>
          <a:stretch>
            <a:fillRect/>
          </a:stretch>
        </p:blipFill>
        <p:spPr>
          <a:xfrm>
            <a:off x="6733539" y="5634599"/>
            <a:ext cx="1870340" cy="1052066"/>
          </a:xfrm>
          <a:prstGeom prst="rect">
            <a:avLst/>
          </a:prstGeom>
        </p:spPr>
      </p:pic>
      <p:pic>
        <p:nvPicPr>
          <p:cNvPr id="63500" name="Picture 12" descr="front_bh_chirp">
            <a:extLst>
              <a:ext uri="{FF2B5EF4-FFF2-40B4-BE49-F238E27FC236}">
                <a16:creationId xmlns:a16="http://schemas.microsoft.com/office/drawing/2014/main" id="{3BE4E1BB-2B5D-4E6F-8EEE-0C5BC6AE68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7111" y="5634599"/>
            <a:ext cx="1578099" cy="105206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E2F3BECF-9158-47DE-A285-CF1770E11357}"/>
              </a:ext>
            </a:extLst>
          </p:cNvPr>
          <p:cNvPicPr/>
          <p:nvPr/>
        </p:nvPicPr>
        <p:blipFill>
          <a:blip r:embed="rId11" cstate="print"/>
          <a:srcRect/>
          <a:stretch>
            <a:fillRect/>
          </a:stretch>
        </p:blipFill>
        <p:spPr bwMode="auto">
          <a:xfrm>
            <a:off x="4572000" y="5634599"/>
            <a:ext cx="1870340" cy="1052066"/>
          </a:xfrm>
          <a:prstGeom prst="rect">
            <a:avLst/>
          </a:prstGeom>
          <a:noFill/>
        </p:spPr>
      </p:pic>
      <p:sp>
        <p:nvSpPr>
          <p:cNvPr id="23" name="Text Box 22">
            <a:extLst>
              <a:ext uri="{FF2B5EF4-FFF2-40B4-BE49-F238E27FC236}">
                <a16:creationId xmlns:a16="http://schemas.microsoft.com/office/drawing/2014/main" id="{3EBAB92A-C72D-4085-BC1A-85425865EEEB}"/>
              </a:ext>
            </a:extLst>
          </p:cNvPr>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1800" b="1" dirty="0">
                <a:solidFill>
                  <a:srgbClr val="FF0000"/>
                </a:solidFill>
                <a:cs typeface="Arial" pitchFamily="34" charset="0"/>
              </a:rPr>
              <a:t>The demonstrators</a:t>
            </a:r>
            <a:endParaRPr kumimoji="0" lang="en-US" sz="1800" b="1" i="0" u="none" strike="noStrike" kern="1200" cap="none" spc="0" normalizeH="0" baseline="0" dirty="0">
              <a:ln>
                <a:noFill/>
              </a:ln>
              <a:solidFill>
                <a:srgbClr val="FF0000"/>
              </a:solidFill>
              <a:effectLst/>
              <a:uLnTx/>
              <a:uFillTx/>
              <a:latin typeface="Arial" pitchFamily="34" charset="0"/>
              <a:ea typeface="+mn-ea"/>
              <a:cs typeface="Arial" pitchFamily="34" charset="0"/>
            </a:endParaRPr>
          </a:p>
        </p:txBody>
      </p:sp>
      <p:sp>
        <p:nvSpPr>
          <p:cNvPr id="16" name="Rectangle 4">
            <a:extLst>
              <a:ext uri="{FF2B5EF4-FFF2-40B4-BE49-F238E27FC236}">
                <a16:creationId xmlns:a16="http://schemas.microsoft.com/office/drawing/2014/main" id="{414DA2E3-79B1-4BA7-BF51-AE74303F821E}"/>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Module</a:t>
            </a:r>
          </a:p>
        </p:txBody>
      </p:sp>
      <p:sp>
        <p:nvSpPr>
          <p:cNvPr id="17" name="Rectangle 7">
            <a:extLst>
              <a:ext uri="{FF2B5EF4-FFF2-40B4-BE49-F238E27FC236}">
                <a16:creationId xmlns:a16="http://schemas.microsoft.com/office/drawing/2014/main" id="{9669EB11-50DE-4FD3-B054-3F160D5E3697}"/>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15</a:t>
            </a:fld>
            <a:endParaRPr lang="en-US" altLang="en-US" sz="1400">
              <a:solidFill>
                <a:schemeClr val="accent1">
                  <a:lumMod val="90000"/>
                </a:schemeClr>
              </a:solidFill>
            </a:endParaRPr>
          </a:p>
        </p:txBody>
      </p:sp>
    </p:spTree>
    <p:extLst>
      <p:ext uri="{BB962C8B-B14F-4D97-AF65-F5344CB8AC3E}">
        <p14:creationId xmlns:p14="http://schemas.microsoft.com/office/powerpoint/2010/main" val="135375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0EDDA2C-EB6D-4318-988A-15BA5C43AAB8}"/>
              </a:ext>
            </a:extLst>
          </p:cNvPr>
          <p:cNvPicPr>
            <a:picLocks noChangeAspect="1"/>
          </p:cNvPicPr>
          <p:nvPr/>
        </p:nvPicPr>
        <p:blipFill>
          <a:blip r:embed="rId2"/>
          <a:stretch>
            <a:fillRect/>
          </a:stretch>
        </p:blipFill>
        <p:spPr>
          <a:xfrm>
            <a:off x="1956120" y="3173748"/>
            <a:ext cx="5257988" cy="3321963"/>
          </a:xfrm>
          <a:prstGeom prst="rect">
            <a:avLst/>
          </a:prstGeom>
        </p:spPr>
      </p:pic>
      <p:sp>
        <p:nvSpPr>
          <p:cNvPr id="4" name="Text Box 22">
            <a:extLst>
              <a:ext uri="{FF2B5EF4-FFF2-40B4-BE49-F238E27FC236}">
                <a16:creationId xmlns:a16="http://schemas.microsoft.com/office/drawing/2014/main" id="{8E7829A2-EF6E-4AE8-9252-E0D33D3C832D}"/>
              </a:ext>
            </a:extLst>
          </p:cNvPr>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1800" b="1" dirty="0">
                <a:solidFill>
                  <a:srgbClr val="FF0000"/>
                </a:solidFill>
                <a:cs typeface="Arial" pitchFamily="34" charset="0"/>
              </a:rPr>
              <a:t>Build an interferometer in your class!</a:t>
            </a:r>
            <a:endParaRPr kumimoji="0" lang="en-US" sz="1800" b="1" i="0" u="none" strike="noStrike" kern="1200" cap="none" spc="0" normalizeH="0" baseline="0" dirty="0">
              <a:ln>
                <a:noFill/>
              </a:ln>
              <a:solidFill>
                <a:srgbClr val="FF0000"/>
              </a:solidFill>
              <a:effectLst/>
              <a:uLnTx/>
              <a:uFillTx/>
              <a:latin typeface="Arial" pitchFamily="34" charset="0"/>
              <a:ea typeface="+mn-ea"/>
              <a:cs typeface="Arial" pitchFamily="34" charset="0"/>
            </a:endParaRPr>
          </a:p>
        </p:txBody>
      </p:sp>
      <p:sp>
        <p:nvSpPr>
          <p:cNvPr id="5" name="Rettangolo 4">
            <a:extLst>
              <a:ext uri="{FF2B5EF4-FFF2-40B4-BE49-F238E27FC236}">
                <a16:creationId xmlns:a16="http://schemas.microsoft.com/office/drawing/2014/main" id="{7AD5FE2F-490C-4879-A217-AB6AA1FB160C}"/>
              </a:ext>
            </a:extLst>
          </p:cNvPr>
          <p:cNvSpPr/>
          <p:nvPr/>
        </p:nvSpPr>
        <p:spPr>
          <a:xfrm>
            <a:off x="1191357" y="916938"/>
            <a:ext cx="6761286" cy="1600438"/>
          </a:xfrm>
          <a:prstGeom prst="rect">
            <a:avLst/>
          </a:prstGeom>
        </p:spPr>
        <p:txBody>
          <a:bodyPr wrap="square">
            <a:spAutoFit/>
          </a:bodyPr>
          <a:lstStyle/>
          <a:p>
            <a:pPr marL="285750" indent="-285750">
              <a:buFont typeface="Arial" panose="020B0604020202020204" pitchFamily="34" charset="0"/>
              <a:buChar char="•"/>
            </a:pPr>
            <a:r>
              <a:rPr lang="en-US" sz="1400" dirty="0">
                <a:solidFill>
                  <a:srgbClr val="000000"/>
                </a:solidFill>
              </a:rPr>
              <a:t>We will assemble a Michelson interferometer using a small construction kit developed by NIKHEF, the Dutch National Institute for Subatomic Physics, a high energy and </a:t>
            </a:r>
            <a:r>
              <a:rPr lang="en-US" sz="1400" dirty="0" err="1">
                <a:solidFill>
                  <a:srgbClr val="000000"/>
                </a:solidFill>
              </a:rPr>
              <a:t>astroparticle</a:t>
            </a:r>
            <a:r>
              <a:rPr lang="en-US" sz="1400" dirty="0">
                <a:solidFill>
                  <a:srgbClr val="000000"/>
                </a:solidFill>
              </a:rPr>
              <a:t> physics laboratory in Amsterdam, Netherlands, which participates to the Virgo experiment.</a:t>
            </a:r>
          </a:p>
          <a:p>
            <a:pPr marL="285750" indent="-285750">
              <a:buFont typeface="Arial" panose="020B0604020202020204" pitchFamily="34" charset="0"/>
              <a:buChar char="•"/>
            </a:pPr>
            <a:endParaRPr lang="it-IT" sz="1400" dirty="0">
              <a:solidFill>
                <a:srgbClr val="000000"/>
              </a:solidFill>
            </a:endParaRPr>
          </a:p>
          <a:p>
            <a:pPr marL="285750" indent="-285750">
              <a:buFont typeface="Arial" panose="020B0604020202020204" pitchFamily="34" charset="0"/>
              <a:buChar char="•"/>
            </a:pPr>
            <a:r>
              <a:rPr lang="en-US" sz="1400" dirty="0">
                <a:solidFill>
                  <a:srgbClr val="000000"/>
                </a:solidFill>
              </a:rPr>
              <a:t>The NIKHEF interferometer costs around € 70 + VAT. The same interferometer can also be built with simple optical components.</a:t>
            </a:r>
          </a:p>
        </p:txBody>
      </p:sp>
      <p:sp>
        <p:nvSpPr>
          <p:cNvPr id="7" name="Rectangle 4">
            <a:extLst>
              <a:ext uri="{FF2B5EF4-FFF2-40B4-BE49-F238E27FC236}">
                <a16:creationId xmlns:a16="http://schemas.microsoft.com/office/drawing/2014/main" id="{F25919B9-0485-4F3A-9C3E-A24EA54B363D}"/>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sp>
        <p:nvSpPr>
          <p:cNvPr id="6" name="Rectangle 7">
            <a:extLst>
              <a:ext uri="{FF2B5EF4-FFF2-40B4-BE49-F238E27FC236}">
                <a16:creationId xmlns:a16="http://schemas.microsoft.com/office/drawing/2014/main" id="{BFAF76AA-3FEF-48D3-959D-4EC27E9184E4}"/>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16</a:t>
            </a:fld>
            <a:endParaRPr lang="en-US" altLang="en-US" sz="1400">
              <a:solidFill>
                <a:schemeClr val="accent1">
                  <a:lumMod val="90000"/>
                </a:schemeClr>
              </a:solidFill>
            </a:endParaRPr>
          </a:p>
        </p:txBody>
      </p:sp>
    </p:spTree>
    <p:extLst>
      <p:ext uri="{BB962C8B-B14F-4D97-AF65-F5344CB8AC3E}">
        <p14:creationId xmlns:p14="http://schemas.microsoft.com/office/powerpoint/2010/main" val="646151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2C6FD4C-78EB-42D7-89DB-58503A0BD2AB}"/>
              </a:ext>
            </a:extLst>
          </p:cNvPr>
          <p:cNvSpPr/>
          <p:nvPr/>
        </p:nvSpPr>
        <p:spPr>
          <a:xfrm>
            <a:off x="1191357" y="916938"/>
            <a:ext cx="6761286" cy="954107"/>
          </a:xfrm>
          <a:prstGeom prst="rect">
            <a:avLst/>
          </a:prstGeom>
        </p:spPr>
        <p:txBody>
          <a:bodyPr wrap="square">
            <a:spAutoFit/>
          </a:bodyPr>
          <a:lstStyle/>
          <a:p>
            <a:pPr marL="285750" indent="-285750">
              <a:buFont typeface="Arial" panose="020B0604020202020204" pitchFamily="34" charset="0"/>
              <a:buChar char="•"/>
            </a:pPr>
            <a:r>
              <a:rPr lang="en-US" sz="1400" dirty="0"/>
              <a:t>In this lesson we will explore the pendulum, a very simple mechanical system but at the same time an extremely powerful tool for exploring physical phenomena such as oscillations, gravity, the transmission of vibrations and also the concepts of speed, acceleration, energy and resonance.</a:t>
            </a:r>
          </a:p>
        </p:txBody>
      </p:sp>
      <p:pic>
        <p:nvPicPr>
          <p:cNvPr id="5" name="Immagine 4">
            <a:extLst>
              <a:ext uri="{FF2B5EF4-FFF2-40B4-BE49-F238E27FC236}">
                <a16:creationId xmlns:a16="http://schemas.microsoft.com/office/drawing/2014/main" id="{43B30974-BCC1-4CCB-9931-610553CE673D}"/>
              </a:ext>
            </a:extLst>
          </p:cNvPr>
          <p:cNvPicPr>
            <a:picLocks noChangeAspect="1"/>
          </p:cNvPicPr>
          <p:nvPr/>
        </p:nvPicPr>
        <p:blipFill>
          <a:blip r:embed="rId2"/>
          <a:stretch>
            <a:fillRect/>
          </a:stretch>
        </p:blipFill>
        <p:spPr>
          <a:xfrm>
            <a:off x="765965" y="3205759"/>
            <a:ext cx="5625007" cy="2141500"/>
          </a:xfrm>
          <a:prstGeom prst="rect">
            <a:avLst/>
          </a:prstGeom>
        </p:spPr>
      </p:pic>
      <p:pic>
        <p:nvPicPr>
          <p:cNvPr id="6" name="Picture 41" descr="My_SA.png">
            <a:extLst>
              <a:ext uri="{FF2B5EF4-FFF2-40B4-BE49-F238E27FC236}">
                <a16:creationId xmlns:a16="http://schemas.microsoft.com/office/drawing/2014/main" id="{DA2DC4A8-AC8C-4A7A-ADDC-7F1D99517C4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50369" y="2224453"/>
            <a:ext cx="856491" cy="402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2">
            <a:extLst>
              <a:ext uri="{FF2B5EF4-FFF2-40B4-BE49-F238E27FC236}">
                <a16:creationId xmlns:a16="http://schemas.microsoft.com/office/drawing/2014/main" id="{E3A875F5-A779-4CE8-93C1-A1A862129FF9}"/>
              </a:ext>
            </a:extLst>
          </p:cNvPr>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1800" b="1" dirty="0">
                <a:solidFill>
                  <a:srgbClr val="FF0000"/>
                </a:solidFill>
                <a:cs typeface="Arial" pitchFamily="34" charset="0"/>
              </a:rPr>
              <a:t>The pendulum</a:t>
            </a:r>
            <a:endParaRPr kumimoji="0" lang="en-US" sz="1800" b="1" i="0" u="none" strike="noStrike" kern="1200" cap="none" spc="0" normalizeH="0" baseline="0" dirty="0">
              <a:ln>
                <a:noFill/>
              </a:ln>
              <a:solidFill>
                <a:srgbClr val="FF0000"/>
              </a:solidFill>
              <a:effectLst/>
              <a:uLnTx/>
              <a:uFillTx/>
              <a:latin typeface="Arial" pitchFamily="34" charset="0"/>
              <a:ea typeface="+mn-ea"/>
              <a:cs typeface="Arial" pitchFamily="34" charset="0"/>
            </a:endParaRPr>
          </a:p>
        </p:txBody>
      </p:sp>
      <p:sp>
        <p:nvSpPr>
          <p:cNvPr id="8" name="Rectangle 4">
            <a:extLst>
              <a:ext uri="{FF2B5EF4-FFF2-40B4-BE49-F238E27FC236}">
                <a16:creationId xmlns:a16="http://schemas.microsoft.com/office/drawing/2014/main" id="{BAD49E53-26DF-4572-9801-C19B10ABFEE5}"/>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sp>
        <p:nvSpPr>
          <p:cNvPr id="9" name="Rectangle 7">
            <a:extLst>
              <a:ext uri="{FF2B5EF4-FFF2-40B4-BE49-F238E27FC236}">
                <a16:creationId xmlns:a16="http://schemas.microsoft.com/office/drawing/2014/main" id="{541FE785-BEE9-4C48-A261-25EE8FF7D6CF}"/>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17</a:t>
            </a:fld>
            <a:endParaRPr lang="en-US" altLang="en-US" sz="1400">
              <a:solidFill>
                <a:schemeClr val="accent1">
                  <a:lumMod val="90000"/>
                </a:schemeClr>
              </a:solidFill>
            </a:endParaRPr>
          </a:p>
        </p:txBody>
      </p:sp>
    </p:spTree>
    <p:extLst>
      <p:ext uri="{BB962C8B-B14F-4D97-AF65-F5344CB8AC3E}">
        <p14:creationId xmlns:p14="http://schemas.microsoft.com/office/powerpoint/2010/main" val="533667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A76A154-D06B-433D-8299-7BDAC750B9B9}"/>
              </a:ext>
            </a:extLst>
          </p:cNvPr>
          <p:cNvSpPr/>
          <p:nvPr/>
        </p:nvSpPr>
        <p:spPr>
          <a:xfrm>
            <a:off x="990532" y="982117"/>
            <a:ext cx="7386507" cy="658642"/>
          </a:xfrm>
          <a:prstGeom prst="rect">
            <a:avLst/>
          </a:prstGeom>
        </p:spPr>
        <p:txBody>
          <a:bodyPr wrap="square">
            <a:spAutoFit/>
          </a:bodyPr>
          <a:lstStyle/>
          <a:p>
            <a:pPr>
              <a:lnSpc>
                <a:spcPct val="115000"/>
              </a:lnSpc>
              <a:spcAft>
                <a:spcPts val="1000"/>
              </a:spcAft>
            </a:pPr>
            <a:r>
              <a:rPr lang="en-US" sz="1600" dirty="0">
                <a:latin typeface="Arial" panose="020B0604020202020204" pitchFamily="34" charset="0"/>
                <a:ea typeface="Calibri" panose="020F0502020204030204" pitchFamily="34" charset="0"/>
                <a:cs typeface="Arial" panose="020B0604020202020204" pitchFamily="34" charset="0"/>
              </a:rPr>
              <a:t>Whether you are detecting gravitational waves or measuring colliding particles, the control room is where all the magic happens !!</a:t>
            </a:r>
          </a:p>
        </p:txBody>
      </p:sp>
      <p:pic>
        <p:nvPicPr>
          <p:cNvPr id="4" name="Picture 2">
            <a:extLst>
              <a:ext uri="{FF2B5EF4-FFF2-40B4-BE49-F238E27FC236}">
                <a16:creationId xmlns:a16="http://schemas.microsoft.com/office/drawing/2014/main" id="{99B12428-EDDA-4F6B-A0CE-32AEEF9D3EB1}"/>
              </a:ext>
            </a:extLst>
          </p:cNvPr>
          <p:cNvPicPr/>
          <p:nvPr/>
        </p:nvPicPr>
        <p:blipFill>
          <a:blip r:embed="rId2" cstate="print"/>
          <a:srcRect/>
          <a:stretch>
            <a:fillRect/>
          </a:stretch>
        </p:blipFill>
        <p:spPr bwMode="auto">
          <a:xfrm>
            <a:off x="1423357" y="2275187"/>
            <a:ext cx="6297286" cy="3520514"/>
          </a:xfrm>
          <a:prstGeom prst="rect">
            <a:avLst/>
          </a:prstGeom>
          <a:noFill/>
        </p:spPr>
      </p:pic>
      <p:sp>
        <p:nvSpPr>
          <p:cNvPr id="6" name="Text Box 22"/>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Control (class)room</a:t>
            </a:r>
          </a:p>
        </p:txBody>
      </p:sp>
      <p:sp>
        <p:nvSpPr>
          <p:cNvPr id="7" name="Rectangle 4">
            <a:extLst>
              <a:ext uri="{FF2B5EF4-FFF2-40B4-BE49-F238E27FC236}">
                <a16:creationId xmlns:a16="http://schemas.microsoft.com/office/drawing/2014/main" id="{EEB7CC93-D84D-448F-95A5-2007B044AAB5}"/>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sp>
        <p:nvSpPr>
          <p:cNvPr id="8" name="Rectangle 7">
            <a:extLst>
              <a:ext uri="{FF2B5EF4-FFF2-40B4-BE49-F238E27FC236}">
                <a16:creationId xmlns:a16="http://schemas.microsoft.com/office/drawing/2014/main" id="{7930E492-16A1-4186-9DFC-CC1476A70FC2}"/>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18</a:t>
            </a:fld>
            <a:endParaRPr lang="en-US" altLang="en-US" sz="1400">
              <a:solidFill>
                <a:schemeClr val="accent1">
                  <a:lumMod val="90000"/>
                </a:schemeClr>
              </a:solidFill>
            </a:endParaRPr>
          </a:p>
        </p:txBody>
      </p:sp>
    </p:spTree>
    <p:extLst>
      <p:ext uri="{BB962C8B-B14F-4D97-AF65-F5344CB8AC3E}">
        <p14:creationId xmlns:p14="http://schemas.microsoft.com/office/powerpoint/2010/main" val="2606240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2364" y="843300"/>
            <a:ext cx="7942294" cy="658642"/>
          </a:xfrm>
          <a:prstGeom prst="rect">
            <a:avLst/>
          </a:prstGeom>
        </p:spPr>
        <p:txBody>
          <a:bodyPr wrap="square">
            <a:spAutoFit/>
          </a:bodyPr>
          <a:lstStyle/>
          <a:p>
            <a:pPr>
              <a:lnSpc>
                <a:spcPct val="115000"/>
              </a:lnSpc>
              <a:spcAft>
                <a:spcPts val="1000"/>
              </a:spcAft>
            </a:pPr>
            <a:r>
              <a:rPr lang="en-US" sz="1600" dirty="0">
                <a:latin typeface="Arial" panose="020B0604020202020204" pitchFamily="34" charset="0"/>
                <a:ea typeface="Calibri" panose="020F0502020204030204" pitchFamily="34" charset="0"/>
                <a:cs typeface="Arial" panose="020B0604020202020204" pitchFamily="34" charset="0"/>
              </a:rPr>
              <a:t>Using simply a set of PCs or Raspberry PIs you can have all the data shown in the control room in your class !!</a:t>
            </a:r>
          </a:p>
        </p:txBody>
      </p:sp>
      <p:pic>
        <p:nvPicPr>
          <p:cNvPr id="6" name="Picture 4" descr="f0ad12a8-b63a-49bb-8f63-dba9ba1c37fd.JPG"/>
          <p:cNvPicPr>
            <a:picLocks noChangeAspect="1" noChangeArrowheads="1"/>
          </p:cNvPicPr>
          <p:nvPr/>
        </p:nvPicPr>
        <p:blipFill>
          <a:blip r:embed="rId2"/>
          <a:srcRect/>
          <a:stretch>
            <a:fillRect/>
          </a:stretch>
        </p:blipFill>
        <p:spPr bwMode="auto">
          <a:xfrm>
            <a:off x="5017699" y="4143814"/>
            <a:ext cx="3997081" cy="2248359"/>
          </a:xfrm>
          <a:prstGeom prst="rect">
            <a:avLst/>
          </a:prstGeom>
          <a:noFill/>
        </p:spPr>
      </p:pic>
      <p:pic>
        <p:nvPicPr>
          <p:cNvPr id="8" name="Immagine 3" descr="Raspberry Pi 4 Model B - Sid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4916" y="1799833"/>
            <a:ext cx="2974168" cy="1902695"/>
          </a:xfrm>
          <a:prstGeom prst="rect">
            <a:avLst/>
          </a:prstGeom>
          <a:noFill/>
          <a:ln>
            <a:noFill/>
          </a:ln>
        </p:spPr>
      </p:pic>
      <p:sp>
        <p:nvSpPr>
          <p:cNvPr id="9" name="Text Box 22"/>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Control (class)room</a:t>
            </a:r>
          </a:p>
        </p:txBody>
      </p:sp>
      <p:pic>
        <p:nvPicPr>
          <p:cNvPr id="3" name="Picture 2"/>
          <p:cNvPicPr>
            <a:picLocks noChangeAspect="1"/>
          </p:cNvPicPr>
          <p:nvPr/>
        </p:nvPicPr>
        <p:blipFill>
          <a:blip r:embed="rId4"/>
          <a:stretch>
            <a:fillRect/>
          </a:stretch>
        </p:blipFill>
        <p:spPr>
          <a:xfrm>
            <a:off x="112143" y="4128152"/>
            <a:ext cx="4818668" cy="2330893"/>
          </a:xfrm>
          <a:prstGeom prst="rect">
            <a:avLst/>
          </a:prstGeom>
        </p:spPr>
      </p:pic>
      <p:sp>
        <p:nvSpPr>
          <p:cNvPr id="10" name="Rectangle 4">
            <a:extLst>
              <a:ext uri="{FF2B5EF4-FFF2-40B4-BE49-F238E27FC236}">
                <a16:creationId xmlns:a16="http://schemas.microsoft.com/office/drawing/2014/main" id="{57894C09-27D7-475F-B580-BC98ED51EA1F}"/>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sp>
        <p:nvSpPr>
          <p:cNvPr id="11" name="Rectangle 7">
            <a:extLst>
              <a:ext uri="{FF2B5EF4-FFF2-40B4-BE49-F238E27FC236}">
                <a16:creationId xmlns:a16="http://schemas.microsoft.com/office/drawing/2014/main" id="{9E96C151-6629-403B-A18D-4C9D72D9A45D}"/>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19</a:t>
            </a:fld>
            <a:endParaRPr lang="en-US" altLang="en-US" sz="1400">
              <a:solidFill>
                <a:schemeClr val="accent1">
                  <a:lumMod val="90000"/>
                </a:schemeClr>
              </a:solidFill>
            </a:endParaRPr>
          </a:p>
        </p:txBody>
      </p:sp>
    </p:spTree>
    <p:extLst>
      <p:ext uri="{BB962C8B-B14F-4D97-AF65-F5344CB8AC3E}">
        <p14:creationId xmlns:p14="http://schemas.microsoft.com/office/powerpoint/2010/main" val="127154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13" y="623623"/>
            <a:ext cx="8458200" cy="1143000"/>
          </a:xfrm>
        </p:spPr>
        <p:txBody>
          <a:bodyPr>
            <a:normAutofit fontScale="90000"/>
          </a:bodyPr>
          <a:lstStyle/>
          <a:p>
            <a:pPr algn="l"/>
            <a:r>
              <a:rPr lang="en-US" sz="2800" b="0" u="none" dirty="0">
                <a:solidFill>
                  <a:schemeClr val="accent1">
                    <a:lumMod val="50000"/>
                  </a:schemeClr>
                </a:solidFill>
                <a:latin typeface="+mn-lt"/>
              </a:rPr>
              <a:t>was an EU funded project </a:t>
            </a:r>
            <a:r>
              <a:rPr lang="en-US" sz="2800" dirty="0">
                <a:solidFill>
                  <a:schemeClr val="accent1">
                    <a:lumMod val="50000"/>
                  </a:schemeClr>
                </a:solidFill>
                <a:latin typeface="+mn-lt"/>
              </a:rPr>
              <a:t>bringing together </a:t>
            </a:r>
            <a:r>
              <a:rPr lang="en-US" sz="2800" b="1" dirty="0">
                <a:solidFill>
                  <a:schemeClr val="accent1">
                    <a:lumMod val="50000"/>
                  </a:schemeClr>
                </a:solidFill>
                <a:latin typeface="+mn-lt"/>
              </a:rPr>
              <a:t>research</a:t>
            </a:r>
            <a:r>
              <a:rPr lang="en-US" sz="2800" dirty="0">
                <a:solidFill>
                  <a:schemeClr val="accent1">
                    <a:lumMod val="50000"/>
                  </a:schemeClr>
                </a:solidFill>
                <a:latin typeface="+mn-lt"/>
              </a:rPr>
              <a:t> and </a:t>
            </a:r>
            <a:r>
              <a:rPr lang="en-US" sz="2800" b="1" dirty="0">
                <a:solidFill>
                  <a:schemeClr val="accent1">
                    <a:lumMod val="50000"/>
                  </a:schemeClr>
                </a:solidFill>
                <a:latin typeface="+mn-lt"/>
              </a:rPr>
              <a:t>educational</a:t>
            </a:r>
            <a:r>
              <a:rPr lang="en-US" sz="2800" dirty="0">
                <a:solidFill>
                  <a:schemeClr val="accent1">
                    <a:lumMod val="50000"/>
                  </a:schemeClr>
                </a:solidFill>
                <a:latin typeface="+mn-lt"/>
              </a:rPr>
              <a:t> institutions from all over </a:t>
            </a:r>
            <a:r>
              <a:rPr lang="en-US" sz="2800" b="1" dirty="0">
                <a:solidFill>
                  <a:schemeClr val="accent1">
                    <a:lumMod val="50000"/>
                  </a:schemeClr>
                </a:solidFill>
                <a:latin typeface="+mn-lt"/>
              </a:rPr>
              <a:t>Europe </a:t>
            </a:r>
            <a:r>
              <a:rPr lang="en-US" sz="2800" dirty="0">
                <a:solidFill>
                  <a:schemeClr val="accent1">
                    <a:lumMod val="50000"/>
                  </a:schemeClr>
                </a:solidFill>
                <a:latin typeface="+mn-lt"/>
              </a:rPr>
              <a:t>(2018-2021)</a:t>
            </a:r>
          </a:p>
        </p:txBody>
      </p:sp>
      <p:pic>
        <p:nvPicPr>
          <p:cNvPr id="30" name="Picture 15">
            <a:extLst>
              <a:ext uri="{FF2B5EF4-FFF2-40B4-BE49-F238E27FC236}">
                <a16:creationId xmlns:a16="http://schemas.microsoft.com/office/drawing/2014/main" id="{DDFC6AF2-5A0B-AE4F-8490-0575BFBD0E87}"/>
              </a:ext>
            </a:extLst>
          </p:cNvPr>
          <p:cNvPicPr>
            <a:picLocks noChangeAspect="1"/>
          </p:cNvPicPr>
          <p:nvPr/>
        </p:nvPicPr>
        <p:blipFill>
          <a:blip r:embed="rId3"/>
          <a:stretch>
            <a:fillRect/>
          </a:stretch>
        </p:blipFill>
        <p:spPr>
          <a:xfrm>
            <a:off x="5957747" y="4299037"/>
            <a:ext cx="1264740" cy="331572"/>
          </a:xfrm>
          <a:prstGeom prst="rect">
            <a:avLst/>
          </a:prstGeom>
        </p:spPr>
      </p:pic>
      <p:sp>
        <p:nvSpPr>
          <p:cNvPr id="10" name="TextBox 9"/>
          <p:cNvSpPr txBox="1"/>
          <p:nvPr/>
        </p:nvSpPr>
        <p:spPr>
          <a:xfrm>
            <a:off x="-18729" y="1863675"/>
            <a:ext cx="254909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Scientific Research</a:t>
            </a:r>
            <a:endParaRPr kumimoji="0" lang="el-GR"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10"/>
          <p:cNvSpPr txBox="1"/>
          <p:nvPr/>
        </p:nvSpPr>
        <p:spPr>
          <a:xfrm>
            <a:off x="6319831" y="1864021"/>
            <a:ext cx="2465740"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Science Education</a:t>
            </a:r>
            <a:endParaRPr kumimoji="0" lang="el-GR"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3" name="TextBox 12"/>
          <p:cNvSpPr txBox="1"/>
          <p:nvPr/>
        </p:nvSpPr>
        <p:spPr>
          <a:xfrm>
            <a:off x="0" y="6116035"/>
            <a:ext cx="362277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Teacher Training Networks and Astrophysics Outreach</a:t>
            </a:r>
            <a:endParaRPr kumimoji="0" lang="el-GR"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4" name="Oval 7">
            <a:extLst>
              <a:ext uri="{FF2B5EF4-FFF2-40B4-BE49-F238E27FC236}">
                <a16:creationId xmlns:a16="http://schemas.microsoft.com/office/drawing/2014/main" id="{DF73A602-73C7-364E-978A-7BC1165F958A}"/>
              </a:ext>
            </a:extLst>
          </p:cNvPr>
          <p:cNvSpPr/>
          <p:nvPr/>
        </p:nvSpPr>
        <p:spPr>
          <a:xfrm>
            <a:off x="1155913" y="2174499"/>
            <a:ext cx="4083841" cy="3740743"/>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1" i="0" u="sng" strike="noStrike" kern="1200" cap="none" spc="0" normalizeH="0" baseline="0" noProof="0" dirty="0">
              <a:ln>
                <a:noFill/>
              </a:ln>
              <a:solidFill>
                <a:srgbClr val="FFFFFF"/>
              </a:solidFill>
              <a:effectLst/>
              <a:uLnTx/>
              <a:uFillTx/>
              <a:latin typeface="Arial"/>
              <a:ea typeface="+mn-ea"/>
              <a:cs typeface="+mn-cs"/>
            </a:endParaRPr>
          </a:p>
        </p:txBody>
      </p:sp>
      <p:sp>
        <p:nvSpPr>
          <p:cNvPr id="25" name="Oval 8">
            <a:extLst>
              <a:ext uri="{FF2B5EF4-FFF2-40B4-BE49-F238E27FC236}">
                <a16:creationId xmlns:a16="http://schemas.microsoft.com/office/drawing/2014/main" id="{0B7B594E-4080-5C4A-A0CD-5B7F8C29E9CC}"/>
              </a:ext>
            </a:extLst>
          </p:cNvPr>
          <p:cNvSpPr/>
          <p:nvPr/>
        </p:nvSpPr>
        <p:spPr>
          <a:xfrm>
            <a:off x="3912675" y="2217113"/>
            <a:ext cx="3836323" cy="3601077"/>
          </a:xfrm>
          <a:prstGeom prst="ellipse">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1" i="0" u="sng" strike="noStrike" kern="1200" cap="none" spc="0" normalizeH="0" baseline="0" noProof="0">
              <a:ln>
                <a:noFill/>
              </a:ln>
              <a:solidFill>
                <a:srgbClr val="FFFFFF"/>
              </a:solidFill>
              <a:effectLst/>
              <a:uLnTx/>
              <a:uFillTx/>
              <a:latin typeface="Arial"/>
              <a:ea typeface="+mn-ea"/>
              <a:cs typeface="+mn-cs"/>
            </a:endParaRPr>
          </a:p>
        </p:txBody>
      </p:sp>
      <p:sp>
        <p:nvSpPr>
          <p:cNvPr id="28" name="Oval 11">
            <a:extLst>
              <a:ext uri="{FF2B5EF4-FFF2-40B4-BE49-F238E27FC236}">
                <a16:creationId xmlns:a16="http://schemas.microsoft.com/office/drawing/2014/main" id="{C5937AD1-F496-604E-A88D-E1879384E33D}"/>
              </a:ext>
            </a:extLst>
          </p:cNvPr>
          <p:cNvSpPr/>
          <p:nvPr/>
        </p:nvSpPr>
        <p:spPr>
          <a:xfrm>
            <a:off x="3043983" y="2932964"/>
            <a:ext cx="3818721" cy="3760106"/>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l-GR" sz="1800" b="1" i="0" u="sng" strike="noStrike" kern="1200" cap="none" spc="0" normalizeH="0" baseline="0" noProof="0" dirty="0">
              <a:ln>
                <a:noFill/>
              </a:ln>
              <a:solidFill>
                <a:srgbClr val="FFFFFF"/>
              </a:solidFill>
              <a:effectLst/>
              <a:uLnTx/>
              <a:uFillTx/>
              <a:latin typeface="Arial"/>
              <a:ea typeface="+mn-ea"/>
              <a:cs typeface="+mn-cs"/>
            </a:endParaRPr>
          </a:p>
        </p:txBody>
      </p:sp>
      <p:pic>
        <p:nvPicPr>
          <p:cNvPr id="31" name="Picture 16">
            <a:extLst>
              <a:ext uri="{FF2B5EF4-FFF2-40B4-BE49-F238E27FC236}">
                <a16:creationId xmlns:a16="http://schemas.microsoft.com/office/drawing/2014/main" id="{3FBFD2CC-7F66-DF4C-AB22-11B183DB2653}"/>
              </a:ext>
            </a:extLst>
          </p:cNvPr>
          <p:cNvPicPr>
            <a:picLocks noChangeAspect="1"/>
          </p:cNvPicPr>
          <p:nvPr/>
        </p:nvPicPr>
        <p:blipFill>
          <a:blip r:embed="rId4"/>
          <a:stretch>
            <a:fillRect/>
          </a:stretch>
        </p:blipFill>
        <p:spPr>
          <a:xfrm>
            <a:off x="6191754" y="2745579"/>
            <a:ext cx="771960" cy="529743"/>
          </a:xfrm>
          <a:prstGeom prst="rect">
            <a:avLst/>
          </a:prstGeom>
        </p:spPr>
      </p:pic>
      <p:pic>
        <p:nvPicPr>
          <p:cNvPr id="32" name="Picture 18">
            <a:extLst>
              <a:ext uri="{FF2B5EF4-FFF2-40B4-BE49-F238E27FC236}">
                <a16:creationId xmlns:a16="http://schemas.microsoft.com/office/drawing/2014/main" id="{E90FE1A7-49D8-DE4B-BF65-2BB70FABB4FF}"/>
              </a:ext>
            </a:extLst>
          </p:cNvPr>
          <p:cNvPicPr>
            <a:picLocks noChangeAspect="1"/>
          </p:cNvPicPr>
          <p:nvPr/>
        </p:nvPicPr>
        <p:blipFill>
          <a:blip r:embed="rId5"/>
          <a:stretch>
            <a:fillRect/>
          </a:stretch>
        </p:blipFill>
        <p:spPr>
          <a:xfrm>
            <a:off x="4126363" y="5910293"/>
            <a:ext cx="1447799" cy="422712"/>
          </a:xfrm>
          <a:prstGeom prst="rect">
            <a:avLst/>
          </a:prstGeom>
        </p:spPr>
      </p:pic>
      <p:pic>
        <p:nvPicPr>
          <p:cNvPr id="34" name="Image 33">
            <a:extLst>
              <a:ext uri="{FF2B5EF4-FFF2-40B4-BE49-F238E27FC236}">
                <a16:creationId xmlns:a16="http://schemas.microsoft.com/office/drawing/2014/main" id="{12707C87-F1D1-2644-932D-CA41ABB43E31}"/>
              </a:ext>
            </a:extLst>
          </p:cNvPr>
          <p:cNvPicPr>
            <a:picLocks noChangeAspect="1"/>
          </p:cNvPicPr>
          <p:nvPr/>
        </p:nvPicPr>
        <p:blipFill>
          <a:blip r:embed="rId6"/>
          <a:stretch>
            <a:fillRect/>
          </a:stretch>
        </p:blipFill>
        <p:spPr>
          <a:xfrm>
            <a:off x="1856515" y="4542076"/>
            <a:ext cx="895710" cy="651130"/>
          </a:xfrm>
          <a:prstGeom prst="rect">
            <a:avLst/>
          </a:prstGeom>
        </p:spPr>
      </p:pic>
      <p:pic>
        <p:nvPicPr>
          <p:cNvPr id="35" name="Image 34">
            <a:extLst>
              <a:ext uri="{FF2B5EF4-FFF2-40B4-BE49-F238E27FC236}">
                <a16:creationId xmlns:a16="http://schemas.microsoft.com/office/drawing/2014/main" id="{D2AA4CC8-B889-5C40-B577-00C98D0A370B}"/>
              </a:ext>
            </a:extLst>
          </p:cNvPr>
          <p:cNvPicPr>
            <a:picLocks noChangeAspect="1"/>
          </p:cNvPicPr>
          <p:nvPr/>
        </p:nvPicPr>
        <p:blipFill>
          <a:blip r:embed="rId7"/>
          <a:stretch>
            <a:fillRect/>
          </a:stretch>
        </p:blipFill>
        <p:spPr>
          <a:xfrm>
            <a:off x="2410101" y="2557280"/>
            <a:ext cx="831227" cy="842294"/>
          </a:xfrm>
          <a:prstGeom prst="rect">
            <a:avLst/>
          </a:prstGeom>
        </p:spPr>
      </p:pic>
      <p:pic>
        <p:nvPicPr>
          <p:cNvPr id="36" name="Content Placeholder 7" descr="LOGOdef_completo-1.jpg">
            <a:extLst>
              <a:ext uri="{FF2B5EF4-FFF2-40B4-BE49-F238E27FC236}">
                <a16:creationId xmlns:a16="http://schemas.microsoft.com/office/drawing/2014/main" id="{2FAB9B70-1627-B04B-A130-B41B36CDA2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7594"/>
          <a:stretch/>
        </p:blipFill>
        <p:spPr bwMode="auto">
          <a:xfrm>
            <a:off x="1527714" y="3813446"/>
            <a:ext cx="1170915" cy="25164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itle 1">
            <a:extLst>
              <a:ext uri="{FF2B5EF4-FFF2-40B4-BE49-F238E27FC236}">
                <a16:creationId xmlns:a16="http://schemas.microsoft.com/office/drawing/2014/main" id="{48600D65-1116-D846-B353-6EA00E246D41}"/>
              </a:ext>
            </a:extLst>
          </p:cNvPr>
          <p:cNvSpPr txBox="1">
            <a:spLocks/>
          </p:cNvSpPr>
          <p:nvPr/>
        </p:nvSpPr>
        <p:spPr>
          <a:xfrm>
            <a:off x="-838200" y="-98093"/>
            <a:ext cx="10222247" cy="8891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BE0E3">
                    <a:lumMod val="50000"/>
                  </a:srgbClr>
                </a:solidFill>
                <a:effectLst/>
                <a:uLnTx/>
                <a:uFillTx/>
                <a:latin typeface="Arial"/>
                <a:ea typeface="+mj-ea"/>
                <a:cs typeface="+mj-cs"/>
              </a:rPr>
              <a:t>  </a:t>
            </a:r>
            <a:r>
              <a:rPr kumimoji="0" lang="en-US" sz="2800" b="1" i="0" u="none" strike="noStrike" kern="1200" cap="none" spc="0" normalizeH="0" baseline="0" noProof="0" dirty="0">
                <a:ln>
                  <a:noFill/>
                </a:ln>
                <a:solidFill>
                  <a:srgbClr val="FF0000"/>
                </a:solidFill>
                <a:effectLst/>
                <a:uLnTx/>
                <a:uFillTx/>
                <a:latin typeface="Arial"/>
                <a:ea typeface="+mj-ea"/>
                <a:cs typeface="+mj-cs"/>
              </a:rPr>
              <a:t>Frontiers</a:t>
            </a:r>
            <a:r>
              <a:rPr kumimoji="0" lang="en-US" sz="2800" b="1" i="0" u="none" strike="noStrike" kern="1200" cap="none" spc="0" normalizeH="0" baseline="0" noProof="0" dirty="0">
                <a:ln>
                  <a:noFill/>
                </a:ln>
                <a:solidFill>
                  <a:srgbClr val="BBE0E3">
                    <a:lumMod val="50000"/>
                  </a:srgbClr>
                </a:solidFill>
                <a:effectLst/>
                <a:uLnTx/>
                <a:uFillTx/>
                <a:latin typeface="Arial"/>
                <a:ea typeface="+mj-ea"/>
                <a:cs typeface="+mj-cs"/>
              </a:rPr>
              <a:t> (</a:t>
            </a:r>
            <a:r>
              <a:rPr kumimoji="0" lang="en-US" sz="2800" b="1" i="0" u="none" strike="noStrike" kern="1200" cap="none" spc="0" normalizeH="0" baseline="0" noProof="0" dirty="0">
                <a:ln>
                  <a:noFill/>
                </a:ln>
                <a:solidFill>
                  <a:srgbClr val="BBE0E3">
                    <a:lumMod val="50000"/>
                  </a:srgbClr>
                </a:solidFill>
                <a:effectLst/>
                <a:uLnTx/>
                <a:uFillTx/>
                <a:latin typeface="Arial"/>
                <a:ea typeface="+mj-ea"/>
                <a:cs typeface="+mj-cs"/>
                <a:hlinkClick r:id="rId9"/>
              </a:rPr>
              <a:t>https://frontiers-project.eu/</a:t>
            </a:r>
            <a:r>
              <a:rPr kumimoji="0" lang="en-US" sz="2800" b="1" i="0" u="none" strike="noStrike" kern="1200" cap="none" spc="0" normalizeH="0" baseline="0" noProof="0" dirty="0">
                <a:ln>
                  <a:noFill/>
                </a:ln>
                <a:solidFill>
                  <a:srgbClr val="BBE0E3">
                    <a:lumMod val="50000"/>
                  </a:srgbClr>
                </a:solidFill>
                <a:effectLst/>
                <a:uLnTx/>
                <a:uFillTx/>
                <a:latin typeface="Arial"/>
                <a:ea typeface="+mj-ea"/>
                <a:cs typeface="+mj-cs"/>
              </a:rPr>
              <a:t>)</a:t>
            </a:r>
          </a:p>
        </p:txBody>
      </p:sp>
      <p:sp>
        <p:nvSpPr>
          <p:cNvPr id="22" name="Rectangle 7">
            <a:extLst>
              <a:ext uri="{FF2B5EF4-FFF2-40B4-BE49-F238E27FC236}">
                <a16:creationId xmlns:a16="http://schemas.microsoft.com/office/drawing/2014/main" id="{5B604703-57CF-4143-BF62-E8A64E90B28E}"/>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5BF51DA-979F-4B17-A83A-0537DB2037D3}" type="slidenum">
              <a:rPr kumimoji="0" lang="en-US" altLang="en-US" sz="1400" b="0" i="0" u="none" strike="noStrike" kern="1200" cap="none" spc="0" normalizeH="0" baseline="0" noProof="0">
                <a:ln>
                  <a:noFill/>
                </a:ln>
                <a:solidFill>
                  <a:srgbClr val="BBE0E3">
                    <a:lumMod val="90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srgbClr val="BBE0E3">
                  <a:lumMod val="90000"/>
                </a:srgbClr>
              </a:solidFill>
              <a:effectLst/>
              <a:uLnTx/>
              <a:uFillTx/>
              <a:latin typeface="Arial" charset="0"/>
              <a:ea typeface="+mn-ea"/>
              <a:cs typeface="+mn-cs"/>
            </a:endParaRPr>
          </a:p>
        </p:txBody>
      </p:sp>
      <p:pic>
        <p:nvPicPr>
          <p:cNvPr id="5" name="Εικόνα 5">
            <a:extLst>
              <a:ext uri="{FF2B5EF4-FFF2-40B4-BE49-F238E27FC236}">
                <a16:creationId xmlns:a16="http://schemas.microsoft.com/office/drawing/2014/main" id="{C7442392-9D51-E158-E66B-DA0C7F8AEA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2222" y="3899878"/>
            <a:ext cx="1612381" cy="289984"/>
          </a:xfrm>
          <a:prstGeom prst="rect">
            <a:avLst/>
          </a:prstGeom>
        </p:spPr>
      </p:pic>
    </p:spTree>
    <p:extLst>
      <p:ext uri="{BB962C8B-B14F-4D97-AF65-F5344CB8AC3E}">
        <p14:creationId xmlns:p14="http://schemas.microsoft.com/office/powerpoint/2010/main" val="804334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2"/>
          <p:cNvSpPr txBox="1">
            <a:spLocks noChangeArrowheads="1"/>
          </p:cNvSpPr>
          <p:nvPr/>
        </p:nvSpPr>
        <p:spPr bwMode="auto">
          <a:xfrm>
            <a:off x="1537114" y="476587"/>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it-IT"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Earthquake</a:t>
            </a:r>
            <a:r>
              <a:rPr kumimoji="0" lang="it-IT" sz="1800" b="1" i="0" u="none" strike="noStrike" kern="1200" cap="none" spc="0" normalizeH="0" noProof="0" dirty="0">
                <a:ln>
                  <a:noFill/>
                </a:ln>
                <a:solidFill>
                  <a:srgbClr val="FF0000"/>
                </a:solidFill>
                <a:effectLst/>
                <a:uLnTx/>
                <a:uFillTx/>
                <a:latin typeface="Arial" pitchFamily="34" charset="0"/>
                <a:ea typeface="+mn-ea"/>
                <a:cs typeface="Arial" pitchFamily="34" charset="0"/>
              </a:rPr>
              <a:t> interferometer</a:t>
            </a:r>
            <a:endParaRPr kumimoji="0" lang="it-IT"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7" name="Rectangle 4">
            <a:extLst>
              <a:ext uri="{FF2B5EF4-FFF2-40B4-BE49-F238E27FC236}">
                <a16:creationId xmlns:a16="http://schemas.microsoft.com/office/drawing/2014/main" id="{4A950187-2C27-424E-9AEB-910165437652}"/>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pic>
        <p:nvPicPr>
          <p:cNvPr id="8" name="Picture 4">
            <a:extLst>
              <a:ext uri="{FF2B5EF4-FFF2-40B4-BE49-F238E27FC236}">
                <a16:creationId xmlns:a16="http://schemas.microsoft.com/office/drawing/2014/main" id="{EA34FD96-9DA9-47FD-84EC-BE4184D233A9}"/>
              </a:ext>
            </a:extLst>
          </p:cNvPr>
          <p:cNvPicPr>
            <a:picLocks noChangeAspect="1"/>
          </p:cNvPicPr>
          <p:nvPr/>
        </p:nvPicPr>
        <p:blipFill>
          <a:blip r:embed="rId2"/>
          <a:stretch>
            <a:fillRect/>
          </a:stretch>
        </p:blipFill>
        <p:spPr>
          <a:xfrm>
            <a:off x="4572000" y="3909930"/>
            <a:ext cx="4409288" cy="2090572"/>
          </a:xfrm>
          <a:prstGeom prst="rect">
            <a:avLst/>
          </a:prstGeom>
        </p:spPr>
      </p:pic>
      <p:pic>
        <p:nvPicPr>
          <p:cNvPr id="9" name="Picture 5">
            <a:extLst>
              <a:ext uri="{FF2B5EF4-FFF2-40B4-BE49-F238E27FC236}">
                <a16:creationId xmlns:a16="http://schemas.microsoft.com/office/drawing/2014/main" id="{51C899E5-0D4C-4F3F-A902-34BAD6C1CAB8}"/>
              </a:ext>
            </a:extLst>
          </p:cNvPr>
          <p:cNvPicPr>
            <a:picLocks noChangeAspect="1"/>
          </p:cNvPicPr>
          <p:nvPr/>
        </p:nvPicPr>
        <p:blipFill>
          <a:blip r:embed="rId3"/>
          <a:stretch>
            <a:fillRect/>
          </a:stretch>
        </p:blipFill>
        <p:spPr>
          <a:xfrm>
            <a:off x="123092" y="3679750"/>
            <a:ext cx="4230247" cy="2488147"/>
          </a:xfrm>
          <a:prstGeom prst="rect">
            <a:avLst/>
          </a:prstGeom>
        </p:spPr>
      </p:pic>
      <p:sp>
        <p:nvSpPr>
          <p:cNvPr id="10" name="Rectangle 3">
            <a:extLst>
              <a:ext uri="{FF2B5EF4-FFF2-40B4-BE49-F238E27FC236}">
                <a16:creationId xmlns:a16="http://schemas.microsoft.com/office/drawing/2014/main" id="{E1177FCA-7D69-4DFA-B608-96E55F630761}"/>
              </a:ext>
            </a:extLst>
          </p:cNvPr>
          <p:cNvSpPr/>
          <p:nvPr/>
        </p:nvSpPr>
        <p:spPr>
          <a:xfrm>
            <a:off x="632364" y="843300"/>
            <a:ext cx="7942294" cy="1868717"/>
          </a:xfrm>
          <a:prstGeom prst="rect">
            <a:avLst/>
          </a:prstGeom>
        </p:spPr>
        <p:txBody>
          <a:bodyPr wrap="square">
            <a:spAutoFit/>
          </a:bodyPr>
          <a:lstStyle/>
          <a:p>
            <a:pPr>
              <a:lnSpc>
                <a:spcPct val="115000"/>
              </a:lnSpc>
              <a:spcAft>
                <a:spcPts val="1000"/>
              </a:spcAft>
            </a:pPr>
            <a:r>
              <a:rPr lang="en-US" sz="1600" dirty="0">
                <a:latin typeface="Arial" panose="020B0604020202020204" pitchFamily="34" charset="0"/>
                <a:ea typeface="Calibri" panose="020F0502020204030204" pitchFamily="34" charset="0"/>
                <a:cs typeface="Arial" panose="020B0604020202020204" pitchFamily="34" charset="0"/>
              </a:rPr>
              <a:t>How can you use Virgo data ? Control room data constitute a powerful tool to understand how the environment interact with the detector </a:t>
            </a:r>
          </a:p>
          <a:p>
            <a:pPr marL="285750" indent="-285750">
              <a:lnSpc>
                <a:spcPct val="115000"/>
              </a:lnSpc>
              <a:spcAft>
                <a:spcPts val="1000"/>
              </a:spcAft>
              <a:buFont typeface="Arial" panose="020B0604020202020204" pitchFamily="34" charset="0"/>
              <a:buChar char="•"/>
            </a:pPr>
            <a:r>
              <a:rPr lang="en-US" sz="1600" dirty="0">
                <a:ea typeface="Calibri" panose="020F0502020204030204" pitchFamily="34" charset="0"/>
                <a:cs typeface="Arial" panose="020B0604020202020204" pitchFamily="34" charset="0"/>
              </a:rPr>
              <a:t>What is the effect of the wind on Virgo ?</a:t>
            </a:r>
          </a:p>
          <a:p>
            <a:pPr marL="285750" indent="-285750">
              <a:lnSpc>
                <a:spcPct val="115000"/>
              </a:lnSpc>
              <a:spcAft>
                <a:spcPts val="1000"/>
              </a:spcAft>
              <a:buFont typeface="Arial" panose="020B0604020202020204" pitchFamily="34" charset="0"/>
              <a:buChar char="•"/>
            </a:pPr>
            <a:r>
              <a:rPr lang="en-US" sz="1600" dirty="0">
                <a:ea typeface="Calibri" panose="020F0502020204030204" pitchFamily="34" charset="0"/>
                <a:cs typeface="Arial" panose="020B0604020202020204" pitchFamily="34" charset="0"/>
              </a:rPr>
              <a:t>What is the effect of the sea waves ?</a:t>
            </a:r>
          </a:p>
          <a:p>
            <a:pPr marL="285750" indent="-285750">
              <a:lnSpc>
                <a:spcPct val="115000"/>
              </a:lnSpc>
              <a:spcAft>
                <a:spcPts val="1000"/>
              </a:spcAft>
              <a:buFont typeface="Arial" panose="020B0604020202020204" pitchFamily="34" charset="0"/>
              <a:buChar char="•"/>
            </a:pPr>
            <a:r>
              <a:rPr lang="en-US" sz="1600" dirty="0">
                <a:ea typeface="Calibri" panose="020F0502020204030204" pitchFamily="34" charset="0"/>
                <a:cs typeface="Arial" panose="020B0604020202020204" pitchFamily="34" charset="0"/>
              </a:rPr>
              <a:t>What happen when an earthquake reach the Virgo site ?</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7">
            <a:extLst>
              <a:ext uri="{FF2B5EF4-FFF2-40B4-BE49-F238E27FC236}">
                <a16:creationId xmlns:a16="http://schemas.microsoft.com/office/drawing/2014/main" id="{09B7CA5F-DD28-42E2-9045-84DBC7BA3788}"/>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20</a:t>
            </a:fld>
            <a:endParaRPr lang="en-US" altLang="en-US" sz="1400">
              <a:solidFill>
                <a:schemeClr val="accent1">
                  <a:lumMod val="90000"/>
                </a:schemeClr>
              </a:solidFill>
            </a:endParaRPr>
          </a:p>
        </p:txBody>
      </p:sp>
    </p:spTree>
    <p:extLst>
      <p:ext uri="{BB962C8B-B14F-4D97-AF65-F5344CB8AC3E}">
        <p14:creationId xmlns:p14="http://schemas.microsoft.com/office/powerpoint/2010/main" val="860932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2">
            <a:extLst>
              <a:ext uri="{FF2B5EF4-FFF2-40B4-BE49-F238E27FC236}">
                <a16:creationId xmlns:a16="http://schemas.microsoft.com/office/drawing/2014/main" id="{F08173A4-D4D0-4D1B-95D4-2957D67C09F0}"/>
              </a:ext>
            </a:extLst>
          </p:cNvPr>
          <p:cNvSpPr txBox="1">
            <a:spLocks noChangeArrowheads="1"/>
          </p:cNvSpPr>
          <p:nvPr/>
        </p:nvSpPr>
        <p:spPr bwMode="auto">
          <a:xfrm>
            <a:off x="1524000" y="470693"/>
            <a:ext cx="6096000" cy="36671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1800" b="1">
                <a:solidFill>
                  <a:srgbClr val="FF0000"/>
                </a:solidFill>
                <a:cs typeface="Arial" pitchFamily="34" charset="0"/>
              </a:rPr>
              <a:t>Finding black holes in a chirp</a:t>
            </a:r>
            <a:endParaRPr kumimoji="0" lang="en-US" sz="1800" b="1" i="0" u="none" strike="noStrike" kern="1200" cap="none" spc="0" normalizeH="0" baseline="0">
              <a:ln>
                <a:noFill/>
              </a:ln>
              <a:solidFill>
                <a:srgbClr val="FF0000"/>
              </a:solidFill>
              <a:effectLst/>
              <a:uLnTx/>
              <a:uFillTx/>
              <a:latin typeface="Arial" pitchFamily="34" charset="0"/>
              <a:ea typeface="+mn-ea"/>
              <a:cs typeface="Arial" pitchFamily="34" charset="0"/>
            </a:endParaRPr>
          </a:p>
        </p:txBody>
      </p:sp>
      <p:sp>
        <p:nvSpPr>
          <p:cNvPr id="6" name="Rectangle 4">
            <a:extLst>
              <a:ext uri="{FF2B5EF4-FFF2-40B4-BE49-F238E27FC236}">
                <a16:creationId xmlns:a16="http://schemas.microsoft.com/office/drawing/2014/main" id="{F6CEB6DE-4186-4D36-B18E-06F6EC092C3D}"/>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IT" altLang="it-IT" sz="2800" b="1" dirty="0">
                <a:solidFill>
                  <a:srgbClr val="FF0000"/>
                </a:solidFill>
              </a:rPr>
              <a:t>GW </a:t>
            </a:r>
            <a:r>
              <a:rPr lang="en-US" altLang="it-IT" sz="2800" b="1" dirty="0">
                <a:solidFill>
                  <a:srgbClr val="FF0000"/>
                </a:solidFill>
              </a:rPr>
              <a:t>Demonstrators</a:t>
            </a:r>
          </a:p>
        </p:txBody>
      </p:sp>
      <p:pic>
        <p:nvPicPr>
          <p:cNvPr id="4" name="image5.png">
            <a:extLst>
              <a:ext uri="{FF2B5EF4-FFF2-40B4-BE49-F238E27FC236}">
                <a16:creationId xmlns:a16="http://schemas.microsoft.com/office/drawing/2014/main" id="{0F0EDC03-CE19-9A4E-A0EB-3AA308BBFF30}"/>
              </a:ext>
            </a:extLst>
          </p:cNvPr>
          <p:cNvPicPr/>
          <p:nvPr/>
        </p:nvPicPr>
        <p:blipFill>
          <a:blip r:embed="rId2"/>
          <a:srcRect/>
          <a:stretch>
            <a:fillRect/>
          </a:stretch>
        </p:blipFill>
        <p:spPr>
          <a:xfrm>
            <a:off x="1208015" y="2097247"/>
            <a:ext cx="3018449" cy="1841008"/>
          </a:xfrm>
          <a:prstGeom prst="rect">
            <a:avLst/>
          </a:prstGeom>
          <a:ln/>
        </p:spPr>
      </p:pic>
      <p:pic>
        <p:nvPicPr>
          <p:cNvPr id="7" name="image7.png">
            <a:extLst>
              <a:ext uri="{FF2B5EF4-FFF2-40B4-BE49-F238E27FC236}">
                <a16:creationId xmlns:a16="http://schemas.microsoft.com/office/drawing/2014/main" id="{D5DE6DE2-3F26-8340-8632-B4776CBC5F23}"/>
              </a:ext>
            </a:extLst>
          </p:cNvPr>
          <p:cNvPicPr>
            <a:picLocks noChangeAspect="1"/>
          </p:cNvPicPr>
          <p:nvPr/>
        </p:nvPicPr>
        <p:blipFill>
          <a:blip r:embed="rId3"/>
          <a:srcRect/>
          <a:stretch>
            <a:fillRect/>
          </a:stretch>
        </p:blipFill>
        <p:spPr>
          <a:xfrm>
            <a:off x="5664831" y="2097247"/>
            <a:ext cx="2703996" cy="1841008"/>
          </a:xfrm>
          <a:prstGeom prst="rect">
            <a:avLst/>
          </a:prstGeom>
          <a:ln/>
        </p:spPr>
      </p:pic>
      <p:pic>
        <p:nvPicPr>
          <p:cNvPr id="8" name="officeArt object">
            <a:extLst>
              <a:ext uri="{FF2B5EF4-FFF2-40B4-BE49-F238E27FC236}">
                <a16:creationId xmlns:a16="http://schemas.microsoft.com/office/drawing/2014/main" id="{E57D9CB2-510F-F944-A8A8-704D93182CA8}"/>
              </a:ext>
            </a:extLst>
          </p:cNvPr>
          <p:cNvPicPr>
            <a:picLocks noChangeAspect="1"/>
          </p:cNvPicPr>
          <p:nvPr/>
        </p:nvPicPr>
        <p:blipFill>
          <a:blip r:embed="rId4"/>
          <a:stretch>
            <a:fillRect/>
          </a:stretch>
        </p:blipFill>
        <p:spPr>
          <a:xfrm>
            <a:off x="1651597" y="4251875"/>
            <a:ext cx="3600000" cy="2399850"/>
          </a:xfrm>
          <a:prstGeom prst="rect">
            <a:avLst/>
          </a:prstGeom>
          <a:ln w="12700" cap="flat">
            <a:noFill/>
            <a:miter lim="400000"/>
          </a:ln>
          <a:effectLst/>
        </p:spPr>
      </p:pic>
      <p:pic>
        <p:nvPicPr>
          <p:cNvPr id="9" name="officeArt object">
            <a:extLst>
              <a:ext uri="{FF2B5EF4-FFF2-40B4-BE49-F238E27FC236}">
                <a16:creationId xmlns:a16="http://schemas.microsoft.com/office/drawing/2014/main" id="{686C5B4E-A149-8340-9C7D-FD0162BA4D9B}"/>
              </a:ext>
            </a:extLst>
          </p:cNvPr>
          <p:cNvPicPr/>
          <p:nvPr/>
        </p:nvPicPr>
        <p:blipFill>
          <a:blip r:embed="rId5"/>
          <a:stretch>
            <a:fillRect/>
          </a:stretch>
        </p:blipFill>
        <p:spPr>
          <a:xfrm>
            <a:off x="5892082" y="5139062"/>
            <a:ext cx="2173605" cy="625475"/>
          </a:xfrm>
          <a:prstGeom prst="rect">
            <a:avLst/>
          </a:prstGeom>
          <a:ln w="12700" cap="flat">
            <a:noFill/>
            <a:miter lim="400000"/>
          </a:ln>
          <a:effectLst/>
        </p:spPr>
      </p:pic>
      <p:sp>
        <p:nvSpPr>
          <p:cNvPr id="11" name="Rettangolo 10">
            <a:extLst>
              <a:ext uri="{FF2B5EF4-FFF2-40B4-BE49-F238E27FC236}">
                <a16:creationId xmlns:a16="http://schemas.microsoft.com/office/drawing/2014/main" id="{D929981C-372D-4BEB-9411-3093FEC97095}"/>
              </a:ext>
            </a:extLst>
          </p:cNvPr>
          <p:cNvSpPr/>
          <p:nvPr/>
        </p:nvSpPr>
        <p:spPr>
          <a:xfrm>
            <a:off x="520118" y="829622"/>
            <a:ext cx="8229599" cy="917687"/>
          </a:xfrm>
          <a:prstGeom prst="rect">
            <a:avLst/>
          </a:prstGeom>
        </p:spPr>
        <p:txBody>
          <a:bodyPr wrap="square">
            <a:spAutoFit/>
          </a:bodyPr>
          <a:lstStyle/>
          <a:p>
            <a:pPr>
              <a:lnSpc>
                <a:spcPct val="115000"/>
              </a:lnSpc>
              <a:spcAft>
                <a:spcPts val="1000"/>
              </a:spcAft>
            </a:pPr>
            <a:r>
              <a:rPr lang="en-US" sz="1600" dirty="0">
                <a:latin typeface="Arial" panose="020B0604020202020204" pitchFamily="34" charset="0"/>
                <a:ea typeface="Calibri" panose="020F0502020204030204" pitchFamily="34" charset="0"/>
                <a:cs typeface="Arial" panose="020B0604020202020204" pitchFamily="34" charset="0"/>
              </a:rPr>
              <a:t>Using </a:t>
            </a:r>
            <a:r>
              <a:rPr lang="en-US" sz="1600" dirty="0">
                <a:ea typeface="Calibri" panose="020F0502020204030204" pitchFamily="34" charset="0"/>
                <a:cs typeface="Arial" panose="020B0604020202020204" pitchFamily="34" charset="0"/>
              </a:rPr>
              <a:t>LIGO/Virgo data, s</a:t>
            </a:r>
            <a:r>
              <a:rPr lang="en-US" sz="1600" dirty="0">
                <a:latin typeface="Arial" panose="020B0604020202020204" pitchFamily="34" charset="0"/>
                <a:ea typeface="Calibri" panose="020F0502020204030204" pitchFamily="34" charset="0"/>
                <a:cs typeface="Arial" panose="020B0604020202020204" pitchFamily="34" charset="0"/>
              </a:rPr>
              <a:t>tudents will learn how to determine the masses and the radius of a binary system, to identify the two objects as black holes, and what are the fundamental properties and parameters of a black hole. </a:t>
            </a:r>
          </a:p>
        </p:txBody>
      </p:sp>
      <p:sp>
        <p:nvSpPr>
          <p:cNvPr id="10" name="Rectangle 7">
            <a:extLst>
              <a:ext uri="{FF2B5EF4-FFF2-40B4-BE49-F238E27FC236}">
                <a16:creationId xmlns:a16="http://schemas.microsoft.com/office/drawing/2014/main" id="{D19D6D4D-7D53-4D54-8A53-0AB281A2FA2C}"/>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21</a:t>
            </a:fld>
            <a:endParaRPr lang="en-US" altLang="en-US" sz="1400">
              <a:solidFill>
                <a:schemeClr val="accent1">
                  <a:lumMod val="90000"/>
                </a:schemeClr>
              </a:solidFill>
            </a:endParaRPr>
          </a:p>
        </p:txBody>
      </p:sp>
    </p:spTree>
    <p:extLst>
      <p:ext uri="{BB962C8B-B14F-4D97-AF65-F5344CB8AC3E}">
        <p14:creationId xmlns:p14="http://schemas.microsoft.com/office/powerpoint/2010/main" val="3693265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436"/>
          <a:stretch/>
        </p:blipFill>
        <p:spPr bwMode="auto">
          <a:xfrm>
            <a:off x="61118" y="3555851"/>
            <a:ext cx="9037875" cy="32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ZoneTexte 12">
            <a:extLst>
              <a:ext uri="{FF2B5EF4-FFF2-40B4-BE49-F238E27FC236}">
                <a16:creationId xmlns:a16="http://schemas.microsoft.com/office/drawing/2014/main" id="{3BC069C2-DBE2-FD45-8B99-B9C4312D3CEB}"/>
              </a:ext>
            </a:extLst>
          </p:cNvPr>
          <p:cNvSpPr txBox="1"/>
          <p:nvPr/>
        </p:nvSpPr>
        <p:spPr>
          <a:xfrm>
            <a:off x="1059934" y="1657632"/>
            <a:ext cx="7076424" cy="1936358"/>
          </a:xfrm>
          <a:prstGeom prst="rect">
            <a:avLst/>
          </a:prstGeom>
          <a:noFill/>
        </p:spPr>
        <p:txBody>
          <a:bodyPr wrap="square" rtlCol="0">
            <a:spAutoFit/>
          </a:bodyPr>
          <a:lstStyle/>
          <a:p>
            <a:pPr marL="285750" indent="-285750">
              <a:buFontTx/>
              <a:buChar char="-"/>
            </a:pPr>
            <a:r>
              <a:rPr lang="en-GB" sz="1400" b="1" dirty="0"/>
              <a:t>Offering authentic research experience for students, teachers, and the general public.</a:t>
            </a:r>
          </a:p>
          <a:p>
            <a:pPr marL="285750" indent="-285750">
              <a:buFontTx/>
              <a:buChar char="-"/>
            </a:pPr>
            <a:r>
              <a:rPr lang="en-GB" sz="1400" b="1" dirty="0"/>
              <a:t>Adopting an inquiry based approach.</a:t>
            </a:r>
          </a:p>
          <a:p>
            <a:pPr marL="285750" indent="-285750">
              <a:buFontTx/>
              <a:buChar char="-"/>
            </a:pPr>
            <a:r>
              <a:rPr lang="en-GB" sz="1400" b="1" dirty="0"/>
              <a:t>Developing open, digital educational resources for everyone to use.</a:t>
            </a:r>
          </a:p>
          <a:p>
            <a:pPr marL="285750" indent="-285750">
              <a:buFontTx/>
              <a:buChar char="-"/>
            </a:pPr>
            <a:r>
              <a:rPr lang="en-GB" sz="1400" b="1" dirty="0"/>
              <a:t>Creating and supporting national and international communities.</a:t>
            </a:r>
          </a:p>
          <a:p>
            <a:pPr marL="285750" indent="-285750">
              <a:buFontTx/>
              <a:buChar char="-"/>
            </a:pPr>
            <a:r>
              <a:rPr lang="en-GB" sz="1400" b="1" dirty="0"/>
              <a:t>Offering short and long term courses for teachers and students.</a:t>
            </a:r>
          </a:p>
          <a:p>
            <a:pPr marL="285750" indent="-285750">
              <a:buFontTx/>
              <a:buChar char="-"/>
            </a:pPr>
            <a:r>
              <a:rPr lang="en-GB" sz="1400" b="1" dirty="0"/>
              <a:t>Engaging the public through events such as Virtual Visits to Research Infrastructure.</a:t>
            </a:r>
          </a:p>
        </p:txBody>
      </p:sp>
      <p:sp>
        <p:nvSpPr>
          <p:cNvPr id="3" name="Rectangle à coins arrondis 2">
            <a:extLst>
              <a:ext uri="{FF2B5EF4-FFF2-40B4-BE49-F238E27FC236}">
                <a16:creationId xmlns:a16="http://schemas.microsoft.com/office/drawing/2014/main" id="{0FA66E6C-2361-ED4F-9D9E-6C7B9789832F}"/>
              </a:ext>
            </a:extLst>
          </p:cNvPr>
          <p:cNvSpPr/>
          <p:nvPr/>
        </p:nvSpPr>
        <p:spPr>
          <a:xfrm>
            <a:off x="1031806" y="1612633"/>
            <a:ext cx="7096498" cy="1936358"/>
          </a:xfrm>
          <a:prstGeom prst="round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Title 1"/>
          <p:cNvSpPr>
            <a:spLocks noGrp="1"/>
          </p:cNvSpPr>
          <p:nvPr>
            <p:ph type="title"/>
          </p:nvPr>
        </p:nvSpPr>
        <p:spPr>
          <a:xfrm>
            <a:off x="122238" y="47961"/>
            <a:ext cx="8915637" cy="1375924"/>
          </a:xfrm>
        </p:spPr>
        <p:txBody>
          <a:bodyPr>
            <a:noAutofit/>
          </a:bodyPr>
          <a:lstStyle/>
          <a:p>
            <a:r>
              <a:rPr lang="en-US" sz="2800" b="1" dirty="0">
                <a:solidFill>
                  <a:schemeClr val="accent1">
                    <a:lumMod val="50000"/>
                  </a:schemeClr>
                </a:solidFill>
                <a:latin typeface="+mn-lt"/>
              </a:rPr>
              <a:t>Aiming to bridge the gap between frontier science and education as well as society</a:t>
            </a:r>
          </a:p>
        </p:txBody>
      </p:sp>
      <p:sp>
        <p:nvSpPr>
          <p:cNvPr id="12" name="Rectangle 11">
            <a:extLst>
              <a:ext uri="{FF2B5EF4-FFF2-40B4-BE49-F238E27FC236}">
                <a16:creationId xmlns:a16="http://schemas.microsoft.com/office/drawing/2014/main" id="{80A658EF-7A40-014E-B450-960DC3CB836C}"/>
              </a:ext>
            </a:extLst>
          </p:cNvPr>
          <p:cNvSpPr/>
          <p:nvPr/>
        </p:nvSpPr>
        <p:spPr>
          <a:xfrm>
            <a:off x="5868924" y="1234568"/>
            <a:ext cx="3275076" cy="416204"/>
          </a:xfrm>
          <a:prstGeom prst="rect">
            <a:avLst/>
          </a:prstGeom>
        </p:spPr>
        <p:txBody>
          <a:bodyPr wrap="square">
            <a:spAutoFit/>
          </a:bodyPr>
          <a:lstStyle/>
          <a:p>
            <a:pPr algn="ctr">
              <a:lnSpc>
                <a:spcPct val="115000"/>
              </a:lnSpc>
              <a:spcAft>
                <a:spcPts val="0"/>
              </a:spcAft>
            </a:pPr>
            <a:r>
              <a:rPr lang="fr-FR" sz="2000" b="1" dirty="0">
                <a:solidFill>
                  <a:schemeClr val="accent6"/>
                </a:solidFill>
              </a:rPr>
              <a:t>The FRONTIERS </a:t>
            </a:r>
            <a:r>
              <a:rPr lang="fr-FR" sz="2000" b="1" dirty="0" err="1">
                <a:solidFill>
                  <a:schemeClr val="accent6"/>
                </a:solidFill>
              </a:rPr>
              <a:t>tool</a:t>
            </a:r>
            <a:r>
              <a:rPr lang="fr-FR" sz="2000" b="1" dirty="0">
                <a:solidFill>
                  <a:schemeClr val="accent6"/>
                </a:solidFill>
              </a:rPr>
              <a:t>-kit</a:t>
            </a:r>
          </a:p>
        </p:txBody>
      </p:sp>
      <p:sp>
        <p:nvSpPr>
          <p:cNvPr id="5" name="ZoneTexte 4">
            <a:extLst>
              <a:ext uri="{FF2B5EF4-FFF2-40B4-BE49-F238E27FC236}">
                <a16:creationId xmlns:a16="http://schemas.microsoft.com/office/drawing/2014/main" id="{1488B0F9-7C7D-8141-9EB1-33408F4CA98B}"/>
              </a:ext>
            </a:extLst>
          </p:cNvPr>
          <p:cNvSpPr txBox="1"/>
          <p:nvPr/>
        </p:nvSpPr>
        <p:spPr>
          <a:xfrm>
            <a:off x="10597019" y="1427967"/>
            <a:ext cx="184731" cy="369332"/>
          </a:xfrm>
          <a:prstGeom prst="rect">
            <a:avLst/>
          </a:prstGeom>
          <a:noFill/>
        </p:spPr>
        <p:txBody>
          <a:bodyPr wrap="none" rtlCol="0">
            <a:spAutoFit/>
          </a:bodyPr>
          <a:lstStyle/>
          <a:p>
            <a:endParaRPr lang="fr-FR"/>
          </a:p>
        </p:txBody>
      </p:sp>
      <p:sp>
        <p:nvSpPr>
          <p:cNvPr id="11" name="Rectangle 7">
            <a:extLst>
              <a:ext uri="{FF2B5EF4-FFF2-40B4-BE49-F238E27FC236}">
                <a16:creationId xmlns:a16="http://schemas.microsoft.com/office/drawing/2014/main" id="{0ACE39C6-BAA6-47BD-9570-E7CC85B210A6}"/>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3</a:t>
            </a:fld>
            <a:endParaRPr lang="en-US" altLang="en-US" sz="1400">
              <a:solidFill>
                <a:schemeClr val="accent1">
                  <a:lumMod val="90000"/>
                </a:schemeClr>
              </a:solidFill>
            </a:endParaRPr>
          </a:p>
        </p:txBody>
      </p:sp>
    </p:spTree>
    <p:extLst>
      <p:ext uri="{BB962C8B-B14F-4D97-AF65-F5344CB8AC3E}">
        <p14:creationId xmlns:p14="http://schemas.microsoft.com/office/powerpoint/2010/main" val="339080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71F6A4-E0AA-254B-8572-B6D6CAD4A42E}"/>
              </a:ext>
            </a:extLst>
          </p:cNvPr>
          <p:cNvSpPr/>
          <p:nvPr/>
        </p:nvSpPr>
        <p:spPr>
          <a:xfrm>
            <a:off x="1090072" y="675522"/>
            <a:ext cx="7106544" cy="2118529"/>
          </a:xfrm>
          <a:prstGeom prst="rect">
            <a:avLst/>
          </a:prstGeom>
        </p:spPr>
        <p:txBody>
          <a:bodyPr wrap="square">
            <a:spAutoFit/>
          </a:bodyPr>
          <a:lstStyle/>
          <a:p>
            <a:pPr marL="0" lvl="1" indent="-342900">
              <a:lnSpc>
                <a:spcPct val="150000"/>
              </a:lnSpc>
              <a:buClr>
                <a:srgbClr val="FFC000"/>
              </a:buClr>
              <a:buFont typeface="Wingdings" pitchFamily="2" charset="2"/>
              <a:buChar char="§"/>
            </a:pPr>
            <a:r>
              <a:rPr lang="en-GB" sz="1800" dirty="0"/>
              <a:t>21 pedagogical scenarios for secondary school.</a:t>
            </a:r>
          </a:p>
          <a:p>
            <a:pPr marL="0" lvl="1" indent="-342900">
              <a:lnSpc>
                <a:spcPct val="150000"/>
              </a:lnSpc>
              <a:buClr>
                <a:srgbClr val="FFC000"/>
              </a:buClr>
              <a:buFont typeface="Wingdings" pitchFamily="2" charset="2"/>
              <a:buChar char="§"/>
            </a:pPr>
            <a:r>
              <a:rPr lang="en-GB" sz="1800" dirty="0"/>
              <a:t>Fully online ready to use in 5 different languages (English, French, Italian, Greek, Portuguese).</a:t>
            </a:r>
          </a:p>
          <a:p>
            <a:pPr marL="0" lvl="1" indent="-342900">
              <a:lnSpc>
                <a:spcPct val="150000"/>
              </a:lnSpc>
              <a:buClr>
                <a:srgbClr val="FFC000"/>
              </a:buClr>
              <a:buFont typeface="Wingdings" pitchFamily="2" charset="2"/>
              <a:buChar char="§"/>
            </a:pPr>
            <a:r>
              <a:rPr lang="en-GB" sz="1800" dirty="0"/>
              <a:t>Follow an inquiry methodology.</a:t>
            </a:r>
          </a:p>
          <a:p>
            <a:pPr marL="0" lvl="1" indent="-342900">
              <a:lnSpc>
                <a:spcPct val="150000"/>
              </a:lnSpc>
              <a:buClr>
                <a:srgbClr val="FFC000"/>
              </a:buClr>
              <a:buFont typeface="Wingdings" pitchFamily="2" charset="2"/>
              <a:buChar char="§"/>
            </a:pPr>
            <a:r>
              <a:rPr lang="en-GB" sz="1800" dirty="0"/>
              <a:t>Free, open source, completely editable and adaptable.</a:t>
            </a:r>
          </a:p>
        </p:txBody>
      </p:sp>
      <p:sp>
        <p:nvSpPr>
          <p:cNvPr id="12" name="Rectangle 11">
            <a:extLst>
              <a:ext uri="{FF2B5EF4-FFF2-40B4-BE49-F238E27FC236}">
                <a16:creationId xmlns:a16="http://schemas.microsoft.com/office/drawing/2014/main" id="{DCFD07BD-9830-CC49-8A1D-06A9E29F4399}"/>
              </a:ext>
            </a:extLst>
          </p:cNvPr>
          <p:cNvSpPr/>
          <p:nvPr/>
        </p:nvSpPr>
        <p:spPr>
          <a:xfrm>
            <a:off x="781649" y="6185520"/>
            <a:ext cx="7580701" cy="400110"/>
          </a:xfrm>
          <a:prstGeom prst="rect">
            <a:avLst/>
          </a:prstGeom>
        </p:spPr>
        <p:txBody>
          <a:bodyPr wrap="square">
            <a:spAutoFit/>
          </a:bodyPr>
          <a:lstStyle/>
          <a:p>
            <a:pPr algn="ctr"/>
            <a:r>
              <a:rPr lang="fr-FR" sz="2000" dirty="0">
                <a:solidFill>
                  <a:schemeClr val="bg1"/>
                </a:solidFill>
                <a:hlinkClick r:id="rId2">
                  <a:extLst>
                    <a:ext uri="{A12FA001-AC4F-418D-AE19-62706E023703}">
                      <ahyp:hlinkClr xmlns:ahyp="http://schemas.microsoft.com/office/drawing/2018/hyperlinkcolor" val="tx"/>
                    </a:ext>
                  </a:extLst>
                </a:hlinkClick>
              </a:rPr>
              <a:t>http://www.frontiers-project.eu/demonstrators/</a:t>
            </a:r>
            <a:r>
              <a:rPr lang="fr-FR" sz="2000" dirty="0">
                <a:solidFill>
                  <a:schemeClr val="bg1"/>
                </a:solidFill>
              </a:rPr>
              <a:t> </a:t>
            </a:r>
          </a:p>
        </p:txBody>
      </p:sp>
      <p:pic>
        <p:nvPicPr>
          <p:cNvPr id="13" name="Image 12">
            <a:extLst>
              <a:ext uri="{FF2B5EF4-FFF2-40B4-BE49-F238E27FC236}">
                <a16:creationId xmlns:a16="http://schemas.microsoft.com/office/drawing/2014/main" id="{46DE21A7-32EA-5841-A45D-7E641E7BB2A2}"/>
              </a:ext>
            </a:extLst>
          </p:cNvPr>
          <p:cNvPicPr>
            <a:picLocks noChangeAspect="1"/>
          </p:cNvPicPr>
          <p:nvPr/>
        </p:nvPicPr>
        <p:blipFill rotWithShape="1">
          <a:blip r:embed="rId3"/>
          <a:srcRect t="9648"/>
          <a:stretch/>
        </p:blipFill>
        <p:spPr>
          <a:xfrm>
            <a:off x="1090072" y="2997148"/>
            <a:ext cx="6963856" cy="3185330"/>
          </a:xfrm>
          <a:prstGeom prst="rect">
            <a:avLst/>
          </a:prstGeom>
        </p:spPr>
      </p:pic>
      <p:sp>
        <p:nvSpPr>
          <p:cNvPr id="8" name="Rectangle 4">
            <a:extLst>
              <a:ext uri="{FF2B5EF4-FFF2-40B4-BE49-F238E27FC236}">
                <a16:creationId xmlns:a16="http://schemas.microsoft.com/office/drawing/2014/main" id="{35BE8C0C-8B37-4933-929B-98B7B80AAEC7}"/>
              </a:ext>
            </a:extLst>
          </p:cNvPr>
          <p:cNvSpPr>
            <a:spLocks noChangeArrowheads="1"/>
          </p:cNvSpPr>
          <p:nvPr/>
        </p:nvSpPr>
        <p:spPr bwMode="auto">
          <a:xfrm>
            <a:off x="457200" y="7302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2800" b="1" dirty="0">
                <a:solidFill>
                  <a:schemeClr val="accent1">
                    <a:lumMod val="50000"/>
                  </a:schemeClr>
                </a:solidFill>
              </a:rPr>
              <a:t>The demonstrators</a:t>
            </a:r>
          </a:p>
        </p:txBody>
      </p:sp>
      <p:sp>
        <p:nvSpPr>
          <p:cNvPr id="10" name="Rectangle 7">
            <a:extLst>
              <a:ext uri="{FF2B5EF4-FFF2-40B4-BE49-F238E27FC236}">
                <a16:creationId xmlns:a16="http://schemas.microsoft.com/office/drawing/2014/main" id="{BF4D253F-4B0A-4AEA-B5B7-B5A7FDEF7EA7}"/>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4</a:t>
            </a:fld>
            <a:endParaRPr lang="en-US" altLang="en-US" sz="1400">
              <a:solidFill>
                <a:schemeClr val="accent1">
                  <a:lumMod val="90000"/>
                </a:schemeClr>
              </a:solidFill>
            </a:endParaRPr>
          </a:p>
        </p:txBody>
      </p:sp>
    </p:spTree>
    <p:extLst>
      <p:ext uri="{BB962C8B-B14F-4D97-AF65-F5344CB8AC3E}">
        <p14:creationId xmlns:p14="http://schemas.microsoft.com/office/powerpoint/2010/main" val="370214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a:extLst>
              <a:ext uri="{FF2B5EF4-FFF2-40B4-BE49-F238E27FC236}">
                <a16:creationId xmlns:a16="http://schemas.microsoft.com/office/drawing/2014/main" id="{F197FC11-9BB7-415C-83DA-22FF2EABC49E}"/>
              </a:ext>
            </a:extLst>
          </p:cNvPr>
          <p:cNvSpPr>
            <a:spLocks noGrp="1"/>
          </p:cNvSpPr>
          <p:nvPr>
            <p:ph type="title"/>
          </p:nvPr>
        </p:nvSpPr>
        <p:spPr>
          <a:xfrm>
            <a:off x="838200" y="274638"/>
            <a:ext cx="7467600" cy="1143000"/>
          </a:xfrm>
        </p:spPr>
        <p:txBody>
          <a:bodyPr/>
          <a:lstStyle/>
          <a:p>
            <a:r>
              <a:rPr lang="en-US" sz="2800" b="1" dirty="0">
                <a:solidFill>
                  <a:schemeClr val="accent1">
                    <a:lumMod val="50000"/>
                  </a:schemeClr>
                </a:solidFill>
              </a:rPr>
              <a:t>Adopting the inquiry based science education pedagogy</a:t>
            </a:r>
            <a:endParaRPr lang="el-GR" sz="2800" b="1" dirty="0">
              <a:solidFill>
                <a:schemeClr val="accent1">
                  <a:lumMod val="50000"/>
                </a:schemeClr>
              </a:solidFill>
            </a:endParaRPr>
          </a:p>
        </p:txBody>
      </p:sp>
      <p:sp>
        <p:nvSpPr>
          <p:cNvPr id="5" name="Θέση περιεχομένου 2">
            <a:extLst>
              <a:ext uri="{FF2B5EF4-FFF2-40B4-BE49-F238E27FC236}">
                <a16:creationId xmlns:a16="http://schemas.microsoft.com/office/drawing/2014/main" id="{0C320C0C-530D-4B1D-91A1-6BD7A968DFEE}"/>
              </a:ext>
            </a:extLst>
          </p:cNvPr>
          <p:cNvSpPr>
            <a:spLocks noGrp="1"/>
          </p:cNvSpPr>
          <p:nvPr>
            <p:ph sz="quarter" idx="1"/>
          </p:nvPr>
        </p:nvSpPr>
        <p:spPr>
          <a:xfrm>
            <a:off x="457200" y="1600200"/>
            <a:ext cx="7467600" cy="4873752"/>
          </a:xfrm>
        </p:spPr>
        <p:txBody>
          <a:bodyPr>
            <a:normAutofit lnSpcReduction="10000"/>
          </a:bodyPr>
          <a:lstStyle/>
          <a:p>
            <a:pPr fontAlgn="base"/>
            <a:r>
              <a:rPr lang="en-US" sz="2000" dirty="0"/>
              <a:t>Learners are </a:t>
            </a:r>
            <a:r>
              <a:rPr lang="en-US" sz="2000" b="1" dirty="0"/>
              <a:t>engaged</a:t>
            </a:r>
            <a:r>
              <a:rPr lang="en-US" sz="2000" dirty="0"/>
              <a:t> by scientifically oriented questions.</a:t>
            </a:r>
            <a:br>
              <a:rPr lang="en-US" sz="2000" dirty="0"/>
            </a:br>
            <a:endParaRPr lang="en-US" sz="2000" dirty="0"/>
          </a:p>
          <a:p>
            <a:pPr fontAlgn="base"/>
            <a:r>
              <a:rPr lang="en-US" sz="2000" dirty="0"/>
              <a:t>Learners give priority to </a:t>
            </a:r>
            <a:r>
              <a:rPr lang="en-US" sz="2000" b="1" dirty="0"/>
              <a:t>evidence</a:t>
            </a:r>
            <a:r>
              <a:rPr lang="en-US" sz="2000" dirty="0"/>
              <a:t> which allows them to develop and </a:t>
            </a:r>
            <a:r>
              <a:rPr lang="en-US" sz="2000" b="1" dirty="0"/>
              <a:t>evaluate explanations</a:t>
            </a:r>
            <a:r>
              <a:rPr lang="en-US" sz="2000" dirty="0"/>
              <a:t> that address </a:t>
            </a:r>
            <a:r>
              <a:rPr lang="en-US" sz="2000" b="1" dirty="0"/>
              <a:t>scientifically oriented questions</a:t>
            </a:r>
            <a:r>
              <a:rPr lang="en-US" sz="2000" dirty="0"/>
              <a:t>.</a:t>
            </a:r>
            <a:br>
              <a:rPr lang="en-US" sz="2000" dirty="0"/>
            </a:br>
            <a:endParaRPr lang="en-US" sz="2000" dirty="0"/>
          </a:p>
          <a:p>
            <a:pPr fontAlgn="base"/>
            <a:r>
              <a:rPr lang="en-US" sz="2000" dirty="0"/>
              <a:t>Learners </a:t>
            </a:r>
            <a:r>
              <a:rPr lang="en-US" sz="2000" b="1" dirty="0"/>
              <a:t>formulate explanations</a:t>
            </a:r>
            <a:r>
              <a:rPr lang="en-US" sz="2000" dirty="0"/>
              <a:t> from evidence to address scientifically oriented questions.</a:t>
            </a:r>
            <a:br>
              <a:rPr lang="en-US" sz="2000" dirty="0"/>
            </a:br>
            <a:endParaRPr lang="en-US" sz="2000" dirty="0"/>
          </a:p>
          <a:p>
            <a:pPr fontAlgn="base"/>
            <a:r>
              <a:rPr lang="en-US" sz="2000" dirty="0"/>
              <a:t>Learners </a:t>
            </a:r>
            <a:r>
              <a:rPr lang="en-US" sz="2000" b="1" dirty="0"/>
              <a:t>evaluate their explanations</a:t>
            </a:r>
            <a:r>
              <a:rPr lang="en-US" sz="2000" dirty="0"/>
              <a:t> in light of alternative explanations, particularly those reflecting scientific understanding.</a:t>
            </a:r>
            <a:br>
              <a:rPr lang="en-US" sz="2000" dirty="0"/>
            </a:br>
            <a:endParaRPr lang="en-US" sz="2000" dirty="0"/>
          </a:p>
          <a:p>
            <a:r>
              <a:rPr lang="en-US" sz="2000" dirty="0"/>
              <a:t>Learners </a:t>
            </a:r>
            <a:r>
              <a:rPr lang="en-US" sz="2000" b="1" dirty="0"/>
              <a:t>communicate and justify</a:t>
            </a:r>
            <a:r>
              <a:rPr lang="en-US" sz="2000" dirty="0"/>
              <a:t> their proposed explanations. </a:t>
            </a:r>
            <a:endParaRPr lang="el-GR" sz="2000" dirty="0"/>
          </a:p>
          <a:p>
            <a:endParaRPr lang="el-GR" sz="2000" dirty="0"/>
          </a:p>
        </p:txBody>
      </p:sp>
      <p:sp>
        <p:nvSpPr>
          <p:cNvPr id="6" name="Rectangle 7">
            <a:extLst>
              <a:ext uri="{FF2B5EF4-FFF2-40B4-BE49-F238E27FC236}">
                <a16:creationId xmlns:a16="http://schemas.microsoft.com/office/drawing/2014/main" id="{224CCE00-A69A-4B06-B9C8-8FE4F1FCD4E5}"/>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5</a:t>
            </a:fld>
            <a:endParaRPr lang="en-US" altLang="en-US" sz="1400" dirty="0">
              <a:solidFill>
                <a:schemeClr val="accent1">
                  <a:lumMod val="90000"/>
                </a:schemeClr>
              </a:solidFill>
            </a:endParaRPr>
          </a:p>
        </p:txBody>
      </p:sp>
    </p:spTree>
    <p:extLst>
      <p:ext uri="{BB962C8B-B14F-4D97-AF65-F5344CB8AC3E}">
        <p14:creationId xmlns:p14="http://schemas.microsoft.com/office/powerpoint/2010/main" val="67000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30526" y="2013132"/>
            <a:ext cx="2498651" cy="1158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Orienting and Asking Questions</a:t>
            </a:r>
            <a:endParaRPr lang="el-GR" sz="1600" dirty="0">
              <a:solidFill>
                <a:schemeClr val="tx1"/>
              </a:solidFill>
            </a:endParaRPr>
          </a:p>
        </p:txBody>
      </p:sp>
      <p:sp>
        <p:nvSpPr>
          <p:cNvPr id="6" name="Oval 5"/>
          <p:cNvSpPr/>
          <p:nvPr/>
        </p:nvSpPr>
        <p:spPr>
          <a:xfrm>
            <a:off x="5888666" y="3437891"/>
            <a:ext cx="2236382"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Hypothesis Generation and Design</a:t>
            </a:r>
            <a:endParaRPr lang="el-GR" sz="1600" dirty="0">
              <a:solidFill>
                <a:schemeClr val="tx1"/>
              </a:solidFill>
            </a:endParaRPr>
          </a:p>
        </p:txBody>
      </p:sp>
      <p:sp>
        <p:nvSpPr>
          <p:cNvPr id="7" name="Oval 6"/>
          <p:cNvSpPr/>
          <p:nvPr/>
        </p:nvSpPr>
        <p:spPr>
          <a:xfrm>
            <a:off x="5098311" y="4954807"/>
            <a:ext cx="2608521"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Planning and Investigation</a:t>
            </a:r>
            <a:endParaRPr lang="el-GR" sz="1600" dirty="0">
              <a:solidFill>
                <a:schemeClr val="tx1"/>
              </a:solidFill>
            </a:endParaRPr>
          </a:p>
        </p:txBody>
      </p:sp>
      <p:sp>
        <p:nvSpPr>
          <p:cNvPr id="8" name="Oval 7"/>
          <p:cNvSpPr/>
          <p:nvPr/>
        </p:nvSpPr>
        <p:spPr>
          <a:xfrm>
            <a:off x="1508053" y="4954807"/>
            <a:ext cx="2551814"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Analysis and Interpretation</a:t>
            </a:r>
            <a:endParaRPr lang="el-GR" sz="1600" dirty="0">
              <a:solidFill>
                <a:schemeClr val="tx1"/>
              </a:solidFill>
            </a:endParaRPr>
          </a:p>
        </p:txBody>
      </p:sp>
      <p:sp>
        <p:nvSpPr>
          <p:cNvPr id="9" name="Oval 8"/>
          <p:cNvSpPr/>
          <p:nvPr/>
        </p:nvSpPr>
        <p:spPr>
          <a:xfrm>
            <a:off x="838200" y="3448525"/>
            <a:ext cx="2392325" cy="967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Conclusions- Evaluation</a:t>
            </a:r>
            <a:endParaRPr lang="el-GR" sz="1600" dirty="0">
              <a:solidFill>
                <a:schemeClr val="tx1"/>
              </a:solidFill>
            </a:endParaRPr>
          </a:p>
        </p:txBody>
      </p:sp>
      <p:cxnSp>
        <p:nvCxnSpPr>
          <p:cNvPr id="10" name="Straight Arrow Connector 9"/>
          <p:cNvCxnSpPr/>
          <p:nvPr/>
        </p:nvCxnSpPr>
        <p:spPr>
          <a:xfrm>
            <a:off x="5888666" y="2714881"/>
            <a:ext cx="691116" cy="5954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02571" y="4522416"/>
            <a:ext cx="177211" cy="3083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261885" y="5438588"/>
            <a:ext cx="648586"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422452" y="4522416"/>
            <a:ext cx="361508" cy="3083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422452" y="2831839"/>
            <a:ext cx="680484" cy="47846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2376" y="3513093"/>
            <a:ext cx="2556290" cy="892361"/>
          </a:xfrm>
          <a:prstGeom prst="rect">
            <a:avLst/>
          </a:prstGeom>
        </p:spPr>
      </p:pic>
      <p:sp>
        <p:nvSpPr>
          <p:cNvPr id="19" name="Τίτλος 1">
            <a:extLst>
              <a:ext uri="{FF2B5EF4-FFF2-40B4-BE49-F238E27FC236}">
                <a16:creationId xmlns:a16="http://schemas.microsoft.com/office/drawing/2014/main" id="{9C2DB7E9-14E7-4D83-9E16-C3C32D17C248}"/>
              </a:ext>
            </a:extLst>
          </p:cNvPr>
          <p:cNvSpPr txBox="1">
            <a:spLocks/>
          </p:cNvSpPr>
          <p:nvPr/>
        </p:nvSpPr>
        <p:spPr bwMode="auto">
          <a:xfrm>
            <a:off x="838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b="1" kern="0">
                <a:solidFill>
                  <a:schemeClr val="accent1">
                    <a:lumMod val="50000"/>
                  </a:schemeClr>
                </a:solidFill>
              </a:rPr>
              <a:t>Adopting the inquiry based science education pedagogy</a:t>
            </a:r>
            <a:endParaRPr lang="el-GR" sz="2800" b="1" kern="0" dirty="0">
              <a:solidFill>
                <a:schemeClr val="accent1">
                  <a:lumMod val="50000"/>
                </a:schemeClr>
              </a:solidFill>
            </a:endParaRPr>
          </a:p>
        </p:txBody>
      </p:sp>
      <p:sp>
        <p:nvSpPr>
          <p:cNvPr id="21" name="Rectangle 7">
            <a:extLst>
              <a:ext uri="{FF2B5EF4-FFF2-40B4-BE49-F238E27FC236}">
                <a16:creationId xmlns:a16="http://schemas.microsoft.com/office/drawing/2014/main" id="{7FFA2EAA-CC17-4643-B58F-D5EE611DFF3B}"/>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6</a:t>
            </a:fld>
            <a:endParaRPr lang="en-US" altLang="en-US" sz="1400" dirty="0">
              <a:solidFill>
                <a:schemeClr val="accent1">
                  <a:lumMod val="90000"/>
                </a:schemeClr>
              </a:solidFill>
            </a:endParaRPr>
          </a:p>
        </p:txBody>
      </p:sp>
    </p:spTree>
    <p:extLst>
      <p:ext uri="{BB962C8B-B14F-4D97-AF65-F5344CB8AC3E}">
        <p14:creationId xmlns:p14="http://schemas.microsoft.com/office/powerpoint/2010/main" val="29708372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CCD37682-293B-3045-8109-27C79B577E99}"/>
              </a:ext>
            </a:extLst>
          </p:cNvPr>
          <p:cNvPicPr>
            <a:picLocks noChangeAspect="1"/>
          </p:cNvPicPr>
          <p:nvPr/>
        </p:nvPicPr>
        <p:blipFill>
          <a:blip r:embed="rId2"/>
          <a:stretch>
            <a:fillRect/>
          </a:stretch>
        </p:blipFill>
        <p:spPr>
          <a:xfrm>
            <a:off x="306363" y="4639723"/>
            <a:ext cx="3102345" cy="2000689"/>
          </a:xfrm>
          <a:prstGeom prst="rect">
            <a:avLst/>
          </a:prstGeom>
        </p:spPr>
      </p:pic>
      <p:sp>
        <p:nvSpPr>
          <p:cNvPr id="11" name="Title 1">
            <a:extLst>
              <a:ext uri="{FF2B5EF4-FFF2-40B4-BE49-F238E27FC236}">
                <a16:creationId xmlns:a16="http://schemas.microsoft.com/office/drawing/2014/main" id="{AC8A6FFC-4209-9144-A68A-58D71F127EDA}"/>
              </a:ext>
            </a:extLst>
          </p:cNvPr>
          <p:cNvSpPr txBox="1">
            <a:spLocks/>
          </p:cNvSpPr>
          <p:nvPr/>
        </p:nvSpPr>
        <p:spPr>
          <a:xfrm>
            <a:off x="250521" y="24087"/>
            <a:ext cx="8787354" cy="940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latin typeface="+mn-lt"/>
              </a:rPr>
              <a:t>Training and support</a:t>
            </a:r>
            <a:endParaRPr lang="en-US" sz="2800" b="1" dirty="0">
              <a:solidFill>
                <a:schemeClr val="accent1">
                  <a:lumMod val="50000"/>
                </a:schemeClr>
              </a:solidFill>
              <a:latin typeface="+mn-lt"/>
            </a:endParaRPr>
          </a:p>
        </p:txBody>
      </p:sp>
      <p:sp>
        <p:nvSpPr>
          <p:cNvPr id="12" name="Rectangle 11">
            <a:extLst>
              <a:ext uri="{FF2B5EF4-FFF2-40B4-BE49-F238E27FC236}">
                <a16:creationId xmlns:a16="http://schemas.microsoft.com/office/drawing/2014/main" id="{4B930BAF-92AB-7D44-92A6-24E30A160ABD}"/>
              </a:ext>
            </a:extLst>
          </p:cNvPr>
          <p:cNvSpPr/>
          <p:nvPr/>
        </p:nvSpPr>
        <p:spPr>
          <a:xfrm>
            <a:off x="9097" y="768556"/>
            <a:ext cx="9134903" cy="461665"/>
          </a:xfrm>
          <a:prstGeom prst="rect">
            <a:avLst/>
          </a:prstGeom>
        </p:spPr>
        <p:txBody>
          <a:bodyPr wrap="square">
            <a:spAutoFit/>
          </a:bodyPr>
          <a:lstStyle/>
          <a:p>
            <a:pPr marL="0" lvl="1" algn="ctr">
              <a:buClr>
                <a:srgbClr val="FFC000"/>
              </a:buClr>
            </a:pPr>
            <a:r>
              <a:rPr lang="en-US" sz="2400" dirty="0">
                <a:solidFill>
                  <a:schemeClr val="tx2"/>
                </a:solidFill>
              </a:rPr>
              <a:t>Year-round training workshops for continuous professional development</a:t>
            </a:r>
            <a:endParaRPr lang="en-GB" sz="2400" dirty="0">
              <a:solidFill>
                <a:schemeClr val="tx2"/>
              </a:solidFill>
            </a:endParaRPr>
          </a:p>
        </p:txBody>
      </p:sp>
      <p:pic>
        <p:nvPicPr>
          <p:cNvPr id="13" name="Image 12">
            <a:extLst>
              <a:ext uri="{FF2B5EF4-FFF2-40B4-BE49-F238E27FC236}">
                <a16:creationId xmlns:a16="http://schemas.microsoft.com/office/drawing/2014/main" id="{6E2D2361-DCE2-1645-BD43-CCF2AF5E5BF8}"/>
              </a:ext>
            </a:extLst>
          </p:cNvPr>
          <p:cNvPicPr>
            <a:picLocks noChangeAspect="1"/>
          </p:cNvPicPr>
          <p:nvPr/>
        </p:nvPicPr>
        <p:blipFill>
          <a:blip r:embed="rId3"/>
          <a:stretch>
            <a:fillRect/>
          </a:stretch>
        </p:blipFill>
        <p:spPr>
          <a:xfrm>
            <a:off x="6184083" y="2642803"/>
            <a:ext cx="2349259" cy="1761944"/>
          </a:xfrm>
          <a:prstGeom prst="rect">
            <a:avLst/>
          </a:prstGeom>
        </p:spPr>
      </p:pic>
      <p:pic>
        <p:nvPicPr>
          <p:cNvPr id="14" name="Image 13">
            <a:extLst>
              <a:ext uri="{FF2B5EF4-FFF2-40B4-BE49-F238E27FC236}">
                <a16:creationId xmlns:a16="http://schemas.microsoft.com/office/drawing/2014/main" id="{8222CA25-3788-FE40-BA67-4CA62A092BEE}"/>
              </a:ext>
            </a:extLst>
          </p:cNvPr>
          <p:cNvPicPr>
            <a:picLocks noChangeAspect="1"/>
          </p:cNvPicPr>
          <p:nvPr/>
        </p:nvPicPr>
        <p:blipFill>
          <a:blip r:embed="rId4"/>
          <a:stretch>
            <a:fillRect/>
          </a:stretch>
        </p:blipFill>
        <p:spPr>
          <a:xfrm>
            <a:off x="6387337" y="1705106"/>
            <a:ext cx="2146005" cy="1120692"/>
          </a:xfrm>
          <a:prstGeom prst="rect">
            <a:avLst/>
          </a:prstGeom>
        </p:spPr>
      </p:pic>
      <p:pic>
        <p:nvPicPr>
          <p:cNvPr id="15" name="Image 14">
            <a:extLst>
              <a:ext uri="{FF2B5EF4-FFF2-40B4-BE49-F238E27FC236}">
                <a16:creationId xmlns:a16="http://schemas.microsoft.com/office/drawing/2014/main" id="{094F69D8-0408-C744-B1EC-A571F2FB9080}"/>
              </a:ext>
            </a:extLst>
          </p:cNvPr>
          <p:cNvPicPr>
            <a:picLocks noChangeAspect="1"/>
          </p:cNvPicPr>
          <p:nvPr/>
        </p:nvPicPr>
        <p:blipFill>
          <a:blip r:embed="rId5"/>
          <a:stretch>
            <a:fillRect/>
          </a:stretch>
        </p:blipFill>
        <p:spPr>
          <a:xfrm>
            <a:off x="4756801" y="1696490"/>
            <a:ext cx="1630536" cy="1222902"/>
          </a:xfrm>
          <a:prstGeom prst="rect">
            <a:avLst/>
          </a:prstGeom>
        </p:spPr>
      </p:pic>
      <p:pic>
        <p:nvPicPr>
          <p:cNvPr id="16" name="Image 15">
            <a:extLst>
              <a:ext uri="{FF2B5EF4-FFF2-40B4-BE49-F238E27FC236}">
                <a16:creationId xmlns:a16="http://schemas.microsoft.com/office/drawing/2014/main" id="{11022A5C-2CE6-0E41-B707-949A00409E36}"/>
              </a:ext>
            </a:extLst>
          </p:cNvPr>
          <p:cNvPicPr>
            <a:picLocks noChangeAspect="1"/>
          </p:cNvPicPr>
          <p:nvPr/>
        </p:nvPicPr>
        <p:blipFill>
          <a:blip r:embed="rId6"/>
          <a:stretch>
            <a:fillRect/>
          </a:stretch>
        </p:blipFill>
        <p:spPr>
          <a:xfrm>
            <a:off x="1762509" y="2667515"/>
            <a:ext cx="2316309" cy="1737232"/>
          </a:xfrm>
          <a:prstGeom prst="rect">
            <a:avLst/>
          </a:prstGeom>
        </p:spPr>
      </p:pic>
      <p:pic>
        <p:nvPicPr>
          <p:cNvPr id="17" name="Image 16">
            <a:extLst>
              <a:ext uri="{FF2B5EF4-FFF2-40B4-BE49-F238E27FC236}">
                <a16:creationId xmlns:a16="http://schemas.microsoft.com/office/drawing/2014/main" id="{8EB7C82B-3F4F-F447-88CD-BCDD26E972C0}"/>
              </a:ext>
            </a:extLst>
          </p:cNvPr>
          <p:cNvPicPr>
            <a:picLocks noChangeAspect="1"/>
          </p:cNvPicPr>
          <p:nvPr/>
        </p:nvPicPr>
        <p:blipFill>
          <a:blip r:embed="rId7"/>
          <a:stretch>
            <a:fillRect/>
          </a:stretch>
        </p:blipFill>
        <p:spPr>
          <a:xfrm>
            <a:off x="4078818" y="2825798"/>
            <a:ext cx="2105265" cy="1578949"/>
          </a:xfrm>
          <a:prstGeom prst="rect">
            <a:avLst/>
          </a:prstGeom>
        </p:spPr>
      </p:pic>
      <p:pic>
        <p:nvPicPr>
          <p:cNvPr id="18" name="Image 17">
            <a:extLst>
              <a:ext uri="{FF2B5EF4-FFF2-40B4-BE49-F238E27FC236}">
                <a16:creationId xmlns:a16="http://schemas.microsoft.com/office/drawing/2014/main" id="{23D46802-6633-1C4C-837E-FF3B9CB29150}"/>
              </a:ext>
            </a:extLst>
          </p:cNvPr>
          <p:cNvPicPr>
            <a:picLocks noChangeAspect="1"/>
          </p:cNvPicPr>
          <p:nvPr/>
        </p:nvPicPr>
        <p:blipFill>
          <a:blip r:embed="rId8"/>
          <a:stretch>
            <a:fillRect/>
          </a:stretch>
        </p:blipFill>
        <p:spPr>
          <a:xfrm>
            <a:off x="2920663" y="1696490"/>
            <a:ext cx="1849287" cy="1386965"/>
          </a:xfrm>
          <a:prstGeom prst="rect">
            <a:avLst/>
          </a:prstGeom>
        </p:spPr>
      </p:pic>
      <p:sp>
        <p:nvSpPr>
          <p:cNvPr id="10" name="Rectangle 9">
            <a:extLst>
              <a:ext uri="{FF2B5EF4-FFF2-40B4-BE49-F238E27FC236}">
                <a16:creationId xmlns:a16="http://schemas.microsoft.com/office/drawing/2014/main" id="{AB207E96-32C3-7C44-B3D0-CF79FA0D1845}"/>
              </a:ext>
            </a:extLst>
          </p:cNvPr>
          <p:cNvSpPr/>
          <p:nvPr/>
        </p:nvSpPr>
        <p:spPr>
          <a:xfrm>
            <a:off x="668044" y="1946155"/>
            <a:ext cx="1942752" cy="461665"/>
          </a:xfrm>
          <a:prstGeom prst="rect">
            <a:avLst/>
          </a:prstGeom>
        </p:spPr>
        <p:txBody>
          <a:bodyPr wrap="square">
            <a:spAutoFit/>
          </a:bodyPr>
          <a:lstStyle/>
          <a:p>
            <a:r>
              <a:rPr lang="fr-FR" dirty="0" err="1">
                <a:solidFill>
                  <a:schemeClr val="accent6"/>
                </a:solidFill>
              </a:rPr>
              <a:t>Pre</a:t>
            </a:r>
            <a:r>
              <a:rPr lang="fr-FR" dirty="0">
                <a:solidFill>
                  <a:schemeClr val="accent6"/>
                </a:solidFill>
              </a:rPr>
              <a:t>-COVID</a:t>
            </a:r>
            <a:endParaRPr lang="fr-FR" dirty="0"/>
          </a:p>
        </p:txBody>
      </p:sp>
      <p:pic>
        <p:nvPicPr>
          <p:cNvPr id="23" name="Image 22">
            <a:extLst>
              <a:ext uri="{FF2B5EF4-FFF2-40B4-BE49-F238E27FC236}">
                <a16:creationId xmlns:a16="http://schemas.microsoft.com/office/drawing/2014/main" id="{8F03C3EE-D7A5-3244-8B2B-B875DD4834AD}"/>
              </a:ext>
            </a:extLst>
          </p:cNvPr>
          <p:cNvPicPr>
            <a:picLocks noChangeAspect="1"/>
          </p:cNvPicPr>
          <p:nvPr/>
        </p:nvPicPr>
        <p:blipFill rotWithShape="1">
          <a:blip r:embed="rId9"/>
          <a:srcRect l="3386" t="8745" r="36120" b="8345"/>
          <a:stretch/>
        </p:blipFill>
        <p:spPr>
          <a:xfrm>
            <a:off x="3785226" y="4639723"/>
            <a:ext cx="2615574" cy="1997135"/>
          </a:xfrm>
          <a:prstGeom prst="rect">
            <a:avLst/>
          </a:prstGeom>
        </p:spPr>
      </p:pic>
      <p:sp>
        <p:nvSpPr>
          <p:cNvPr id="25" name="Rectangle 24">
            <a:extLst>
              <a:ext uri="{FF2B5EF4-FFF2-40B4-BE49-F238E27FC236}">
                <a16:creationId xmlns:a16="http://schemas.microsoft.com/office/drawing/2014/main" id="{ED826478-A87F-1D4E-B2B3-211B18D00733}"/>
              </a:ext>
            </a:extLst>
          </p:cNvPr>
          <p:cNvSpPr/>
          <p:nvPr/>
        </p:nvSpPr>
        <p:spPr>
          <a:xfrm>
            <a:off x="6890325" y="4972977"/>
            <a:ext cx="1867435" cy="954107"/>
          </a:xfrm>
          <a:prstGeom prst="rect">
            <a:avLst/>
          </a:prstGeom>
        </p:spPr>
        <p:txBody>
          <a:bodyPr wrap="square">
            <a:spAutoFit/>
          </a:bodyPr>
          <a:lstStyle/>
          <a:p>
            <a:r>
              <a:rPr lang="en-GB" sz="2800" dirty="0">
                <a:solidFill>
                  <a:schemeClr val="accent6"/>
                </a:solidFill>
              </a:rPr>
              <a:t>During the pandemic</a:t>
            </a:r>
            <a:endParaRPr lang="en-GB" sz="2800" dirty="0"/>
          </a:p>
        </p:txBody>
      </p:sp>
      <p:sp>
        <p:nvSpPr>
          <p:cNvPr id="19" name="Rectangle 7">
            <a:extLst>
              <a:ext uri="{FF2B5EF4-FFF2-40B4-BE49-F238E27FC236}">
                <a16:creationId xmlns:a16="http://schemas.microsoft.com/office/drawing/2014/main" id="{7C2AFE35-FD79-4703-BE66-3EDCA8C194FD}"/>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7</a:t>
            </a:fld>
            <a:endParaRPr lang="en-US" altLang="en-US" sz="1400">
              <a:solidFill>
                <a:schemeClr val="accent1">
                  <a:lumMod val="90000"/>
                </a:schemeClr>
              </a:solidFill>
            </a:endParaRPr>
          </a:p>
        </p:txBody>
      </p:sp>
    </p:spTree>
    <p:extLst>
      <p:ext uri="{BB962C8B-B14F-4D97-AF65-F5344CB8AC3E}">
        <p14:creationId xmlns:p14="http://schemas.microsoft.com/office/powerpoint/2010/main" val="359328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C8A6FFC-4209-9144-A68A-58D71F127EDA}"/>
              </a:ext>
            </a:extLst>
          </p:cNvPr>
          <p:cNvSpPr txBox="1">
            <a:spLocks/>
          </p:cNvSpPr>
          <p:nvPr/>
        </p:nvSpPr>
        <p:spPr>
          <a:xfrm>
            <a:off x="250521" y="24087"/>
            <a:ext cx="8787354" cy="94041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solidFill>
                  <a:schemeClr val="accent1">
                    <a:lumMod val="50000"/>
                  </a:schemeClr>
                </a:solidFill>
                <a:latin typeface="+mn-lt"/>
              </a:rPr>
              <a:t>Training and support</a:t>
            </a:r>
            <a:endParaRPr lang="en-US" sz="2800" b="1" dirty="0">
              <a:solidFill>
                <a:schemeClr val="accent1">
                  <a:lumMod val="50000"/>
                </a:schemeClr>
              </a:solidFill>
              <a:latin typeface="+mn-lt"/>
            </a:endParaRPr>
          </a:p>
        </p:txBody>
      </p:sp>
      <p:sp>
        <p:nvSpPr>
          <p:cNvPr id="19" name="Rectangle 18">
            <a:extLst>
              <a:ext uri="{FF2B5EF4-FFF2-40B4-BE49-F238E27FC236}">
                <a16:creationId xmlns:a16="http://schemas.microsoft.com/office/drawing/2014/main" id="{AABFA8D1-ECFA-E34E-B16B-89E1C68CF15F}"/>
              </a:ext>
            </a:extLst>
          </p:cNvPr>
          <p:cNvSpPr/>
          <p:nvPr/>
        </p:nvSpPr>
        <p:spPr>
          <a:xfrm>
            <a:off x="4478711" y="2036655"/>
            <a:ext cx="4472076" cy="1569660"/>
          </a:xfrm>
          <a:prstGeom prst="rect">
            <a:avLst/>
          </a:prstGeom>
        </p:spPr>
        <p:txBody>
          <a:bodyPr wrap="square">
            <a:spAutoFit/>
          </a:bodyPr>
          <a:lstStyle/>
          <a:p>
            <a:pPr algn="ctr"/>
            <a:r>
              <a:rPr lang="fr-FR" dirty="0">
                <a:solidFill>
                  <a:srgbClr val="FF0000"/>
                </a:solidFill>
              </a:rPr>
              <a:t>E-Summer </a:t>
            </a:r>
            <a:r>
              <a:rPr lang="fr-FR" dirty="0" err="1">
                <a:solidFill>
                  <a:srgbClr val="FF0000"/>
                </a:solidFill>
              </a:rPr>
              <a:t>School</a:t>
            </a:r>
            <a:r>
              <a:rPr lang="fr-FR" dirty="0">
                <a:solidFill>
                  <a:srgbClr val="FF0000"/>
                </a:solidFill>
              </a:rPr>
              <a:t>:</a:t>
            </a:r>
            <a:r>
              <a:rPr lang="fr-FR" dirty="0">
                <a:solidFill>
                  <a:schemeClr val="accent1"/>
                </a:solidFill>
              </a:rPr>
              <a:t> </a:t>
            </a:r>
          </a:p>
          <a:p>
            <a:pPr algn="ctr"/>
            <a:r>
              <a:rPr lang="fr-FR" dirty="0"/>
              <a:t>13 – 24 July 2020</a:t>
            </a:r>
          </a:p>
          <a:p>
            <a:pPr algn="ctr"/>
            <a:r>
              <a:rPr lang="fr-FR" dirty="0">
                <a:hlinkClick r:id="rId2"/>
              </a:rPr>
              <a:t>https://indico.ego-gw.it/event/73/timetable/</a:t>
            </a:r>
            <a:endParaRPr lang="fr-FR" dirty="0"/>
          </a:p>
        </p:txBody>
      </p:sp>
      <p:pic>
        <p:nvPicPr>
          <p:cNvPr id="20" name="Image 19">
            <a:extLst>
              <a:ext uri="{FF2B5EF4-FFF2-40B4-BE49-F238E27FC236}">
                <a16:creationId xmlns:a16="http://schemas.microsoft.com/office/drawing/2014/main" id="{2E051FBA-36C3-4D40-B2DA-265B6E2B8A01}"/>
              </a:ext>
            </a:extLst>
          </p:cNvPr>
          <p:cNvPicPr>
            <a:picLocks noChangeAspect="1"/>
          </p:cNvPicPr>
          <p:nvPr/>
        </p:nvPicPr>
        <p:blipFill>
          <a:blip r:embed="rId3"/>
          <a:stretch>
            <a:fillRect/>
          </a:stretch>
        </p:blipFill>
        <p:spPr>
          <a:xfrm>
            <a:off x="225592" y="1557330"/>
            <a:ext cx="4198432" cy="2356963"/>
          </a:xfrm>
          <a:prstGeom prst="rect">
            <a:avLst/>
          </a:prstGeom>
        </p:spPr>
      </p:pic>
      <p:sp>
        <p:nvSpPr>
          <p:cNvPr id="24" name="Rectangle 23">
            <a:extLst>
              <a:ext uri="{FF2B5EF4-FFF2-40B4-BE49-F238E27FC236}">
                <a16:creationId xmlns:a16="http://schemas.microsoft.com/office/drawing/2014/main" id="{3F945A65-75DE-1041-8241-586337033B65}"/>
              </a:ext>
            </a:extLst>
          </p:cNvPr>
          <p:cNvSpPr/>
          <p:nvPr/>
        </p:nvSpPr>
        <p:spPr>
          <a:xfrm>
            <a:off x="49699" y="4559255"/>
            <a:ext cx="4550217" cy="1569660"/>
          </a:xfrm>
          <a:prstGeom prst="rect">
            <a:avLst/>
          </a:prstGeom>
        </p:spPr>
        <p:txBody>
          <a:bodyPr wrap="square">
            <a:spAutoFit/>
          </a:bodyPr>
          <a:lstStyle/>
          <a:p>
            <a:pPr algn="ctr"/>
            <a:r>
              <a:rPr lang="fr-FR" dirty="0">
                <a:solidFill>
                  <a:srgbClr val="FF0000"/>
                </a:solidFill>
              </a:rPr>
              <a:t>E-Winter </a:t>
            </a:r>
            <a:r>
              <a:rPr lang="fr-FR" dirty="0" err="1">
                <a:solidFill>
                  <a:srgbClr val="FF0000"/>
                </a:solidFill>
              </a:rPr>
              <a:t>School</a:t>
            </a:r>
            <a:r>
              <a:rPr lang="fr-FR" dirty="0">
                <a:solidFill>
                  <a:srgbClr val="FF0000"/>
                </a:solidFill>
              </a:rPr>
              <a:t>: </a:t>
            </a:r>
          </a:p>
          <a:p>
            <a:pPr algn="ctr"/>
            <a:r>
              <a:rPr lang="fr-FR" dirty="0"/>
              <a:t>29 </a:t>
            </a:r>
            <a:r>
              <a:rPr lang="fr-FR" dirty="0" err="1"/>
              <a:t>January</a:t>
            </a:r>
            <a:r>
              <a:rPr lang="fr-FR" dirty="0"/>
              <a:t>  – 7 </a:t>
            </a:r>
            <a:r>
              <a:rPr lang="fr-FR" dirty="0" err="1"/>
              <a:t>February</a:t>
            </a:r>
            <a:r>
              <a:rPr lang="fr-FR" dirty="0"/>
              <a:t> 2021</a:t>
            </a:r>
          </a:p>
          <a:p>
            <a:pPr algn="ctr"/>
            <a:r>
              <a:rPr lang="fr-FR" dirty="0">
                <a:hlinkClick r:id="rId4"/>
              </a:rPr>
              <a:t>https://indico.ego-gw.it/event/133/timetable/</a:t>
            </a:r>
            <a:endParaRPr lang="fr-FR" dirty="0"/>
          </a:p>
        </p:txBody>
      </p:sp>
      <p:pic>
        <p:nvPicPr>
          <p:cNvPr id="26" name="Image 25">
            <a:extLst>
              <a:ext uri="{FF2B5EF4-FFF2-40B4-BE49-F238E27FC236}">
                <a16:creationId xmlns:a16="http://schemas.microsoft.com/office/drawing/2014/main" id="{4D1E670E-4B4C-A14D-8B14-680395A225C1}"/>
              </a:ext>
            </a:extLst>
          </p:cNvPr>
          <p:cNvPicPr>
            <a:picLocks noChangeAspect="1"/>
          </p:cNvPicPr>
          <p:nvPr/>
        </p:nvPicPr>
        <p:blipFill rotWithShape="1">
          <a:blip r:embed="rId5"/>
          <a:srcRect l="4503" t="11116" r="4610" b="7672"/>
          <a:stretch/>
        </p:blipFill>
        <p:spPr>
          <a:xfrm>
            <a:off x="4669134" y="3867518"/>
            <a:ext cx="4281653" cy="2391507"/>
          </a:xfrm>
          <a:prstGeom prst="rect">
            <a:avLst/>
          </a:prstGeom>
        </p:spPr>
      </p:pic>
      <p:sp>
        <p:nvSpPr>
          <p:cNvPr id="27" name="Rectangle 26">
            <a:extLst>
              <a:ext uri="{FF2B5EF4-FFF2-40B4-BE49-F238E27FC236}">
                <a16:creationId xmlns:a16="http://schemas.microsoft.com/office/drawing/2014/main" id="{D88C19AF-FCB3-D54E-8F37-72AD921ED766}"/>
              </a:ext>
            </a:extLst>
          </p:cNvPr>
          <p:cNvSpPr/>
          <p:nvPr/>
        </p:nvSpPr>
        <p:spPr>
          <a:xfrm>
            <a:off x="9097" y="772907"/>
            <a:ext cx="9134903" cy="523220"/>
          </a:xfrm>
          <a:prstGeom prst="rect">
            <a:avLst/>
          </a:prstGeom>
        </p:spPr>
        <p:txBody>
          <a:bodyPr wrap="square">
            <a:spAutoFit/>
          </a:bodyPr>
          <a:lstStyle/>
          <a:p>
            <a:pPr marL="0" lvl="1" algn="ctr">
              <a:buClr>
                <a:srgbClr val="FFC000"/>
              </a:buClr>
            </a:pPr>
            <a:r>
              <a:rPr lang="en-US" sz="2800" dirty="0">
                <a:solidFill>
                  <a:schemeClr val="tx2"/>
                </a:solidFill>
              </a:rPr>
              <a:t>International online Schools</a:t>
            </a:r>
            <a:endParaRPr lang="en-GB" sz="2800" dirty="0">
              <a:solidFill>
                <a:schemeClr val="tx2"/>
              </a:solidFill>
            </a:endParaRPr>
          </a:p>
        </p:txBody>
      </p:sp>
      <p:sp>
        <p:nvSpPr>
          <p:cNvPr id="10" name="Rectangle 7">
            <a:extLst>
              <a:ext uri="{FF2B5EF4-FFF2-40B4-BE49-F238E27FC236}">
                <a16:creationId xmlns:a16="http://schemas.microsoft.com/office/drawing/2014/main" id="{71009C85-1C63-4C36-B1D4-A221B9BBA54D}"/>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8</a:t>
            </a:fld>
            <a:endParaRPr lang="en-US" altLang="en-US" sz="1400" dirty="0">
              <a:solidFill>
                <a:schemeClr val="accent1">
                  <a:lumMod val="90000"/>
                </a:schemeClr>
              </a:solidFill>
            </a:endParaRPr>
          </a:p>
        </p:txBody>
      </p:sp>
    </p:spTree>
    <p:extLst>
      <p:ext uri="{BB962C8B-B14F-4D97-AF65-F5344CB8AC3E}">
        <p14:creationId xmlns:p14="http://schemas.microsoft.com/office/powerpoint/2010/main" val="1314005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C2D11C7-C083-F24A-A1DD-FCC48616E113}"/>
              </a:ext>
            </a:extLst>
          </p:cNvPr>
          <p:cNvSpPr/>
          <p:nvPr/>
        </p:nvSpPr>
        <p:spPr>
          <a:xfrm>
            <a:off x="2335962" y="15023"/>
            <a:ext cx="4472076" cy="523220"/>
          </a:xfrm>
          <a:prstGeom prst="rect">
            <a:avLst/>
          </a:prstGeom>
        </p:spPr>
        <p:txBody>
          <a:bodyPr wrap="square">
            <a:spAutoFit/>
          </a:bodyPr>
          <a:lstStyle/>
          <a:p>
            <a:pPr algn="ctr"/>
            <a:r>
              <a:rPr lang="fr-FR" sz="2800" b="1" dirty="0">
                <a:solidFill>
                  <a:schemeClr val="accent1">
                    <a:lumMod val="50000"/>
                  </a:schemeClr>
                </a:solidFill>
              </a:rPr>
              <a:t>E-Winter </a:t>
            </a:r>
            <a:r>
              <a:rPr lang="fr-FR" sz="2800" b="1" dirty="0" err="1">
                <a:solidFill>
                  <a:schemeClr val="accent1">
                    <a:lumMod val="50000"/>
                  </a:schemeClr>
                </a:solidFill>
              </a:rPr>
              <a:t>School</a:t>
            </a:r>
            <a:endParaRPr lang="fr-FR" sz="2800" b="1" dirty="0">
              <a:solidFill>
                <a:schemeClr val="accent1">
                  <a:lumMod val="50000"/>
                </a:schemeClr>
              </a:solidFill>
            </a:endParaRPr>
          </a:p>
        </p:txBody>
      </p:sp>
      <p:sp>
        <p:nvSpPr>
          <p:cNvPr id="9" name="Espace réservé du contenu 2">
            <a:extLst>
              <a:ext uri="{FF2B5EF4-FFF2-40B4-BE49-F238E27FC236}">
                <a16:creationId xmlns:a16="http://schemas.microsoft.com/office/drawing/2014/main" id="{8AC6D1B3-4BF9-9C43-9A42-D1A359BA2676}"/>
              </a:ext>
            </a:extLst>
          </p:cNvPr>
          <p:cNvSpPr>
            <a:spLocks noGrp="1"/>
          </p:cNvSpPr>
          <p:nvPr>
            <p:ph idx="1"/>
          </p:nvPr>
        </p:nvSpPr>
        <p:spPr>
          <a:xfrm>
            <a:off x="431032" y="855680"/>
            <a:ext cx="8712968" cy="2722105"/>
          </a:xfrm>
        </p:spPr>
        <p:txBody>
          <a:bodyPr lIns="90000">
            <a:noAutofit/>
          </a:bodyPr>
          <a:lstStyle/>
          <a:p>
            <a:pPr>
              <a:spcAft>
                <a:spcPts val="1200"/>
              </a:spcAft>
              <a:buClr>
                <a:srgbClr val="FFC000"/>
              </a:buClr>
              <a:buFont typeface="Wingdings" pitchFamily="2" charset="2"/>
              <a:buChar char="§"/>
            </a:pPr>
            <a:r>
              <a:rPr lang="en-GB" sz="2200" b="1" dirty="0">
                <a:solidFill>
                  <a:srgbClr val="00B050"/>
                </a:solidFill>
              </a:rPr>
              <a:t>206 </a:t>
            </a:r>
            <a:r>
              <a:rPr lang="en-GB" sz="2200" dirty="0"/>
              <a:t>registered participants </a:t>
            </a:r>
            <a:r>
              <a:rPr lang="en-GB" sz="2200" b="1" dirty="0"/>
              <a:t>from India to Chile</a:t>
            </a:r>
            <a:r>
              <a:rPr lang="en-GB" sz="2200" dirty="0"/>
              <a:t>.</a:t>
            </a:r>
          </a:p>
          <a:p>
            <a:pPr>
              <a:spcAft>
                <a:spcPts val="1200"/>
              </a:spcAft>
              <a:buClr>
                <a:srgbClr val="FFC000"/>
              </a:buClr>
              <a:buFont typeface="Wingdings" pitchFamily="2" charset="2"/>
              <a:buChar char="§"/>
            </a:pPr>
            <a:r>
              <a:rPr lang="en-GB" sz="2200" dirty="0"/>
              <a:t>Peaks of </a:t>
            </a:r>
            <a:r>
              <a:rPr lang="en-GB" sz="2200" b="1" dirty="0">
                <a:solidFill>
                  <a:srgbClr val="C00000"/>
                </a:solidFill>
              </a:rPr>
              <a:t>over 80</a:t>
            </a:r>
            <a:r>
              <a:rPr lang="en-GB" sz="2200" dirty="0"/>
              <a:t> participants simultaneously connected on Zoom.</a:t>
            </a:r>
          </a:p>
          <a:p>
            <a:pPr>
              <a:spcAft>
                <a:spcPts val="1200"/>
              </a:spcAft>
              <a:buClr>
                <a:srgbClr val="FFC000"/>
              </a:buClr>
              <a:buFont typeface="Wingdings" pitchFamily="2" charset="2"/>
              <a:buChar char="§"/>
            </a:pPr>
            <a:r>
              <a:rPr lang="en-GB" sz="2200" b="1" dirty="0">
                <a:solidFill>
                  <a:schemeClr val="accent6"/>
                </a:solidFill>
              </a:rPr>
              <a:t>34</a:t>
            </a:r>
            <a:r>
              <a:rPr lang="en-GB" sz="2200" dirty="0"/>
              <a:t> participants to Working Groups.</a:t>
            </a:r>
          </a:p>
          <a:p>
            <a:pPr>
              <a:spcAft>
                <a:spcPts val="1200"/>
              </a:spcAft>
              <a:buClr>
                <a:srgbClr val="FFC000"/>
              </a:buClr>
              <a:buFont typeface="Wingdings" pitchFamily="2" charset="2"/>
              <a:buChar char="§"/>
            </a:pPr>
            <a:r>
              <a:rPr lang="en-GB" sz="2200" b="1" dirty="0">
                <a:solidFill>
                  <a:srgbClr val="7030A0"/>
                </a:solidFill>
              </a:rPr>
              <a:t>9</a:t>
            </a:r>
            <a:r>
              <a:rPr lang="en-GB" sz="2200" dirty="0"/>
              <a:t> new pedagogical scenarios produced.</a:t>
            </a:r>
          </a:p>
          <a:p>
            <a:pPr>
              <a:spcAft>
                <a:spcPts val="1200"/>
              </a:spcAft>
              <a:buClr>
                <a:srgbClr val="FFC000"/>
              </a:buClr>
              <a:buFont typeface="Wingdings" pitchFamily="2" charset="2"/>
              <a:buChar char="§"/>
            </a:pPr>
            <a:r>
              <a:rPr lang="en-GB" sz="2200" dirty="0"/>
              <a:t>Over </a:t>
            </a:r>
            <a:r>
              <a:rPr lang="en-GB" sz="2200" b="1" dirty="0">
                <a:solidFill>
                  <a:schemeClr val="accent5">
                    <a:lumMod val="75000"/>
                  </a:schemeClr>
                </a:solidFill>
              </a:rPr>
              <a:t>4 000 </a:t>
            </a:r>
            <a:r>
              <a:rPr lang="en-GB" sz="2200" dirty="0"/>
              <a:t>people reached on Facebook over the first weekend.</a:t>
            </a:r>
          </a:p>
        </p:txBody>
      </p:sp>
      <p:sp>
        <p:nvSpPr>
          <p:cNvPr id="10" name="Rectangle 9">
            <a:extLst>
              <a:ext uri="{FF2B5EF4-FFF2-40B4-BE49-F238E27FC236}">
                <a16:creationId xmlns:a16="http://schemas.microsoft.com/office/drawing/2014/main" id="{61971A5D-CE52-2A4D-8B70-402E486F449B}"/>
              </a:ext>
            </a:extLst>
          </p:cNvPr>
          <p:cNvSpPr/>
          <p:nvPr/>
        </p:nvSpPr>
        <p:spPr>
          <a:xfrm>
            <a:off x="691923" y="4007564"/>
            <a:ext cx="8900312" cy="2343655"/>
          </a:xfrm>
          <a:prstGeom prst="rect">
            <a:avLst/>
          </a:prstGeom>
        </p:spPr>
        <p:txBody>
          <a:bodyPr wrap="square">
            <a:spAutoFit/>
          </a:bodyPr>
          <a:lstStyle/>
          <a:p>
            <a:pPr marL="0" lvl="1" algn="ctr">
              <a:lnSpc>
                <a:spcPct val="150000"/>
              </a:lnSpc>
              <a:buClr>
                <a:srgbClr val="FFC000"/>
              </a:buClr>
            </a:pPr>
            <a:r>
              <a:rPr lang="en-US" sz="2000" dirty="0"/>
              <a:t>Training forced to transfer online by pandemic:</a:t>
            </a:r>
          </a:p>
          <a:p>
            <a:pPr lvl="1" indent="-457200">
              <a:lnSpc>
                <a:spcPct val="150000"/>
              </a:lnSpc>
              <a:buClr>
                <a:schemeClr val="tx1"/>
              </a:buClr>
              <a:buAutoNum type="arabicPeriod"/>
            </a:pPr>
            <a:r>
              <a:rPr lang="en-US" sz="2000" dirty="0"/>
              <a:t>Challenge won: high attendance, effectiveness unaffected.</a:t>
            </a:r>
          </a:p>
          <a:p>
            <a:pPr lvl="1" indent="-457200">
              <a:lnSpc>
                <a:spcPct val="150000"/>
              </a:lnSpc>
              <a:buClr>
                <a:schemeClr val="tx1"/>
              </a:buClr>
              <a:buAutoNum type="arabicPeriod"/>
            </a:pPr>
            <a:r>
              <a:rPr lang="en-US" sz="2000" dirty="0"/>
              <a:t>Opened up new possibilities </a:t>
            </a:r>
          </a:p>
          <a:p>
            <a:pPr marL="1828800" lvl="5">
              <a:lnSpc>
                <a:spcPct val="150000"/>
              </a:lnSpc>
              <a:buClr>
                <a:schemeClr val="tx1"/>
              </a:buClr>
            </a:pPr>
            <a:r>
              <a:rPr lang="en-US" sz="2000" dirty="0">
                <a:solidFill>
                  <a:schemeClr val="accent6"/>
                </a:solidFill>
              </a:rPr>
              <a:t>→</a:t>
            </a:r>
            <a:r>
              <a:rPr lang="en-US" sz="2000" dirty="0"/>
              <a:t> local to global participation.</a:t>
            </a:r>
          </a:p>
          <a:p>
            <a:pPr marL="1828800" lvl="5">
              <a:lnSpc>
                <a:spcPct val="150000"/>
              </a:lnSpc>
              <a:buClr>
                <a:schemeClr val="tx1"/>
              </a:buClr>
            </a:pPr>
            <a:r>
              <a:rPr lang="en-US" sz="2000" dirty="0">
                <a:solidFill>
                  <a:schemeClr val="accent6"/>
                </a:solidFill>
              </a:rPr>
              <a:t>→</a:t>
            </a:r>
            <a:r>
              <a:rPr lang="en-US" sz="2000" dirty="0"/>
              <a:t> offering access to RIs around the World.</a:t>
            </a:r>
          </a:p>
        </p:txBody>
      </p:sp>
      <p:sp>
        <p:nvSpPr>
          <p:cNvPr id="11" name="Rectangle à coins arrondis 10">
            <a:extLst>
              <a:ext uri="{FF2B5EF4-FFF2-40B4-BE49-F238E27FC236}">
                <a16:creationId xmlns:a16="http://schemas.microsoft.com/office/drawing/2014/main" id="{287315E6-7B77-6849-903D-5FB9EEBDE074}"/>
              </a:ext>
            </a:extLst>
          </p:cNvPr>
          <p:cNvSpPr/>
          <p:nvPr/>
        </p:nvSpPr>
        <p:spPr>
          <a:xfrm>
            <a:off x="691923" y="3975951"/>
            <a:ext cx="8006028" cy="2375268"/>
          </a:xfrm>
          <a:prstGeom prst="round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5C5A7D3-EDBB-4B7A-999C-3138AFF5D683}"/>
              </a:ext>
            </a:extLst>
          </p:cNvPr>
          <p:cNvSpPr>
            <a:spLocks noGrp="1" noChangeArrowheads="1"/>
          </p:cNvSpPr>
          <p:nvPr>
            <p:ph type="sldNum" sz="quarter" idx="10"/>
          </p:nvPr>
        </p:nvSpPr>
        <p:spPr>
          <a:xfrm>
            <a:off x="6781800" y="6477000"/>
            <a:ext cx="2133600" cy="381000"/>
          </a:xfrm>
          <a:prstGeom prst="rect">
            <a:avLst/>
          </a:prstGeom>
        </p:spPr>
        <p:txBody>
          <a:bodyPr vert="horz" wrap="square" lIns="91440" tIns="45720" rIns="91440" bIns="45720" numCol="1" anchor="t" anchorCtr="0" compatLnSpc="1">
            <a:prstTxWarp prst="textNoShape">
              <a:avLst/>
            </a:prstTxWarp>
          </a:bodyPr>
          <a:lstStyle>
            <a:lvl1pPr>
              <a:defRPr/>
            </a:lvl1pPr>
          </a:lstStyle>
          <a:p>
            <a:pPr algn="r">
              <a:defRPr/>
            </a:pPr>
            <a:fld id="{B5BF51DA-979F-4B17-A83A-0537DB2037D3}" type="slidenum">
              <a:rPr lang="en-US" altLang="en-US" sz="1400">
                <a:solidFill>
                  <a:schemeClr val="accent1">
                    <a:lumMod val="90000"/>
                  </a:schemeClr>
                </a:solidFill>
              </a:rPr>
              <a:pPr algn="r">
                <a:defRPr/>
              </a:pPr>
              <a:t>9</a:t>
            </a:fld>
            <a:endParaRPr lang="en-US" altLang="en-US" sz="1400" dirty="0">
              <a:solidFill>
                <a:schemeClr val="accent1">
                  <a:lumMod val="90000"/>
                </a:schemeClr>
              </a:solidFill>
            </a:endParaRPr>
          </a:p>
        </p:txBody>
      </p:sp>
    </p:spTree>
    <p:extLst>
      <p:ext uri="{BB962C8B-B14F-4D97-AF65-F5344CB8AC3E}">
        <p14:creationId xmlns:p14="http://schemas.microsoft.com/office/powerpoint/2010/main" val="89620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c2618ca-3d25-4860-829e-1b4b7a19ebd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260C8CF3B74245BAA13FDE28514FF4" ma:contentTypeVersion="17" ma:contentTypeDescription="Create a new document." ma:contentTypeScope="" ma:versionID="9d573bf47a2ec20b489707dce0968b88">
  <xsd:schema xmlns:xsd="http://www.w3.org/2001/XMLSchema" xmlns:xs="http://www.w3.org/2001/XMLSchema" xmlns:p="http://schemas.microsoft.com/office/2006/metadata/properties" xmlns:ns3="cc2618ca-3d25-4860-829e-1b4b7a19ebd9" xmlns:ns4="b456a4e5-a128-401e-9c54-02d9c3f51590" targetNamespace="http://schemas.microsoft.com/office/2006/metadata/properties" ma:root="true" ma:fieldsID="ee62d3b66627a71790ef7ac85f83a68b" ns3:_="" ns4:_="">
    <xsd:import namespace="cc2618ca-3d25-4860-829e-1b4b7a19ebd9"/>
    <xsd:import namespace="b456a4e5-a128-401e-9c54-02d9c3f5159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618ca-3d25-4860-829e-1b4b7a19eb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56a4e5-a128-401e-9c54-02d9c3f515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8CDA-E273-4C8E-AFFD-46DA6ADF5FA4}">
  <ds:schemaRefs>
    <ds:schemaRef ds:uri="http://schemas.microsoft.com/sharepoint/v3/contenttype/forms"/>
  </ds:schemaRefs>
</ds:datastoreItem>
</file>

<file path=customXml/itemProps2.xml><?xml version="1.0" encoding="utf-8"?>
<ds:datastoreItem xmlns:ds="http://schemas.openxmlformats.org/officeDocument/2006/customXml" ds:itemID="{80A1CF46-3B9F-408B-87CC-89EEBEACFD4D}">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b456a4e5-a128-401e-9c54-02d9c3f51590"/>
    <ds:schemaRef ds:uri="cc2618ca-3d25-4860-829e-1b4b7a19eb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A47C57D-BBA2-4A16-9C8E-CAD31DEECC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618ca-3d25-4860-829e-1b4b7a19ebd9"/>
    <ds:schemaRef ds:uri="b456a4e5-a128-401e-9c54-02d9c3f51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117</TotalTime>
  <Words>1047</Words>
  <Application>Microsoft Office PowerPoint</Application>
  <PresentationFormat>Presentazione su schermo (4:3)</PresentationFormat>
  <Paragraphs>141</Paragraphs>
  <Slides>21</Slides>
  <Notes>1</Notes>
  <HiddenSlides>0</HiddenSlides>
  <MMClips>0</MMClips>
  <ScaleCrop>false</ScaleCrop>
  <HeadingPairs>
    <vt:vector size="8" baseType="variant">
      <vt:variant>
        <vt:lpstr>Caratteri utilizzati</vt:lpstr>
      </vt:variant>
      <vt:variant>
        <vt:i4>6</vt:i4>
      </vt:variant>
      <vt:variant>
        <vt:lpstr>Tema</vt:lpstr>
      </vt:variant>
      <vt:variant>
        <vt:i4>2</vt:i4>
      </vt:variant>
      <vt:variant>
        <vt:lpstr>Server OLE incorporati</vt:lpstr>
      </vt:variant>
      <vt:variant>
        <vt:i4>1</vt:i4>
      </vt:variant>
      <vt:variant>
        <vt:lpstr>Titoli diapositive</vt:lpstr>
      </vt:variant>
      <vt:variant>
        <vt:i4>21</vt:i4>
      </vt:variant>
    </vt:vector>
  </HeadingPairs>
  <TitlesOfParts>
    <vt:vector size="30" baseType="lpstr">
      <vt:lpstr>Arial</vt:lpstr>
      <vt:lpstr>Calibri</vt:lpstr>
      <vt:lpstr>Garamond</vt:lpstr>
      <vt:lpstr>Symbol</vt:lpstr>
      <vt:lpstr>Times New Roman</vt:lpstr>
      <vt:lpstr>Wingdings</vt:lpstr>
      <vt:lpstr>Struttura predefinita</vt:lpstr>
      <vt:lpstr>1_Struttura predefinita</vt:lpstr>
      <vt:lpstr>Photo Editor Photo</vt:lpstr>
      <vt:lpstr>Presentazione standard di PowerPoint</vt:lpstr>
      <vt:lpstr>was an EU funded project bringing together research and educational institutions from all over Europe (2018-2021)</vt:lpstr>
      <vt:lpstr>Aiming to bridge the gap between frontier science and education as well as society</vt:lpstr>
      <vt:lpstr>Presentazione standard di PowerPoint</vt:lpstr>
      <vt:lpstr>Adopting the inquiry based science education pedagogy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INFN - VIRGO Project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Valerio Boschi</dc:creator>
  <cp:lastModifiedBy>Valerio Boschi</cp:lastModifiedBy>
  <cp:revision>418</cp:revision>
  <cp:lastPrinted>2003-04-03T15:55:55Z</cp:lastPrinted>
  <dcterms:created xsi:type="dcterms:W3CDTF">2002-07-01T09:21:19Z</dcterms:created>
  <dcterms:modified xsi:type="dcterms:W3CDTF">2024-10-17T13:02:37Z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0x01010042260C8CF3B74245BAA13FDE28514FF4</vt:lpwstr>
  </property>
</Properties>
</file>