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5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9" r:id="rId3"/>
    <p:sldId id="258" r:id="rId4"/>
    <p:sldId id="270" r:id="rId5"/>
    <p:sldId id="271" r:id="rId6"/>
    <p:sldId id="259" r:id="rId7"/>
    <p:sldId id="27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1B93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9"/>
    <p:restoredTop sz="94648"/>
  </p:normalViewPr>
  <p:slideViewPr>
    <p:cSldViewPr snapToGrid="0">
      <p:cViewPr varScale="1">
        <p:scale>
          <a:sx n="117" d="100"/>
          <a:sy n="117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28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941CB3A-83E4-17FF-4AE3-DB82D99AB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A59F35-2751-B6A6-DF94-FA68AE977C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D91C3-5606-6E4A-AD6A-E47A0177308F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DBE75B-7C28-67A9-9793-9A38774111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871A1-E909-B072-2757-1559732E06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C573D-F6DB-1942-A4D8-81342D4B59B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F7C63-F760-5544-915C-D11B6A936748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9D96-54CA-304D-9D7F-2AD9911AED1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1"/>
            <a:ext cx="11402785" cy="322652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3429000"/>
            <a:ext cx="11059811" cy="29002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2D08F985-B10C-B045-1D94-21F7B7E898A9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094" y="6488698"/>
            <a:ext cx="110598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61519BDF-E642-16CC-01E8-84F9803BECE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094" y="540335"/>
            <a:ext cx="110598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41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56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00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67" y="-64403"/>
            <a:ext cx="11721863" cy="1084101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A325FCD9-FA9B-62F6-A8E9-65D153003306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091" y="648305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D2FD045C-6435-D271-A248-632C9A4C21C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092" y="882373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64DD63BE-A43B-C7BD-A76C-3FA1FB78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1084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70F56C2-A1C9-BCE0-E42A-C9A7FAB2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957" y="6483058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8117DDCB-7162-BDEA-50AD-4BA48606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268" y="6492875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3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60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7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64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6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PID@EGO, 18/10/24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Michele Vacatello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/>
          <a:lstStyle/>
          <a:p>
            <a:fld id="{5EEB83C2-341F-4C28-A243-1C56DDDA54D3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40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F433C09E-DECB-C8C4-8AF1-CEE446D4D6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</a:blip>
          <a:srcRect b="43750"/>
          <a:stretch/>
        </p:blipFill>
        <p:spPr>
          <a:xfrm>
            <a:off x="21" y="11"/>
            <a:ext cx="12191979" cy="6857989"/>
          </a:xfrm>
          <a:prstGeom prst="rect">
            <a:avLst/>
          </a:prstGeom>
          <a:noFill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07" y="112524"/>
            <a:ext cx="11721863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5475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485" y="6380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 cap="all" spc="200" baseline="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521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</a:lstStyle>
          <a:p>
            <a:fld id="{5EEB83C2-341F-4C28-A243-1C56DDDA54D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5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00" baseline="0">
          <a:solidFill>
            <a:schemeClr val="tx1"/>
          </a:solidFill>
          <a:latin typeface="Gill Sans MT" panose="020B0502020104020203" pitchFamily="34" charset="7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6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zooniverse.org/projects/reinforce/gwitchhunter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AF611-CF45-CFC5-D108-DD0209D9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1"/>
            <a:ext cx="11402785" cy="1691639"/>
          </a:xfrm>
        </p:spPr>
        <p:txBody>
          <a:bodyPr/>
          <a:lstStyle/>
          <a:p>
            <a:r>
              <a:rPr lang="en-US"/>
              <a:t>Citizen Science</a:t>
            </a:r>
            <a:br>
              <a:rPr lang="en-US"/>
            </a:br>
            <a:r>
              <a:rPr lang="en-US"/>
              <a:t>and GWitchHunters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960A10-CA7F-6203-02BA-9F56339BBC97}"/>
              </a:ext>
            </a:extLst>
          </p:cNvPr>
          <p:cNvSpPr txBox="1"/>
          <p:nvPr/>
        </p:nvSpPr>
        <p:spPr>
          <a:xfrm>
            <a:off x="571501" y="4343401"/>
            <a:ext cx="7586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Michele Vacatello</a:t>
            </a:r>
            <a:r>
              <a:rPr lang="en-US" baseline="30000">
                <a:solidFill>
                  <a:schemeClr val="bg1"/>
                </a:solidFill>
              </a:rPr>
              <a:t>(1)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Emmanuel Chaniotakis</a:t>
            </a:r>
            <a:r>
              <a:rPr lang="en-US" sz="1800" baseline="30000">
                <a:solidFill>
                  <a:schemeClr val="bg1"/>
                </a:solidFill>
              </a:rPr>
              <a:t>(2)</a:t>
            </a:r>
            <a:r>
              <a:rPr lang="en-US" sz="1800">
                <a:solidFill>
                  <a:schemeClr val="bg1"/>
                </a:solidFill>
              </a:rPr>
              <a:t>, Francesco Di Renzo</a:t>
            </a:r>
            <a:r>
              <a:rPr lang="en-US" sz="1800" baseline="30000">
                <a:solidFill>
                  <a:schemeClr val="bg1"/>
                </a:solidFill>
              </a:rPr>
              <a:t>(3)</a:t>
            </a:r>
            <a:r>
              <a:rPr lang="en-US" sz="1800">
                <a:solidFill>
                  <a:schemeClr val="bg1"/>
                </a:solidFill>
              </a:rPr>
              <a:t>, Francesco Fidecaro</a:t>
            </a:r>
            <a:r>
              <a:rPr lang="en-US" sz="1800" baseline="30000">
                <a:solidFill>
                  <a:schemeClr val="bg1"/>
                </a:solidFill>
              </a:rPr>
              <a:t>(1)</a:t>
            </a:r>
            <a:r>
              <a:rPr lang="en-US" sz="1800">
                <a:solidFill>
                  <a:schemeClr val="bg1"/>
                </a:solidFill>
              </a:rPr>
              <a:t>, Gary Hemming</a:t>
            </a:r>
            <a:r>
              <a:rPr lang="en-US" sz="1800" baseline="30000">
                <a:solidFill>
                  <a:schemeClr val="bg1"/>
                </a:solidFill>
              </a:rPr>
              <a:t>(4)</a:t>
            </a:r>
            <a:r>
              <a:rPr lang="en-US" sz="1800">
                <a:solidFill>
                  <a:schemeClr val="bg1"/>
                </a:solidFill>
              </a:rPr>
              <a:t>, Massimiliano Razzano</a:t>
            </a:r>
            <a:r>
              <a:rPr lang="en-US" sz="1800" baseline="30000">
                <a:solidFill>
                  <a:schemeClr val="bg1"/>
                </a:solidFill>
              </a:rPr>
              <a:t>(1)</a:t>
            </a:r>
            <a:endParaRPr lang="en-US" sz="18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sz="1800" baseline="30000">
                <a:solidFill>
                  <a:schemeClr val="bg1"/>
                </a:solidFill>
              </a:rPr>
              <a:t>(1) University of Pisa; (2) Ellinogermaniki Agogi</a:t>
            </a:r>
            <a:r>
              <a:rPr lang="en-US" baseline="30000">
                <a:solidFill>
                  <a:schemeClr val="bg1"/>
                </a:solidFill>
              </a:rPr>
              <a:t>; (3) </a:t>
            </a:r>
            <a:r>
              <a:rPr lang="en-US" sz="1800" baseline="30000">
                <a:solidFill>
                  <a:schemeClr val="bg1"/>
                </a:solidFill>
              </a:rPr>
              <a:t>IP2I Lyon; (4) European Gravitational Observatory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A3B768-7560-DC6D-433F-A02C429F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18" y="4340908"/>
            <a:ext cx="324198" cy="365126"/>
          </a:xfrm>
          <a:prstGeom prst="rect">
            <a:avLst/>
          </a:prstGeom>
        </p:spPr>
      </p:pic>
      <p:pic>
        <p:nvPicPr>
          <p:cNvPr id="11" name="Immagine 10" descr="Immagine che contiene casa, simbolo, bianco, design&#10;&#10;Descrizione generata automaticamente">
            <a:extLst>
              <a:ext uri="{FF2B5EF4-FFF2-40B4-BE49-F238E27FC236}">
                <a16:creationId xmlns:a16="http://schemas.microsoft.com/office/drawing/2014/main" id="{7EFD68E1-BC3A-F64F-B793-C9912E87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357" y="5572718"/>
            <a:ext cx="525009" cy="525009"/>
          </a:xfrm>
          <a:prstGeom prst="rect">
            <a:avLst/>
          </a:prstGeom>
        </p:spPr>
      </p:pic>
      <p:pic>
        <p:nvPicPr>
          <p:cNvPr id="13" name="Immagine 12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059AED1B-0043-F80C-F0B8-3595F2C5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169" y="4904087"/>
            <a:ext cx="525009" cy="4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6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6A8FE4-6E76-BD60-613B-FBD4B1C1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Reti</a:t>
            </a:r>
            <a:r>
              <a:rPr lang="en-US" dirty="0"/>
              <a:t> </a:t>
            </a:r>
            <a:r>
              <a:rPr lang="en-US" dirty="0" err="1"/>
              <a:t>neurali</a:t>
            </a:r>
            <a:r>
              <a:rPr lang="en-US" dirty="0"/>
              <a:t> “standard”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F197BF-FED9-2ADF-C95D-5978D910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C049D6-A0D0-2B7D-F59D-4AD52DFE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B91BA9-6C45-3DE3-43AD-271A3393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F8603F-6C50-289F-8DB4-BE3A7444F18A}"/>
              </a:ext>
            </a:extLst>
          </p:cNvPr>
          <p:cNvSpPr txBox="1"/>
          <p:nvPr/>
        </p:nvSpPr>
        <p:spPr>
          <a:xfrm>
            <a:off x="701012" y="4818216"/>
            <a:ext cx="477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Gill Sans MT" panose="020B0502020104020203" pitchFamily="34" charset="77"/>
              </a:rPr>
              <a:t>Parametri:</a:t>
            </a:r>
            <a:r>
              <a:rPr lang="it-IT" sz="2000" dirty="0">
                <a:latin typeface="Gill Sans MT" panose="020B0502020104020203" pitchFamily="34" charset="77"/>
              </a:rPr>
              <a:t> </a:t>
            </a:r>
            <a:r>
              <a:rPr lang="it-IT" sz="2000" b="1" dirty="0">
                <a:latin typeface="Gill Sans MT" panose="020B0502020104020203" pitchFamily="34" charset="77"/>
              </a:rPr>
              <a:t>pesi </a:t>
            </a:r>
            <a:r>
              <a:rPr lang="it-IT" sz="2000" dirty="0">
                <a:latin typeface="Gill Sans MT" panose="020B0502020104020203" pitchFamily="34" charset="77"/>
              </a:rPr>
              <a:t>associati ai singoli neuroni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867FEC-D767-71EA-54DE-9DB894282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18" r="5788"/>
          <a:stretch/>
        </p:blipFill>
        <p:spPr>
          <a:xfrm>
            <a:off x="544959" y="1203574"/>
            <a:ext cx="4798937" cy="2764536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9E4C9C-442F-1C21-D118-28AF7DAF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91" y="1198882"/>
            <a:ext cx="5248131" cy="2765285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6AF97F9A-191A-96FB-1DAF-8EDA6A786D28}"/>
              </a:ext>
            </a:extLst>
          </p:cNvPr>
          <p:cNvSpPr/>
          <p:nvPr/>
        </p:nvSpPr>
        <p:spPr>
          <a:xfrm>
            <a:off x="5603035" y="2386742"/>
            <a:ext cx="617517" cy="380010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C5D730-D9D3-803C-3E84-71A8DB17C281}"/>
              </a:ext>
            </a:extLst>
          </p:cNvPr>
          <p:cNvSpPr txBox="1"/>
          <p:nvPr/>
        </p:nvSpPr>
        <p:spPr>
          <a:xfrm>
            <a:off x="5720410" y="4818216"/>
            <a:ext cx="6572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Gill Sans MT" panose="020B0502020104020203" pitchFamily="34" charset="77"/>
              </a:rPr>
              <a:t>Iperparametri</a:t>
            </a:r>
            <a:r>
              <a:rPr lang="it-IT" sz="2000" b="1" dirty="0">
                <a:latin typeface="Gill Sans MT" panose="020B0502020104020203" pitchFamily="34" charset="77"/>
              </a:rPr>
              <a:t>: struttura </a:t>
            </a:r>
            <a:r>
              <a:rPr lang="it-IT" sz="2000" dirty="0">
                <a:latin typeface="Gill Sans MT" panose="020B0502020104020203" pitchFamily="34" charset="77"/>
              </a:rPr>
              <a:t>(es. numero di strati e neuroni)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5500C5-A5E4-F549-FA69-E747C3ECD0A7}"/>
              </a:ext>
            </a:extLst>
          </p:cNvPr>
          <p:cNvSpPr txBox="1"/>
          <p:nvPr/>
        </p:nvSpPr>
        <p:spPr>
          <a:xfrm>
            <a:off x="1769806" y="3801385"/>
            <a:ext cx="2278882" cy="625970"/>
          </a:xfrm>
          <a:prstGeom prst="roundRect">
            <a:avLst/>
          </a:prstGeom>
          <a:solidFill>
            <a:srgbClr val="521B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Singolo Neurone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CF6784-6128-3DC5-8494-C6511AD5FF01}"/>
              </a:ext>
            </a:extLst>
          </p:cNvPr>
          <p:cNvSpPr txBox="1"/>
          <p:nvPr/>
        </p:nvSpPr>
        <p:spPr>
          <a:xfrm>
            <a:off x="7662057" y="3823281"/>
            <a:ext cx="2883398" cy="734543"/>
          </a:xfrm>
          <a:prstGeom prst="roundRect">
            <a:avLst/>
          </a:prstGeom>
          <a:solidFill>
            <a:srgbClr val="521B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pPr algn="ctr"/>
            <a:r>
              <a:rPr lang="it-IT" sz="2000" dirty="0">
                <a:latin typeface="Gill Sans MT" panose="020B0502020104020203" pitchFamily="34" charset="77"/>
              </a:rPr>
              <a:t>Rete Neurale Profonda</a:t>
            </a:r>
          </a:p>
          <a:p>
            <a:pPr algn="ctr"/>
            <a:r>
              <a:rPr lang="it-IT" sz="2000" dirty="0">
                <a:latin typeface="Gill Sans MT" panose="020B0502020104020203" pitchFamily="34" charset="77"/>
              </a:rPr>
              <a:t>(Deep Learning)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92C990-F486-7191-ED15-AD1337AA6DF1}"/>
              </a:ext>
            </a:extLst>
          </p:cNvPr>
          <p:cNvSpPr txBox="1"/>
          <p:nvPr/>
        </p:nvSpPr>
        <p:spPr>
          <a:xfrm>
            <a:off x="4120916" y="3937333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mriquestions.com</a:t>
            </a:r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ED9D30-661E-AD60-96D1-CDBE1CC9EFCA}"/>
              </a:ext>
            </a:extLst>
          </p:cNvPr>
          <p:cNvSpPr txBox="1"/>
          <p:nvPr/>
        </p:nvSpPr>
        <p:spPr>
          <a:xfrm>
            <a:off x="10683501" y="3964167"/>
            <a:ext cx="993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tibco.com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7B2D233-2A33-4E1D-A70A-3D01548F4386}"/>
                  </a:ext>
                </a:extLst>
              </p:cNvPr>
              <p:cNvSpPr txBox="1"/>
              <p:nvPr/>
            </p:nvSpPr>
            <p:spPr>
              <a:xfrm>
                <a:off x="3013633" y="1503276"/>
                <a:ext cx="2970349" cy="808925"/>
              </a:xfrm>
              <a:prstGeom prst="roundRect">
                <a:avLst/>
              </a:prstGeom>
              <a:solidFill>
                <a:srgbClr val="521B93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7B2D233-2A33-4E1D-A70A-3D01548F4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633" y="1503276"/>
                <a:ext cx="2970349" cy="80892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ccia giù 15">
            <a:extLst>
              <a:ext uri="{FF2B5EF4-FFF2-40B4-BE49-F238E27FC236}">
                <a16:creationId xmlns:a16="http://schemas.microsoft.com/office/drawing/2014/main" id="{13C31EAD-C50F-DB9F-6480-AAD3B0C4EEF8}"/>
              </a:ext>
            </a:extLst>
          </p:cNvPr>
          <p:cNvSpPr/>
          <p:nvPr/>
        </p:nvSpPr>
        <p:spPr>
          <a:xfrm>
            <a:off x="2895739" y="5239354"/>
            <a:ext cx="192505" cy="400421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54C25993-AFAE-AFB3-7DE9-8A4C285C4590}"/>
              </a:ext>
            </a:extLst>
          </p:cNvPr>
          <p:cNvSpPr/>
          <p:nvPr/>
        </p:nvSpPr>
        <p:spPr>
          <a:xfrm>
            <a:off x="9007503" y="5240052"/>
            <a:ext cx="192505" cy="400421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84A4797-192C-A225-C4E9-8C5110D2E195}"/>
              </a:ext>
            </a:extLst>
          </p:cNvPr>
          <p:cNvSpPr txBox="1"/>
          <p:nvPr/>
        </p:nvSpPr>
        <p:spPr>
          <a:xfrm>
            <a:off x="1543133" y="5701904"/>
            <a:ext cx="321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Ottimizzati sul </a:t>
            </a:r>
            <a:r>
              <a:rPr lang="it-IT" sz="2000" b="1" dirty="0">
                <a:latin typeface="Gill Sans MT" panose="020B0502020104020203" pitchFamily="34" charset="77"/>
              </a:rPr>
              <a:t>training set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A69BFB1-E650-7D7C-C8EE-0DBA95D5C893}"/>
              </a:ext>
            </a:extLst>
          </p:cNvPr>
          <p:cNvSpPr txBox="1"/>
          <p:nvPr/>
        </p:nvSpPr>
        <p:spPr>
          <a:xfrm>
            <a:off x="7525777" y="5701904"/>
            <a:ext cx="335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Ottimizzati sul </a:t>
            </a:r>
            <a:r>
              <a:rPr lang="it-IT" sz="2000" b="1" dirty="0" err="1">
                <a:latin typeface="Gill Sans MT" panose="020B0502020104020203" pitchFamily="34" charset="77"/>
              </a:rPr>
              <a:t>validation</a:t>
            </a:r>
            <a:r>
              <a:rPr lang="it-IT" sz="2000" b="1" dirty="0">
                <a:latin typeface="Gill Sans MT" panose="020B0502020104020203" pitchFamily="34" charset="77"/>
              </a:rPr>
              <a:t> set</a:t>
            </a:r>
          </a:p>
        </p:txBody>
      </p:sp>
    </p:spTree>
    <p:extLst>
      <p:ext uri="{BB962C8B-B14F-4D97-AF65-F5344CB8AC3E}">
        <p14:creationId xmlns:p14="http://schemas.microsoft.com/office/powerpoint/2010/main" val="122540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27E771-E071-16C1-4FB6-2DB830CC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Reti</a:t>
            </a:r>
            <a:r>
              <a:rPr lang="en-US" dirty="0"/>
              <a:t> </a:t>
            </a:r>
            <a:r>
              <a:rPr lang="en-US" dirty="0" err="1"/>
              <a:t>neurali</a:t>
            </a:r>
            <a:r>
              <a:rPr lang="en-US" dirty="0"/>
              <a:t> convolutive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E38351-594F-AACD-1CCB-6EAB24FF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7A9165-515C-0C9F-6479-A3C8010E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C18048-E224-06D4-F369-978AFADA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97EE08-6B10-95B0-A953-640E9595CD88}"/>
              </a:ext>
            </a:extLst>
          </p:cNvPr>
          <p:cNvSpPr txBox="1"/>
          <p:nvPr/>
        </p:nvSpPr>
        <p:spPr>
          <a:xfrm>
            <a:off x="521161" y="4454417"/>
            <a:ext cx="1160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Tipo di rete neurale specializzata per </a:t>
            </a:r>
            <a:r>
              <a:rPr lang="it-IT" sz="2000" b="1" dirty="0">
                <a:latin typeface="Gill Sans MT" panose="020B0502020104020203" pitchFamily="34" charset="77"/>
              </a:rPr>
              <a:t>individuare caratteristiche locali (es. riconoscimento immagini)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3CFB07-9051-110A-E911-CC8861C7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65" y="960238"/>
            <a:ext cx="9776270" cy="3008083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82B0D1B6-BA3F-C57C-8A4E-DF93C9EB11EE}"/>
              </a:ext>
            </a:extLst>
          </p:cNvPr>
          <p:cNvGrpSpPr/>
          <p:nvPr/>
        </p:nvGrpSpPr>
        <p:grpSpPr>
          <a:xfrm>
            <a:off x="433261" y="5414729"/>
            <a:ext cx="10942425" cy="400110"/>
            <a:chOff x="433261" y="5414729"/>
            <a:chExt cx="10942425" cy="400110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B3269F6-A5BC-2A91-CB79-C15E739A7710}"/>
                </a:ext>
              </a:extLst>
            </p:cNvPr>
            <p:cNvSpPr txBox="1"/>
            <p:nvPr/>
          </p:nvSpPr>
          <p:spPr>
            <a:xfrm>
              <a:off x="433261" y="5414729"/>
              <a:ext cx="5243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Gill Sans MT" panose="020B0502020104020203" pitchFamily="34" charset="77"/>
                </a:rPr>
                <a:t>Convoluzione: filtri estraggono </a:t>
              </a:r>
              <a:r>
                <a:rPr lang="it-IT" sz="2000" b="1" dirty="0">
                  <a:latin typeface="Gill Sans MT" panose="020B0502020104020203" pitchFamily="34" charset="77"/>
                </a:rPr>
                <a:t>proprietà locali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59D54F5-79ED-3D31-B70F-9775EE0E1416}"/>
                </a:ext>
              </a:extLst>
            </p:cNvPr>
            <p:cNvSpPr txBox="1"/>
            <p:nvPr/>
          </p:nvSpPr>
          <p:spPr>
            <a:xfrm>
              <a:off x="7000770" y="5414729"/>
              <a:ext cx="4374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Gill Sans MT" panose="020B0502020104020203" pitchFamily="34" charset="77"/>
                </a:rPr>
                <a:t>Pooling: </a:t>
              </a:r>
              <a:r>
                <a:rPr lang="it-IT" sz="2000" b="1" dirty="0">
                  <a:latin typeface="Gill Sans MT" panose="020B0502020104020203" pitchFamily="34" charset="77"/>
                </a:rPr>
                <a:t>riduzione dimensioni </a:t>
              </a:r>
              <a:r>
                <a:rPr lang="it-IT" sz="2000" dirty="0">
                  <a:latin typeface="Gill Sans MT" panose="020B0502020104020203" pitchFamily="34" charset="77"/>
                </a:rPr>
                <a:t>dei dati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5EFC620-081A-78D2-3B4C-A6290A531C3A}"/>
              </a:ext>
            </a:extLst>
          </p:cNvPr>
          <p:cNvGrpSpPr/>
          <p:nvPr/>
        </p:nvGrpSpPr>
        <p:grpSpPr>
          <a:xfrm>
            <a:off x="5664712" y="5132453"/>
            <a:ext cx="1328439" cy="997937"/>
            <a:chOff x="8282949" y="4341620"/>
            <a:chExt cx="1051056" cy="765332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ccia ad arco 11">
              <a:extLst>
                <a:ext uri="{FF2B5EF4-FFF2-40B4-BE49-F238E27FC236}">
                  <a16:creationId xmlns:a16="http://schemas.microsoft.com/office/drawing/2014/main" id="{C7D23D5D-55AD-23EF-1A7D-BF5190381DAE}"/>
                </a:ext>
              </a:extLst>
            </p:cNvPr>
            <p:cNvSpPr/>
            <p:nvPr/>
          </p:nvSpPr>
          <p:spPr>
            <a:xfrm>
              <a:off x="8282949" y="4341620"/>
              <a:ext cx="1045028" cy="666000"/>
            </a:xfrm>
            <a:prstGeom prst="circular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Freccia ad arco 12">
              <a:extLst>
                <a:ext uri="{FF2B5EF4-FFF2-40B4-BE49-F238E27FC236}">
                  <a16:creationId xmlns:a16="http://schemas.microsoft.com/office/drawing/2014/main" id="{7BBC5FB8-09D0-BF4E-CB89-4D38B0F59DF3}"/>
                </a:ext>
              </a:extLst>
            </p:cNvPr>
            <p:cNvSpPr/>
            <p:nvPr/>
          </p:nvSpPr>
          <p:spPr>
            <a:xfrm flipH="1" flipV="1">
              <a:off x="8288977" y="4440952"/>
              <a:ext cx="1045028" cy="666000"/>
            </a:xfrm>
            <a:prstGeom prst="circular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FC2E71-AC10-9274-B3C2-1D7DCD7C02E1}"/>
              </a:ext>
            </a:extLst>
          </p:cNvPr>
          <p:cNvSpPr txBox="1"/>
          <p:nvPr/>
        </p:nvSpPr>
        <p:spPr>
          <a:xfrm>
            <a:off x="5871115" y="4034675"/>
            <a:ext cx="5271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A. Gulli et al, Deep Learning with TensorFlow2 and </a:t>
            </a:r>
            <a:r>
              <a:rPr lang="it-IT" sz="1400" dirty="0" err="1"/>
              <a:t>Keras</a:t>
            </a:r>
            <a:r>
              <a:rPr lang="it-IT" sz="1400" dirty="0"/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9750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CAC053-2BCC-B0DD-3E43-CDE1BA24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 Machine Learning </a:t>
            </a:r>
            <a:r>
              <a:rPr lang="en-US" dirty="0" err="1"/>
              <a:t>alla</a:t>
            </a:r>
            <a:r>
              <a:rPr lang="en-US" dirty="0"/>
              <a:t> Citizen Science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AE17F6-F097-7BCA-F5F7-1EA347BA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A6AFE3-7294-F32B-5724-B893AC20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DB6DB5-4648-2DA5-8081-D8CF045D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68CE7E3-CBD4-84A5-E2C1-758A084B93E8}"/>
              </a:ext>
            </a:extLst>
          </p:cNvPr>
          <p:cNvGrpSpPr/>
          <p:nvPr/>
        </p:nvGrpSpPr>
        <p:grpSpPr>
          <a:xfrm>
            <a:off x="6053656" y="1248760"/>
            <a:ext cx="5903274" cy="4165191"/>
            <a:chOff x="5871115" y="1157246"/>
            <a:chExt cx="5903274" cy="4165191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9A6C3D5-0418-77EB-AB05-8EF60EBCD5F1}"/>
                </a:ext>
              </a:extLst>
            </p:cNvPr>
            <p:cNvGrpSpPr/>
            <p:nvPr/>
          </p:nvGrpSpPr>
          <p:grpSpPr>
            <a:xfrm>
              <a:off x="5871115" y="1157246"/>
              <a:ext cx="5903274" cy="4165191"/>
              <a:chOff x="6099935" y="899832"/>
              <a:chExt cx="5903274" cy="4165191"/>
            </a:xfrm>
            <a:effectLst>
              <a:outerShdw blurRad="63500" dist="63500" dir="2700000" sx="102000" sy="102000" algn="tl" rotWithShape="0">
                <a:prstClr val="black">
                  <a:alpha val="50000"/>
                </a:prstClr>
              </a:outerShdw>
            </a:effectLst>
          </p:grpSpPr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F9953E99-8FDD-4181-3680-536937347DA3}"/>
                  </a:ext>
                </a:extLst>
              </p:cNvPr>
              <p:cNvGrpSpPr/>
              <p:nvPr/>
            </p:nvGrpSpPr>
            <p:grpSpPr>
              <a:xfrm>
                <a:off x="6099935" y="899832"/>
                <a:ext cx="5903274" cy="4165191"/>
                <a:chOff x="6099935" y="899832"/>
                <a:chExt cx="5903274" cy="4165191"/>
              </a:xfrm>
            </p:grpSpPr>
            <p:pic>
              <p:nvPicPr>
                <p:cNvPr id="14" name="Immagine 13">
                  <a:extLst>
                    <a:ext uri="{FF2B5EF4-FFF2-40B4-BE49-F238E27FC236}">
                      <a16:creationId xmlns:a16="http://schemas.microsoft.com/office/drawing/2014/main" id="{661DCE72-2B9B-38D3-412B-71F3A7DB37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4502" b="14940"/>
                <a:stretch/>
              </p:blipFill>
              <p:spPr>
                <a:xfrm>
                  <a:off x="6099935" y="899832"/>
                  <a:ext cx="5903274" cy="4165191"/>
                </a:xfrm>
                <a:prstGeom prst="rect">
                  <a:avLst/>
                </a:prstGeom>
                <a:effectLst>
                  <a:outerShdw sx="1000" sy="1000" algn="ctr" rotWithShape="0">
                    <a:srgbClr val="000000"/>
                  </a:outerShdw>
                </a:effectLst>
              </p:spPr>
            </p:pic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CD808232-571B-B099-BF8C-CBDE788DC9EC}"/>
                    </a:ext>
                  </a:extLst>
                </p:cNvPr>
                <p:cNvSpPr txBox="1"/>
                <p:nvPr/>
              </p:nvSpPr>
              <p:spPr>
                <a:xfrm>
                  <a:off x="9296400" y="1727975"/>
                  <a:ext cx="204382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000" b="1" dirty="0" err="1">
                      <a:latin typeface="Gill Sans MT" panose="020B0502020104020203" pitchFamily="34" charset="77"/>
                    </a:rPr>
                    <a:t>Scattered</a:t>
                  </a:r>
                  <a:r>
                    <a:rPr lang="it-IT" sz="2000" b="1" dirty="0">
                      <a:latin typeface="Gill Sans MT" panose="020B0502020104020203" pitchFamily="34" charset="77"/>
                    </a:rPr>
                    <a:t> Light</a:t>
                  </a:r>
                </a:p>
              </p:txBody>
            </p:sp>
          </p:grp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A58F45-2A3A-214A-8BB2-9E04DF0F0204}"/>
                  </a:ext>
                </a:extLst>
              </p:cNvPr>
              <p:cNvSpPr txBox="1"/>
              <p:nvPr/>
            </p:nvSpPr>
            <p:spPr>
              <a:xfrm>
                <a:off x="9261409" y="2795841"/>
                <a:ext cx="20438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Gill Sans MT" panose="020B0502020104020203" pitchFamily="34" charset="77"/>
                  </a:rPr>
                  <a:t>Nato a: </a:t>
                </a:r>
                <a:r>
                  <a:rPr lang="it-IT" sz="2000" dirty="0">
                    <a:latin typeface="Gill Sans MT" panose="020B0502020104020203" pitchFamily="34" charset="77"/>
                  </a:rPr>
                  <a:t>LIGO Livingston 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EB93AB8-47BE-FEE0-B4B3-1B4CD02C7A61}"/>
                  </a:ext>
                </a:extLst>
              </p:cNvPr>
              <p:cNvSpPr txBox="1"/>
              <p:nvPr/>
            </p:nvSpPr>
            <p:spPr>
              <a:xfrm>
                <a:off x="9261409" y="3652537"/>
                <a:ext cx="21138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Gill Sans MT" panose="020B0502020104020203" pitchFamily="34" charset="77"/>
                  </a:rPr>
                  <a:t>Data di nascita: </a:t>
                </a:r>
                <a:r>
                  <a:rPr lang="it-IT" sz="2000" dirty="0">
                    <a:latin typeface="Gill Sans MT" panose="020B0502020104020203" pitchFamily="34" charset="77"/>
                  </a:rPr>
                  <a:t>2 Aprile 2019, 21:51:56</a:t>
                </a:r>
              </a:p>
            </p:txBody>
          </p: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908241D4-9C15-8E49-3EE4-37F168C42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953" t="10027" r="15742" b="10382"/>
              <a:stretch/>
            </p:blipFill>
            <p:spPr>
              <a:xfrm>
                <a:off x="7074050" y="2190218"/>
                <a:ext cx="1213244" cy="1015663"/>
              </a:xfrm>
              <a:prstGeom prst="rect">
                <a:avLst/>
              </a:prstGeom>
            </p:spPr>
          </p:pic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432EC98-E4C3-B818-B734-7C99463BC74F}"/>
                </a:ext>
              </a:extLst>
            </p:cNvPr>
            <p:cNvSpPr txBox="1"/>
            <p:nvPr/>
          </p:nvSpPr>
          <p:spPr>
            <a:xfrm>
              <a:off x="7651281" y="1349220"/>
              <a:ext cx="27626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it-IT" sz="2000" b="1" dirty="0">
                  <a:latin typeface="Gill Sans MT" panose="020B0502020104020203" pitchFamily="34" charset="77"/>
                </a:rPr>
                <a:t>CARTA D’IDENTIT</a:t>
              </a:r>
              <a:r>
                <a:rPr lang="it-IT" sz="2000" b="1" i="0" dirty="0">
                  <a:effectLst/>
                  <a:latin typeface="Gill Sans MT" panose="020B0502020104020203" pitchFamily="34" charset="77"/>
                </a:rPr>
                <a:t>À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BD3C38-CEEB-7396-2627-6C049D14F086}"/>
              </a:ext>
            </a:extLst>
          </p:cNvPr>
          <p:cNvSpPr txBox="1"/>
          <p:nvPr/>
        </p:nvSpPr>
        <p:spPr>
          <a:xfrm>
            <a:off x="10517625" y="5498141"/>
            <a:ext cx="1223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Flaticon.com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8A275B3-C815-D3D4-4BC2-BE7640A15B31}"/>
              </a:ext>
            </a:extLst>
          </p:cNvPr>
          <p:cNvSpPr txBox="1"/>
          <p:nvPr/>
        </p:nvSpPr>
        <p:spPr>
          <a:xfrm>
            <a:off x="389016" y="1294298"/>
            <a:ext cx="4772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Il Machine Learning ha ottime potenzialità ma ha un problema di fondo: necessita di </a:t>
            </a:r>
            <a:r>
              <a:rPr lang="it-IT" sz="2000" b="1" dirty="0">
                <a:latin typeface="Gill Sans MT" panose="020B0502020104020203" pitchFamily="34" charset="77"/>
              </a:rPr>
              <a:t>molti dati di allenamento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5F32836-FBE4-2B69-8162-AA2A06F37548}"/>
              </a:ext>
            </a:extLst>
          </p:cNvPr>
          <p:cNvSpPr txBox="1"/>
          <p:nvPr/>
        </p:nvSpPr>
        <p:spPr>
          <a:xfrm>
            <a:off x="389016" y="2636937"/>
            <a:ext cx="4772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Per algoritmi di classificazione, questo si traduce in molti campioni con targhetta, per allenare un algoritmo a </a:t>
            </a:r>
            <a:r>
              <a:rPr lang="it-IT" sz="2000" b="1" dirty="0">
                <a:latin typeface="Gill Sans MT" panose="020B0502020104020203" pitchFamily="34" charset="77"/>
              </a:rPr>
              <a:t>riconoscere nuovi campioni senza targhetta</a:t>
            </a:r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5226AC91-E0ED-4FFE-D498-D116B478CBF0}"/>
              </a:ext>
            </a:extLst>
          </p:cNvPr>
          <p:cNvSpPr/>
          <p:nvPr/>
        </p:nvSpPr>
        <p:spPr>
          <a:xfrm>
            <a:off x="2760726" y="4377120"/>
            <a:ext cx="542912" cy="1036831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60D2F9-AD73-EAD5-3EF6-919BC3A39784}"/>
              </a:ext>
            </a:extLst>
          </p:cNvPr>
          <p:cNvSpPr txBox="1"/>
          <p:nvPr/>
        </p:nvSpPr>
        <p:spPr>
          <a:xfrm>
            <a:off x="389016" y="5696888"/>
            <a:ext cx="614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Citizen Science, REINFORCE, Zooniverse</a:t>
            </a:r>
          </a:p>
        </p:txBody>
      </p:sp>
    </p:spTree>
    <p:extLst>
      <p:ext uri="{BB962C8B-B14F-4D97-AF65-F5344CB8AC3E}">
        <p14:creationId xmlns:p14="http://schemas.microsoft.com/office/powerpoint/2010/main" val="64102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FB7E2-6289-FD7B-255F-400698A1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progetto</a:t>
            </a:r>
            <a:r>
              <a:rPr lang="en-US" dirty="0"/>
              <a:t> REINFORCE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3EB75E-0D27-A75E-1207-14287837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15DF1B-DD5F-1688-702F-57CD3A64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B9D697-A2F4-11F5-89DF-3394D383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Google Shape;76;p8">
            <a:extLst>
              <a:ext uri="{FF2B5EF4-FFF2-40B4-BE49-F238E27FC236}">
                <a16:creationId xmlns:a16="http://schemas.microsoft.com/office/drawing/2014/main" id="{11F0886B-1D5C-38DA-B8E0-289DE0881FE3}"/>
              </a:ext>
            </a:extLst>
          </p:cNvPr>
          <p:cNvSpPr txBox="1">
            <a:spLocks/>
          </p:cNvSpPr>
          <p:nvPr/>
        </p:nvSpPr>
        <p:spPr>
          <a:xfrm>
            <a:off x="372900" y="863231"/>
            <a:ext cx="11446200" cy="145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venir Next LT Pro Light" panose="020B0304020202020204" pitchFamily="34" charset="0"/>
              <a:buChar char="–"/>
              <a:defRPr sz="16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SzPts val="2200"/>
              <a:buNone/>
            </a:pPr>
            <a:r>
              <a:rPr lang="en-US" sz="2000" dirty="0"/>
              <a:t>Horizon 2020 SWAFS “Science with and for Society”</a:t>
            </a:r>
            <a:endParaRPr lang="it-IT" sz="2000" dirty="0"/>
          </a:p>
          <a:p>
            <a:pPr marL="0" indent="0">
              <a:spcBef>
                <a:spcPts val="400"/>
              </a:spcBef>
              <a:buSzPts val="2200"/>
              <a:buNone/>
            </a:pPr>
            <a:r>
              <a:rPr lang="en-US" sz="2000" dirty="0"/>
              <a:t>La “citizen science” </a:t>
            </a:r>
            <a:r>
              <a:rPr lang="en-US" sz="2000" dirty="0" err="1"/>
              <a:t>sta</a:t>
            </a:r>
            <a:r>
              <a:rPr lang="en-US" sz="2000" dirty="0"/>
              <a:t> </a:t>
            </a:r>
            <a:r>
              <a:rPr lang="en-US" sz="2000" dirty="0" err="1"/>
              <a:t>già</a:t>
            </a:r>
            <a:r>
              <a:rPr lang="en-US" sz="2000" dirty="0"/>
              <a:t> </a:t>
            </a:r>
            <a:r>
              <a:rPr lang="en-US" sz="2000" dirty="0" err="1"/>
              <a:t>supportando</a:t>
            </a:r>
            <a:r>
              <a:rPr lang="en-US" sz="2000" dirty="0"/>
              <a:t> la </a:t>
            </a:r>
            <a:r>
              <a:rPr lang="en-US" sz="2000" dirty="0" err="1"/>
              <a:t>fisica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onde</a:t>
            </a:r>
            <a:r>
              <a:rPr lang="en-US" sz="2000" dirty="0"/>
              <a:t> </a:t>
            </a:r>
            <a:r>
              <a:rPr lang="en-US" sz="2000" dirty="0" err="1"/>
              <a:t>gravitazionali</a:t>
            </a:r>
            <a:r>
              <a:rPr lang="en-US" sz="2000" dirty="0"/>
              <a:t> (Progetto </a:t>
            </a:r>
            <a:r>
              <a:rPr lang="en-US" sz="2000" dirty="0" err="1"/>
              <a:t>GravitySpy</a:t>
            </a:r>
            <a:r>
              <a:rPr lang="en-US" sz="2000" dirty="0"/>
              <a:t>)</a:t>
            </a:r>
          </a:p>
          <a:p>
            <a:pPr marL="0" indent="0">
              <a:spcBef>
                <a:spcPts val="400"/>
              </a:spcBef>
              <a:buSzPts val="2200"/>
              <a:buNone/>
            </a:pPr>
            <a:r>
              <a:rPr lang="en-US" sz="2000" dirty="0"/>
              <a:t>REINFORCE (</a:t>
            </a:r>
            <a:r>
              <a:rPr lang="en-US" sz="2000" b="1" dirty="0" err="1"/>
              <a:t>RE</a:t>
            </a:r>
            <a:r>
              <a:rPr lang="en-US" sz="2000" dirty="0" err="1"/>
              <a:t>search</a:t>
            </a:r>
            <a:r>
              <a:rPr lang="en-US" sz="2000" dirty="0"/>
              <a:t> </a:t>
            </a:r>
            <a:r>
              <a:rPr lang="en-US" sz="2000" b="1" dirty="0" err="1"/>
              <a:t>IN</a:t>
            </a:r>
            <a:r>
              <a:rPr lang="en-US" sz="2000" dirty="0" err="1"/>
              <a:t>frastructures</a:t>
            </a:r>
            <a:r>
              <a:rPr lang="en-US" sz="2000" dirty="0"/>
              <a:t> </a:t>
            </a:r>
            <a:r>
              <a:rPr lang="en-US" sz="2000" b="1" dirty="0"/>
              <a:t>FOR</a:t>
            </a:r>
            <a:r>
              <a:rPr lang="en-US" sz="2000" dirty="0"/>
              <a:t> </a:t>
            </a:r>
            <a:r>
              <a:rPr lang="en-US" sz="2000" b="1" dirty="0"/>
              <a:t>C</a:t>
            </a:r>
            <a:r>
              <a:rPr lang="en-US" sz="2000" dirty="0"/>
              <a:t>itizens in </a:t>
            </a:r>
            <a:r>
              <a:rPr lang="en-US" sz="2000" b="1" dirty="0"/>
              <a:t>E</a:t>
            </a:r>
            <a:r>
              <a:rPr lang="en-US" sz="2000" dirty="0"/>
              <a:t>urope) </a:t>
            </a:r>
            <a:r>
              <a:rPr lang="en-US" sz="2000" dirty="0" err="1"/>
              <a:t>lavora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4 </a:t>
            </a:r>
            <a:r>
              <a:rPr lang="en-US" sz="2000" dirty="0" err="1"/>
              <a:t>progetti</a:t>
            </a:r>
            <a:endParaRPr lang="en-US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87F16D-528A-1C05-8596-92C3ACF8576B}"/>
              </a:ext>
            </a:extLst>
          </p:cNvPr>
          <p:cNvSpPr txBox="1"/>
          <p:nvPr/>
        </p:nvSpPr>
        <p:spPr>
          <a:xfrm>
            <a:off x="372900" y="5720437"/>
            <a:ext cx="953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00"/>
              </a:spcBef>
              <a:buSzPts val="2200"/>
            </a:pPr>
            <a:r>
              <a:rPr lang="en-US" sz="2000" dirty="0">
                <a:latin typeface="Gill Sans MT" panose="020B0502020104020203" pitchFamily="34" charset="77"/>
              </a:rPr>
              <a:t>I </a:t>
            </a:r>
            <a:r>
              <a:rPr lang="en-US" sz="2000" dirty="0" err="1">
                <a:latin typeface="Gill Sans MT" panose="020B0502020104020203" pitchFamily="34" charset="77"/>
              </a:rPr>
              <a:t>risultati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possono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essere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usati</a:t>
            </a:r>
            <a:r>
              <a:rPr lang="en-US" sz="2000" dirty="0">
                <a:latin typeface="Gill Sans MT" panose="020B0502020104020203" pitchFamily="34" charset="77"/>
              </a:rPr>
              <a:t> per </a:t>
            </a:r>
            <a:r>
              <a:rPr lang="en-US" sz="2000" dirty="0" err="1">
                <a:latin typeface="Gill Sans MT" panose="020B0502020104020203" pitchFamily="34" charset="77"/>
              </a:rPr>
              <a:t>allenare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modelli</a:t>
            </a:r>
            <a:r>
              <a:rPr lang="en-US" sz="2000" dirty="0">
                <a:latin typeface="Gill Sans MT" panose="020B0502020104020203" pitchFamily="34" charset="77"/>
              </a:rPr>
              <a:t> di </a:t>
            </a:r>
            <a:r>
              <a:rPr lang="en-US" sz="2000" dirty="0" err="1">
                <a:latin typeface="Gill Sans MT" panose="020B0502020104020203" pitchFamily="34" charset="77"/>
              </a:rPr>
              <a:t>intelligenza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artificiale</a:t>
            </a:r>
            <a:r>
              <a:rPr lang="en-US" sz="2000" dirty="0">
                <a:latin typeface="Gill Sans MT" panose="020B0502020104020203" pitchFamily="34" charset="77"/>
              </a:rPr>
              <a:t> (e molto </a:t>
            </a:r>
            <a:r>
              <a:rPr lang="en-US" sz="2000" dirty="0" err="1">
                <a:latin typeface="Gill Sans MT" panose="020B0502020104020203" pitchFamily="34" charset="77"/>
              </a:rPr>
              <a:t>altro</a:t>
            </a:r>
            <a:r>
              <a:rPr lang="en-US" sz="2000" dirty="0"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E0D9E48-6BF7-5CDE-00DF-08E2CA3F91C7}"/>
              </a:ext>
            </a:extLst>
          </p:cNvPr>
          <p:cNvGrpSpPr/>
          <p:nvPr/>
        </p:nvGrpSpPr>
        <p:grpSpPr>
          <a:xfrm>
            <a:off x="1356852" y="2319058"/>
            <a:ext cx="9027290" cy="2802193"/>
            <a:chOff x="1342103" y="2405487"/>
            <a:chExt cx="9027290" cy="2802193"/>
          </a:xfrm>
        </p:grpSpPr>
        <p:pic>
          <p:nvPicPr>
            <p:cNvPr id="7" name="Immagine 2">
              <a:extLst>
                <a:ext uri="{FF2B5EF4-FFF2-40B4-BE49-F238E27FC236}">
                  <a16:creationId xmlns:a16="http://schemas.microsoft.com/office/drawing/2014/main" id="{63AA5257-163A-05A4-BCEF-D5E72D95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2603" y="2642164"/>
              <a:ext cx="8546790" cy="2328841"/>
            </a:xfrm>
            <a:prstGeom prst="rect">
              <a:avLst/>
            </a:prstGeom>
            <a:effectLst>
              <a:outerShdw blurRad="63500" dist="88900" dir="2700000" algn="ctr" rotWithShape="0">
                <a:srgbClr val="000000">
                  <a:alpha val="50071"/>
                </a:srgbClr>
              </a:outerShdw>
            </a:effectLst>
          </p:spPr>
        </p:pic>
        <p:sp>
          <p:nvSpPr>
            <p:cNvPr id="11" name="Cornice 10">
              <a:extLst>
                <a:ext uri="{FF2B5EF4-FFF2-40B4-BE49-F238E27FC236}">
                  <a16:creationId xmlns:a16="http://schemas.microsoft.com/office/drawing/2014/main" id="{FF715EC6-5113-9448-B350-7390D7B2BE64}"/>
                </a:ext>
              </a:extLst>
            </p:cNvPr>
            <p:cNvSpPr/>
            <p:nvPr/>
          </p:nvSpPr>
          <p:spPr>
            <a:xfrm>
              <a:off x="1342103" y="2405487"/>
              <a:ext cx="2816942" cy="2802193"/>
            </a:xfrm>
            <a:prstGeom prst="frame">
              <a:avLst>
                <a:gd name="adj1" fmla="val 5658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00E998-D55A-D5F3-41DD-11EF5EED0C8A}"/>
              </a:ext>
            </a:extLst>
          </p:cNvPr>
          <p:cNvSpPr txBox="1"/>
          <p:nvPr/>
        </p:nvSpPr>
        <p:spPr>
          <a:xfrm>
            <a:off x="735087" y="5129373"/>
            <a:ext cx="2233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Gravitational Waves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6CC488-5B2C-5CCF-9185-987E500F6C99}"/>
              </a:ext>
            </a:extLst>
          </p:cNvPr>
          <p:cNvSpPr txBox="1"/>
          <p:nvPr/>
        </p:nvSpPr>
        <p:spPr>
          <a:xfrm>
            <a:off x="3379307" y="5129373"/>
            <a:ext cx="2816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Astro- physical neutrinos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C12A08D-12B8-B06F-C751-27C92B9265D3}"/>
              </a:ext>
            </a:extLst>
          </p:cNvPr>
          <p:cNvSpPr txBox="1"/>
          <p:nvPr/>
        </p:nvSpPr>
        <p:spPr>
          <a:xfrm>
            <a:off x="6315154" y="5128015"/>
            <a:ext cx="2317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High Energy Physics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1C9E42A-1FDF-FB1E-6CD8-970A886B878D}"/>
              </a:ext>
            </a:extLst>
          </p:cNvPr>
          <p:cNvSpPr txBox="1"/>
          <p:nvPr/>
        </p:nvSpPr>
        <p:spPr>
          <a:xfrm>
            <a:off x="8632195" y="5128015"/>
            <a:ext cx="2612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Muon-based tomography </a:t>
            </a:r>
          </a:p>
        </p:txBody>
      </p:sp>
    </p:spTree>
    <p:extLst>
      <p:ext uri="{BB962C8B-B14F-4D97-AF65-F5344CB8AC3E}">
        <p14:creationId xmlns:p14="http://schemas.microsoft.com/office/powerpoint/2010/main" val="39155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F342E-365B-31AC-FB55-CF25F3BD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progetto</a:t>
            </a:r>
            <a:r>
              <a:rPr lang="en-US" dirty="0"/>
              <a:t> </a:t>
            </a:r>
            <a:r>
              <a:rPr lang="en-US" dirty="0" err="1"/>
              <a:t>GWitchHunters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40E42-5E80-CCD9-BEA8-323F40A2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2A28DC-1058-7CCB-D543-485BF8A1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5C217B-D431-9FBA-238F-728665B1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Google Shape;83;p8">
            <a:extLst>
              <a:ext uri="{FF2B5EF4-FFF2-40B4-BE49-F238E27FC236}">
                <a16:creationId xmlns:a16="http://schemas.microsoft.com/office/drawing/2014/main" id="{CB4B6550-AB6F-1F18-9E77-CCBF6F9928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8975"/>
          <a:stretch/>
        </p:blipFill>
        <p:spPr>
          <a:xfrm>
            <a:off x="403962" y="1684531"/>
            <a:ext cx="11384072" cy="44675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81BBD1-9501-4C86-46A5-E767EF56889C}"/>
              </a:ext>
            </a:extLst>
          </p:cNvPr>
          <p:cNvSpPr txBox="1"/>
          <p:nvPr/>
        </p:nvSpPr>
        <p:spPr>
          <a:xfrm>
            <a:off x="1447367" y="1021185"/>
            <a:ext cx="9828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SzPts val="2200"/>
            </a:pPr>
            <a:r>
              <a:rPr lang="en-US" sz="2000" dirty="0" err="1">
                <a:latin typeface="Gill Sans MT" panose="020B0502020104020203" pitchFamily="34" charset="77"/>
              </a:rPr>
              <a:t>Sviluppato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sulla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piattaforma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b="1" dirty="0">
                <a:latin typeface="Gill Sans MT" panose="020B0502020104020203" pitchFamily="34" charset="77"/>
              </a:rPr>
              <a:t>Zooniverse</a:t>
            </a:r>
            <a:r>
              <a:rPr lang="en-US" sz="2000" dirty="0">
                <a:latin typeface="Gill Sans MT" panose="020B0502020104020203" pitchFamily="34" charset="77"/>
              </a:rPr>
              <a:t>, </a:t>
            </a:r>
            <a:r>
              <a:rPr lang="en-US" sz="2000" dirty="0" err="1">
                <a:latin typeface="Gill Sans MT" panose="020B0502020104020203" pitchFamily="34" charset="77"/>
              </a:rPr>
              <a:t>specializzata</a:t>
            </a:r>
            <a:r>
              <a:rPr lang="en-US" sz="2000" dirty="0">
                <a:latin typeface="Gill Sans MT" panose="020B0502020104020203" pitchFamily="34" charset="77"/>
              </a:rPr>
              <a:t> per </a:t>
            </a:r>
            <a:r>
              <a:rPr lang="en-US" sz="2000" dirty="0" err="1">
                <a:latin typeface="Gill Sans MT" panose="020B0502020104020203" pitchFamily="34" charset="77"/>
              </a:rPr>
              <a:t>progetti</a:t>
            </a:r>
            <a:r>
              <a:rPr lang="en-US" sz="2000" dirty="0">
                <a:latin typeface="Gill Sans MT" panose="020B0502020104020203" pitchFamily="34" charset="77"/>
              </a:rPr>
              <a:t> di citizen science</a:t>
            </a:r>
          </a:p>
        </p:txBody>
      </p:sp>
    </p:spTree>
    <p:extLst>
      <p:ext uri="{BB962C8B-B14F-4D97-AF65-F5344CB8AC3E}">
        <p14:creationId xmlns:p14="http://schemas.microsoft.com/office/powerpoint/2010/main" val="381037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4B8EC-3196-B4E7-6487-CD99D4E8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Panoramica</a:t>
            </a:r>
            <a:r>
              <a:rPr lang="en-US" dirty="0"/>
              <a:t> di </a:t>
            </a:r>
            <a:r>
              <a:rPr lang="en-US" dirty="0" err="1"/>
              <a:t>GWitchHunters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3ECF1D-D279-3281-AE81-9066BE72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81E3C4-6700-982A-240E-EC3C729D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4B559D-59FC-0951-8F33-BDC9CF00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B93D96-C66A-CE7F-B2B8-ABA05B57C1EA}"/>
              </a:ext>
            </a:extLst>
          </p:cNvPr>
          <p:cNvSpPr txBox="1"/>
          <p:nvPr/>
        </p:nvSpPr>
        <p:spPr>
          <a:xfrm>
            <a:off x="383458" y="1838470"/>
            <a:ext cx="823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77"/>
              </a:rPr>
              <a:t>Dati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presentati</a:t>
            </a:r>
            <a:r>
              <a:rPr lang="en-US" sz="2000" dirty="0">
                <a:latin typeface="Gill Sans MT" panose="020B0502020104020203" pitchFamily="34" charset="77"/>
              </a:rPr>
              <a:t> come </a:t>
            </a:r>
            <a:r>
              <a:rPr lang="en-US" sz="2000" dirty="0" err="1">
                <a:latin typeface="Gill Sans MT" panose="020B0502020104020203" pitchFamily="34" charset="77"/>
              </a:rPr>
              <a:t>immagini</a:t>
            </a:r>
            <a:r>
              <a:rPr lang="en-US" sz="2000" dirty="0">
                <a:latin typeface="Gill Sans MT" panose="020B0502020104020203" pitchFamily="34" charset="77"/>
              </a:rPr>
              <a:t> (</a:t>
            </a:r>
            <a:r>
              <a:rPr lang="en-US" sz="2000" dirty="0" err="1">
                <a:latin typeface="Gill Sans MT" panose="020B0502020104020203" pitchFamily="34" charset="77"/>
              </a:rPr>
              <a:t>più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semplici</a:t>
            </a:r>
            <a:r>
              <a:rPr lang="en-US" sz="2000" dirty="0">
                <a:latin typeface="Gill Sans MT" panose="020B0502020104020203" pitchFamily="34" charset="77"/>
              </a:rPr>
              <a:t> per </a:t>
            </a:r>
            <a:r>
              <a:rPr lang="en-US" sz="2000" dirty="0" err="1">
                <a:latin typeface="Gill Sans MT" panose="020B0502020104020203" pitchFamily="34" charset="77"/>
              </a:rPr>
              <a:t>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volontari</a:t>
            </a:r>
            <a:r>
              <a:rPr lang="en-US" sz="2000" dirty="0">
                <a:latin typeface="Gill Sans MT" panose="020B0502020104020203" pitchFamily="34" charset="77"/>
              </a:rPr>
              <a:t> e per </a:t>
            </a:r>
            <a:r>
              <a:rPr lang="en-US" sz="2000" dirty="0" err="1">
                <a:latin typeface="Gill Sans MT" panose="020B0502020104020203" pitchFamily="34" charset="77"/>
              </a:rPr>
              <a:t>gli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algoritmi</a:t>
            </a:r>
            <a:r>
              <a:rPr lang="en-US" sz="2000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1FF7E6-4D46-1872-39C8-11B36BA83F21}"/>
              </a:ext>
            </a:extLst>
          </p:cNvPr>
          <p:cNvSpPr txBox="1"/>
          <p:nvPr/>
        </p:nvSpPr>
        <p:spPr>
          <a:xfrm>
            <a:off x="383458" y="5349688"/>
            <a:ext cx="11573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effectLst/>
                <a:latin typeface="Gill Sans MT" panose="020B0502020104020203" pitchFamily="34" charset="77"/>
              </a:rPr>
              <a:t>Tutorial e Field Guide sempre consultabili (non vi stiamo interrogando e </a:t>
            </a:r>
            <a:r>
              <a:rPr lang="it-IT" sz="2000" b="1" u="sng" dirty="0">
                <a:effectLst/>
                <a:latin typeface="Gill Sans MT" panose="020B0502020104020203" pitchFamily="34" charset="77"/>
              </a:rPr>
              <a:t>non esiste una risposta corretta!</a:t>
            </a:r>
            <a:r>
              <a:rPr lang="it-IT" sz="2000" dirty="0">
                <a:effectLst/>
                <a:latin typeface="Gill Sans MT" panose="020B0502020104020203" pitchFamily="34" charset="77"/>
              </a:rPr>
              <a:t>)</a:t>
            </a:r>
            <a:endParaRPr lang="it-IT" sz="2000" dirty="0">
              <a:latin typeface="Gill Sans MT" panose="020B0502020104020203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6DFEC28-B047-9432-C278-0C606000F552}"/>
              </a:ext>
            </a:extLst>
          </p:cNvPr>
          <p:cNvSpPr txBox="1"/>
          <p:nvPr/>
        </p:nvSpPr>
        <p:spPr>
          <a:xfrm>
            <a:off x="383458" y="1193635"/>
            <a:ext cx="5313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Tutorial </a:t>
            </a:r>
            <a:r>
              <a:rPr lang="en-US" sz="2000" dirty="0" err="1">
                <a:latin typeface="Gill Sans MT" panose="020B0502020104020203" pitchFamily="34" charset="77"/>
              </a:rPr>
              <a:t>iniziale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pilotato</a:t>
            </a:r>
            <a:r>
              <a:rPr lang="en-US" sz="2000" dirty="0">
                <a:latin typeface="Gill Sans MT" panose="020B0502020104020203" pitchFamily="34" charset="77"/>
              </a:rPr>
              <a:t> per </a:t>
            </a:r>
            <a:r>
              <a:rPr lang="en-US" sz="2000" dirty="0" err="1">
                <a:latin typeface="Gill Sans MT" panose="020B0502020104020203" pitchFamily="34" charset="77"/>
              </a:rPr>
              <a:t>introdurre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volontari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16B1DF-BA49-D0BF-42BF-ED71622E7582}"/>
              </a:ext>
            </a:extLst>
          </p:cNvPr>
          <p:cNvSpPr txBox="1"/>
          <p:nvPr/>
        </p:nvSpPr>
        <p:spPr>
          <a:xfrm>
            <a:off x="383458" y="2762655"/>
            <a:ext cx="86814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Livello</a:t>
            </a:r>
            <a:r>
              <a:rPr lang="en-US" sz="2400" dirty="0">
                <a:latin typeface="Gill Sans MT" panose="020B0502020104020203" pitchFamily="34" charset="77"/>
              </a:rPr>
              <a:t> 1: </a:t>
            </a:r>
            <a:r>
              <a:rPr lang="en-US" sz="2400" dirty="0" err="1">
                <a:latin typeface="Gill Sans MT" panose="020B0502020104020203" pitchFamily="34" charset="77"/>
              </a:rPr>
              <a:t>classificazione</a:t>
            </a:r>
            <a:r>
              <a:rPr lang="en-US" sz="2400" dirty="0"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latin typeface="Gill Sans MT" panose="020B0502020104020203" pitchFamily="34" charset="77"/>
              </a:rPr>
              <a:t>tra</a:t>
            </a:r>
            <a:r>
              <a:rPr lang="en-US" sz="2400" dirty="0">
                <a:latin typeface="Gill Sans MT" panose="020B0502020104020203" pitchFamily="34" charset="77"/>
              </a:rPr>
              <a:t> diverse </a:t>
            </a:r>
            <a:r>
              <a:rPr lang="en-US" sz="2400" dirty="0" err="1">
                <a:latin typeface="Gill Sans MT" panose="020B0502020104020203" pitchFamily="34" charset="77"/>
              </a:rPr>
              <a:t>famiglie</a:t>
            </a:r>
            <a:r>
              <a:rPr lang="en-US" sz="2400" dirty="0">
                <a:latin typeface="Gill Sans MT" panose="020B0502020104020203" pitchFamily="34" charset="77"/>
              </a:rPr>
              <a:t> di glitch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 err="1">
                <a:latin typeface="Gill Sans MT" panose="020B0502020104020203" pitchFamily="34" charset="77"/>
              </a:rPr>
              <a:t>Livello</a:t>
            </a:r>
            <a:r>
              <a:rPr lang="en-US" sz="2400" dirty="0">
                <a:latin typeface="Gill Sans MT" panose="020B0502020104020203" pitchFamily="34" charset="77"/>
              </a:rPr>
              <a:t> 2: </a:t>
            </a:r>
            <a:r>
              <a:rPr lang="en-US" sz="2400" dirty="0" err="1">
                <a:latin typeface="Gill Sans MT" panose="020B0502020104020203" pitchFamily="34" charset="77"/>
              </a:rPr>
              <a:t>localizzare</a:t>
            </a:r>
            <a:r>
              <a:rPr lang="en-US" sz="2400" dirty="0">
                <a:latin typeface="Gill Sans MT" panose="020B0502020104020203" pitchFamily="34" charset="77"/>
              </a:rPr>
              <a:t> il glitch </a:t>
            </a:r>
            <a:r>
              <a:rPr lang="en-US" sz="2400" dirty="0" err="1">
                <a:latin typeface="Gill Sans MT" panose="020B0502020104020203" pitchFamily="34" charset="77"/>
              </a:rPr>
              <a:t>nell’immagine</a:t>
            </a:r>
            <a:r>
              <a:rPr lang="en-US" sz="2400" dirty="0">
                <a:latin typeface="Gill Sans MT" panose="020B0502020104020203" pitchFamily="34" charset="77"/>
              </a:rPr>
              <a:t> (NEW!)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 err="1">
                <a:latin typeface="Gill Sans MT" panose="020B0502020104020203" pitchFamily="34" charset="77"/>
              </a:rPr>
              <a:t>Livello</a:t>
            </a:r>
            <a:r>
              <a:rPr lang="en-US" sz="2400" dirty="0">
                <a:latin typeface="Gill Sans MT" panose="020B0502020104020203" pitchFamily="34" charset="77"/>
              </a:rPr>
              <a:t> 3: </a:t>
            </a:r>
            <a:r>
              <a:rPr lang="en-US" sz="2400" dirty="0" err="1">
                <a:latin typeface="Gill Sans MT" panose="020B0502020104020203" pitchFamily="34" charset="77"/>
              </a:rPr>
              <a:t>correlazione</a:t>
            </a:r>
            <a:r>
              <a:rPr lang="en-US" sz="2400" dirty="0">
                <a:latin typeface="Gill Sans MT" panose="020B0502020104020203" pitchFamily="34" charset="77"/>
              </a:rPr>
              <a:t> con </a:t>
            </a:r>
            <a:r>
              <a:rPr lang="en-US" sz="2400" dirty="0" err="1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latin typeface="Gill Sans MT" panose="020B0502020104020203" pitchFamily="34" charset="77"/>
              </a:rPr>
              <a:t>principali</a:t>
            </a:r>
            <a:r>
              <a:rPr lang="en-US" sz="2400" dirty="0"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latin typeface="Gill Sans MT" panose="020B0502020104020203" pitchFamily="34" charset="77"/>
              </a:rPr>
              <a:t>canali</a:t>
            </a:r>
            <a:r>
              <a:rPr lang="en-US" sz="2400" dirty="0"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latin typeface="Gill Sans MT" panose="020B0502020104020203" pitchFamily="34" charset="77"/>
              </a:rPr>
              <a:t>ausiliari</a:t>
            </a:r>
            <a:r>
              <a:rPr lang="en-US" sz="2400" dirty="0">
                <a:latin typeface="Gill Sans MT" panose="020B0502020104020203" pitchFamily="34" charset="77"/>
              </a:rPr>
              <a:t> di Virgo (NEW!)</a:t>
            </a:r>
          </a:p>
        </p:txBody>
      </p:sp>
    </p:spTree>
    <p:extLst>
      <p:ext uri="{BB962C8B-B14F-4D97-AF65-F5344CB8AC3E}">
        <p14:creationId xmlns:p14="http://schemas.microsoft.com/office/powerpoint/2010/main" val="8899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4B8EC-3196-B4E7-6487-CD99D4E8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Panoramica</a:t>
            </a:r>
            <a:r>
              <a:rPr lang="en-US" dirty="0"/>
              <a:t> di </a:t>
            </a:r>
            <a:r>
              <a:rPr lang="en-US" dirty="0" err="1"/>
              <a:t>GWitchHunters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3ECF1D-D279-3281-AE81-9066BE72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81E3C4-6700-982A-240E-EC3C729D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4B559D-59FC-0951-8F33-BDC9CF00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16B1DF-BA49-D0BF-42BF-ED71622E7582}"/>
              </a:ext>
            </a:extLst>
          </p:cNvPr>
          <p:cNvSpPr txBox="1"/>
          <p:nvPr/>
        </p:nvSpPr>
        <p:spPr>
          <a:xfrm>
            <a:off x="383458" y="1179267"/>
            <a:ext cx="151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Gill Sans MT" panose="020B0502020104020203" pitchFamily="34" charset="77"/>
              </a:rPr>
              <a:t>Livello</a:t>
            </a:r>
            <a:r>
              <a:rPr lang="en-US" sz="2400" b="1" dirty="0">
                <a:latin typeface="Gill Sans MT" panose="020B0502020104020203" pitchFamily="34" charset="77"/>
              </a:rPr>
              <a:t> 1: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A60B5DEE-40F6-30A6-98B4-FA17AA6AB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4" t="20918" r="7781" b="-3061"/>
          <a:stretch/>
        </p:blipFill>
        <p:spPr>
          <a:xfrm>
            <a:off x="3409226" y="1179267"/>
            <a:ext cx="8547704" cy="4499466"/>
          </a:xfrm>
          <a:prstGeom prst="rect">
            <a:avLst/>
          </a:prstGeo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1D4436-C25B-5A1A-B142-90BC9FEDA7CB}"/>
              </a:ext>
            </a:extLst>
          </p:cNvPr>
          <p:cNvSpPr txBox="1"/>
          <p:nvPr/>
        </p:nvSpPr>
        <p:spPr>
          <a:xfrm>
            <a:off x="383457" y="2535520"/>
            <a:ext cx="25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Sulla base del </a:t>
            </a:r>
            <a:r>
              <a:rPr lang="en-US" sz="2000" dirty="0" err="1">
                <a:latin typeface="Gill Sans MT" panose="020B0502020104020203" pitchFamily="34" charset="77"/>
              </a:rPr>
              <a:t>successo</a:t>
            </a:r>
            <a:r>
              <a:rPr lang="en-US" sz="2000" dirty="0">
                <a:latin typeface="Gill Sans MT" panose="020B0502020104020203" pitchFamily="34" charset="77"/>
              </a:rPr>
              <a:t> di </a:t>
            </a:r>
            <a:r>
              <a:rPr lang="en-US" sz="2000" b="1" dirty="0" err="1">
                <a:latin typeface="Gill Sans MT" panose="020B0502020104020203" pitchFamily="34" charset="77"/>
              </a:rPr>
              <a:t>GravitySpy</a:t>
            </a:r>
            <a:endParaRPr lang="en-US" sz="2000" b="1" dirty="0">
              <a:latin typeface="Gill Sans MT" panose="020B0502020104020203" pitchFamily="34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2A1590F-D741-28B7-ED0D-2E9C545B2B55}"/>
              </a:ext>
            </a:extLst>
          </p:cNvPr>
          <p:cNvSpPr txBox="1"/>
          <p:nvPr/>
        </p:nvSpPr>
        <p:spPr>
          <a:xfrm>
            <a:off x="383457" y="4057702"/>
            <a:ext cx="256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“</a:t>
            </a:r>
            <a:r>
              <a:rPr lang="en-US" sz="2000" b="1" dirty="0">
                <a:latin typeface="Gill Sans MT" panose="020B0502020104020203" pitchFamily="34" charset="77"/>
              </a:rPr>
              <a:t>Golden Samples</a:t>
            </a:r>
            <a:r>
              <a:rPr lang="en-US" sz="2000" dirty="0">
                <a:latin typeface="Gill Sans MT" panose="020B0502020104020203" pitchFamily="34" charset="77"/>
              </a:rPr>
              <a:t>” di </a:t>
            </a:r>
            <a:r>
              <a:rPr lang="en-US" sz="2000" dirty="0" err="1">
                <a:latin typeface="Gill Sans MT" panose="020B0502020104020203" pitchFamily="34" charset="77"/>
              </a:rPr>
              <a:t>controllo</a:t>
            </a:r>
            <a:r>
              <a:rPr lang="en-US" sz="2000" dirty="0">
                <a:latin typeface="Gill Sans MT" panose="020B0502020104020203" pitchFamily="34" charset="77"/>
              </a:rPr>
              <a:t> per </a:t>
            </a:r>
            <a:r>
              <a:rPr lang="en-US" sz="2000" dirty="0" err="1">
                <a:latin typeface="Gill Sans MT" panose="020B0502020104020203" pitchFamily="34" charset="77"/>
              </a:rPr>
              <a:t>monitorare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progressi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661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4B8EC-3196-B4E7-6487-CD99D4E8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Panoramica</a:t>
            </a:r>
            <a:r>
              <a:rPr lang="en-US" dirty="0"/>
              <a:t> di </a:t>
            </a:r>
            <a:r>
              <a:rPr lang="en-US" dirty="0" err="1"/>
              <a:t>GWitchHunters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3ECF1D-D279-3281-AE81-9066BE72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81E3C4-6700-982A-240E-EC3C729D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4B559D-59FC-0951-8F33-BDC9CF00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16B1DF-BA49-D0BF-42BF-ED71622E7582}"/>
              </a:ext>
            </a:extLst>
          </p:cNvPr>
          <p:cNvSpPr txBox="1"/>
          <p:nvPr/>
        </p:nvSpPr>
        <p:spPr>
          <a:xfrm>
            <a:off x="383458" y="1179267"/>
            <a:ext cx="1465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Gill Sans MT" panose="020B0502020104020203" pitchFamily="34" charset="77"/>
              </a:rPr>
              <a:t>Livello</a:t>
            </a:r>
            <a:r>
              <a:rPr lang="en-US" sz="2400" b="1" dirty="0">
                <a:latin typeface="Gill Sans MT" panose="020B0502020104020203" pitchFamily="34" charset="77"/>
              </a:rPr>
              <a:t> 2:</a:t>
            </a: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7B4E146C-D181-6CFD-78AD-7A52E07F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7" t="15847" r="463" b="8197"/>
          <a:stretch/>
        </p:blipFill>
        <p:spPr>
          <a:xfrm>
            <a:off x="3908328" y="1575649"/>
            <a:ext cx="8048602" cy="3706702"/>
          </a:xfrm>
          <a:prstGeom prst="rect">
            <a:avLst/>
          </a:prstGeo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721B10-B5C4-8CF7-CA50-3DB7787823AE}"/>
              </a:ext>
            </a:extLst>
          </p:cNvPr>
          <p:cNvSpPr txBox="1"/>
          <p:nvPr/>
        </p:nvSpPr>
        <p:spPr>
          <a:xfrm>
            <a:off x="383458" y="2732070"/>
            <a:ext cx="290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77"/>
              </a:rPr>
              <a:t>Localizzazione</a:t>
            </a:r>
            <a:r>
              <a:rPr lang="en-US" sz="2000" dirty="0">
                <a:latin typeface="Gill Sans MT" panose="020B0502020104020203" pitchFamily="34" charset="77"/>
              </a:rPr>
              <a:t> del </a:t>
            </a:r>
            <a:r>
              <a:rPr lang="en-US" sz="2000" dirty="0" err="1">
                <a:latin typeface="Gill Sans MT" panose="020B0502020104020203" pitchFamily="34" charset="77"/>
              </a:rPr>
              <a:t>rumore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5D309B-6186-AD71-D3C9-6CB0DFC01EE0}"/>
              </a:ext>
            </a:extLst>
          </p:cNvPr>
          <p:cNvSpPr txBox="1"/>
          <p:nvPr/>
        </p:nvSpPr>
        <p:spPr>
          <a:xfrm>
            <a:off x="383458" y="3982399"/>
            <a:ext cx="329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77"/>
              </a:rPr>
              <a:t>Intuitivo</a:t>
            </a:r>
            <a:r>
              <a:rPr lang="en-US" sz="2000" dirty="0">
                <a:latin typeface="Gill Sans MT" panose="020B0502020104020203" pitchFamily="34" charset="77"/>
              </a:rPr>
              <a:t> e di facile </a:t>
            </a:r>
            <a:r>
              <a:rPr lang="en-US" sz="2000" dirty="0" err="1">
                <a:latin typeface="Gill Sans MT" panose="020B0502020104020203" pitchFamily="34" charset="77"/>
              </a:rPr>
              <a:t>esecuzione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646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4B8EC-3196-B4E7-6487-CD99D4E8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Panoramica</a:t>
            </a:r>
            <a:r>
              <a:rPr lang="en-US" dirty="0"/>
              <a:t> di </a:t>
            </a:r>
            <a:r>
              <a:rPr lang="en-US" dirty="0" err="1"/>
              <a:t>GWitchHunters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3ECF1D-D279-3281-AE81-9066BE72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81E3C4-6700-982A-240E-EC3C729D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4B559D-59FC-0951-8F33-BDC9CF00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16B1DF-BA49-D0BF-42BF-ED71622E7582}"/>
              </a:ext>
            </a:extLst>
          </p:cNvPr>
          <p:cNvSpPr txBox="1"/>
          <p:nvPr/>
        </p:nvSpPr>
        <p:spPr>
          <a:xfrm>
            <a:off x="383458" y="1179267"/>
            <a:ext cx="1465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Gill Sans MT" panose="020B0502020104020203" pitchFamily="34" charset="77"/>
              </a:rPr>
              <a:t>Livello</a:t>
            </a:r>
            <a:r>
              <a:rPr lang="en-US" sz="2400" b="1" dirty="0">
                <a:latin typeface="Gill Sans MT" panose="020B0502020104020203" pitchFamily="34" charset="77"/>
              </a:rPr>
              <a:t> 3:</a:t>
            </a: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6649AE17-D3CF-61D7-6B4C-C6C3B3291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t="20228" r="8535" b="-202"/>
          <a:stretch/>
        </p:blipFill>
        <p:spPr>
          <a:xfrm>
            <a:off x="4048265" y="1275037"/>
            <a:ext cx="7986776" cy="4351378"/>
          </a:xfrm>
          <a:prstGeom prst="rect">
            <a:avLst/>
          </a:prstGeo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1EBF0E-E234-E886-0802-65A96673098F}"/>
              </a:ext>
            </a:extLst>
          </p:cNvPr>
          <p:cNvSpPr txBox="1"/>
          <p:nvPr/>
        </p:nvSpPr>
        <p:spPr>
          <a:xfrm>
            <a:off x="383458" y="2440379"/>
            <a:ext cx="334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77"/>
              </a:rPr>
              <a:t>Trovare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correlazioni</a:t>
            </a:r>
            <a:r>
              <a:rPr lang="en-US" sz="2000" dirty="0">
                <a:latin typeface="Gill Sans MT" panose="020B0502020104020203" pitchFamily="34" charset="77"/>
              </a:rPr>
              <a:t> con </a:t>
            </a:r>
            <a:r>
              <a:rPr lang="en-US" sz="2000" dirty="0" err="1">
                <a:latin typeface="Gill Sans MT" panose="020B0502020104020203" pitchFamily="34" charset="77"/>
              </a:rPr>
              <a:t>canali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ausiliari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ADC4C0-E5A1-41FB-2BA0-C6693EB7B12B}"/>
              </a:ext>
            </a:extLst>
          </p:cNvPr>
          <p:cNvSpPr txBox="1"/>
          <p:nvPr/>
        </p:nvSpPr>
        <p:spPr>
          <a:xfrm>
            <a:off x="383458" y="3738938"/>
            <a:ext cx="365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Task </a:t>
            </a:r>
            <a:r>
              <a:rPr lang="en-US" sz="2000" dirty="0" err="1">
                <a:latin typeface="Gill Sans MT" panose="020B0502020104020203" pitchFamily="34" charset="77"/>
              </a:rPr>
              <a:t>più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innovativo</a:t>
            </a:r>
            <a:r>
              <a:rPr lang="en-US" sz="2000" dirty="0">
                <a:latin typeface="Gill Sans MT" panose="020B0502020104020203" pitchFamily="34" charset="77"/>
              </a:rPr>
              <a:t> e “</a:t>
            </a:r>
            <a:r>
              <a:rPr lang="en-US" sz="2000" dirty="0" err="1">
                <a:latin typeface="Gill Sans MT" panose="020B0502020104020203" pitchFamily="34" charset="77"/>
              </a:rPr>
              <a:t>scientifico</a:t>
            </a:r>
            <a:r>
              <a:rPr lang="en-US" sz="2000" dirty="0">
                <a:latin typeface="Gill Sans MT" panose="020B0502020104020203" pitchFamily="34" charset="77"/>
              </a:rPr>
              <a:t>”: </a:t>
            </a:r>
            <a:r>
              <a:rPr lang="en-US" sz="2000" dirty="0" err="1">
                <a:latin typeface="Gill Sans MT" panose="020B0502020104020203" pitchFamily="34" charset="77"/>
              </a:rPr>
              <a:t>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canali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ausiliari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possono</a:t>
            </a:r>
            <a:r>
              <a:rPr lang="en-US" sz="2000" dirty="0">
                <a:latin typeface="Gill Sans MT" panose="020B0502020104020203" pitchFamily="34" charset="77"/>
              </a:rPr>
              <a:t> dare </a:t>
            </a:r>
            <a:r>
              <a:rPr lang="en-US" sz="2000" dirty="0" err="1">
                <a:latin typeface="Gill Sans MT" panose="020B0502020104020203" pitchFamily="34" charset="77"/>
              </a:rPr>
              <a:t>indicazioni</a:t>
            </a:r>
            <a:r>
              <a:rPr lang="en-US" sz="2000" dirty="0">
                <a:latin typeface="Gill Sans MT" panose="020B0502020104020203" pitchFamily="34" charset="77"/>
              </a:rPr>
              <a:t> sui </a:t>
            </a:r>
            <a:r>
              <a:rPr lang="en-US" sz="2000" dirty="0" err="1">
                <a:latin typeface="Gill Sans MT" panose="020B0502020104020203" pitchFamily="34" charset="77"/>
              </a:rPr>
              <a:t>meccanismi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fisici</a:t>
            </a:r>
            <a:r>
              <a:rPr lang="en-US" sz="2000" dirty="0">
                <a:latin typeface="Gill Sans MT" panose="020B0502020104020203" pitchFamily="34" charset="77"/>
              </a:rPr>
              <a:t> di </a:t>
            </a:r>
            <a:r>
              <a:rPr lang="en-US" sz="2000" dirty="0" err="1">
                <a:latin typeface="Gill Sans MT" panose="020B0502020104020203" pitchFamily="34" charset="77"/>
              </a:rPr>
              <a:t>produzione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113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65323-84F3-BFA3-4DC0-2AD95DDD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Risutati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citizen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4B5A3F-5EC0-13F9-D894-F1339BCC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007C1D-C7DD-B04E-6F91-5C77E8572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104CD75-6D77-9812-3CCE-5784604F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D6A18DC8-299E-2EF7-4A60-53087E84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1019698"/>
            <a:ext cx="5832952" cy="5165858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11DC45-50D0-1E5D-63E5-39808C0F872B}"/>
              </a:ext>
            </a:extLst>
          </p:cNvPr>
          <p:cNvSpPr txBox="1"/>
          <p:nvPr/>
        </p:nvSpPr>
        <p:spPr>
          <a:xfrm>
            <a:off x="568957" y="1258390"/>
            <a:ext cx="3480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Gill Sans MT" panose="020B0502020104020203" pitchFamily="34" charset="77"/>
              </a:rPr>
              <a:t>Matrice</a:t>
            </a:r>
            <a:r>
              <a:rPr lang="en-US" sz="2000" b="1" dirty="0">
                <a:latin typeface="Gill Sans MT" panose="020B0502020104020203" pitchFamily="34" charset="77"/>
              </a:rPr>
              <a:t> di </a:t>
            </a:r>
            <a:r>
              <a:rPr lang="en-US" sz="2000" b="1" dirty="0" err="1">
                <a:latin typeface="Gill Sans MT" panose="020B0502020104020203" pitchFamily="34" charset="77"/>
              </a:rPr>
              <a:t>confusione</a:t>
            </a:r>
            <a:r>
              <a:rPr lang="en-US" sz="2000" b="1" dirty="0">
                <a:latin typeface="Gill Sans MT" panose="020B0502020104020203" pitchFamily="34" charset="77"/>
              </a:rPr>
              <a:t>:</a:t>
            </a:r>
          </a:p>
          <a:p>
            <a:r>
              <a:rPr lang="en-US" sz="2000" dirty="0" err="1">
                <a:latin typeface="Gill Sans MT" panose="020B0502020104020203" pitchFamily="34" charset="77"/>
              </a:rPr>
              <a:t>colonna</a:t>
            </a:r>
            <a:r>
              <a:rPr lang="en-US" sz="2000" dirty="0">
                <a:latin typeface="Gill Sans MT" panose="020B0502020104020203" pitchFamily="34" charset="77"/>
              </a:rPr>
              <a:t> – </a:t>
            </a:r>
            <a:r>
              <a:rPr lang="en-US" sz="2000" dirty="0" err="1">
                <a:latin typeface="Gill Sans MT" panose="020B0502020104020203" pitchFamily="34" charset="77"/>
              </a:rPr>
              <a:t>classe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predetta</a:t>
            </a:r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 err="1">
                <a:latin typeface="Gill Sans MT" panose="020B0502020104020203" pitchFamily="34" charset="77"/>
              </a:rPr>
              <a:t>riga</a:t>
            </a:r>
            <a:r>
              <a:rPr lang="en-US" sz="2000" dirty="0">
                <a:latin typeface="Gill Sans MT" panose="020B0502020104020203" pitchFamily="34" charset="77"/>
              </a:rPr>
              <a:t> – </a:t>
            </a:r>
            <a:r>
              <a:rPr lang="en-US" sz="2000" dirty="0" err="1">
                <a:latin typeface="Gill Sans MT" panose="020B0502020104020203" pitchFamily="34" charset="77"/>
              </a:rPr>
              <a:t>classe</a:t>
            </a:r>
            <a:r>
              <a:rPr lang="en-US" sz="2000" dirty="0">
                <a:latin typeface="Gill Sans MT" panose="020B0502020104020203" pitchFamily="34" charset="77"/>
              </a:rPr>
              <a:t> “vera”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7F50EF-3B16-97D4-DFBA-46DF4F21AB33}"/>
              </a:ext>
            </a:extLst>
          </p:cNvPr>
          <p:cNvSpPr txBox="1"/>
          <p:nvPr/>
        </p:nvSpPr>
        <p:spPr>
          <a:xfrm>
            <a:off x="568957" y="2956296"/>
            <a:ext cx="473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Utile </a:t>
            </a:r>
            <a:r>
              <a:rPr lang="en-US" sz="2000" dirty="0" err="1">
                <a:latin typeface="Gill Sans MT" panose="020B0502020104020203" pitchFamily="34" charset="77"/>
              </a:rPr>
              <a:t>indicatore</a:t>
            </a:r>
            <a:r>
              <a:rPr lang="en-US" sz="2000" dirty="0">
                <a:latin typeface="Gill Sans MT" panose="020B0502020104020203" pitchFamily="34" charset="77"/>
              </a:rPr>
              <a:t> di </a:t>
            </a:r>
            <a:r>
              <a:rPr lang="en-US" sz="2000" dirty="0" err="1">
                <a:latin typeface="Gill Sans MT" panose="020B0502020104020203" pitchFamily="34" charset="77"/>
              </a:rPr>
              <a:t>quanto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è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b="1" u="sng" dirty="0" err="1">
                <a:latin typeface="Gill Sans MT" panose="020B0502020104020203" pitchFamily="34" charset="77"/>
              </a:rPr>
              <a:t>accurato</a:t>
            </a:r>
            <a:r>
              <a:rPr lang="en-US" sz="2000" dirty="0">
                <a:latin typeface="Gill Sans MT" panose="020B0502020104020203" pitchFamily="34" charset="77"/>
              </a:rPr>
              <a:t> un </a:t>
            </a:r>
            <a:r>
              <a:rPr lang="en-US" sz="2000" dirty="0" err="1">
                <a:latin typeface="Gill Sans MT" panose="020B0502020104020203" pitchFamily="34" charset="77"/>
              </a:rPr>
              <a:t>algoritmo</a:t>
            </a:r>
            <a:r>
              <a:rPr lang="en-US" sz="2000" dirty="0">
                <a:latin typeface="Gill Sans MT" panose="020B0502020104020203" pitchFamily="34" charset="77"/>
              </a:rPr>
              <a:t> (o </a:t>
            </a:r>
            <a:r>
              <a:rPr lang="en-US" sz="2000" dirty="0" err="1">
                <a:latin typeface="Gill Sans MT" panose="020B0502020104020203" pitchFamily="34" charset="77"/>
              </a:rPr>
              <a:t>anche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una</a:t>
            </a:r>
            <a:r>
              <a:rPr lang="en-US" sz="2000" dirty="0">
                <a:latin typeface="Gill Sans MT" panose="020B0502020104020203" pitchFamily="34" charset="77"/>
              </a:rPr>
              <a:t> persona)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9CA807-0ACE-5DBF-1BA2-A3AE69597401}"/>
              </a:ext>
            </a:extLst>
          </p:cNvPr>
          <p:cNvSpPr txBox="1"/>
          <p:nvPr/>
        </p:nvSpPr>
        <p:spPr>
          <a:xfrm>
            <a:off x="568957" y="4346425"/>
            <a:ext cx="473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Non </a:t>
            </a:r>
            <a:r>
              <a:rPr lang="en-US" sz="2000" dirty="0" err="1">
                <a:latin typeface="Gill Sans MT" panose="020B0502020104020203" pitchFamily="34" charset="77"/>
              </a:rPr>
              <a:t>è</a:t>
            </a:r>
            <a:r>
              <a:rPr lang="en-US" sz="2000" dirty="0">
                <a:latin typeface="Gill Sans MT" panose="020B0502020104020203" pitchFamily="34" charset="77"/>
              </a:rPr>
              <a:t> sempre </a:t>
            </a:r>
            <a:r>
              <a:rPr lang="en-US" sz="2000" dirty="0" err="1">
                <a:latin typeface="Gill Sans MT" panose="020B0502020104020203" pitchFamily="34" charset="77"/>
              </a:rPr>
              <a:t>detto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che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sia</a:t>
            </a:r>
            <a:r>
              <a:rPr lang="en-US" sz="2000" dirty="0">
                <a:latin typeface="Gill Sans MT" panose="020B0502020104020203" pitchFamily="34" charset="77"/>
              </a:rPr>
              <a:t> il </a:t>
            </a:r>
            <a:r>
              <a:rPr lang="en-US" sz="2000" dirty="0" err="1">
                <a:latin typeface="Gill Sans MT" panose="020B0502020104020203" pitchFamily="34" charset="77"/>
              </a:rPr>
              <a:t>parametro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migliore</a:t>
            </a:r>
            <a:r>
              <a:rPr lang="en-US" sz="2000" dirty="0">
                <a:latin typeface="Gill Sans MT" panose="020B0502020104020203" pitchFamily="34" charset="77"/>
              </a:rPr>
              <a:t> (</a:t>
            </a:r>
            <a:r>
              <a:rPr lang="en-US" sz="2000" dirty="0" err="1">
                <a:latin typeface="Gill Sans MT" panose="020B0502020104020203" pitchFamily="34" charset="77"/>
              </a:rPr>
              <a:t>falsi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positivi</a:t>
            </a:r>
            <a:r>
              <a:rPr lang="en-US" sz="2000" dirty="0">
                <a:latin typeface="Gill Sans MT" panose="020B0502020104020203" pitchFamily="34" charset="77"/>
              </a:rPr>
              <a:t>, </a:t>
            </a:r>
            <a:r>
              <a:rPr lang="en-US" sz="2000" dirty="0" err="1">
                <a:latin typeface="Gill Sans MT" panose="020B0502020104020203" pitchFamily="34" charset="77"/>
              </a:rPr>
              <a:t>falsi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negativi</a:t>
            </a:r>
            <a:r>
              <a:rPr lang="en-US" sz="2000" dirty="0"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488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C6BEB1-5175-1C91-BB64-ECCA866A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7A507C9-D470-F131-7039-C19D4859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0C2445-4858-1AF1-8BF6-389B9948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0DE0D7-7677-B3D4-8A02-C23C0A1F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646" y="960164"/>
            <a:ext cx="5412284" cy="5229921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15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E773EE7-7161-722F-4849-8CB6AABE7EB0}"/>
                  </a:ext>
                </a:extLst>
              </p:cNvPr>
              <p:cNvSpPr txBox="1"/>
              <p:nvPr/>
            </p:nvSpPr>
            <p:spPr>
              <a:xfrm>
                <a:off x="235067" y="1804170"/>
                <a:ext cx="47611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latin typeface="Gill Sans MT" panose="020B0502020104020203" pitchFamily="34" charset="77"/>
                  </a:rPr>
                  <a:t>Rete di interferometri:</a:t>
                </a:r>
              </a:p>
              <a:p>
                <a:r>
                  <a:rPr lang="it-IT" sz="2000" dirty="0">
                    <a:latin typeface="Gill Sans MT" panose="020B0502020104020203" pitchFamily="34" charset="77"/>
                  </a:rPr>
                  <a:t>Advanced </a:t>
                </a:r>
                <a:r>
                  <a:rPr lang="it-IT" sz="2000" b="1" dirty="0">
                    <a:latin typeface="Gill Sans MT" panose="020B0502020104020203" pitchFamily="34" charset="77"/>
                  </a:rPr>
                  <a:t>Virgo </a:t>
                </a:r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km)</a:t>
                </a:r>
              </a:p>
              <a:p>
                <a:r>
                  <a:rPr lang="it-IT" sz="2000" dirty="0">
                    <a:latin typeface="Gill Sans MT" panose="020B0502020104020203" pitchFamily="34" charset="77"/>
                  </a:rPr>
                  <a:t>Advanced </a:t>
                </a:r>
                <a:r>
                  <a:rPr lang="it-IT" sz="2000" b="1" dirty="0">
                    <a:latin typeface="Gill Sans MT" panose="020B0502020104020203" pitchFamily="34" charset="77"/>
                  </a:rPr>
                  <a:t>LIGO Livingston </a:t>
                </a:r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km)</a:t>
                </a:r>
                <a:endParaRPr lang="it-IT" sz="2000" b="1" dirty="0">
                  <a:solidFill>
                    <a:srgbClr val="FFC000"/>
                  </a:solidFill>
                  <a:latin typeface="Gill Sans MT" panose="020B0502020104020203" pitchFamily="34" charset="77"/>
                </a:endParaRPr>
              </a:p>
              <a:p>
                <a:r>
                  <a:rPr lang="it-IT" sz="2000" dirty="0">
                    <a:latin typeface="Gill Sans MT" panose="020B0502020104020203" pitchFamily="34" charset="77"/>
                  </a:rPr>
                  <a:t>Advanced </a:t>
                </a:r>
                <a:r>
                  <a:rPr lang="it-IT" sz="2000" b="1" dirty="0">
                    <a:latin typeface="Gill Sans MT" panose="020B0502020104020203" pitchFamily="34" charset="77"/>
                  </a:rPr>
                  <a:t>LIGO Hanford </a:t>
                </a:r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km)</a:t>
                </a:r>
                <a:endParaRPr lang="it-IT" sz="2000" b="1" dirty="0">
                  <a:solidFill>
                    <a:srgbClr val="FFC000"/>
                  </a:solidFill>
                  <a:latin typeface="Gill Sans MT" panose="020B0502020104020203" pitchFamily="34" charset="77"/>
                </a:endParaRPr>
              </a:p>
              <a:p>
                <a:r>
                  <a:rPr lang="it-IT" sz="2000" b="1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KAGRA</a:t>
                </a:r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km)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4E773EE7-7161-722F-4849-8CB6AABE7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7" y="1804170"/>
                <a:ext cx="4761100" cy="1631216"/>
              </a:xfrm>
              <a:prstGeom prst="rect">
                <a:avLst/>
              </a:prstGeom>
              <a:blipFill>
                <a:blip r:embed="rId3"/>
                <a:stretch>
                  <a:fillRect l="-1330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 descr="Immagine che contiene erba, aeroplano, esterni, strada&#10;&#10;Descrizione generata automaticamente">
            <a:extLst>
              <a:ext uri="{FF2B5EF4-FFF2-40B4-BE49-F238E27FC236}">
                <a16:creationId xmlns:a16="http://schemas.microsoft.com/office/drawing/2014/main" id="{C36A67A7-5782-F5C6-4F6D-1410E52D9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56" y="3429000"/>
            <a:ext cx="3962803" cy="2783766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385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474696-0E52-B8D0-F764-7F80FA70EC66}"/>
              </a:ext>
            </a:extLst>
          </p:cNvPr>
          <p:cNvSpPr txBox="1"/>
          <p:nvPr/>
        </p:nvSpPr>
        <p:spPr>
          <a:xfrm>
            <a:off x="480880" y="6185097"/>
            <a:ext cx="3091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EGO and The Virgo Collaboration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CC31B7-9A05-369F-1E71-D45DBD3AB3A8}"/>
              </a:ext>
            </a:extLst>
          </p:cNvPr>
          <p:cNvSpPr txBox="1"/>
          <p:nvPr/>
        </p:nvSpPr>
        <p:spPr>
          <a:xfrm>
            <a:off x="9464923" y="6190085"/>
            <a:ext cx="2440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AdV</a:t>
            </a:r>
            <a:r>
              <a:rPr lang="it-IT" sz="1400" dirty="0"/>
              <a:t> technical design report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012A66A3-B1D6-39D7-C49F-2DCC4F9F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rivelano</a:t>
            </a:r>
            <a:r>
              <a:rPr lang="en-US" dirty="0"/>
              <a:t> le </a:t>
            </a:r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gravitazionali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9A63862-653A-90EB-A4BF-ABD9A0F620D8}"/>
                  </a:ext>
                </a:extLst>
              </p:cNvPr>
              <p:cNvSpPr txBox="1"/>
              <p:nvPr/>
            </p:nvSpPr>
            <p:spPr>
              <a:xfrm>
                <a:off x="235067" y="990531"/>
                <a:ext cx="40629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latin typeface="Gill Sans MT" panose="020B0502020104020203" pitchFamily="34" charset="77"/>
                  </a:rPr>
                  <a:t>Le onde gravitazionali producono</a:t>
                </a:r>
              </a:p>
              <a:p>
                <a:r>
                  <a:rPr lang="it-IT" sz="2000" dirty="0">
                    <a:latin typeface="Gill Sans MT" panose="020B0502020104020203" pitchFamily="34" charset="77"/>
                  </a:rPr>
                  <a:t>effetti </a:t>
                </a:r>
                <a:r>
                  <a:rPr lang="it-IT" sz="2000" b="1" dirty="0">
                    <a:latin typeface="Gill Sans MT" panose="020B0502020104020203" pitchFamily="34" charset="77"/>
                  </a:rPr>
                  <a:t>piccoli</a:t>
                </a:r>
                <a:r>
                  <a:rPr lang="it-IT" sz="2000" dirty="0">
                    <a:latin typeface="Gill Sans MT" panose="020B0502020104020203" pitchFamily="34" charset="77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sup>
                    </m:sSup>
                  </m:oMath>
                </a14:m>
                <a:r>
                  <a:rPr lang="it-IT" sz="2000" dirty="0">
                    <a:latin typeface="Gill Sans MT" panose="020B0502020104020203" pitchFamily="34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9A63862-653A-90EB-A4BF-ABD9A0F62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7" y="990531"/>
                <a:ext cx="4062938" cy="707886"/>
              </a:xfrm>
              <a:prstGeom prst="rect">
                <a:avLst/>
              </a:prstGeom>
              <a:blipFill>
                <a:blip r:embed="rId5"/>
                <a:stretch>
                  <a:fillRect l="-1558" t="-22807" b="-10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31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80304-7A63-3919-7AC8-C1714564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Risutati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citizen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2E6C05-A2A3-DA88-072D-6487790A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DC6401-D06E-2321-9A72-F1D3D6E1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0AF7A2-D393-E544-760D-F3D1BD8F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Immagine 11" descr="Immagine che contiene testo, finestra&#10;&#10;Descrizione generata automaticamente">
            <a:extLst>
              <a:ext uri="{FF2B5EF4-FFF2-40B4-BE49-F238E27FC236}">
                <a16:creationId xmlns:a16="http://schemas.microsoft.com/office/drawing/2014/main" id="{08709426-66D7-223C-AD85-F2CCBD67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925264"/>
            <a:ext cx="5635409" cy="5557794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5563A307-3A59-EE1C-390C-CBFB5754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62" y="925264"/>
            <a:ext cx="5377891" cy="5557794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506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305F7E-21AE-AEBF-D718-B631D039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Wanna</a:t>
            </a:r>
            <a:r>
              <a:rPr lang="en-US" dirty="0"/>
              <a:t> try yourselves?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4970A4-1314-2CAA-0192-F3256737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34BAD2-33BE-84A2-47B7-1AB02680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F51A2D-9800-5B6C-6522-D8A3F263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CE5DE7-5758-650C-2B69-FB0433C058DA}"/>
              </a:ext>
            </a:extLst>
          </p:cNvPr>
          <p:cNvSpPr txBox="1"/>
          <p:nvPr/>
        </p:nvSpPr>
        <p:spPr>
          <a:xfrm>
            <a:off x="1293846" y="1240165"/>
            <a:ext cx="10663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800" dirty="0" err="1"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www.zooniverse.org</a:t>
            </a:r>
            <a:r>
              <a:rPr lang="en-US" sz="2800" dirty="0"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/projects/reinforce/</a:t>
            </a:r>
            <a:r>
              <a:rPr lang="en-US" sz="2800" dirty="0" err="1"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gwitchhunters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B97CFB-905F-BCD9-2CFB-567590BD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097" y="1890229"/>
            <a:ext cx="4475802" cy="44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CA5D7-997D-BB66-3D75-889CB172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 </a:t>
            </a:r>
            <a:r>
              <a:rPr lang="en-US" dirty="0" err="1"/>
              <a:t>strenua</a:t>
            </a:r>
            <a:r>
              <a:rPr lang="en-US" dirty="0"/>
              <a:t> lotta </a:t>
            </a:r>
            <a:r>
              <a:rPr lang="en-US" dirty="0" err="1"/>
              <a:t>contro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rumori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DBBAB-70C0-6905-7A70-0173CE99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37A957-BB3F-196D-CCAD-CDB6F5BE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7606B9-376C-0786-E5B4-D3D7C972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EA2A8B-C705-4CBE-BA80-18203A49540A}"/>
              </a:ext>
            </a:extLst>
          </p:cNvPr>
          <p:cNvSpPr txBox="1"/>
          <p:nvPr/>
        </p:nvSpPr>
        <p:spPr>
          <a:xfrm>
            <a:off x="566092" y="1122968"/>
            <a:ext cx="3695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Sorgenti di rumore ’’stazionario’’:</a:t>
            </a:r>
          </a:p>
          <a:p>
            <a:endParaRPr lang="it-IT" sz="20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ill Sans MT" panose="020B0502020104020203" pitchFamily="34" charset="77"/>
              </a:rPr>
              <a:t>Sismico (basse </a:t>
            </a:r>
            <a:r>
              <a:rPr lang="it-IT" sz="2000" i="1" dirty="0" err="1">
                <a:latin typeface="Gill Sans MT" panose="020B0502020104020203" pitchFamily="34" charset="77"/>
              </a:rPr>
              <a:t>f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ill Sans MT" panose="020B0502020104020203" pitchFamily="34" charset="77"/>
              </a:rPr>
              <a:t>Newtoniano (basse </a:t>
            </a:r>
            <a:r>
              <a:rPr lang="it-IT" sz="2000" i="1" dirty="0" err="1">
                <a:latin typeface="Gill Sans MT" panose="020B0502020104020203" pitchFamily="34" charset="77"/>
              </a:rPr>
              <a:t>f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ill Sans MT" panose="020B0502020104020203" pitchFamily="34" charset="77"/>
              </a:rPr>
              <a:t>Termico (medie </a:t>
            </a:r>
            <a:r>
              <a:rPr lang="it-IT" sz="2000" i="1" dirty="0" err="1">
                <a:latin typeface="Gill Sans MT" panose="020B0502020104020203" pitchFamily="34" charset="77"/>
              </a:rPr>
              <a:t>f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Gill Sans MT" panose="020B0502020104020203" pitchFamily="34" charset="77"/>
              </a:rPr>
              <a:t>Quantistico (alte/basse </a:t>
            </a:r>
            <a:r>
              <a:rPr lang="it-IT" sz="2000" i="1" dirty="0" err="1">
                <a:latin typeface="Gill Sans MT" panose="020B0502020104020203" pitchFamily="34" charset="77"/>
              </a:rPr>
              <a:t>f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6786A6D-EB99-61F9-D63C-EF67FD37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969" y="1085034"/>
            <a:ext cx="6278410" cy="4941884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B6CAC19-0385-9DEB-0E4C-FD66EB73653A}"/>
              </a:ext>
            </a:extLst>
          </p:cNvPr>
          <p:cNvSpPr txBox="1"/>
          <p:nvPr/>
        </p:nvSpPr>
        <p:spPr>
          <a:xfrm>
            <a:off x="7618396" y="6106007"/>
            <a:ext cx="444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AdV</a:t>
            </a:r>
            <a:r>
              <a:rPr lang="it-IT" sz="1400" dirty="0"/>
              <a:t> technical design report, The Virgo Collaboration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B3D296-3B74-4B34-8FC1-439B94B11DE6}"/>
                  </a:ext>
                </a:extLst>
              </p:cNvPr>
              <p:cNvSpPr txBox="1"/>
              <p:nvPr/>
            </p:nvSpPr>
            <p:spPr>
              <a:xfrm>
                <a:off x="566092" y="4754820"/>
                <a:ext cx="3981211" cy="1096783"/>
              </a:xfrm>
              <a:prstGeom prst="roundRect">
                <a:avLst/>
              </a:prstGeom>
              <a:solidFill>
                <a:srgbClr val="521B93"/>
              </a:solidFill>
              <a:ln/>
              <a:effectLst>
                <a:outerShdw blurRad="63500" dist="635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𝑖𝑓𝑡</m:t>
                                      </m:r>
                                    </m:sup>
                                  </m:sSup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B3D296-3B74-4B34-8FC1-439B94B1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2" y="4754820"/>
                <a:ext cx="3981211" cy="109678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  <a:effectLst>
                <a:outerShdw blurRad="63500" dist="63500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735506-4C29-68E3-0278-53CBCC39153C}"/>
              </a:ext>
            </a:extLst>
          </p:cNvPr>
          <p:cNvSpPr txBox="1"/>
          <p:nvPr/>
        </p:nvSpPr>
        <p:spPr>
          <a:xfrm>
            <a:off x="566092" y="3844532"/>
            <a:ext cx="3844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Si studiano con la</a:t>
            </a:r>
          </a:p>
          <a:p>
            <a:r>
              <a:rPr lang="it-IT" sz="2000" b="1" dirty="0">
                <a:latin typeface="Gill Sans MT" panose="020B0502020104020203" pitchFamily="34" charset="77"/>
              </a:rPr>
              <a:t>Power </a:t>
            </a:r>
            <a:r>
              <a:rPr lang="it-IT" sz="2000" b="1" dirty="0" err="1">
                <a:latin typeface="Gill Sans MT" panose="020B0502020104020203" pitchFamily="34" charset="77"/>
              </a:rPr>
              <a:t>Spectral</a:t>
            </a:r>
            <a:r>
              <a:rPr lang="it-IT" sz="2000" b="1" dirty="0">
                <a:latin typeface="Gill Sans MT" panose="020B0502020104020203" pitchFamily="34" charset="77"/>
              </a:rPr>
              <a:t> </a:t>
            </a:r>
            <a:r>
              <a:rPr lang="it-IT" sz="2000" b="1" dirty="0" err="1">
                <a:latin typeface="Gill Sans MT" panose="020B0502020104020203" pitchFamily="34" charset="77"/>
              </a:rPr>
              <a:t>Density</a:t>
            </a:r>
            <a:r>
              <a:rPr lang="it-IT" sz="2000" b="1" dirty="0">
                <a:latin typeface="Gill Sans MT" panose="020B0502020104020203" pitchFamily="34" charset="77"/>
              </a:rPr>
              <a:t> (PSD):</a:t>
            </a:r>
          </a:p>
        </p:txBody>
      </p:sp>
    </p:spTree>
    <p:extLst>
      <p:ext uri="{BB962C8B-B14F-4D97-AF65-F5344CB8AC3E}">
        <p14:creationId xmlns:p14="http://schemas.microsoft.com/office/powerpoint/2010/main" val="325130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CA5D7-997D-BB66-3D75-889CB172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 </a:t>
            </a:r>
            <a:r>
              <a:rPr lang="en-US" dirty="0" err="1"/>
              <a:t>strenua</a:t>
            </a:r>
            <a:r>
              <a:rPr lang="en-US" dirty="0"/>
              <a:t> lotta </a:t>
            </a:r>
            <a:r>
              <a:rPr lang="en-US" dirty="0" err="1"/>
              <a:t>contro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rumori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DBBAB-70C0-6905-7A70-0173CE99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37A957-BB3F-196D-CCAD-CDB6F5BE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7606B9-376C-0786-E5B4-D3D7C972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B940F04-FFF6-918E-93F4-51C39FD5B9A2}"/>
              </a:ext>
            </a:extLst>
          </p:cNvPr>
          <p:cNvCxnSpPr>
            <a:cxnSpLocks/>
          </p:cNvCxnSpPr>
          <p:nvPr/>
        </p:nvCxnSpPr>
        <p:spPr>
          <a:xfrm>
            <a:off x="301083" y="6523463"/>
            <a:ext cx="1156381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D2B1AB91-390C-FF0D-A7CF-9863936B8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3057"/>
          <a:stretch/>
        </p:blipFill>
        <p:spPr>
          <a:xfrm>
            <a:off x="6446266" y="766846"/>
            <a:ext cx="5418632" cy="2914434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1606FEC-3997-3079-B62A-6D9B5F6C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266" y="3654866"/>
            <a:ext cx="5418632" cy="2922984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1DD1B8-8803-DFF4-A8DE-6F5931DE43EB}"/>
              </a:ext>
            </a:extLst>
          </p:cNvPr>
          <p:cNvSpPr txBox="1"/>
          <p:nvPr/>
        </p:nvSpPr>
        <p:spPr>
          <a:xfrm>
            <a:off x="393904" y="1150234"/>
            <a:ext cx="484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Glitch: </a:t>
            </a:r>
            <a:r>
              <a:rPr lang="it-IT" sz="2000" b="1" dirty="0">
                <a:latin typeface="Gill Sans MT" panose="020B0502020104020203" pitchFamily="34" charset="77"/>
              </a:rPr>
              <a:t>rumore non-stazionario</a:t>
            </a:r>
          </a:p>
          <a:p>
            <a:r>
              <a:rPr lang="it-IT" sz="2000" dirty="0">
                <a:latin typeface="Gill Sans MT" panose="020B0502020104020203" pitchFamily="34" charset="77"/>
              </a:rPr>
              <a:t>di breve durata temporale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6825AA-48DD-9C6F-040A-3435B9774035}"/>
              </a:ext>
            </a:extLst>
          </p:cNvPr>
          <p:cNvSpPr txBox="1"/>
          <p:nvPr/>
        </p:nvSpPr>
        <p:spPr>
          <a:xfrm>
            <a:off x="393904" y="4173584"/>
            <a:ext cx="3298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Emergono con un processo di</a:t>
            </a:r>
          </a:p>
          <a:p>
            <a:r>
              <a:rPr lang="it-IT" sz="2000" b="1" dirty="0">
                <a:latin typeface="Gill Sans MT" panose="020B0502020104020203" pitchFamily="34" charset="77"/>
              </a:rPr>
              <a:t>sbiancamento dei dati</a:t>
            </a:r>
            <a:r>
              <a:rPr lang="it-IT" sz="2000" dirty="0">
                <a:latin typeface="Gill Sans MT" panose="020B0502020104020203" pitchFamily="34" charset="77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CA57BB6-548B-C807-5D02-90584E14A1FD}"/>
                  </a:ext>
                </a:extLst>
              </p:cNvPr>
              <p:cNvSpPr txBox="1"/>
              <p:nvPr/>
            </p:nvSpPr>
            <p:spPr>
              <a:xfrm>
                <a:off x="1388944" y="4999120"/>
                <a:ext cx="3533764" cy="1159219"/>
              </a:xfrm>
              <a:prstGeom prst="roundRect">
                <a:avLst/>
              </a:prstGeom>
              <a:solidFill>
                <a:srgbClr val="521B93"/>
              </a:solidFill>
              <a:effectLst>
                <a:outerShdw blurRad="63500" dist="889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𝑤h</m:t>
                          </m:r>
                        </m:sub>
                      </m:sSub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)]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CA57BB6-548B-C807-5D02-90584E14A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944" y="4999120"/>
                <a:ext cx="3533764" cy="115921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63500" dist="88900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D653A81-BC3E-FEE9-1C4A-876168ABABBC}"/>
              </a:ext>
            </a:extLst>
          </p:cNvPr>
          <p:cNvSpPr txBox="1"/>
          <p:nvPr/>
        </p:nvSpPr>
        <p:spPr>
          <a:xfrm>
            <a:off x="393904" y="2192656"/>
            <a:ext cx="452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Elevato Rapporto Segnale Rumore (</a:t>
            </a:r>
            <a:r>
              <a:rPr lang="it-IT" sz="2000" b="1" dirty="0">
                <a:latin typeface="Gill Sans MT" panose="020B0502020104020203" pitchFamily="34" charset="77"/>
              </a:rPr>
              <a:t>SNR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2F82508-B87E-CB73-E95C-DF697362B95B}"/>
                  </a:ext>
                </a:extLst>
              </p:cNvPr>
              <p:cNvSpPr txBox="1"/>
              <p:nvPr/>
            </p:nvSpPr>
            <p:spPr>
              <a:xfrm>
                <a:off x="1388944" y="2823164"/>
                <a:ext cx="3533764" cy="1159219"/>
              </a:xfrm>
              <a:prstGeom prst="roundRect">
                <a:avLst/>
              </a:prstGeom>
              <a:solidFill>
                <a:srgbClr val="521B93"/>
              </a:solidFill>
              <a:effectLst>
                <a:outerShdw blurRad="63500" dist="889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2F82508-B87E-CB73-E95C-DF697362B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944" y="2823164"/>
                <a:ext cx="3533764" cy="115921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63500" dist="88900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89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4ED0B-4AD3-B063-90F0-8F5EB43D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 </a:t>
            </a:r>
            <a:r>
              <a:rPr lang="en-US" dirty="0" err="1"/>
              <a:t>strenua</a:t>
            </a:r>
            <a:r>
              <a:rPr lang="en-US" dirty="0"/>
              <a:t> lotta </a:t>
            </a:r>
            <a:r>
              <a:rPr lang="en-US" dirty="0" err="1"/>
              <a:t>contro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rumori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60C5BC-3A61-3A1B-D20F-D614620D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0D87BD-3BC7-078A-9FA5-1AFFCC25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52A54F-EFC6-EC3B-E441-3EC9E45D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73CA7D-387C-A3FF-F4E8-B40FE821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0" y="1050623"/>
            <a:ext cx="4163645" cy="3277303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ACA69E-580C-A30A-D87E-DAAE3FFD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630" y="1110224"/>
            <a:ext cx="4298549" cy="2318775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9" name="Immagine 8" descr="Immagine che contiene Cartoni animati, disegno, Animazione, illustrazione&#10;&#10;Descrizione generata automaticamente">
            <a:extLst>
              <a:ext uri="{FF2B5EF4-FFF2-40B4-BE49-F238E27FC236}">
                <a16:creationId xmlns:a16="http://schemas.microsoft.com/office/drawing/2014/main" id="{E5D04349-56A7-963A-EDD5-FB06E925B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972" y="2689274"/>
            <a:ext cx="3778388" cy="3667451"/>
          </a:xfrm>
          <a:prstGeom prst="rect">
            <a:avLst/>
          </a:prstGeo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1" name="Immagine 10" descr="Immagine che contiene disegno, illustrazione, dipinto, Arte bambini&#10;&#10;Descrizione generata automaticamente">
            <a:extLst>
              <a:ext uri="{FF2B5EF4-FFF2-40B4-BE49-F238E27FC236}">
                <a16:creationId xmlns:a16="http://schemas.microsoft.com/office/drawing/2014/main" id="{C82A9928-F283-DEDC-B6BC-83DF3E78F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08" y="2979875"/>
            <a:ext cx="4163645" cy="3122734"/>
          </a:xfrm>
          <a:prstGeom prst="rect">
            <a:avLst/>
          </a:prstGeo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549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06BCB-1488-78EE-231F-5F5D4A2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Perchè</a:t>
            </a:r>
            <a:r>
              <a:rPr lang="en-US" dirty="0"/>
              <a:t> </a:t>
            </a:r>
            <a:r>
              <a:rPr lang="en-US" dirty="0" err="1"/>
              <a:t>danno</a:t>
            </a:r>
            <a:r>
              <a:rPr lang="en-US" dirty="0"/>
              <a:t> </a:t>
            </a:r>
            <a:r>
              <a:rPr lang="en-US" dirty="0" err="1"/>
              <a:t>fastidio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glitch?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81CA2D-F41E-3CB9-135D-8D8B74C3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AD9CFF-8C9A-A101-4D55-05FAF8AA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AE6710-552A-73A3-9973-3940E640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0A2F96-5031-DF53-7A1A-5502EE29878B}"/>
              </a:ext>
            </a:extLst>
          </p:cNvPr>
          <p:cNvSpPr txBox="1"/>
          <p:nvPr/>
        </p:nvSpPr>
        <p:spPr>
          <a:xfrm>
            <a:off x="392405" y="1036506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Mascherano </a:t>
            </a:r>
            <a:r>
              <a:rPr lang="en-US" sz="2000" dirty="0" err="1">
                <a:latin typeface="Gill Sans MT" panose="020B0502020104020203" pitchFamily="34" charset="77"/>
              </a:rPr>
              <a:t>segnali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astrofisici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AFECF6-F62F-F15F-27A5-4E53924CC392}"/>
              </a:ext>
            </a:extLst>
          </p:cNvPr>
          <p:cNvSpPr txBox="1"/>
          <p:nvPr/>
        </p:nvSpPr>
        <p:spPr>
          <a:xfrm>
            <a:off x="5744920" y="1052783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Gill Sans MT" panose="020B0502020104020203" pitchFamily="34" charset="77"/>
              </a:rPr>
              <a:t>Imitano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segnali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  <a:r>
              <a:rPr lang="en-US" sz="2000" dirty="0" err="1">
                <a:latin typeface="Gill Sans MT" panose="020B0502020104020203" pitchFamily="34" charset="77"/>
              </a:rPr>
              <a:t>astrofisici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pic>
        <p:nvPicPr>
          <p:cNvPr id="11" name="Immagine 10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4C0878E8-FD36-B9A3-07D3-B004B22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454" y="3297497"/>
            <a:ext cx="3179476" cy="3063045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3" name="Immagine 12" descr="Immagine che contiene Policromia, schermata, natura&#10;&#10;Descrizione generata automaticamente">
            <a:extLst>
              <a:ext uri="{FF2B5EF4-FFF2-40B4-BE49-F238E27FC236}">
                <a16:creationId xmlns:a16="http://schemas.microsoft.com/office/drawing/2014/main" id="{C0591FE7-F3A0-D495-4946-584A42A1D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920" y="1567137"/>
            <a:ext cx="3179477" cy="3063045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9759DFC-D2C0-47EC-FB69-B6C8B66255F1}"/>
              </a:ext>
            </a:extLst>
          </p:cNvPr>
          <p:cNvSpPr txBox="1"/>
          <p:nvPr/>
        </p:nvSpPr>
        <p:spPr>
          <a:xfrm>
            <a:off x="5255954" y="6130463"/>
            <a:ext cx="22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B. P. Abbott et al, 2017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DDDB4A1-8DC1-B030-97E5-4F0186BB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05" y="1480578"/>
            <a:ext cx="4784279" cy="4879964"/>
          </a:xfrm>
          <a:prstGeom prst="rect">
            <a:avLst/>
          </a:prstGeom>
          <a:solidFill>
            <a:schemeClr val="bg1"/>
          </a:solidFill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29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75FD2-A9C3-9E25-9D1E-8AF0D543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Esempi</a:t>
            </a:r>
            <a:r>
              <a:rPr lang="en-US" dirty="0"/>
              <a:t> di glitch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96F8F7-006C-1672-5B61-FFB6F502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1CB881-282D-9F27-D62B-DC700F1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FCDA2A-1DA0-A28C-F58A-B1DD61E1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6589F5D6-47BC-23B0-5DA2-F012A5FD64A0}"/>
              </a:ext>
            </a:extLst>
          </p:cNvPr>
          <p:cNvGrpSpPr/>
          <p:nvPr/>
        </p:nvGrpSpPr>
        <p:grpSpPr>
          <a:xfrm>
            <a:off x="512032" y="3488078"/>
            <a:ext cx="2917648" cy="3045910"/>
            <a:chOff x="786162" y="1322597"/>
            <a:chExt cx="4306605" cy="4495925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A3956362-2646-053E-3301-CE7F4EEE6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162" y="2901866"/>
              <a:ext cx="2865709" cy="2916656"/>
            </a:xfrm>
            <a:prstGeom prst="rect">
              <a:avLst/>
            </a:prstGeom>
          </p:spPr>
        </p:pic>
        <p:pic>
          <p:nvPicPr>
            <p:cNvPr id="37" name="Immagine 36" descr="Immagine che contiene arancia, blu, pesce, fondale oceanico&#10;&#10;Descrizione generata automaticamente">
              <a:extLst>
                <a:ext uri="{FF2B5EF4-FFF2-40B4-BE49-F238E27FC236}">
                  <a16:creationId xmlns:a16="http://schemas.microsoft.com/office/drawing/2014/main" id="{06A0527A-F076-9D7F-74E3-7F66C62F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8681" y="1322597"/>
              <a:ext cx="2131972" cy="2843279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96157F74-C4E1-C6FB-8E10-AB0F767E7FC3}"/>
                </a:ext>
              </a:extLst>
            </p:cNvPr>
            <p:cNvSpPr txBox="1"/>
            <p:nvPr/>
          </p:nvSpPr>
          <p:spPr>
            <a:xfrm>
              <a:off x="1374758" y="2513387"/>
              <a:ext cx="1547337" cy="6534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it-IT" sz="2000" dirty="0">
                  <a:latin typeface="Gill Sans MT" panose="020B0502020104020203" pitchFamily="34" charset="77"/>
                </a:rPr>
                <a:t>Koi Fish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885E6C44-C58E-3019-A7FC-28A637ECC068}"/>
                </a:ext>
              </a:extLst>
            </p:cNvPr>
            <p:cNvSpPr txBox="1"/>
            <p:nvPr/>
          </p:nvSpPr>
          <p:spPr>
            <a:xfrm>
              <a:off x="3618203" y="4215527"/>
              <a:ext cx="1474564" cy="45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Wikipedia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DA291B2-26AE-B221-B296-13DA2076A14E}"/>
              </a:ext>
            </a:extLst>
          </p:cNvPr>
          <p:cNvGrpSpPr/>
          <p:nvPr/>
        </p:nvGrpSpPr>
        <p:grpSpPr>
          <a:xfrm>
            <a:off x="226114" y="960661"/>
            <a:ext cx="3798358" cy="2255492"/>
            <a:chOff x="4517723" y="3038987"/>
            <a:chExt cx="5579878" cy="3313371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2C960074-7C09-99A1-6142-8727DA92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1028" y="3755187"/>
              <a:ext cx="2552003" cy="2597171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AB3B655F-5D4D-DCBA-9BE1-877C8EA79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1330" y="3038987"/>
              <a:ext cx="2743200" cy="1854200"/>
            </a:xfrm>
            <a:prstGeom prst="rect">
              <a:avLst/>
            </a:prstGeom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A4968CB9-DEEF-43FF-4DDB-62894A9EBD26}"/>
                </a:ext>
              </a:extLst>
            </p:cNvPr>
            <p:cNvSpPr txBox="1"/>
            <p:nvPr/>
          </p:nvSpPr>
          <p:spPr>
            <a:xfrm>
              <a:off x="7493649" y="3369852"/>
              <a:ext cx="2603952" cy="65029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it-IT" sz="2000" dirty="0" err="1">
                  <a:latin typeface="Gill Sans MT" panose="020B0502020104020203" pitchFamily="34" charset="77"/>
                </a:rPr>
                <a:t>Scattered</a:t>
              </a:r>
              <a:r>
                <a:rPr lang="it-IT" sz="2000" dirty="0">
                  <a:latin typeface="Gill Sans MT" panose="020B0502020104020203" pitchFamily="34" charset="77"/>
                </a:rPr>
                <a:t> Light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3BB194BF-E1DD-0533-3895-9F172DD1B161}"/>
                </a:ext>
              </a:extLst>
            </p:cNvPr>
            <p:cNvSpPr txBox="1"/>
            <p:nvPr/>
          </p:nvSpPr>
          <p:spPr>
            <a:xfrm>
              <a:off x="4517723" y="4893187"/>
              <a:ext cx="2333280" cy="45213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Shutterstock.com</a:t>
              </a:r>
              <a:endParaRPr lang="it-IT" sz="1400" dirty="0"/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1302986A-C728-FA3A-75F2-8F770CD1524D}"/>
              </a:ext>
            </a:extLst>
          </p:cNvPr>
          <p:cNvGrpSpPr/>
          <p:nvPr/>
        </p:nvGrpSpPr>
        <p:grpSpPr>
          <a:xfrm>
            <a:off x="8500185" y="994187"/>
            <a:ext cx="3691815" cy="2709264"/>
            <a:chOff x="4537937" y="1697946"/>
            <a:chExt cx="5802714" cy="4258361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2FD1707B-D220-4DC9-4F6F-B0D3749B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0422" y="2970431"/>
              <a:ext cx="2920967" cy="2985876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42BDF95A-5C23-F527-34F2-25DD83EC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1569" y="1697946"/>
              <a:ext cx="2117702" cy="2911841"/>
            </a:xfrm>
            <a:prstGeom prst="rect">
              <a:avLst/>
            </a:prstGeom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31D6C701-6F06-A3D7-F200-E09CE6C2A4BC}"/>
                </a:ext>
              </a:extLst>
            </p:cNvPr>
            <p:cNvSpPr txBox="1"/>
            <p:nvPr/>
          </p:nvSpPr>
          <p:spPr>
            <a:xfrm>
              <a:off x="4537937" y="4494848"/>
              <a:ext cx="1397829" cy="69578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it-IT" sz="2000" dirty="0" err="1">
                  <a:latin typeface="Gill Sans MT" panose="020B0502020104020203" pitchFamily="34" charset="77"/>
                </a:rPr>
                <a:t>Tomte</a:t>
              </a:r>
              <a:endParaRPr lang="it-IT" sz="2000" dirty="0">
                <a:latin typeface="Gill Sans MT" panose="020B0502020104020203" pitchFamily="34" charset="77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4CEB18A1-7361-E871-37D5-2D13063283BE}"/>
                </a:ext>
              </a:extLst>
            </p:cNvPr>
            <p:cNvSpPr txBox="1"/>
            <p:nvPr/>
          </p:nvSpPr>
          <p:spPr>
            <a:xfrm>
              <a:off x="6666016" y="2544902"/>
              <a:ext cx="3674635" cy="48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National Library of </a:t>
              </a:r>
              <a:r>
                <a:rPr lang="it-IT" sz="1400" dirty="0" err="1"/>
                <a:t>Norway</a:t>
              </a:r>
              <a:endParaRPr lang="it-IT" sz="1400" dirty="0"/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B4898E5C-9264-499C-EDF9-25BB32FA7934}"/>
              </a:ext>
            </a:extLst>
          </p:cNvPr>
          <p:cNvGrpSpPr/>
          <p:nvPr/>
        </p:nvGrpSpPr>
        <p:grpSpPr>
          <a:xfrm>
            <a:off x="4049033" y="3375127"/>
            <a:ext cx="3252724" cy="3258800"/>
            <a:chOff x="7449780" y="49977"/>
            <a:chExt cx="5590437" cy="5600880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EFE551F7-4A3E-9751-E3EC-7E68C66E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5104" y="49977"/>
              <a:ext cx="3655485" cy="3753401"/>
            </a:xfrm>
            <a:prstGeom prst="rect">
              <a:avLst/>
            </a:prstGeom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07BEFCEE-BD0E-90C8-A9EF-D082C11F0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9780" y="2470880"/>
              <a:ext cx="3482256" cy="3179977"/>
            </a:xfrm>
            <a:prstGeom prst="rect">
              <a:avLst/>
            </a:prstGeom>
          </p:spPr>
        </p:pic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760172A7-6335-7599-A594-7FE4AE1C432D}"/>
                </a:ext>
              </a:extLst>
            </p:cNvPr>
            <p:cNvSpPr txBox="1"/>
            <p:nvPr/>
          </p:nvSpPr>
          <p:spPr>
            <a:xfrm>
              <a:off x="10626502" y="3226964"/>
              <a:ext cx="1884455" cy="76082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it-IT" sz="2000" dirty="0" err="1">
                  <a:latin typeface="Gill Sans MT" panose="020B0502020104020203" pitchFamily="34" charset="77"/>
                </a:rPr>
                <a:t>Scratchy</a:t>
              </a:r>
              <a:endParaRPr lang="it-IT" sz="2000" dirty="0">
                <a:latin typeface="Gill Sans MT" panose="020B0502020104020203" pitchFamily="34" charset="77"/>
              </a:endParaRP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06B7B103-AB70-4AC7-7A11-9F0007CCD4D0}"/>
                </a:ext>
              </a:extLst>
            </p:cNvPr>
            <p:cNvSpPr txBox="1"/>
            <p:nvPr/>
          </p:nvSpPr>
          <p:spPr>
            <a:xfrm>
              <a:off x="10932036" y="4015903"/>
              <a:ext cx="2108181" cy="528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sciencecue</a:t>
              </a:r>
              <a:r>
                <a:rPr lang="it-IT" sz="1400" dirty="0" err="1">
                  <a:solidFill>
                    <a:schemeClr val="tx1">
                      <a:alpha val="50000"/>
                    </a:schemeClr>
                  </a:solidFill>
                </a:rPr>
                <a:t>.</a:t>
              </a:r>
              <a:r>
                <a:rPr lang="it-IT" sz="1400" dirty="0" err="1"/>
                <a:t>it</a:t>
              </a:r>
              <a:endParaRPr lang="it-IT" sz="1400" dirty="0"/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49EF970D-0FB3-FCDD-3AD4-7926DEADD0E4}"/>
              </a:ext>
            </a:extLst>
          </p:cNvPr>
          <p:cNvGrpSpPr/>
          <p:nvPr/>
        </p:nvGrpSpPr>
        <p:grpSpPr>
          <a:xfrm>
            <a:off x="4612955" y="630090"/>
            <a:ext cx="3756756" cy="2238097"/>
            <a:chOff x="7215639" y="3149052"/>
            <a:chExt cx="5069077" cy="3019914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8E3D81A5-5E72-DEF0-C127-97FBC8740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15639" y="3340433"/>
              <a:ext cx="2755066" cy="2828533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129E8D30-215D-082C-F9F4-B579A99DE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20553" y="3149052"/>
              <a:ext cx="2095718" cy="2095718"/>
            </a:xfrm>
            <a:prstGeom prst="rect">
              <a:avLst/>
            </a:prstGeom>
          </p:spPr>
        </p:pic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E4B109ED-AD25-0BCC-6CF5-08A1BD616823}"/>
                </a:ext>
              </a:extLst>
            </p:cNvPr>
            <p:cNvSpPr txBox="1"/>
            <p:nvPr/>
          </p:nvSpPr>
          <p:spPr>
            <a:xfrm>
              <a:off x="9893193" y="5007926"/>
              <a:ext cx="831845" cy="5973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 anchorCtr="1">
              <a:spAutoFit/>
            </a:bodyPr>
            <a:lstStyle/>
            <a:p>
              <a:r>
                <a:rPr lang="it-IT" sz="2000" dirty="0" err="1">
                  <a:latin typeface="Gill Sans MT" panose="020B0502020104020203" pitchFamily="34" charset="77"/>
                </a:rPr>
                <a:t>Blip</a:t>
              </a:r>
              <a:endParaRPr lang="it-IT" sz="2000" dirty="0">
                <a:latin typeface="Gill Sans MT" panose="020B0502020104020203" pitchFamily="34" charset="77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67BCED86-73C9-C95B-F375-AEA8D4EDC099}"/>
                </a:ext>
              </a:extLst>
            </p:cNvPr>
            <p:cNvSpPr txBox="1"/>
            <p:nvPr/>
          </p:nvSpPr>
          <p:spPr>
            <a:xfrm>
              <a:off x="10681524" y="5158260"/>
              <a:ext cx="1603192" cy="415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consystem.it</a:t>
              </a:r>
              <a:endParaRPr lang="it-IT" sz="1400" dirty="0"/>
            </a:p>
          </p:txBody>
        </p:sp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9A428FEF-EB94-E17D-79D7-0EAEA44DFB4F}"/>
              </a:ext>
            </a:extLst>
          </p:cNvPr>
          <p:cNvGrpSpPr/>
          <p:nvPr/>
        </p:nvGrpSpPr>
        <p:grpSpPr>
          <a:xfrm>
            <a:off x="8004696" y="4176769"/>
            <a:ext cx="3085180" cy="2467254"/>
            <a:chOff x="8004696" y="4176769"/>
            <a:chExt cx="3085180" cy="2467254"/>
          </a:xfrm>
          <a:effectLst>
            <a:outerShdw blurRad="63500" dist="88900" dir="2700000" algn="ctr" rotWithShape="0">
              <a:srgbClr val="000000">
                <a:alpha val="50000"/>
              </a:srgbClr>
            </a:outerShdw>
          </a:effectLst>
        </p:grpSpPr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DF5B82B4-10D4-05A0-B5DB-2EF67421E245}"/>
                </a:ext>
              </a:extLst>
            </p:cNvPr>
            <p:cNvGrpSpPr/>
            <p:nvPr/>
          </p:nvGrpSpPr>
          <p:grpSpPr>
            <a:xfrm>
              <a:off x="8208489" y="4176769"/>
              <a:ext cx="2881387" cy="2467254"/>
              <a:chOff x="7997892" y="2985881"/>
              <a:chExt cx="3403213" cy="2914079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0F4B5878-D4E0-4F22-3E9A-73DFAEDDE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06318" y="2985881"/>
                <a:ext cx="2394787" cy="2458648"/>
              </a:xfrm>
              <a:prstGeom prst="rect">
                <a:avLst/>
              </a:prstGeom>
            </p:spPr>
          </p:pic>
          <p:pic>
            <p:nvPicPr>
              <p:cNvPr id="52" name="Immagine 51" descr="Immagine che contiene persona, interni&#10;&#10;Descrizione generata automaticamente">
                <a:extLst>
                  <a:ext uri="{FF2B5EF4-FFF2-40B4-BE49-F238E27FC236}">
                    <a16:creationId xmlns:a16="http://schemas.microsoft.com/office/drawing/2014/main" id="{4222725B-6B02-40B0-A1C9-F565927AE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7892" y="3570409"/>
                <a:ext cx="1747164" cy="2329551"/>
              </a:xfrm>
              <a:prstGeom prst="rect">
                <a:avLst/>
              </a:prstGeom>
            </p:spPr>
          </p:pic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7A103FB8-B680-86B0-6721-96944F20ADBF}"/>
                  </a:ext>
                </a:extLst>
              </p:cNvPr>
              <p:cNvSpPr txBox="1"/>
              <p:nvPr/>
            </p:nvSpPr>
            <p:spPr>
              <a:xfrm>
                <a:off x="9556755" y="5262806"/>
                <a:ext cx="1227523" cy="52284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 anchorCtr="1">
                <a:spAutoFit/>
              </a:bodyPr>
              <a:lstStyle/>
              <a:p>
                <a:r>
                  <a:rPr lang="it-IT" sz="2000" dirty="0" err="1">
                    <a:latin typeface="Gill Sans MT" panose="020B0502020104020203" pitchFamily="34" charset="77"/>
                  </a:rPr>
                  <a:t>Whistle</a:t>
                </a:r>
                <a:endParaRPr lang="it-IT" sz="2000" dirty="0">
                  <a:latin typeface="Gill Sans MT" panose="020B0502020104020203" pitchFamily="34" charset="77"/>
                </a:endParaRPr>
              </a:p>
            </p:txBody>
          </p:sp>
        </p:grp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EE680D8A-08E5-0CF1-BB3A-CA625267FD27}"/>
                </a:ext>
              </a:extLst>
            </p:cNvPr>
            <p:cNvSpPr txBox="1"/>
            <p:nvPr/>
          </p:nvSpPr>
          <p:spPr>
            <a:xfrm>
              <a:off x="8004696" y="4320743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me stesso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81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117D5-D38C-4EC0-8D31-F24E4E91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 </a:t>
            </a:r>
            <a:r>
              <a:rPr lang="en-US" dirty="0" err="1"/>
              <a:t>studiare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glitch?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E8E29B-8BB1-9837-5FDB-8F846060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CB4861-340A-3AE1-75E8-002AEF34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610A8B-00CC-7C83-443B-C609B3B5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0F37E7A-6ECF-9222-FE8B-78565C36067B}"/>
              </a:ext>
            </a:extLst>
          </p:cNvPr>
          <p:cNvGrpSpPr/>
          <p:nvPr/>
        </p:nvGrpSpPr>
        <p:grpSpPr>
          <a:xfrm>
            <a:off x="7283487" y="1584630"/>
            <a:ext cx="4369536" cy="4150405"/>
            <a:chOff x="7495361" y="1545568"/>
            <a:chExt cx="4369536" cy="4150405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CC2F1A8-AD9A-9CB8-B0CB-AE698E65ACA2}"/>
                </a:ext>
              </a:extLst>
            </p:cNvPr>
            <p:cNvSpPr txBox="1"/>
            <p:nvPr/>
          </p:nvSpPr>
          <p:spPr>
            <a:xfrm>
              <a:off x="7495361" y="1545568"/>
              <a:ext cx="43695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000" b="1" dirty="0">
                  <a:latin typeface="Gill Sans MT" panose="020B0502020104020203" pitchFamily="34" charset="77"/>
                </a:rPr>
                <a:t>Morfologie complesse e diversificate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it-IT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000" dirty="0">
                  <a:latin typeface="Gill Sans MT" panose="020B0502020104020203" pitchFamily="34" charset="77"/>
                </a:rPr>
                <a:t>Molto </a:t>
              </a:r>
              <a:r>
                <a:rPr lang="it-IT" sz="2000" b="1" dirty="0">
                  <a:latin typeface="Gill Sans MT" panose="020B0502020104020203" pitchFamily="34" charset="77"/>
                </a:rPr>
                <a:t>frequenti</a:t>
              </a:r>
              <a:r>
                <a:rPr lang="it-IT" sz="2000" dirty="0">
                  <a:latin typeface="Gill Sans MT" panose="020B0502020104020203" pitchFamily="34" charset="77"/>
                </a:rPr>
                <a:t>, O(1/min)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2000" b="1" dirty="0">
                <a:solidFill>
                  <a:srgbClr val="FFC000"/>
                </a:solidFill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2000" dirty="0">
                  <a:latin typeface="Gill Sans MT" panose="020B0502020104020203" pitchFamily="34" charset="77"/>
                </a:rPr>
                <a:t>Distribuzioni e proprietà</a:t>
              </a:r>
              <a:r>
                <a:rPr lang="it-IT" sz="2000" b="1" dirty="0">
                  <a:solidFill>
                    <a:srgbClr val="FFC000"/>
                  </a:solidFill>
                  <a:latin typeface="Gill Sans MT" panose="020B0502020104020203" pitchFamily="34" charset="77"/>
                </a:rPr>
                <a:t> </a:t>
              </a:r>
              <a:r>
                <a:rPr lang="it-IT" sz="2000" b="1" dirty="0">
                  <a:latin typeface="Gill Sans MT" panose="020B0502020104020203" pitchFamily="34" charset="77"/>
                </a:rPr>
                <a:t>cambiano con la sensibilità del rivelatore</a:t>
              </a:r>
            </a:p>
          </p:txBody>
        </p:sp>
        <p:sp>
          <p:nvSpPr>
            <p:cNvPr id="9" name="Freccia giù 8">
              <a:extLst>
                <a:ext uri="{FF2B5EF4-FFF2-40B4-BE49-F238E27FC236}">
                  <a16:creationId xmlns:a16="http://schemas.microsoft.com/office/drawing/2014/main" id="{4E5FA5B2-6363-94CE-4179-BF512245EC4E}"/>
                </a:ext>
              </a:extLst>
            </p:cNvPr>
            <p:cNvSpPr/>
            <p:nvPr/>
          </p:nvSpPr>
          <p:spPr>
            <a:xfrm>
              <a:off x="9427466" y="4110923"/>
              <a:ext cx="505326" cy="92643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8597193-D5FC-5B87-5316-4B49BD1CCF54}"/>
                </a:ext>
              </a:extLst>
            </p:cNvPr>
            <p:cNvSpPr txBox="1"/>
            <p:nvPr/>
          </p:nvSpPr>
          <p:spPr>
            <a:xfrm>
              <a:off x="8241466" y="5234308"/>
              <a:ext cx="2877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Gill Sans MT" panose="020B0502020104020203" pitchFamily="34" charset="77"/>
                </a:rPr>
                <a:t>Machine Learning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BF76A94-E47E-68FE-C762-B0B5F2FAB547}"/>
              </a:ext>
            </a:extLst>
          </p:cNvPr>
          <p:cNvGrpSpPr/>
          <p:nvPr/>
        </p:nvGrpSpPr>
        <p:grpSpPr>
          <a:xfrm>
            <a:off x="865295" y="1025667"/>
            <a:ext cx="5525697" cy="5275253"/>
            <a:chOff x="865295" y="1025667"/>
            <a:chExt cx="5525697" cy="5275253"/>
          </a:xfrm>
          <a:effectLst>
            <a:outerShdw blurRad="63500" dist="63500" dir="2700000" sx="102000" sy="102000" algn="tl" rotWithShape="0">
              <a:prstClr val="black">
                <a:alpha val="50000"/>
              </a:prstClr>
            </a:outerShdw>
          </a:effectLst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CC37ADE-B0B1-1ED1-53D5-21C18B1D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306" y="1025667"/>
              <a:ext cx="1144003" cy="116434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BF7F4AA-17F0-EB2C-823A-E210B60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7029" y="1025667"/>
              <a:ext cx="1144003" cy="116434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4120FD6-101E-80A2-9C9D-79D46F4F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5752" y="1025668"/>
              <a:ext cx="1144001" cy="116433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DE19640-9E38-1B9F-A343-17247A94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700" y="1025668"/>
              <a:ext cx="1139027" cy="116433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6A38D49-60E8-28E5-0724-9FF9DC7B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306" y="2396791"/>
              <a:ext cx="1139027" cy="116433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B5B1DCF-267E-7EC7-AC32-ADEA0210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7029" y="2396790"/>
              <a:ext cx="1144001" cy="1164339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FF82D1F-6745-3B6F-4AB6-8E4F1E40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5752" y="2396789"/>
              <a:ext cx="1134096" cy="1164339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B8A335FD-CAEF-A195-7104-2D6CB2185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0689" y="2396736"/>
              <a:ext cx="1152038" cy="1177752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4FC680A-B4CA-0E2E-522F-C926B3C5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295" y="3767913"/>
              <a:ext cx="1152038" cy="117251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BF9B427-5F3C-8DF3-A3A6-F79786D3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97029" y="3770506"/>
              <a:ext cx="1152038" cy="1167331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CAF385C9-94CE-A699-E756-336CE940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15752" y="3773498"/>
              <a:ext cx="1139028" cy="1164339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FE9E9D7-AE9E-3B4E-81B6-F52BD254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33700" y="3783206"/>
              <a:ext cx="1134096" cy="1159298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951F7478-FFBB-7F05-AD9D-9582014E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5295" y="5127474"/>
              <a:ext cx="1134096" cy="1154258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1BE36D03-C10E-370F-6D44-10C70D27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14977" y="5141628"/>
              <a:ext cx="1134090" cy="1159292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A0C242EB-3971-31D1-0224-F5C51A3B1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27665" y="5119862"/>
              <a:ext cx="1147107" cy="1172712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211A4C49-8CE4-1E0B-D1FF-93B658245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29660" y="5108476"/>
              <a:ext cx="1161332" cy="1192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3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037C01-7B46-2B5C-BD6A-CB57E47B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Pillole</a:t>
            </a:r>
            <a:r>
              <a:rPr lang="en-US" dirty="0"/>
              <a:t> di Machine Learning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1DB2B1-6F22-AB2B-AB9B-D854D26C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778" y="6492875"/>
            <a:ext cx="3091928" cy="365125"/>
          </a:xfrm>
        </p:spPr>
        <p:txBody>
          <a:bodyPr/>
          <a:lstStyle/>
          <a:p>
            <a:r>
              <a:rPr lang="it-IT"/>
              <a:t>PID@EGO, 18/10/24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674F6E-61E2-8A64-E3F1-56D9ACFF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92" y="6492875"/>
            <a:ext cx="4114800" cy="365125"/>
          </a:xfrm>
        </p:spPr>
        <p:txBody>
          <a:bodyPr/>
          <a:lstStyle/>
          <a:p>
            <a:r>
              <a:rPr lang="en-US"/>
              <a:t>Michele Vacatello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27D537-FBE2-B37F-568A-7D67217F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28" y="6492874"/>
            <a:ext cx="700775" cy="365125"/>
          </a:xfrm>
        </p:spPr>
        <p:txBody>
          <a:bodyPr/>
          <a:lstStyle/>
          <a:p>
            <a:fld id="{5EEB83C2-341F-4C28-A243-1C56DDDA54D3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B56943-4E6A-E6B4-EAD1-4B904E31DA04}"/>
              </a:ext>
            </a:extLst>
          </p:cNvPr>
          <p:cNvSpPr txBox="1"/>
          <p:nvPr/>
        </p:nvSpPr>
        <p:spPr>
          <a:xfrm>
            <a:off x="511937" y="873107"/>
            <a:ext cx="3752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Gill Sans MT" panose="020B0502020104020203" pitchFamily="34" charset="77"/>
              </a:rPr>
              <a:t>Machine Learning: algoritmi capaci di </a:t>
            </a:r>
            <a:r>
              <a:rPr lang="it-IT" sz="2000" b="1" dirty="0">
                <a:latin typeface="Gill Sans MT" panose="020B0502020104020203" pitchFamily="34" charset="77"/>
              </a:rPr>
              <a:t>imparare e adattarsi senza istruzioni esplicite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44F8CC-1DCC-26ED-1466-3D0A91B86419}"/>
              </a:ext>
            </a:extLst>
          </p:cNvPr>
          <p:cNvSpPr txBox="1"/>
          <p:nvPr/>
        </p:nvSpPr>
        <p:spPr>
          <a:xfrm>
            <a:off x="301082" y="4265082"/>
            <a:ext cx="587654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Gill Sans MT" panose="020B0502020104020203" pitchFamily="34" charset="77"/>
              </a:rPr>
              <a:t>Supervised</a:t>
            </a:r>
            <a:r>
              <a:rPr lang="it-IT" sz="2000" b="1" dirty="0">
                <a:latin typeface="Gill Sans MT" panose="020B0502020104020203" pitchFamily="34" charset="77"/>
              </a:rPr>
              <a:t> </a:t>
            </a:r>
            <a:r>
              <a:rPr lang="it-IT" sz="2000" dirty="0">
                <a:latin typeface="Gill Sans MT" panose="020B0502020104020203" pitchFamily="34" charset="77"/>
              </a:rPr>
              <a:t>(</a:t>
            </a:r>
            <a:r>
              <a:rPr lang="it-IT" sz="2000" b="1" dirty="0">
                <a:latin typeface="Gill Sans MT" panose="020B0502020104020203" pitchFamily="34" charset="77"/>
              </a:rPr>
              <a:t>Classificazione,</a:t>
            </a:r>
            <a:r>
              <a:rPr lang="it-IT" sz="2000" dirty="0">
                <a:latin typeface="Gill Sans MT" panose="020B0502020104020203" pitchFamily="34" charset="77"/>
              </a:rPr>
              <a:t> Regressione)</a:t>
            </a:r>
          </a:p>
          <a:p>
            <a:endParaRPr lang="it-IT" sz="2000" b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Gill Sans MT" panose="020B0502020104020203" pitchFamily="34" charset="77"/>
              </a:rPr>
              <a:t>Unsupervised</a:t>
            </a:r>
            <a:r>
              <a:rPr lang="it-IT" sz="2000" dirty="0">
                <a:latin typeface="Gill Sans MT" panose="020B0502020104020203" pitchFamily="34" charset="77"/>
              </a:rPr>
              <a:t> (Clustering, riduzione </a:t>
            </a:r>
            <a:r>
              <a:rPr lang="it-IT" sz="2000" dirty="0" err="1">
                <a:latin typeface="Gill Sans MT" panose="020B0502020104020203" pitchFamily="34" charset="77"/>
              </a:rPr>
              <a:t>dimensionalità</a:t>
            </a:r>
            <a:r>
              <a:rPr lang="it-IT" sz="2000" dirty="0">
                <a:latin typeface="Gill Sans MT" panose="020B0502020104020203" pitchFamily="34" charset="77"/>
              </a:rPr>
              <a:t>)</a:t>
            </a:r>
          </a:p>
          <a:p>
            <a:endParaRPr lang="it-IT" sz="2000" b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Gill Sans MT" panose="020B0502020104020203" pitchFamily="34" charset="77"/>
              </a:rPr>
              <a:t>Reinforcement</a:t>
            </a:r>
            <a:r>
              <a:rPr lang="it-IT" sz="2000" dirty="0">
                <a:latin typeface="Gill Sans MT" panose="020B0502020104020203" pitchFamily="34" charset="77"/>
              </a:rPr>
              <a:t> (Controllo, Robot)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9DDFC07-F332-AD5A-91B4-2997683C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6" b="17168"/>
          <a:stretch/>
        </p:blipFill>
        <p:spPr>
          <a:xfrm>
            <a:off x="6156793" y="2083922"/>
            <a:ext cx="5781908" cy="3966769"/>
          </a:xfrm>
          <a:prstGeom prst="rect">
            <a:avLst/>
          </a:prstGeom>
          <a:effectLst>
            <a:outerShdw blurRad="63500" dist="889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88A7EE-908F-D659-2A93-3B5A581901B8}"/>
              </a:ext>
            </a:extLst>
          </p:cNvPr>
          <p:cNvSpPr txBox="1"/>
          <p:nvPr/>
        </p:nvSpPr>
        <p:spPr>
          <a:xfrm>
            <a:off x="5376017" y="1020696"/>
            <a:ext cx="3575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Gill Sans MT" panose="020B0502020104020203" pitchFamily="34" charset="77"/>
              </a:rPr>
              <a:t>Fase di </a:t>
            </a:r>
            <a:r>
              <a:rPr lang="it-IT" sz="2000" b="1" dirty="0">
                <a:latin typeface="Gill Sans MT" panose="020B0502020104020203" pitchFamily="34" charset="77"/>
              </a:rPr>
              <a:t>allenamento </a:t>
            </a:r>
            <a:r>
              <a:rPr lang="it-IT" sz="2000" dirty="0">
                <a:latin typeface="Gill Sans MT" panose="020B0502020104020203" pitchFamily="34" charset="77"/>
              </a:rPr>
              <a:t>(</a:t>
            </a:r>
            <a:r>
              <a:rPr lang="it-IT" sz="2000" dirty="0" err="1">
                <a:latin typeface="Gill Sans MT" panose="020B0502020104020203" pitchFamily="34" charset="77"/>
              </a:rPr>
              <a:t>computazionalmente</a:t>
            </a:r>
            <a:r>
              <a:rPr lang="it-IT" sz="2000" dirty="0">
                <a:latin typeface="Gill Sans MT" panose="020B0502020104020203" pitchFamily="34" charset="77"/>
              </a:rPr>
              <a:t> pesante)</a:t>
            </a: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F2E628AD-9298-2D26-3CAB-036D721529BA}"/>
              </a:ext>
            </a:extLst>
          </p:cNvPr>
          <p:cNvSpPr/>
          <p:nvPr/>
        </p:nvSpPr>
        <p:spPr>
          <a:xfrm>
            <a:off x="8880912" y="1269949"/>
            <a:ext cx="665709" cy="209380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D06A86-9D07-1910-43D1-97B0792E4A16}"/>
              </a:ext>
            </a:extLst>
          </p:cNvPr>
          <p:cNvSpPr txBox="1"/>
          <p:nvPr/>
        </p:nvSpPr>
        <p:spPr>
          <a:xfrm>
            <a:off x="301082" y="2518176"/>
            <a:ext cx="5878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Gill Sans MT" panose="020B0502020104020203" pitchFamily="34" charset="77"/>
              </a:rPr>
              <a:t>Algoritmi capaci di:</a:t>
            </a:r>
          </a:p>
          <a:p>
            <a:r>
              <a:rPr lang="it-IT" sz="2000" dirty="0">
                <a:latin typeface="Gill Sans MT" panose="020B0502020104020203" pitchFamily="34" charset="77"/>
              </a:rPr>
              <a:t>       processare rapidamente </a:t>
            </a:r>
            <a:r>
              <a:rPr lang="it-IT" sz="2000" b="1" dirty="0">
                <a:latin typeface="Gill Sans MT" panose="020B0502020104020203" pitchFamily="34" charset="77"/>
              </a:rPr>
              <a:t>grandi quantità di dati</a:t>
            </a:r>
          </a:p>
          <a:p>
            <a:r>
              <a:rPr lang="it-IT" sz="2000" dirty="0">
                <a:latin typeface="Gill Sans MT" panose="020B0502020104020203" pitchFamily="34" charset="77"/>
              </a:rPr>
              <a:t>       trovare </a:t>
            </a:r>
            <a:r>
              <a:rPr lang="it-IT" sz="2000" b="1" dirty="0">
                <a:latin typeface="Gill Sans MT" panose="020B0502020104020203" pitchFamily="34" charset="77"/>
              </a:rPr>
              <a:t>schemi e relazioni</a:t>
            </a:r>
            <a:r>
              <a:rPr lang="it-IT" sz="2000" dirty="0">
                <a:latin typeface="Gill Sans MT" panose="020B0502020104020203" pitchFamily="34" charset="77"/>
              </a:rPr>
              <a:t> complicate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46BF89-4020-D3B6-39DF-E986E221BB49}"/>
              </a:ext>
            </a:extLst>
          </p:cNvPr>
          <p:cNvSpPr txBox="1"/>
          <p:nvPr/>
        </p:nvSpPr>
        <p:spPr>
          <a:xfrm>
            <a:off x="10429034" y="6098254"/>
            <a:ext cx="1323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ceralytics.com</a:t>
            </a:r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3ACA8B-03D5-D4C5-27EC-358A0F80B0C7}"/>
              </a:ext>
            </a:extLst>
          </p:cNvPr>
          <p:cNvSpPr txBox="1"/>
          <p:nvPr/>
        </p:nvSpPr>
        <p:spPr>
          <a:xfrm>
            <a:off x="9475715" y="1020696"/>
            <a:ext cx="2389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Gill Sans MT" panose="020B0502020104020203" pitchFamily="34" charset="77"/>
              </a:rPr>
              <a:t>Fase di </a:t>
            </a:r>
            <a:r>
              <a:rPr lang="it-IT" sz="2000" b="1" dirty="0">
                <a:latin typeface="Gill Sans MT" panose="020B0502020104020203" pitchFamily="34" charset="77"/>
              </a:rPr>
              <a:t>previsione </a:t>
            </a:r>
            <a:r>
              <a:rPr lang="it-IT" sz="2000" dirty="0">
                <a:latin typeface="Gill Sans MT" panose="020B0502020104020203" pitchFamily="34" charset="77"/>
              </a:rPr>
              <a:t>(molto veloce)</a:t>
            </a:r>
          </a:p>
        </p:txBody>
      </p:sp>
    </p:spTree>
    <p:extLst>
      <p:ext uri="{BB962C8B-B14F-4D97-AF65-F5344CB8AC3E}">
        <p14:creationId xmlns:p14="http://schemas.microsoft.com/office/powerpoint/2010/main" val="2802129513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DarkSeedLeftStep">
      <a:dk1>
        <a:srgbClr val="000000"/>
      </a:dk1>
      <a:lt1>
        <a:srgbClr val="FFFFFF"/>
      </a:lt1>
      <a:dk2>
        <a:srgbClr val="242D41"/>
      </a:dk2>
      <a:lt2>
        <a:srgbClr val="E8E5E2"/>
      </a:lt2>
      <a:accent1>
        <a:srgbClr val="2997E7"/>
      </a:accent1>
      <a:accent2>
        <a:srgbClr val="13B3B3"/>
      </a:accent2>
      <a:accent3>
        <a:srgbClr val="21B879"/>
      </a:accent3>
      <a:accent4>
        <a:srgbClr val="14BC31"/>
      </a:accent4>
      <a:accent5>
        <a:srgbClr val="47B921"/>
      </a:accent5>
      <a:accent6>
        <a:srgbClr val="7DB213"/>
      </a:accent6>
      <a:hlink>
        <a:srgbClr val="399431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998</Words>
  <Application>Microsoft Macintosh PowerPoint</Application>
  <PresentationFormat>Widescreen</PresentationFormat>
  <Paragraphs>199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Batang</vt:lpstr>
      <vt:lpstr>Arial</vt:lpstr>
      <vt:lpstr>Avenir Next LT Pro Light</vt:lpstr>
      <vt:lpstr>Calibri</vt:lpstr>
      <vt:lpstr>Cambria Math</vt:lpstr>
      <vt:lpstr>Gill Sans MT</vt:lpstr>
      <vt:lpstr>AlignmentVTI</vt:lpstr>
      <vt:lpstr>Citizen Science and GWitchHunters</vt:lpstr>
      <vt:lpstr>Come si rivelano le onde gravitazionali?</vt:lpstr>
      <vt:lpstr>Una strenua lotta contro i rumori</vt:lpstr>
      <vt:lpstr>Una strenua lotta contro i rumori</vt:lpstr>
      <vt:lpstr>Una strenua lotta contro i rumori</vt:lpstr>
      <vt:lpstr>Perchè danno fastidio i glitch?</vt:lpstr>
      <vt:lpstr>Esempi di glitch</vt:lpstr>
      <vt:lpstr>Come studiare i glitch?</vt:lpstr>
      <vt:lpstr>Pillole di Machine Learning</vt:lpstr>
      <vt:lpstr>Reti neurali “standard”</vt:lpstr>
      <vt:lpstr>Reti neurali convolutive</vt:lpstr>
      <vt:lpstr>Dal Machine Learning alla Citizen Science</vt:lpstr>
      <vt:lpstr>Il progetto REINFORCE</vt:lpstr>
      <vt:lpstr>Il progetto GWitchHunters</vt:lpstr>
      <vt:lpstr>Panoramica di GWitchHunters</vt:lpstr>
      <vt:lpstr>Panoramica di GWitchHunters</vt:lpstr>
      <vt:lpstr>Panoramica di GWitchHunters</vt:lpstr>
      <vt:lpstr>Panoramica di GWitchHunters</vt:lpstr>
      <vt:lpstr>Risutati dei citizen</vt:lpstr>
      <vt:lpstr>Risutati dei citizen</vt:lpstr>
      <vt:lpstr>Wanna try yourselves?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 Science and GWitchHunters</dc:title>
  <dc:creator>Michele Vacatello</dc:creator>
  <cp:lastModifiedBy>Michele Vacatello</cp:lastModifiedBy>
  <cp:revision>7</cp:revision>
  <dcterms:created xsi:type="dcterms:W3CDTF">2024-10-15T13:02:47Z</dcterms:created>
  <dcterms:modified xsi:type="dcterms:W3CDTF">2024-10-18T07:17:21Z</dcterms:modified>
</cp:coreProperties>
</file>