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ACABAB-3307-4D65-838C-A89D8576E8CD}" v="2" dt="2024-04-30T09:41:10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" y="7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gi Recchia" userId="03514e1f-06bc-48aa-b04a-3476be7ef80d" providerId="ADAL" clId="{96ACABAB-3307-4D65-838C-A89D8576E8CD}"/>
    <pc:docChg chg="custSel addSld modSld">
      <pc:chgData name="Luigi Recchia" userId="03514e1f-06bc-48aa-b04a-3476be7ef80d" providerId="ADAL" clId="{96ACABAB-3307-4D65-838C-A89D8576E8CD}" dt="2024-05-06T06:47:40.723" v="673" actId="20577"/>
      <pc:docMkLst>
        <pc:docMk/>
      </pc:docMkLst>
      <pc:sldChg chg="modSp mod">
        <pc:chgData name="Luigi Recchia" userId="03514e1f-06bc-48aa-b04a-3476be7ef80d" providerId="ADAL" clId="{96ACABAB-3307-4D65-838C-A89D8576E8CD}" dt="2024-05-06T06:47:40.723" v="673" actId="20577"/>
        <pc:sldMkLst>
          <pc:docMk/>
          <pc:sldMk cId="2225679861" sldId="257"/>
        </pc:sldMkLst>
        <pc:spChg chg="mod">
          <ac:chgData name="Luigi Recchia" userId="03514e1f-06bc-48aa-b04a-3476be7ef80d" providerId="ADAL" clId="{96ACABAB-3307-4D65-838C-A89D8576E8CD}" dt="2024-05-06T06:47:40.723" v="673" actId="20577"/>
          <ac:spMkLst>
            <pc:docMk/>
            <pc:sldMk cId="2225679861" sldId="257"/>
            <ac:spMk id="18" creationId="{5B259974-2978-2E78-FA58-1F1C909816CB}"/>
          </ac:spMkLst>
        </pc:spChg>
      </pc:sldChg>
      <pc:sldChg chg="modSp">
        <pc:chgData name="Luigi Recchia" userId="03514e1f-06bc-48aa-b04a-3476be7ef80d" providerId="ADAL" clId="{96ACABAB-3307-4D65-838C-A89D8576E8CD}" dt="2024-04-30T09:41:10.172" v="602"/>
        <pc:sldMkLst>
          <pc:docMk/>
          <pc:sldMk cId="2860378751" sldId="258"/>
        </pc:sldMkLst>
        <pc:spChg chg="mod">
          <ac:chgData name="Luigi Recchia" userId="03514e1f-06bc-48aa-b04a-3476be7ef80d" providerId="ADAL" clId="{96ACABAB-3307-4D65-838C-A89D8576E8CD}" dt="2024-04-30T09:41:10.172" v="602"/>
          <ac:spMkLst>
            <pc:docMk/>
            <pc:sldMk cId="2860378751" sldId="258"/>
            <ac:spMk id="3" creationId="{A166606B-80F2-0B20-8B20-E98924284D59}"/>
          </ac:spMkLst>
        </pc:spChg>
      </pc:sldChg>
      <pc:sldChg chg="addSp delSp modSp new mod">
        <pc:chgData name="Luigi Recchia" userId="03514e1f-06bc-48aa-b04a-3476be7ef80d" providerId="ADAL" clId="{96ACABAB-3307-4D65-838C-A89D8576E8CD}" dt="2024-04-30T12:25:03.838" v="650" actId="1076"/>
        <pc:sldMkLst>
          <pc:docMk/>
          <pc:sldMk cId="168251860" sldId="261"/>
        </pc:sldMkLst>
        <pc:spChg chg="mod">
          <ac:chgData name="Luigi Recchia" userId="03514e1f-06bc-48aa-b04a-3476be7ef80d" providerId="ADAL" clId="{96ACABAB-3307-4D65-838C-A89D8576E8CD}" dt="2024-04-30T09:24:16.916" v="214" actId="20577"/>
          <ac:spMkLst>
            <pc:docMk/>
            <pc:sldMk cId="168251860" sldId="261"/>
            <ac:spMk id="2" creationId="{94BB4FEB-C7C9-3CA0-C82E-28FDF364CDCD}"/>
          </ac:spMkLst>
        </pc:spChg>
        <pc:spChg chg="del">
          <ac:chgData name="Luigi Recchia" userId="03514e1f-06bc-48aa-b04a-3476be7ef80d" providerId="ADAL" clId="{96ACABAB-3307-4D65-838C-A89D8576E8CD}" dt="2024-04-30T09:15:50.866" v="1" actId="478"/>
          <ac:spMkLst>
            <pc:docMk/>
            <pc:sldMk cId="168251860" sldId="261"/>
            <ac:spMk id="3" creationId="{0A8889F1-EAE4-9DAF-25B2-2177DD120354}"/>
          </ac:spMkLst>
        </pc:spChg>
        <pc:spChg chg="add mod">
          <ac:chgData name="Luigi Recchia" userId="03514e1f-06bc-48aa-b04a-3476be7ef80d" providerId="ADAL" clId="{96ACABAB-3307-4D65-838C-A89D8576E8CD}" dt="2024-04-30T12:24:13.837" v="645" actId="20577"/>
          <ac:spMkLst>
            <pc:docMk/>
            <pc:sldMk cId="168251860" sldId="261"/>
            <ac:spMk id="5" creationId="{8F2FDA64-4387-F5C8-5EDF-A513C9728A56}"/>
          </ac:spMkLst>
        </pc:spChg>
        <pc:picChg chg="add mod">
          <ac:chgData name="Luigi Recchia" userId="03514e1f-06bc-48aa-b04a-3476be7ef80d" providerId="ADAL" clId="{96ACABAB-3307-4D65-838C-A89D8576E8CD}" dt="2024-04-30T12:25:03.838" v="650" actId="1076"/>
          <ac:picMkLst>
            <pc:docMk/>
            <pc:sldMk cId="168251860" sldId="261"/>
            <ac:picMk id="7" creationId="{9BEA2ABD-D6A8-E525-451B-F1A945D5AA97}"/>
          </ac:picMkLst>
        </pc:picChg>
      </pc:sldChg>
    </pc:docChg>
  </pc:docChgLst>
  <pc:docChgLst>
    <pc:chgData name="Luigi Recchia" userId="03514e1f-06bc-48aa-b04a-3476be7ef80d" providerId="ADAL" clId="{8ADF2CDD-5E5B-4D06-957C-46FEFBD8033A}"/>
    <pc:docChg chg="custSel modSld">
      <pc:chgData name="Luigi Recchia" userId="03514e1f-06bc-48aa-b04a-3476be7ef80d" providerId="ADAL" clId="{8ADF2CDD-5E5B-4D06-957C-46FEFBD8033A}" dt="2024-04-24T10:20:41.255" v="70" actId="255"/>
      <pc:docMkLst>
        <pc:docMk/>
      </pc:docMkLst>
      <pc:sldChg chg="modSp mod">
        <pc:chgData name="Luigi Recchia" userId="03514e1f-06bc-48aa-b04a-3476be7ef80d" providerId="ADAL" clId="{8ADF2CDD-5E5B-4D06-957C-46FEFBD8033A}" dt="2024-04-24T10:20:41.255" v="70" actId="255"/>
        <pc:sldMkLst>
          <pc:docMk/>
          <pc:sldMk cId="1849790753" sldId="256"/>
        </pc:sldMkLst>
        <pc:spChg chg="mod">
          <ac:chgData name="Luigi Recchia" userId="03514e1f-06bc-48aa-b04a-3476be7ef80d" providerId="ADAL" clId="{8ADF2CDD-5E5B-4D06-957C-46FEFBD8033A}" dt="2024-04-24T10:20:41.255" v="70" actId="255"/>
          <ac:spMkLst>
            <pc:docMk/>
            <pc:sldMk cId="1849790753" sldId="256"/>
            <ac:spMk id="2" creationId="{A88C1F91-0A4D-0634-8A42-623F675EF7CE}"/>
          </ac:spMkLst>
        </pc:spChg>
      </pc:sldChg>
      <pc:sldChg chg="modSp mod">
        <pc:chgData name="Luigi Recchia" userId="03514e1f-06bc-48aa-b04a-3476be7ef80d" providerId="ADAL" clId="{8ADF2CDD-5E5B-4D06-957C-46FEFBD8033A}" dt="2024-04-24T10:16:49.633" v="57" actId="6549"/>
        <pc:sldMkLst>
          <pc:docMk/>
          <pc:sldMk cId="2225679861" sldId="257"/>
        </pc:sldMkLst>
        <pc:spChg chg="mod">
          <ac:chgData name="Luigi Recchia" userId="03514e1f-06bc-48aa-b04a-3476be7ef80d" providerId="ADAL" clId="{8ADF2CDD-5E5B-4D06-957C-46FEFBD8033A}" dt="2024-04-24T10:16:49.633" v="57" actId="6549"/>
          <ac:spMkLst>
            <pc:docMk/>
            <pc:sldMk cId="2225679861" sldId="257"/>
            <ac:spMk id="18" creationId="{5B259974-2978-2E78-FA58-1F1C909816CB}"/>
          </ac:spMkLst>
        </pc:spChg>
        <pc:spChg chg="mod">
          <ac:chgData name="Luigi Recchia" userId="03514e1f-06bc-48aa-b04a-3476be7ef80d" providerId="ADAL" clId="{8ADF2CDD-5E5B-4D06-957C-46FEFBD8033A}" dt="2024-04-24T10:16:05.621" v="26" actId="20577"/>
          <ac:spMkLst>
            <pc:docMk/>
            <pc:sldMk cId="2225679861" sldId="257"/>
            <ac:spMk id="25" creationId="{CFA47999-2F86-D061-26C1-DC3C6B4EF1C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2647D-E4D8-4B94-8C16-4DCC61E1676A}" type="datetimeFigureOut">
              <a:rPr lang="it-IT" smtClean="0"/>
              <a:t>27/06/2024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8B5BD-E355-45E9-8351-AD3EDDB0F7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662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31883-2A04-502C-B7C7-96091B8D2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C585EA7-E50E-D368-0729-879918E96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230386-9AE4-1BDC-4CBF-F51C868C1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26/06/2024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967F04-0157-F2F3-44C6-E5A090BFC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D2096B-BA82-0B38-87B0-35222F015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3B1E-BC95-4B09-9FF2-9CF8DF55C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728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2B30B2-B740-0F3B-407E-76283516B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14F47C1-F7E6-9C2F-D62B-CA76A0593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E01319-D73E-E7C8-E666-34F527784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26/06/2024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A5E9C2-5530-65A4-4677-44F3B2123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0AC5A5-1235-24EB-387F-7802091B5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3B1E-BC95-4B09-9FF2-9CF8DF55C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970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44DF96F-E16F-0642-5415-EFA7A119D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D812914-C2BC-EC3A-8804-6170C928C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6F6FDA-6CC2-217E-6C98-189B29C14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26/06/2024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811B5F-69B4-FB14-277D-CC482A248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B1B815-F763-0698-6728-0B90A0E76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3B1E-BC95-4B09-9FF2-9CF8DF55C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29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0C5531-3001-ED9B-8398-3F4E12CDF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01E499-5199-5AD2-7C1B-82E837929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F14604-FDBC-BFDE-5B81-D48D7F43C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26/06/2024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34BFFC-3197-3700-E4D1-C17B092E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A50D88-F694-71C2-4797-D089B25E0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3B1E-BC95-4B09-9FF2-9CF8DF55C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28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EDFB43-7436-97B5-382F-4E2103BF4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78F9FF0-87DC-8769-507E-E0BC121AE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B41C62-A735-58C1-069B-B3CCA92D2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26/06/2024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E0F7D4-BE6E-DE25-09CD-365A0ECE8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978BAE-BE50-147B-92B2-979325F34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3B1E-BC95-4B09-9FF2-9CF8DF55C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17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6D8E4A-2A77-82B2-A3FB-1DC67A5E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8E0CE7-F1EA-8429-1588-68A6659D41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B23EDD6-F59F-E0B0-74EC-200FE37BE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4AF0E4D-3496-AC35-CE9B-ADB4CFDEA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26/06/2024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8F277D-19CB-D938-BFFB-C722F0195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B015FC-2FAE-21DA-D3FD-3B44638C2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3B1E-BC95-4B09-9FF2-9CF8DF55C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72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C273BA-FC73-CD49-EECE-B30CAD82E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FF9E1A-FF68-D634-D0E6-44CCE703C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93A7B65-5FAC-AC7B-F525-E539982CA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81102A7-5351-7C10-539F-0796CEA19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4B4243E-16AB-B260-3D14-812886A3D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AEBE4C0-4294-7CF9-6083-C7608992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26/06/2024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2392BF7-E88F-5F75-E17F-962EBC42A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0F76917-6825-729F-47A7-30F56F9AA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3B1E-BC95-4B09-9FF2-9CF8DF55C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251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A50A84-8AC8-AB75-9402-C535A4787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E9D6A40-8220-726F-5A2D-DD2AACCD0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26/06/2024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9BB8ACB-0C94-ED22-39FC-C8639BA2D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3147ED9-6761-BCC9-2F26-17792D609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3B1E-BC95-4B09-9FF2-9CF8DF55C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2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D227691-E338-69F1-21C0-1E2ECF538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26/06/2024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B99D28-5290-5AE0-65FF-6CAB4504E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012B9B8-B6D4-7690-C57E-39F1CC758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3B1E-BC95-4B09-9FF2-9CF8DF55C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66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17667D-C731-6D41-DB1D-900A85FE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AE73E7-FF94-D3BD-9C20-D5D39D439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3D6E41-4167-F535-CB23-4DAAF34E3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81B76AA-F13F-2C8C-CD31-8B9131343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26/06/2024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AD7239-FB66-9303-092E-4C133987A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DA3710E-9449-BC19-C855-4F0C60937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3B1E-BC95-4B09-9FF2-9CF8DF55C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03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EFCD51-502A-DFBF-FD60-02A623999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B486E09-496B-81DC-6900-2E59437D4D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524470-4A75-D0B9-0EA2-0B3C52E02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BEA336A-F78A-B0BF-DC7F-8DAD374CC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26/06/2024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4BAD65-C8B6-D6B1-32BD-99C2F7291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CAAE091-27C5-D747-638B-DDC8A4874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E3B1E-BC95-4B09-9FF2-9CF8DF55C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71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A0F9B55-FE74-830C-F422-ADAAADB9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8980D29-0378-F38C-47B6-4EF929CE4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5EBEBA-BFDC-DFF1-C3F5-80190B1B5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it-IT"/>
              <a:t>26/06/2024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F4CC7A-0C9C-1B9B-CC63-D2140F09A8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it-IT"/>
              <a:t>INFN ROMA1 - LABE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8906F8-9A78-B350-D98E-0BC99F8B5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CE3B1E-BC95-4B09-9FF2-9CF8DF55C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08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8C1F91-0A4D-0634-8A42-623F675EF7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63097"/>
            <a:ext cx="11955293" cy="2634667"/>
          </a:xfrm>
        </p:spPr>
        <p:txBody>
          <a:bodyPr>
            <a:normAutofit/>
          </a:bodyPr>
          <a:lstStyle/>
          <a:p>
            <a:r>
              <a:rPr lang="it-IT" sz="4000" b="1" dirty="0"/>
              <a:t>TEST COSMO-</a:t>
            </a:r>
            <a:r>
              <a:rPr lang="it-IT" sz="4000" b="1" dirty="0" err="1"/>
              <a:t>SiPM</a:t>
            </a:r>
            <a:r>
              <a:rPr lang="it-IT" sz="4000" b="1" dirty="0"/>
              <a:t> CON </a:t>
            </a:r>
            <a:r>
              <a:rPr lang="it-IT" sz="4000" b="1" dirty="0" err="1"/>
              <a:t>CsI</a:t>
            </a:r>
            <a:r>
              <a:rPr lang="it-IT" sz="4000" b="1" dirty="0"/>
              <a:t>(</a:t>
            </a:r>
            <a:r>
              <a:rPr lang="it-IT" sz="4000" b="1" dirty="0" err="1"/>
              <a:t>Tl</a:t>
            </a:r>
            <a:r>
              <a:rPr lang="it-IT" sz="4000" b="1" dirty="0"/>
              <a:t>)</a:t>
            </a:r>
            <a:br>
              <a:rPr lang="it-IT" sz="4000" b="1" dirty="0"/>
            </a:br>
            <a:br>
              <a:rPr lang="it-IT" sz="4000" b="1" dirty="0"/>
            </a:br>
            <a:r>
              <a:rPr lang="it-IT" sz="3200" dirty="0"/>
              <a:t>SETUP</a:t>
            </a:r>
            <a:br>
              <a:rPr lang="it-IT" sz="3200" dirty="0"/>
            </a:br>
            <a:r>
              <a:rPr lang="it-IT" sz="3200" dirty="0"/>
              <a:t> </a:t>
            </a:r>
            <a:r>
              <a:rPr lang="it-IT" sz="3200" dirty="0" err="1"/>
              <a:t>Scinitllatore</a:t>
            </a:r>
            <a:r>
              <a:rPr lang="it-IT" sz="3200" dirty="0"/>
              <a:t> </a:t>
            </a:r>
            <a:r>
              <a:rPr lang="it-IT" sz="3200" dirty="0" err="1"/>
              <a:t>CsI</a:t>
            </a:r>
            <a:r>
              <a:rPr lang="it-IT" sz="3200" dirty="0"/>
              <a:t>(</a:t>
            </a:r>
            <a:r>
              <a:rPr lang="it-IT" sz="3200" dirty="0" err="1"/>
              <a:t>Tl</a:t>
            </a:r>
            <a:r>
              <a:rPr lang="it-IT" sz="3200" dirty="0"/>
              <a:t>) cubetto 23mm </a:t>
            </a:r>
            <a:br>
              <a:rPr lang="it-IT" sz="3200" dirty="0"/>
            </a:br>
            <a:r>
              <a:rPr lang="it-IT" sz="3200" dirty="0" err="1"/>
              <a:t>SiPM</a:t>
            </a:r>
            <a:r>
              <a:rPr lang="it-IT" sz="3200" dirty="0"/>
              <a:t> S13360-6075CS sn.10698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8A4D74B-032F-5FC0-8305-FB4E87CBC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0553D17-C72D-7D4E-4FA2-B3F7CE444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26/06/2024</a:t>
            </a:r>
          </a:p>
        </p:txBody>
      </p:sp>
    </p:spTree>
    <p:extLst>
      <p:ext uri="{BB962C8B-B14F-4D97-AF65-F5344CB8AC3E}">
        <p14:creationId xmlns:p14="http://schemas.microsoft.com/office/powerpoint/2010/main" val="184979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160DB8D9-4A40-B0F8-9ECA-D8A6659BF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174" y="172129"/>
            <a:ext cx="5067739" cy="3254022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46B381B3-9F77-4F02-7137-3F898185D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5512" y="2187809"/>
            <a:ext cx="5037257" cy="3215919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643EB9D1-A2A3-5C8A-9F5E-5FEBAF2A56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415" y="3428999"/>
            <a:ext cx="5052498" cy="3215919"/>
          </a:xfrm>
          <a:prstGeom prst="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B259974-2978-2E78-FA58-1F1C909816CB}"/>
              </a:ext>
            </a:extLst>
          </p:cNvPr>
          <p:cNvSpPr txBox="1"/>
          <p:nvPr/>
        </p:nvSpPr>
        <p:spPr>
          <a:xfrm>
            <a:off x="6972133" y="818460"/>
            <a:ext cx="30877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COSMO </a:t>
            </a:r>
            <a:r>
              <a:rPr lang="it-IT" sz="1600" dirty="0" err="1"/>
              <a:t>NxCx</a:t>
            </a:r>
            <a:r>
              <a:rPr lang="it-IT" sz="1600" dirty="0"/>
              <a:t> (No Latch)</a:t>
            </a:r>
          </a:p>
          <a:p>
            <a:r>
              <a:rPr lang="it-IT" sz="1600" dirty="0"/>
              <a:t> </a:t>
            </a:r>
            <a:r>
              <a:rPr lang="it-IT" sz="1600" dirty="0" err="1"/>
              <a:t>Vth</a:t>
            </a:r>
            <a:r>
              <a:rPr lang="it-IT" sz="1600" dirty="0"/>
              <a:t>=16.4mV, </a:t>
            </a:r>
            <a:r>
              <a:rPr lang="it-IT" sz="1600" dirty="0" err="1"/>
              <a:t>Vbias</a:t>
            </a:r>
            <a:r>
              <a:rPr lang="it-IT" sz="1600" dirty="0"/>
              <a:t>=55V</a:t>
            </a:r>
          </a:p>
          <a:p>
            <a:r>
              <a:rPr lang="it-IT" sz="1600" dirty="0"/>
              <a:t>AN_OUT @50 Ohm oscilloscopio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180F0513-4087-553E-2B57-7790752B5023}"/>
              </a:ext>
            </a:extLst>
          </p:cNvPr>
          <p:cNvSpPr txBox="1"/>
          <p:nvPr/>
        </p:nvSpPr>
        <p:spPr>
          <a:xfrm>
            <a:off x="1334925" y="633794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C000"/>
                </a:solidFill>
              </a:rPr>
              <a:t>AN_OUT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0320EB8C-1394-089B-C5DA-E587DCF9B011}"/>
              </a:ext>
            </a:extLst>
          </p:cNvPr>
          <p:cNvSpPr txBox="1"/>
          <p:nvPr/>
        </p:nvSpPr>
        <p:spPr>
          <a:xfrm>
            <a:off x="3722976" y="2317232"/>
            <a:ext cx="170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TTL_OUT 2V/div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968B6EDE-134B-4E3E-71BC-24E7801EB2A2}"/>
              </a:ext>
            </a:extLst>
          </p:cNvPr>
          <p:cNvSpPr txBox="1"/>
          <p:nvPr/>
        </p:nvSpPr>
        <p:spPr>
          <a:xfrm>
            <a:off x="3452043" y="4667627"/>
            <a:ext cx="170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TTL_OUT 2V/div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B0D6CAFF-D3E7-1C8E-DDD7-5FB475DF0ACE}"/>
              </a:ext>
            </a:extLst>
          </p:cNvPr>
          <p:cNvSpPr txBox="1"/>
          <p:nvPr/>
        </p:nvSpPr>
        <p:spPr>
          <a:xfrm>
            <a:off x="1114010" y="4298295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C000"/>
                </a:solidFill>
              </a:rPr>
              <a:t>AN_OUT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85500215-1041-16D8-6E78-1102943C0C41}"/>
              </a:ext>
            </a:extLst>
          </p:cNvPr>
          <p:cNvSpPr txBox="1"/>
          <p:nvPr/>
        </p:nvSpPr>
        <p:spPr>
          <a:xfrm>
            <a:off x="7685349" y="3026178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C000"/>
                </a:solidFill>
              </a:rPr>
              <a:t>AN_OUT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CFA47999-2F86-D061-26C1-DC3C6B4EF1CC}"/>
              </a:ext>
            </a:extLst>
          </p:cNvPr>
          <p:cNvSpPr txBox="1"/>
          <p:nvPr/>
        </p:nvSpPr>
        <p:spPr>
          <a:xfrm>
            <a:off x="6972133" y="345236"/>
            <a:ext cx="417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TEST COSMICI E RAD. SCINT?</a:t>
            </a: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3945EFDF-E53C-FA54-C7D7-150862BE306E}"/>
              </a:ext>
            </a:extLst>
          </p:cNvPr>
          <p:cNvCxnSpPr>
            <a:cxnSpLocks/>
          </p:cNvCxnSpPr>
          <p:nvPr/>
        </p:nvCxnSpPr>
        <p:spPr>
          <a:xfrm flipH="1">
            <a:off x="3642386" y="1485900"/>
            <a:ext cx="472414" cy="331302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3E282B02-92F7-C78B-B713-47AA94EB7AA9}"/>
              </a:ext>
            </a:extLst>
          </p:cNvPr>
          <p:cNvCxnSpPr>
            <a:cxnSpLocks/>
          </p:cNvCxnSpPr>
          <p:nvPr/>
        </p:nvCxnSpPr>
        <p:spPr>
          <a:xfrm>
            <a:off x="6844821" y="3201348"/>
            <a:ext cx="615622" cy="356932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18F6BA6E-9199-E7D8-30C7-03105303F0FF}"/>
              </a:ext>
            </a:extLst>
          </p:cNvPr>
          <p:cNvSpPr txBox="1"/>
          <p:nvPr/>
        </p:nvSpPr>
        <p:spPr>
          <a:xfrm>
            <a:off x="4060506" y="1187803"/>
            <a:ext cx="2035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Errati </a:t>
            </a:r>
          </a:p>
          <a:p>
            <a:r>
              <a:rPr lang="it-IT" sz="1600" dirty="0">
                <a:solidFill>
                  <a:srgbClr val="FF0000"/>
                </a:solidFill>
              </a:rPr>
              <a:t>conteggi/letture ADC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4545C37B-8F9E-3743-C65A-AA1D603CDB72}"/>
              </a:ext>
            </a:extLst>
          </p:cNvPr>
          <p:cNvSpPr txBox="1"/>
          <p:nvPr/>
        </p:nvSpPr>
        <p:spPr>
          <a:xfrm>
            <a:off x="5599262" y="2872290"/>
            <a:ext cx="1497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Saturazione FE</a:t>
            </a:r>
          </a:p>
        </p:txBody>
      </p:sp>
      <p:sp>
        <p:nvSpPr>
          <p:cNvPr id="33" name="Parentesi graffa aperta 32">
            <a:extLst>
              <a:ext uri="{FF2B5EF4-FFF2-40B4-BE49-F238E27FC236}">
                <a16:creationId xmlns:a16="http://schemas.microsoft.com/office/drawing/2014/main" id="{B7A6B5E0-D52C-85E7-0041-855EA0857D5E}"/>
              </a:ext>
            </a:extLst>
          </p:cNvPr>
          <p:cNvSpPr/>
          <p:nvPr/>
        </p:nvSpPr>
        <p:spPr>
          <a:xfrm rot="16200000">
            <a:off x="8795938" y="3761465"/>
            <a:ext cx="704087" cy="3556871"/>
          </a:xfrm>
          <a:prstGeom prst="leftBrace">
            <a:avLst>
              <a:gd name="adj1" fmla="val 8333"/>
              <a:gd name="adj2" fmla="val 5026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B6D1D6A-4025-9307-B9F5-D94F6CE828BC}"/>
              </a:ext>
            </a:extLst>
          </p:cNvPr>
          <p:cNvSpPr txBox="1"/>
          <p:nvPr/>
        </p:nvSpPr>
        <p:spPr>
          <a:xfrm>
            <a:off x="7429070" y="5849185"/>
            <a:ext cx="333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Stima T latch -&gt; 10us (@Vth set)</a:t>
            </a:r>
          </a:p>
        </p:txBody>
      </p:sp>
      <p:sp>
        <p:nvSpPr>
          <p:cNvPr id="36" name="Segnaposto piè di pagina 35">
            <a:extLst>
              <a:ext uri="{FF2B5EF4-FFF2-40B4-BE49-F238E27FC236}">
                <a16:creationId xmlns:a16="http://schemas.microsoft.com/office/drawing/2014/main" id="{5D5EC15A-E8EE-5F84-C12C-B53180022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8C0C652-1C7B-2A8A-5069-D991DDB213CF}"/>
              </a:ext>
            </a:extLst>
          </p:cNvPr>
          <p:cNvSpPr txBox="1"/>
          <p:nvPr/>
        </p:nvSpPr>
        <p:spPr>
          <a:xfrm>
            <a:off x="384758" y="3056819"/>
            <a:ext cx="9501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/>
              <a:t>2us/div</a:t>
            </a:r>
            <a:endParaRPr lang="it-IT" b="1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7E2AFAE-6C95-F37A-59D6-7FEF343B5989}"/>
              </a:ext>
            </a:extLst>
          </p:cNvPr>
          <p:cNvSpPr txBox="1"/>
          <p:nvPr/>
        </p:nvSpPr>
        <p:spPr>
          <a:xfrm>
            <a:off x="1350166" y="3058769"/>
            <a:ext cx="1278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FFC000"/>
                </a:solidFill>
              </a:rPr>
              <a:t>100mV/div</a:t>
            </a:r>
            <a:endParaRPr lang="it-IT" b="1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F4E1622-3DE4-DB09-962A-1BAD7D89E28A}"/>
              </a:ext>
            </a:extLst>
          </p:cNvPr>
          <p:cNvSpPr txBox="1"/>
          <p:nvPr/>
        </p:nvSpPr>
        <p:spPr>
          <a:xfrm>
            <a:off x="1437021" y="6308875"/>
            <a:ext cx="13889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FFC000"/>
                </a:solidFill>
              </a:rPr>
              <a:t>500mV/div</a:t>
            </a:r>
            <a:endParaRPr lang="it-IT" b="1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0D65315-5214-237C-6C5C-C31003B95B51}"/>
              </a:ext>
            </a:extLst>
          </p:cNvPr>
          <p:cNvSpPr txBox="1"/>
          <p:nvPr/>
        </p:nvSpPr>
        <p:spPr>
          <a:xfrm>
            <a:off x="384757" y="6316539"/>
            <a:ext cx="9501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/>
              <a:t>2us/div</a:t>
            </a:r>
            <a:endParaRPr lang="it-IT" b="1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53D5169-147E-446F-4EA4-4844BAD162D4}"/>
              </a:ext>
            </a:extLst>
          </p:cNvPr>
          <p:cNvSpPr txBox="1"/>
          <p:nvPr/>
        </p:nvSpPr>
        <p:spPr>
          <a:xfrm>
            <a:off x="10372368" y="2251813"/>
            <a:ext cx="13889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FFC000"/>
                </a:solidFill>
              </a:rPr>
              <a:t>500mV/div</a:t>
            </a:r>
            <a:endParaRPr lang="it-IT" b="1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A8AF712-E5DC-DBFF-8245-54CD29376336}"/>
              </a:ext>
            </a:extLst>
          </p:cNvPr>
          <p:cNvSpPr txBox="1"/>
          <p:nvPr/>
        </p:nvSpPr>
        <p:spPr>
          <a:xfrm>
            <a:off x="5524441" y="3660954"/>
            <a:ext cx="13853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Eventuale</a:t>
            </a:r>
          </a:p>
          <a:p>
            <a:r>
              <a:rPr lang="it-IT" dirty="0"/>
              <a:t>Filtro LP o</a:t>
            </a:r>
          </a:p>
          <a:p>
            <a:r>
              <a:rPr lang="it-IT" dirty="0"/>
              <a:t>Rid. Gain FE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B0522256-0C1D-090D-2E9B-39EAD283657F}"/>
              </a:ext>
            </a:extLst>
          </p:cNvPr>
          <p:cNvCxnSpPr>
            <a:cxnSpLocks/>
            <a:endCxn id="2" idx="0"/>
          </p:cNvCxnSpPr>
          <p:nvPr/>
        </p:nvCxnSpPr>
        <p:spPr>
          <a:xfrm flipH="1">
            <a:off x="6217099" y="3260922"/>
            <a:ext cx="25293" cy="400032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679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5D31FA-40BD-B6E0-1973-146587C29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136526"/>
            <a:ext cx="10515600" cy="718608"/>
          </a:xfrm>
        </p:spPr>
        <p:txBody>
          <a:bodyPr>
            <a:normAutofit/>
          </a:bodyPr>
          <a:lstStyle/>
          <a:p>
            <a:r>
              <a:rPr lang="it-IT" sz="3200" dirty="0"/>
              <a:t>CORREZIONI FIRMWARE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66606B-80F2-0B20-8B20-E98924284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66" y="987425"/>
            <a:ext cx="10515600" cy="4351338"/>
          </a:xfrm>
        </p:spPr>
        <p:txBody>
          <a:bodyPr/>
          <a:lstStyle/>
          <a:p>
            <a:r>
              <a:rPr lang="it-IT" dirty="0"/>
              <a:t>Inserimento reset latch @10us</a:t>
            </a:r>
          </a:p>
          <a:p>
            <a:r>
              <a:rPr lang="it-IT" dirty="0"/>
              <a:t>Inserimento reset ogni finestra di acquisizione di 1s (rari eventi consecutivi bloccano l’acquisizione)</a:t>
            </a:r>
          </a:p>
          <a:p>
            <a:r>
              <a:rPr lang="it-IT" dirty="0"/>
              <a:t>Incremento del </a:t>
            </a:r>
            <a:r>
              <a:rPr lang="it-IT" dirty="0" err="1"/>
              <a:t>peak</a:t>
            </a:r>
            <a:r>
              <a:rPr lang="it-IT" dirty="0"/>
              <a:t> reset poco prima del reset latch (scarica il condensatore del </a:t>
            </a:r>
            <a:r>
              <a:rPr lang="it-IT" dirty="0" err="1"/>
              <a:t>peak</a:t>
            </a:r>
            <a:r>
              <a:rPr lang="it-IT" dirty="0"/>
              <a:t> </a:t>
            </a:r>
            <a:r>
              <a:rPr lang="it-IT" dirty="0" err="1"/>
              <a:t>hold</a:t>
            </a:r>
            <a:r>
              <a:rPr lang="it-IT" dirty="0"/>
              <a:t> quando il segnale è andato a zero altrimenti il </a:t>
            </a:r>
            <a:r>
              <a:rPr lang="it-IT" dirty="0" err="1"/>
              <a:t>peak</a:t>
            </a:r>
            <a:r>
              <a:rPr lang="it-IT" dirty="0"/>
              <a:t> si ricarica)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82EA17C-5E38-DF77-2387-ADB09B437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</p:spTree>
    <p:extLst>
      <p:ext uri="{BB962C8B-B14F-4D97-AF65-F5344CB8AC3E}">
        <p14:creationId xmlns:p14="http://schemas.microsoft.com/office/powerpoint/2010/main" val="2860378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615798-927E-4469-F5BE-42FD0D0F6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202"/>
            <a:ext cx="8507963" cy="821094"/>
          </a:xfrm>
        </p:spPr>
        <p:txBody>
          <a:bodyPr>
            <a:normAutofit/>
          </a:bodyPr>
          <a:lstStyle/>
          <a:p>
            <a:r>
              <a:rPr lang="it-IT" sz="3200" dirty="0"/>
              <a:t>COMPARATORE CORRETTO (Reset Latch attivo)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FAE35A1-2DF0-5A75-A0A9-A52494884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INFN ROMA1 - LABE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8A5194D-83CB-77A1-1186-2E731414C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202" y="967225"/>
            <a:ext cx="10346284" cy="463496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93ACC32-D83C-A854-0500-A1C82524E4CC}"/>
              </a:ext>
            </a:extLst>
          </p:cNvPr>
          <p:cNvSpPr txBox="1"/>
          <p:nvPr/>
        </p:nvSpPr>
        <p:spPr>
          <a:xfrm>
            <a:off x="561202" y="5819975"/>
            <a:ext cx="901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2us/div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E6392CD-E25D-0E16-AF49-9A2E9E831399}"/>
              </a:ext>
            </a:extLst>
          </p:cNvPr>
          <p:cNvSpPr txBox="1"/>
          <p:nvPr/>
        </p:nvSpPr>
        <p:spPr>
          <a:xfrm>
            <a:off x="1759181" y="1562076"/>
            <a:ext cx="2117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C000"/>
                </a:solidFill>
              </a:rPr>
              <a:t>AN_OUT 100mV/div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C0A88AC-296F-B8D3-FB03-3A838F41B12E}"/>
              </a:ext>
            </a:extLst>
          </p:cNvPr>
          <p:cNvSpPr txBox="1"/>
          <p:nvPr/>
        </p:nvSpPr>
        <p:spPr>
          <a:xfrm>
            <a:off x="3902280" y="2915373"/>
            <a:ext cx="177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DISCOUT 2V/div</a:t>
            </a:r>
          </a:p>
        </p:txBody>
      </p:sp>
    </p:spTree>
    <p:extLst>
      <p:ext uri="{BB962C8B-B14F-4D97-AF65-F5344CB8AC3E}">
        <p14:creationId xmlns:p14="http://schemas.microsoft.com/office/powerpoint/2010/main" val="1263633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CC5AC3-E34C-5CF7-249B-D5207A046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33" y="-1121"/>
            <a:ext cx="10515600" cy="786342"/>
          </a:xfrm>
        </p:spPr>
        <p:txBody>
          <a:bodyPr>
            <a:normAutofit/>
          </a:bodyPr>
          <a:lstStyle/>
          <a:p>
            <a:r>
              <a:rPr lang="it-IT" sz="3200" dirty="0"/>
              <a:t>PEAK HOLD CORRETTO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46C7B9E-02D3-BAF7-E97C-011DDBDC4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INFN ROMA1 - LABE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FB94833-1383-9AB3-7D95-4269685E2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891" y="1039139"/>
            <a:ext cx="10792598" cy="480937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F497D289-D975-599F-C225-3FEA1CA17FA0}"/>
              </a:ext>
            </a:extLst>
          </p:cNvPr>
          <p:cNvSpPr txBox="1"/>
          <p:nvPr/>
        </p:nvSpPr>
        <p:spPr>
          <a:xfrm>
            <a:off x="1012094" y="2543271"/>
            <a:ext cx="2117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C000"/>
                </a:solidFill>
              </a:rPr>
              <a:t>AN_OUT 100mV/div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E148731-E50E-CA22-02EA-C240528BB7BA}"/>
              </a:ext>
            </a:extLst>
          </p:cNvPr>
          <p:cNvSpPr txBox="1"/>
          <p:nvPr/>
        </p:nvSpPr>
        <p:spPr>
          <a:xfrm>
            <a:off x="1012094" y="1950029"/>
            <a:ext cx="2059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ADC_IN 100mV/div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D78084A-10DA-65C4-7267-A00EE0390DE8}"/>
              </a:ext>
            </a:extLst>
          </p:cNvPr>
          <p:cNvSpPr txBox="1"/>
          <p:nvPr/>
        </p:nvSpPr>
        <p:spPr>
          <a:xfrm>
            <a:off x="561202" y="5819975"/>
            <a:ext cx="901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2us/div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DBF849C-7B49-A953-E3EA-AFAB5D40B80F}"/>
              </a:ext>
            </a:extLst>
          </p:cNvPr>
          <p:cNvSpPr txBox="1"/>
          <p:nvPr/>
        </p:nvSpPr>
        <p:spPr>
          <a:xfrm>
            <a:off x="7089422" y="3736622"/>
            <a:ext cx="1283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Reset Peak</a:t>
            </a:r>
          </a:p>
        </p:txBody>
      </p:sp>
    </p:spTree>
    <p:extLst>
      <p:ext uri="{BB962C8B-B14F-4D97-AF65-F5344CB8AC3E}">
        <p14:creationId xmlns:p14="http://schemas.microsoft.com/office/powerpoint/2010/main" val="985061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225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di Office</vt:lpstr>
      <vt:lpstr>TEST COSMO-SiPM CON CsI(Tl)  SETUP  Scinitllatore CsI(Tl) cubetto 23mm  SiPM S13360-6075CS sn.10698</vt:lpstr>
      <vt:lpstr>Presentazione standard di PowerPoint</vt:lpstr>
      <vt:lpstr>CORREZIONI FIRMWARE</vt:lpstr>
      <vt:lpstr>COMPARATORE CORRETTO (Reset Latch attivo)</vt:lpstr>
      <vt:lpstr>PEAK HOLD CORRETTO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scinitllatore CsI(Tl) cubetto 23mm di lato sipm s13360-6075CS sn.10698 Vbr: 55.09V</dc:title>
  <dc:creator>Luigi Recchia</dc:creator>
  <cp:lastModifiedBy>Luigi Recchia</cp:lastModifiedBy>
  <cp:revision>14</cp:revision>
  <dcterms:created xsi:type="dcterms:W3CDTF">2024-04-17T07:43:58Z</dcterms:created>
  <dcterms:modified xsi:type="dcterms:W3CDTF">2024-06-27T08:54:33Z</dcterms:modified>
</cp:coreProperties>
</file>