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1433" r:id="rId2"/>
    <p:sldId id="1434" r:id="rId3"/>
    <p:sldId id="1384" r:id="rId4"/>
    <p:sldId id="1438" r:id="rId5"/>
    <p:sldId id="1439" r:id="rId6"/>
    <p:sldId id="1440" r:id="rId7"/>
    <p:sldId id="1441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3C7E0-05E7-2147-9B0D-B5E540C3692A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03C0E-54CB-7E48-A6CF-0F03A9197BD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937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allows an easy assembly of the calorimeter and allows to assemble the calorimeter with submodules arranged in series and in parallel to obtain any configuration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cs typeface="Century Gothic"/>
              </a:rPr>
              <a:t>MZB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which provides signal amplification and shaping, along with all slow control functions - individual bias regulation, temperature and current monitoring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D2D15-8057-774C-B79D-4BB13586B8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9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allows an easy assembly of the calorimeter and allows to assemble the calorimeter with submodules arranged in series and in parallel to obtain any configuration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cs typeface="Century Gothic"/>
              </a:rPr>
              <a:t>MZB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which provides signal amplification and shaping, along with all slow control functions - individual bias regulation, temperature and current monitoring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D2D15-8057-774C-B79D-4BB13586B8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75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C38BD-BDB5-7846-A6C6-788C9898A4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62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allows an easy assembly of the calorimeter and allows to assemble the calorimeter with submodules arranged in series and in parallel to obtain any configuration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cs typeface="Century Gothic"/>
              </a:rPr>
              <a:t>MZB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which provides signal amplification and shaping, along with all slow control functions - individual bias regulation, temperature and current monitoring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D2D15-8057-774C-B79D-4BB13586B8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0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043C-D920-95EE-7F34-E749395A3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DF83E-12FF-73EB-35AF-C039F9052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6E51-6BE5-F14E-BA58-9806D1BF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B5768-6A07-B817-BBA4-5CB7448E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1F508-47A4-A9C0-879D-E3DB4733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4607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E602-CD33-E84E-B0AF-DE0FE0F1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579DD-A7F2-5311-4088-CE3CC036C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CBE7D-A674-E806-359E-7C196A02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36325-87D6-3F8F-D891-B0DD247A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31DA-0BE1-7829-68A9-C442F21C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5488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FE7F0-C386-59CF-9F06-4E292AC0D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A6423-1D3C-C801-7040-F30AE2042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D7778-4074-CC36-B9EF-E80DB465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9BA9-78A6-4334-9511-5F87F07A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5AA9-4574-304C-9562-1DFEB09D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1835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10DE-51BB-FFD2-84DE-8537DE95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9DEB-4D46-C9FB-C11C-6F6DCF935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F259-E56F-8645-846C-3EA8BC8D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969FF-3BA2-65B2-538B-84182C11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D1608-B7F3-0C05-8587-CFFBFAFC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299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1F7E-9675-6749-827E-1BF76D49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B1AEE-86C9-AE31-3061-BBB404093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3D990-E764-44C6-A511-7EA884DD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03E58-4FD6-8151-B6F9-84802EFB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149F6-24D4-0B19-4CC1-C274B48E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365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6F78-1B1B-4440-CFA5-FBB404BE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B49E8-35C6-727E-F90C-6AEAED3E1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D7F8A-B0DC-5DEA-9710-328DCCB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34B58-13F6-1654-FA08-F74BFC5A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3CD0A-094B-2265-A83C-EC416C88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1CA7F-4EF5-D451-A008-512EDF3A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5494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760F-928B-CCDA-BE2A-C541C8BD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C827-DCC2-E349-9F27-0D1C711B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34CD-FAC6-C627-BCBB-C5FF494FD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83E8C-25BA-5946-3D79-D358957D3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CA310-7116-2B33-7ABA-5F64D4EC5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A6417-F2CD-AAAA-2F2D-1F63868C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2C9A1-1575-DAD1-C31B-4853C01C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F98C7-A03A-684B-AC06-26BC233D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084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F69F-3040-AC8D-0C79-AA3080E8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F3DA5-8E3C-1B61-3829-26D15299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15C58-7370-F95C-0588-BA57502D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E51A7-DFF0-9D02-B598-A568DF96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7655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6AD99-8BC2-B832-D15D-671D5E34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7D8B0-C127-1BC6-CA93-D63BF9A8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66FC-8F45-ADBB-F444-C2AE6C6C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591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87E1-B178-54FF-B01C-BD66A3ED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A2D7F-8363-A367-6FAD-061B2F87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9D447-A050-85C1-37AA-38CA6E2BE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2FDF5-CE21-5F44-3FF8-1ABE8B1C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5976A-1962-A6FD-2EAD-90F3DA64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A6EA3-8E57-4507-A5A0-E74D3165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934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84B7-E2A7-FC5D-4257-BDC6EC4F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C15AE-6EBC-0109-52F6-9376B9D71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17476-EBF4-9265-1463-9A4A03C84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931E0-7E3E-1870-9D28-451BDA39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39075-E213-CC2E-0C3F-37861108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8D7EC-1F4D-9248-67CC-76A92DF6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6731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89D04-C914-F7A0-9A7F-CB8CEFA1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2227A-2810-6214-C92F-B8BE61CC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B03B2-F0C2-6772-C938-EF8FF2620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04EFB-0103-8545-8444-28B52394DCE0}" type="datetimeFigureOut">
              <a:rPr lang="en-IT" smtClean="0"/>
              <a:t>21/06/24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E1A81-2887-F8EF-CB31-40BE92E1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D1EF-3BE0-4127-554D-703F78F16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7C759-DD54-034E-881F-7407C26F16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6052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C1F9-2B7B-81AE-C1D1-B1F7C53F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18" y="-254355"/>
            <a:ext cx="10515600" cy="1325563"/>
          </a:xfrm>
        </p:spPr>
        <p:txBody>
          <a:bodyPr/>
          <a:lstStyle/>
          <a:p>
            <a:r>
              <a:rPr lang="en-US" dirty="0"/>
              <a:t>Beam test @ BTF: crystals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AFCCCBCC-FB87-9850-9327-38224573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623724" y="4433866"/>
            <a:ext cx="134615" cy="134615"/>
          </a:xfrm>
          <a:prstGeom prst="rect">
            <a:avLst/>
          </a:prstGeom>
        </p:spPr>
      </p:pic>
      <p:grpSp>
        <p:nvGrpSpPr>
          <p:cNvPr id="64" name="Gruppo 63">
            <a:extLst>
              <a:ext uri="{FF2B5EF4-FFF2-40B4-BE49-F238E27FC236}">
                <a16:creationId xmlns:a16="http://schemas.microsoft.com/office/drawing/2014/main" id="{FA718D3B-23C0-70AA-B6CE-3ADE7B1807DC}"/>
              </a:ext>
            </a:extLst>
          </p:cNvPr>
          <p:cNvGrpSpPr/>
          <p:nvPr/>
        </p:nvGrpSpPr>
        <p:grpSpPr>
          <a:xfrm>
            <a:off x="5947141" y="1883996"/>
            <a:ext cx="5901942" cy="4378424"/>
            <a:chOff x="6501002" y="1870326"/>
            <a:chExt cx="5901942" cy="4378424"/>
          </a:xfrm>
        </p:grpSpPr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9F2A5141-2414-E35D-D16B-909F57FC1A84}"/>
                </a:ext>
              </a:extLst>
            </p:cNvPr>
            <p:cNvGrpSpPr/>
            <p:nvPr/>
          </p:nvGrpSpPr>
          <p:grpSpPr>
            <a:xfrm>
              <a:off x="6501002" y="1870326"/>
              <a:ext cx="5901942" cy="4378424"/>
              <a:chOff x="6501002" y="1870326"/>
              <a:chExt cx="5901942" cy="4378424"/>
            </a:xfrm>
          </p:grpSpPr>
          <p:pic>
            <p:nvPicPr>
              <p:cNvPr id="4" name="Google Shape;247;p16" descr="npe_m0_10_80_new.pdf">
                <a:extLst>
                  <a:ext uri="{FF2B5EF4-FFF2-40B4-BE49-F238E27FC236}">
                    <a16:creationId xmlns:a16="http://schemas.microsoft.com/office/drawing/2014/main" id="{1CD58530-D771-C381-8045-CF8C3E546D6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9041"/>
              <a:stretch/>
            </p:blipFill>
            <p:spPr>
              <a:xfrm>
                <a:off x="6501002" y="2654316"/>
                <a:ext cx="5403368" cy="35944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02EF5EF-8BB2-6101-E827-A4700645ADD0}"/>
                  </a:ext>
                </a:extLst>
              </p:cNvPr>
              <p:cNvSpPr txBox="1"/>
              <p:nvPr/>
            </p:nvSpPr>
            <p:spPr>
              <a:xfrm>
                <a:off x="8610600" y="1870326"/>
                <a:ext cx="19036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i="0" u="none" strike="noStrike" cap="none" dirty="0">
                    <a:solidFill>
                      <a:schemeClr val="accent1">
                        <a:lumMod val="75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/>
                  </a:rPr>
                  <a:t>Mylar wrapping</a:t>
                </a:r>
                <a:endParaRPr lang="en-GB" b="1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BB057A-D4E8-95D2-F883-8BBBDAC92D8D}"/>
                  </a:ext>
                </a:extLst>
              </p:cNvPr>
              <p:cNvSpPr txBox="1"/>
              <p:nvPr/>
            </p:nvSpPr>
            <p:spPr>
              <a:xfrm>
                <a:off x="6837717" y="2172711"/>
                <a:ext cx="55652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Npe</a:t>
                </a:r>
                <a:r>
                  <a:rPr lang="en-US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values of PbF</a:t>
                </a:r>
                <a:r>
                  <a:rPr lang="en-US" sz="1600" b="1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600" b="1" dirty="0">
                    <a:solidFill>
                      <a:srgbClr val="0000FF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pre</a:t>
                </a:r>
                <a:r>
                  <a:rPr lang="en-US" sz="1600" b="1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</a:t>
                </a:r>
                <a:r>
                  <a:rPr lang="en-US" sz="1600" b="1" dirty="0">
                    <a:solidFill>
                      <a:srgbClr val="FF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after 10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kGy</a:t>
                </a:r>
                <a:r>
                  <a:rPr lang="en-US" sz="1600" b="1" dirty="0">
                    <a:solidFill>
                      <a:srgbClr val="FF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and</a:t>
                </a:r>
              </a:p>
              <a:p>
                <a:pPr algn="ctr"/>
                <a:r>
                  <a:rPr lang="en-US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600" b="1" dirty="0">
                    <a:solidFill>
                      <a:srgbClr val="00B05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after 80 </a:t>
                </a:r>
                <a:r>
                  <a:rPr lang="en-US" sz="1600" b="1" dirty="0" err="1">
                    <a:solidFill>
                      <a:srgbClr val="00B05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kGy</a:t>
                </a:r>
                <a:r>
                  <a:rPr lang="en-US" sz="1600" b="1" dirty="0">
                    <a:solidFill>
                      <a:srgbClr val="00B05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</a:t>
                </a:r>
                <a:r>
                  <a:rPr lang="en-US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irradiation </a:t>
                </a:r>
                <a:endParaRPr lang="en-IT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AB7FEFAE-E5C8-0D6C-2A2F-490BD9043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826"/>
            <a:stretch/>
          </p:blipFill>
          <p:spPr>
            <a:xfrm>
              <a:off x="7439250" y="2765309"/>
              <a:ext cx="1903623" cy="1816651"/>
            </a:xfrm>
            <a:prstGeom prst="rect">
              <a:avLst/>
            </a:prstGeom>
            <a:effectLst/>
          </p:spPr>
        </p:pic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F45344B1-1F2E-1EA0-5E4B-A01C6CBE4E0B}"/>
              </a:ext>
            </a:extLst>
          </p:cNvPr>
          <p:cNvGrpSpPr/>
          <p:nvPr/>
        </p:nvGrpSpPr>
        <p:grpSpPr>
          <a:xfrm>
            <a:off x="211212" y="1780358"/>
            <a:ext cx="8225359" cy="4482062"/>
            <a:chOff x="156310" y="845067"/>
            <a:chExt cx="8225359" cy="4482062"/>
          </a:xfrm>
        </p:grpSpPr>
        <p:sp>
          <p:nvSpPr>
            <p:cNvPr id="55" name="TextBox 40">
              <a:extLst>
                <a:ext uri="{FF2B5EF4-FFF2-40B4-BE49-F238E27FC236}">
                  <a16:creationId xmlns:a16="http://schemas.microsoft.com/office/drawing/2014/main" id="{01A01CED-1F83-393C-DCB2-1E66D2F6A389}"/>
                </a:ext>
              </a:extLst>
            </p:cNvPr>
            <p:cNvSpPr txBox="1"/>
            <p:nvPr/>
          </p:nvSpPr>
          <p:spPr>
            <a:xfrm>
              <a:off x="899383" y="1161597"/>
              <a:ext cx="49724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Npe</a:t>
              </a:r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values of PbF</a:t>
              </a:r>
              <a:r>
                <a:rPr lang="en-US" sz="1600" b="1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</a:t>
              </a:r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and </a:t>
              </a:r>
              <a:r>
                <a:rPr lang="en-US" sz="1600" b="1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post 80 </a:t>
              </a:r>
              <a:r>
                <a:rPr lang="en-US" sz="1600" b="1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kGy</a:t>
              </a:r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</a:p>
            <a:p>
              <a:pPr algn="ctr"/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irradiation </a:t>
              </a:r>
              <a:endParaRPr lang="en-IT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56" name="Google Shape;158;p8" descr="npe_t80_t0.pdf">
              <a:extLst>
                <a:ext uri="{FF2B5EF4-FFF2-40B4-BE49-F238E27FC236}">
                  <a16:creationId xmlns:a16="http://schemas.microsoft.com/office/drawing/2014/main" id="{20F55D4A-25D2-43B8-DEB3-E9929C42DE8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" t="5237" r="8395"/>
            <a:stretch/>
          </p:blipFill>
          <p:spPr>
            <a:xfrm>
              <a:off x="156310" y="1870931"/>
              <a:ext cx="5242690" cy="3456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F270318-5E4B-EABE-5AB2-9EFC6F87643F}"/>
                </a:ext>
              </a:extLst>
            </p:cNvPr>
            <p:cNvSpPr txBox="1"/>
            <p:nvPr/>
          </p:nvSpPr>
          <p:spPr>
            <a:xfrm>
              <a:off x="1960991" y="845067"/>
              <a:ext cx="6420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cap="none" dirty="0" err="1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/>
                </a:rPr>
                <a:t>Telfon</a:t>
              </a:r>
              <a:r>
                <a:rPr lang="en-US" sz="18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/>
                </a:rPr>
                <a:t> wrapping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58" name="Picture 37">
              <a:extLst>
                <a:ext uri="{FF2B5EF4-FFF2-40B4-BE49-F238E27FC236}">
                  <a16:creationId xmlns:a16="http://schemas.microsoft.com/office/drawing/2014/main" id="{69AB4FAA-AC89-DEB2-6A26-573C69270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433" t="22265" r="30679" b="23587"/>
            <a:stretch/>
          </p:blipFill>
          <p:spPr>
            <a:xfrm>
              <a:off x="1198332" y="1474369"/>
              <a:ext cx="1364192" cy="143541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14102"/>
                </a:srgbClr>
              </a:outerShdw>
            </a:effectLst>
          </p:spPr>
        </p:pic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CAA84B5-DE4E-E716-34BF-B58B403E4A36}"/>
              </a:ext>
            </a:extLst>
          </p:cNvPr>
          <p:cNvSpPr txBox="1"/>
          <p:nvPr/>
        </p:nvSpPr>
        <p:spPr>
          <a:xfrm>
            <a:off x="719697" y="963172"/>
            <a:ext cx="8346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 different wrappings tested, Teflon and Mylar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 loss evaluated through variation in charge and number of photo-electrons</a:t>
            </a:r>
          </a:p>
        </p:txBody>
      </p:sp>
    </p:spTree>
    <p:extLst>
      <p:ext uri="{BB962C8B-B14F-4D97-AF65-F5344CB8AC3E}">
        <p14:creationId xmlns:p14="http://schemas.microsoft.com/office/powerpoint/2010/main" val="27917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21"/>
    </mc:Choice>
    <mc:Fallback xmlns="">
      <p:transition spd="slow" advTm="878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6C7839C7-9E94-D20E-499F-2E32FDC6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04968" y="-625024"/>
            <a:ext cx="2782904" cy="11743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0C1F9-2B7B-81AE-C1D1-B1F7C53F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18" y="-254355"/>
            <a:ext cx="10515600" cy="1325563"/>
          </a:xfrm>
        </p:spPr>
        <p:txBody>
          <a:bodyPr/>
          <a:lstStyle/>
          <a:p>
            <a:r>
              <a:rPr lang="en-US" dirty="0"/>
              <a:t>Beam test @ BTF: considerations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8BB97DA-ED1E-1CD0-3C12-3FA951A793B0}"/>
              </a:ext>
            </a:extLst>
          </p:cNvPr>
          <p:cNvSpPr txBox="1"/>
          <p:nvPr/>
        </p:nvSpPr>
        <p:spPr>
          <a:xfrm>
            <a:off x="231036" y="1071208"/>
            <a:ext cx="77065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Considerable variability in the crystals' response to radiation, despite SICCAS claiming the use of high-purity (&gt;99.9%) PbF</a:t>
            </a:r>
            <a:r>
              <a:rPr lang="en-GB" sz="17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GB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powder for crystal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Crystals evident loss of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Transparency loss was uniform length-wise in the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Teflon was damaged and brittle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SiPM pedestal increases significantly with the absorbed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test planned to evaluate SiPMs PDE loss and optical grease degradation</a:t>
            </a:r>
            <a:endParaRPr lang="en-IT" sz="1700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GB" dirty="0"/>
          </a:p>
        </p:txBody>
      </p:sp>
      <p:pic>
        <p:nvPicPr>
          <p:cNvPr id="24" name="Picture 45">
            <a:extLst>
              <a:ext uri="{FF2B5EF4-FFF2-40B4-BE49-F238E27FC236}">
                <a16:creationId xmlns:a16="http://schemas.microsoft.com/office/drawing/2014/main" id="{C0801034-A54C-15D7-E736-9C62F308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619" y="2081363"/>
            <a:ext cx="2380900" cy="1764475"/>
          </a:xfrm>
          <a:prstGeom prst="rect">
            <a:avLst/>
          </a:prstGeom>
        </p:spPr>
      </p:pic>
      <p:pic>
        <p:nvPicPr>
          <p:cNvPr id="25" name="Google Shape;132;p6" descr="b9UaeEiaB2IXGfSEXej2gAcP_5MJ_4J-3StZlIJD1BdLSspWxM7BclQHD_63SbmOzw0X6651FueR67mfrXBiNiZQk3Gaf4gbuZt8_Q0XjvETxWRBoL9fAdmW3LGqwDMByi7NeVe1WFe2XwGLnD3gKg=s2048.jpg">
            <a:extLst>
              <a:ext uri="{FF2B5EF4-FFF2-40B4-BE49-F238E27FC236}">
                <a16:creationId xmlns:a16="http://schemas.microsoft.com/office/drawing/2014/main" id="{ADDDFD2A-1FCF-40E3-109D-41821C6362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260"/>
          <a:stretch/>
        </p:blipFill>
        <p:spPr>
          <a:xfrm>
            <a:off x="8906635" y="904618"/>
            <a:ext cx="2487679" cy="191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6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21"/>
    </mc:Choice>
    <mc:Fallback xmlns="">
      <p:transition spd="slow" advTm="878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8A80D-04FF-9CEB-9389-3FB074C1279A}"/>
              </a:ext>
            </a:extLst>
          </p:cNvPr>
          <p:cNvSpPr txBox="1">
            <a:spLocks/>
          </p:cNvSpPr>
          <p:nvPr/>
        </p:nvSpPr>
        <p:spPr>
          <a:xfrm>
            <a:off x="-3624002" y="2972731"/>
            <a:ext cx="11303000" cy="90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 spc="0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FF3645"/>
                    </a:gs>
                    <a:gs pos="50000">
                      <a:srgbClr val="753F90"/>
                    </a:gs>
                    <a:gs pos="100000">
                      <a:srgbClr val="1445C5">
                        <a:lumMod val="99000"/>
                        <a:lumOff val="1000"/>
                      </a:srgbClr>
                    </a:gs>
                  </a:gsLst>
                  <a:lin ang="10800000" scaled="1"/>
                  <a:tileRect/>
                </a:gradFill>
                <a:effectLst/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steps (2024 - 2025)</a:t>
            </a:r>
          </a:p>
        </p:txBody>
      </p:sp>
      <p:sp>
        <p:nvSpPr>
          <p:cNvPr id="11" name="CasellaDiTesto 11">
            <a:extLst>
              <a:ext uri="{FF2B5EF4-FFF2-40B4-BE49-F238E27FC236}">
                <a16:creationId xmlns:a16="http://schemas.microsoft.com/office/drawing/2014/main" id="{7F077429-BDD4-6640-A3A7-CFE1D0084857}"/>
              </a:ext>
            </a:extLst>
          </p:cNvPr>
          <p:cNvSpPr txBox="1"/>
          <p:nvPr/>
        </p:nvSpPr>
        <p:spPr>
          <a:xfrm>
            <a:off x="5812383" y="3924660"/>
            <a:ext cx="2432390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 ps /E[GeV] ⊕ 8 ps</a:t>
            </a:r>
            <a:endParaRPr kumimoji="0" lang="en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1EB63A71-3B54-DE44-BA27-9DBA96FE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-78821"/>
            <a:ext cx="10515600" cy="1325563"/>
          </a:xfrm>
        </p:spPr>
        <p:txBody>
          <a:bodyPr/>
          <a:lstStyle/>
          <a:p>
            <a:r>
              <a:rPr lang="en-US" dirty="0"/>
              <a:t>Summary 2023 - 2024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DF48B9A-2A09-6046-ACA8-AE346E40763A}"/>
              </a:ext>
            </a:extLst>
          </p:cNvPr>
          <p:cNvSpPr/>
          <p:nvPr/>
        </p:nvSpPr>
        <p:spPr>
          <a:xfrm>
            <a:off x="323849" y="988592"/>
            <a:ext cx="1149611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 resolution</a:t>
            </a: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&lt; 40 ps for single crystals, for E</a:t>
            </a:r>
            <a:r>
              <a:rPr lang="en-GB" sz="19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</a:t>
            </a: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1 GeV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Radiation resistance:  </a:t>
            </a: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PbF</a:t>
            </a:r>
            <a:r>
              <a:rPr lang="en-GB" sz="19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(PWO-UF) robust to &gt; 35(200) Mrad  and SiPMs validated up to 10</a:t>
            </a:r>
            <a:r>
              <a:rPr lang="en-GB" sz="19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GB" sz="19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1MeV</a:t>
            </a: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/cm</a:t>
            </a:r>
            <a:r>
              <a:rPr lang="en-GB" sz="19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displacement-damage eq. fluence</a:t>
            </a:r>
          </a:p>
          <a:p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52A43-CCED-E880-A7BC-07C981644D3C}"/>
              </a:ext>
            </a:extLst>
          </p:cNvPr>
          <p:cNvSpPr txBox="1"/>
          <p:nvPr/>
        </p:nvSpPr>
        <p:spPr>
          <a:xfrm>
            <a:off x="153240" y="3603854"/>
            <a:ext cx="736284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itchFamily="2" charset="2"/>
              <a:buChar char="Ø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submitted and won an Italian grant for the project CALORHINO: </a:t>
            </a:r>
            <a:r>
              <a:rPr lang="en-GB" sz="19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innovative radiation-hard calorimeter proposal for a future Muon Collider Experiment. </a:t>
            </a:r>
          </a:p>
          <a:p>
            <a:pPr algn="l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         </a:t>
            </a:r>
            <a:r>
              <a:rPr lang="en-GB" sz="19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funds assigned for the development of a 5x5 x4(layers)   </a:t>
            </a:r>
          </a:p>
          <a:p>
            <a:pPr algn="l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9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Crilin prototype: 1 M</a:t>
            </a:r>
            <a:r>
              <a:rPr lang="en-GB" sz="19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 </a:t>
            </a:r>
            <a:r>
              <a:rPr lang="en-GB" sz="19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 16.8 X</a:t>
            </a:r>
            <a:r>
              <a:rPr lang="en-GB" sz="19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146A558-F0DC-BFA3-8E88-141616B9AD67}"/>
              </a:ext>
            </a:extLst>
          </p:cNvPr>
          <p:cNvSpPr txBox="1"/>
          <p:nvPr/>
        </p:nvSpPr>
        <p:spPr>
          <a:xfrm>
            <a:off x="2249963" y="2038516"/>
            <a:ext cx="977851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i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</a:t>
            </a:r>
            <a:r>
              <a:rPr lang="en-GB" sz="1750" i="1" dirty="0" err="1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PbWO</a:t>
            </a:r>
            <a:r>
              <a:rPr lang="en-GB" sz="1750" i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-UF or LYSO in the first calorimeter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i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Conduct new irradiation tests and monitor Cherenkov light variations with a blue laser.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i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Simultaneously test crystals with SiPMs and SiPMs alone.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91E22-D84C-2679-2F00-FBC3B49BE786}"/>
              </a:ext>
            </a:extLst>
          </p:cNvPr>
          <p:cNvSpPr txBox="1"/>
          <p:nvPr/>
        </p:nvSpPr>
        <p:spPr>
          <a:xfrm>
            <a:off x="163518" y="5349678"/>
            <a:ext cx="7886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DRD6-WP3 from 2025</a:t>
            </a:r>
          </a:p>
          <a:p>
            <a:pPr marL="571500" indent="-571500" algn="l">
              <a:buFont typeface="Wingdings" pitchFamily="2" charset="2"/>
              <a:buChar char="Ø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Expanding upon the PRIN prototype to a 9x9 x5(layers) configuration, with a target of 2 M</a:t>
            </a:r>
            <a:r>
              <a:rPr lang="en-US" sz="19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– 22 X</a:t>
            </a:r>
            <a:r>
              <a:rPr lang="en-US" sz="19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3" name="Elemento grafico 22" descr="Luci accese con riempimento a tinta unita">
            <a:extLst>
              <a:ext uri="{FF2B5EF4-FFF2-40B4-BE49-F238E27FC236}">
                <a16:creationId xmlns:a16="http://schemas.microsoft.com/office/drawing/2014/main" id="{53A63B42-90A1-B92E-1A26-FE88AE032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050" y="2015164"/>
            <a:ext cx="914400" cy="9144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F993924-038A-809A-76DB-28338B5B2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63" y="2886700"/>
            <a:ext cx="4779101" cy="37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C1F9-2B7B-81AE-C1D1-B1F7C53F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62" y="3351"/>
            <a:ext cx="10515600" cy="1325563"/>
          </a:xfrm>
        </p:spPr>
        <p:txBody>
          <a:bodyPr/>
          <a:lstStyle/>
          <a:p>
            <a:r>
              <a:rPr lang="en-US" dirty="0"/>
              <a:t>Crilin Module Prototype </a:t>
            </a:r>
            <a:br>
              <a:rPr lang="en-US" dirty="0"/>
            </a:br>
            <a:r>
              <a:rPr lang="en-US" dirty="0"/>
              <a:t>9x9 crystals/layer – 5 layers</a:t>
            </a:r>
          </a:p>
        </p:txBody>
      </p:sp>
      <p:sp>
        <p:nvSpPr>
          <p:cNvPr id="1557" name="TextBox 1556">
            <a:extLst>
              <a:ext uri="{FF2B5EF4-FFF2-40B4-BE49-F238E27FC236}">
                <a16:creationId xmlns:a16="http://schemas.microsoft.com/office/drawing/2014/main" id="{FEFC9C52-CBE2-97D7-BFEC-86130A0CA32D}"/>
              </a:ext>
            </a:extLst>
          </p:cNvPr>
          <p:cNvSpPr txBox="1"/>
          <p:nvPr/>
        </p:nvSpPr>
        <p:spPr>
          <a:xfrm>
            <a:off x="287601" y="1520845"/>
            <a:ext cx="751943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GB" sz="2400" b="1" i="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Aluminum</a:t>
            </a:r>
            <a:r>
              <a:rPr lang="en-GB" sz="24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matrix to hold the crystals</a:t>
            </a: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50-100 µm thickness between crystals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hicker (~ 2mm) in the external envelope with microchannels for cooling </a:t>
            </a:r>
          </a:p>
          <a:p>
            <a:pPr algn="just">
              <a:buFont typeface="+mj-lt"/>
              <a:buAutoNum type="arabicPeriod"/>
            </a:pPr>
            <a:r>
              <a:rPr lang="en-GB" sz="24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Kapton strip for polarization and output signal</a:t>
            </a: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Handles polarization and output signals for each channel of two SiPMs in series.</a:t>
            </a:r>
          </a:p>
          <a:p>
            <a:pPr marL="742950" lvl="1" indent="-285750" algn="just">
              <a:buFont typeface="+mj-lt"/>
              <a:buAutoNum type="arabicPeriod"/>
            </a:pPr>
            <a:endParaRPr lang="en-GB" sz="500" b="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en-GB" sz="24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Connectors at the back </a:t>
            </a:r>
          </a:p>
          <a:p>
            <a:pPr algn="just"/>
            <a:r>
              <a:rPr lang="en-GB" sz="24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the 5 assembled modules</a:t>
            </a: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178554-D826-3A00-8920-F2AFC2585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650" y="657226"/>
            <a:ext cx="2778914" cy="2584166"/>
          </a:xfrm>
          <a:prstGeom prst="rect">
            <a:avLst/>
          </a:prstGeom>
        </p:spPr>
      </p:pic>
      <p:pic>
        <p:nvPicPr>
          <p:cNvPr id="2698" name="Picture 2697">
            <a:extLst>
              <a:ext uri="{FF2B5EF4-FFF2-40B4-BE49-F238E27FC236}">
                <a16:creationId xmlns:a16="http://schemas.microsoft.com/office/drawing/2014/main" id="{850C0FE5-04BD-9251-C997-D5DED737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531573"/>
            <a:ext cx="2577014" cy="2584172"/>
          </a:xfrm>
          <a:prstGeom prst="rect">
            <a:avLst/>
          </a:prstGeom>
        </p:spPr>
      </p:pic>
      <p:cxnSp>
        <p:nvCxnSpPr>
          <p:cNvPr id="2700" name="Straight Connector 2699">
            <a:extLst>
              <a:ext uri="{FF2B5EF4-FFF2-40B4-BE49-F238E27FC236}">
                <a16:creationId xmlns:a16="http://schemas.microsoft.com/office/drawing/2014/main" id="{C2AE21A9-A76B-CAD4-145C-B9F358E233DC}"/>
              </a:ext>
            </a:extLst>
          </p:cNvPr>
          <p:cNvCxnSpPr>
            <a:cxnSpLocks/>
          </p:cNvCxnSpPr>
          <p:nvPr/>
        </p:nvCxnSpPr>
        <p:spPr>
          <a:xfrm>
            <a:off x="8610600" y="6200773"/>
            <a:ext cx="1919288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2" name="TextBox 2701">
            <a:extLst>
              <a:ext uri="{FF2B5EF4-FFF2-40B4-BE49-F238E27FC236}">
                <a16:creationId xmlns:a16="http://schemas.microsoft.com/office/drawing/2014/main" id="{4F955D10-40E8-D587-C787-3FAA11F4BFE7}"/>
              </a:ext>
            </a:extLst>
          </p:cNvPr>
          <p:cNvSpPr txBox="1"/>
          <p:nvPr/>
        </p:nvSpPr>
        <p:spPr>
          <a:xfrm>
            <a:off x="9080333" y="6181207"/>
            <a:ext cx="131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90.5 mm</a:t>
            </a:r>
          </a:p>
        </p:txBody>
      </p:sp>
      <p:cxnSp>
        <p:nvCxnSpPr>
          <p:cNvPr id="2703" name="Straight Connector 2702">
            <a:extLst>
              <a:ext uri="{FF2B5EF4-FFF2-40B4-BE49-F238E27FC236}">
                <a16:creationId xmlns:a16="http://schemas.microsoft.com/office/drawing/2014/main" id="{82841F52-53E2-5A4D-E394-CE4AAB0274C3}"/>
              </a:ext>
            </a:extLst>
          </p:cNvPr>
          <p:cNvCxnSpPr>
            <a:cxnSpLocks/>
          </p:cNvCxnSpPr>
          <p:nvPr/>
        </p:nvCxnSpPr>
        <p:spPr>
          <a:xfrm flipV="1">
            <a:off x="8472488" y="4114800"/>
            <a:ext cx="0" cy="2066407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7" name="TextBox 2706">
            <a:extLst>
              <a:ext uri="{FF2B5EF4-FFF2-40B4-BE49-F238E27FC236}">
                <a16:creationId xmlns:a16="http://schemas.microsoft.com/office/drawing/2014/main" id="{531D59A4-D9F0-1453-0A9E-7EAB3118BD8D}"/>
              </a:ext>
            </a:extLst>
          </p:cNvPr>
          <p:cNvSpPr txBox="1"/>
          <p:nvPr/>
        </p:nvSpPr>
        <p:spPr>
          <a:xfrm rot="16200000">
            <a:off x="7629922" y="4883083"/>
            <a:ext cx="131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94 mm</a:t>
            </a:r>
          </a:p>
        </p:txBody>
      </p:sp>
      <p:cxnSp>
        <p:nvCxnSpPr>
          <p:cNvPr id="2708" name="Straight Connector 2707">
            <a:extLst>
              <a:ext uri="{FF2B5EF4-FFF2-40B4-BE49-F238E27FC236}">
                <a16:creationId xmlns:a16="http://schemas.microsoft.com/office/drawing/2014/main" id="{F1A0B097-BAC6-7FDF-5E4D-60C2F25AA471}"/>
              </a:ext>
            </a:extLst>
          </p:cNvPr>
          <p:cNvCxnSpPr>
            <a:cxnSpLocks/>
          </p:cNvCxnSpPr>
          <p:nvPr/>
        </p:nvCxnSpPr>
        <p:spPr>
          <a:xfrm flipV="1">
            <a:off x="8450951" y="1152707"/>
            <a:ext cx="0" cy="2066407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9" name="TextBox 2708">
            <a:extLst>
              <a:ext uri="{FF2B5EF4-FFF2-40B4-BE49-F238E27FC236}">
                <a16:creationId xmlns:a16="http://schemas.microsoft.com/office/drawing/2014/main" id="{24B8D47C-B8AE-F0C3-E949-2B282DD1A9AC}"/>
              </a:ext>
            </a:extLst>
          </p:cNvPr>
          <p:cNvSpPr txBox="1"/>
          <p:nvPr/>
        </p:nvSpPr>
        <p:spPr>
          <a:xfrm rot="16200000">
            <a:off x="7608385" y="1706673"/>
            <a:ext cx="131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95 mm</a:t>
            </a:r>
          </a:p>
        </p:txBody>
      </p:sp>
      <p:cxnSp>
        <p:nvCxnSpPr>
          <p:cNvPr id="2710" name="Straight Connector 2709">
            <a:extLst>
              <a:ext uri="{FF2B5EF4-FFF2-40B4-BE49-F238E27FC236}">
                <a16:creationId xmlns:a16="http://schemas.microsoft.com/office/drawing/2014/main" id="{5AB557E2-F0AC-32CA-7128-D011B32AF940}"/>
              </a:ext>
            </a:extLst>
          </p:cNvPr>
          <p:cNvCxnSpPr>
            <a:cxnSpLocks/>
          </p:cNvCxnSpPr>
          <p:nvPr/>
        </p:nvCxnSpPr>
        <p:spPr>
          <a:xfrm>
            <a:off x="8608929" y="3306403"/>
            <a:ext cx="1919288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1" name="TextBox 2710">
            <a:extLst>
              <a:ext uri="{FF2B5EF4-FFF2-40B4-BE49-F238E27FC236}">
                <a16:creationId xmlns:a16="http://schemas.microsoft.com/office/drawing/2014/main" id="{0CCD7412-4152-805B-0A8A-FA0A2B36A8E4}"/>
              </a:ext>
            </a:extLst>
          </p:cNvPr>
          <p:cNvSpPr txBox="1"/>
          <p:nvPr/>
        </p:nvSpPr>
        <p:spPr>
          <a:xfrm>
            <a:off x="9078662" y="3272549"/>
            <a:ext cx="131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95 mm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026E10B-F26B-A8C5-1BBD-044CF0A59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071" y="3779327"/>
            <a:ext cx="3937693" cy="30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21"/>
    </mc:Choice>
    <mc:Fallback xmlns="">
      <p:transition spd="slow" advTm="878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1C2C67-919B-B554-A0FC-683B30624469}"/>
              </a:ext>
            </a:extLst>
          </p:cNvPr>
          <p:cNvSpPr txBox="1"/>
          <p:nvPr/>
        </p:nvSpPr>
        <p:spPr>
          <a:xfrm>
            <a:off x="274568" y="494083"/>
            <a:ext cx="1149288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 -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Abbiamo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fondi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GB" sz="2400" b="0" i="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Riempire</a:t>
            </a: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b="0" i="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gli</a:t>
            </a: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81x5 </a:t>
            </a:r>
            <a:r>
              <a:rPr lang="en-GB" sz="2400" b="0" i="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cristalli</a:t>
            </a:r>
            <a:r>
              <a:rPr lang="en-GB" sz="2400" b="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81x2x5 SiPM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Elettronica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 100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canali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5x5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cristalli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 layer</a:t>
            </a:r>
          </a:p>
          <a:p>
            <a:pPr marL="342900" indent="-342900" algn="just">
              <a:buFontTx/>
              <a:buChar char="-"/>
            </a:pPr>
            <a:endParaRPr lang="en-GB" sz="2400" b="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ELETTRONICA (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PRIN)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Mezzanine per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fornire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Vbias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ai SiPM (un bias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ogni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9 SiPM),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amplificazione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veloce a ~ 1m dal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calorimetro</a:t>
            </a: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Abbiamo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bisogno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risoluzione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temporale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&lt;50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di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risoluzione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sulla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carica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&lt;1%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Ogni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mezzanina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contiene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3 moduli da 9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canali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tot. 27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canali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a mezzanine  tot. 4 mezzanine </a:t>
            </a:r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~15keur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 board di flash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adc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CAEN v2745 (4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Vpp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– 125 Ms/s) + un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canale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fast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ogni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9 per timing con flash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adc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CAEN v1742 (2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Vpp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– 5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Gs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/s) </a:t>
            </a:r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~35keur</a:t>
            </a:r>
            <a:endParaRPr lang="en-GB" sz="2400" b="1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4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1C2C67-919B-B554-A0FC-683B30624469}"/>
              </a:ext>
            </a:extLst>
          </p:cNvPr>
          <p:cNvSpPr txBox="1"/>
          <p:nvPr/>
        </p:nvSpPr>
        <p:spPr>
          <a:xfrm>
            <a:off x="349555" y="1321397"/>
            <a:ext cx="1149288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Adattare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asic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esistente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 fare timing con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ADC lento per la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carica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Con un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asic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potrebbero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leggere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~400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canali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del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prototipo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senza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sovraccarico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flash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adc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 marL="800100" lvl="1" indent="-342900" algn="just">
              <a:buFontTx/>
              <a:buChar char="-"/>
            </a:pP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Proposta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uno studio di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fattibilità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dell’applicazione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un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asic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ed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realizzazione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della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board di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interfaccia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 marL="800100" lvl="1" indent="-342900" algn="just">
              <a:buFontTx/>
              <a:buChar char="-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10-15k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Torino e 5k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LNF.</a:t>
            </a:r>
          </a:p>
          <a:p>
            <a:pPr algn="just"/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ad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Enea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Casaccia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cristalli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SiPM e SiPM soli per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scorporare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dipendenze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del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danno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radiazione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Test in presa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dati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diretta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al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crescere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della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dose con laser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blu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Poche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spese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coperte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dal PRIN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necessarie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 la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realizzazione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test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della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matrice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algn="just">
              <a:buFontTx/>
              <a:buChar char="-"/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CBA48-CC41-271C-DB3A-473C373EC9D3}"/>
              </a:ext>
            </a:extLst>
          </p:cNvPr>
          <p:cNvSpPr txBox="1">
            <a:spLocks/>
          </p:cNvSpPr>
          <p:nvPr/>
        </p:nvSpPr>
        <p:spPr>
          <a:xfrm>
            <a:off x="323849" y="-78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Preventivi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8716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DDF4C5-0163-CD49-0B03-C08729EC2CBB}"/>
              </a:ext>
            </a:extLst>
          </p:cNvPr>
          <p:cNvGraphicFramePr>
            <a:graphicFrameLocks noGrp="1"/>
          </p:cNvGraphicFramePr>
          <p:nvPr/>
        </p:nvGraphicFramePr>
        <p:xfrm>
          <a:off x="5587546" y="353513"/>
          <a:ext cx="6426200" cy="2688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47">
                  <a:extLst>
                    <a:ext uri="{9D8B030D-6E8A-4147-A177-3AD203B41FA5}">
                      <a16:colId xmlns:a16="http://schemas.microsoft.com/office/drawing/2014/main" val="1948144732"/>
                    </a:ext>
                  </a:extLst>
                </a:gridCol>
                <a:gridCol w="2556079">
                  <a:extLst>
                    <a:ext uri="{9D8B030D-6E8A-4147-A177-3AD203B41FA5}">
                      <a16:colId xmlns:a16="http://schemas.microsoft.com/office/drawing/2014/main" val="1813432406"/>
                    </a:ext>
                  </a:extLst>
                </a:gridCol>
                <a:gridCol w="1179037">
                  <a:extLst>
                    <a:ext uri="{9D8B030D-6E8A-4147-A177-3AD203B41FA5}">
                      <a16:colId xmlns:a16="http://schemas.microsoft.com/office/drawing/2014/main" val="75593129"/>
                    </a:ext>
                  </a:extLst>
                </a:gridCol>
                <a:gridCol w="1179037">
                  <a:extLst>
                    <a:ext uri="{9D8B030D-6E8A-4147-A177-3AD203B41FA5}">
                      <a16:colId xmlns:a16="http://schemas.microsoft.com/office/drawing/2014/main" val="348819082"/>
                    </a:ext>
                  </a:extLst>
                </a:gridCol>
              </a:tblGrid>
              <a:tr h="1787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RICHIESTE 2025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keuro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SJ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0221"/>
                  </a:ext>
                </a:extLst>
              </a:tr>
              <a:tr h="1968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Consumi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Test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irraggiamento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con laser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blu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cristallo+SiPM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 SiPM da solo 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Casaccia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fino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 80kGy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9254500"/>
                  </a:ext>
                </a:extLst>
              </a:tr>
              <a:tr h="40111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Scheda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interfaccia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mezzanine con board con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TOPHIR2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2903448"/>
                  </a:ext>
                </a:extLst>
              </a:tr>
              <a:tr h="401117">
                <a:tc vMerge="1">
                  <a:txBody>
                    <a:bodyPr/>
                    <a:lstStyle/>
                    <a:p>
                      <a:pPr algn="just" fontAlgn="ctr"/>
                      <a:endParaRPr lang="en-IT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Cavi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interfaccia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connettori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kapton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 mezzanine (x125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canali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6258545"/>
                  </a:ext>
                </a:extLst>
              </a:tr>
              <a:tr h="175440"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Inventariabile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Modulo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caen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A5818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controllo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digitizer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55962144"/>
                  </a:ext>
                </a:extLst>
              </a:tr>
              <a:tr h="1887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Missioni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Metabolismo</a:t>
                      </a:r>
                      <a:r>
                        <a:rPr lang="en-GB" sz="1200" u="none" strike="noStrike" dirty="0">
                          <a:effectLst/>
                        </a:rPr>
                        <a:t> 3.9 FTE</a:t>
                      </a:r>
                      <a:endParaRPr lang="en-GB" sz="1200" b="0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20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9333217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pPr algn="ctr" fontAlgn="ctr"/>
                      <a:endParaRPr lang="en-IT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Test beam CRILIN al CERN ed </a:t>
                      </a:r>
                      <a:r>
                        <a:rPr lang="en-GB" sz="1200" u="none" strike="noStrike" dirty="0" err="1">
                          <a:effectLst/>
                        </a:rPr>
                        <a:t>attività</a:t>
                      </a:r>
                      <a:r>
                        <a:rPr lang="en-GB" sz="1200" u="none" strike="noStrike" dirty="0">
                          <a:effectLst/>
                        </a:rPr>
                        <a:t> correlate di </a:t>
                      </a:r>
                      <a:r>
                        <a:rPr lang="en-GB" sz="1200" u="none" strike="noStrike" dirty="0" err="1">
                          <a:effectLst/>
                        </a:rPr>
                        <a:t>integrazione</a:t>
                      </a:r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200" u="none" strike="noStrike" dirty="0">
                          <a:effectLst/>
                        </a:rPr>
                        <a:t>10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10211323"/>
                  </a:ext>
                </a:extLst>
              </a:tr>
              <a:tr h="336987">
                <a:tc vMerge="1">
                  <a:txBody>
                    <a:bodyPr/>
                    <a:lstStyle/>
                    <a:p>
                      <a:pPr algn="ctr" fontAlgn="ctr"/>
                      <a:endParaRPr lang="en-IT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Conferenze</a:t>
                      </a:r>
                      <a:r>
                        <a:rPr lang="en-GB" sz="1200" u="none" strike="noStrike" dirty="0">
                          <a:effectLst/>
                        </a:rPr>
                        <a:t> e </a:t>
                      </a:r>
                      <a:r>
                        <a:rPr lang="en-GB" sz="1200" u="none" strike="noStrike" dirty="0" err="1">
                          <a:effectLst/>
                        </a:rPr>
                        <a:t>riunioni</a:t>
                      </a:r>
                      <a:r>
                        <a:rPr lang="en-GB" sz="1200" u="none" strike="noStrike" dirty="0">
                          <a:effectLst/>
                        </a:rPr>
                        <a:t> in </a:t>
                      </a:r>
                      <a:r>
                        <a:rPr lang="en-GB" sz="1200" u="none" strike="noStrike" dirty="0" err="1">
                          <a:effectLst/>
                        </a:rPr>
                        <a:t>preparazione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prossima</a:t>
                      </a:r>
                      <a:r>
                        <a:rPr lang="en-GB" sz="1200" u="none" strike="noStrike" dirty="0">
                          <a:effectLst/>
                        </a:rPr>
                        <a:t> Strategy</a:t>
                      </a:r>
                      <a:endParaRPr lang="en-GB" sz="1200" b="0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5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2057049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B8D1F-7C74-E4A0-47D0-E62EF8903986}"/>
              </a:ext>
            </a:extLst>
          </p:cNvPr>
          <p:cNvCxnSpPr>
            <a:cxnSpLocks/>
          </p:cNvCxnSpPr>
          <p:nvPr/>
        </p:nvCxnSpPr>
        <p:spPr>
          <a:xfrm>
            <a:off x="8458200" y="3041697"/>
            <a:ext cx="0" cy="102956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EFA02-3A7A-57BE-C6E7-A1FB8F60BCCF}"/>
              </a:ext>
            </a:extLst>
          </p:cNvPr>
          <p:cNvSpPr txBox="1"/>
          <p:nvPr/>
        </p:nvSpPr>
        <p:spPr>
          <a:xfrm>
            <a:off x="8567057" y="3119206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dirty="0"/>
              <a:t>DRD6 Tak3</a:t>
            </a:r>
          </a:p>
          <a:p>
            <a:r>
              <a:rPr lang="en-IT" sz="1600" dirty="0"/>
              <a:t>350 chs to acquire </a:t>
            </a:r>
            <a:r>
              <a:rPr lang="en-US" sz="1600" dirty="0"/>
              <a:t>with respect </a:t>
            </a:r>
          </a:p>
          <a:p>
            <a:r>
              <a:rPr lang="en-IT" sz="1600" dirty="0"/>
              <a:t>PRIN expectation of 100 chs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3EFDF7-35D9-4A43-6513-4DDCF27246C6}"/>
              </a:ext>
            </a:extLst>
          </p:cNvPr>
          <p:cNvGraphicFramePr>
            <a:graphicFrameLocks noGrp="1"/>
          </p:cNvGraphicFramePr>
          <p:nvPr/>
        </p:nvGraphicFramePr>
        <p:xfrm>
          <a:off x="5587546" y="4192310"/>
          <a:ext cx="5620452" cy="581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616">
                  <a:extLst>
                    <a:ext uri="{9D8B030D-6E8A-4147-A177-3AD203B41FA5}">
                      <a16:colId xmlns:a16="http://schemas.microsoft.com/office/drawing/2014/main" val="1948144732"/>
                    </a:ext>
                  </a:extLst>
                </a:gridCol>
                <a:gridCol w="2737921">
                  <a:extLst>
                    <a:ext uri="{9D8B030D-6E8A-4147-A177-3AD203B41FA5}">
                      <a16:colId xmlns:a16="http://schemas.microsoft.com/office/drawing/2014/main" val="1813432406"/>
                    </a:ext>
                  </a:extLst>
                </a:gridCol>
                <a:gridCol w="1262915">
                  <a:extLst>
                    <a:ext uri="{9D8B030D-6E8A-4147-A177-3AD203B41FA5}">
                      <a16:colId xmlns:a16="http://schemas.microsoft.com/office/drawing/2014/main" val="75593129"/>
                    </a:ext>
                  </a:extLst>
                </a:gridCol>
              </a:tblGrid>
              <a:tr h="1787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RICHIESTE DRD Crilin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keuro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0221"/>
                  </a:ext>
                </a:extLst>
              </a:tr>
              <a:tr h="196896"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Consumi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Mezzanine boards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9254500"/>
                  </a:ext>
                </a:extLst>
              </a:tr>
              <a:tr h="175440"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Inventariabile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Moduli CAEN V2745 64ch x 4board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59621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F622D3-F9A4-C379-E25D-D7FB9B98A952}"/>
              </a:ext>
            </a:extLst>
          </p:cNvPr>
          <p:cNvSpPr txBox="1"/>
          <p:nvPr/>
        </p:nvSpPr>
        <p:spPr>
          <a:xfrm>
            <a:off x="5491843" y="4895069"/>
            <a:ext cx="61504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Institute 1 : INFN-LNF, Frascati (</a:t>
            </a:r>
            <a:r>
              <a:rPr lang="it-IT" sz="1200" b="1" dirty="0" err="1">
                <a:solidFill>
                  <a:srgbClr val="00AB44"/>
                </a:solidFill>
                <a:effectLst/>
                <a:latin typeface="Helvetica" pitchFamily="2" charset="0"/>
              </a:rPr>
              <a:t>Italy</a:t>
            </a: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)</a:t>
            </a:r>
          </a:p>
          <a:p>
            <a:pPr>
              <a:spcBef>
                <a:spcPts val="400"/>
              </a:spcBef>
            </a:pP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Institute 2 : INFN-Padova, Padova (</a:t>
            </a:r>
            <a:r>
              <a:rPr lang="it-IT" sz="1200" b="1" dirty="0" err="1">
                <a:solidFill>
                  <a:srgbClr val="00AB44"/>
                </a:solidFill>
                <a:effectLst/>
                <a:latin typeface="Helvetica" pitchFamily="2" charset="0"/>
              </a:rPr>
              <a:t>Italy</a:t>
            </a: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)</a:t>
            </a:r>
            <a:endParaRPr lang="en-IT" sz="1200" b="1" dirty="0">
              <a:solidFill>
                <a:srgbClr val="00AB44"/>
              </a:solidFill>
              <a:effectLst/>
              <a:latin typeface="Helvetica" pitchFamily="2" charset="0"/>
            </a:endParaRPr>
          </a:p>
          <a:p>
            <a:pPr>
              <a:spcBef>
                <a:spcPts val="400"/>
              </a:spcBef>
            </a:pP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Institute 3 : INFN-Torino, Torino (</a:t>
            </a:r>
            <a:r>
              <a:rPr lang="it-IT" sz="1200" b="1" dirty="0" err="1">
                <a:solidFill>
                  <a:srgbClr val="00AB44"/>
                </a:solidFill>
                <a:effectLst/>
                <a:latin typeface="Helvetica" pitchFamily="2" charset="0"/>
              </a:rPr>
              <a:t>Italy</a:t>
            </a: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)</a:t>
            </a:r>
            <a:endParaRPr lang="en-IT" sz="1200" b="1" dirty="0">
              <a:solidFill>
                <a:srgbClr val="00AB44"/>
              </a:solidFill>
              <a:effectLst/>
              <a:latin typeface="Helvetica" pitchFamily="2" charset="0"/>
            </a:endParaRPr>
          </a:p>
          <a:p>
            <a:pPr>
              <a:spcBef>
                <a:spcPts val="400"/>
              </a:spcBef>
            </a:pP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Institute 4 : INFN-Trieste, Trieste (</a:t>
            </a:r>
            <a:r>
              <a:rPr lang="it-IT" sz="1200" b="1" dirty="0" err="1">
                <a:solidFill>
                  <a:srgbClr val="00AB44"/>
                </a:solidFill>
                <a:effectLst/>
                <a:latin typeface="Helvetica" pitchFamily="2" charset="0"/>
              </a:rPr>
              <a:t>Italy</a:t>
            </a:r>
            <a:r>
              <a:rPr lang="it-IT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)</a:t>
            </a:r>
            <a:endParaRPr lang="en-IT" sz="1200" b="1" dirty="0">
              <a:solidFill>
                <a:srgbClr val="00AB44"/>
              </a:solidFill>
              <a:effectLst/>
              <a:latin typeface="Helvetica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Institute 5 : HZDR, Dresden (Germany)</a:t>
            </a:r>
            <a:endParaRPr lang="en-IT" sz="1200" b="1" dirty="0">
              <a:solidFill>
                <a:srgbClr val="00AB44"/>
              </a:solidFill>
              <a:effectLst/>
              <a:latin typeface="Helvetica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200" b="1" dirty="0">
                <a:solidFill>
                  <a:srgbClr val="00AB44"/>
                </a:solidFill>
                <a:effectLst/>
                <a:latin typeface="Helvetica" pitchFamily="2" charset="0"/>
              </a:rPr>
              <a:t>Institute 6 : DIPC, San Sebastián (Spain)</a:t>
            </a:r>
            <a:endParaRPr lang="en-IT" sz="1200" b="1" dirty="0">
              <a:solidFill>
                <a:srgbClr val="00AB44"/>
              </a:solidFill>
              <a:effectLst/>
              <a:latin typeface="Helvetica" pitchFamily="2" charset="0"/>
            </a:endParaRPr>
          </a:p>
          <a:p>
            <a:pPr>
              <a:spcBef>
                <a:spcPts val="400"/>
              </a:spcBef>
            </a:pPr>
            <a:endParaRPr lang="en-IT" sz="1200" b="1" dirty="0">
              <a:solidFill>
                <a:srgbClr val="00AB44"/>
              </a:solidFill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C45BD-7578-01EA-3EAB-EECFEA4F6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5"/>
          <a:stretch/>
        </p:blipFill>
        <p:spPr>
          <a:xfrm>
            <a:off x="178254" y="242888"/>
            <a:ext cx="5194300" cy="34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921</Words>
  <Application>Microsoft Macintosh PowerPoint</Application>
  <PresentationFormat>Widescreen</PresentationFormat>
  <Paragraphs>118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Calibri</vt:lpstr>
      <vt:lpstr>Century Gothic</vt:lpstr>
      <vt:lpstr>Helvetica</vt:lpstr>
      <vt:lpstr>Helvetica Neue</vt:lpstr>
      <vt:lpstr>Wingdings</vt:lpstr>
      <vt:lpstr>Office Theme</vt:lpstr>
      <vt:lpstr>Beam test @ BTF: crystals</vt:lpstr>
      <vt:lpstr>Beam test @ BTF: considerations</vt:lpstr>
      <vt:lpstr>Summary 2023 - 2024</vt:lpstr>
      <vt:lpstr>Crilin Module Prototype  9x9 crystals/layer – 5 layers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Ivano Sarra</dc:creator>
  <cp:lastModifiedBy>Ivano Sarra</cp:lastModifiedBy>
  <cp:revision>20</cp:revision>
  <dcterms:created xsi:type="dcterms:W3CDTF">2024-06-20T21:42:13Z</dcterms:created>
  <dcterms:modified xsi:type="dcterms:W3CDTF">2024-06-21T20:39:12Z</dcterms:modified>
</cp:coreProperties>
</file>