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05" r:id="rId2"/>
    <p:sldId id="2732" r:id="rId3"/>
    <p:sldId id="2733" r:id="rId4"/>
    <p:sldId id="2737" r:id="rId5"/>
    <p:sldId id="2734" r:id="rId6"/>
    <p:sldId id="2735" r:id="rId7"/>
    <p:sldId id="2736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  <a:srgbClr val="009193"/>
    <a:srgbClr val="0432FF"/>
    <a:srgbClr val="005493"/>
    <a:srgbClr val="941100"/>
    <a:srgbClr val="E2ECF8"/>
    <a:srgbClr val="EE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9"/>
    <p:restoredTop sz="50000"/>
  </p:normalViewPr>
  <p:slideViewPr>
    <p:cSldViewPr snapToObjects="1">
      <p:cViewPr varScale="1">
        <p:scale>
          <a:sx n="114" d="100"/>
          <a:sy n="114" d="100"/>
        </p:scale>
        <p:origin x="19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3C2D9A6-56ED-C04E-99E8-E513E2B0C7EF}" type="datetime1">
              <a:rPr lang="en-US" altLang="en-US"/>
              <a:pPr>
                <a:defRPr/>
              </a:pPr>
              <a:t>6/21/24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CD9EEC65-7E91-FD4F-B3E3-2E0252649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E43BBD3-4DDC-4E40-8125-62371B4F8EE7}" type="datetime1">
              <a:rPr lang="en-US" altLang="en-US"/>
              <a:pPr>
                <a:defRPr/>
              </a:pPr>
              <a:t>6/21/24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AD9C0EF5-7053-DD44-AD28-7F0F6449A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E55BC-A24E-6847-B9EA-11EECFE3B45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0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Roma 12 giugno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Nadia Pastrone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B68F-7DD5-A14F-91C4-C23E363AA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Roma 12 giugno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Nadia Pastrone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1767-5D1E-AC43-B67C-C095C59DE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9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947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00009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it-IT" altLang="en-US"/>
              <a:t>Roma 12 giugno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8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Nadia Pastrone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90"/>
                </a:solidFill>
                <a:latin typeface="Calibri" charset="0"/>
              </a:defRPr>
            </a:lvl1pPr>
          </a:lstStyle>
          <a:p>
            <a:pPr>
              <a:defRPr/>
            </a:pPr>
            <a:fld id="{DE7BC0F6-F5D2-E044-9E53-4A942982E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;p1" descr="'INFN CAMBIA LOGO">
            <a:extLst>
              <a:ext uri="{FF2B5EF4-FFF2-40B4-BE49-F238E27FC236}">
                <a16:creationId xmlns:a16="http://schemas.microsoft.com/office/drawing/2014/main" id="{E5694B79-DCA7-92E3-EE65-32FC1337AE48}"/>
              </a:ext>
            </a:extLst>
          </p:cNvPr>
          <p:cNvSpPr/>
          <p:nvPr/>
        </p:nvSpPr>
        <p:spPr>
          <a:xfrm>
            <a:off x="0" y="0"/>
            <a:ext cx="28765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Google Shape;46;p1">
            <a:extLst>
              <a:ext uri="{FF2B5EF4-FFF2-40B4-BE49-F238E27FC236}">
                <a16:creationId xmlns:a16="http://schemas.microsoft.com/office/drawing/2014/main" id="{E851A573-7F8E-5D4C-9FC2-C7DF08E286A3}"/>
              </a:ext>
            </a:extLst>
          </p:cNvPr>
          <p:cNvSpPr/>
          <p:nvPr/>
        </p:nvSpPr>
        <p:spPr>
          <a:xfrm>
            <a:off x="0" y="843717"/>
            <a:ext cx="9144000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i="1" dirty="0">
                <a:solidFill>
                  <a:srgbClr val="8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RD_MUCOL</a:t>
            </a:r>
            <a:br>
              <a:rPr lang="en-GB" sz="4400" i="1" dirty="0">
                <a:solidFill>
                  <a:srgbClr val="8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sz="4000" i="1" dirty="0">
                <a:solidFill>
                  <a:srgbClr val="8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ESPP_A_MUCOL    UE-MUCOL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i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Aggiornamento </a:t>
            </a:r>
            <a:r>
              <a:rPr lang="en-GB" sz="3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attività</a:t>
            </a:r>
            <a:r>
              <a:rPr lang="en-GB" sz="3600" i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 </a:t>
            </a:r>
            <a:r>
              <a:rPr lang="en-GB" sz="3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motivazione</a:t>
            </a:r>
            <a:r>
              <a:rPr lang="en-GB" sz="3600" i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3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richieste</a:t>
            </a:r>
            <a:endParaRPr sz="3600" b="1" i="1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i="1" dirty="0">
              <a:solidFill>
                <a:srgbClr val="8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20841-EA10-E9B1-6868-CB2640B4441E}"/>
              </a:ext>
            </a:extLst>
          </p:cNvPr>
          <p:cNvSpPr txBox="1"/>
          <p:nvPr/>
        </p:nvSpPr>
        <p:spPr>
          <a:xfrm>
            <a:off x="250143" y="4709118"/>
            <a:ext cx="884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Anagrafica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RD_MUCOL e </a:t>
            </a:r>
            <a:r>
              <a:rPr lang="en-GB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sigle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sinergiche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finalizzazione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preventivi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2024 </a:t>
            </a:r>
            <a:endParaRPr lang="en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28F673-4CEC-3216-C346-1A703C846BC1}"/>
              </a:ext>
            </a:extLst>
          </p:cNvPr>
          <p:cNvSpPr txBox="1"/>
          <p:nvPr/>
        </p:nvSpPr>
        <p:spPr>
          <a:xfrm>
            <a:off x="-21915" y="300385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</a:t>
            </a:r>
            <a:r>
              <a:rPr lang="en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T" sz="2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T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en-IT" sz="2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 MI</a:t>
            </a:r>
            <a:r>
              <a:rPr lang="en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MIB LNF </a:t>
            </a:r>
            <a:r>
              <a:rPr lang="en-IT" sz="2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LNL LNS NA </a:t>
            </a:r>
            <a:r>
              <a:rPr lang="en-I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 </a:t>
            </a:r>
            <a:r>
              <a:rPr lang="en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</a:t>
            </a:r>
            <a:r>
              <a:rPr lang="en-I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</a:t>
            </a:r>
            <a:r>
              <a:rPr lang="en-I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n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M1</a:t>
            </a:r>
            <a:r>
              <a:rPr lang="en-I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T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M3</a:t>
            </a:r>
            <a:r>
              <a:rPr lang="en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TS </a:t>
            </a:r>
            <a:endParaRPr lang="en-IT" sz="24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F28D57-A6F1-8F30-AA53-991E08B7AA4F}"/>
              </a:ext>
            </a:extLst>
          </p:cNvPr>
          <p:cNvSpPr txBox="1"/>
          <p:nvPr/>
        </p:nvSpPr>
        <p:spPr>
          <a:xfrm>
            <a:off x="-46563" y="358726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Detector R&amp;D,</a:t>
            </a:r>
            <a:r>
              <a:rPr lang="en-US" sz="20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MDI,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Crystals/Targets, </a:t>
            </a:r>
            <a:r>
              <a:rPr lang="en-US" sz="20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 Activities</a:t>
            </a:r>
            <a:endParaRPr lang="en-IT" sz="2000" b="1" i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" descr="Logo">
            <a:extLst>
              <a:ext uri="{FF2B5EF4-FFF2-40B4-BE49-F238E27FC236}">
                <a16:creationId xmlns:a16="http://schemas.microsoft.com/office/drawing/2014/main" id="{E38B3DF3-3C58-C1F0-5106-4C81068B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55" y="5799307"/>
            <a:ext cx="1521804" cy="8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ome">
            <a:extLst>
              <a:ext uri="{FF2B5EF4-FFF2-40B4-BE49-F238E27FC236}">
                <a16:creationId xmlns:a16="http://schemas.microsoft.com/office/drawing/2014/main" id="{D175B4C5-DE16-9090-7031-0A07CC0B8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3" b="29787"/>
          <a:stretch/>
        </p:blipFill>
        <p:spPr bwMode="auto">
          <a:xfrm>
            <a:off x="46609" y="5300250"/>
            <a:ext cx="1569878" cy="6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FAST Kick-off Meeting">
            <a:extLst>
              <a:ext uri="{FF2B5EF4-FFF2-40B4-BE49-F238E27FC236}">
                <a16:creationId xmlns:a16="http://schemas.microsoft.com/office/drawing/2014/main" id="{6C207F84-8ED9-15B4-3B59-1D4227D9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111" y="5764240"/>
            <a:ext cx="1558020" cy="9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949C1E-B7B3-F58A-78F5-F0E830C98BE0}"/>
              </a:ext>
            </a:extLst>
          </p:cNvPr>
          <p:cNvSpPr txBox="1"/>
          <p:nvPr/>
        </p:nvSpPr>
        <p:spPr>
          <a:xfrm>
            <a:off x="6435448" y="6446367"/>
            <a:ext cx="2708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HORIZON-INFRA-2022-DEV-01-01</a:t>
            </a:r>
            <a:endParaRPr lang="en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home">
            <a:extLst>
              <a:ext uri="{FF2B5EF4-FFF2-40B4-BE49-F238E27FC236}">
                <a16:creationId xmlns:a16="http://schemas.microsoft.com/office/drawing/2014/main" id="{CD31AAB2-8139-D2D6-04A8-46520DC8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94" y="5334866"/>
            <a:ext cx="1033437" cy="11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EURO-LABS Logo">
            <a:extLst>
              <a:ext uri="{FF2B5EF4-FFF2-40B4-BE49-F238E27FC236}">
                <a16:creationId xmlns:a16="http://schemas.microsoft.com/office/drawing/2014/main" id="{59E2DD75-6C33-FEFC-B256-E747ACA1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0" y="6056549"/>
            <a:ext cx="1341884" cy="6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1D45179A-1053-237F-F9AD-2351935D27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361" y="5651296"/>
            <a:ext cx="992165" cy="8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552311-9F04-4241-8D90-E53610D67C4E}"/>
              </a:ext>
            </a:extLst>
          </p:cNvPr>
          <p:cNvSpPr txBox="1"/>
          <p:nvPr/>
        </p:nvSpPr>
        <p:spPr>
          <a:xfrm>
            <a:off x="-11484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800000"/>
                </a:solidFill>
                <a:latin typeface="+mj-lt"/>
              </a:rPr>
              <a:t>Sommario persone/sedi coinvolte e attività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974D12-71E1-E005-FCB7-9358C676A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84814"/>
              </p:ext>
            </p:extLst>
          </p:nvPr>
        </p:nvGraphicFramePr>
        <p:xfrm>
          <a:off x="183524" y="4797152"/>
          <a:ext cx="8708956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047">
                  <a:extLst>
                    <a:ext uri="{9D8B030D-6E8A-4147-A177-3AD203B41FA5}">
                      <a16:colId xmlns:a16="http://schemas.microsoft.com/office/drawing/2014/main" val="1399921770"/>
                    </a:ext>
                  </a:extLst>
                </a:gridCol>
                <a:gridCol w="1439568">
                  <a:extLst>
                    <a:ext uri="{9D8B030D-6E8A-4147-A177-3AD203B41FA5}">
                      <a16:colId xmlns:a16="http://schemas.microsoft.com/office/drawing/2014/main" val="3004097517"/>
                    </a:ext>
                  </a:extLst>
                </a:gridCol>
                <a:gridCol w="833434">
                  <a:extLst>
                    <a:ext uri="{9D8B030D-6E8A-4147-A177-3AD203B41FA5}">
                      <a16:colId xmlns:a16="http://schemas.microsoft.com/office/drawing/2014/main" val="699805277"/>
                    </a:ext>
                  </a:extLst>
                </a:gridCol>
                <a:gridCol w="833434">
                  <a:extLst>
                    <a:ext uri="{9D8B030D-6E8A-4147-A177-3AD203B41FA5}">
                      <a16:colId xmlns:a16="http://schemas.microsoft.com/office/drawing/2014/main" val="3821541649"/>
                    </a:ext>
                  </a:extLst>
                </a:gridCol>
                <a:gridCol w="1439568">
                  <a:extLst>
                    <a:ext uri="{9D8B030D-6E8A-4147-A177-3AD203B41FA5}">
                      <a16:colId xmlns:a16="http://schemas.microsoft.com/office/drawing/2014/main" val="2413799765"/>
                    </a:ext>
                  </a:extLst>
                </a:gridCol>
                <a:gridCol w="1288035">
                  <a:extLst>
                    <a:ext uri="{9D8B030D-6E8A-4147-A177-3AD203B41FA5}">
                      <a16:colId xmlns:a16="http://schemas.microsoft.com/office/drawing/2014/main" val="2858740689"/>
                    </a:ext>
                  </a:extLst>
                </a:gridCol>
                <a:gridCol w="1666870">
                  <a:extLst>
                    <a:ext uri="{9D8B030D-6E8A-4147-A177-3AD203B41FA5}">
                      <a16:colId xmlns:a16="http://schemas.microsoft.com/office/drawing/2014/main" val="1103990553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TOT FTE 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24,11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2000" b="1" u="none" strike="noStrike" dirty="0">
                          <a:effectLst/>
                        </a:rPr>
                        <a:t>RD_MUCOL</a:t>
                      </a:r>
                      <a:br>
                        <a:rPr lang="en-IT" sz="2000" b="1" u="none" strike="noStrike" dirty="0">
                          <a:effectLst/>
                        </a:rPr>
                      </a:br>
                      <a:r>
                        <a:rPr lang="en-IT" sz="2000" b="1" u="none" strike="noStrike" dirty="0">
                          <a:effectLst/>
                        </a:rPr>
                        <a:t>20,40</a:t>
                      </a:r>
                      <a:endParaRPr lang="en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MuCol</a:t>
                      </a:r>
                    </a:p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2,40</a:t>
                      </a:r>
                      <a:endParaRPr lang="en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I_FAST</a:t>
                      </a:r>
                    </a:p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0,15</a:t>
                      </a:r>
                      <a:endParaRPr lang="en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AIDAinnova</a:t>
                      </a:r>
                    </a:p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0,30</a:t>
                      </a:r>
                      <a:endParaRPr lang="en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PNRR-IRIS</a:t>
                      </a:r>
                    </a:p>
                    <a:p>
                      <a:pPr algn="r" fontAlgn="b"/>
                      <a:r>
                        <a:rPr lang="en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</a:t>
                      </a:r>
                    </a:p>
                    <a:p>
                      <a:pPr algn="r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nclusi RD_MUCOL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10529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49F38D-54D1-70C8-9927-AFB433648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936924"/>
              </p:ext>
            </p:extLst>
          </p:nvPr>
        </p:nvGraphicFramePr>
        <p:xfrm>
          <a:off x="96838" y="765175"/>
          <a:ext cx="8885237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208000" imgH="4876800" progId="Excel.Sheet.12">
                  <p:embed/>
                </p:oleObj>
              </mc:Choice>
              <mc:Fallback>
                <p:oleObj name="Worksheet" r:id="rId2" imgW="13208000" imgH="487680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B49F38D-54D1-70C8-9927-AFB4336480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838" y="765175"/>
                        <a:ext cx="8885237" cy="327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8497D7-5EC2-99A0-B150-F6687C8D6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56895"/>
              </p:ext>
            </p:extLst>
          </p:nvPr>
        </p:nvGraphicFramePr>
        <p:xfrm>
          <a:off x="183524" y="5661248"/>
          <a:ext cx="8643872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047">
                  <a:extLst>
                    <a:ext uri="{9D8B030D-6E8A-4147-A177-3AD203B41FA5}">
                      <a16:colId xmlns:a16="http://schemas.microsoft.com/office/drawing/2014/main" val="1399921770"/>
                    </a:ext>
                  </a:extLst>
                </a:gridCol>
                <a:gridCol w="1439568">
                  <a:extLst>
                    <a:ext uri="{9D8B030D-6E8A-4147-A177-3AD203B41FA5}">
                      <a16:colId xmlns:a16="http://schemas.microsoft.com/office/drawing/2014/main" val="3004097517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699805277"/>
                    </a:ext>
                  </a:extLst>
                </a:gridCol>
                <a:gridCol w="833434">
                  <a:extLst>
                    <a:ext uri="{9D8B030D-6E8A-4147-A177-3AD203B41FA5}">
                      <a16:colId xmlns:a16="http://schemas.microsoft.com/office/drawing/2014/main" val="3821541649"/>
                    </a:ext>
                  </a:extLst>
                </a:gridCol>
                <a:gridCol w="1439568">
                  <a:extLst>
                    <a:ext uri="{9D8B030D-6E8A-4147-A177-3AD203B41FA5}">
                      <a16:colId xmlns:a16="http://schemas.microsoft.com/office/drawing/2014/main" val="2413799765"/>
                    </a:ext>
                  </a:extLst>
                </a:gridCol>
                <a:gridCol w="1288035">
                  <a:extLst>
                    <a:ext uri="{9D8B030D-6E8A-4147-A177-3AD203B41FA5}">
                      <a16:colId xmlns:a16="http://schemas.microsoft.com/office/drawing/2014/main" val="2858740689"/>
                    </a:ext>
                  </a:extLst>
                </a:gridCol>
                <a:gridCol w="1666870">
                  <a:extLst>
                    <a:ext uri="{9D8B030D-6E8A-4147-A177-3AD203B41FA5}">
                      <a16:colId xmlns:a16="http://schemas.microsoft.com/office/drawing/2014/main" val="1103990553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PERSONE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116+2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2000" b="1" u="none" strike="noStrike" dirty="0">
                          <a:effectLst/>
                        </a:rPr>
                        <a:t>RD_MUCOL</a:t>
                      </a:r>
                      <a:br>
                        <a:rPr lang="en-IT" sz="2000" b="1" u="none" strike="noStrike" dirty="0">
                          <a:effectLst/>
                        </a:rPr>
                      </a:br>
                      <a:r>
                        <a:rPr lang="en-IT" sz="2000" b="1" u="none" strike="noStrike" dirty="0">
                          <a:effectLst/>
                        </a:rPr>
                        <a:t>106</a:t>
                      </a:r>
                      <a:endParaRPr lang="en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MuCol</a:t>
                      </a:r>
                    </a:p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I_FAST</a:t>
                      </a:r>
                    </a:p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AIDAinnova</a:t>
                      </a:r>
                    </a:p>
                    <a:p>
                      <a:pPr algn="r" fontAlgn="b"/>
                      <a:r>
                        <a:rPr lang="en-IT" sz="2000" b="1" u="none" strike="noStrike" dirty="0">
                          <a:effectLst/>
                        </a:rPr>
                        <a:t>1</a:t>
                      </a:r>
                      <a:endParaRPr lang="en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PNRR-IRIS</a:t>
                      </a:r>
                    </a:p>
                    <a:p>
                      <a:pPr algn="r" fontAlgn="b"/>
                      <a:r>
                        <a:rPr lang="en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</a:t>
                      </a:r>
                    </a:p>
                    <a:p>
                      <a:pPr algn="r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nclusi RD_MUCOL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105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0D6541-FF3A-8173-5BD0-359CDBC5B895}"/>
                  </a:ext>
                </a:extLst>
              </p:cNvPr>
              <p:cNvSpPr txBox="1"/>
              <p:nvPr/>
            </p:nvSpPr>
            <p:spPr>
              <a:xfrm>
                <a:off x="118988" y="4221088"/>
                <a:ext cx="8841488" cy="369332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T" dirty="0">
                    <a:latin typeface="+mn-lt"/>
                  </a:rPr>
                  <a:t>Sinergie su fondi esterni EU e MUR dedicati </a:t>
                </a:r>
                <a:r>
                  <a:rPr lang="en-GB" sz="1800" dirty="0">
                    <a:latin typeface="+mn-lt"/>
                    <a:cs typeface="Calibri" panose="020F0502020204030204" pitchFamily="34" charset="0"/>
                    <a:sym typeface="Wingdings" pitchFamily="2" charset="2"/>
                  </a:rPr>
                  <a:t> </a:t>
                </a:r>
                <a:r>
                  <a:rPr lang="en-GB" sz="1800" dirty="0" err="1">
                    <a:latin typeface="+mn-lt"/>
                    <a:cs typeface="Calibri" panose="020F0502020204030204" pitchFamily="34" charset="0"/>
                    <a:sym typeface="Wingdings" pitchFamily="2" charset="2"/>
                  </a:rPr>
                  <a:t>contribuiscono</a:t>
                </a:r>
                <a:r>
                  <a:rPr lang="en-GB" sz="1800" dirty="0">
                    <a:latin typeface="+mn-lt"/>
                    <a:cs typeface="Calibri" panose="020F0502020204030204" pitchFamily="34" charset="0"/>
                    <a:sym typeface="Wingdings" pitchFamily="2" charset="2"/>
                  </a:rPr>
                  <a:t> a </a:t>
                </a:r>
                <a:r>
                  <a:rPr lang="en-GB" sz="1800" dirty="0" err="1">
                    <a:latin typeface="+mn-lt"/>
                    <a:cs typeface="Calibri" panose="020F0502020204030204" pitchFamily="34" charset="0"/>
                    <a:sym typeface="Wingdings" pitchFamily="2" charset="2"/>
                  </a:rPr>
                  <a:t>definire</a:t>
                </a:r>
                <a:r>
                  <a:rPr lang="en-GB" sz="1800" dirty="0">
                    <a:latin typeface="+mn-lt"/>
                    <a:cs typeface="Calibri" panose="020F0502020204030204" pitchFamily="34" charset="0"/>
                    <a:sym typeface="Wingdings" pitchFamily="2" charset="2"/>
                  </a:rPr>
                  <a:t> </a:t>
                </a:r>
                <a:r>
                  <a:rPr lang="en-GB" sz="1800" dirty="0" err="1">
                    <a:latin typeface="+mn-lt"/>
                    <a:cs typeface="Calibri" panose="020F0502020204030204" pitchFamily="34" charset="0"/>
                    <a:sym typeface="Wingdings" pitchFamily="2" charset="2"/>
                  </a:rPr>
                  <a:t>sedi</a:t>
                </a:r>
                <a:r>
                  <a:rPr lang="en-GB" sz="1800" dirty="0">
                    <a:latin typeface="+mn-lt"/>
                    <a:cs typeface="Calibri" panose="020F0502020204030204" pitchFamily="34" charset="0"/>
                    <a:sym typeface="Wingdings" pitchFamily="2" charset="2"/>
                  </a:rPr>
                  <a:t> con </a:t>
                </a:r>
                <a:r>
                  <a:rPr lang="en-GB" sz="1800" b="1" dirty="0">
                    <a:cs typeface="Calibri" panose="020F0502020204030204" pitchFamily="34" charset="0"/>
                    <a:sym typeface="Wingdings" pitchFamily="2" charset="2"/>
                  </a:rPr>
                  <a:t>FTE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Wingdings" pitchFamily="2" charset="2"/>
                      </a:rPr>
                      <m:t>≥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Wingdings" pitchFamily="2" charset="2"/>
                      </a:rPr>
                      <m:t>𝟐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GB" sz="1800" b="1" dirty="0">
                    <a:cs typeface="Calibri" panose="020F0502020204030204" pitchFamily="34" charset="0"/>
                    <a:sym typeface="Wingdings" pitchFamily="2" charset="2"/>
                  </a:rPr>
                  <a:t>  </a:t>
                </a:r>
                <a:r>
                  <a:rPr lang="en-IT" b="1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0D6541-FF3A-8173-5BD0-359CDBC5B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8" y="4221088"/>
                <a:ext cx="8841488" cy="369332"/>
              </a:xfrm>
              <a:prstGeom prst="rect">
                <a:avLst/>
              </a:prstGeom>
              <a:blipFill>
                <a:blip r:embed="rId4"/>
                <a:stretch>
                  <a:fillRect l="-429" b="-21212"/>
                </a:stretch>
              </a:blipFill>
              <a:ln w="38100"/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5ED74-BC05-6C05-CB26-D0DEDFA6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767-5D1E-AC43-B67C-C095C59DE0C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8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552311-9F04-4241-8D90-E53610D67C4E}"/>
              </a:ext>
            </a:extLst>
          </p:cNvPr>
          <p:cNvSpPr txBox="1"/>
          <p:nvPr/>
        </p:nvSpPr>
        <p:spPr>
          <a:xfrm>
            <a:off x="-11484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>
                <a:solidFill>
                  <a:srgbClr val="800000"/>
                </a:solidFill>
                <a:latin typeface="+mj-lt"/>
              </a:rPr>
              <a:t>Stato 2024</a:t>
            </a:r>
            <a:endParaRPr lang="it-IT" sz="4000" i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5ED74-BC05-6C05-CB26-D0DEDFA6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767-5D1E-AC43-B67C-C095C59DE0C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E5D0F5-7E10-2AE1-FCF2-5E3B95E5C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48922"/>
              </p:ext>
            </p:extLst>
          </p:nvPr>
        </p:nvGraphicFramePr>
        <p:xfrm>
          <a:off x="323528" y="1340768"/>
          <a:ext cx="8229597" cy="3807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334">
                  <a:extLst>
                    <a:ext uri="{9D8B030D-6E8A-4147-A177-3AD203B41FA5}">
                      <a16:colId xmlns:a16="http://schemas.microsoft.com/office/drawing/2014/main" val="3658831373"/>
                    </a:ext>
                  </a:extLst>
                </a:gridCol>
                <a:gridCol w="616334">
                  <a:extLst>
                    <a:ext uri="{9D8B030D-6E8A-4147-A177-3AD203B41FA5}">
                      <a16:colId xmlns:a16="http://schemas.microsoft.com/office/drawing/2014/main" val="3766625553"/>
                    </a:ext>
                  </a:extLst>
                </a:gridCol>
                <a:gridCol w="717876">
                  <a:extLst>
                    <a:ext uri="{9D8B030D-6E8A-4147-A177-3AD203B41FA5}">
                      <a16:colId xmlns:a16="http://schemas.microsoft.com/office/drawing/2014/main" val="3832951156"/>
                    </a:ext>
                  </a:extLst>
                </a:gridCol>
                <a:gridCol w="616334">
                  <a:extLst>
                    <a:ext uri="{9D8B030D-6E8A-4147-A177-3AD203B41FA5}">
                      <a16:colId xmlns:a16="http://schemas.microsoft.com/office/drawing/2014/main" val="2911191196"/>
                    </a:ext>
                  </a:extLst>
                </a:gridCol>
                <a:gridCol w="616334">
                  <a:extLst>
                    <a:ext uri="{9D8B030D-6E8A-4147-A177-3AD203B41FA5}">
                      <a16:colId xmlns:a16="http://schemas.microsoft.com/office/drawing/2014/main" val="3174674682"/>
                    </a:ext>
                  </a:extLst>
                </a:gridCol>
                <a:gridCol w="616334">
                  <a:extLst>
                    <a:ext uri="{9D8B030D-6E8A-4147-A177-3AD203B41FA5}">
                      <a16:colId xmlns:a16="http://schemas.microsoft.com/office/drawing/2014/main" val="1355175568"/>
                    </a:ext>
                  </a:extLst>
                </a:gridCol>
                <a:gridCol w="616334">
                  <a:extLst>
                    <a:ext uri="{9D8B030D-6E8A-4147-A177-3AD203B41FA5}">
                      <a16:colId xmlns:a16="http://schemas.microsoft.com/office/drawing/2014/main" val="989491572"/>
                    </a:ext>
                  </a:extLst>
                </a:gridCol>
                <a:gridCol w="616334">
                  <a:extLst>
                    <a:ext uri="{9D8B030D-6E8A-4147-A177-3AD203B41FA5}">
                      <a16:colId xmlns:a16="http://schemas.microsoft.com/office/drawing/2014/main" val="2290501390"/>
                    </a:ext>
                  </a:extLst>
                </a:gridCol>
                <a:gridCol w="488817">
                  <a:extLst>
                    <a:ext uri="{9D8B030D-6E8A-4147-A177-3AD203B41FA5}">
                      <a16:colId xmlns:a16="http://schemas.microsoft.com/office/drawing/2014/main" val="3549222236"/>
                    </a:ext>
                  </a:extLst>
                </a:gridCol>
                <a:gridCol w="389637">
                  <a:extLst>
                    <a:ext uri="{9D8B030D-6E8A-4147-A177-3AD203B41FA5}">
                      <a16:colId xmlns:a16="http://schemas.microsoft.com/office/drawing/2014/main" val="2743782515"/>
                    </a:ext>
                  </a:extLst>
                </a:gridCol>
                <a:gridCol w="1438114">
                  <a:extLst>
                    <a:ext uri="{9D8B030D-6E8A-4147-A177-3AD203B41FA5}">
                      <a16:colId xmlns:a16="http://schemas.microsoft.com/office/drawing/2014/main" val="1942151049"/>
                    </a:ext>
                  </a:extLst>
                </a:gridCol>
                <a:gridCol w="264481">
                  <a:extLst>
                    <a:ext uri="{9D8B030D-6E8A-4147-A177-3AD203B41FA5}">
                      <a16:colId xmlns:a16="http://schemas.microsoft.com/office/drawing/2014/main" val="1295582995"/>
                    </a:ext>
                  </a:extLst>
                </a:gridCol>
                <a:gridCol w="616334">
                  <a:extLst>
                    <a:ext uri="{9D8B030D-6E8A-4147-A177-3AD203B41FA5}">
                      <a16:colId xmlns:a16="http://schemas.microsoft.com/office/drawing/2014/main" val="1341057405"/>
                    </a:ext>
                  </a:extLst>
                </a:gridCol>
              </a:tblGrid>
              <a:tr h="18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SEDE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000" b="1" u="none" strike="noStrike">
                          <a:effectLst/>
                        </a:rPr>
                        <a:t>2024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FTE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MuCol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AIDA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PNRR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>
                          <a:effectLst/>
                        </a:rPr>
                        <a:t>Assegnati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sj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780466218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*100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I.FAST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IRIS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Miss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Cons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App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commento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1903758640"/>
                  </a:ext>
                </a:extLst>
              </a:tr>
              <a:tr h="189404"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RD_MUCOL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aMUSE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3854061266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1463558562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BA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230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21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13,5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21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cons-DRD1-WP5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2973841040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BO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125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1,5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3956232643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FE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50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0,5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2287534263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GE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95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45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10,5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883975619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LNF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300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16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10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6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miss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712541288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LNL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1908576005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LNS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3,5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3988834132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MI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145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90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80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23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2379350177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MIB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30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0,5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3767792187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NA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0,5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2853268528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PD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325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19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7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miss + 40 AMUSE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330396603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PI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3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4114367603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PV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185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30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9,5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4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900" b="1" u="none" strike="noStrike">
                          <a:effectLst/>
                        </a:rPr>
                        <a:t>10+2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miss + cons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3176158370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RM1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260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10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12,5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2146438955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RM3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50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0,5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5,5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cons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3547162933"/>
                  </a:ext>
                </a:extLst>
              </a:tr>
              <a:tr h="179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TO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215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6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18,5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6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900" b="1" u="none" strike="noStrike">
                          <a:effectLst/>
                        </a:rPr>
                        <a:t>7 + 10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miss TB - consfinestre sottili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23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>
                          <a:effectLst/>
                        </a:rPr>
                        <a:t>miss ALL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1451414840"/>
                  </a:ext>
                </a:extLst>
              </a:tr>
              <a:tr h="18940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DTZ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20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5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000" b="1" u="none" strike="noStrike">
                          <a:effectLst/>
                        </a:rPr>
                        <a:t> </a:t>
                      </a:r>
                      <a:endParaRPr lang="en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900" b="1" u="none" strike="noStrike">
                          <a:effectLst/>
                        </a:rPr>
                        <a:t>6,5</a:t>
                      </a:r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3" marR="7103" marT="7103" marB="0" anchor="b"/>
                </a:tc>
                <a:extLst>
                  <a:ext uri="{0D108BD9-81ED-4DB2-BD59-A6C34878D82A}">
                    <a16:rowId xmlns:a16="http://schemas.microsoft.com/office/drawing/2014/main" val="249975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5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552311-9F04-4241-8D90-E53610D67C4E}"/>
              </a:ext>
            </a:extLst>
          </p:cNvPr>
          <p:cNvSpPr txBox="1"/>
          <p:nvPr/>
        </p:nvSpPr>
        <p:spPr>
          <a:xfrm>
            <a:off x="-11484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800000"/>
                </a:solidFill>
                <a:latin typeface="+mj-lt"/>
              </a:rPr>
              <a:t>Richieste luglio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5ED74-BC05-6C05-CB26-D0DEDFA6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767-5D1E-AC43-B67C-C095C59DE0C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CCC3BD8-73F9-288F-5F27-E2C43708A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67330"/>
              </p:ext>
            </p:extLst>
          </p:nvPr>
        </p:nvGraphicFramePr>
        <p:xfrm>
          <a:off x="827584" y="984250"/>
          <a:ext cx="58166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16600" imgH="4889500" progId="Excel.Sheet.12">
                  <p:embed/>
                </p:oleObj>
              </mc:Choice>
              <mc:Fallback>
                <p:oleObj name="Worksheet" r:id="rId2" imgW="5816600" imgH="4889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984250"/>
                        <a:ext cx="58166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72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5348F-4A77-CD32-D789-EE699E5C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767-5D1E-AC43-B67C-C095C59DE0C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 descr="A white and red text on a white background&#10;&#10;Description automatically generated">
            <a:extLst>
              <a:ext uri="{FF2B5EF4-FFF2-40B4-BE49-F238E27FC236}">
                <a16:creationId xmlns:a16="http://schemas.microsoft.com/office/drawing/2014/main" id="{C4F8F87A-4061-52F7-E234-8A586F54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94"/>
            <a:ext cx="8964488" cy="65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B71B-342F-8689-4E76-D57548A7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Missioni Test beam/Strategy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54AB-A7B5-B540-2394-CDFA0297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38669-066A-C499-7E06-DD9A2397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767-5D1E-AC43-B67C-C095C59DE0C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5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B71B-342F-8689-4E76-D57548A7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R&amp;D Detector ==&gt; DRD-WP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54AB-A7B5-B540-2394-CDFA0297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38669-066A-C499-7E06-DD9A2397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767-5D1E-AC43-B67C-C095C59DE0C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06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339</Words>
  <Application>Microsoft Macintosh PowerPoint</Application>
  <PresentationFormat>On-screen Show (4:3)</PresentationFormat>
  <Paragraphs>212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Missioni Test beam/Strategy</vt:lpstr>
      <vt:lpstr>R&amp;D Detector ==&gt; DRD-WP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INFN-CSN1: Bilancio    stato 2017 - previsione 2018 - piani 2018-2020</dc:title>
  <dc:creator>Microsoft Office User</dc:creator>
  <cp:lastModifiedBy>Nadia Pastrone</cp:lastModifiedBy>
  <cp:revision>303</cp:revision>
  <cp:lastPrinted>2012-04-19T10:21:24Z</cp:lastPrinted>
  <dcterms:created xsi:type="dcterms:W3CDTF">2017-05-31T07:13:50Z</dcterms:created>
  <dcterms:modified xsi:type="dcterms:W3CDTF">2024-06-21T13:58:09Z</dcterms:modified>
</cp:coreProperties>
</file>