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2"/>
  </p:notesMasterIdLst>
  <p:sldIdLst>
    <p:sldId id="267" r:id="rId6"/>
    <p:sldId id="258" r:id="rId7"/>
    <p:sldId id="259" r:id="rId8"/>
    <p:sldId id="270" r:id="rId9"/>
    <p:sldId id="271" r:id="rId10"/>
    <p:sldId id="269" r:id="rId11"/>
    <p:sldId id="262" r:id="rId12"/>
    <p:sldId id="275" r:id="rId13"/>
    <p:sldId id="261" r:id="rId14"/>
    <p:sldId id="276" r:id="rId15"/>
    <p:sldId id="277" r:id="rId16"/>
    <p:sldId id="274" r:id="rId17"/>
    <p:sldId id="272" r:id="rId18"/>
    <p:sldId id="279" r:id="rId19"/>
    <p:sldId id="278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29C26-86A4-4892-B165-1D6867A8C3BD}" v="1" dt="2025-05-27T07:34:29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0EC75-415C-4558-BF36-45C1F1C1E157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8C16C-6521-45D4-9F0C-0BFE5F84E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31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8C16C-6521-45D4-9F0C-0BFE5F84E5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59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8C16C-6521-45D4-9F0C-0BFE5F84E5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5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2404-D930-6ACE-3EE0-A1B1935B2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0F023-AE3D-2280-17C2-C9383037E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02E64-8A52-2766-CB5E-495A7C89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65B81-D1C3-FE27-D407-53BF4989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F169-11EC-469E-D6A2-C9FFA98C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8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214D8-0009-FB48-0CB5-F371A5FB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ECF96-3FAE-C998-251D-1EBBFE1EA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C0928-9449-6172-37C8-EB968D7D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7A039-5DA5-ECA0-241F-AD3930AF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6D9A5-F82F-FECA-5A3A-C86ED444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1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F2917B-6E1E-9B53-0E51-4C2453603C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9AE47-7012-B834-88BB-915CD60C0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6517F-5ACF-DFC2-9F74-2D053742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2ABF2-5D30-26D6-422B-015B8ADC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1670A-4304-33F8-E8B6-0E7E12E7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235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EACD-C12E-363C-5B80-A9DE2AA02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72C54-56BA-F0EE-AF8D-A01ADBC2D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502DB-0B53-841D-EDB7-5F884B4A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FD360-F28B-6707-2F66-9E789E53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64D81-AEEE-9C5B-1AC4-DAF1CE29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8686-B9E4-4F57-B4E5-9C5341E6C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06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A4CB-6F82-E5CC-C4D1-C54169E7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C1396-AEEE-30C5-7CF8-2A8C7A06A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C6B4E-942B-5D17-ED90-A3CBBB58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5F83-DD9E-C352-77B1-4EE82D25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69037-FCE0-1A62-301D-FD06E3B0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8686-B9E4-4F57-B4E5-9C5341E6C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90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D098-1E05-E677-73D5-21630CB0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EA579-F958-ADF3-8E99-16C616B0F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237AD-58CC-F768-00C3-83FA2242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FFC47-8260-851F-2D88-B4A1362D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81278-956A-2296-DB07-FAE52D44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8686-B9E4-4F57-B4E5-9C5341E6C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70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EF02-B4A8-694C-0315-C703C386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318DC-702F-7204-CF10-5BBAF46E9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C2701-3454-BA64-25BE-6D71ECE9D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F2F9A-18FB-BD4B-13AE-807A8494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57034-0809-AFF6-0FEC-248592F0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DD13D-670B-6DB2-0FF4-3F5A2E84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8686-B9E4-4F57-B4E5-9C5341E6C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713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EBC7-3E1E-59E9-F24E-C99D8FB2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34298-A254-1174-BE07-CBD245F99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777FC-E462-ACA3-C71C-196C35221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D889E-C7FF-7B8A-8BD5-8B3A133AE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79FEB-2596-33BE-8046-43CF30477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FD5C27-FA10-1C35-3260-97BB9D1C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BDF89-14A7-DB21-E56F-B4F3652F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70CACE-F472-D66A-34A5-D26A8DEF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8686-B9E4-4F57-B4E5-9C5341E6C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5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4F9B-79F9-66E5-E347-3E991017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E7CCB-3CAD-8E40-A560-4DAA179D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4E7CD-A3B5-E52A-A3A2-D2F86158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4039E-84E8-007A-C441-FA1A592B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8686-B9E4-4F57-B4E5-9C5341E6C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96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2596A1-8641-A747-9724-26E1CE8B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79EC00-846F-C172-BB06-609D913A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69164-3590-8A6B-96DE-B5B22BD7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8686-B9E4-4F57-B4E5-9C5341E6C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33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CAFE-9E24-83DE-0E4C-804F3D54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FE144-51A3-235E-B9EA-890E2FFA4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84B6A-8124-FDD4-BE81-CC6B98D94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38915-58F9-BD91-C4AA-FD3B10EA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7F1EF-D64C-BE9D-9064-AA514263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8D2D9-87E6-B5FE-375C-48F6629E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8686-B9E4-4F57-B4E5-9C5341E6C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3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F91F-3622-3244-8515-3ED9E6CF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A322D-9DDD-D10D-09B7-E214F4400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5C13-2A8B-8EDB-481F-265771B9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87916-4FE8-F7C2-ABCA-B4833C8F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8CA9-D67B-B253-E865-46DEF755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594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C2E0-4484-43CA-0A8E-91A8ABBF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ADD08-7782-7406-5B4E-F6F428144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57FF-F3E1-DE5C-5C21-8B1274FD8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1F999-6091-C93E-1043-039DFCF7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725B4-3761-F38A-1219-B4ADCDB4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92FD4-E952-D342-7F06-BDD135D1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8686-B9E4-4F57-B4E5-9C5341E6C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221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59BC3-06D3-0227-82C9-0709FC81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FACB9-2C2D-1C80-0A94-9ECE36550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43CCB-E7DC-83A4-6D57-9E4B7C61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64AC6-CE25-E099-C50A-67A16AC3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DF26D-B501-B064-9DB2-821392C8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8686-B9E4-4F57-B4E5-9C5341E6C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38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3CF629-836D-4F29-3489-0973D7A7F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7E0351-3B4E-E153-1DA1-EEB2C0188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08877-C3EB-95FB-86F6-D4F73A5E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6E16A-1C20-A2D1-80ED-2FD344EC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68B2B-A3A7-CD24-B176-B5635B24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8686-B9E4-4F57-B4E5-9C5341E6C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27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B3CE-8974-5C46-D915-D8EF11DAE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3A0A1-6093-8586-5BFB-B9F26587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B691B-689B-411F-934C-1C10AE531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6FBD7-0F59-98DE-6C90-E2F7A9A2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3E0E3-225F-3D48-0399-1B9FBAAC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0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F750-5C79-01A4-F649-059D46D0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DC5F-C3AB-871D-0AC7-B69818C4A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955B4-5734-53B1-FEAA-A3178783F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19CAE-52BF-86D1-E152-BB84A10C4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5CDCF-EAED-55E9-DF85-2D0DBEB7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D263F-1C6C-6466-C06F-AD60F45E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26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4359-134F-0CE2-79A3-B0AA0D48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A7505-1BFA-28FA-9101-E96C3C7FB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8599B-C0EF-35DA-0CF5-5BBC40F9D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51B70-8138-83E5-C727-53959D6FD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6A2BE-18B8-10D6-6127-64092EEC7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7835A-DB9E-9C54-208E-E397F8A8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EB306-EAA8-6622-471F-8A9106F7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97F30D-AD2A-BAD1-1933-BB7848C7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4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8006-B9AE-FA94-B399-0DD21410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5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F5AC0-5FCA-400F-499C-B5DBC0FB0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BF0A6-7333-46BE-8163-938B0DD8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E24B8-4D7C-0C4D-BF4A-4DA66A06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02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637A7-795A-B77B-2CE0-D0DF5CE2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D70BA-B9A4-9EDD-9762-546E610A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4F16C-0A96-8C42-420E-A2A49B26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49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A546-46AA-F91B-127C-2BDB70D5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8C2C4-32AB-06F6-7042-FE333D70E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19261-A7C5-364B-EE6F-7CF6F13C8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A07FA-8D03-CFDA-6556-80776D18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D38E5-60B8-7E48-281E-53851FCF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82707-B644-B40E-631D-A8FF9313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9730-AC15-D5FA-3DB0-3456EB59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12672-BBED-0400-0F66-B1E61CD70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B004A-E0B4-8CB1-FCF9-C393E288A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EDBF4-B06C-BEC9-13EA-145C4000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33659-7B43-09A7-1FB1-F97FAFC9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ED2B7-F5D6-2A0D-DD0F-67B785A2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7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2A2D8-7F2C-9995-C25E-2124DA43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DA40D-5A4C-812F-5822-FEBF745DC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D6468-E130-000B-1C60-64D85183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5/27/2025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1CC52-8E8F-0012-AEEE-2E03AE18F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905C6-5346-6C04-3EF6-1BB1E1832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115920-1EAE-4E18-B6B4-8D556BBB6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1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3B8B4-E3BD-525B-8FB2-28ACC197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95198-3280-9D0A-A80F-6AD5150FD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F1A23-FBC2-4E35-8213-F040135C6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5/27/2025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B62E2-4502-9E1B-0325-1E75F57ED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L. Tricarico Muon4Future - Venice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F55B3-90C0-8E55-623E-9D435E6D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2C8686-B9E4-4F57-B4E5-9C5341E6CA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43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i.org/10.4236/wjnst.2020.102007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800D6-EABF-8847-906D-CA639B573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642" y="1637571"/>
            <a:ext cx="8451548" cy="4141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39AFC8-6256-8356-9383-8DE83D7F7FAC}"/>
              </a:ext>
            </a:extLst>
          </p:cNvPr>
          <p:cNvSpPr txBox="1"/>
          <p:nvPr/>
        </p:nvSpPr>
        <p:spPr>
          <a:xfrm>
            <a:off x="636871" y="1078644"/>
            <a:ext cx="814128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0" b="1" i="0" dirty="0">
                <a:effectLst/>
                <a:latin typeface="Liberation Sans"/>
              </a:rPr>
              <a:t>Application of liquid lead as target material for muon production: status and perspectives</a:t>
            </a:r>
            <a:endParaRPr lang="en-GB" sz="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CF40F-AA68-4AA5-0DA2-8FA83145B4E3}"/>
              </a:ext>
            </a:extLst>
          </p:cNvPr>
          <p:cNvSpPr txBox="1"/>
          <p:nvPr/>
        </p:nvSpPr>
        <p:spPr>
          <a:xfrm>
            <a:off x="643584" y="5994389"/>
            <a:ext cx="3610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Luca Tricarico</a:t>
            </a:r>
            <a:r>
              <a:rPr lang="en-GB" sz="1800" b="1" u="sng" baseline="30000" dirty="0">
                <a:latin typeface="Arial Narrow"/>
                <a:cs typeface="Arial Narrow"/>
              </a:rPr>
              <a:t>1</a:t>
            </a:r>
            <a:r>
              <a:rPr lang="en-GB" dirty="0"/>
              <a:t>, Carlo Carrelli</a:t>
            </a:r>
            <a:r>
              <a:rPr lang="en-GB" sz="1800" baseline="30000" dirty="0">
                <a:latin typeface="Arial Narrow"/>
                <a:cs typeface="Arial Narrow"/>
              </a:rPr>
              <a:t>2</a:t>
            </a:r>
            <a:endParaRPr lang="en-GB" dirty="0"/>
          </a:p>
          <a:p>
            <a:r>
              <a:rPr lang="en-GB" sz="1800" baseline="30000" dirty="0">
                <a:latin typeface="Arial Narrow"/>
                <a:cs typeface="Arial Narrow"/>
              </a:rPr>
              <a:t>1</a:t>
            </a:r>
            <a:r>
              <a:rPr lang="en-GB" dirty="0"/>
              <a:t>University of Bologna, </a:t>
            </a:r>
            <a:r>
              <a:rPr lang="en-GB" sz="1800" baseline="30000" dirty="0">
                <a:latin typeface="Arial Narrow"/>
                <a:cs typeface="Arial Narrow"/>
              </a:rPr>
              <a:t>2</a:t>
            </a:r>
            <a:r>
              <a:rPr lang="en-GB" dirty="0"/>
              <a:t>Enea - FSN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3D18FA-DEB6-E5DA-6EBA-1CE4724F6811}"/>
              </a:ext>
            </a:extLst>
          </p:cNvPr>
          <p:cNvGrpSpPr/>
          <p:nvPr/>
        </p:nvGrpSpPr>
        <p:grpSpPr>
          <a:xfrm>
            <a:off x="7649174" y="6070485"/>
            <a:ext cx="3899242" cy="494139"/>
            <a:chOff x="6227731" y="6091665"/>
            <a:chExt cx="3899242" cy="494139"/>
          </a:xfrm>
        </p:grpSpPr>
        <p:pic>
          <p:nvPicPr>
            <p:cNvPr id="4" name="Picture 3" descr="A red circle with text and a logo&#10;&#10;Description automatically generated">
              <a:extLst>
                <a:ext uri="{FF2B5EF4-FFF2-40B4-BE49-F238E27FC236}">
                  <a16:creationId xmlns:a16="http://schemas.microsoft.com/office/drawing/2014/main" id="{BA3E28CE-6A75-1F17-CF43-AD3CBA8AA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226" r="23226"/>
            <a:stretch/>
          </p:blipFill>
          <p:spPr>
            <a:xfrm>
              <a:off x="6227731" y="6091665"/>
              <a:ext cx="525350" cy="469285"/>
            </a:xfrm>
            <a:prstGeom prst="rect">
              <a:avLst/>
            </a:prstGeom>
          </p:spPr>
        </p:pic>
        <p:pic>
          <p:nvPicPr>
            <p:cNvPr id="7" name="Picture 6" descr="A blue and black letter e&#10;&#10;Description automatically generated">
              <a:extLst>
                <a:ext uri="{FF2B5EF4-FFF2-40B4-BE49-F238E27FC236}">
                  <a16:creationId xmlns:a16="http://schemas.microsoft.com/office/drawing/2014/main" id="{A910F92F-0BB0-17AC-8E1A-5987C8D90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6709" y="6093501"/>
              <a:ext cx="1641286" cy="448106"/>
            </a:xfrm>
            <a:prstGeom prst="rect">
              <a:avLst/>
            </a:prstGeom>
          </p:spPr>
        </p:pic>
        <p:pic>
          <p:nvPicPr>
            <p:cNvPr id="8" name="Picture 7" descr="A blue square with white text&#10;&#10;AI-generated content may be incorrect.">
              <a:extLst>
                <a:ext uri="{FF2B5EF4-FFF2-40B4-BE49-F238E27FC236}">
                  <a16:creationId xmlns:a16="http://schemas.microsoft.com/office/drawing/2014/main" id="{836D4158-0C65-DA23-FA06-471AEFBD3E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658" r="14390"/>
            <a:stretch/>
          </p:blipFill>
          <p:spPr>
            <a:xfrm>
              <a:off x="9601623" y="6091665"/>
              <a:ext cx="525350" cy="49413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9252EFF-E1AE-AFCC-E09F-B0B58D94E77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572"/>
          <a:stretch/>
        </p:blipFill>
        <p:spPr>
          <a:xfrm>
            <a:off x="5802085" y="5993320"/>
            <a:ext cx="1491343" cy="6388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A7409D-8C0A-A429-44D0-DEEE4F3D4916}"/>
              </a:ext>
            </a:extLst>
          </p:cNvPr>
          <p:cNvSpPr txBox="1"/>
          <p:nvPr/>
        </p:nvSpPr>
        <p:spPr>
          <a:xfrm>
            <a:off x="816428" y="4248743"/>
            <a:ext cx="3129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/>
              <a:t>Muon4Future, Venice 2025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18F375-936A-4773-0F0B-11A04371DB9C}"/>
              </a:ext>
            </a:extLst>
          </p:cNvPr>
          <p:cNvCxnSpPr>
            <a:cxnSpLocks/>
          </p:cNvCxnSpPr>
          <p:nvPr/>
        </p:nvCxnSpPr>
        <p:spPr>
          <a:xfrm>
            <a:off x="816428" y="4226971"/>
            <a:ext cx="3635829" cy="21772"/>
          </a:xfrm>
          <a:prstGeom prst="line">
            <a:avLst/>
          </a:prstGeom>
          <a:ln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50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76FAC-4467-5254-ECA9-938C404E5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C7EA-E359-E067-49A9-9F1A28A29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94" y="305778"/>
            <a:ext cx="10515600" cy="678584"/>
          </a:xfrm>
        </p:spPr>
        <p:txBody>
          <a:bodyPr>
            <a:normAutofit fontScale="90000"/>
          </a:bodyPr>
          <a:lstStyle/>
          <a:p>
            <a:r>
              <a:rPr lang="en-GB" dirty="0"/>
              <a:t>Liquid target: past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90568-6C49-7B4B-27D6-EA27F1240524}"/>
              </a:ext>
            </a:extLst>
          </p:cNvPr>
          <p:cNvSpPr txBox="1"/>
          <p:nvPr/>
        </p:nvSpPr>
        <p:spPr>
          <a:xfrm>
            <a:off x="2922641" y="1411616"/>
            <a:ext cx="90923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H. Kirk 2001</a:t>
            </a:r>
          </a:p>
          <a:p>
            <a:r>
              <a:rPr lang="en-GB" b="1" dirty="0">
                <a:latin typeface="Arial" panose="020B0604020202020204" pitchFamily="34" charset="0"/>
              </a:rPr>
              <a:t>TARGET STUDIES WITH BNL E951 AT THE AGS</a:t>
            </a:r>
          </a:p>
          <a:p>
            <a:r>
              <a:rPr lang="en-GB" dirty="0"/>
              <a:t>N. Simos 2001</a:t>
            </a:r>
          </a:p>
          <a:p>
            <a:r>
              <a:rPr lang="en-GB" b="1" dirty="0">
                <a:latin typeface="Arial" panose="020B0604020202020204" pitchFamily="34" charset="0"/>
              </a:rPr>
              <a:t>THERMODYNAMIC INTERACTION OF THE PRIMARY PROTON BEAM </a:t>
            </a:r>
          </a:p>
          <a:p>
            <a:r>
              <a:rPr lang="en-GB" b="1" dirty="0">
                <a:latin typeface="Arial" panose="020B0604020202020204" pitchFamily="34" charset="0"/>
              </a:rPr>
              <a:t>WITH A MERCURY JET TARGET AT A NEUTRINO FACTORY SOURCE</a:t>
            </a:r>
          </a:p>
          <a:p>
            <a:endParaRPr lang="en-GB" b="1" dirty="0">
              <a:latin typeface="Arial" panose="020B0604020202020204" pitchFamily="34" charset="0"/>
            </a:endParaRPr>
          </a:p>
          <a:p>
            <a:r>
              <a:rPr lang="en-GB" b="1" dirty="0"/>
              <a:t>Keys aspects: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Mercury jet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Shock wave up to several GPa and cavitation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Destruction of the mercury jet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2DF07-0713-E41B-ABC2-B6EB751FB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7"/>
          <a:stretch/>
        </p:blipFill>
        <p:spPr>
          <a:xfrm>
            <a:off x="8267700" y="3082185"/>
            <a:ext cx="2781269" cy="3238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7A77E-7B12-822A-B52E-1B4DFBC0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4437296"/>
            <a:ext cx="3182580" cy="17195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917282-B56E-E914-AF81-0658CE83E4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430"/>
          <a:stretch/>
        </p:blipFill>
        <p:spPr>
          <a:xfrm>
            <a:off x="637787" y="1511300"/>
            <a:ext cx="1943268" cy="4891836"/>
          </a:xfrm>
          <a:prstGeom prst="rect">
            <a:avLst/>
          </a:prstGeom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E0807ADB-AF8D-EDFD-B211-D405BAD9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D903425C-5F2B-2E2C-6A94-1497BFAD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6764EE8-D2C2-4A03-1299-2492C27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71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E511F-36BB-8B84-5E92-41D7CFA62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2A25-0FAA-91EC-8CD1-BFD71B00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94" y="305778"/>
            <a:ext cx="10515600" cy="678584"/>
          </a:xfrm>
        </p:spPr>
        <p:txBody>
          <a:bodyPr>
            <a:normAutofit fontScale="90000"/>
          </a:bodyPr>
          <a:lstStyle/>
          <a:p>
            <a:r>
              <a:rPr lang="en-GB" dirty="0"/>
              <a:t>Liquid target: past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A5739-A95F-E3C0-0574-60715DD3F85D}"/>
              </a:ext>
            </a:extLst>
          </p:cNvPr>
          <p:cNvSpPr txBox="1"/>
          <p:nvPr/>
        </p:nvSpPr>
        <p:spPr>
          <a:xfrm>
            <a:off x="2922641" y="1259216"/>
            <a:ext cx="9092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H. G. Kirk 2010</a:t>
            </a:r>
          </a:p>
          <a:p>
            <a:r>
              <a:rPr lang="en-GB" sz="1800" b="1" i="0" u="none" strike="noStrike" baseline="0" dirty="0">
                <a:solidFill>
                  <a:srgbClr val="1D1B1B"/>
                </a:solidFill>
                <a:latin typeface="Arial-BoldMT"/>
              </a:rPr>
              <a:t>RECENT RESULTS FROM THE MERIT EXPERIMENT</a:t>
            </a:r>
          </a:p>
          <a:p>
            <a:endParaRPr lang="en-GB" b="1" dirty="0">
              <a:solidFill>
                <a:srgbClr val="1D1B1B"/>
              </a:solidFill>
              <a:latin typeface="Arial-BoldMT"/>
            </a:endParaRPr>
          </a:p>
          <a:p>
            <a:r>
              <a:rPr lang="en-GB" b="1" dirty="0"/>
              <a:t>Keys aspects: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Mercury jet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Stability of jet under magnetic field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583E7-AE52-40E7-AF1C-980F1F488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662" y="3138410"/>
            <a:ext cx="3152782" cy="3110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84A96C-3DBA-1F52-0128-F96D78A36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090" y="3100310"/>
            <a:ext cx="3152782" cy="3110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2D664-A892-1145-9220-82781143A2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000"/>
          <a:stretch/>
        </p:blipFill>
        <p:spPr>
          <a:xfrm>
            <a:off x="664432" y="1259216"/>
            <a:ext cx="1943268" cy="311304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007486-4B52-6644-01BB-C9A9AC3F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B719D52-A494-26B2-0AFA-37CFB4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A134751-5D37-31B1-5502-2A9E94D4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8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8769E-E937-B4E1-F624-F5E7B5A77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0C37-CBB8-51CA-836F-B873B1B7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94" y="305778"/>
            <a:ext cx="10515600" cy="678584"/>
          </a:xfrm>
        </p:spPr>
        <p:txBody>
          <a:bodyPr>
            <a:normAutofit fontScale="90000"/>
          </a:bodyPr>
          <a:lstStyle/>
          <a:p>
            <a:r>
              <a:rPr lang="en-GB" dirty="0"/>
              <a:t>Liquid target: past solutions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47C2D-BB8A-E1CD-B633-FE6FC82A3F45}"/>
              </a:ext>
            </a:extLst>
          </p:cNvPr>
          <p:cNvSpPr txBox="1"/>
          <p:nvPr/>
        </p:nvSpPr>
        <p:spPr>
          <a:xfrm>
            <a:off x="1304925" y="1543050"/>
            <a:ext cx="88729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Literature review conclusions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The fast energy deposition creates thermal shock waves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The shock waves can reach the beam windows and the nozzle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The scattering centres (bubbles gas inside the target) reduce the shock wave damage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The jet solution works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The magnetic field increases the stability of the jet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4B9C1D-C370-CF8A-83E6-3D01D5C59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79" y="4131029"/>
            <a:ext cx="10753725" cy="1355144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55D90B6-7204-F30D-6E05-D4DA0E8E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A03E59-EECA-ECE2-DFD2-026858ED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D0B219-737E-D17E-EA82-7B550426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9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AF94B-FEA5-4EE2-A0E7-7068B7811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7276-DDDD-9942-40DE-D5DC1818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Liquid target: prospective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DD932-4922-076D-040A-87ABBFABABF5}"/>
              </a:ext>
            </a:extLst>
          </p:cNvPr>
          <p:cNvSpPr txBox="1"/>
          <p:nvPr/>
        </p:nvSpPr>
        <p:spPr>
          <a:xfrm>
            <a:off x="1066800" y="1289893"/>
            <a:ext cx="52197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Proton</a:t>
            </a:r>
            <a:r>
              <a:rPr lang="en-GB" b="1" dirty="0"/>
              <a:t> beam IMCC (CERN 2023)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Beam power: 2-4 MW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Pulse beam: 2ns length with 5 Hz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Magnetic field: 20 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Energy deposition (liquid lead 2MW): 100 J/g</a:t>
            </a:r>
          </a:p>
        </p:txBody>
      </p:sp>
      <p:pic>
        <p:nvPicPr>
          <p:cNvPr id="7" name="Picture 6" descr="A rainbow colored graph and a graph&#10;&#10;Description automatically generated with medium confidence">
            <a:extLst>
              <a:ext uri="{FF2B5EF4-FFF2-40B4-BE49-F238E27FC236}">
                <a16:creationId xmlns:a16="http://schemas.microsoft.com/office/drawing/2014/main" id="{598A7FE1-70D0-7FA8-8517-B3CC1C0D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289893"/>
            <a:ext cx="4114800" cy="3086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79057F-1C87-2458-6405-29A258433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5108063"/>
            <a:ext cx="7422127" cy="11503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7580D4-0B8B-523E-A1AD-F8A4BF920AB2}"/>
              </a:ext>
            </a:extLst>
          </p:cNvPr>
          <p:cNvSpPr txBox="1"/>
          <p:nvPr/>
        </p:nvSpPr>
        <p:spPr>
          <a:xfrm>
            <a:off x="6674440" y="4458055"/>
            <a:ext cx="46793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Power deposition – z axis Contour of temperature into the liquid lead.</a:t>
            </a:r>
          </a:p>
          <a:p>
            <a:pPr algn="ctr"/>
            <a:r>
              <a:rPr lang="en-GB" sz="1100" dirty="0"/>
              <a:t>(data source CERN (2023),  2 MWs target</a:t>
            </a:r>
            <a:r>
              <a:rPr lang="en-GB" sz="1000" i="1" dirty="0"/>
              <a:t>).</a:t>
            </a:r>
            <a:endParaRPr lang="en-GB" sz="1000" dirty="0"/>
          </a:p>
        </p:txBody>
      </p:sp>
      <p:pic>
        <p:nvPicPr>
          <p:cNvPr id="12" name="Picture 11" descr="A logo with a circle and text&#10;&#10;AI-generated content may be incorrect.">
            <a:extLst>
              <a:ext uri="{FF2B5EF4-FFF2-40B4-BE49-F238E27FC236}">
                <a16:creationId xmlns:a16="http://schemas.microsoft.com/office/drawing/2014/main" id="{F85A1879-5C10-8F78-5AE8-A537446E4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81" y="5245123"/>
            <a:ext cx="1011119" cy="1013336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54CF71A-9A6F-2F52-E85A-E4876A34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9488D2B-85FB-EC09-3AC0-F3DA5E0E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B1FE48-E107-9648-5E0F-00E8B91D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5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9759A-AF4A-9157-8B10-DDEF61073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991F-7E3E-F377-06BF-B9288E59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Liquid target: prospective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B9E724-21FA-AEC8-0DF2-968C621DB575}"/>
              </a:ext>
            </a:extLst>
          </p:cNvPr>
          <p:cNvSpPr txBox="1"/>
          <p:nvPr/>
        </p:nvSpPr>
        <p:spPr>
          <a:xfrm>
            <a:off x="838201" y="1534886"/>
            <a:ext cx="55517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Liquid lead target option for IMCC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Liquid lead curtain - ENEA-CERN 2023-2024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trike="sngStrike" dirty="0"/>
              <a:t>Hight mass flow rate – poor muon production</a:t>
            </a:r>
          </a:p>
          <a:p>
            <a:pPr lvl="1"/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Liquid lead jet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Liquid lead jet at 4 m/s – S. Candido (CERN 2025)</a:t>
            </a:r>
          </a:p>
          <a:p>
            <a:pPr lvl="1"/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Shock wave and cavitation model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Shock wave based on Mie–Grüneisen Equation of State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2D simulation on Lead Bottom Stream Target LBST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A391F7-B481-984C-A632-5D8044CE0ED5}"/>
              </a:ext>
            </a:extLst>
          </p:cNvPr>
          <p:cNvGrpSpPr/>
          <p:nvPr/>
        </p:nvGrpSpPr>
        <p:grpSpPr>
          <a:xfrm>
            <a:off x="6871712" y="1043710"/>
            <a:ext cx="4842726" cy="5319498"/>
            <a:chOff x="6849941" y="1173376"/>
            <a:chExt cx="4842726" cy="53194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A81E36-7DB9-C0BD-6443-598B4A4A2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3307" y="1173376"/>
              <a:ext cx="3905064" cy="1843237"/>
            </a:xfrm>
            <a:prstGeom prst="rect">
              <a:avLst/>
            </a:prstGeom>
          </p:spPr>
        </p:pic>
        <p:pic>
          <p:nvPicPr>
            <p:cNvPr id="9" name="Picture 8" descr="A diagram of a blue and green object&#10;&#10;AI-generated content may be incorrect.">
              <a:extLst>
                <a:ext uri="{FF2B5EF4-FFF2-40B4-BE49-F238E27FC236}">
                  <a16:creationId xmlns:a16="http://schemas.microsoft.com/office/drawing/2014/main" id="{85E57872-7D8A-99D3-28CC-330A5F1E4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589" r="22473"/>
            <a:stretch/>
          </p:blipFill>
          <p:spPr>
            <a:xfrm>
              <a:off x="7122494" y="3338969"/>
              <a:ext cx="1923111" cy="2785798"/>
            </a:xfrm>
            <a:prstGeom prst="rect">
              <a:avLst/>
            </a:prstGeom>
          </p:spPr>
        </p:pic>
        <p:pic>
          <p:nvPicPr>
            <p:cNvPr id="10" name="Picture 9" descr="A diagram of a body&#10;&#10;AI-generated content may be incorrect.">
              <a:extLst>
                <a:ext uri="{FF2B5EF4-FFF2-40B4-BE49-F238E27FC236}">
                  <a16:creationId xmlns:a16="http://schemas.microsoft.com/office/drawing/2014/main" id="{FAF2B03E-90A9-9028-CEAF-3D511B5F8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1914" r="24160"/>
            <a:stretch/>
          </p:blipFill>
          <p:spPr>
            <a:xfrm>
              <a:off x="9189621" y="3429000"/>
              <a:ext cx="1728750" cy="267595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BB05C1-A5BA-437C-D3CD-4FAC33647FA5}"/>
                </a:ext>
              </a:extLst>
            </p:cNvPr>
            <p:cNvSpPr txBox="1"/>
            <p:nvPr/>
          </p:nvSpPr>
          <p:spPr>
            <a:xfrm>
              <a:off x="6849941" y="3338969"/>
              <a:ext cx="467936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100" dirty="0"/>
                <a:t> Liquid lead jet – S. Candido CERN 2025.</a:t>
              </a:r>
              <a:endParaRPr lang="en-GB" sz="1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225C6B-D82C-E032-D0D7-A1C3C4DDDAAF}"/>
                </a:ext>
              </a:extLst>
            </p:cNvPr>
            <p:cNvSpPr txBox="1"/>
            <p:nvPr/>
          </p:nvSpPr>
          <p:spPr>
            <a:xfrm>
              <a:off x="7013307" y="6231264"/>
              <a:ext cx="467936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100" dirty="0"/>
                <a:t> Shock wave study LBST – L. Tricarico ENEA 2025.</a:t>
              </a:r>
              <a:endParaRPr lang="en-GB" sz="1000" dirty="0"/>
            </a:p>
          </p:txBody>
        </p:sp>
      </p:grp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A5C1B49-4250-B7F3-B7FB-71C8DE47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D4DABBD-1B03-D603-C2A2-D42A2BB6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8C051E3-67E7-365B-A8E8-2646A1F4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9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1F0A1-F82E-499B-6579-65EB3D4D7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51AD5E-72BC-F69F-65D3-A34C7CB08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797393"/>
            <a:ext cx="8414447" cy="41236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88A6CD-3625-7345-5232-6CC0AC4F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DF013-E2E3-C66D-B76F-D6BFC9F02E02}"/>
              </a:ext>
            </a:extLst>
          </p:cNvPr>
          <p:cNvSpPr txBox="1"/>
          <p:nvPr/>
        </p:nvSpPr>
        <p:spPr>
          <a:xfrm>
            <a:off x="838200" y="1166842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Liquid lead is an ideal candidate as target material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Hight density, hight thermal capacity</a:t>
            </a:r>
            <a:endParaRPr lang="en-GB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Keys information from the literature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Scattering centres or jet solutions are the best options</a:t>
            </a:r>
          </a:p>
          <a:p>
            <a:pPr lvl="1"/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Physical model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Shock wave on order of GPa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MHD is drag force for the instabilities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Cavitation</a:t>
            </a:r>
          </a:p>
          <a:p>
            <a:pPr lvl="1"/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Next steps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Cavitation model for liquid lead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Compete model VOF – MHD – Cavitation – FSI – Shock wave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b="1" dirty="0"/>
              <a:t>Experimental campaign?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212137C-F9DE-5A14-19F6-5018D3FA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F5866A6-A930-E1C2-D6E0-DFCEA5A0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BE30B6-49AB-228B-FC90-2EE9B04F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4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920AE-F996-64B9-2868-33CCB09B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Thanks for the attention</a:t>
            </a:r>
          </a:p>
        </p:txBody>
      </p:sp>
      <p:pic>
        <p:nvPicPr>
          <p:cNvPr id="8" name="Picture 7" descr="A person in a boat with a silhouette of a city in the background&#10;&#10;AI-generated content may be incorrect.">
            <a:extLst>
              <a:ext uri="{FF2B5EF4-FFF2-40B4-BE49-F238E27FC236}">
                <a16:creationId xmlns:a16="http://schemas.microsoft.com/office/drawing/2014/main" id="{302A46B9-285E-9E41-E108-E87873099E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849" b="4828"/>
          <a:stretch>
            <a:fillRect/>
          </a:stretch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7EFF1-6FFE-55AB-E95C-5FEE15FE9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" y="4580785"/>
            <a:ext cx="9416898" cy="4843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luca.tricarico@studio.unibo.it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2BD4-D6B0-D411-A01E-5D46AAD31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5/27/2025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75887-F259-BA8F-7422-14D17509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it-IT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L. Tricarico Muon4Future - Venice 2025</a:t>
            </a: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23E78-643F-C8AC-7C44-47A54348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4115920-1EAE-4E18-B6B4-8D556BBB647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620867-1F14-7E4C-9FD2-23E8BF32FF21}"/>
              </a:ext>
            </a:extLst>
          </p:cNvPr>
          <p:cNvGrpSpPr/>
          <p:nvPr/>
        </p:nvGrpSpPr>
        <p:grpSpPr>
          <a:xfrm>
            <a:off x="7497757" y="5742628"/>
            <a:ext cx="3899242" cy="494139"/>
            <a:chOff x="6227731" y="6091665"/>
            <a:chExt cx="3899242" cy="494139"/>
          </a:xfrm>
        </p:grpSpPr>
        <p:pic>
          <p:nvPicPr>
            <p:cNvPr id="10" name="Picture 9" descr="A red circle with text and a logo&#10;&#10;Description automatically generated">
              <a:extLst>
                <a:ext uri="{FF2B5EF4-FFF2-40B4-BE49-F238E27FC236}">
                  <a16:creationId xmlns:a16="http://schemas.microsoft.com/office/drawing/2014/main" id="{80C159CC-49C6-2416-E7AA-2A0A88612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226" r="23226"/>
            <a:stretch/>
          </p:blipFill>
          <p:spPr>
            <a:xfrm>
              <a:off x="6227731" y="6091665"/>
              <a:ext cx="525350" cy="469285"/>
            </a:xfrm>
            <a:prstGeom prst="rect">
              <a:avLst/>
            </a:prstGeom>
          </p:spPr>
        </p:pic>
        <p:pic>
          <p:nvPicPr>
            <p:cNvPr id="11" name="Picture 10" descr="A blue and black letter e&#10;&#10;Description automatically generated">
              <a:extLst>
                <a:ext uri="{FF2B5EF4-FFF2-40B4-BE49-F238E27FC236}">
                  <a16:creationId xmlns:a16="http://schemas.microsoft.com/office/drawing/2014/main" id="{12042128-ABF5-DD3D-5FC8-6747393FC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6709" y="6093501"/>
              <a:ext cx="1641286" cy="448106"/>
            </a:xfrm>
            <a:prstGeom prst="rect">
              <a:avLst/>
            </a:prstGeom>
          </p:spPr>
        </p:pic>
        <p:pic>
          <p:nvPicPr>
            <p:cNvPr id="12" name="Picture 11" descr="A blue square with white text&#10;&#10;AI-generated content may be incorrect.">
              <a:extLst>
                <a:ext uri="{FF2B5EF4-FFF2-40B4-BE49-F238E27FC236}">
                  <a16:creationId xmlns:a16="http://schemas.microsoft.com/office/drawing/2014/main" id="{E653D249-4229-AB80-2299-5AEA1D934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658" r="14390"/>
            <a:stretch/>
          </p:blipFill>
          <p:spPr>
            <a:xfrm>
              <a:off x="9601623" y="6091665"/>
              <a:ext cx="525350" cy="494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21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2635-F8FB-FA6C-D0FA-D30BD66E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Presentation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14601-8C26-D2A5-F1D2-FD556D2F1FEE}"/>
              </a:ext>
            </a:extLst>
          </p:cNvPr>
          <p:cNvSpPr txBox="1"/>
          <p:nvPr/>
        </p:nvSpPr>
        <p:spPr>
          <a:xfrm>
            <a:off x="838200" y="1504335"/>
            <a:ext cx="6716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ENEA Brasimone: Heavy Liquid Metals (HLMs) research lab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Nuclear Fusion: Gen-IV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Nuclear Fission: Tritium Breeding from liquid Pb-Li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r>
              <a:rPr lang="en-GB" b="1" dirty="0"/>
              <a:t>Capabilities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Experimental design – P&amp;ID, test components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Numerical simulation – CFD, FEM, RELAP, SIMMER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Corrosion and chemical analysis </a:t>
            </a:r>
          </a:p>
          <a:p>
            <a:endParaRPr lang="en-GB" dirty="0"/>
          </a:p>
          <a:p>
            <a:r>
              <a:rPr lang="en-GB" b="1" dirty="0"/>
              <a:t>Facilities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Nuclear Fission: NACIE-UP, CIRCE, HELENA etc..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Nuclear Fusion: </a:t>
            </a:r>
            <a:r>
              <a:rPr lang="en-GB" dirty="0" err="1"/>
              <a:t>HeFus</a:t>
            </a:r>
            <a:r>
              <a:rPr lang="en-GB" dirty="0"/>
              <a:t>, </a:t>
            </a:r>
            <a:r>
              <a:rPr lang="en-GB" dirty="0" err="1"/>
              <a:t>Triex</a:t>
            </a:r>
            <a:r>
              <a:rPr lang="en-GB" dirty="0"/>
              <a:t> etc..</a:t>
            </a:r>
          </a:p>
        </p:txBody>
      </p:sp>
      <p:pic>
        <p:nvPicPr>
          <p:cNvPr id="7" name="Picture 6" descr="A large building with a tower in front of mountains&#10;&#10;AI-generated content may be incorrect.">
            <a:extLst>
              <a:ext uri="{FF2B5EF4-FFF2-40B4-BE49-F238E27FC236}">
                <a16:creationId xmlns:a16="http://schemas.microsoft.com/office/drawing/2014/main" id="{4E6C78DC-9F95-59A1-E251-6B36F0647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" t="4381" r="2681" b="4037"/>
          <a:stretch/>
        </p:blipFill>
        <p:spPr>
          <a:xfrm>
            <a:off x="7397495" y="1043710"/>
            <a:ext cx="4095313" cy="2220698"/>
          </a:xfrm>
          <a:prstGeom prst="rect">
            <a:avLst/>
          </a:prstGeom>
        </p:spPr>
      </p:pic>
      <p:pic>
        <p:nvPicPr>
          <p:cNvPr id="5" name="Picture 4" descr="A close-up of a machine&#10;&#10;Description automatically generated">
            <a:extLst>
              <a:ext uri="{FF2B5EF4-FFF2-40B4-BE49-F238E27FC236}">
                <a16:creationId xmlns:a16="http://schemas.microsoft.com/office/drawing/2014/main" id="{46FF36AF-A36B-25D7-6D60-9BC68FF772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9" b="7727"/>
          <a:stretch/>
        </p:blipFill>
        <p:spPr>
          <a:xfrm>
            <a:off x="7397495" y="3685032"/>
            <a:ext cx="4095313" cy="23839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1EBCB-2C09-F479-4AA1-B077DAD9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5DF91-FF66-C8B1-AD32-5A30B59F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618038-88F0-A8CE-6C59-084F365B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64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8664-43AF-77DA-234A-A98A6C42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43626-C8B2-2574-0F5B-6443A2B586A4}"/>
              </a:ext>
            </a:extLst>
          </p:cNvPr>
          <p:cNvSpPr txBox="1"/>
          <p:nvPr/>
        </p:nvSpPr>
        <p:spPr>
          <a:xfrm>
            <a:off x="838200" y="1371284"/>
            <a:ext cx="62705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ENEA – CERN collaboration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Aims to use HLMs technologies for BIDs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Work done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/>
              <a:t>CFD Investigations on Heavy Liquid Metal Alternative Target Design for the SPS Beam Dump Facility, 2024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Current 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Liquid lead target for the IMCC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Liquid lead loop for the FCCee dumper </a:t>
            </a:r>
          </a:p>
        </p:txBody>
      </p:sp>
      <p:pic>
        <p:nvPicPr>
          <p:cNvPr id="5" name="Picture 4" descr="A logo with a circle and text&#10;&#10;AI-generated content may be incorrect.">
            <a:extLst>
              <a:ext uri="{FF2B5EF4-FFF2-40B4-BE49-F238E27FC236}">
                <a16:creationId xmlns:a16="http://schemas.microsoft.com/office/drawing/2014/main" id="{5B684DF8-6314-37D9-C066-A508E07C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53" y="1177548"/>
            <a:ext cx="2312323" cy="2317394"/>
          </a:xfrm>
          <a:prstGeom prst="rect">
            <a:avLst/>
          </a:prstGeom>
        </p:spPr>
      </p:pic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9B6D54C6-4570-0D73-53E3-CEB6704A1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40" y="4450399"/>
            <a:ext cx="3476950" cy="123005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5BEA3-3934-D6E4-270F-F057DEFB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02D69-A4FA-A578-F0E3-EF372754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D44D9-7119-5C3D-25CE-5F37247D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CF29E-B185-06B4-348C-6238D70DF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CEF9-649A-4F42-F08C-A0CA26AF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Beam characteristics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A7122-C2E1-8CFB-B944-54F24033898B}"/>
              </a:ext>
            </a:extLst>
          </p:cNvPr>
          <p:cNvSpPr txBox="1"/>
          <p:nvPr/>
        </p:nvSpPr>
        <p:spPr>
          <a:xfrm>
            <a:off x="838200" y="1650380"/>
            <a:ext cx="5402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Beam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Hight energy deposition: 1-250 J/g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Pulse length from ns to seconds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Magnetic field: 0-20 T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Target request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Hight thermal resistance: thermal load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Hight density: particles production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20511-F706-8CD3-759E-9AD8F32B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7439"/>
            <a:ext cx="4966008" cy="41631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27B508-6D32-FCF5-6752-6534D0C6DC60}"/>
              </a:ext>
            </a:extLst>
          </p:cNvPr>
          <p:cNvSpPr txBox="1"/>
          <p:nvPr/>
        </p:nvSpPr>
        <p:spPr>
          <a:xfrm>
            <a:off x="1006783" y="5870989"/>
            <a:ext cx="938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>
                <a:latin typeface="Arial Narrow"/>
                <a:cs typeface="Arial Narrow"/>
              </a:rPr>
              <a:t>1</a:t>
            </a:r>
            <a:r>
              <a:rPr lang="en-GB" sz="1200" dirty="0"/>
              <a:t>G. Stephen , R. Tor , S. Vladimir, Challenges of Future Accelerators for Particle Physics, Volume 10, 2022, 10.3389/fphy.2022.920520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AFB3A-BA20-4927-6465-C78AADA30D5D}"/>
              </a:ext>
            </a:extLst>
          </p:cNvPr>
          <p:cNvSpPr txBox="1"/>
          <p:nvPr/>
        </p:nvSpPr>
        <p:spPr>
          <a:xfrm>
            <a:off x="10392697" y="5136777"/>
            <a:ext cx="198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aseline="30000" dirty="0">
                <a:latin typeface="Arial Narrow"/>
                <a:cs typeface="Arial Narrow"/>
              </a:rPr>
              <a:t>1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ACA6D4C-2216-F28A-C5E1-E30C6DAC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BBA7405-18BD-15F4-BE20-300A8AB7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3F52857-47A9-9E07-48E9-0F68B857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6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047C-6563-E5D0-8DF9-4A8091F4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Target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75D279-9AB8-C692-B20D-2C46A9101544}"/>
              </a:ext>
            </a:extLst>
          </p:cNvPr>
          <p:cNvSpPr txBox="1"/>
          <p:nvPr/>
        </p:nvSpPr>
        <p:spPr>
          <a:xfrm>
            <a:off x="1080934" y="1278037"/>
            <a:ext cx="448956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Solid target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Graphite</a:t>
            </a:r>
            <a:r>
              <a:rPr lang="en-GB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Tungsten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Aluminium </a:t>
            </a:r>
          </a:p>
          <a:p>
            <a:r>
              <a:rPr lang="en-GB" dirty="0"/>
              <a:t>-&gt;  Well know technology</a:t>
            </a:r>
          </a:p>
          <a:p>
            <a:endParaRPr lang="en-GB" dirty="0"/>
          </a:p>
          <a:p>
            <a:r>
              <a:rPr lang="en-GB" b="1" dirty="0"/>
              <a:t>Liquid target: Heavy Liquid Metals (HLMs)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Mercury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Lead-Bismuth Eutectic (LBE)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Liquid lead</a:t>
            </a:r>
          </a:p>
          <a:p>
            <a:r>
              <a:rPr lang="en-GB" dirty="0"/>
              <a:t>-&gt; Pre-industrial technology </a:t>
            </a:r>
            <a:endParaRPr lang="en-GB" b="1" dirty="0"/>
          </a:p>
          <a:p>
            <a:endParaRPr lang="en-GB" dirty="0"/>
          </a:p>
          <a:p>
            <a:r>
              <a:rPr lang="en-GB" b="1" dirty="0"/>
              <a:t>Fluidized bed </a:t>
            </a:r>
          </a:p>
          <a:p>
            <a:r>
              <a:rPr lang="en-GB" dirty="0"/>
              <a:t>-&gt; Conceptual technology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A242C68-DC82-5041-9E74-E4EF7B621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809F0A8-D088-8787-C9EA-E1C487B9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A6EEEED-D892-41F7-84E0-A8BA5CD6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5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3EF309-2736-7121-2B6B-882DE61B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200" y="1276163"/>
            <a:ext cx="5311600" cy="43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5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B522C-A91B-AEEC-198C-450D99F3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F545-69E3-622F-EE7F-D7FE7344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Target options: comparison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BB759-ADF9-D589-4833-894367AB70DE}"/>
              </a:ext>
            </a:extLst>
          </p:cNvPr>
          <p:cNvSpPr txBox="1"/>
          <p:nvPr/>
        </p:nvSpPr>
        <p:spPr>
          <a:xfrm>
            <a:off x="838199" y="1589795"/>
            <a:ext cx="536665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Solid target problems</a:t>
            </a:r>
            <a:r>
              <a:rPr lang="en-GB" sz="1800" baseline="30000" dirty="0">
                <a:latin typeface="Arial Narrow"/>
                <a:cs typeface="Arial Narrow"/>
              </a:rPr>
              <a:t>1</a:t>
            </a:r>
            <a:r>
              <a:rPr lang="en-GB" b="1" dirty="0"/>
              <a:t>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Fatigue stress: high cycle temperature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Deformation: shock wave reflection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Radiation damage: low Z elements production</a:t>
            </a:r>
          </a:p>
          <a:p>
            <a:endParaRPr lang="en-GB" dirty="0"/>
          </a:p>
          <a:p>
            <a:r>
              <a:rPr lang="en-GB" b="1" dirty="0"/>
              <a:t>Liquid target problems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Shock wave on beam windows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r>
              <a:rPr lang="en-GB" b="1" dirty="0"/>
              <a:t>Fluidized bed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Corrosion: lifetime structure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2C3BB-B838-BF9D-9AAD-C3CC683CB1A5}"/>
              </a:ext>
            </a:extLst>
          </p:cNvPr>
          <p:cNvSpPr txBox="1"/>
          <p:nvPr/>
        </p:nvSpPr>
        <p:spPr>
          <a:xfrm>
            <a:off x="838199" y="5979954"/>
            <a:ext cx="9777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aseline="30000" dirty="0">
                <a:latin typeface="Arial Narrow"/>
                <a:cs typeface="Arial Narrow"/>
              </a:rPr>
              <a:t>1</a:t>
            </a:r>
            <a:r>
              <a:rPr lang="en-GB" sz="1200" dirty="0"/>
              <a:t>Belov, V. et all, Liquid metal target for NLC positron source, 2001</a:t>
            </a:r>
            <a:r>
              <a:rPr lang="en-GB" sz="1100" dirty="0">
                <a:solidFill>
                  <a:srgbClr val="232323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AF5AC31B-6A9E-2F67-2F82-C6FA9E08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A858A1A-2FF1-92C5-1FDD-3EE9F8A8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05B84C4-0E50-EAC3-424A-2EF6C6D2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6</a:t>
            </a:fld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F98CAF-AE4E-178B-0C85-E5B86A60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200" y="1276163"/>
            <a:ext cx="5311600" cy="43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6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B522C-A91B-AEEC-198C-450D99F3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F545-69E3-622F-EE7F-D7FE7344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Liquid lead characteristic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D99668-7006-CABC-4813-C5291658F6B6}"/>
              </a:ext>
            </a:extLst>
          </p:cNvPr>
          <p:cNvSpPr txBox="1"/>
          <p:nvPr/>
        </p:nvSpPr>
        <p:spPr>
          <a:xfrm>
            <a:off x="969264" y="1426464"/>
            <a:ext cx="58617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Thermophysical proprieties</a:t>
            </a:r>
            <a:r>
              <a:rPr lang="it-IT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Density: 10660~9000kg/m3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Melting point: 327 °C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Boiling point: ~ 1723 °C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b="0" i="0" u="none" strike="noStrike" baseline="0" dirty="0">
                <a:latin typeface="CaeciliaLTStd-Heavy"/>
              </a:rPr>
              <a:t>Saturation vapour pressure: 10^-2Pa (500 </a:t>
            </a:r>
            <a:r>
              <a:rPr lang="en-GB" dirty="0">
                <a:latin typeface="CaeciliaLTStd-Heavy"/>
              </a:rPr>
              <a:t>°C</a:t>
            </a:r>
            <a:r>
              <a:rPr lang="en-GB" sz="1800" b="0" i="0" u="none" strike="noStrike" baseline="0" dirty="0">
                <a:latin typeface="CaeciliaLTStd-Heavy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CaeciliaLTStd-Heavy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b="0" i="0" u="none" strike="noStrike" baseline="0" dirty="0">
              <a:latin typeface="CaeciliaLTStd-Heavy"/>
            </a:endParaRPr>
          </a:p>
          <a:p>
            <a:r>
              <a:rPr lang="en-GB" b="1" dirty="0"/>
              <a:t>Technological aspects</a:t>
            </a:r>
            <a:r>
              <a:rPr lang="it-IT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eciliaLTStd-Heavy"/>
              </a:rPr>
              <a:t>Cold spots: local freezing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eciliaLTStd-Heavy"/>
              </a:rPr>
              <a:t>Protect atmosphere: argon cover gas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eciliaLTStd-Heavy"/>
              </a:rPr>
              <a:t>Steel corrosion up to T&gt; 450°C (slow process, 10^3 hrs)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Poor wetting properties: no moving parts are preferred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Velocity under 1 m/s is preferred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High piezometric gradient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E2E92-0782-0166-933A-EFA066CD5F9B}"/>
              </a:ext>
            </a:extLst>
          </p:cNvPr>
          <p:cNvSpPr txBox="1"/>
          <p:nvPr/>
        </p:nvSpPr>
        <p:spPr>
          <a:xfrm>
            <a:off x="7134984" y="3804913"/>
            <a:ext cx="4856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Radiological</a:t>
            </a:r>
            <a:r>
              <a:rPr lang="it-IT" b="1" dirty="0"/>
              <a:t> </a:t>
            </a:r>
            <a:r>
              <a:rPr lang="en-GB" b="1" dirty="0"/>
              <a:t>aspects under proton beam (ADS experiments)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Polonium production</a:t>
            </a:r>
            <a:r>
              <a:rPr lang="en-GB" sz="1800" baseline="30000" dirty="0">
                <a:latin typeface="Arial Narrow"/>
                <a:cs typeface="Arial Narrow"/>
              </a:rPr>
              <a:t>1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Neutron production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752AB-98B3-9593-CC9A-CBE15EBE6B9D}"/>
              </a:ext>
            </a:extLst>
          </p:cNvPr>
          <p:cNvSpPr txBox="1"/>
          <p:nvPr/>
        </p:nvSpPr>
        <p:spPr>
          <a:xfrm>
            <a:off x="969264" y="5779536"/>
            <a:ext cx="9777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>
                <a:latin typeface="Arial Narrow"/>
                <a:cs typeface="Arial Narrow"/>
              </a:rPr>
              <a:t>1</a:t>
            </a:r>
            <a:r>
              <a:rPr lang="en-GB" sz="1200" dirty="0"/>
              <a:t>Toshinsky, G. , </a:t>
            </a:r>
            <a:r>
              <a:rPr lang="en-GB" sz="1200" dirty="0" err="1"/>
              <a:t>Dedul</a:t>
            </a:r>
            <a:r>
              <a:rPr lang="en-GB" sz="1200" dirty="0"/>
              <a:t>, A. , </a:t>
            </a:r>
            <a:r>
              <a:rPr lang="en-GB" sz="1200" dirty="0" err="1"/>
              <a:t>Komlev</a:t>
            </a:r>
            <a:r>
              <a:rPr lang="en-GB" sz="1200" dirty="0"/>
              <a:t>, O. , </a:t>
            </a:r>
            <a:r>
              <a:rPr lang="en-GB" sz="1200" dirty="0" err="1"/>
              <a:t>Kondaurov</a:t>
            </a:r>
            <a:r>
              <a:rPr lang="en-GB" sz="1200" dirty="0"/>
              <a:t>, A. and </a:t>
            </a:r>
            <a:r>
              <a:rPr lang="en-GB" sz="1200" dirty="0" err="1"/>
              <a:t>Petrochenko</a:t>
            </a:r>
            <a:r>
              <a:rPr lang="en-GB" sz="1200" dirty="0"/>
              <a:t>, V. (2020) Lead-Bismuth and Lead as Coolants for Fast Reactors. World Journal of Nuclear Science and Technology, 10, 65-75. </a:t>
            </a:r>
            <a:r>
              <a:rPr lang="en-GB" sz="1200" dirty="0" err="1"/>
              <a:t>doi</a:t>
            </a:r>
            <a:r>
              <a:rPr lang="en-GB" sz="1200" dirty="0"/>
              <a:t>: </a:t>
            </a:r>
            <a:r>
              <a:rPr lang="en-GB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10.4236/wjnst.2020.102007</a:t>
            </a:r>
            <a:r>
              <a:rPr lang="en-GB" sz="1200" dirty="0"/>
              <a:t>.</a:t>
            </a:r>
          </a:p>
        </p:txBody>
      </p:sp>
      <p:pic>
        <p:nvPicPr>
          <p:cNvPr id="1026" name="Picture 2" descr="50+ Lead Periodic Table Element Stock Illustrations, Royalty-Free ...">
            <a:extLst>
              <a:ext uri="{FF2B5EF4-FFF2-40B4-BE49-F238E27FC236}">
                <a16:creationId xmlns:a16="http://schemas.microsoft.com/office/drawing/2014/main" id="{362188D7-9253-444B-8D63-3FA23152F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12261" r="10531" b="10994"/>
          <a:stretch/>
        </p:blipFill>
        <p:spPr bwMode="auto">
          <a:xfrm>
            <a:off x="8115299" y="1213158"/>
            <a:ext cx="2240191" cy="221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36229-D872-1EAC-81FD-68E96C62D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94510-647D-74AA-2269-15569E9A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9A2AB3-E08D-1019-C51F-726375CC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78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B9FF2-D924-AB87-B69F-5FB9F0616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0B03-E8CA-1D57-0D16-74291C76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Liquid target: past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B6B45-46FE-F907-4EBB-838365777232}"/>
              </a:ext>
            </a:extLst>
          </p:cNvPr>
          <p:cNvSpPr txBox="1"/>
          <p:nvPr/>
        </p:nvSpPr>
        <p:spPr>
          <a:xfrm>
            <a:off x="838201" y="1362456"/>
            <a:ext cx="5257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Paper in literature: main projects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Particles Accelerators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Next Linear Collider (NLC)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BNL E951 at the AGS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Merit – mercury jet at 20 m/s 15-20 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IMCC – current study on liquid lead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3A9C7-862F-3E5B-B458-9F6BB0D818B9}"/>
              </a:ext>
            </a:extLst>
          </p:cNvPr>
          <p:cNvSpPr txBox="1"/>
          <p:nvPr/>
        </p:nvSpPr>
        <p:spPr>
          <a:xfrm>
            <a:off x="6443661" y="1887194"/>
            <a:ext cx="49655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 </a:t>
            </a:r>
            <a:r>
              <a:rPr lang="en-GB" b="1" dirty="0"/>
              <a:t>Spallation Neutron Source (SNS)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MEGAPIE – Lead-Bismuth Eutectic (LBE)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ISOLDE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ISOLDE – various liquid metals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5A3C9C-52C1-6114-3F88-9F4A9D7F1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6" y="4664429"/>
            <a:ext cx="10753725" cy="1355144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41876C9-DBBE-3C5E-EA9C-3F10EA319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A4C32BE-916E-9CA9-5CF2-359636D0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ADC238D-A680-C131-A3EB-B58BAA7B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7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3E1C-E8E6-9E7F-696A-AEE4A1DA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94" y="305778"/>
            <a:ext cx="10515600" cy="678584"/>
          </a:xfrm>
        </p:spPr>
        <p:txBody>
          <a:bodyPr>
            <a:normAutofit fontScale="90000"/>
          </a:bodyPr>
          <a:lstStyle/>
          <a:p>
            <a:r>
              <a:rPr lang="en-GB" dirty="0"/>
              <a:t>Liquid target: past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0F0A6-B217-E1D1-1BD8-79BC835A88E2}"/>
              </a:ext>
            </a:extLst>
          </p:cNvPr>
          <p:cNvSpPr txBox="1"/>
          <p:nvPr/>
        </p:nvSpPr>
        <p:spPr>
          <a:xfrm>
            <a:off x="2922641" y="1259216"/>
            <a:ext cx="909237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P. Rusi 1998</a:t>
            </a:r>
          </a:p>
          <a:p>
            <a:r>
              <a:rPr lang="en-GB" sz="2000" b="1" dirty="0"/>
              <a:t>MODELING &amp; ANALYSIS OF AGS (1998) THERMAL SHOCK EXPERIMENTS</a:t>
            </a:r>
          </a:p>
          <a:p>
            <a:endParaRPr lang="en-GB" sz="2000" b="1" dirty="0"/>
          </a:p>
          <a:p>
            <a:r>
              <a:rPr lang="en-GB" b="1" dirty="0"/>
              <a:t>Keys aspects</a:t>
            </a:r>
            <a:r>
              <a:rPr lang="en-GB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Static mercury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Average power 1 MW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Shock wave and cavitation up to 10 MPa (0.5s)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Rise time temperature 1e7 °C/s inside the beam interaction aria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The liquid target solves the fatigue strain but creates shock wave on the beam windows </a:t>
            </a:r>
          </a:p>
          <a:p>
            <a:endParaRPr lang="en-GB" dirty="0"/>
          </a:p>
          <a:p>
            <a:r>
              <a:rPr lang="en-GB" sz="1800" b="0" i="0" u="none" strike="noStrike" baseline="0" dirty="0">
                <a:latin typeface="Arial" panose="020B0604020202020204" pitchFamily="34" charset="0"/>
              </a:rPr>
              <a:t>S. H. Kim 2000</a:t>
            </a:r>
          </a:p>
          <a:p>
            <a:pPr algn="l"/>
            <a:r>
              <a:rPr lang="en-GB" sz="1800" b="1" i="0" u="none" strike="noStrike" baseline="0" dirty="0">
                <a:latin typeface="Arial" panose="020B0604020202020204" pitchFamily="34" charset="0"/>
              </a:rPr>
              <a:t>EXPERIMENTAL STUDIES ON ROLE OF SCATTERING CENTERS</a:t>
            </a:r>
            <a:r>
              <a:rPr lang="en-GB" b="1" dirty="0">
                <a:latin typeface="Arial" panose="020B0604020202020204" pitchFamily="34" charset="0"/>
              </a:rPr>
              <a:t> </a:t>
            </a:r>
            <a:r>
              <a:rPr lang="en-GB" sz="1800" b="1" i="0" u="none" strike="noStrike" baseline="0" dirty="0">
                <a:latin typeface="Arial" panose="020B0604020202020204" pitchFamily="34" charset="0"/>
              </a:rPr>
              <a:t>ON WAVE ENERGY ATTENUATION</a:t>
            </a:r>
          </a:p>
          <a:p>
            <a:pPr algn="l"/>
            <a:endParaRPr lang="en-GB" sz="1800" b="1" i="0" u="none" strike="noStrike" baseline="0" dirty="0">
              <a:latin typeface="Arial" panose="020B0604020202020204" pitchFamily="34" charset="0"/>
            </a:endParaRPr>
          </a:p>
          <a:p>
            <a:r>
              <a:rPr lang="en-GB" b="1" dirty="0"/>
              <a:t>Keys aspects</a:t>
            </a:r>
            <a:r>
              <a:rPr lang="en-GB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The scattering centres, bubbles of compressible gas within the target that reduces the shock wave propagation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Ultrasonic driver for simulating the shockwave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F70D775-4CF6-703C-3C61-60329DF8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544"/>
          <a:stretch/>
        </p:blipFill>
        <p:spPr>
          <a:xfrm>
            <a:off x="637787" y="1160897"/>
            <a:ext cx="2284854" cy="5011303"/>
          </a:xfrm>
          <a:prstGeom prst="rect">
            <a:avLst/>
          </a:prstGeom>
        </p:spPr>
      </p:pic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9A162384-1572-BBF0-A044-B17682D1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5/27/2025</a:t>
            </a:r>
            <a:endParaRPr lang="en-GB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4E483BB8-1E14-851D-BC17-2AC919A5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Tricarico Muon4Future - Venice 2025</a:t>
            </a:r>
            <a:endParaRPr lang="en-GB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481E2C65-5DD0-2DAB-07A5-A56E0015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5920-1EAE-4E18-B6B4-8D556BBB64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9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857AE625F204EA039EAC67E1F7FC2" ma:contentTypeVersion="18" ma:contentTypeDescription="Create a new document." ma:contentTypeScope="" ma:versionID="7c076e9be9192c23247e0344cb63eb6d">
  <xsd:schema xmlns:xsd="http://www.w3.org/2001/XMLSchema" xmlns:xs="http://www.w3.org/2001/XMLSchema" xmlns:p="http://schemas.microsoft.com/office/2006/metadata/properties" xmlns:ns3="b110bba0-90d1-4332-8206-520eaf86fb82" xmlns:ns4="cc653774-d9a7-4b09-af3a-16d15d5c69f2" targetNamespace="http://schemas.microsoft.com/office/2006/metadata/properties" ma:root="true" ma:fieldsID="cc8e89c9239b1cd87975e44da648244b" ns3:_="" ns4:_="">
    <xsd:import namespace="b110bba0-90d1-4332-8206-520eaf86fb82"/>
    <xsd:import namespace="cc653774-d9a7-4b09-af3a-16d15d5c69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0bba0-90d1-4332-8206-520eaf86fb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53774-d9a7-4b09-af3a-16d15d5c69f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10bba0-90d1-4332-8206-520eaf86fb82" xsi:nil="true"/>
  </documentManagement>
</p:properties>
</file>

<file path=customXml/itemProps1.xml><?xml version="1.0" encoding="utf-8"?>
<ds:datastoreItem xmlns:ds="http://schemas.openxmlformats.org/officeDocument/2006/customXml" ds:itemID="{476B4F3A-6E9C-4011-BB86-7D77EED936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10bba0-90d1-4332-8206-520eaf86fb82"/>
    <ds:schemaRef ds:uri="cc653774-d9a7-4b09-af3a-16d15d5c69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3ECD7-1EFD-40A0-8AB1-4B1D36F5F2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48B466-0B0D-4B73-85AC-631DB3B9EF51}">
  <ds:schemaRefs>
    <ds:schemaRef ds:uri="cc653774-d9a7-4b09-af3a-16d15d5c69f2"/>
    <ds:schemaRef ds:uri="b110bba0-90d1-4332-8206-520eaf86fb82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6141</TotalTime>
  <Words>1139</Words>
  <Application>Microsoft Office PowerPoint</Application>
  <PresentationFormat>Widescreen</PresentationFormat>
  <Paragraphs>230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Aptos Display</vt:lpstr>
      <vt:lpstr>Arial</vt:lpstr>
      <vt:lpstr>Arial Narrow</vt:lpstr>
      <vt:lpstr>Arial-BoldMT</vt:lpstr>
      <vt:lpstr>CaeciliaLTStd-Heavy</vt:lpstr>
      <vt:lpstr>Calibri</vt:lpstr>
      <vt:lpstr>Liberation Sans</vt:lpstr>
      <vt:lpstr>Verdana</vt:lpstr>
      <vt:lpstr>Wingdings</vt:lpstr>
      <vt:lpstr>Office Theme</vt:lpstr>
      <vt:lpstr>Custom Design</vt:lpstr>
      <vt:lpstr>PowerPoint Presentation</vt:lpstr>
      <vt:lpstr>Presentation </vt:lpstr>
      <vt:lpstr>Presentation</vt:lpstr>
      <vt:lpstr>Beam characteristics</vt:lpstr>
      <vt:lpstr>Target options</vt:lpstr>
      <vt:lpstr>Target options: comparison </vt:lpstr>
      <vt:lpstr>Liquid lead characteristic </vt:lpstr>
      <vt:lpstr>Liquid target: past solutions</vt:lpstr>
      <vt:lpstr>Liquid target: past solutions</vt:lpstr>
      <vt:lpstr>Liquid target: past solutions</vt:lpstr>
      <vt:lpstr>Liquid target: past solutions</vt:lpstr>
      <vt:lpstr>Liquid target: past solutions</vt:lpstr>
      <vt:lpstr>Liquid target: prospective</vt:lpstr>
      <vt:lpstr>Liquid target: prospective</vt:lpstr>
      <vt:lpstr>Recap</vt:lpstr>
      <vt:lpstr>Thanks for the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Tricarico - luca.tricarico@studio.unibo.it</dc:creator>
  <cp:lastModifiedBy>Luca Tricarico - luca.tricarico@studio.unibo.it</cp:lastModifiedBy>
  <cp:revision>5</cp:revision>
  <dcterms:created xsi:type="dcterms:W3CDTF">2025-05-19T13:10:35Z</dcterms:created>
  <dcterms:modified xsi:type="dcterms:W3CDTF">2025-05-27T09:39:48Z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0x010100F6D857AE625F204EA039EAC67E1F7FC2</vt:lpwstr>
  </property>
</Properties>
</file>