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9" r:id="rId2"/>
    <p:sldId id="290" r:id="rId3"/>
    <p:sldId id="307" r:id="rId4"/>
    <p:sldId id="308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32" r:id="rId24"/>
    <p:sldId id="333" r:id="rId25"/>
    <p:sldId id="328" r:id="rId26"/>
    <p:sldId id="329" r:id="rId27"/>
    <p:sldId id="330" r:id="rId28"/>
    <p:sldId id="334" r:id="rId29"/>
    <p:sldId id="336" r:id="rId30"/>
    <p:sldId id="337" r:id="rId31"/>
    <p:sldId id="335" r:id="rId32"/>
    <p:sldId id="338" r:id="rId33"/>
    <p:sldId id="339" r:id="rId34"/>
    <p:sldId id="340" r:id="rId35"/>
    <p:sldId id="341" r:id="rId36"/>
    <p:sldId id="343" r:id="rId37"/>
    <p:sldId id="344" r:id="rId38"/>
    <p:sldId id="357" r:id="rId39"/>
    <p:sldId id="346" r:id="rId40"/>
    <p:sldId id="349" r:id="rId41"/>
    <p:sldId id="348" r:id="rId42"/>
    <p:sldId id="347" r:id="rId43"/>
    <p:sldId id="359" r:id="rId44"/>
    <p:sldId id="350" r:id="rId45"/>
    <p:sldId id="352" r:id="rId46"/>
    <p:sldId id="309" r:id="rId47"/>
    <p:sldId id="353" r:id="rId48"/>
    <p:sldId id="354" r:id="rId49"/>
    <p:sldId id="360" r:id="rId50"/>
    <p:sldId id="355" r:id="rId51"/>
    <p:sldId id="358" r:id="rId52"/>
    <p:sldId id="35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201"/>
    <a:srgbClr val="FFFFFF"/>
    <a:srgbClr val="6FCAD9"/>
    <a:srgbClr val="003399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3" autoAdjust="0"/>
    <p:restoredTop sz="96301"/>
  </p:normalViewPr>
  <p:slideViewPr>
    <p:cSldViewPr snapToGrid="0" snapToObjects="1">
      <p:cViewPr varScale="1">
        <p:scale>
          <a:sx n="124" d="100"/>
          <a:sy n="124" d="100"/>
        </p:scale>
        <p:origin x="208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5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B3BCDC0-8C70-417B-A705-ABC62FEDB4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0559" y="145645"/>
            <a:ext cx="1208870" cy="960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2EC247-A298-46F5-A83C-87DF11C9438F}"/>
              </a:ext>
            </a:extLst>
          </p:cNvPr>
          <p:cNvPicPr/>
          <p:nvPr userDrawn="1"/>
        </p:nvPicPr>
        <p:blipFill>
          <a:blip r:embed="rId4"/>
          <a:srcRect/>
          <a:stretch/>
        </p:blipFill>
        <p:spPr bwMode="auto">
          <a:xfrm>
            <a:off x="335488" y="145645"/>
            <a:ext cx="1014125" cy="960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High-Intensity Muon Beams (HIMB) project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/>
              <a:t>https://cern.ch/be-dep-ea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4B852-3DEA-496D-8E63-98B1574381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0911" y="159548"/>
            <a:ext cx="748359" cy="748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2F051-A80F-4EE7-A5FB-EF373274F9D1}"/>
              </a:ext>
            </a:extLst>
          </p:cNvPr>
          <p:cNvPicPr/>
          <p:nvPr userDrawn="1"/>
        </p:nvPicPr>
        <p:blipFill>
          <a:blip r:embed="rId4"/>
          <a:srcRect/>
          <a:stretch/>
        </p:blipFill>
        <p:spPr bwMode="auto">
          <a:xfrm>
            <a:off x="335488" y="145645"/>
            <a:ext cx="1014125" cy="960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Immagine 11" descr="Immagine che contiene cerchio, Elementi grafici, bianco e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218DD836-AF11-71F5-648F-44D9E6D6C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841" y="805446"/>
            <a:ext cx="2994315" cy="18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High-Intensity Muon Beams (HIMB) project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High-Intensity Muon Beams (HIMB) project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085088"/>
            <a:ext cx="11376025" cy="527913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BE-EA Section Leader Meeting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820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400878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78992"/>
            <a:ext cx="5611813" cy="5260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BE-EA Section Leader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071670"/>
            <a:ext cx="11376024" cy="53046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26674" y="6505034"/>
            <a:ext cx="789714" cy="2384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27/05/2025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510533"/>
            <a:ext cx="681254" cy="2384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510533"/>
            <a:ext cx="6572221" cy="238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High-Intensity Muon Beams (HIMB) project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376336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96F4BE4-5FA0-42F3-8258-5F7045B6E3F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17195" y="6403772"/>
            <a:ext cx="396892" cy="3968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ADEF83-BE9C-4BC5-BB41-4D8B91E61155}"/>
              </a:ext>
            </a:extLst>
          </p:cNvPr>
          <p:cNvCxnSpPr/>
          <p:nvPr userDrawn="1"/>
        </p:nvCxnSpPr>
        <p:spPr>
          <a:xfrm>
            <a:off x="412775" y="955085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8CFE478A-187B-C753-F940-34B5184D438C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56961" y="6426254"/>
            <a:ext cx="64152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psi.ch/en/impact/overview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i.ch/en/impact/overview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notherSamWilson/ParBayesianOptimization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578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slide" Target="slide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ra.lib4ri.ch/psi/islandora/object/psi%3A41209" TargetMode="External"/><Relationship Id="rId2" Type="http://schemas.openxmlformats.org/officeDocument/2006/relationships/hyperlink" Target="https://arxiv.org/abs/2111.05788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145/3195970.3196078" TargetMode="External"/><Relationship Id="rId4" Type="http://schemas.openxmlformats.org/officeDocument/2006/relationships/hyperlink" Target="https://link.springer.com/article/10.1007/s00170-007-1169-7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578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dora.lib4ri.ch/psi/islandora/object/psi%3A41209" TargetMode="External"/><Relationship Id="rId4" Type="http://schemas.openxmlformats.org/officeDocument/2006/relationships/slide" Target="slide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ndico.psi.ch/e/himbw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effectLst/>
              </a:rPr>
              <a:t>May 27</a:t>
            </a:r>
            <a:r>
              <a:rPr lang="en-US" sz="4000" baseline="30000" dirty="0">
                <a:solidFill>
                  <a:schemeClr val="bg1">
                    <a:lumMod val="75000"/>
                  </a:schemeClr>
                </a:solidFill>
                <a:effectLst/>
              </a:rPr>
              <a:t>th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effectLst/>
              </a:rPr>
              <a:t> 2025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High - Intensity Muon Beams (HIMB) project or how to improve the most intense continuous muon source in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840729"/>
            <a:ext cx="11376026" cy="663309"/>
          </a:xfrm>
        </p:spPr>
        <p:txBody>
          <a:bodyPr/>
          <a:lstStyle/>
          <a:p>
            <a:pPr algn="l"/>
            <a:r>
              <a:rPr lang="en-US" sz="1800" dirty="0"/>
              <a:t>Giovanni Dal Maso for the HIMB project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BC68-003A-929C-0BF4-0285FD248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8CD0514-C641-27BF-D059-9B6A5772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en-US" dirty="0"/>
              <a:t>A biased choice: muon Spin Rotation (</a:t>
            </a:r>
            <a:r>
              <a:rPr lang="en-US" dirty="0" err="1"/>
              <a:t>μSR</a:t>
            </a:r>
            <a:r>
              <a:rPr lang="en-US" dirty="0"/>
              <a:t>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3D9E84B-B913-0B82-0852-F0CCE4AF5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/>
              <a:t>With </a:t>
            </a:r>
            <a:r>
              <a:rPr lang="en-US" b="0" dirty="0" err="1"/>
              <a:t>μSR</a:t>
            </a:r>
            <a:r>
              <a:rPr lang="en-US" b="0" dirty="0"/>
              <a:t> measurements it is possible to probe the magnetic properties of a material.</a:t>
            </a:r>
          </a:p>
          <a:p>
            <a:r>
              <a:rPr lang="en-US" b="0" dirty="0"/>
              <a:t>The energy of the muons defines the depth in the sample.</a:t>
            </a:r>
          </a:p>
          <a:p>
            <a:r>
              <a:rPr lang="en-US" b="0" dirty="0"/>
              <a:t>HIMB would allow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Increase the Low Energy muons (&lt; 30 keV) rate by more than 10, now ~4.5 10</a:t>
            </a:r>
            <a:r>
              <a:rPr lang="en-US" b="0" baseline="30000" dirty="0"/>
              <a:t>3</a:t>
            </a:r>
            <a:r>
              <a:rPr lang="en-US" b="0" dirty="0"/>
              <a:t> </a:t>
            </a:r>
            <a:r>
              <a:rPr lang="en-US" b="0" dirty="0" err="1"/>
              <a:t>μ</a:t>
            </a:r>
            <a:r>
              <a:rPr lang="en-US" b="0" baseline="30000" dirty="0"/>
              <a:t>+</a:t>
            </a:r>
            <a:r>
              <a:rPr lang="en-US" b="0" dirty="0"/>
              <a:t>/s.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Explore the sub-surface gap in depth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365DBE29-A2AE-6C2F-C390-4AD1D92398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172199" y="1780355"/>
            <a:ext cx="5611813" cy="3858121"/>
          </a:xfrm>
          <a:noFill/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CF7F4A-9413-BDAE-2DBD-FDF5D3ECE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439EB5-EAEB-C840-5313-0BEC21F2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0202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92C14-2E63-EB07-5EFA-A0710A54E1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Muon beams at PSI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8955C5-9026-4EC3-399C-0D0DA567E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CH" dirty="0"/>
              <a:t>How to produce muons?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71E6C6-DDAE-73E4-73F7-81AE0DFC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D1167D-EAAF-7800-C51E-B653B3A3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91100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mappa, schermata, diagramma, Piano&#10;&#10;Il contenuto generato dall'IA potrebbe non essere corretto.">
            <a:extLst>
              <a:ext uri="{FF2B5EF4-FFF2-40B4-BE49-F238E27FC236}">
                <a16:creationId xmlns:a16="http://schemas.microsoft.com/office/drawing/2014/main" id="{4880ACCF-D301-E846-DD38-F4D0C185D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762" y="1025950"/>
            <a:ext cx="10152472" cy="5304665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BD33F273-8027-18A0-324D-7605EFED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The High Intensity Proton Accelerator (HIPA) facility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6B633A-7DC0-82AB-4225-0ED0F75E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2D7403-0596-58C1-C98F-508F95CC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7373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8D625-950C-7C6B-F05E-A57D7ADA7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mappa, schermata, diagramma, Piano&#10;&#10;Il contenuto generato dall'IA potrebbe non essere corretto.">
            <a:extLst>
              <a:ext uri="{FF2B5EF4-FFF2-40B4-BE49-F238E27FC236}">
                <a16:creationId xmlns:a16="http://schemas.microsoft.com/office/drawing/2014/main" id="{5BBA2DB0-6413-5AED-7CC2-CABE7172E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762" y="1025950"/>
            <a:ext cx="10152472" cy="5304665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39A1059D-CD82-EE91-DA14-E3628A04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The High Intensity Proton Accelerator (HIPA) facility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F7C0C3-CD7B-ADF4-2740-415D4215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922F06-6281-8E5A-5568-10B8FD59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9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84E9DCB3-C055-8678-281A-9829C889E7F6}"/>
              </a:ext>
            </a:extLst>
          </p:cNvPr>
          <p:cNvSpPr/>
          <p:nvPr/>
        </p:nvSpPr>
        <p:spPr>
          <a:xfrm>
            <a:off x="1783080" y="3611880"/>
            <a:ext cx="1085850" cy="77724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335422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3F177-CA7D-1308-3143-9D84BDDE5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mappa, schermata, diagramma, Piano&#10;&#10;Il contenuto generato dall'IA potrebbe non essere corretto.">
            <a:extLst>
              <a:ext uri="{FF2B5EF4-FFF2-40B4-BE49-F238E27FC236}">
                <a16:creationId xmlns:a16="http://schemas.microsoft.com/office/drawing/2014/main" id="{F3A85C05-873D-CAF2-152C-983AAE88B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762" y="1025950"/>
            <a:ext cx="10152472" cy="5304665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555D4FE-F8C6-D3D7-0DD8-599CE896B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The High Intensity Proton Accelerator (HIPA) facility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51AEE6F-5653-B887-3E69-C59EE9EB7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3A2D39-3278-4B1F-8688-97D13983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9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3C26605-0465-2CA3-A4B8-B34A79CFDD34}"/>
              </a:ext>
            </a:extLst>
          </p:cNvPr>
          <p:cNvSpPr/>
          <p:nvPr/>
        </p:nvSpPr>
        <p:spPr>
          <a:xfrm>
            <a:off x="2148840" y="4406265"/>
            <a:ext cx="1085850" cy="77724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716567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D43A-3125-4DD1-E2B2-F59C54DEC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mappa, schermata, diagramma, Piano&#10;&#10;Il contenuto generato dall'IA potrebbe non essere corretto.">
            <a:extLst>
              <a:ext uri="{FF2B5EF4-FFF2-40B4-BE49-F238E27FC236}">
                <a16:creationId xmlns:a16="http://schemas.microsoft.com/office/drawing/2014/main" id="{7A9142AC-9AA8-4B4A-978A-3C545002F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762" y="1025950"/>
            <a:ext cx="10152472" cy="5304665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54E00A59-6640-C45F-594D-161484C1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The High Intensity Proton Accelerator (HIPA) facility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DC844C-79AC-B71B-5A30-A823B563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11BEE3-315F-F345-4B2C-21967B21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9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B3AB001-E4AD-367D-285D-6CC92C334205}"/>
              </a:ext>
            </a:extLst>
          </p:cNvPr>
          <p:cNvSpPr/>
          <p:nvPr/>
        </p:nvSpPr>
        <p:spPr>
          <a:xfrm>
            <a:off x="4680585" y="3909059"/>
            <a:ext cx="1085850" cy="86296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662051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47604-456F-234A-7C7F-5E6094C10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mappa, schermata, diagramma, Piano&#10;&#10;Il contenuto generato dall'IA potrebbe non essere corretto.">
            <a:extLst>
              <a:ext uri="{FF2B5EF4-FFF2-40B4-BE49-F238E27FC236}">
                <a16:creationId xmlns:a16="http://schemas.microsoft.com/office/drawing/2014/main" id="{2080F5C1-297E-BDB1-3FD5-AE80E64A8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762" y="1025950"/>
            <a:ext cx="10152472" cy="5304665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91AC2A9-9B80-49C7-3059-2599FE58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The High Intensity Proton Accelerator (HIPA) facility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B0907C-E07D-6125-029C-328AA72E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7B70BA-564E-E703-4F0B-E703F045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9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76B4C36-4F6C-EC8B-2631-16F2B35C3956}"/>
              </a:ext>
            </a:extLst>
          </p:cNvPr>
          <p:cNvSpPr/>
          <p:nvPr/>
        </p:nvSpPr>
        <p:spPr>
          <a:xfrm>
            <a:off x="7463789" y="2668904"/>
            <a:ext cx="405765" cy="342901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0DB58A1-FBAD-AB89-B479-F5F4204A2E6E}"/>
              </a:ext>
            </a:extLst>
          </p:cNvPr>
          <p:cNvSpPr/>
          <p:nvPr/>
        </p:nvSpPr>
        <p:spPr>
          <a:xfrm>
            <a:off x="7364729" y="3555302"/>
            <a:ext cx="459106" cy="342901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277217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B455190-5051-C24E-24C7-DEF81400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Muon production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703B2-298D-CA23-455A-AD557AB34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/>
              <a:t>The 590 MeV protons impinge on the targets, producing pions that decay to muons.</a:t>
            </a:r>
          </a:p>
          <a:p>
            <a:r>
              <a:rPr lang="en-US" b="0" dirty="0"/>
              <a:t>Depending on where they are created, we have: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Surface and sub-surface muons (5-30 MeV/c): pion decay at 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Cloud muons: pion decay in flight.</a:t>
            </a:r>
          </a:p>
        </p:txBody>
      </p:sp>
      <p:pic>
        <p:nvPicPr>
          <p:cNvPr id="8" name="Segnaposto immagine 7" descr="Immagine che contiene linea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52A1E862-107A-6505-77C9-FEFA845738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2713320"/>
            <a:ext cx="5611813" cy="1992192"/>
          </a:xfrm>
          <a:noFill/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DB724A-1A07-6548-1BAC-207F5954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C6F535-EE14-ED46-4CDB-B01EA7E1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234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34F08-8463-2EAC-D6B2-55E6DE44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B5410DC-9F96-9D16-E0A3-BE13354BF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Muon production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AE0B024-724E-2C26-D188-09A90BC8F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The 590 MeV protons impinge on the targets, producing pions that decay to muons.</a:t>
            </a:r>
          </a:p>
          <a:p>
            <a:r>
              <a:rPr lang="en-US" b="0" dirty="0">
                <a:solidFill>
                  <a:schemeClr val="bg1"/>
                </a:solidFill>
              </a:rPr>
              <a:t>Depending on where they are created, we have: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Surface and sub-surface muons (5-30 MeV/c): pion decay at rest.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7BF559-DAF0-6B55-97E5-0E0E4CE4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CC6D5C-7505-7BB2-5EED-B628D542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</a:t>
            </a:r>
          </a:p>
        </p:txBody>
      </p:sp>
      <p:pic>
        <p:nvPicPr>
          <p:cNvPr id="7" name="Segnaposto contenuto 6" descr="Immagine che contiene linea, testo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AD982ECE-BBFC-7EB0-D8ED-606509963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0339" y="1079500"/>
            <a:ext cx="5375535" cy="5260975"/>
          </a:xfrm>
        </p:spPr>
      </p:pic>
    </p:spTree>
    <p:extLst>
      <p:ext uri="{BB962C8B-B14F-4D97-AF65-F5344CB8AC3E}">
        <p14:creationId xmlns:p14="http://schemas.microsoft.com/office/powerpoint/2010/main" val="768942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254F1-AF33-CB2A-E10B-CA55306E2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68369D0-AA64-5FD4-B796-5809DB2F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Muon production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121E87-E770-2D9B-3F26-11B87176D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The 590 MeV protons impinge on the targets, producing pions that decay to muons.</a:t>
            </a:r>
          </a:p>
          <a:p>
            <a:r>
              <a:rPr lang="en-US" b="0" dirty="0">
                <a:solidFill>
                  <a:schemeClr val="bg1"/>
                </a:solidFill>
              </a:rPr>
              <a:t>Depending on where they are created, we have:</a:t>
            </a:r>
          </a:p>
          <a:p>
            <a:r>
              <a:rPr lang="en-US" b="0" dirty="0">
                <a:solidFill>
                  <a:schemeClr val="bg1"/>
                </a:solidFill>
              </a:rPr>
              <a:t>Surface and sub-surface muons (5-30 MeV/c): pion decay at 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Cloud muons: pion decay in flight.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765D88-A425-FC27-231A-7842210E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0FA109-93BC-E348-52EE-65D71406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6B85676-2872-0F14-8B67-86B796709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90339" y="1079500"/>
            <a:ext cx="5375535" cy="5260975"/>
          </a:xfrm>
        </p:spPr>
      </p:pic>
    </p:spTree>
    <p:extLst>
      <p:ext uri="{BB962C8B-B14F-4D97-AF65-F5344CB8AC3E}">
        <p14:creationId xmlns:p14="http://schemas.microsoft.com/office/powerpoint/2010/main" val="404528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C1490B-1BC1-4F75-9A73-32DDD854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en-US" altLang="en-US" dirty="0"/>
              <a:t>IMPACT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2C2518-8126-426E-A859-C96169187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>
            <a:normAutofit/>
          </a:bodyPr>
          <a:lstStyle/>
          <a:p>
            <a:pPr algn="l"/>
            <a:r>
              <a:rPr lang="it-CH" b="1" dirty="0"/>
              <a:t>I</a:t>
            </a:r>
            <a:r>
              <a:rPr lang="it-CH" b="0" dirty="0"/>
              <a:t>sotope and</a:t>
            </a:r>
          </a:p>
          <a:p>
            <a:pPr algn="l"/>
            <a:r>
              <a:rPr lang="it-CH" b="1" dirty="0"/>
              <a:t>M</a:t>
            </a:r>
            <a:r>
              <a:rPr lang="it-CH" b="0" dirty="0"/>
              <a:t>uon</a:t>
            </a:r>
          </a:p>
          <a:p>
            <a:pPr algn="l"/>
            <a:r>
              <a:rPr lang="it-CH" b="1" dirty="0"/>
              <a:t>P</a:t>
            </a:r>
            <a:r>
              <a:rPr lang="it-CH" b="0" dirty="0"/>
              <a:t>roduction using</a:t>
            </a:r>
          </a:p>
          <a:p>
            <a:pPr algn="l"/>
            <a:r>
              <a:rPr lang="it-CH" b="1" dirty="0"/>
              <a:t>A</a:t>
            </a:r>
            <a:r>
              <a:rPr lang="it-CH" b="0" dirty="0"/>
              <a:t>dvanced</a:t>
            </a:r>
          </a:p>
          <a:p>
            <a:pPr algn="l"/>
            <a:r>
              <a:rPr lang="it-CH" b="1" dirty="0"/>
              <a:t>C</a:t>
            </a:r>
            <a:r>
              <a:rPr lang="it-CH" b="0" dirty="0"/>
              <a:t>yclotron and</a:t>
            </a:r>
          </a:p>
          <a:p>
            <a:pPr algn="l"/>
            <a:r>
              <a:rPr lang="it-CH" b="1" dirty="0"/>
              <a:t>T</a:t>
            </a:r>
            <a:r>
              <a:rPr lang="it-CH" b="0" dirty="0"/>
              <a:t>arget technologies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CB7C3-B0B0-44AA-9013-33D4A995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7E928-31C1-47AB-A853-A9A8FE83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9" name="Segnaposto immagine 6" descr="Immagine che contiene testo, schermata, Marchio, design&#10;&#10;Il contenuto generato dall'IA potrebbe non essere corretto.">
            <a:extLst>
              <a:ext uri="{FF2B5EF4-FFF2-40B4-BE49-F238E27FC236}">
                <a16:creationId xmlns:a16="http://schemas.microsoft.com/office/drawing/2014/main" id="{87F65C5D-A0D6-86A8-3530-F65F7367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009" y="1078991"/>
            <a:ext cx="7269002" cy="5142817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2DDB58-FEB9-6A3B-76DE-2D53B2A1F690}"/>
              </a:ext>
            </a:extLst>
          </p:cNvPr>
          <p:cNvSpPr txBox="1"/>
          <p:nvPr/>
        </p:nvSpPr>
        <p:spPr>
          <a:xfrm>
            <a:off x="9197213" y="6188491"/>
            <a:ext cx="258679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1200" dirty="0">
                <a:hlinkClick r:id="rId4"/>
              </a:rPr>
              <a:t>https://www.psi.ch/en/impact/overview</a:t>
            </a:r>
            <a:endParaRPr lang="it-CH" sz="1200" dirty="0"/>
          </a:p>
        </p:txBody>
      </p:sp>
    </p:spTree>
    <p:extLst>
      <p:ext uri="{BB962C8B-B14F-4D97-AF65-F5344CB8AC3E}">
        <p14:creationId xmlns:p14="http://schemas.microsoft.com/office/powerpoint/2010/main" val="3184746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73F3B-DE4D-FE40-4594-DBD2D9637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D14AFDE-C25A-4998-7B5F-533D3B44A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Muon production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47625C-7125-B14A-8727-86963BB7B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/>
              <a:t>The 590 MeV protons impinge on the targets, producing pions that decay to muons.</a:t>
            </a:r>
          </a:p>
          <a:p>
            <a:r>
              <a:rPr lang="en-US" b="0" dirty="0"/>
              <a:t>Depending on where they are created, we have: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Surface and sub-surface muons (5-30 MeV/c): pion decay at 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Cloud muons: pion decay in flight.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r>
              <a:rPr lang="en-US" b="0" dirty="0"/>
              <a:t>Due to the high intensity and low momentum, surface muons are the most interesting for many experimental applications as they can be stopped in thin targets.</a:t>
            </a:r>
          </a:p>
        </p:txBody>
      </p:sp>
      <p:pic>
        <p:nvPicPr>
          <p:cNvPr id="8" name="Segnaposto immagine 7" descr="Immagine che contiene linea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BA83E2C2-24CB-F0F0-3B42-FF5D07C2D7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2713320"/>
            <a:ext cx="5611813" cy="1992192"/>
          </a:xfrm>
          <a:noFill/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4B8563-0E3E-C63B-6536-26A40B1B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F9FB7F-D119-073C-B0A2-436283C9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41772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AF1268-5220-E8A5-37B3-46FEF65FA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The new target region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3CB02E-C2E5-E5AB-7C80-15C87C5ACB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D391C8-339A-CECC-7FB6-3069954B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794BD6-4B19-3085-E4F4-8A73D45E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74467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1B147A-9EA6-58F7-36E3-71893C0F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TgH: design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3C801C-FA94-E74D-5194-B76D5E23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EA353E-7473-1F19-F27A-EE28DD4B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C1DFE02A-35EF-F95A-3063-55E83D289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it-CH" sz="1800" b="0" dirty="0"/>
              <a:t>The exsisting Target M station will be substituted with a high-intensity version using a slanted target geometry: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CH" sz="1800" b="0" dirty="0"/>
              <a:t>Thicker target: 5 mm → 20 mm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CH" sz="1800" b="0" dirty="0"/>
              <a:t>Slanting angle: 10 deg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CH" sz="1800" b="0" dirty="0"/>
              <a:t>Muon collection sideways</a:t>
            </a:r>
          </a:p>
        </p:txBody>
      </p:sp>
      <p:pic>
        <p:nvPicPr>
          <p:cNvPr id="12" name="Segnaposto contenuto 8" descr="Immagine che contiene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5B6B3A0A-C703-915F-C6D8-684B4A60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01" y="2502936"/>
            <a:ext cx="9722594" cy="385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10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BB6262-C881-533E-DA4C-C174A3BA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Split capture solenoids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D4EAD4-D188-C9DF-6E5A-35E86B25B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4029075"/>
            <a:ext cx="5616575" cy="2310764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it-CH" sz="1800" b="0" dirty="0"/>
              <a:t>We cannot surround our target with a unique solenoid → let’s split it: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it-CH" sz="1800" b="0" dirty="0"/>
              <a:t>Two normal conducting, radiation-hard solenoids close to the target for capture (very similar to ones used in the existing μE4 beamline at PSI)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it-CH" sz="1800" b="0" dirty="0"/>
              <a:t>Central field ~0.4 T</a:t>
            </a:r>
          </a:p>
        </p:txBody>
      </p:sp>
      <p:pic>
        <p:nvPicPr>
          <p:cNvPr id="8" name="Segnaposto contenuto 7" descr="Immagine che contiene schermata, design, arte&#10;&#10;Il contenuto generato dall'IA potrebbe non essere corretto.">
            <a:extLst>
              <a:ext uri="{FF2B5EF4-FFF2-40B4-BE49-F238E27FC236}">
                <a16:creationId xmlns:a16="http://schemas.microsoft.com/office/drawing/2014/main" id="{053415CD-7DE4-9EC7-7257-856D0B9F8E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3026"/>
          <a:stretch/>
        </p:blipFill>
        <p:spPr>
          <a:xfrm>
            <a:off x="608887" y="970544"/>
            <a:ext cx="5435574" cy="3030959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9EB982-F0FC-9AFB-F667-7B0A2AF4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D05E6A-9AFF-2DBA-9A9F-3DA411AB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pic>
        <p:nvPicPr>
          <p:cNvPr id="10" name="Immagine 9" descr="Immagine che contiene tifosi&#10;&#10;Il contenuto generato dall'IA potrebbe non essere corretto.">
            <a:extLst>
              <a:ext uri="{FF2B5EF4-FFF2-40B4-BE49-F238E27FC236}">
                <a16:creationId xmlns:a16="http://schemas.microsoft.com/office/drawing/2014/main" id="{036A412E-20AB-9F42-766C-608EEADB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663" y="970544"/>
            <a:ext cx="4509777" cy="53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79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FF52167-9D59-93A8-1041-B2833D90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71672"/>
            <a:ext cx="11376024" cy="1357204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it-CH" sz="1600" b="0" dirty="0"/>
              <a:t>The axial magnetic field has a gradient optimized to maximize capture and transmission: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it-CH" sz="1600" b="0" dirty="0"/>
              <a:t>Strong field close to the target → increased capture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it-CH" sz="1600" b="0" dirty="0"/>
              <a:t>Lower field for focusing down stream → increased transmission</a:t>
            </a:r>
          </a:p>
          <a:p>
            <a:pPr>
              <a:spcBef>
                <a:spcPts val="800"/>
              </a:spcBef>
            </a:pPr>
            <a:r>
              <a:rPr lang="it-CH" sz="1600" b="0" dirty="0"/>
              <a:t>The introduction of a gradient improves the absolute rate by 27%.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812EFAB-8027-BF16-BD83-5603488B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Graded capture solenoids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14917C-F4F5-4F86-9385-498331F6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B1508D-0CE2-E758-7534-D57EF942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7" name="Immagine 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666C9B33-8706-584B-0FD9-645C32C7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4" y="2428876"/>
            <a:ext cx="3931920" cy="3925106"/>
          </a:xfrm>
          <a:prstGeom prst="rect">
            <a:avLst/>
          </a:prstGeom>
        </p:spPr>
      </p:pic>
      <p:pic>
        <p:nvPicPr>
          <p:cNvPr id="9" name="Immagine 8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21AF4640-BB5F-CC71-03A2-C0021AEF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94" y="2426371"/>
            <a:ext cx="3934430" cy="3927611"/>
          </a:xfrm>
          <a:prstGeom prst="rect">
            <a:avLst/>
          </a:prstGeom>
        </p:spPr>
      </p:pic>
      <p:sp>
        <p:nvSpPr>
          <p:cNvPr id="10" name="Freccia destra 9">
            <a:extLst>
              <a:ext uri="{FF2B5EF4-FFF2-40B4-BE49-F238E27FC236}">
                <a16:creationId xmlns:a16="http://schemas.microsoft.com/office/drawing/2014/main" id="{39A415AE-E3AA-E72D-9DE1-3FA506928AFD}"/>
              </a:ext>
            </a:extLst>
          </p:cNvPr>
          <p:cNvSpPr/>
          <p:nvPr/>
        </p:nvSpPr>
        <p:spPr>
          <a:xfrm>
            <a:off x="5292089" y="4139441"/>
            <a:ext cx="628651" cy="183936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10345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D5C69135-30E3-4AA0-E8A5-BBC00A226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336" y="1048810"/>
            <a:ext cx="10609330" cy="5304665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B6FA9D9-3D22-0FB4-D283-14B4EAC2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Particle production at TgH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5E7C53-6DCB-333B-DCA3-6F7B7CDE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97620A-BCDD-26F7-7FCA-1F98EF89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98846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0FDE2-CAC0-9A49-C890-6F186503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6F82A8D8-9CB7-11D1-134B-783C76719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91336" y="1048810"/>
            <a:ext cx="10609330" cy="5304665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763F2FD-9A8F-FD88-DC8B-B52764A46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Particle production at TgH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6AF748-4A53-510C-0638-9858B389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94A70B-CD88-29CA-5CFA-9E523BE6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15849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6E970-AFE9-D81C-1F11-B58C1A068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FE68BB06-0803-F7F2-2F5B-06247834A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91336" y="1048810"/>
            <a:ext cx="10609330" cy="5304665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CD4F88E-D4D6-2DB1-B5CC-DE7A95A5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Particle production at TgH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E55AB2-4691-F9D4-4F81-F892EEF1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48C005-8D1C-F5DC-75B0-4C6ECD0E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94235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EA63C-C409-D9FF-FBE7-59C8ADBC8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B740CEBB-5CB8-ACEB-E11F-39894186E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336" y="1048810"/>
            <a:ext cx="10609330" cy="5304665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802136B-8FA3-6CDC-2BDB-C1AF7993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Particle production at TgH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E0D3EA3-44DB-EB2B-CDC8-6A413C2D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A1AB4C-1EDB-E5FB-8317-6220E89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15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FBB57413-9BE8-8212-C836-0FC983B37CAA}"/>
              </a:ext>
            </a:extLst>
          </p:cNvPr>
          <p:cNvCxnSpPr>
            <a:cxnSpLocks/>
          </p:cNvCxnSpPr>
          <p:nvPr/>
        </p:nvCxnSpPr>
        <p:spPr>
          <a:xfrm>
            <a:off x="3922078" y="1720215"/>
            <a:ext cx="0" cy="3411855"/>
          </a:xfrm>
          <a:prstGeom prst="line">
            <a:avLst/>
          </a:prstGeom>
          <a:ln w="38100">
            <a:solidFill>
              <a:srgbClr val="0172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285C95A-07FD-D4D1-D6A5-43DFAF81D16C}"/>
              </a:ext>
            </a:extLst>
          </p:cNvPr>
          <p:cNvCxnSpPr>
            <a:cxnSpLocks/>
          </p:cNvCxnSpPr>
          <p:nvPr/>
        </p:nvCxnSpPr>
        <p:spPr>
          <a:xfrm>
            <a:off x="3922078" y="5583555"/>
            <a:ext cx="0" cy="97155"/>
          </a:xfrm>
          <a:prstGeom prst="line">
            <a:avLst/>
          </a:prstGeom>
          <a:ln w="38100">
            <a:solidFill>
              <a:srgbClr val="0172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A4E34B8-F832-C742-D8CE-80008007EC98}"/>
              </a:ext>
            </a:extLst>
          </p:cNvPr>
          <p:cNvSpPr txBox="1"/>
          <p:nvPr/>
        </p:nvSpPr>
        <p:spPr>
          <a:xfrm>
            <a:off x="1916654" y="1817370"/>
            <a:ext cx="1899558" cy="67710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t-CH" sz="2200" dirty="0">
                <a:solidFill>
                  <a:srgbClr val="017201"/>
                </a:solidFill>
              </a:rPr>
              <a:t>Transmission</a:t>
            </a:r>
          </a:p>
          <a:p>
            <a:pPr algn="ctr"/>
            <a:r>
              <a:rPr lang="it-CH" sz="2200" dirty="0">
                <a:solidFill>
                  <a:srgbClr val="017201"/>
                </a:solidFill>
              </a:rPr>
              <a:t>up to 80 MeV/c</a:t>
            </a:r>
          </a:p>
        </p:txBody>
      </p:sp>
    </p:spTree>
    <p:extLst>
      <p:ext uri="{BB962C8B-B14F-4D97-AF65-F5344CB8AC3E}">
        <p14:creationId xmlns:p14="http://schemas.microsoft.com/office/powerpoint/2010/main" val="244323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D9284-B1FF-AB1B-9352-2C34D4FD7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B76DE1-3F0F-6200-F70A-3A7AECF422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The beamlines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7249C8-516A-1B9A-0271-6451F666B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0899C4-4537-4B61-D893-C3D2B187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2711AA-4AB6-5A92-13DC-7D554975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47664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F980-5B00-68CE-ADCF-C71754283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0B5A49-16D8-8586-F1F5-8549635B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en-US" altLang="en-US" dirty="0"/>
              <a:t>IMPACT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DE689D-962C-8DCF-DC25-34719AC1D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>
            <a:normAutofit/>
          </a:bodyPr>
          <a:lstStyle/>
          <a:p>
            <a:pPr algn="l"/>
            <a:r>
              <a:rPr lang="it-CH" b="1" dirty="0"/>
              <a:t>I</a:t>
            </a:r>
            <a:r>
              <a:rPr lang="it-CH" b="0" dirty="0"/>
              <a:t>sotope and</a:t>
            </a:r>
          </a:p>
          <a:p>
            <a:pPr algn="l"/>
            <a:r>
              <a:rPr lang="it-CH" b="1" dirty="0"/>
              <a:t>M</a:t>
            </a:r>
            <a:r>
              <a:rPr lang="it-CH" b="0" dirty="0"/>
              <a:t>uon</a:t>
            </a:r>
          </a:p>
          <a:p>
            <a:pPr algn="l"/>
            <a:r>
              <a:rPr lang="it-CH" b="1" dirty="0"/>
              <a:t>P</a:t>
            </a:r>
            <a:r>
              <a:rPr lang="it-CH" b="0" dirty="0"/>
              <a:t>roduction using</a:t>
            </a:r>
          </a:p>
          <a:p>
            <a:pPr algn="l"/>
            <a:r>
              <a:rPr lang="it-CH" b="1" dirty="0"/>
              <a:t>A</a:t>
            </a:r>
            <a:r>
              <a:rPr lang="it-CH" b="0" dirty="0"/>
              <a:t>dvanced</a:t>
            </a:r>
          </a:p>
          <a:p>
            <a:pPr algn="l"/>
            <a:r>
              <a:rPr lang="it-CH" b="1" dirty="0"/>
              <a:t>C</a:t>
            </a:r>
            <a:r>
              <a:rPr lang="it-CH" b="0" dirty="0"/>
              <a:t>yclotron and</a:t>
            </a:r>
          </a:p>
          <a:p>
            <a:pPr algn="l"/>
            <a:r>
              <a:rPr lang="it-CH" b="1" dirty="0"/>
              <a:t>T</a:t>
            </a:r>
            <a:r>
              <a:rPr lang="it-CH" b="0" dirty="0"/>
              <a:t>arget technologies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GB" dirty="0"/>
          </a:p>
        </p:txBody>
      </p:sp>
      <p:pic>
        <p:nvPicPr>
          <p:cNvPr id="7" name="Segnaposto immagine 6" descr="Immagine che contiene testo, schermata, Marchio, design&#10;&#10;Il contenuto generato dall'IA potrebbe non essere corretto.">
            <a:extLst>
              <a:ext uri="{FF2B5EF4-FFF2-40B4-BE49-F238E27FC236}">
                <a16:creationId xmlns:a16="http://schemas.microsoft.com/office/drawing/2014/main" id="{447197DB-52B4-9EC3-0491-1A41321D3A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5009" y="1078991"/>
            <a:ext cx="7269002" cy="5142817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64FC6-03C1-190F-0334-7EFA559D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E094A-1C49-F4A7-4639-88258E00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BD0EBF19-1F5D-5819-8BC7-84585A68AD81}"/>
              </a:ext>
            </a:extLst>
          </p:cNvPr>
          <p:cNvSpPr/>
          <p:nvPr/>
        </p:nvSpPr>
        <p:spPr>
          <a:xfrm>
            <a:off x="7298055" y="4366260"/>
            <a:ext cx="382905" cy="1234440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F91A0C-FF99-0E69-B8CD-373D6C25496F}"/>
              </a:ext>
            </a:extLst>
          </p:cNvPr>
          <p:cNvSpPr txBox="1"/>
          <p:nvPr/>
        </p:nvSpPr>
        <p:spPr>
          <a:xfrm>
            <a:off x="9197213" y="6188491"/>
            <a:ext cx="258679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1200" dirty="0">
                <a:hlinkClick r:id="rId3"/>
              </a:rPr>
              <a:t>https://www.psi.ch/en/impact/overview</a:t>
            </a:r>
            <a:endParaRPr lang="it-CH" sz="1200" dirty="0"/>
          </a:p>
        </p:txBody>
      </p:sp>
    </p:spTree>
    <p:extLst>
      <p:ext uri="{BB962C8B-B14F-4D97-AF65-F5344CB8AC3E}">
        <p14:creationId xmlns:p14="http://schemas.microsoft.com/office/powerpoint/2010/main" val="2597811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3B4ED60-FA8D-D51B-70FA-E635EBFAF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71671"/>
            <a:ext cx="11376024" cy="1340060"/>
          </a:xfrm>
        </p:spPr>
        <p:txBody>
          <a:bodyPr/>
          <a:lstStyle/>
          <a:p>
            <a:r>
              <a:rPr lang="it-CH" sz="1800" b="0" dirty="0"/>
              <a:t>Intensity is boosted by increasing the transport efficiency: two new high intensity solenoid-based muon beamlines at 90 deg angle w.r.t. the proton beam.</a:t>
            </a:r>
          </a:p>
          <a:p>
            <a:r>
              <a:rPr lang="it-CH" sz="1800" b="0" dirty="0"/>
              <a:t>The solenoids along the beamlines will not be radiation hard and the magnetic fields can be higher than in the target region.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DD51CE7-1DFC-FE2F-6D4D-9A44735F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Beamlines layout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4794BB-7AE3-07F3-9408-4C421390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285131-F2FD-ED76-C9C5-A281ADEF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7" name="Immagine 6" descr="Immagine che contiene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E76C7A02-654C-311C-2970-909D369F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21" y="2540429"/>
            <a:ext cx="10084754" cy="37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53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B9CB3-A35E-4F8C-D912-DC8C616E7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1E9AB18-8405-A6DE-C77A-B5877305A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91336" y="1048810"/>
            <a:ext cx="10609330" cy="5304665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84EAC49-63CC-0CF4-D74D-AE5051AF8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MUH2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334FE8B-1188-E6F2-DAFA-9C9C1C2F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446593-FB88-9B5E-954F-BC701984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FC9660-FAEA-EB46-79CC-CDC7DC3EB6CC}"/>
              </a:ext>
            </a:extLst>
          </p:cNvPr>
          <p:cNvSpPr txBox="1"/>
          <p:nvPr/>
        </p:nvSpPr>
        <p:spPr>
          <a:xfrm>
            <a:off x="407986" y="1094532"/>
            <a:ext cx="86033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dirty="0">
                <a:solidFill>
                  <a:schemeClr val="tx2"/>
                </a:solidFill>
              </a:rPr>
              <a:t>Aimed at particle physics experiments, highest rates exceeding 10</a:t>
            </a:r>
            <a:r>
              <a:rPr lang="it-CH" baseline="30000" dirty="0">
                <a:solidFill>
                  <a:schemeClr val="tx2"/>
                </a:solidFill>
              </a:rPr>
              <a:t>10</a:t>
            </a:r>
            <a:r>
              <a:rPr lang="it-CH" dirty="0">
                <a:solidFill>
                  <a:schemeClr val="tx2"/>
                </a:solidFill>
              </a:rPr>
              <a:t> μ</a:t>
            </a:r>
            <a:r>
              <a:rPr lang="it-CH" baseline="30000" dirty="0">
                <a:solidFill>
                  <a:schemeClr val="tx2"/>
                </a:solidFill>
              </a:rPr>
              <a:t>+</a:t>
            </a:r>
            <a:r>
              <a:rPr lang="it-CH" dirty="0">
                <a:solidFill>
                  <a:schemeClr val="tx2"/>
                </a:solidFill>
              </a:rPr>
              <a:t>/s @ 2.4 mA .</a:t>
            </a:r>
          </a:p>
        </p:txBody>
      </p:sp>
    </p:spTree>
    <p:extLst>
      <p:ext uri="{BB962C8B-B14F-4D97-AF65-F5344CB8AC3E}">
        <p14:creationId xmlns:p14="http://schemas.microsoft.com/office/powerpoint/2010/main" val="4202551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DA71F-0997-52FF-3E5D-1A2ABF8D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8FA1CCEC-E543-8CCF-8A93-33ACA6341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63040" y="1270362"/>
            <a:ext cx="10177656" cy="5088828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FFB1919-F519-8415-0DFD-3A20BB8E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MUH3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41971A-9F9F-8BC2-7B23-6B0ECFD0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6C906C-7BC1-3F77-AF77-20833815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19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39A5BB-A38B-C80B-CF8B-8FBE001626A6}"/>
              </a:ext>
            </a:extLst>
          </p:cNvPr>
          <p:cNvSpPr txBox="1"/>
          <p:nvPr/>
        </p:nvSpPr>
        <p:spPr>
          <a:xfrm>
            <a:off x="407986" y="1094532"/>
            <a:ext cx="8329203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dirty="0">
                <a:solidFill>
                  <a:schemeClr val="tx2"/>
                </a:solidFill>
              </a:rPr>
              <a:t>Upgrade of existing ᴨM3: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>
                <a:solidFill>
                  <a:schemeClr val="tx2"/>
                </a:solidFill>
              </a:rPr>
              <a:t>New solenoid-based front end with &gt; 10</a:t>
            </a:r>
            <a:r>
              <a:rPr lang="it-CH" baseline="30000" dirty="0">
                <a:solidFill>
                  <a:schemeClr val="tx2"/>
                </a:solidFill>
              </a:rPr>
              <a:t>10</a:t>
            </a:r>
            <a:r>
              <a:rPr lang="it-CH" dirty="0">
                <a:solidFill>
                  <a:schemeClr val="tx2"/>
                </a:solidFill>
              </a:rPr>
              <a:t> μ</a:t>
            </a:r>
            <a:r>
              <a:rPr lang="it-CH" baseline="30000" dirty="0">
                <a:solidFill>
                  <a:schemeClr val="tx2"/>
                </a:solidFill>
              </a:rPr>
              <a:t>+</a:t>
            </a:r>
            <a:r>
              <a:rPr lang="it-CH" dirty="0">
                <a:solidFill>
                  <a:schemeClr val="tx2"/>
                </a:solidFill>
              </a:rPr>
              <a:t>/s  @ 2.4 mA transmission.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>
                <a:solidFill>
                  <a:schemeClr val="tx2"/>
                </a:solidFill>
              </a:rPr>
              <a:t>The quadrupole section is upgraded to propagate through a spin rotator to two </a:t>
            </a:r>
            <a:br>
              <a:rPr lang="it-CH" dirty="0">
                <a:solidFill>
                  <a:schemeClr val="tx2"/>
                </a:solidFill>
              </a:rPr>
            </a:br>
            <a:r>
              <a:rPr lang="it-CH" dirty="0">
                <a:solidFill>
                  <a:schemeClr val="tx2"/>
                </a:solidFill>
              </a:rPr>
              <a:t>μSR instruments.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>
                <a:solidFill>
                  <a:schemeClr val="tx2"/>
                </a:solidFill>
              </a:rPr>
              <a:t>Few 10</a:t>
            </a:r>
            <a:r>
              <a:rPr lang="it-CH" baseline="30000" dirty="0">
                <a:solidFill>
                  <a:schemeClr val="tx2"/>
                </a:solidFill>
              </a:rPr>
              <a:t>8</a:t>
            </a:r>
            <a:r>
              <a:rPr lang="it-CH" dirty="0">
                <a:solidFill>
                  <a:schemeClr val="tx2"/>
                </a:solidFill>
              </a:rPr>
              <a:t> μ</a:t>
            </a:r>
            <a:r>
              <a:rPr lang="it-CH" baseline="30000" dirty="0">
                <a:solidFill>
                  <a:schemeClr val="tx2"/>
                </a:solidFill>
              </a:rPr>
              <a:t>+</a:t>
            </a:r>
            <a:r>
              <a:rPr lang="it-CH" dirty="0">
                <a:solidFill>
                  <a:schemeClr val="tx2"/>
                </a:solidFill>
              </a:rPr>
              <a:t>/s  @ 2.4 mA to both channels with ~20 mm beamspot sizes.</a:t>
            </a:r>
          </a:p>
        </p:txBody>
      </p:sp>
    </p:spTree>
    <p:extLst>
      <p:ext uri="{BB962C8B-B14F-4D97-AF65-F5344CB8AC3E}">
        <p14:creationId xmlns:p14="http://schemas.microsoft.com/office/powerpoint/2010/main" val="652789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94FF5-8AFF-9970-3F84-57E09FBDB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0FDD3-129E-32AD-2187-3521DA4E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Problem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0168A8-56A1-B782-1D4E-097D7101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E7DF9C-BD18-672B-7DD3-E738DCC8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19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0162F67-0262-A18F-A893-7B70F08FB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71670"/>
            <a:ext cx="11376024" cy="659975"/>
          </a:xfrm>
        </p:spPr>
        <p:txBody>
          <a:bodyPr/>
          <a:lstStyle/>
          <a:p>
            <a:r>
              <a:rPr lang="it-CH" b="0" dirty="0"/>
              <a:t>Many optimizations/single particle tracking simulations (G4beamline models with high-fidelity fieldmaps). Expensive problem → </a:t>
            </a:r>
            <a:r>
              <a:rPr lang="it-CH" dirty="0"/>
              <a:t>hyperparameter search algorithms</a:t>
            </a:r>
            <a:r>
              <a:rPr lang="it-CH" b="0" dirty="0"/>
              <a:t>.</a:t>
            </a:r>
          </a:p>
          <a:p>
            <a:endParaRPr lang="it-CH" b="0" dirty="0"/>
          </a:p>
        </p:txBody>
      </p:sp>
      <p:sp>
        <p:nvSpPr>
          <p:cNvPr id="10" name="Segnaposto contenuto 8">
            <a:extLst>
              <a:ext uri="{FF2B5EF4-FFF2-40B4-BE49-F238E27FC236}">
                <a16:creationId xmlns:a16="http://schemas.microsoft.com/office/drawing/2014/main" id="{6CBCC70F-E74E-2DE4-1223-7604B27E19CC}"/>
              </a:ext>
            </a:extLst>
          </p:cNvPr>
          <p:cNvSpPr txBox="1">
            <a:spLocks/>
          </p:cNvSpPr>
          <p:nvPr/>
        </p:nvSpPr>
        <p:spPr>
          <a:xfrm>
            <a:off x="407986" y="2097405"/>
            <a:ext cx="11376024" cy="4274820"/>
          </a:xfrm>
          <a:prstGeom prst="rect">
            <a:avLst/>
          </a:prstGeom>
        </p:spPr>
        <p:txBody>
          <a:bodyPr vert="horz" lIns="0" tIns="0" rIns="0" bIns="0" numCol="2" spcCol="54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b="0" dirty="0"/>
              <a:t>Bayesian optimization: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Probabilistic approach to parameter space exploration, next trial to test is that expected to give the maximum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𝒪(10) parameters/one or many(multi) figures of merit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CH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CH" b="0" dirty="0"/>
          </a:p>
          <a:p>
            <a:r>
              <a:rPr lang="it-CH" b="0" dirty="0"/>
              <a:t>Genetic algorithms: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Evolutionary approach to function maximization, fittest individuals are used to produce the next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&gt; 𝒪(20) parameters/many figures of merit</a:t>
            </a:r>
          </a:p>
        </p:txBody>
      </p:sp>
    </p:spTree>
    <p:extLst>
      <p:ext uri="{BB962C8B-B14F-4D97-AF65-F5344CB8AC3E}">
        <p14:creationId xmlns:p14="http://schemas.microsoft.com/office/powerpoint/2010/main" val="1256408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9D999-3955-2286-FF19-2F03FCCF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A5A819-8215-684F-A016-203CD89D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Problem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EA5F17-1122-E1D6-159E-CAA60C070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F8DAE8-C494-A504-22D3-22AE297A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19</a:t>
            </a:r>
          </a:p>
        </p:txBody>
      </p:sp>
      <p:sp>
        <p:nvSpPr>
          <p:cNvPr id="10" name="Segnaposto contenuto 8">
            <a:extLst>
              <a:ext uri="{FF2B5EF4-FFF2-40B4-BE49-F238E27FC236}">
                <a16:creationId xmlns:a16="http://schemas.microsoft.com/office/drawing/2014/main" id="{8FB7A7E8-F8AC-FB2B-F2F5-92019082F72A}"/>
              </a:ext>
            </a:extLst>
          </p:cNvPr>
          <p:cNvSpPr txBox="1">
            <a:spLocks/>
          </p:cNvSpPr>
          <p:nvPr/>
        </p:nvSpPr>
        <p:spPr>
          <a:xfrm>
            <a:off x="407986" y="2097405"/>
            <a:ext cx="11376024" cy="4274820"/>
          </a:xfrm>
          <a:prstGeom prst="rect">
            <a:avLst/>
          </a:prstGeom>
        </p:spPr>
        <p:txBody>
          <a:bodyPr vert="horz" lIns="0" tIns="0" rIns="0" bIns="0" numCol="2" spcCol="54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b="0" dirty="0"/>
              <a:t>Bayesian optimization: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Probabilistic approach to parameter space exploration, next trial to test is that expected to give the maximum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𝒪(10) parameters/one or many(multi) figures of merit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CH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CH" b="0" dirty="0"/>
          </a:p>
        </p:txBody>
      </p:sp>
      <p:pic>
        <p:nvPicPr>
          <p:cNvPr id="8" name="Segnaposto contenuto 7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6D33D93E-9035-0B97-F9EA-AA64AB65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546" y="1081281"/>
            <a:ext cx="4445000" cy="5003800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D24206-71B5-3798-3393-E95E9D98BD04}"/>
              </a:ext>
            </a:extLst>
          </p:cNvPr>
          <p:cNvSpPr txBox="1"/>
          <p:nvPr/>
        </p:nvSpPr>
        <p:spPr>
          <a:xfrm>
            <a:off x="7111258" y="6038723"/>
            <a:ext cx="433452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1200" dirty="0">
                <a:hlinkClick r:id="rId3"/>
              </a:rPr>
              <a:t>https://github.com/AnotherSamWilson/ParBayesianOptimization</a:t>
            </a:r>
            <a:endParaRPr lang="it-CH" sz="1200" dirty="0"/>
          </a:p>
        </p:txBody>
      </p:sp>
    </p:spTree>
    <p:extLst>
      <p:ext uri="{BB962C8B-B14F-4D97-AF65-F5344CB8AC3E}">
        <p14:creationId xmlns:p14="http://schemas.microsoft.com/office/powerpoint/2010/main" val="2188984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D457-4854-9DF7-ADDF-3DF76D84E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6B9CB-1A16-5EC8-9FE7-237F27DA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Problem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DA09B0-A4D7-23FD-6733-F83672AC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4E023A-EDC4-87AA-480E-10BF6B37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19</a:t>
            </a:r>
          </a:p>
        </p:txBody>
      </p:sp>
      <p:sp>
        <p:nvSpPr>
          <p:cNvPr id="10" name="Segnaposto contenuto 8">
            <a:extLst>
              <a:ext uri="{FF2B5EF4-FFF2-40B4-BE49-F238E27FC236}">
                <a16:creationId xmlns:a16="http://schemas.microsoft.com/office/drawing/2014/main" id="{44CDD4A6-EF0E-8C10-5AB8-94D8B62874CA}"/>
              </a:ext>
            </a:extLst>
          </p:cNvPr>
          <p:cNvSpPr txBox="1">
            <a:spLocks/>
          </p:cNvSpPr>
          <p:nvPr/>
        </p:nvSpPr>
        <p:spPr>
          <a:xfrm>
            <a:off x="407986" y="2097405"/>
            <a:ext cx="11376024" cy="4274820"/>
          </a:xfrm>
          <a:prstGeom prst="rect">
            <a:avLst/>
          </a:prstGeom>
        </p:spPr>
        <p:txBody>
          <a:bodyPr vert="horz" lIns="0" tIns="0" rIns="0" bIns="0" numCol="2" spcCol="54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b="0" dirty="0">
                <a:solidFill>
                  <a:schemeClr val="bg1"/>
                </a:solidFill>
              </a:rPr>
              <a:t>Bayesian optimization: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>
                <a:solidFill>
                  <a:schemeClr val="bg1"/>
                </a:solidFill>
              </a:rPr>
              <a:t>Probabilistic approach to parameter space exploration, next trial to test is that expected to give the maximum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>
                <a:solidFill>
                  <a:schemeClr val="bg1"/>
                </a:solidFill>
              </a:rPr>
              <a:t>𝒪(10) parameters/one or many(multi) figures of merit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CH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CH" b="0" dirty="0"/>
          </a:p>
          <a:p>
            <a:r>
              <a:rPr lang="it-CH" b="0" dirty="0"/>
              <a:t>Genetic algorithms: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Evolutionary approach to function maximization, fittest individuals are used to produce the next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b="0" dirty="0"/>
              <a:t>&gt; 𝒪(20) parameters/many figures of merit</a:t>
            </a:r>
          </a:p>
        </p:txBody>
      </p:sp>
      <p:pic>
        <p:nvPicPr>
          <p:cNvPr id="12" name="Segnaposto contenuto 11" descr="Immagine che contiene schermata, Policromia, quadrato, Rettangolo&#10;&#10;Il contenuto generato dall'IA potrebbe non essere corretto.">
            <a:extLst>
              <a:ext uri="{FF2B5EF4-FFF2-40B4-BE49-F238E27FC236}">
                <a16:creationId xmlns:a16="http://schemas.microsoft.com/office/drawing/2014/main" id="{4DD37C26-0119-1496-B709-9BC930A9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6" y="1784350"/>
            <a:ext cx="4546600" cy="3479800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935C96-3C0A-D706-16A0-46FA9BBA2881}"/>
              </a:ext>
            </a:extLst>
          </p:cNvPr>
          <p:cNvSpPr txBox="1"/>
          <p:nvPr/>
        </p:nvSpPr>
        <p:spPr>
          <a:xfrm>
            <a:off x="620066" y="5304626"/>
            <a:ext cx="1734449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1200" dirty="0"/>
              <a:t>From Saravanan et al. [</a:t>
            </a:r>
            <a:r>
              <a:rPr lang="it-CH" sz="1200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it-CH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1534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7FBC1-2485-3B67-09C9-1A3889F7A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B8DDF-5C0F-B861-DF16-9058BA64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Comparison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43C1E0-CA99-B311-BEBD-3A9E17F1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F191AD-623C-3A34-8BAB-4E01645C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E01665-784D-3B31-AE37-8DE14B25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0" dirty="0"/>
              <a:t>21 free parameters are optimized here  for MUH2 transmission.</a:t>
            </a:r>
          </a:p>
        </p:txBody>
      </p:sp>
      <p:pic>
        <p:nvPicPr>
          <p:cNvPr id="8" name="Immagine 7" descr="Immagine che contiene testo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B7192BC9-6C22-C0EB-6E91-625DF1BE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46" y="1604977"/>
            <a:ext cx="8079103" cy="46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9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C87DD-F204-BCCB-0FA9-8CE157FD1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6DDB33F2-CF7A-A85B-8E18-B08F5C771A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25"/>
          <a:stretch>
            <a:fillRect/>
          </a:stretch>
        </p:blipFill>
        <p:spPr>
          <a:xfrm>
            <a:off x="407989" y="1193547"/>
            <a:ext cx="11376024" cy="5060911"/>
          </a:xfrm>
          <a:prstGeom prst="rect">
            <a:avLst/>
          </a:pr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36E5E4-EA98-4EA3-4392-175FDBC4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MUH2 deliverable rates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B17AA72-9869-40E8-911A-D54373C2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42D841-0C04-01C1-FDA3-BFEB8BFE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93894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20B8D-B9A9-49E3-A95C-C4E3D7B9A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0628DE03-E6A6-7477-4CAC-96BEFA1D7A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25"/>
          <a:stretch>
            <a:fillRect/>
          </a:stretch>
        </p:blipFill>
        <p:spPr>
          <a:xfrm>
            <a:off x="407989" y="1193547"/>
            <a:ext cx="11376024" cy="5060911"/>
          </a:xfrm>
          <a:prstGeom prst="rect">
            <a:avLst/>
          </a:pr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9CBF5AF-2B9C-5687-03FD-B88A9CB87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MUH2 deliverable rates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DA0721-1B8D-9766-B29C-9E7B31F8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9CA65B-E33B-24A9-85CB-1D403D02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7F7E207-79E6-CD27-1997-50E05F801E91}"/>
              </a:ext>
            </a:extLst>
          </p:cNvPr>
          <p:cNvSpPr>
            <a:spLocks noChangeAspect="1"/>
          </p:cNvSpPr>
          <p:nvPr/>
        </p:nvSpPr>
        <p:spPr>
          <a:xfrm>
            <a:off x="2756647" y="1729889"/>
            <a:ext cx="288299" cy="287169"/>
          </a:xfrm>
          <a:prstGeom prst="ellipse">
            <a:avLst/>
          </a:prstGeom>
          <a:noFill/>
          <a:ln w="539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615329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C7FA3-D0B3-55E2-24F2-AEE242B84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D57E8C-886F-B8C6-66DA-0C5E2F6E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MUH3 transmission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118185-7540-375F-D495-CCFD2B4C3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/>
              <a:t>MUH3 optimization in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Maximize transmission until septum (mono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Maximize transmission to the two experimental areas (double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Separately optimize the final focus on the </a:t>
            </a:r>
            <a:r>
              <a:rPr lang="en-US" b="0" dirty="0" err="1"/>
              <a:t>μSR</a:t>
            </a:r>
            <a:r>
              <a:rPr lang="en-US" b="0" dirty="0"/>
              <a:t> detectors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0B768C-BC68-AB60-2E6E-E20D1008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1A56C8-ACE2-A49F-8884-611B4F61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8912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 descr="Immagine che contiene acciaio, interno, ingegneria, edificio&#10;&#10;Il contenuto generato dall'IA potrebbe non essere corretto.">
            <a:extLst>
              <a:ext uri="{FF2B5EF4-FFF2-40B4-BE49-F238E27FC236}">
                <a16:creationId xmlns:a16="http://schemas.microsoft.com/office/drawing/2014/main" id="{54AD8235-D9B8-953D-73CA-7142D231AC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602" b="10602"/>
          <a:stretch>
            <a:fillRect/>
          </a:stretch>
        </p:blipFill>
        <p:spPr/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9366FA4-9ECE-E419-A142-AE080BFC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2" y="-25986"/>
            <a:ext cx="4116387" cy="6378018"/>
          </a:xfrm>
        </p:spPr>
        <p:txBody>
          <a:bodyPr/>
          <a:lstStyle/>
          <a:p>
            <a:r>
              <a:rPr lang="it-CH" dirty="0"/>
              <a:t>The HIMB project</a:t>
            </a:r>
          </a:p>
          <a:p>
            <a:r>
              <a:rPr lang="it-CH" sz="1800" b="0" dirty="0"/>
              <a:t>The High-Intensity Muon Beams project aims to develop two new beamlines capable of delivering up to 10</a:t>
            </a:r>
            <a:r>
              <a:rPr lang="it-CH" sz="1800" b="0" baseline="30000" dirty="0"/>
              <a:t>10</a:t>
            </a:r>
            <a:r>
              <a:rPr lang="it-CH" sz="1800" b="0" dirty="0"/>
              <a:t> μ</a:t>
            </a:r>
            <a:r>
              <a:rPr lang="it-CH" sz="1800" b="0" baseline="30000" dirty="0"/>
              <a:t>+</a:t>
            </a:r>
            <a:r>
              <a:rPr lang="it-CH" sz="1800" b="0" dirty="0"/>
              <a:t>/s.</a:t>
            </a:r>
          </a:p>
          <a:p>
            <a:r>
              <a:rPr lang="it-CH" sz="1800" b="0" dirty="0"/>
              <a:t>Two key points to do so: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sz="1800" b="0" dirty="0"/>
              <a:t>Substition of the old TgM station with a new one for higher particle production.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sz="1800" b="0" dirty="0"/>
              <a:t>Construction of two high capture/transport efficiency beamlines based on solenoids.</a:t>
            </a:r>
          </a:p>
          <a:p>
            <a:r>
              <a:rPr lang="it-CH" sz="1800" b="0" dirty="0"/>
              <a:t>Beneficial for both precision particle physics and materials science (</a:t>
            </a:r>
            <a:r>
              <a:rPr lang="it-CH" sz="1800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Case April 2021</a:t>
            </a:r>
            <a:r>
              <a:rPr lang="it-CH" sz="1800" b="0" dirty="0"/>
              <a:t> </a:t>
            </a:r>
            <a:r>
              <a:rPr lang="it-CH" sz="1800" b="0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it-CH" sz="1800" b="0" dirty="0"/>
              <a:t>)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77C86B-FACC-4D5D-6B0B-65657991C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0D804-CE55-ACAE-75F4-989E5D83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6782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8C024-33C1-642B-70E7-451AB0D9E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51894E-697F-2916-4D72-09E082EF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MUH3 transmission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0967450-C292-074E-4542-A923FF3CF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/>
              <a:t>MUH3 optimization in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Maximize transmission until septum (mono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Maximize transmission to the two experimental areas (double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Separately optimize the final focus on the </a:t>
            </a:r>
            <a:r>
              <a:rPr lang="en-US" b="0" dirty="0" err="1"/>
              <a:t>μSR</a:t>
            </a:r>
            <a:r>
              <a:rPr lang="en-US" b="0" dirty="0"/>
              <a:t> detectors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B02DEB-97AB-AD8B-2EFC-0B9C591F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DFADC4-E55B-D593-0EEA-11A4AD4F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</a:t>
            </a:r>
          </a:p>
        </p:txBody>
      </p:sp>
      <p:pic>
        <p:nvPicPr>
          <p:cNvPr id="5" name="Segnaposto immagine 6">
            <a:extLst>
              <a:ext uri="{FF2B5EF4-FFF2-40B4-BE49-F238E27FC236}">
                <a16:creationId xmlns:a16="http://schemas.microsoft.com/office/drawing/2014/main" id="{03A2BA65-0F84-5734-70F9-C4C8FA6A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873"/>
          <a:stretch>
            <a:fillRect/>
          </a:stretch>
        </p:blipFill>
        <p:spPr>
          <a:xfrm>
            <a:off x="5830753" y="1275983"/>
            <a:ext cx="5953258" cy="4306034"/>
          </a:xfrm>
          <a:prstGeom prst="rect">
            <a:avLst/>
          </a:prstGeom>
          <a:noFill/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20590C2-BEF8-C601-A3BB-267AD595BEF0}"/>
              </a:ext>
            </a:extLst>
          </p:cNvPr>
          <p:cNvCxnSpPr/>
          <p:nvPr/>
        </p:nvCxnSpPr>
        <p:spPr>
          <a:xfrm>
            <a:off x="11107546" y="1882588"/>
            <a:ext cx="577948" cy="90095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896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14169-7599-CD78-D190-90D57F51E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201602-8AF5-10E7-72E2-27681C93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MUH3 transmission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3E3EA6-89A3-A5A1-944D-534C9F47B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/>
              <a:t>MUH3 optimization in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Maximize transmission until septum (mono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Maximize transmission to the two experimental areas (double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Separately optimize the final focus on the </a:t>
            </a:r>
            <a:r>
              <a:rPr lang="en-US" b="0" dirty="0" err="1"/>
              <a:t>μSR</a:t>
            </a:r>
            <a:r>
              <a:rPr lang="en-US" b="0" dirty="0"/>
              <a:t> detectors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7126B89-3671-64A0-5430-BB4FB664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63386" y="1057084"/>
            <a:ext cx="5629440" cy="5304665"/>
          </a:xfrm>
          <a:prstGeom prst="rect">
            <a:avLst/>
          </a:prstGeom>
          <a:noFill/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2838CF-EF13-C27D-E473-95307612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8987F7-0143-E0FD-D907-C297C594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259808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65A0-3F97-B28A-D729-3DCA160D6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D9677-8CB6-F77A-ADD7-947029A9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MUH3 transmission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B4E080-204D-F7E4-D7E8-754332A5E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5616575" cy="5260849"/>
          </a:xfrm>
        </p:spPr>
        <p:txBody>
          <a:bodyPr/>
          <a:lstStyle/>
          <a:p>
            <a:r>
              <a:rPr lang="en-US" b="0" dirty="0"/>
              <a:t>MUH3 optimization in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Maximize transmission until septum (mono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Maximize transmission to the two experimental areas (double objective)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Separately optimize the final focus on the </a:t>
            </a:r>
            <a:r>
              <a:rPr lang="en-US" dirty="0" err="1"/>
              <a:t>μSR</a:t>
            </a:r>
            <a:r>
              <a:rPr lang="en-US" dirty="0"/>
              <a:t> detectors (~40 times higher rate)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866ADC5-CCFF-434F-32B5-CB6D82BC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82347" y="1078992"/>
            <a:ext cx="5391517" cy="5260848"/>
          </a:xfrm>
          <a:prstGeom prst="rect">
            <a:avLst/>
          </a:prstGeom>
          <a:noFill/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710E76-D27D-B12D-A1DF-3FBC129A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7FC9D1-D419-F332-33D4-22E7F897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11150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C6EA6-5698-D3A2-0DAB-176837AA8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6EDC6A7-CB7C-C2A3-5316-651C80BF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Additional studies – MUH3, low power tune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69232C8-B003-636A-5298-1FB1622AA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78991"/>
            <a:ext cx="4352272" cy="5260849"/>
          </a:xfrm>
        </p:spPr>
        <p:txBody>
          <a:bodyPr/>
          <a:lstStyle/>
          <a:p>
            <a:endParaRPr lang="en-US" sz="1800" b="0" dirty="0"/>
          </a:p>
          <a:p>
            <a:endParaRPr lang="en-US" sz="1800" b="0" dirty="0"/>
          </a:p>
          <a:p>
            <a:r>
              <a:rPr lang="en-US" sz="1800" b="0" dirty="0"/>
              <a:t>The power consumption of the HIMB beamlines will be high.</a:t>
            </a:r>
          </a:p>
          <a:p>
            <a:r>
              <a:rPr lang="en-US" sz="1800" b="0" dirty="0"/>
              <a:t>Instead of controlling the rate with slits only, we studied alternative tunes to deliver lower rates with lower power consumption.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B5B9C9-1853-2A3D-929E-7FF951AF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B8FFFE-EC44-8DC6-14D2-621D62BA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21</a:t>
            </a:r>
          </a:p>
        </p:txBody>
      </p:sp>
      <p:pic>
        <p:nvPicPr>
          <p:cNvPr id="15" name="Segnaposto contenuto 14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F317FCB7-76E5-3C05-F0B5-E99BDE6721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7552" y="1391410"/>
            <a:ext cx="6696459" cy="4636009"/>
          </a:xfrm>
        </p:spPr>
      </p:pic>
    </p:spTree>
    <p:extLst>
      <p:ext uri="{BB962C8B-B14F-4D97-AF65-F5344CB8AC3E}">
        <p14:creationId xmlns:p14="http://schemas.microsoft.com/office/powerpoint/2010/main" val="64599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CFACA-D9A8-20E7-C557-C8A69434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6802EBB-BCC8-D13E-CEFC-7708E4419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5017770"/>
            <a:ext cx="11376024" cy="135856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1800" b="0" dirty="0"/>
              <a:t>Scientific review passed with highest ranking in summer 2022.</a:t>
            </a:r>
          </a:p>
          <a:p>
            <a:pPr>
              <a:spcBef>
                <a:spcPts val="400"/>
              </a:spcBef>
            </a:pPr>
            <a:r>
              <a:rPr lang="en-US" sz="1800" b="0" dirty="0"/>
              <a:t>Funding officially approved by the Swiss parliament at the end of 2024</a:t>
            </a:r>
          </a:p>
          <a:p>
            <a:pPr>
              <a:spcBef>
                <a:spcPts val="400"/>
              </a:spcBef>
            </a:pPr>
            <a:r>
              <a:rPr lang="en-US" sz="1800" b="0" dirty="0"/>
              <a:t>Long shutdown of ~1.5 years beginning of 2027</a:t>
            </a:r>
          </a:p>
          <a:p>
            <a:pPr>
              <a:spcBef>
                <a:spcPts val="400"/>
              </a:spcBef>
            </a:pPr>
            <a:r>
              <a:rPr lang="en-US" sz="1800" b="0" dirty="0"/>
              <a:t>Commissioning and pilot experiments at HIMB starting mid 2028, at TATOOS mid 2030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C497B9-CBF6-1BD1-8D74-3B0C8F1A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Conclusions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21A503-6773-7F57-7B1B-C38464D0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B82889-D200-A308-0813-CAA9D62F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22</a:t>
            </a:r>
          </a:p>
        </p:txBody>
      </p:sp>
      <p:pic>
        <p:nvPicPr>
          <p:cNvPr id="9" name="Immagine 8" descr="Immagine che contiene testo, schermata, Pagina Web, Sito Web&#10;&#10;Il contenuto generato dall'IA potrebbe non essere corretto.">
            <a:extLst>
              <a:ext uri="{FF2B5EF4-FFF2-40B4-BE49-F238E27FC236}">
                <a16:creationId xmlns:a16="http://schemas.microsoft.com/office/drawing/2014/main" id="{91A93E63-F711-25BA-AB64-355825D94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3" y="1071672"/>
            <a:ext cx="9920290" cy="37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5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B2EFF-512E-DBA0-42B6-4CC7E8E6C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Thank you for your attention!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8C5397-018F-5F4B-5877-E8EC16DE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A3497A-8811-709E-6FA7-F09EDA1A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35939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095FC2DF-57CB-D359-7E94-1E277485F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[1] M. Aiba et al., </a:t>
            </a:r>
            <a:r>
              <a:rPr lang="it-CH" i="1" dirty="0"/>
              <a:t>Science Case for the High-Intensity Muon Beams HIMB at PSI. </a:t>
            </a:r>
            <a:r>
              <a:rPr lang="it-CH" dirty="0"/>
              <a:t>Nov. 2021. arXiv: </a:t>
            </a:r>
            <a:r>
              <a:rPr lang="it-CH" dirty="0">
                <a:hlinkClick r:id="rId2"/>
              </a:rPr>
              <a:t>211.05788 [hep-ex]</a:t>
            </a:r>
            <a:r>
              <a:rPr lang="it-CH" dirty="0"/>
              <a:t>.</a:t>
            </a:r>
          </a:p>
          <a:p>
            <a:pPr>
              <a:buNone/>
            </a:pPr>
            <a:r>
              <a:rPr lang="it-CH" dirty="0"/>
              <a:t>[2] </a:t>
            </a:r>
            <a:r>
              <a:rPr lang="it-CH" dirty="0">
                <a:solidFill>
                  <a:srgbClr val="000000"/>
                </a:solidFill>
                <a:effectLst/>
                <a:latin typeface="Helvetica" pitchFamily="2" charset="0"/>
              </a:rPr>
              <a:t>R. Eichler and et al., IMPACT conceptual design report. 2022. url: </a:t>
            </a:r>
            <a:r>
              <a:rPr lang="it-CH" dirty="0">
                <a:solidFill>
                  <a:srgbClr val="CC006A"/>
                </a:solidFill>
                <a:effectLst/>
                <a:latin typeface="Helvetica" pitchFamily="2" charset="0"/>
                <a:hlinkClick r:id="rId3"/>
              </a:rPr>
              <a:t>https://www.dora.lib4ri.ch/psi/islandora/object/psi%3A41209</a:t>
            </a:r>
            <a:r>
              <a:rPr lang="it-CH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>
              <a:buNone/>
            </a:pPr>
            <a:r>
              <a:rPr lang="it-CH" dirty="0">
                <a:solidFill>
                  <a:srgbClr val="000000"/>
                </a:solidFill>
                <a:latin typeface="Helvetica" pitchFamily="2" charset="0"/>
              </a:rPr>
              <a:t>[3] R. Saravanan et al., </a:t>
            </a:r>
            <a:r>
              <a:rPr lang="it-CH" i="1" dirty="0">
                <a:solidFill>
                  <a:srgbClr val="000000"/>
                </a:solidFill>
                <a:latin typeface="Helvetica" pitchFamily="2" charset="0"/>
              </a:rPr>
              <a:t>Evolutionary optimal trajectory planning for industrial robot with payload constraints. </a:t>
            </a:r>
            <a:r>
              <a:rPr lang="it-CH" dirty="0">
                <a:solidFill>
                  <a:srgbClr val="000000"/>
                </a:solidFill>
                <a:latin typeface="Helvetica" pitchFamily="2" charset="0"/>
              </a:rPr>
              <a:t>Oct. 2008. doi: </a:t>
            </a:r>
            <a:r>
              <a:rPr lang="it-CH" dirty="0">
                <a:solidFill>
                  <a:srgbClr val="000000"/>
                </a:solidFill>
                <a:latin typeface="Helvetica" pitchFamily="2" charset="0"/>
                <a:hlinkClick r:id="rId4"/>
              </a:rPr>
              <a:t>10.1007/s00170-007-1169-7</a:t>
            </a:r>
            <a:endParaRPr lang="it-CH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CH" dirty="0">
                <a:solidFill>
                  <a:srgbClr val="000000"/>
                </a:solidFill>
                <a:effectLst/>
                <a:latin typeface="Helvetica" pitchFamily="2" charset="0"/>
              </a:rPr>
              <a:t>[4] W. Lyu et al., </a:t>
            </a:r>
            <a:r>
              <a:rPr lang="it-CH" i="1" dirty="0"/>
              <a:t>Multi-objective bayesian optimization for analog/RF circuit synthesis.</a:t>
            </a:r>
            <a:r>
              <a:rPr lang="it-CH" dirty="0"/>
              <a:t> June 2018. doi: </a:t>
            </a:r>
            <a:r>
              <a:rPr lang="it-CH" dirty="0">
                <a:solidFill>
                  <a:srgbClr val="000000"/>
                </a:solidFill>
                <a:latin typeface="Helvetica" pitchFamily="2" charset="0"/>
                <a:hlinkClick r:id="rId5"/>
              </a:rPr>
              <a:t>https://doi.org/10.1145/3195970.3196078</a:t>
            </a:r>
            <a:endParaRPr lang="it-CH" dirty="0">
              <a:solidFill>
                <a:srgbClr val="000000"/>
              </a:solidFill>
              <a:latin typeface="Helvetica" pitchFamily="2" charset="0"/>
            </a:endParaRPr>
          </a:p>
          <a:p>
            <a:br>
              <a:rPr lang="it-CH" dirty="0"/>
            </a:br>
            <a:endParaRPr lang="it-CH" i="1" dirty="0"/>
          </a:p>
          <a:p>
            <a:pPr>
              <a:buNone/>
            </a:pPr>
            <a:endParaRPr lang="it-CH" dirty="0">
              <a:solidFill>
                <a:srgbClr val="CC006A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64BB531-9535-3AD5-A501-D0D98CC9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Bibliography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46C381-F344-A668-3D3A-9918F6F5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43696D-B385-82CC-7638-3763F72E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426138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5CAA7-CCC4-26D4-D1F6-A7CBB601B7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Back-up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905734-B0DF-14A3-F951-E7F5F1A2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DEA4F9-B544-7F50-BB31-06A697CA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105070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21E8C3-92F0-08D5-EA85-56D8B754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Non-dominated Sorting Genetic Algorithm II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4B4ADB-C356-2F68-1DAE-6B22AE61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6758F9-8989-E128-86D1-918FEC65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C1B596-E161-5628-8196-5EB305B157CB}"/>
              </a:ext>
            </a:extLst>
          </p:cNvPr>
          <p:cNvSpPr txBox="1"/>
          <p:nvPr/>
        </p:nvSpPr>
        <p:spPr>
          <a:xfrm>
            <a:off x="407986" y="1275573"/>
            <a:ext cx="113760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CH" dirty="0"/>
              <a:t>The basic idea is to define a population where each individual is characterized by his genes, namely the parameters of the problem: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/>
              <a:t>At each epoch the individuals mix through breeding, crossover, mutation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/>
              <a:t>The population is classified based on dominance and crowding distance.</a:t>
            </a:r>
          </a:p>
        </p:txBody>
      </p:sp>
      <p:pic>
        <p:nvPicPr>
          <p:cNvPr id="10" name="Segnaposto contenuto 11" descr="Immagine che contiene schermata, Policromia, quadrato, Rettangolo&#10;&#10;Il contenuto generato dall'IA potrebbe non essere corretto.">
            <a:extLst>
              <a:ext uri="{FF2B5EF4-FFF2-40B4-BE49-F238E27FC236}">
                <a16:creationId xmlns:a16="http://schemas.microsoft.com/office/drawing/2014/main" id="{C4568E66-D5D2-193A-E00B-3E482EC9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46" y="2539356"/>
            <a:ext cx="4546600" cy="34798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453EBB-BE56-3D61-B5E7-E8B03A5B59E4}"/>
              </a:ext>
            </a:extLst>
          </p:cNvPr>
          <p:cNvSpPr txBox="1"/>
          <p:nvPr/>
        </p:nvSpPr>
        <p:spPr>
          <a:xfrm>
            <a:off x="1036926" y="6059632"/>
            <a:ext cx="1734449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1200" dirty="0"/>
              <a:t>From Saravanan et al. [</a:t>
            </a:r>
            <a:r>
              <a:rPr lang="it-CH" sz="1200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it-CH" sz="1200" dirty="0"/>
              <a:t>]</a:t>
            </a:r>
          </a:p>
        </p:txBody>
      </p:sp>
      <p:pic>
        <p:nvPicPr>
          <p:cNvPr id="17" name="Segnaposto contenuto 12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2F0340C-D1F0-155E-D8BB-90A6CF2FA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632298" y="2531486"/>
            <a:ext cx="4268685" cy="3475425"/>
          </a:xfr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2599C8-40CD-F22E-E241-238F85828395}"/>
              </a:ext>
            </a:extLst>
          </p:cNvPr>
          <p:cNvSpPr txBox="1"/>
          <p:nvPr/>
        </p:nvSpPr>
        <p:spPr>
          <a:xfrm>
            <a:off x="6632298" y="6059632"/>
            <a:ext cx="123501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1200" dirty="0"/>
              <a:t>From Lyu et al. [4]</a:t>
            </a:r>
          </a:p>
        </p:txBody>
      </p:sp>
    </p:spTree>
    <p:extLst>
      <p:ext uri="{BB962C8B-B14F-4D97-AF65-F5344CB8AC3E}">
        <p14:creationId xmlns:p14="http://schemas.microsoft.com/office/powerpoint/2010/main" val="2197645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07FAA0FF-02CD-3457-AABF-90B733AD1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924" y="1071563"/>
            <a:ext cx="7736153" cy="5305425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3DF4098-66E7-7B29-9038-2149B179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Target H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5C208D-04CF-4FB5-5D4D-3846CE03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74DD3D-2992-CAF1-3A55-9745BBB9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213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67651-423C-D25F-597B-4F13DCE7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 descr="Immagine che contiene acciaio, interno, ingegneria, edificio&#10;&#10;Il contenuto generato dall'IA potrebbe non essere corretto.">
            <a:extLst>
              <a:ext uri="{FF2B5EF4-FFF2-40B4-BE49-F238E27FC236}">
                <a16:creationId xmlns:a16="http://schemas.microsoft.com/office/drawing/2014/main" id="{DB294571-200C-26C3-3995-789713DA61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602" b="10602"/>
          <a:stretch>
            <a:fillRect/>
          </a:stretch>
        </p:blipFill>
        <p:spPr/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79D0C2D-71BD-3D5F-8CAF-1C4AFF6D6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2" y="-25986"/>
            <a:ext cx="4116387" cy="6378018"/>
          </a:xfrm>
        </p:spPr>
        <p:txBody>
          <a:bodyPr/>
          <a:lstStyle/>
          <a:p>
            <a:r>
              <a:rPr lang="it-CH" dirty="0"/>
              <a:t>The HIMB project</a:t>
            </a:r>
          </a:p>
          <a:p>
            <a:r>
              <a:rPr lang="it-CH" sz="1800" b="0" dirty="0"/>
              <a:t>The High-Intensity Muon Beams project aims to develop two new beamlines capable of delivering up to 10</a:t>
            </a:r>
            <a:r>
              <a:rPr lang="it-CH" sz="1800" b="0" baseline="30000" dirty="0"/>
              <a:t>10</a:t>
            </a:r>
            <a:r>
              <a:rPr lang="it-CH" sz="1800" b="0" dirty="0"/>
              <a:t> μ</a:t>
            </a:r>
            <a:r>
              <a:rPr lang="it-CH" sz="1800" b="0" baseline="30000" dirty="0"/>
              <a:t>+</a:t>
            </a:r>
            <a:r>
              <a:rPr lang="it-CH" sz="1800" b="0" dirty="0"/>
              <a:t>/s.</a:t>
            </a:r>
          </a:p>
          <a:p>
            <a:r>
              <a:rPr lang="it-CH" sz="1800" b="0" dirty="0"/>
              <a:t>Two key points to do so: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sz="1800" b="0" dirty="0"/>
              <a:t>Substition of the old TgM station with a new one for higher particle production.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sz="1800" b="0" dirty="0"/>
              <a:t>Construction of two high capture/transport efficiency beamlines based on solenoids.</a:t>
            </a:r>
          </a:p>
          <a:p>
            <a:r>
              <a:rPr lang="it-CH" sz="1800" b="0" dirty="0"/>
              <a:t>Beneficial for both precision particle physics and materials science (</a:t>
            </a:r>
            <a:r>
              <a:rPr lang="it-CH" sz="1800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Case April 2021</a:t>
            </a:r>
            <a:r>
              <a:rPr lang="it-CH" sz="1800" b="0" dirty="0"/>
              <a:t> </a:t>
            </a:r>
            <a:r>
              <a:rPr lang="it-CH" sz="1800" b="0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it-CH" sz="1800" b="0" dirty="0"/>
              <a:t>)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2E4C86-0099-86F5-7176-AF8CDEA9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079ADA-2C33-98ED-F404-7C8E4561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744B3145-0C6A-249F-08F8-0833CE0B4975}"/>
              </a:ext>
            </a:extLst>
          </p:cNvPr>
          <p:cNvSpPr txBox="1">
            <a:spLocks/>
          </p:cNvSpPr>
          <p:nvPr/>
        </p:nvSpPr>
        <p:spPr>
          <a:xfrm>
            <a:off x="364172" y="1360854"/>
            <a:ext cx="4259263" cy="85656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1800" b="0" dirty="0"/>
              <a:t>More details in our </a:t>
            </a:r>
            <a:r>
              <a:rPr lang="it-CH" sz="1800" b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Conceptual Design Report</a:t>
            </a:r>
            <a:r>
              <a:rPr lang="it-CH" sz="1800" b="0" dirty="0"/>
              <a:t> (January 2022) </a:t>
            </a:r>
            <a:r>
              <a:rPr lang="it-CH" sz="1800" b="0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[2]</a:t>
            </a:r>
            <a:endParaRPr lang="it-CH" sz="1800" b="0" dirty="0"/>
          </a:p>
        </p:txBody>
      </p:sp>
    </p:spTree>
    <p:extLst>
      <p:ext uri="{BB962C8B-B14F-4D97-AF65-F5344CB8AC3E}">
        <p14:creationId xmlns:p14="http://schemas.microsoft.com/office/powerpoint/2010/main" val="2825979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8AE99B1-F027-982E-D5CC-341CF85B5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55457" y="1041083"/>
            <a:ext cx="9681087" cy="5305425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534B1C94-5A4B-C6AA-6A57-55F4634A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MUH2 envelope - latest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3B5408-0C83-D55F-92A5-B8BB496BF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D9810D-3874-8A9C-72A9-637767BE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66130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DBD5D-86D3-0015-5971-D1EF15C42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0A7737C-B0BE-5075-8F02-8D5A2673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it-CH" dirty="0"/>
              <a:t>MUH3 final phase spaces - latest</a:t>
            </a:r>
          </a:p>
        </p:txBody>
      </p:sp>
      <p:pic>
        <p:nvPicPr>
          <p:cNvPr id="9" name="Segnaposto contenuto 8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A51837D1-FB7D-C366-1E91-CE1CFF9B39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422" r="-3" b="-3"/>
          <a:stretch>
            <a:fillRect/>
          </a:stretch>
        </p:blipFill>
        <p:spPr>
          <a:xfrm>
            <a:off x="407987" y="1078991"/>
            <a:ext cx="5616575" cy="5260849"/>
          </a:xfrm>
          <a:noFill/>
        </p:spPr>
      </p:pic>
      <p:pic>
        <p:nvPicPr>
          <p:cNvPr id="11" name="Immagine 10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795AF304-19C9-917D-A3D7-1D95A840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41" r="3" b="3"/>
          <a:stretch>
            <a:fillRect/>
          </a:stretch>
        </p:blipFill>
        <p:spPr>
          <a:xfrm>
            <a:off x="6172199" y="1078992"/>
            <a:ext cx="5611813" cy="5260848"/>
          </a:xfrm>
          <a:prstGeom prst="rect">
            <a:avLst/>
          </a:prstGeo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5765DC-B618-3E10-B0DE-4EB6FAFD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AA12E3-CCFA-7703-FFD4-BCB053B3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742929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B8DB456-4E49-CA70-704E-5D470466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10470682" cy="1065742"/>
          </a:xfrm>
        </p:spPr>
        <p:txBody>
          <a:bodyPr anchor="t">
            <a:normAutofit/>
          </a:bodyPr>
          <a:lstStyle/>
          <a:p>
            <a:r>
              <a:rPr lang="it-CH" dirty="0"/>
              <a:t>Bayesian optimizer for beam commissioning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896736-AD06-E8F0-74E2-014857296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/>
          <a:p>
            <a:r>
              <a:rPr lang="en-US" b="0" dirty="0"/>
              <a:t>Various tests performed at PSI through 2023 and 2024 to automatically commission different muon beamlines (πE5, μE4, πM3, πE1).</a:t>
            </a:r>
          </a:p>
          <a:p>
            <a:r>
              <a:rPr lang="en-US" b="0" dirty="0"/>
              <a:t>First promising results obtained exploiting available dead times.</a:t>
            </a:r>
          </a:p>
          <a:p>
            <a:endParaRPr lang="en-US" b="0" dirty="0"/>
          </a:p>
        </p:txBody>
      </p:sp>
      <p:pic>
        <p:nvPicPr>
          <p:cNvPr id="7" name="Segnaposto contenuto 6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BF326DCC-29CA-194B-EF8A-65BC093FA6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6024562" y="1598658"/>
            <a:ext cx="6024562" cy="4202131"/>
          </a:xfr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775B70-B6BD-5BE3-E3E1-98611ED7D9B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27/05/2025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BE2839-F862-BBB1-2BE8-FE69E9FE0E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54053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616197-5677-608B-3EB7-656C33823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What to do with HIMB?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BE72B2-B4AE-FB1C-DD44-777D6AE832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CH" dirty="0"/>
              <a:t>Motivations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6888EB-9138-B543-49A8-55DC6871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27/05/2025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FF516F-F3F9-925A-80BE-4DA4A485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07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FECDD6C5-572B-EE4E-D76A-9EDC8F91E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915" y="1071670"/>
            <a:ext cx="8696171" cy="5304665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66723DEC-4132-CE4B-E11C-722B05B0D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/>
          <a:lstStyle/>
          <a:p>
            <a:r>
              <a:rPr lang="en-US" dirty="0"/>
              <a:t>Science Case Workshop </a:t>
            </a:r>
            <a:r>
              <a:rPr lang="en-US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31E7AF5-21C3-0BC7-B1E9-0B32B2A8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D03441-4985-C283-ABBF-821DA13C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5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E21AD5A-31A4-B2A9-A751-E651373C3D0D}"/>
              </a:ext>
            </a:extLst>
          </p:cNvPr>
          <p:cNvSpPr/>
          <p:nvPr/>
        </p:nvSpPr>
        <p:spPr>
          <a:xfrm>
            <a:off x="6714309" y="5982788"/>
            <a:ext cx="3729777" cy="367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6AEA829-2952-3EDC-8DEF-844992ABDF4D}"/>
              </a:ext>
            </a:extLst>
          </p:cNvPr>
          <p:cNvSpPr txBox="1"/>
          <p:nvPr/>
        </p:nvSpPr>
        <p:spPr>
          <a:xfrm>
            <a:off x="7857287" y="6031736"/>
            <a:ext cx="199734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1200" dirty="0">
                <a:hlinkClick r:id="rId4"/>
              </a:rPr>
              <a:t>https://indico.psi.ch/e/himbws</a:t>
            </a:r>
            <a:endParaRPr lang="it-CH" sz="1200" dirty="0"/>
          </a:p>
        </p:txBody>
      </p:sp>
    </p:spTree>
    <p:extLst>
      <p:ext uri="{BB962C8B-B14F-4D97-AF65-F5344CB8AC3E}">
        <p14:creationId xmlns:p14="http://schemas.microsoft.com/office/powerpoint/2010/main" val="1485509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B1184C3-4A7E-3C0A-FFBB-87776CECE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060" y="1014520"/>
            <a:ext cx="7715876" cy="5304665"/>
          </a:xfr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66E57C1-6AC1-69C6-4038-646C5089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en-US" dirty="0"/>
              <a:t>A biased choice: charged Lepton Flavor Violation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798C17-C137-17B5-F85B-9E382B61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8B6284-B34E-9242-463B-DD09513C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772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8204-A1EF-68C8-EEA3-6A456C1C6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C3CD77F1-AA24-BE78-7320-1E71872D3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238060" y="1014520"/>
            <a:ext cx="7715876" cy="5304665"/>
          </a:xfr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C880194-E222-026F-E0B2-546E3F78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242148"/>
            <a:ext cx="11376025" cy="700825"/>
          </a:xfrm>
        </p:spPr>
        <p:txBody>
          <a:bodyPr anchor="t">
            <a:normAutofit/>
          </a:bodyPr>
          <a:lstStyle/>
          <a:p>
            <a:r>
              <a:rPr lang="en-US" dirty="0"/>
              <a:t>A biased choice: charged Lepton Flavor Violation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746AC1-2425-260E-6166-21201175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6674" y="6505034"/>
            <a:ext cx="78971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27/05/2025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9E2D2A-094B-EE9D-DE11-C24BF295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10533"/>
            <a:ext cx="681254" cy="2384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67163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lcome to BE - Jan 2021 - template" id="{D7F86FE6-13B5-1742-902D-E033CFAF905E}" vid="{4FADA346-18AE-D546-9D9D-50DAEB7467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BE_Dep_Meeting_21_Jan20</Template>
  <TotalTime>2564</TotalTime>
  <Words>1746</Words>
  <Application>Microsoft Macintosh PowerPoint</Application>
  <PresentationFormat>Widescreen</PresentationFormat>
  <Paragraphs>285</Paragraphs>
  <Slides>52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6" baseType="lpstr">
      <vt:lpstr>Arial</vt:lpstr>
      <vt:lpstr>Calibri</vt:lpstr>
      <vt:lpstr>Helvetica</vt:lpstr>
      <vt:lpstr>Office Theme</vt:lpstr>
      <vt:lpstr>May 27th 2025 High - Intensity Muon Beams (HIMB) project or how to improve the most intense continuous muon source in the world</vt:lpstr>
      <vt:lpstr>IMPACT</vt:lpstr>
      <vt:lpstr>IMPACT</vt:lpstr>
      <vt:lpstr>Presentazione standard di PowerPoint</vt:lpstr>
      <vt:lpstr>Presentazione standard di PowerPoint</vt:lpstr>
      <vt:lpstr>What to do with HIMB?</vt:lpstr>
      <vt:lpstr>Science Case Workshop [1]</vt:lpstr>
      <vt:lpstr>A biased choice: charged Lepton Flavor Violation</vt:lpstr>
      <vt:lpstr>A biased choice: charged Lepton Flavor Violation</vt:lpstr>
      <vt:lpstr>A biased choice: muon Spin Rotation (μSR)</vt:lpstr>
      <vt:lpstr>Muon beams at PSI</vt:lpstr>
      <vt:lpstr>The High Intensity Proton Accelerator (HIPA) facility</vt:lpstr>
      <vt:lpstr>The High Intensity Proton Accelerator (HIPA) facility</vt:lpstr>
      <vt:lpstr>The High Intensity Proton Accelerator (HIPA) facility</vt:lpstr>
      <vt:lpstr>The High Intensity Proton Accelerator (HIPA) facility</vt:lpstr>
      <vt:lpstr>The High Intensity Proton Accelerator (HIPA) facility</vt:lpstr>
      <vt:lpstr>Muon production</vt:lpstr>
      <vt:lpstr>Muon production</vt:lpstr>
      <vt:lpstr>Muon production</vt:lpstr>
      <vt:lpstr>Muon production</vt:lpstr>
      <vt:lpstr>The new target region</vt:lpstr>
      <vt:lpstr>TgH: design</vt:lpstr>
      <vt:lpstr>Split capture solenoids</vt:lpstr>
      <vt:lpstr>Graded capture solenoids</vt:lpstr>
      <vt:lpstr>Particle production at TgH</vt:lpstr>
      <vt:lpstr>Particle production at TgH</vt:lpstr>
      <vt:lpstr>Particle production at TgH</vt:lpstr>
      <vt:lpstr>Particle production at TgH</vt:lpstr>
      <vt:lpstr>The beamlines</vt:lpstr>
      <vt:lpstr>Beamlines layout</vt:lpstr>
      <vt:lpstr>MUH2</vt:lpstr>
      <vt:lpstr>MUH3</vt:lpstr>
      <vt:lpstr>Problem</vt:lpstr>
      <vt:lpstr>Problem</vt:lpstr>
      <vt:lpstr>Problem</vt:lpstr>
      <vt:lpstr>Comparison</vt:lpstr>
      <vt:lpstr>MUH2 deliverable rates</vt:lpstr>
      <vt:lpstr>MUH2 deliverable rates</vt:lpstr>
      <vt:lpstr>MUH3 transmission</vt:lpstr>
      <vt:lpstr>MUH3 transmission</vt:lpstr>
      <vt:lpstr>MUH3 transmission</vt:lpstr>
      <vt:lpstr>MUH3 transmission</vt:lpstr>
      <vt:lpstr>Additional studies – MUH3, low power tune</vt:lpstr>
      <vt:lpstr>Conclusions</vt:lpstr>
      <vt:lpstr>Thank you for your attention!</vt:lpstr>
      <vt:lpstr>Bibliography</vt:lpstr>
      <vt:lpstr>Back-up</vt:lpstr>
      <vt:lpstr>Non-dominated Sorting Genetic Algorithm II</vt:lpstr>
      <vt:lpstr>Target H</vt:lpstr>
      <vt:lpstr>MUH2 envelope - latest</vt:lpstr>
      <vt:lpstr>MUH3 final phase spaces - latest</vt:lpstr>
      <vt:lpstr>Bayesian optimizer for beam commissioning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new-look BEAMS (BE) Department</dc:title>
  <dc:creator>Markus Brugger</dc:creator>
  <cp:lastModifiedBy>Giovanni Dal Maso</cp:lastModifiedBy>
  <cp:revision>251</cp:revision>
  <cp:lastPrinted>2020-01-30T13:49:18Z</cp:lastPrinted>
  <dcterms:created xsi:type="dcterms:W3CDTF">2021-01-11T13:55:30Z</dcterms:created>
  <dcterms:modified xsi:type="dcterms:W3CDTF">2025-05-27T09:59:50Z</dcterms:modified>
</cp:coreProperties>
</file>