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5_3B6E2530.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40"/>
  </p:notesMasterIdLst>
  <p:sldIdLst>
    <p:sldId id="284" r:id="rId2"/>
    <p:sldId id="307" r:id="rId3"/>
    <p:sldId id="323" r:id="rId4"/>
    <p:sldId id="322" r:id="rId5"/>
    <p:sldId id="325" r:id="rId6"/>
    <p:sldId id="324" r:id="rId7"/>
    <p:sldId id="326" r:id="rId8"/>
    <p:sldId id="295" r:id="rId9"/>
    <p:sldId id="291" r:id="rId10"/>
    <p:sldId id="292" r:id="rId11"/>
    <p:sldId id="303" r:id="rId12"/>
    <p:sldId id="433" r:id="rId13"/>
    <p:sldId id="269" r:id="rId14"/>
    <p:sldId id="377" r:id="rId15"/>
    <p:sldId id="435" r:id="rId16"/>
    <p:sldId id="1305" r:id="rId17"/>
    <p:sldId id="445" r:id="rId18"/>
    <p:sldId id="346" r:id="rId19"/>
    <p:sldId id="298" r:id="rId20"/>
    <p:sldId id="300" r:id="rId21"/>
    <p:sldId id="296" r:id="rId22"/>
    <p:sldId id="436" r:id="rId23"/>
    <p:sldId id="437" r:id="rId24"/>
    <p:sldId id="305" r:id="rId25"/>
    <p:sldId id="285" r:id="rId26"/>
    <p:sldId id="302" r:id="rId27"/>
    <p:sldId id="304" r:id="rId28"/>
    <p:sldId id="264" r:id="rId29"/>
    <p:sldId id="260" r:id="rId30"/>
    <p:sldId id="261" r:id="rId31"/>
    <p:sldId id="271" r:id="rId32"/>
    <p:sldId id="287" r:id="rId33"/>
    <p:sldId id="289" r:id="rId34"/>
    <p:sldId id="288" r:id="rId35"/>
    <p:sldId id="279" r:id="rId36"/>
    <p:sldId id="280" r:id="rId37"/>
    <p:sldId id="265" r:id="rId38"/>
    <p:sldId id="306"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120C3C4-CACF-116C-AA46-776EF7CEB454}" name="Romagnoni Marco" initials="MR" userId="S::rmgmrc@unife.it::600b7ba4-1562-4ca5-878e-d07e862a100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3A49"/>
    <a:srgbClr val="214B9C"/>
    <a:srgbClr val="889FCA"/>
    <a:srgbClr val="ED4355"/>
    <a:srgbClr val="3B57A5"/>
    <a:srgbClr val="DB4355"/>
    <a:srgbClr val="395FA7"/>
    <a:srgbClr val="A04F79"/>
    <a:srgbClr val="EB5B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5" autoAdjust="0"/>
    <p:restoredTop sz="94660"/>
  </p:normalViewPr>
  <p:slideViewPr>
    <p:cSldViewPr snapToGrid="0">
      <p:cViewPr varScale="1">
        <p:scale>
          <a:sx n="114" d="100"/>
          <a:sy n="114" d="100"/>
        </p:scale>
        <p:origin x="34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presProps" Target="presProps.xml"/></Relationships>
</file>

<file path=ppt/comments/modernComment_105_3B6E2530.xml><?xml version="1.0" encoding="utf-8"?>
<p188:cmLst xmlns:a="http://schemas.openxmlformats.org/drawingml/2006/main" xmlns:r="http://schemas.openxmlformats.org/officeDocument/2006/relationships" xmlns:p188="http://schemas.microsoft.com/office/powerpoint/2018/8/main">
  <p188:cm id="{D72E69A6-1E05-4AA4-9BA2-861826678C4B}" authorId="{7120C3C4-CACF-116C-AA46-776EF7CEB454}" created="2024-09-02T17:41:27.092">
    <ac:txMkLst xmlns:ac="http://schemas.microsoft.com/office/drawing/2013/main/command">
      <pc:docMk xmlns:pc="http://schemas.microsoft.com/office/powerpoint/2013/main/command"/>
      <pc:sldMk xmlns:pc="http://schemas.microsoft.com/office/powerpoint/2013/main/command" cId="997074224" sldId="261"/>
      <ac:spMk id="3" creationId="{E85C04DA-AD70-AC99-0549-6DC2EBBD129C}"/>
      <ac:txMk cp="221">
        <ac:context len="260" hash="861821517"/>
      </ac:txMk>
    </ac:txMkLst>
    <p188:pos x="6233160" y="1953895"/>
    <p188:txBody>
      <a:bodyPr/>
      <a:lstStyle/>
      <a:p>
        <a:r>
          <a:rPr lang="en-US"/>
          <a:t>If you think there is an interesting angle with behavior different wrt these two cases (50, 200 urad)</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E34A60-E195-44B1-B2A7-21F5D36B514C}" type="datetimeFigureOut">
              <a:rPr lang="en-US" smtClean="0"/>
              <a:t>27-May-25</a:t>
            </a:fld>
            <a:endParaRPr lang="en-US"/>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BEEF03-7285-4074-9A59-9AA1E9813624}" type="slidenum">
              <a:rPr lang="en-US" smtClean="0"/>
              <a:t>‹N›</a:t>
            </a:fld>
            <a:endParaRPr lang="en-US"/>
          </a:p>
        </p:txBody>
      </p:sp>
    </p:spTree>
    <p:extLst>
      <p:ext uri="{BB962C8B-B14F-4D97-AF65-F5344CB8AC3E}">
        <p14:creationId xmlns:p14="http://schemas.microsoft.com/office/powerpoint/2010/main" val="3247468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946CEE6F-6736-88A3-7497-5ED2EC5F0E5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54EDF36-058A-4B60-A1A9-08809FB482AC}" type="slidenum">
              <a:rPr lang="en-US" altLang="it-IT">
                <a:latin typeface="Helvetica" panose="020B0604020202020204" pitchFamily="34" charset="0"/>
              </a:rPr>
              <a:pPr/>
              <a:t>4</a:t>
            </a:fld>
            <a:endParaRPr lang="en-US" altLang="it-IT">
              <a:latin typeface="Helvetica" panose="020B0604020202020204" pitchFamily="34" charset="0"/>
            </a:endParaRPr>
          </a:p>
        </p:txBody>
      </p:sp>
      <p:sp>
        <p:nvSpPr>
          <p:cNvPr id="30723" name="Rectangle 2">
            <a:extLst>
              <a:ext uri="{FF2B5EF4-FFF2-40B4-BE49-F238E27FC236}">
                <a16:creationId xmlns:a16="http://schemas.microsoft.com/office/drawing/2014/main" id="{0B39A010-E90D-5943-4476-F31EAB3C76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4" name="Rectangle 3">
            <a:extLst>
              <a:ext uri="{FF2B5EF4-FFF2-40B4-BE49-F238E27FC236}">
                <a16:creationId xmlns:a16="http://schemas.microsoft.com/office/drawing/2014/main" id="{9B3A79FF-9416-958C-F9C6-A059E712C91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a:latin typeface="Helvetica"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725348"/>
            <a:ext cx="10363200" cy="1829218"/>
          </a:xfrm>
          <a:prstGeom prst="rect">
            <a:avLst/>
          </a:prstGeom>
        </p:spPr>
        <p:txBody>
          <a:bodyPr anchor="b">
            <a:normAutofit/>
          </a:bodyPr>
          <a:lstStyle>
            <a:lvl1pPr algn="ctr">
              <a:defRPr sz="4400" b="0">
                <a:latin typeface="Arial" panose="020B0604020202020204" pitchFamily="34" charset="0"/>
                <a:cs typeface="Arial" panose="020B0604020202020204" pitchFamily="34" charset="0"/>
              </a:defRPr>
            </a:lvl1pPr>
          </a:lstStyle>
          <a:p>
            <a:r>
              <a:rPr lang="it-IT"/>
              <a:t>Fare clic per modificare lo stile del titolo dello schema</a:t>
            </a:r>
            <a:endParaRPr lang="en-GB" dirty="0"/>
          </a:p>
        </p:txBody>
      </p:sp>
      <p:sp>
        <p:nvSpPr>
          <p:cNvPr id="3" name="Subtitle 2"/>
          <p:cNvSpPr>
            <a:spLocks noGrp="1"/>
          </p:cNvSpPr>
          <p:nvPr>
            <p:ph type="subTitle" idx="1"/>
          </p:nvPr>
        </p:nvSpPr>
        <p:spPr>
          <a:xfrm>
            <a:off x="1524000" y="3624340"/>
            <a:ext cx="9144000" cy="1297134"/>
          </a:xfrm>
        </p:spPr>
        <p:txBody>
          <a:bodyPr>
            <a:normAutofit/>
          </a:bodyPr>
          <a:lstStyle>
            <a:lvl1pPr marL="0" indent="0" algn="ctr">
              <a:buNone/>
              <a:defRPr sz="28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GB" dirty="0"/>
          </a:p>
        </p:txBody>
      </p:sp>
      <p:pic>
        <p:nvPicPr>
          <p:cNvPr id="7" name="Image 3">
            <a:extLst>
              <a:ext uri="{FF2B5EF4-FFF2-40B4-BE49-F238E27FC236}">
                <a16:creationId xmlns:a16="http://schemas.microsoft.com/office/drawing/2014/main" id="{F5900F7E-F8A3-9A61-B338-3C71409C3422}"/>
              </a:ext>
            </a:extLst>
          </p:cNvPr>
          <p:cNvPicPr>
            <a:picLocks noChangeAspect="1"/>
          </p:cNvPicPr>
          <p:nvPr/>
        </p:nvPicPr>
        <p:blipFill>
          <a:blip r:embed="rId2"/>
          <a:stretch>
            <a:fillRect/>
          </a:stretch>
        </p:blipFill>
        <p:spPr>
          <a:xfrm>
            <a:off x="-3" y="1190365"/>
            <a:ext cx="12192000" cy="606547"/>
          </a:xfrm>
          <a:prstGeom prst="rect">
            <a:avLst/>
          </a:prstGeom>
          <a:effectLst>
            <a:outerShdw blurRad="305097" dist="228600" dir="5400000" sx="105000" sy="105000" algn="t" rotWithShape="0">
              <a:prstClr val="black">
                <a:alpha val="23000"/>
              </a:prstClr>
            </a:outerShdw>
          </a:effectLst>
        </p:spPr>
      </p:pic>
      <p:sp>
        <p:nvSpPr>
          <p:cNvPr id="10" name="Rectangle 9">
            <a:extLst>
              <a:ext uri="{FF2B5EF4-FFF2-40B4-BE49-F238E27FC236}">
                <a16:creationId xmlns:a16="http://schemas.microsoft.com/office/drawing/2014/main" id="{4BED016A-10EF-E122-50DB-4D0B647035E2}"/>
              </a:ext>
            </a:extLst>
          </p:cNvPr>
          <p:cNvSpPr/>
          <p:nvPr/>
        </p:nvSpPr>
        <p:spPr>
          <a:xfrm>
            <a:off x="-3" y="815887"/>
            <a:ext cx="12192001" cy="4512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5" name="Text Placeholder 14">
            <a:extLst>
              <a:ext uri="{FF2B5EF4-FFF2-40B4-BE49-F238E27FC236}">
                <a16:creationId xmlns:a16="http://schemas.microsoft.com/office/drawing/2014/main" id="{82872F48-6269-ACCA-9FA8-5C5E3A7940CD}"/>
              </a:ext>
            </a:extLst>
          </p:cNvPr>
          <p:cNvSpPr>
            <a:spLocks noGrp="1"/>
          </p:cNvSpPr>
          <p:nvPr>
            <p:ph type="body" sz="quarter" idx="11" hasCustomPrompt="1"/>
          </p:nvPr>
        </p:nvSpPr>
        <p:spPr>
          <a:xfrm>
            <a:off x="7344834" y="4971770"/>
            <a:ext cx="3932767" cy="606425"/>
          </a:xfrm>
        </p:spPr>
        <p:txBody>
          <a:bodyPr>
            <a:normAutofit/>
          </a:bodyPr>
          <a:lstStyle>
            <a:lvl1pPr marL="0" indent="0" algn="r">
              <a:buNone/>
              <a:defRPr sz="1600" i="1"/>
            </a:lvl1pPr>
          </a:lstStyle>
          <a:p>
            <a:pPr lvl="0"/>
            <a:r>
              <a:rPr lang="it-IT" dirty="0"/>
              <a:t>Author(s) Name(s) and Affiliation(s)</a:t>
            </a:r>
            <a:endParaRPr lang="en-GB" dirty="0"/>
          </a:p>
        </p:txBody>
      </p:sp>
      <p:sp>
        <p:nvSpPr>
          <p:cNvPr id="11" name="Picture Placeholder 4">
            <a:extLst>
              <a:ext uri="{FF2B5EF4-FFF2-40B4-BE49-F238E27FC236}">
                <a16:creationId xmlns:a16="http://schemas.microsoft.com/office/drawing/2014/main" id="{75BD859B-9DE4-CF54-83A5-9AA9B850CC17}"/>
              </a:ext>
            </a:extLst>
          </p:cNvPr>
          <p:cNvSpPr>
            <a:spLocks noGrp="1"/>
          </p:cNvSpPr>
          <p:nvPr>
            <p:ph type="pic" sz="quarter" idx="12" hasCustomPrompt="1"/>
          </p:nvPr>
        </p:nvSpPr>
        <p:spPr>
          <a:xfrm>
            <a:off x="10795240" y="220973"/>
            <a:ext cx="964719" cy="918196"/>
          </a:xfrm>
        </p:spPr>
        <p:txBody>
          <a:bodyPr>
            <a:normAutofit/>
          </a:bodyPr>
          <a:lstStyle>
            <a:lvl1pPr>
              <a:defRPr sz="1600"/>
            </a:lvl1pPr>
          </a:lstStyle>
          <a:p>
            <a:r>
              <a:rPr lang="it-IT" dirty="0"/>
              <a:t>Your logo</a:t>
            </a:r>
            <a:endParaRPr lang="en-GB" dirty="0"/>
          </a:p>
        </p:txBody>
      </p:sp>
      <p:pic>
        <p:nvPicPr>
          <p:cNvPr id="14" name="Image 20">
            <a:extLst>
              <a:ext uri="{FF2B5EF4-FFF2-40B4-BE49-F238E27FC236}">
                <a16:creationId xmlns:a16="http://schemas.microsoft.com/office/drawing/2014/main" id="{173FC052-D7B1-AEFC-B59B-21BF2DABC977}"/>
              </a:ext>
            </a:extLst>
          </p:cNvPr>
          <p:cNvPicPr>
            <a:picLocks noChangeAspect="1"/>
          </p:cNvPicPr>
          <p:nvPr/>
        </p:nvPicPr>
        <p:blipFill>
          <a:blip r:embed="rId3"/>
          <a:stretch>
            <a:fillRect/>
          </a:stretch>
        </p:blipFill>
        <p:spPr>
          <a:xfrm>
            <a:off x="91281" y="76273"/>
            <a:ext cx="2295079" cy="1222882"/>
          </a:xfrm>
          <a:prstGeom prst="rect">
            <a:avLst/>
          </a:prstGeom>
          <a:noFill/>
        </p:spPr>
      </p:pic>
      <p:pic>
        <p:nvPicPr>
          <p:cNvPr id="5" name="Picture 4">
            <a:extLst>
              <a:ext uri="{FF2B5EF4-FFF2-40B4-BE49-F238E27FC236}">
                <a16:creationId xmlns:a16="http://schemas.microsoft.com/office/drawing/2014/main" id="{7C7189D3-B678-4760-30C8-48F563E9BB37}"/>
              </a:ext>
            </a:extLst>
          </p:cNvPr>
          <p:cNvPicPr>
            <a:picLocks noChangeAspect="1"/>
          </p:cNvPicPr>
          <p:nvPr/>
        </p:nvPicPr>
        <p:blipFill>
          <a:blip r:embed="rId4"/>
          <a:stretch>
            <a:fillRect/>
          </a:stretch>
        </p:blipFill>
        <p:spPr>
          <a:xfrm>
            <a:off x="0" y="5636583"/>
            <a:ext cx="12192000" cy="1243584"/>
          </a:xfrm>
          <a:prstGeom prst="rect">
            <a:avLst/>
          </a:prstGeom>
        </p:spPr>
      </p:pic>
      <p:sp>
        <p:nvSpPr>
          <p:cNvPr id="17" name="TextBox 16">
            <a:extLst>
              <a:ext uri="{FF2B5EF4-FFF2-40B4-BE49-F238E27FC236}">
                <a16:creationId xmlns:a16="http://schemas.microsoft.com/office/drawing/2014/main" id="{FDB027B6-FAD3-85ED-6698-4047EB04D35D}"/>
              </a:ext>
            </a:extLst>
          </p:cNvPr>
          <p:cNvSpPr txBox="1"/>
          <p:nvPr/>
        </p:nvSpPr>
        <p:spPr>
          <a:xfrm>
            <a:off x="0" y="6664756"/>
            <a:ext cx="12191997" cy="238527"/>
          </a:xfrm>
          <a:prstGeom prst="rect">
            <a:avLst/>
          </a:prstGeom>
          <a:noFill/>
        </p:spPr>
        <p:txBody>
          <a:bodyPr wrap="square">
            <a:spAutoFit/>
          </a:bodyPr>
          <a:lstStyle/>
          <a:p>
            <a:pPr algn="ctr"/>
            <a:r>
              <a:rPr kumimoji="0" lang="en-US" altLang="en-US" sz="950" i="0" u="none" strike="noStrike" cap="none" normalizeH="0" baseline="0" dirty="0">
                <a:ln>
                  <a:noFill/>
                </a:ln>
                <a:solidFill>
                  <a:srgbClr val="FFFEEE"/>
                </a:solidFill>
                <a:effectLst/>
                <a:latin typeface="Arial Narrow" panose="020B0606020202030204" pitchFamily="34" charset="0"/>
                <a:cs typeface="Arial" panose="020B0604020202020204" pitchFamily="34" charset="0"/>
              </a:rPr>
              <a:t>Co-funded by the European Union (EU). Views and opinions expressed are however those of the author only and do not necessarily reflect those of the EU or European Research Executive Agency (REA). Neither the EU nor the REA can be held responsible for them.</a:t>
            </a:r>
            <a:endParaRPr lang="en-GB" sz="950" dirty="0">
              <a:latin typeface="Arial Narrow" panose="020B0606020202030204" pitchFamily="34" charset="0"/>
              <a:cs typeface="Arial" panose="020B0604020202020204" pitchFamily="34" charset="0"/>
            </a:endParaRPr>
          </a:p>
        </p:txBody>
      </p:sp>
      <p:pic>
        <p:nvPicPr>
          <p:cNvPr id="4" name="Picture 3" descr="A black background with white text&#10;&#10;Description automatically generated">
            <a:extLst>
              <a:ext uri="{FF2B5EF4-FFF2-40B4-BE49-F238E27FC236}">
                <a16:creationId xmlns:a16="http://schemas.microsoft.com/office/drawing/2014/main" id="{7B25CB35-9D20-5620-491E-A96FB655D8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414" y="5901440"/>
            <a:ext cx="3422541" cy="718033"/>
          </a:xfrm>
          <a:prstGeom prst="rect">
            <a:avLst/>
          </a:prstGeom>
        </p:spPr>
      </p:pic>
    </p:spTree>
    <p:extLst>
      <p:ext uri="{BB962C8B-B14F-4D97-AF65-F5344CB8AC3E}">
        <p14:creationId xmlns:p14="http://schemas.microsoft.com/office/powerpoint/2010/main" val="3490327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End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22E5917-363B-A71A-2546-65FA55520B24}"/>
              </a:ext>
            </a:extLst>
          </p:cNvPr>
          <p:cNvSpPr/>
          <p:nvPr/>
        </p:nvSpPr>
        <p:spPr>
          <a:xfrm>
            <a:off x="11433717" y="6434254"/>
            <a:ext cx="758283" cy="4237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4" name="Image 12">
            <a:extLst>
              <a:ext uri="{FF2B5EF4-FFF2-40B4-BE49-F238E27FC236}">
                <a16:creationId xmlns:a16="http://schemas.microsoft.com/office/drawing/2014/main" id="{F4916F82-0970-A2D0-E83E-C828CFB3C184}"/>
              </a:ext>
            </a:extLst>
          </p:cNvPr>
          <p:cNvPicPr>
            <a:picLocks noChangeAspect="1"/>
          </p:cNvPicPr>
          <p:nvPr/>
        </p:nvPicPr>
        <p:blipFill>
          <a:blip r:embed="rId2"/>
          <a:stretch>
            <a:fillRect/>
          </a:stretch>
        </p:blipFill>
        <p:spPr>
          <a:xfrm flipV="1">
            <a:off x="233858" y="6385196"/>
            <a:ext cx="11716980" cy="132418"/>
          </a:xfrm>
          <a:prstGeom prst="rect">
            <a:avLst/>
          </a:prstGeom>
        </p:spPr>
      </p:pic>
      <p:sp>
        <p:nvSpPr>
          <p:cNvPr id="21" name="ZoneTexte 3">
            <a:extLst>
              <a:ext uri="{FF2B5EF4-FFF2-40B4-BE49-F238E27FC236}">
                <a16:creationId xmlns:a16="http://schemas.microsoft.com/office/drawing/2014/main" id="{CCCBB29A-511A-31E9-75B7-A496B79754B8}"/>
              </a:ext>
            </a:extLst>
          </p:cNvPr>
          <p:cNvSpPr txBox="1"/>
          <p:nvPr/>
        </p:nvSpPr>
        <p:spPr>
          <a:xfrm>
            <a:off x="1570624" y="5780739"/>
            <a:ext cx="9043446" cy="523220"/>
          </a:xfrm>
          <a:prstGeom prst="rect">
            <a:avLst/>
          </a:prstGeom>
          <a:noFill/>
        </p:spPr>
        <p:txBody>
          <a:bodyPr wrap="square" rtlCol="0">
            <a:spAutoFit/>
          </a:bodyPr>
          <a:lstStyle/>
          <a:p>
            <a:pPr algn="just"/>
            <a:r>
              <a:rPr lang="fr-FR" sz="1400" i="1" dirty="0">
                <a:solidFill>
                  <a:srgbClr val="222222"/>
                </a:solidFill>
                <a:effectLst/>
                <a:latin typeface="Arial Narrow" panose="020B0604020202020204" pitchFamily="34" charset="0"/>
                <a:cs typeface="Arial Narrow" panose="020B0604020202020204" pitchFamily="34" charset="0"/>
              </a:rPr>
              <a:t>Co-</a:t>
            </a:r>
            <a:r>
              <a:rPr lang="fr-FR" sz="1400" i="1" dirty="0" err="1">
                <a:solidFill>
                  <a:srgbClr val="222222"/>
                </a:solidFill>
                <a:effectLst/>
                <a:latin typeface="Arial Narrow" panose="020B0604020202020204" pitchFamily="34" charset="0"/>
                <a:cs typeface="Arial Narrow" panose="020B0604020202020204" pitchFamily="34" charset="0"/>
              </a:rPr>
              <a:t>funded</a:t>
            </a:r>
            <a:r>
              <a:rPr lang="fr-FR" sz="1400" i="1" dirty="0">
                <a:solidFill>
                  <a:srgbClr val="222222"/>
                </a:solidFill>
                <a:effectLst/>
                <a:latin typeface="Arial Narrow" panose="020B0604020202020204" pitchFamily="34" charset="0"/>
                <a:cs typeface="Arial Narrow" panose="020B0604020202020204" pitchFamily="34" charset="0"/>
              </a:rPr>
              <a:t> by the </a:t>
            </a:r>
            <a:r>
              <a:rPr lang="fr-FR" sz="1400" i="1" dirty="0" err="1">
                <a:solidFill>
                  <a:srgbClr val="222222"/>
                </a:solidFill>
                <a:effectLst/>
                <a:latin typeface="Arial Narrow" panose="020B0604020202020204" pitchFamily="34" charset="0"/>
                <a:cs typeface="Arial Narrow" panose="020B0604020202020204" pitchFamily="34" charset="0"/>
              </a:rPr>
              <a:t>European</a:t>
            </a:r>
            <a:r>
              <a:rPr lang="fr-FR" sz="1400" i="1" dirty="0">
                <a:solidFill>
                  <a:srgbClr val="222222"/>
                </a:solidFill>
                <a:effectLst/>
                <a:latin typeface="Arial Narrow" panose="020B0604020202020204" pitchFamily="34" charset="0"/>
                <a:cs typeface="Arial Narrow" panose="020B0604020202020204" pitchFamily="34" charset="0"/>
              </a:rPr>
              <a:t> Union (EU). </a:t>
            </a:r>
            <a:r>
              <a:rPr lang="fr-FR" sz="1400" i="1" dirty="0" err="1">
                <a:solidFill>
                  <a:srgbClr val="222222"/>
                </a:solidFill>
                <a:effectLst/>
                <a:latin typeface="Arial Narrow" panose="020B0604020202020204" pitchFamily="34" charset="0"/>
                <a:cs typeface="Arial Narrow" panose="020B0604020202020204" pitchFamily="34" charset="0"/>
              </a:rPr>
              <a:t>Views</a:t>
            </a:r>
            <a:r>
              <a:rPr lang="fr-FR" sz="1400" i="1" dirty="0">
                <a:solidFill>
                  <a:srgbClr val="222222"/>
                </a:solidFill>
                <a:effectLst/>
                <a:latin typeface="Arial Narrow" panose="020B0604020202020204" pitchFamily="34" charset="0"/>
                <a:cs typeface="Arial Narrow" panose="020B0604020202020204" pitchFamily="34" charset="0"/>
              </a:rPr>
              <a:t> and opinions </a:t>
            </a:r>
            <a:r>
              <a:rPr lang="fr-FR" sz="1400" i="1" dirty="0" err="1">
                <a:solidFill>
                  <a:srgbClr val="222222"/>
                </a:solidFill>
                <a:effectLst/>
                <a:latin typeface="Arial Narrow" panose="020B0604020202020204" pitchFamily="34" charset="0"/>
                <a:cs typeface="Arial Narrow" panose="020B0604020202020204" pitchFamily="34" charset="0"/>
              </a:rPr>
              <a:t>expressed</a:t>
            </a:r>
            <a:r>
              <a:rPr lang="fr-FR" sz="1400" i="1" dirty="0">
                <a:solidFill>
                  <a:srgbClr val="222222"/>
                </a:solidFill>
                <a:effectLst/>
                <a:latin typeface="Arial Narrow" panose="020B0604020202020204" pitchFamily="34" charset="0"/>
                <a:cs typeface="Arial Narrow" panose="020B0604020202020204" pitchFamily="34" charset="0"/>
              </a:rPr>
              <a:t> are </a:t>
            </a:r>
            <a:r>
              <a:rPr lang="fr-FR" sz="1400" i="1" dirty="0" err="1">
                <a:solidFill>
                  <a:srgbClr val="222222"/>
                </a:solidFill>
                <a:effectLst/>
                <a:latin typeface="Arial Narrow" panose="020B0604020202020204" pitchFamily="34" charset="0"/>
                <a:cs typeface="Arial Narrow" panose="020B0604020202020204" pitchFamily="34" charset="0"/>
              </a:rPr>
              <a:t>however</a:t>
            </a:r>
            <a:r>
              <a:rPr lang="fr-FR" sz="1400" i="1" dirty="0">
                <a:solidFill>
                  <a:srgbClr val="222222"/>
                </a:solidFill>
                <a:effectLst/>
                <a:latin typeface="Arial Narrow" panose="020B0604020202020204" pitchFamily="34" charset="0"/>
                <a:cs typeface="Arial Narrow" panose="020B0604020202020204" pitchFamily="34" charset="0"/>
              </a:rPr>
              <a:t> </a:t>
            </a:r>
            <a:r>
              <a:rPr lang="fr-FR" sz="1400" i="1" dirty="0" err="1">
                <a:solidFill>
                  <a:srgbClr val="222222"/>
                </a:solidFill>
                <a:effectLst/>
                <a:latin typeface="Arial Narrow" panose="020B0604020202020204" pitchFamily="34" charset="0"/>
                <a:cs typeface="Arial Narrow" panose="020B0604020202020204" pitchFamily="34" charset="0"/>
              </a:rPr>
              <a:t>those</a:t>
            </a:r>
            <a:r>
              <a:rPr lang="fr-FR" sz="1400" i="1" dirty="0">
                <a:solidFill>
                  <a:srgbClr val="222222"/>
                </a:solidFill>
                <a:effectLst/>
                <a:latin typeface="Arial Narrow" panose="020B0604020202020204" pitchFamily="34" charset="0"/>
                <a:cs typeface="Arial Narrow" panose="020B0604020202020204" pitchFamily="34" charset="0"/>
              </a:rPr>
              <a:t> of the </a:t>
            </a:r>
            <a:r>
              <a:rPr lang="fr-FR" sz="1400" i="1" dirty="0" err="1">
                <a:solidFill>
                  <a:srgbClr val="222222"/>
                </a:solidFill>
                <a:effectLst/>
                <a:latin typeface="Arial Narrow" panose="020B0604020202020204" pitchFamily="34" charset="0"/>
                <a:cs typeface="Arial Narrow" panose="020B0604020202020204" pitchFamily="34" charset="0"/>
              </a:rPr>
              <a:t>author</a:t>
            </a:r>
            <a:r>
              <a:rPr lang="fr-FR" sz="1400" i="1" dirty="0">
                <a:solidFill>
                  <a:srgbClr val="222222"/>
                </a:solidFill>
                <a:effectLst/>
                <a:latin typeface="Arial Narrow" panose="020B0604020202020204" pitchFamily="34" charset="0"/>
                <a:cs typeface="Arial Narrow" panose="020B0604020202020204" pitchFamily="34" charset="0"/>
              </a:rPr>
              <a:t>(s) </a:t>
            </a:r>
            <a:r>
              <a:rPr lang="fr-FR" sz="1400" i="1" dirty="0" err="1">
                <a:solidFill>
                  <a:srgbClr val="222222"/>
                </a:solidFill>
                <a:effectLst/>
                <a:latin typeface="Arial Narrow" panose="020B0604020202020204" pitchFamily="34" charset="0"/>
                <a:cs typeface="Arial Narrow" panose="020B0604020202020204" pitchFamily="34" charset="0"/>
              </a:rPr>
              <a:t>only</a:t>
            </a:r>
            <a:r>
              <a:rPr lang="fr-FR" sz="1400" i="1" dirty="0">
                <a:solidFill>
                  <a:srgbClr val="222222"/>
                </a:solidFill>
                <a:effectLst/>
                <a:latin typeface="Arial Narrow" panose="020B0604020202020204" pitchFamily="34" charset="0"/>
                <a:cs typeface="Arial Narrow" panose="020B0604020202020204" pitchFamily="34" charset="0"/>
              </a:rPr>
              <a:t> and do not </a:t>
            </a:r>
            <a:r>
              <a:rPr lang="fr-FR" sz="1400" i="1" dirty="0" err="1">
                <a:solidFill>
                  <a:srgbClr val="222222"/>
                </a:solidFill>
                <a:effectLst/>
                <a:latin typeface="Arial Narrow" panose="020B0604020202020204" pitchFamily="34" charset="0"/>
                <a:cs typeface="Arial Narrow" panose="020B0604020202020204" pitchFamily="34" charset="0"/>
              </a:rPr>
              <a:t>necessarily</a:t>
            </a:r>
            <a:r>
              <a:rPr lang="fr-FR" sz="1400" i="1" dirty="0">
                <a:solidFill>
                  <a:srgbClr val="222222"/>
                </a:solidFill>
                <a:effectLst/>
                <a:latin typeface="Arial Narrow" panose="020B0604020202020204" pitchFamily="34" charset="0"/>
                <a:cs typeface="Arial Narrow" panose="020B0604020202020204" pitchFamily="34" charset="0"/>
              </a:rPr>
              <a:t> </a:t>
            </a:r>
            <a:r>
              <a:rPr lang="fr-FR" sz="1400" i="1" dirty="0" err="1">
                <a:solidFill>
                  <a:srgbClr val="222222"/>
                </a:solidFill>
                <a:effectLst/>
                <a:latin typeface="Arial Narrow" panose="020B0604020202020204" pitchFamily="34" charset="0"/>
                <a:cs typeface="Arial Narrow" panose="020B0604020202020204" pitchFamily="34" charset="0"/>
              </a:rPr>
              <a:t>reflect</a:t>
            </a:r>
            <a:r>
              <a:rPr lang="fr-FR" sz="1400" i="1" dirty="0">
                <a:solidFill>
                  <a:srgbClr val="222222"/>
                </a:solidFill>
                <a:effectLst/>
                <a:latin typeface="Arial Narrow" panose="020B0604020202020204" pitchFamily="34" charset="0"/>
                <a:cs typeface="Arial Narrow" panose="020B0604020202020204" pitchFamily="34" charset="0"/>
              </a:rPr>
              <a:t> </a:t>
            </a:r>
            <a:r>
              <a:rPr lang="fr-FR" sz="1400" i="1" dirty="0" err="1">
                <a:solidFill>
                  <a:srgbClr val="222222"/>
                </a:solidFill>
                <a:effectLst/>
                <a:latin typeface="Arial Narrow" panose="020B0604020202020204" pitchFamily="34" charset="0"/>
                <a:cs typeface="Arial Narrow" panose="020B0604020202020204" pitchFamily="34" charset="0"/>
              </a:rPr>
              <a:t>those</a:t>
            </a:r>
            <a:r>
              <a:rPr lang="fr-FR" sz="1400" i="1" dirty="0">
                <a:solidFill>
                  <a:srgbClr val="222222"/>
                </a:solidFill>
                <a:effectLst/>
                <a:latin typeface="Arial Narrow" panose="020B0604020202020204" pitchFamily="34" charset="0"/>
                <a:cs typeface="Arial Narrow" panose="020B0604020202020204" pitchFamily="34" charset="0"/>
              </a:rPr>
              <a:t> of the EU or </a:t>
            </a:r>
            <a:r>
              <a:rPr lang="fr-FR" sz="1400" i="1" dirty="0" err="1">
                <a:solidFill>
                  <a:srgbClr val="222222"/>
                </a:solidFill>
                <a:effectLst/>
                <a:latin typeface="Arial Narrow" panose="020B0604020202020204" pitchFamily="34" charset="0"/>
                <a:cs typeface="Arial Narrow" panose="020B0604020202020204" pitchFamily="34" charset="0"/>
              </a:rPr>
              <a:t>European</a:t>
            </a:r>
            <a:r>
              <a:rPr lang="fr-FR" sz="1400" i="1" dirty="0">
                <a:solidFill>
                  <a:srgbClr val="222222"/>
                </a:solidFill>
                <a:effectLst/>
                <a:latin typeface="Arial Narrow" panose="020B0604020202020204" pitchFamily="34" charset="0"/>
                <a:cs typeface="Arial Narrow" panose="020B0604020202020204" pitchFamily="34" charset="0"/>
              </a:rPr>
              <a:t> </a:t>
            </a:r>
            <a:r>
              <a:rPr lang="fr-FR" sz="1400" i="1" dirty="0" err="1">
                <a:solidFill>
                  <a:srgbClr val="222222"/>
                </a:solidFill>
                <a:effectLst/>
                <a:latin typeface="Arial Narrow" panose="020B0604020202020204" pitchFamily="34" charset="0"/>
                <a:cs typeface="Arial Narrow" panose="020B0604020202020204" pitchFamily="34" charset="0"/>
              </a:rPr>
              <a:t>Research</a:t>
            </a:r>
            <a:r>
              <a:rPr lang="fr-FR" sz="1400" i="1" dirty="0">
                <a:solidFill>
                  <a:srgbClr val="222222"/>
                </a:solidFill>
                <a:effectLst/>
                <a:latin typeface="Arial Narrow" panose="020B0604020202020204" pitchFamily="34" charset="0"/>
                <a:cs typeface="Arial Narrow" panose="020B0604020202020204" pitchFamily="34" charset="0"/>
              </a:rPr>
              <a:t> </a:t>
            </a:r>
            <a:r>
              <a:rPr lang="fr-FR" sz="1400" i="1" dirty="0" err="1">
                <a:solidFill>
                  <a:srgbClr val="222222"/>
                </a:solidFill>
                <a:effectLst/>
                <a:latin typeface="Arial Narrow" panose="020B0604020202020204" pitchFamily="34" charset="0"/>
                <a:cs typeface="Arial Narrow" panose="020B0604020202020204" pitchFamily="34" charset="0"/>
              </a:rPr>
              <a:t>Executive</a:t>
            </a:r>
            <a:r>
              <a:rPr lang="fr-FR" sz="1400" i="1" dirty="0">
                <a:solidFill>
                  <a:srgbClr val="222222"/>
                </a:solidFill>
                <a:effectLst/>
                <a:latin typeface="Arial Narrow" panose="020B0604020202020204" pitchFamily="34" charset="0"/>
                <a:cs typeface="Arial Narrow" panose="020B0604020202020204" pitchFamily="34" charset="0"/>
              </a:rPr>
              <a:t> Agency (REA). </a:t>
            </a:r>
            <a:r>
              <a:rPr lang="fr-FR" sz="1400" i="1" dirty="0" err="1">
                <a:solidFill>
                  <a:srgbClr val="222222"/>
                </a:solidFill>
                <a:effectLst/>
                <a:latin typeface="Arial Narrow" panose="020B0604020202020204" pitchFamily="34" charset="0"/>
                <a:cs typeface="Arial Narrow" panose="020B0604020202020204" pitchFamily="34" charset="0"/>
              </a:rPr>
              <a:t>Neither</a:t>
            </a:r>
            <a:r>
              <a:rPr lang="fr-FR" sz="1400" i="1" dirty="0">
                <a:solidFill>
                  <a:srgbClr val="222222"/>
                </a:solidFill>
                <a:effectLst/>
                <a:latin typeface="Arial Narrow" panose="020B0604020202020204" pitchFamily="34" charset="0"/>
                <a:cs typeface="Arial Narrow" panose="020B0604020202020204" pitchFamily="34" charset="0"/>
              </a:rPr>
              <a:t> the EU </a:t>
            </a:r>
            <a:r>
              <a:rPr lang="fr-FR" sz="1400" i="1" dirty="0" err="1">
                <a:solidFill>
                  <a:srgbClr val="222222"/>
                </a:solidFill>
                <a:effectLst/>
                <a:latin typeface="Arial Narrow" panose="020B0604020202020204" pitchFamily="34" charset="0"/>
                <a:cs typeface="Arial Narrow" panose="020B0604020202020204" pitchFamily="34" charset="0"/>
              </a:rPr>
              <a:t>nor</a:t>
            </a:r>
            <a:r>
              <a:rPr lang="fr-FR" sz="1400" i="1" dirty="0">
                <a:solidFill>
                  <a:srgbClr val="222222"/>
                </a:solidFill>
                <a:effectLst/>
                <a:latin typeface="Arial Narrow" panose="020B0604020202020204" pitchFamily="34" charset="0"/>
                <a:cs typeface="Arial Narrow" panose="020B0604020202020204" pitchFamily="34" charset="0"/>
              </a:rPr>
              <a:t> the REA can </a:t>
            </a:r>
            <a:r>
              <a:rPr lang="fr-FR" sz="1400" i="1" dirty="0" err="1">
                <a:solidFill>
                  <a:srgbClr val="222222"/>
                </a:solidFill>
                <a:effectLst/>
                <a:latin typeface="Arial Narrow" panose="020B0604020202020204" pitchFamily="34" charset="0"/>
                <a:cs typeface="Arial Narrow" panose="020B0604020202020204" pitchFamily="34" charset="0"/>
              </a:rPr>
              <a:t>be</a:t>
            </a:r>
            <a:r>
              <a:rPr lang="fr-FR" sz="1400" i="1" dirty="0">
                <a:solidFill>
                  <a:srgbClr val="222222"/>
                </a:solidFill>
                <a:effectLst/>
                <a:latin typeface="Arial Narrow" panose="020B0604020202020204" pitchFamily="34" charset="0"/>
                <a:cs typeface="Arial Narrow" panose="020B0604020202020204" pitchFamily="34" charset="0"/>
              </a:rPr>
              <a:t> </a:t>
            </a:r>
            <a:r>
              <a:rPr lang="fr-FR" sz="1400" i="1" dirty="0" err="1">
                <a:solidFill>
                  <a:srgbClr val="222222"/>
                </a:solidFill>
                <a:effectLst/>
                <a:latin typeface="Arial Narrow" panose="020B0604020202020204" pitchFamily="34" charset="0"/>
                <a:cs typeface="Arial Narrow" panose="020B0604020202020204" pitchFamily="34" charset="0"/>
              </a:rPr>
              <a:t>held</a:t>
            </a:r>
            <a:r>
              <a:rPr lang="fr-FR" sz="1400" i="1" dirty="0">
                <a:solidFill>
                  <a:srgbClr val="222222"/>
                </a:solidFill>
                <a:effectLst/>
                <a:latin typeface="Arial Narrow" panose="020B0604020202020204" pitchFamily="34" charset="0"/>
                <a:cs typeface="Arial Narrow" panose="020B0604020202020204" pitchFamily="34" charset="0"/>
              </a:rPr>
              <a:t> </a:t>
            </a:r>
            <a:r>
              <a:rPr lang="fr-FR" sz="1400" i="1" dirty="0" err="1">
                <a:solidFill>
                  <a:srgbClr val="222222"/>
                </a:solidFill>
                <a:effectLst/>
                <a:latin typeface="Arial Narrow" panose="020B0604020202020204" pitchFamily="34" charset="0"/>
                <a:cs typeface="Arial Narrow" panose="020B0604020202020204" pitchFamily="34" charset="0"/>
              </a:rPr>
              <a:t>responsible</a:t>
            </a:r>
            <a:r>
              <a:rPr lang="fr-FR" sz="1400" i="1" dirty="0">
                <a:solidFill>
                  <a:srgbClr val="222222"/>
                </a:solidFill>
                <a:effectLst/>
                <a:latin typeface="Arial Narrow" panose="020B0604020202020204" pitchFamily="34" charset="0"/>
                <a:cs typeface="Arial Narrow" panose="020B0604020202020204" pitchFamily="34" charset="0"/>
              </a:rPr>
              <a:t> for </a:t>
            </a:r>
            <a:r>
              <a:rPr lang="fr-FR" sz="1400" i="1" dirty="0" err="1">
                <a:solidFill>
                  <a:srgbClr val="222222"/>
                </a:solidFill>
                <a:effectLst/>
                <a:latin typeface="Arial Narrow" panose="020B0604020202020204" pitchFamily="34" charset="0"/>
                <a:cs typeface="Arial Narrow" panose="020B0604020202020204" pitchFamily="34" charset="0"/>
              </a:rPr>
              <a:t>them</a:t>
            </a:r>
            <a:r>
              <a:rPr lang="fr-FR" sz="1400" i="1" dirty="0">
                <a:solidFill>
                  <a:srgbClr val="222222"/>
                </a:solidFill>
                <a:effectLst/>
                <a:latin typeface="Arial Narrow" panose="020B0604020202020204" pitchFamily="34" charset="0"/>
                <a:cs typeface="Arial Narrow" panose="020B0604020202020204" pitchFamily="34" charset="0"/>
              </a:rPr>
              <a:t>.</a:t>
            </a:r>
            <a:endParaRPr lang="fr-FR" sz="1400" i="1" dirty="0">
              <a:latin typeface="Arial Narrow" panose="020B0604020202020204" pitchFamily="34" charset="0"/>
              <a:cs typeface="Arial Narrow" panose="020B0604020202020204" pitchFamily="34" charset="0"/>
            </a:endParaRPr>
          </a:p>
        </p:txBody>
      </p:sp>
      <p:sp>
        <p:nvSpPr>
          <p:cNvPr id="11" name="Footer Placeholder 4">
            <a:extLst>
              <a:ext uri="{FF2B5EF4-FFF2-40B4-BE49-F238E27FC236}">
                <a16:creationId xmlns:a16="http://schemas.microsoft.com/office/drawing/2014/main" id="{F83D4257-748B-0395-8DDA-64696B5194A3}"/>
              </a:ext>
            </a:extLst>
          </p:cNvPr>
          <p:cNvSpPr>
            <a:spLocks noGrp="1"/>
          </p:cNvSpPr>
          <p:nvPr>
            <p:ph type="ftr" sz="quarter" idx="3"/>
          </p:nvPr>
        </p:nvSpPr>
        <p:spPr>
          <a:xfrm>
            <a:off x="1471961" y="6492875"/>
            <a:ext cx="9419994" cy="365125"/>
          </a:xfrm>
          <a:prstGeom prst="rect">
            <a:avLst/>
          </a:prstGeom>
        </p:spPr>
        <p:txBody>
          <a:bodyPr vert="horz" lIns="91440" tIns="45720" rIns="91440" bIns="45720" rtlCol="0" anchor="ctr"/>
          <a:lstStyle>
            <a:lvl1pPr algn="ctr">
              <a:defRPr sz="1200">
                <a:solidFill>
                  <a:schemeClr val="tx1">
                    <a:lumMod val="75000"/>
                    <a:lumOff val="25000"/>
                  </a:schemeClr>
                </a:solidFill>
                <a:latin typeface="Arial Narrow" panose="020B0606020202030204" pitchFamily="34" charset="0"/>
                <a:cs typeface="Arial" panose="020B0604020202020204" pitchFamily="34" charset="0"/>
              </a:defRPr>
            </a:lvl1pPr>
          </a:lstStyle>
          <a:p>
            <a:r>
              <a:rPr lang="it-IT"/>
              <a:t>RD_MUCOL - Italia - Riunione di collaborazione @ TORINO</a:t>
            </a:r>
            <a:endParaRPr lang="en-US"/>
          </a:p>
        </p:txBody>
      </p:sp>
      <p:grpSp>
        <p:nvGrpSpPr>
          <p:cNvPr id="2" name="Group 1">
            <a:extLst>
              <a:ext uri="{FF2B5EF4-FFF2-40B4-BE49-F238E27FC236}">
                <a16:creationId xmlns:a16="http://schemas.microsoft.com/office/drawing/2014/main" id="{E98BE7DC-D69D-A6B1-0123-E95D5927B47D}"/>
              </a:ext>
            </a:extLst>
          </p:cNvPr>
          <p:cNvGrpSpPr/>
          <p:nvPr/>
        </p:nvGrpSpPr>
        <p:grpSpPr>
          <a:xfrm>
            <a:off x="2074129" y="2386882"/>
            <a:ext cx="8215658" cy="2899637"/>
            <a:chOff x="318846" y="2369469"/>
            <a:chExt cx="8215658" cy="2899637"/>
          </a:xfrm>
        </p:grpSpPr>
        <p:pic>
          <p:nvPicPr>
            <p:cNvPr id="3" name="Image 2">
              <a:extLst>
                <a:ext uri="{FF2B5EF4-FFF2-40B4-BE49-F238E27FC236}">
                  <a16:creationId xmlns:a16="http://schemas.microsoft.com/office/drawing/2014/main" id="{2FF9FF18-5B67-7DB3-64CB-861F118D147D}"/>
                </a:ext>
              </a:extLst>
            </p:cNvPr>
            <p:cNvPicPr>
              <a:picLocks noChangeAspect="1"/>
            </p:cNvPicPr>
            <p:nvPr/>
          </p:nvPicPr>
          <p:blipFill>
            <a:blip r:embed="rId3"/>
            <a:stretch>
              <a:fillRect/>
            </a:stretch>
          </p:blipFill>
          <p:spPr>
            <a:xfrm>
              <a:off x="318846" y="2369469"/>
              <a:ext cx="5441972" cy="2899637"/>
            </a:xfrm>
            <a:prstGeom prst="rect">
              <a:avLst/>
            </a:prstGeom>
          </p:spPr>
        </p:pic>
        <p:pic>
          <p:nvPicPr>
            <p:cNvPr id="6" name="Picture 5" descr="A blue flag with yellow stars&#10;&#10;Description automatically generated">
              <a:extLst>
                <a:ext uri="{FF2B5EF4-FFF2-40B4-BE49-F238E27FC236}">
                  <a16:creationId xmlns:a16="http://schemas.microsoft.com/office/drawing/2014/main" id="{1CAFBAD7-4D60-ADC9-886B-D55A7209E9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0818" y="2396246"/>
              <a:ext cx="2773686" cy="2810262"/>
            </a:xfrm>
            <a:prstGeom prst="rect">
              <a:avLst/>
            </a:prstGeom>
          </p:spPr>
        </p:pic>
      </p:grpSp>
      <p:pic>
        <p:nvPicPr>
          <p:cNvPr id="7" name="Picture 6">
            <a:extLst>
              <a:ext uri="{FF2B5EF4-FFF2-40B4-BE49-F238E27FC236}">
                <a16:creationId xmlns:a16="http://schemas.microsoft.com/office/drawing/2014/main" id="{C8CE5DBB-B52D-4E71-F1EB-E96B681E4EDE}"/>
              </a:ext>
            </a:extLst>
          </p:cNvPr>
          <p:cNvPicPr>
            <a:picLocks noChangeAspect="1"/>
          </p:cNvPicPr>
          <p:nvPr userDrawn="1"/>
        </p:nvPicPr>
        <p:blipFill>
          <a:blip r:embed="rId5"/>
          <a:stretch>
            <a:fillRect/>
          </a:stretch>
        </p:blipFill>
        <p:spPr>
          <a:xfrm>
            <a:off x="-3653" y="0"/>
            <a:ext cx="12192000" cy="1889760"/>
          </a:xfrm>
          <a:prstGeom prst="rect">
            <a:avLst/>
          </a:prstGeom>
        </p:spPr>
      </p:pic>
    </p:spTree>
    <p:extLst>
      <p:ext uri="{BB962C8B-B14F-4D97-AF65-F5344CB8AC3E}">
        <p14:creationId xmlns:p14="http://schemas.microsoft.com/office/powerpoint/2010/main" val="2917824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6EAD3C-7628-A02B-9ED8-8895FD903F1B}"/>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F6026F72-6EBA-23CF-1A07-4347F79AF498}"/>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7F01A86A-B350-F170-BBFD-25C51720E949}"/>
              </a:ext>
            </a:extLst>
          </p:cNvPr>
          <p:cNvSpPr>
            <a:spLocks noGrp="1"/>
          </p:cNvSpPr>
          <p:nvPr>
            <p:ph type="dt" sz="half" idx="10"/>
          </p:nvPr>
        </p:nvSpPr>
        <p:spPr/>
        <p:txBody>
          <a:bodyPr/>
          <a:lstStyle/>
          <a:p>
            <a:fld id="{C8E41987-FF96-47EF-AA0D-3F37D75BBE02}" type="datetime1">
              <a:rPr lang="it-IT" smtClean="0"/>
              <a:t>27/05/2025</a:t>
            </a:fld>
            <a:endParaRPr lang="en-US"/>
          </a:p>
        </p:txBody>
      </p:sp>
      <p:sp>
        <p:nvSpPr>
          <p:cNvPr id="5" name="Segnaposto piè di pagina 4">
            <a:extLst>
              <a:ext uri="{FF2B5EF4-FFF2-40B4-BE49-F238E27FC236}">
                <a16:creationId xmlns:a16="http://schemas.microsoft.com/office/drawing/2014/main" id="{5B2DB015-4D32-04CD-B610-7A5FCB4A4D85}"/>
              </a:ext>
            </a:extLst>
          </p:cNvPr>
          <p:cNvSpPr>
            <a:spLocks noGrp="1"/>
          </p:cNvSpPr>
          <p:nvPr>
            <p:ph type="ftr" sz="quarter" idx="11"/>
          </p:nvPr>
        </p:nvSpPr>
        <p:spPr/>
        <p:txBody>
          <a:bodyPr/>
          <a:lstStyle/>
          <a:p>
            <a:r>
              <a:rPr lang="it-IT"/>
              <a:t>RD_MUCOL - Italia - Riunione di collaborazione @ TORINO</a:t>
            </a:r>
            <a:endParaRPr lang="en-US"/>
          </a:p>
        </p:txBody>
      </p:sp>
      <p:sp>
        <p:nvSpPr>
          <p:cNvPr id="6" name="Segnaposto numero diapositiva 5">
            <a:extLst>
              <a:ext uri="{FF2B5EF4-FFF2-40B4-BE49-F238E27FC236}">
                <a16:creationId xmlns:a16="http://schemas.microsoft.com/office/drawing/2014/main" id="{B1B1481C-7ACC-E20F-E9EF-2E09558E2E3F}"/>
              </a:ext>
            </a:extLst>
          </p:cNvPr>
          <p:cNvSpPr>
            <a:spLocks noGrp="1"/>
          </p:cNvSpPr>
          <p:nvPr>
            <p:ph type="sldNum" sz="quarter" idx="12"/>
          </p:nvPr>
        </p:nvSpPr>
        <p:spPr/>
        <p:txBody>
          <a:bodyPr/>
          <a:lstStyle/>
          <a:p>
            <a:fld id="{FEA350E5-ED0A-4008-9C43-5C78CC0109AE}" type="slidenum">
              <a:rPr lang="en-US" smtClean="0"/>
              <a:t>‹N›</a:t>
            </a:fld>
            <a:endParaRPr lang="en-US"/>
          </a:p>
        </p:txBody>
      </p:sp>
    </p:spTree>
    <p:extLst>
      <p:ext uri="{BB962C8B-B14F-4D97-AF65-F5344CB8AC3E}">
        <p14:creationId xmlns:p14="http://schemas.microsoft.com/office/powerpoint/2010/main" val="3466912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_title" userDrawn="1">
  <p:cSld name="section_title">
    <p:spTree>
      <p:nvGrpSpPr>
        <p:cNvPr id="1" name="Shape 58"/>
        <p:cNvGrpSpPr/>
        <p:nvPr/>
      </p:nvGrpSpPr>
      <p:grpSpPr>
        <a:xfrm>
          <a:off x="0" y="0"/>
          <a:ext cx="0" cy="0"/>
          <a:chOff x="0" y="0"/>
          <a:chExt cx="0" cy="0"/>
        </a:xfrm>
      </p:grpSpPr>
      <p:sp>
        <p:nvSpPr>
          <p:cNvPr id="59" name="Google Shape;59;p10"/>
          <p:cNvSpPr txBox="1">
            <a:spLocks noGrp="1"/>
          </p:cNvSpPr>
          <p:nvPr>
            <p:ph type="title"/>
          </p:nvPr>
        </p:nvSpPr>
        <p:spPr>
          <a:xfrm>
            <a:off x="653667" y="600200"/>
            <a:ext cx="8490400" cy="1140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60" name="Google Shape;60;p10"/>
          <p:cNvSpPr txBox="1">
            <a:spLocks noGrp="1"/>
          </p:cNvSpPr>
          <p:nvPr>
            <p:ph type="sldNum" idx="12"/>
          </p:nvPr>
        </p:nvSpPr>
        <p:spPr>
          <a:xfrm>
            <a:off x="11473600" y="40796"/>
            <a:ext cx="718400" cy="232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‹N›</a:t>
            </a:fld>
            <a:endParaRPr lang="en-GB"/>
          </a:p>
        </p:txBody>
      </p:sp>
      <p:sp>
        <p:nvSpPr>
          <p:cNvPr id="61" name="Google Shape;61;p10"/>
          <p:cNvSpPr/>
          <p:nvPr userDrawn="1"/>
        </p:nvSpPr>
        <p:spPr>
          <a:xfrm>
            <a:off x="0" y="0"/>
            <a:ext cx="12192000" cy="314400"/>
          </a:xfrm>
          <a:prstGeom prst="rect">
            <a:avLst/>
          </a:prstGeom>
          <a:solidFill>
            <a:schemeClr val="lt2"/>
          </a:solid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10"/>
          <p:cNvSpPr txBox="1">
            <a:spLocks noGrp="1"/>
          </p:cNvSpPr>
          <p:nvPr>
            <p:ph type="sldNum" idx="2"/>
          </p:nvPr>
        </p:nvSpPr>
        <p:spPr>
          <a:xfrm>
            <a:off x="11473600" y="40796"/>
            <a:ext cx="718400" cy="232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‹N›</a:t>
            </a:fld>
            <a:endParaRPr lang="en-GB"/>
          </a:p>
        </p:txBody>
      </p:sp>
      <p:sp>
        <p:nvSpPr>
          <p:cNvPr id="63" name="Google Shape;63;p10"/>
          <p:cNvSpPr txBox="1"/>
          <p:nvPr/>
        </p:nvSpPr>
        <p:spPr>
          <a:xfrm>
            <a:off x="8602135" y="40797"/>
            <a:ext cx="3022867" cy="273596"/>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None/>
            </a:pPr>
            <a:r>
              <a:rPr lang="en-GB" sz="1333" b="1" dirty="0">
                <a:solidFill>
                  <a:srgbClr val="FFFFFF"/>
                </a:solidFill>
              </a:rPr>
              <a:t>Marco Romagnoni-INFN Ferrara</a:t>
            </a:r>
            <a:endParaRPr sz="1333" b="1" dirty="0">
              <a:solidFill>
                <a:srgbClr val="FFFFFF"/>
              </a:solidFill>
            </a:endParaRPr>
          </a:p>
        </p:txBody>
      </p:sp>
    </p:spTree>
    <p:extLst>
      <p:ext uri="{BB962C8B-B14F-4D97-AF65-F5344CB8AC3E}">
        <p14:creationId xmlns:p14="http://schemas.microsoft.com/office/powerpoint/2010/main" val="29268781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A0B8220D-D765-6087-312A-46BB73BB84BC}"/>
              </a:ext>
            </a:extLst>
          </p:cNvPr>
          <p:cNvSpPr>
            <a:spLocks noChangeAspect="1"/>
          </p:cNvSpPr>
          <p:nvPr/>
        </p:nvSpPr>
        <p:spPr>
          <a:xfrm>
            <a:off x="441325" y="606425"/>
            <a:ext cx="11299825" cy="125888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it-IT"/>
              <a:t>Fare clic per modificare lo stile del titolo</a:t>
            </a:r>
            <a:endParaRPr lang="en-US" dirty="0"/>
          </a:p>
        </p:txBody>
      </p:sp>
      <p:sp>
        <p:nvSpPr>
          <p:cNvPr id="3" name="Date Placeholder 2">
            <a:extLst>
              <a:ext uri="{FF2B5EF4-FFF2-40B4-BE49-F238E27FC236}">
                <a16:creationId xmlns:a16="http://schemas.microsoft.com/office/drawing/2014/main" id="{37507BE6-183C-7D80-7B07-26D1D582DC8C}"/>
              </a:ext>
            </a:extLst>
          </p:cNvPr>
          <p:cNvSpPr>
            <a:spLocks noGrp="1"/>
          </p:cNvSpPr>
          <p:nvPr>
            <p:ph type="dt" sz="half" idx="10"/>
          </p:nvPr>
        </p:nvSpPr>
        <p:spPr/>
        <p:txBody>
          <a:bodyPr/>
          <a:lstStyle>
            <a:lvl1pPr>
              <a:defRPr/>
            </a:lvl1pPr>
          </a:lstStyle>
          <a:p>
            <a:pPr>
              <a:defRPr/>
            </a:pPr>
            <a:fld id="{C84088B1-4F1E-440D-88DB-D41B38AA60E5}" type="datetimeFigureOut">
              <a:rPr lang="it-IT"/>
              <a:pPr>
                <a:defRPr/>
              </a:pPr>
              <a:t>27/05/2025</a:t>
            </a:fld>
            <a:endParaRPr lang="it-IT"/>
          </a:p>
        </p:txBody>
      </p:sp>
      <p:sp>
        <p:nvSpPr>
          <p:cNvPr id="4" name="Footer Placeholder 3">
            <a:extLst>
              <a:ext uri="{FF2B5EF4-FFF2-40B4-BE49-F238E27FC236}">
                <a16:creationId xmlns:a16="http://schemas.microsoft.com/office/drawing/2014/main" id="{1F38A790-9B25-733D-E6B9-46D884470093}"/>
              </a:ext>
            </a:extLst>
          </p:cNvPr>
          <p:cNvSpPr>
            <a:spLocks noGrp="1"/>
          </p:cNvSpPr>
          <p:nvPr>
            <p:ph type="ftr" sz="quarter" idx="11"/>
          </p:nvPr>
        </p:nvSpPr>
        <p:spPr/>
        <p:txBody>
          <a:bodyPr/>
          <a:lstStyle>
            <a:lvl1pPr>
              <a:defRPr/>
            </a:lvl1pPr>
          </a:lstStyle>
          <a:p>
            <a:pPr>
              <a:defRPr/>
            </a:pPr>
            <a:endParaRPr lang="it-IT"/>
          </a:p>
        </p:txBody>
      </p:sp>
      <p:sp>
        <p:nvSpPr>
          <p:cNvPr id="5" name="Slide Number Placeholder 4">
            <a:extLst>
              <a:ext uri="{FF2B5EF4-FFF2-40B4-BE49-F238E27FC236}">
                <a16:creationId xmlns:a16="http://schemas.microsoft.com/office/drawing/2014/main" id="{F264DA94-511A-24CF-D19B-651220F9B282}"/>
              </a:ext>
            </a:extLst>
          </p:cNvPr>
          <p:cNvSpPr>
            <a:spLocks noGrp="1"/>
          </p:cNvSpPr>
          <p:nvPr>
            <p:ph type="sldNum" sz="quarter" idx="12"/>
          </p:nvPr>
        </p:nvSpPr>
        <p:spPr/>
        <p:txBody>
          <a:bodyPr/>
          <a:lstStyle>
            <a:lvl1pPr>
              <a:defRPr smtClean="0"/>
            </a:lvl1pPr>
          </a:lstStyle>
          <a:p>
            <a:pPr>
              <a:defRPr/>
            </a:pPr>
            <a:fld id="{B0961943-87F6-4665-BECC-9561047DBC03}" type="slidenum">
              <a:rPr lang="it-IT" altLang="it-IT"/>
              <a:pPr>
                <a:defRPr/>
              </a:pPr>
              <a:t>‹N›</a:t>
            </a:fld>
            <a:endParaRPr lang="it-IT" altLang="it-IT"/>
          </a:p>
        </p:txBody>
      </p:sp>
    </p:spTree>
    <p:extLst>
      <p:ext uri="{BB962C8B-B14F-4D97-AF65-F5344CB8AC3E}">
        <p14:creationId xmlns:p14="http://schemas.microsoft.com/office/powerpoint/2010/main" val="21138640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8AC80AF0-1341-4CD4-B4FC-1967CCCE16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05ACA437-0687-43E6-A9FB-9CEE3D876F7E}"/>
              </a:ext>
            </a:extLst>
          </p:cNvPr>
          <p:cNvSpPr>
            <a:spLocks noGrp="1"/>
          </p:cNvSpPr>
          <p:nvPr>
            <p:ph type="dt" sz="half" idx="10"/>
          </p:nvPr>
        </p:nvSpPr>
        <p:spPr/>
        <p:txBody>
          <a:bodyPr/>
          <a:lstStyle/>
          <a:p>
            <a:fld id="{DD24DA03-D8B5-4532-B66D-5FFB62772674}" type="datetime1">
              <a:rPr lang="it-IT" smtClean="0"/>
              <a:t>27/05/2025</a:t>
            </a:fld>
            <a:endParaRPr lang="it-IT"/>
          </a:p>
        </p:txBody>
      </p:sp>
      <p:sp>
        <p:nvSpPr>
          <p:cNvPr id="4" name="Footer Placeholder 3">
            <a:extLst>
              <a:ext uri="{FF2B5EF4-FFF2-40B4-BE49-F238E27FC236}">
                <a16:creationId xmlns:a16="http://schemas.microsoft.com/office/drawing/2014/main" id="{42F5C1EC-0061-4797-BBF6-2E67D39FBB17}"/>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D599DB1D-4C37-4209-909F-932F15FB89AC}"/>
              </a:ext>
            </a:extLst>
          </p:cNvPr>
          <p:cNvSpPr>
            <a:spLocks noGrp="1"/>
          </p:cNvSpPr>
          <p:nvPr>
            <p:ph type="sldNum" sz="quarter" idx="12"/>
          </p:nvPr>
        </p:nvSpPr>
        <p:spPr/>
        <p:txBody>
          <a:bodyPr/>
          <a:lstStyle/>
          <a:p>
            <a:fld id="{FC2FCCD8-3932-48E0-A36E-605E7F86730D}" type="slidenum">
              <a:rPr lang="it-IT" smtClean="0"/>
              <a:t>‹N›</a:t>
            </a:fld>
            <a:endParaRPr lang="it-IT"/>
          </a:p>
        </p:txBody>
      </p:sp>
      <p:sp>
        <p:nvSpPr>
          <p:cNvPr id="6" name="Title 1">
            <a:extLst>
              <a:ext uri="{FF2B5EF4-FFF2-40B4-BE49-F238E27FC236}">
                <a16:creationId xmlns:a16="http://schemas.microsoft.com/office/drawing/2014/main" id="{FF37B6F3-861D-44F6-AED1-11507B9D6928}"/>
              </a:ext>
            </a:extLst>
          </p:cNvPr>
          <p:cNvSpPr>
            <a:spLocks noGrp="1"/>
          </p:cNvSpPr>
          <p:nvPr>
            <p:ph type="title"/>
          </p:nvPr>
        </p:nvSpPr>
        <p:spPr>
          <a:xfrm>
            <a:off x="0" y="0"/>
            <a:ext cx="12192000" cy="810532"/>
          </a:xfrm>
        </p:spPr>
        <p:txBody>
          <a:bodyPr/>
          <a:lstStyle>
            <a:lvl1pPr>
              <a:defRPr>
                <a:solidFill>
                  <a:schemeClr val="bg1"/>
                </a:solidFill>
                <a:latin typeface="Calibri Light (Titoli)"/>
                <a:cs typeface="Arial" panose="020B0604020202020204" pitchFamily="34" charset="0"/>
              </a:defRPr>
            </a:lvl1pPr>
          </a:lstStyle>
          <a:p>
            <a:r>
              <a:rPr lang="en-US" dirty="0"/>
              <a:t>Click to edit Master title style</a:t>
            </a:r>
            <a:endParaRPr lang="it-IT" dirty="0"/>
          </a:p>
        </p:txBody>
      </p:sp>
    </p:spTree>
    <p:extLst>
      <p:ext uri="{BB962C8B-B14F-4D97-AF65-F5344CB8AC3E}">
        <p14:creationId xmlns:p14="http://schemas.microsoft.com/office/powerpoint/2010/main" val="2446589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olo e contenuto">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Footer Placeholder 4"/>
          <p:cNvSpPr>
            <a:spLocks noGrp="1"/>
          </p:cNvSpPr>
          <p:nvPr>
            <p:ph type="ftr" sz="quarter" idx="11"/>
          </p:nvPr>
        </p:nvSpPr>
        <p:spPr/>
        <p:txBody>
          <a:bodyPr/>
          <a:lstStyle>
            <a:lvl1pPr>
              <a:defRPr>
                <a:solidFill>
                  <a:schemeClr val="tx1">
                    <a:lumMod val="75000"/>
                    <a:lumOff val="25000"/>
                  </a:schemeClr>
                </a:solidFill>
              </a:defRPr>
            </a:lvl1pPr>
          </a:lstStyle>
          <a:p>
            <a:r>
              <a:rPr lang="it-IT"/>
              <a:t>RD_MUCOL - Italia - Riunione di collaborazione @ TORINO</a:t>
            </a:r>
            <a:endParaRPr lang="en-US"/>
          </a:p>
        </p:txBody>
      </p:sp>
      <p:sp>
        <p:nvSpPr>
          <p:cNvPr id="6" name="Slide Number Placeholder 5"/>
          <p:cNvSpPr>
            <a:spLocks noGrp="1"/>
          </p:cNvSpPr>
          <p:nvPr>
            <p:ph type="sldNum" sz="quarter" idx="12"/>
          </p:nvPr>
        </p:nvSpPr>
        <p:spPr>
          <a:xfrm>
            <a:off x="10917871" y="6465458"/>
            <a:ext cx="1064941" cy="365125"/>
          </a:xfrm>
        </p:spPr>
        <p:txBody>
          <a:bodyPr/>
          <a:lstStyle/>
          <a:p>
            <a:fld id="{FEA350E5-ED0A-4008-9C43-5C78CC0109AE}" type="slidenum">
              <a:rPr lang="en-US" smtClean="0"/>
              <a:t>‹N›</a:t>
            </a:fld>
            <a:endParaRPr lang="en-US"/>
          </a:p>
        </p:txBody>
      </p:sp>
      <p:sp>
        <p:nvSpPr>
          <p:cNvPr id="4" name="Picture Placeholder 4">
            <a:extLst>
              <a:ext uri="{FF2B5EF4-FFF2-40B4-BE49-F238E27FC236}">
                <a16:creationId xmlns:a16="http://schemas.microsoft.com/office/drawing/2014/main" id="{F97F9CB4-CA90-2B0B-B65B-B6BDD353D3D6}"/>
              </a:ext>
            </a:extLst>
          </p:cNvPr>
          <p:cNvSpPr>
            <a:spLocks noGrp="1"/>
          </p:cNvSpPr>
          <p:nvPr>
            <p:ph type="pic" sz="quarter" idx="13" hasCustomPrompt="1"/>
          </p:nvPr>
        </p:nvSpPr>
        <p:spPr>
          <a:xfrm>
            <a:off x="10795240" y="220973"/>
            <a:ext cx="964719" cy="918196"/>
          </a:xfrm>
        </p:spPr>
        <p:txBody>
          <a:bodyPr>
            <a:normAutofit/>
          </a:bodyPr>
          <a:lstStyle>
            <a:lvl1pPr>
              <a:defRPr sz="1600"/>
            </a:lvl1pPr>
          </a:lstStyle>
          <a:p>
            <a:r>
              <a:rPr lang="it-IT" dirty="0"/>
              <a:t>Your logo</a:t>
            </a:r>
            <a:endParaRPr lang="en-GB" dirty="0"/>
          </a:p>
        </p:txBody>
      </p:sp>
      <p:sp>
        <p:nvSpPr>
          <p:cNvPr id="7" name="Title Placeholder 1">
            <a:extLst>
              <a:ext uri="{FF2B5EF4-FFF2-40B4-BE49-F238E27FC236}">
                <a16:creationId xmlns:a16="http://schemas.microsoft.com/office/drawing/2014/main" id="{4701A6D4-BD5E-D4A8-4152-DD0B01E8789B}"/>
              </a:ext>
            </a:extLst>
          </p:cNvPr>
          <p:cNvSpPr>
            <a:spLocks noGrp="1"/>
          </p:cNvSpPr>
          <p:nvPr>
            <p:ph type="title"/>
          </p:nvPr>
        </p:nvSpPr>
        <p:spPr>
          <a:xfrm>
            <a:off x="2409711" y="142021"/>
            <a:ext cx="7365780" cy="1267554"/>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Tree>
    <p:extLst>
      <p:ext uri="{BB962C8B-B14F-4D97-AF65-F5344CB8AC3E}">
        <p14:creationId xmlns:p14="http://schemas.microsoft.com/office/powerpoint/2010/main" val="183684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8195" y="1735554"/>
            <a:ext cx="10515600" cy="2386250"/>
          </a:xfrm>
          <a:prstGeom prst="rect">
            <a:avLst/>
          </a:prstGeom>
        </p:spPr>
        <p:txBody>
          <a:bodyPr anchor="b">
            <a:normAutofit/>
          </a:bodyPr>
          <a:lstStyle>
            <a:lvl1pPr algn="ctr">
              <a:defRPr sz="4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38195" y="4130257"/>
            <a:ext cx="10515600" cy="1500187"/>
          </a:xfrm>
        </p:spPr>
        <p:txBody>
          <a:bodyPr>
            <a:normAutofit/>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14" name="Rectangle 13">
            <a:extLst>
              <a:ext uri="{FF2B5EF4-FFF2-40B4-BE49-F238E27FC236}">
                <a16:creationId xmlns:a16="http://schemas.microsoft.com/office/drawing/2014/main" id="{A125D027-521D-DAA1-6565-80D751686EC7}"/>
              </a:ext>
            </a:extLst>
          </p:cNvPr>
          <p:cNvSpPr/>
          <p:nvPr/>
        </p:nvSpPr>
        <p:spPr>
          <a:xfrm>
            <a:off x="2393795" y="865736"/>
            <a:ext cx="9798207" cy="1803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7" name="Image 14">
            <a:extLst>
              <a:ext uri="{FF2B5EF4-FFF2-40B4-BE49-F238E27FC236}">
                <a16:creationId xmlns:a16="http://schemas.microsoft.com/office/drawing/2014/main" id="{3667249F-2B0D-FEEB-A1E8-462495EC0D9F}"/>
              </a:ext>
            </a:extLst>
          </p:cNvPr>
          <p:cNvPicPr>
            <a:picLocks noChangeAspect="1"/>
          </p:cNvPicPr>
          <p:nvPr/>
        </p:nvPicPr>
        <p:blipFill>
          <a:blip r:embed="rId2"/>
          <a:stretch>
            <a:fillRect/>
          </a:stretch>
        </p:blipFill>
        <p:spPr>
          <a:xfrm>
            <a:off x="0" y="5576184"/>
            <a:ext cx="12192000" cy="400550"/>
          </a:xfrm>
          <a:prstGeom prst="rect">
            <a:avLst/>
          </a:prstGeom>
        </p:spPr>
      </p:pic>
      <p:sp>
        <p:nvSpPr>
          <p:cNvPr id="18" name="Rectangle 17">
            <a:extLst>
              <a:ext uri="{FF2B5EF4-FFF2-40B4-BE49-F238E27FC236}">
                <a16:creationId xmlns:a16="http://schemas.microsoft.com/office/drawing/2014/main" id="{88954CCD-3EB0-0B77-DB27-43882107D6D0}"/>
              </a:ext>
            </a:extLst>
          </p:cNvPr>
          <p:cNvSpPr/>
          <p:nvPr/>
        </p:nvSpPr>
        <p:spPr>
          <a:xfrm>
            <a:off x="-5" y="6169003"/>
            <a:ext cx="12192001" cy="6889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Picture Placeholder 4">
            <a:extLst>
              <a:ext uri="{FF2B5EF4-FFF2-40B4-BE49-F238E27FC236}">
                <a16:creationId xmlns:a16="http://schemas.microsoft.com/office/drawing/2014/main" id="{F8E27C36-6D12-C27E-1D14-4A26E657FDFA}"/>
              </a:ext>
            </a:extLst>
          </p:cNvPr>
          <p:cNvSpPr>
            <a:spLocks noGrp="1"/>
          </p:cNvSpPr>
          <p:nvPr>
            <p:ph type="pic" sz="quarter" idx="12" hasCustomPrompt="1"/>
          </p:nvPr>
        </p:nvSpPr>
        <p:spPr>
          <a:xfrm>
            <a:off x="10795240" y="220973"/>
            <a:ext cx="964719" cy="918196"/>
          </a:xfrm>
        </p:spPr>
        <p:txBody>
          <a:bodyPr>
            <a:normAutofit/>
          </a:bodyPr>
          <a:lstStyle>
            <a:lvl1pPr>
              <a:defRPr sz="1600" b="1"/>
            </a:lvl1pPr>
          </a:lstStyle>
          <a:p>
            <a:r>
              <a:rPr lang="it-IT" dirty="0"/>
              <a:t>Your logo</a:t>
            </a:r>
            <a:endParaRPr lang="en-GB" dirty="0"/>
          </a:p>
        </p:txBody>
      </p:sp>
      <p:pic>
        <p:nvPicPr>
          <p:cNvPr id="6" name="Image 3">
            <a:extLst>
              <a:ext uri="{FF2B5EF4-FFF2-40B4-BE49-F238E27FC236}">
                <a16:creationId xmlns:a16="http://schemas.microsoft.com/office/drawing/2014/main" id="{230CEEB4-BC26-E5A6-73FF-25E3643B9832}"/>
              </a:ext>
            </a:extLst>
          </p:cNvPr>
          <p:cNvPicPr>
            <a:picLocks noChangeAspect="1"/>
          </p:cNvPicPr>
          <p:nvPr/>
        </p:nvPicPr>
        <p:blipFill>
          <a:blip r:embed="rId3"/>
          <a:stretch>
            <a:fillRect/>
          </a:stretch>
        </p:blipFill>
        <p:spPr>
          <a:xfrm>
            <a:off x="-3" y="1190365"/>
            <a:ext cx="12192000" cy="606547"/>
          </a:xfrm>
          <a:prstGeom prst="rect">
            <a:avLst/>
          </a:prstGeom>
          <a:effectLst>
            <a:outerShdw blurRad="305097" dist="228600" dir="5400000" sx="105000" sy="105000" algn="t" rotWithShape="0">
              <a:prstClr val="black">
                <a:alpha val="23000"/>
              </a:prstClr>
            </a:outerShdw>
          </a:effectLst>
        </p:spPr>
      </p:pic>
      <p:pic>
        <p:nvPicPr>
          <p:cNvPr id="5" name="Picture 4" descr="A blue text on a black background&#10;&#10;Description automatically generated">
            <a:extLst>
              <a:ext uri="{FF2B5EF4-FFF2-40B4-BE49-F238E27FC236}">
                <a16:creationId xmlns:a16="http://schemas.microsoft.com/office/drawing/2014/main" id="{EE70FDAC-8649-F5DD-F3F7-233DBF5211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566" y="5992265"/>
            <a:ext cx="3608693" cy="757086"/>
          </a:xfrm>
          <a:prstGeom prst="rect">
            <a:avLst/>
          </a:prstGeom>
        </p:spPr>
      </p:pic>
    </p:spTree>
    <p:extLst>
      <p:ext uri="{BB962C8B-B14F-4D97-AF65-F5344CB8AC3E}">
        <p14:creationId xmlns:p14="http://schemas.microsoft.com/office/powerpoint/2010/main" val="3636529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ue contenuti">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6" name="Footer Placeholder 5"/>
          <p:cNvSpPr>
            <a:spLocks noGrp="1"/>
          </p:cNvSpPr>
          <p:nvPr>
            <p:ph type="ftr" sz="quarter" idx="11"/>
          </p:nvPr>
        </p:nvSpPr>
        <p:spPr/>
        <p:txBody>
          <a:bodyPr/>
          <a:lstStyle/>
          <a:p>
            <a:r>
              <a:rPr lang="it-IT"/>
              <a:t>RD_MUCOL - Italia - Riunione di collaborazione @ TORINO</a:t>
            </a:r>
            <a:endParaRPr lang="en-US"/>
          </a:p>
        </p:txBody>
      </p:sp>
      <p:sp>
        <p:nvSpPr>
          <p:cNvPr id="7" name="Slide Number Placeholder 6"/>
          <p:cNvSpPr>
            <a:spLocks noGrp="1"/>
          </p:cNvSpPr>
          <p:nvPr>
            <p:ph type="sldNum" sz="quarter" idx="12"/>
          </p:nvPr>
        </p:nvSpPr>
        <p:spPr/>
        <p:txBody>
          <a:bodyPr/>
          <a:lstStyle/>
          <a:p>
            <a:fld id="{FEA350E5-ED0A-4008-9C43-5C78CC0109AE}" type="slidenum">
              <a:rPr lang="en-US" smtClean="0"/>
              <a:t>‹N›</a:t>
            </a:fld>
            <a:endParaRPr lang="en-US"/>
          </a:p>
        </p:txBody>
      </p:sp>
      <p:sp>
        <p:nvSpPr>
          <p:cNvPr id="2" name="Picture Placeholder 4">
            <a:extLst>
              <a:ext uri="{FF2B5EF4-FFF2-40B4-BE49-F238E27FC236}">
                <a16:creationId xmlns:a16="http://schemas.microsoft.com/office/drawing/2014/main" id="{8C1698E8-746F-B2EA-C28C-EF7BCB48C26B}"/>
              </a:ext>
            </a:extLst>
          </p:cNvPr>
          <p:cNvSpPr>
            <a:spLocks noGrp="1"/>
          </p:cNvSpPr>
          <p:nvPr>
            <p:ph type="pic" sz="quarter" idx="13" hasCustomPrompt="1"/>
          </p:nvPr>
        </p:nvSpPr>
        <p:spPr>
          <a:xfrm>
            <a:off x="10795240" y="220973"/>
            <a:ext cx="964719" cy="918196"/>
          </a:xfrm>
        </p:spPr>
        <p:txBody>
          <a:bodyPr>
            <a:normAutofit/>
          </a:bodyPr>
          <a:lstStyle>
            <a:lvl1pPr>
              <a:defRPr sz="1600"/>
            </a:lvl1pPr>
          </a:lstStyle>
          <a:p>
            <a:r>
              <a:rPr lang="it-IT" dirty="0"/>
              <a:t>Your logo</a:t>
            </a:r>
            <a:endParaRPr lang="en-GB" dirty="0"/>
          </a:p>
        </p:txBody>
      </p:sp>
      <p:sp>
        <p:nvSpPr>
          <p:cNvPr id="5" name="Title Placeholder 1">
            <a:extLst>
              <a:ext uri="{FF2B5EF4-FFF2-40B4-BE49-F238E27FC236}">
                <a16:creationId xmlns:a16="http://schemas.microsoft.com/office/drawing/2014/main" id="{6A27D965-89B3-40F9-260D-C27CEE795ADE}"/>
              </a:ext>
            </a:extLst>
          </p:cNvPr>
          <p:cNvSpPr>
            <a:spLocks noGrp="1"/>
          </p:cNvSpPr>
          <p:nvPr>
            <p:ph type="title"/>
          </p:nvPr>
        </p:nvSpPr>
        <p:spPr>
          <a:xfrm>
            <a:off x="2409711" y="142021"/>
            <a:ext cx="7365780" cy="1267554"/>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Tree>
    <p:extLst>
      <p:ext uri="{BB962C8B-B14F-4D97-AF65-F5344CB8AC3E}">
        <p14:creationId xmlns:p14="http://schemas.microsoft.com/office/powerpoint/2010/main" val="597232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front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839789"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72201"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8" name="Footer Placeholder 7"/>
          <p:cNvSpPr>
            <a:spLocks noGrp="1"/>
          </p:cNvSpPr>
          <p:nvPr>
            <p:ph type="ftr" sz="quarter" idx="11"/>
          </p:nvPr>
        </p:nvSpPr>
        <p:spPr/>
        <p:txBody>
          <a:bodyPr/>
          <a:lstStyle/>
          <a:p>
            <a:r>
              <a:rPr lang="it-IT"/>
              <a:t>RD_MUCOL - Italia - Riunione di collaborazione @ TORINO</a:t>
            </a:r>
            <a:endParaRPr lang="en-US"/>
          </a:p>
        </p:txBody>
      </p:sp>
      <p:sp>
        <p:nvSpPr>
          <p:cNvPr id="9" name="Slide Number Placeholder 8"/>
          <p:cNvSpPr>
            <a:spLocks noGrp="1"/>
          </p:cNvSpPr>
          <p:nvPr>
            <p:ph type="sldNum" sz="quarter" idx="12"/>
          </p:nvPr>
        </p:nvSpPr>
        <p:spPr/>
        <p:txBody>
          <a:bodyPr/>
          <a:lstStyle/>
          <a:p>
            <a:fld id="{FEA350E5-ED0A-4008-9C43-5C78CC0109AE}" type="slidenum">
              <a:rPr lang="en-US" smtClean="0"/>
              <a:t>‹N›</a:t>
            </a:fld>
            <a:endParaRPr lang="en-US"/>
          </a:p>
        </p:txBody>
      </p:sp>
      <p:sp>
        <p:nvSpPr>
          <p:cNvPr id="2" name="Picture Placeholder 4">
            <a:extLst>
              <a:ext uri="{FF2B5EF4-FFF2-40B4-BE49-F238E27FC236}">
                <a16:creationId xmlns:a16="http://schemas.microsoft.com/office/drawing/2014/main" id="{C17A5670-279A-D983-4F4E-0B4674DD5A54}"/>
              </a:ext>
            </a:extLst>
          </p:cNvPr>
          <p:cNvSpPr>
            <a:spLocks noGrp="1"/>
          </p:cNvSpPr>
          <p:nvPr>
            <p:ph type="pic" sz="quarter" idx="13" hasCustomPrompt="1"/>
          </p:nvPr>
        </p:nvSpPr>
        <p:spPr>
          <a:xfrm>
            <a:off x="10795240" y="220973"/>
            <a:ext cx="964719" cy="918196"/>
          </a:xfrm>
        </p:spPr>
        <p:txBody>
          <a:bodyPr>
            <a:normAutofit/>
          </a:bodyPr>
          <a:lstStyle>
            <a:lvl1pPr>
              <a:defRPr sz="1600"/>
            </a:lvl1pPr>
          </a:lstStyle>
          <a:p>
            <a:r>
              <a:rPr lang="it-IT" dirty="0"/>
              <a:t>Your logo</a:t>
            </a:r>
            <a:endParaRPr lang="en-GB" dirty="0"/>
          </a:p>
        </p:txBody>
      </p:sp>
      <p:sp>
        <p:nvSpPr>
          <p:cNvPr id="10" name="Title Placeholder 1">
            <a:extLst>
              <a:ext uri="{FF2B5EF4-FFF2-40B4-BE49-F238E27FC236}">
                <a16:creationId xmlns:a16="http://schemas.microsoft.com/office/drawing/2014/main" id="{DB7ABE9D-A4A7-B09E-C802-8DBD30AEF222}"/>
              </a:ext>
            </a:extLst>
          </p:cNvPr>
          <p:cNvSpPr>
            <a:spLocks noGrp="1"/>
          </p:cNvSpPr>
          <p:nvPr>
            <p:ph type="title"/>
          </p:nvPr>
        </p:nvSpPr>
        <p:spPr>
          <a:xfrm>
            <a:off x="2409711" y="142021"/>
            <a:ext cx="7365780" cy="1267554"/>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Tree>
    <p:extLst>
      <p:ext uri="{BB962C8B-B14F-4D97-AF65-F5344CB8AC3E}">
        <p14:creationId xmlns:p14="http://schemas.microsoft.com/office/powerpoint/2010/main" val="2161030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90" y="1681163"/>
            <a:ext cx="1051242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839789" y="2505075"/>
            <a:ext cx="10512420"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8" name="Footer Placeholder 7"/>
          <p:cNvSpPr>
            <a:spLocks noGrp="1"/>
          </p:cNvSpPr>
          <p:nvPr>
            <p:ph type="ftr" sz="quarter" idx="11"/>
          </p:nvPr>
        </p:nvSpPr>
        <p:spPr/>
        <p:txBody>
          <a:bodyPr/>
          <a:lstStyle/>
          <a:p>
            <a:r>
              <a:rPr lang="it-IT"/>
              <a:t>RD_MUCOL - Italia - Riunione di collaborazione @ TORINO</a:t>
            </a:r>
            <a:endParaRPr lang="en-US"/>
          </a:p>
        </p:txBody>
      </p:sp>
      <p:sp>
        <p:nvSpPr>
          <p:cNvPr id="9" name="Slide Number Placeholder 8"/>
          <p:cNvSpPr>
            <a:spLocks noGrp="1"/>
          </p:cNvSpPr>
          <p:nvPr>
            <p:ph type="sldNum" sz="quarter" idx="12"/>
          </p:nvPr>
        </p:nvSpPr>
        <p:spPr/>
        <p:txBody>
          <a:bodyPr/>
          <a:lstStyle/>
          <a:p>
            <a:fld id="{FEA350E5-ED0A-4008-9C43-5C78CC0109AE}" type="slidenum">
              <a:rPr lang="en-US" smtClean="0"/>
              <a:t>‹N›</a:t>
            </a:fld>
            <a:endParaRPr lang="en-US"/>
          </a:p>
        </p:txBody>
      </p:sp>
      <p:sp>
        <p:nvSpPr>
          <p:cNvPr id="2" name="Picture Placeholder 4">
            <a:extLst>
              <a:ext uri="{FF2B5EF4-FFF2-40B4-BE49-F238E27FC236}">
                <a16:creationId xmlns:a16="http://schemas.microsoft.com/office/drawing/2014/main" id="{D2C60F5A-6254-53AE-9466-8A3B4E3A4419}"/>
              </a:ext>
            </a:extLst>
          </p:cNvPr>
          <p:cNvSpPr>
            <a:spLocks noGrp="1"/>
          </p:cNvSpPr>
          <p:nvPr>
            <p:ph type="pic" sz="quarter" idx="13" hasCustomPrompt="1"/>
          </p:nvPr>
        </p:nvSpPr>
        <p:spPr>
          <a:xfrm>
            <a:off x="10795240" y="220973"/>
            <a:ext cx="964719" cy="918196"/>
          </a:xfrm>
        </p:spPr>
        <p:txBody>
          <a:bodyPr>
            <a:normAutofit/>
          </a:bodyPr>
          <a:lstStyle>
            <a:lvl1pPr>
              <a:defRPr sz="1600"/>
            </a:lvl1pPr>
          </a:lstStyle>
          <a:p>
            <a:r>
              <a:rPr lang="it-IT" dirty="0"/>
              <a:t>Your logo</a:t>
            </a:r>
            <a:endParaRPr lang="en-GB" dirty="0"/>
          </a:p>
        </p:txBody>
      </p:sp>
      <p:sp>
        <p:nvSpPr>
          <p:cNvPr id="6" name="Title Placeholder 1">
            <a:extLst>
              <a:ext uri="{FF2B5EF4-FFF2-40B4-BE49-F238E27FC236}">
                <a16:creationId xmlns:a16="http://schemas.microsoft.com/office/drawing/2014/main" id="{F54EEEED-C519-3F13-D4E1-F0A5687390BD}"/>
              </a:ext>
            </a:extLst>
          </p:cNvPr>
          <p:cNvSpPr>
            <a:spLocks noGrp="1"/>
          </p:cNvSpPr>
          <p:nvPr>
            <p:ph type="title"/>
          </p:nvPr>
        </p:nvSpPr>
        <p:spPr>
          <a:xfrm>
            <a:off x="2409711" y="142021"/>
            <a:ext cx="7365780" cy="1267554"/>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Tree>
    <p:extLst>
      <p:ext uri="{BB962C8B-B14F-4D97-AF65-F5344CB8AC3E}">
        <p14:creationId xmlns:p14="http://schemas.microsoft.com/office/powerpoint/2010/main" val="2882926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Vuota">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it-IT"/>
              <a:t>RD_MUCOL - Italia - Riunione di collaborazione @ TORINO</a:t>
            </a:r>
            <a:endParaRPr lang="en-US"/>
          </a:p>
        </p:txBody>
      </p:sp>
      <p:sp>
        <p:nvSpPr>
          <p:cNvPr id="4" name="Slide Number Placeholder 3"/>
          <p:cNvSpPr>
            <a:spLocks noGrp="1"/>
          </p:cNvSpPr>
          <p:nvPr>
            <p:ph type="sldNum" sz="quarter" idx="12"/>
          </p:nvPr>
        </p:nvSpPr>
        <p:spPr/>
        <p:txBody>
          <a:bodyPr/>
          <a:lstStyle/>
          <a:p>
            <a:fld id="{FEA350E5-ED0A-4008-9C43-5C78CC0109AE}" type="slidenum">
              <a:rPr lang="en-US" smtClean="0"/>
              <a:t>‹N›</a:t>
            </a:fld>
            <a:endParaRPr lang="en-US"/>
          </a:p>
        </p:txBody>
      </p:sp>
      <p:sp>
        <p:nvSpPr>
          <p:cNvPr id="2" name="Picture Placeholder 4">
            <a:extLst>
              <a:ext uri="{FF2B5EF4-FFF2-40B4-BE49-F238E27FC236}">
                <a16:creationId xmlns:a16="http://schemas.microsoft.com/office/drawing/2014/main" id="{635B2A27-4993-2A0B-D094-E2A81318CDE8}"/>
              </a:ext>
            </a:extLst>
          </p:cNvPr>
          <p:cNvSpPr>
            <a:spLocks noGrp="1"/>
          </p:cNvSpPr>
          <p:nvPr>
            <p:ph type="pic" sz="quarter" idx="13" hasCustomPrompt="1"/>
          </p:nvPr>
        </p:nvSpPr>
        <p:spPr>
          <a:xfrm>
            <a:off x="10795240" y="220973"/>
            <a:ext cx="964719" cy="918196"/>
          </a:xfrm>
        </p:spPr>
        <p:txBody>
          <a:bodyPr>
            <a:normAutofit/>
          </a:bodyPr>
          <a:lstStyle>
            <a:lvl1pPr>
              <a:defRPr sz="1600"/>
            </a:lvl1pPr>
          </a:lstStyle>
          <a:p>
            <a:r>
              <a:rPr lang="it-IT" dirty="0"/>
              <a:t>Your logo</a:t>
            </a:r>
            <a:endParaRPr lang="en-GB" dirty="0"/>
          </a:p>
        </p:txBody>
      </p:sp>
      <p:sp>
        <p:nvSpPr>
          <p:cNvPr id="7" name="Title Placeholder 1">
            <a:extLst>
              <a:ext uri="{FF2B5EF4-FFF2-40B4-BE49-F238E27FC236}">
                <a16:creationId xmlns:a16="http://schemas.microsoft.com/office/drawing/2014/main" id="{F2EE1D34-1CDD-32C6-8A2A-FAB23C213565}"/>
              </a:ext>
            </a:extLst>
          </p:cNvPr>
          <p:cNvSpPr>
            <a:spLocks noGrp="1"/>
          </p:cNvSpPr>
          <p:nvPr>
            <p:ph type="title"/>
          </p:nvPr>
        </p:nvSpPr>
        <p:spPr>
          <a:xfrm>
            <a:off x="2409711" y="142021"/>
            <a:ext cx="7365780" cy="1267554"/>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Tree>
    <p:extLst>
      <p:ext uri="{BB962C8B-B14F-4D97-AF65-F5344CB8AC3E}">
        <p14:creationId xmlns:p14="http://schemas.microsoft.com/office/powerpoint/2010/main" val="4087428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uto con didascalia">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0012" y="1482726"/>
            <a:ext cx="6172200" cy="4873625"/>
          </a:xfrm>
        </p:spPr>
        <p:txBody>
          <a:bodyPr/>
          <a:lstStyle>
            <a:lvl1pPr>
              <a:defRPr sz="24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6" name="Footer Placeholder 5"/>
          <p:cNvSpPr>
            <a:spLocks noGrp="1"/>
          </p:cNvSpPr>
          <p:nvPr>
            <p:ph type="ftr" sz="quarter" idx="11"/>
          </p:nvPr>
        </p:nvSpPr>
        <p:spPr/>
        <p:txBody>
          <a:bodyPr/>
          <a:lstStyle/>
          <a:p>
            <a:r>
              <a:rPr lang="it-IT"/>
              <a:t>RD_MUCOL - Italia - Riunione di collaborazione @ TORINO</a:t>
            </a:r>
            <a:endParaRPr lang="en-US"/>
          </a:p>
        </p:txBody>
      </p:sp>
      <p:sp>
        <p:nvSpPr>
          <p:cNvPr id="7" name="Slide Number Placeholder 6"/>
          <p:cNvSpPr>
            <a:spLocks noGrp="1"/>
          </p:cNvSpPr>
          <p:nvPr>
            <p:ph type="sldNum" sz="quarter" idx="12"/>
          </p:nvPr>
        </p:nvSpPr>
        <p:spPr/>
        <p:txBody>
          <a:bodyPr/>
          <a:lstStyle/>
          <a:p>
            <a:fld id="{FEA350E5-ED0A-4008-9C43-5C78CC0109AE}" type="slidenum">
              <a:rPr lang="en-US" smtClean="0"/>
              <a:t>‹N›</a:t>
            </a:fld>
            <a:endParaRPr lang="en-US"/>
          </a:p>
        </p:txBody>
      </p:sp>
      <p:sp>
        <p:nvSpPr>
          <p:cNvPr id="8" name="Title 1">
            <a:extLst>
              <a:ext uri="{FF2B5EF4-FFF2-40B4-BE49-F238E27FC236}">
                <a16:creationId xmlns:a16="http://schemas.microsoft.com/office/drawing/2014/main" id="{F49AC1C2-6573-E8F5-1B73-66A5976DD0FA}"/>
              </a:ext>
            </a:extLst>
          </p:cNvPr>
          <p:cNvSpPr>
            <a:spLocks noGrp="1"/>
          </p:cNvSpPr>
          <p:nvPr>
            <p:ph type="title"/>
          </p:nvPr>
        </p:nvSpPr>
        <p:spPr>
          <a:xfrm>
            <a:off x="838200" y="1482726"/>
            <a:ext cx="3932237" cy="1062037"/>
          </a:xfrm>
          <a:prstGeom prst="rect">
            <a:avLst/>
          </a:prstGeom>
        </p:spPr>
        <p:txBody>
          <a:bodyPr anchor="b">
            <a:normAutofit/>
          </a:bodyPr>
          <a:lstStyle>
            <a:lvl1pPr>
              <a:defRPr sz="2000" b="1"/>
            </a:lvl1pPr>
          </a:lstStyle>
          <a:p>
            <a:r>
              <a:rPr lang="it-IT"/>
              <a:t>Fare clic per modificare lo stile del titolo dello schema</a:t>
            </a:r>
            <a:endParaRPr lang="en-US" dirty="0"/>
          </a:p>
        </p:txBody>
      </p:sp>
      <p:sp>
        <p:nvSpPr>
          <p:cNvPr id="9" name="Text Placeholder 3">
            <a:extLst>
              <a:ext uri="{FF2B5EF4-FFF2-40B4-BE49-F238E27FC236}">
                <a16:creationId xmlns:a16="http://schemas.microsoft.com/office/drawing/2014/main" id="{7BE36B74-A996-2CD7-DD78-D4DA305F8329}"/>
              </a:ext>
            </a:extLst>
          </p:cNvPr>
          <p:cNvSpPr>
            <a:spLocks noGrp="1"/>
          </p:cNvSpPr>
          <p:nvPr>
            <p:ph type="body" sz="half" idx="2"/>
          </p:nvPr>
        </p:nvSpPr>
        <p:spPr>
          <a:xfrm>
            <a:off x="838200" y="2544763"/>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11" name="Text Placeholder 4">
            <a:extLst>
              <a:ext uri="{FF2B5EF4-FFF2-40B4-BE49-F238E27FC236}">
                <a16:creationId xmlns:a16="http://schemas.microsoft.com/office/drawing/2014/main" id="{D87E7501-1163-5C74-AF7F-E97E4539AC5B}"/>
              </a:ext>
            </a:extLst>
          </p:cNvPr>
          <p:cNvSpPr>
            <a:spLocks noGrp="1"/>
          </p:cNvSpPr>
          <p:nvPr>
            <p:ph type="body" sz="quarter" idx="13" hasCustomPrompt="1"/>
          </p:nvPr>
        </p:nvSpPr>
        <p:spPr>
          <a:xfrm>
            <a:off x="2355696" y="152483"/>
            <a:ext cx="7408824" cy="1325563"/>
          </a:xfrm>
        </p:spPr>
        <p:txBody>
          <a:bodyPr>
            <a:normAutofit/>
          </a:bodyPr>
          <a:lstStyle>
            <a:lvl1pPr marL="0" indent="0" algn="ctr">
              <a:buNone/>
              <a:defRPr sz="3600"/>
            </a:lvl1pPr>
            <a:lvl4pPr marL="1371600" indent="0" algn="ctr">
              <a:buNone/>
              <a:defRPr sz="3600"/>
            </a:lvl4pPr>
          </a:lstStyle>
          <a:p>
            <a:pPr lvl="0"/>
            <a:r>
              <a:rPr lang="it-IT" dirty="0"/>
              <a:t>Slide Title</a:t>
            </a:r>
            <a:endParaRPr lang="en-GB" dirty="0"/>
          </a:p>
        </p:txBody>
      </p:sp>
      <p:sp>
        <p:nvSpPr>
          <p:cNvPr id="4" name="Picture Placeholder 4">
            <a:extLst>
              <a:ext uri="{FF2B5EF4-FFF2-40B4-BE49-F238E27FC236}">
                <a16:creationId xmlns:a16="http://schemas.microsoft.com/office/drawing/2014/main" id="{E4AA02F2-9109-4800-75E0-E3918C0D1F09}"/>
              </a:ext>
            </a:extLst>
          </p:cNvPr>
          <p:cNvSpPr>
            <a:spLocks noGrp="1"/>
          </p:cNvSpPr>
          <p:nvPr>
            <p:ph type="pic" sz="quarter" idx="14" hasCustomPrompt="1"/>
          </p:nvPr>
        </p:nvSpPr>
        <p:spPr>
          <a:xfrm>
            <a:off x="10795240" y="220973"/>
            <a:ext cx="964719" cy="918196"/>
          </a:xfrm>
        </p:spPr>
        <p:txBody>
          <a:bodyPr>
            <a:normAutofit/>
          </a:bodyPr>
          <a:lstStyle>
            <a:lvl1pPr>
              <a:defRPr sz="1600"/>
            </a:lvl1pPr>
          </a:lstStyle>
          <a:p>
            <a:r>
              <a:rPr lang="it-IT" dirty="0"/>
              <a:t>Your logo</a:t>
            </a:r>
            <a:endParaRPr lang="en-GB" dirty="0"/>
          </a:p>
        </p:txBody>
      </p:sp>
    </p:spTree>
    <p:extLst>
      <p:ext uri="{BB962C8B-B14F-4D97-AF65-F5344CB8AC3E}">
        <p14:creationId xmlns:p14="http://schemas.microsoft.com/office/powerpoint/2010/main" val="1621719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8200" y="1482726"/>
            <a:ext cx="3932237" cy="1062037"/>
          </a:xfrm>
          <a:prstGeom prst="rect">
            <a:avLst/>
          </a:prstGeom>
        </p:spPr>
        <p:txBody>
          <a:bodyPr anchor="b">
            <a:normAutofit/>
          </a:bodyPr>
          <a:lstStyle>
            <a:lvl1pPr>
              <a:defRPr sz="2000" b="1"/>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5180012" y="1482726"/>
            <a:ext cx="6172200" cy="4873625"/>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38200" y="2544763"/>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Footer Placeholder 5"/>
          <p:cNvSpPr>
            <a:spLocks noGrp="1"/>
          </p:cNvSpPr>
          <p:nvPr>
            <p:ph type="ftr" sz="quarter" idx="11"/>
          </p:nvPr>
        </p:nvSpPr>
        <p:spPr/>
        <p:txBody>
          <a:bodyPr/>
          <a:lstStyle/>
          <a:p>
            <a:r>
              <a:rPr lang="it-IT"/>
              <a:t>RD_MUCOL - Italia - Riunione di collaborazione @ TORINO</a:t>
            </a:r>
            <a:endParaRPr lang="en-US"/>
          </a:p>
        </p:txBody>
      </p:sp>
      <p:sp>
        <p:nvSpPr>
          <p:cNvPr id="7" name="Slide Number Placeholder 6"/>
          <p:cNvSpPr>
            <a:spLocks noGrp="1"/>
          </p:cNvSpPr>
          <p:nvPr>
            <p:ph type="sldNum" sz="quarter" idx="12"/>
          </p:nvPr>
        </p:nvSpPr>
        <p:spPr/>
        <p:txBody>
          <a:bodyPr/>
          <a:lstStyle/>
          <a:p>
            <a:fld id="{FEA350E5-ED0A-4008-9C43-5C78CC0109AE}" type="slidenum">
              <a:rPr lang="en-US" smtClean="0"/>
              <a:t>‹N›</a:t>
            </a:fld>
            <a:endParaRPr lang="en-US"/>
          </a:p>
        </p:txBody>
      </p:sp>
      <p:sp>
        <p:nvSpPr>
          <p:cNvPr id="9" name="Text Placeholder 4">
            <a:extLst>
              <a:ext uri="{FF2B5EF4-FFF2-40B4-BE49-F238E27FC236}">
                <a16:creationId xmlns:a16="http://schemas.microsoft.com/office/drawing/2014/main" id="{D08786CB-E1F4-439A-5528-1599FF881722}"/>
              </a:ext>
            </a:extLst>
          </p:cNvPr>
          <p:cNvSpPr>
            <a:spLocks noGrp="1"/>
          </p:cNvSpPr>
          <p:nvPr>
            <p:ph type="body" sz="quarter" idx="13" hasCustomPrompt="1"/>
          </p:nvPr>
        </p:nvSpPr>
        <p:spPr>
          <a:xfrm>
            <a:off x="2355696" y="152483"/>
            <a:ext cx="7408824" cy="1325563"/>
          </a:xfrm>
        </p:spPr>
        <p:txBody>
          <a:bodyPr>
            <a:normAutofit/>
          </a:bodyPr>
          <a:lstStyle>
            <a:lvl1pPr marL="0" indent="0" algn="ctr">
              <a:buNone/>
              <a:defRPr sz="3600"/>
            </a:lvl1pPr>
            <a:lvl4pPr marL="1371600" indent="0" algn="ctr">
              <a:buNone/>
              <a:defRPr sz="3600"/>
            </a:lvl4pPr>
          </a:lstStyle>
          <a:p>
            <a:pPr lvl="0"/>
            <a:r>
              <a:rPr lang="it-IT" dirty="0"/>
              <a:t>Slide Title</a:t>
            </a:r>
            <a:endParaRPr lang="en-GB" dirty="0"/>
          </a:p>
        </p:txBody>
      </p:sp>
      <p:sp>
        <p:nvSpPr>
          <p:cNvPr id="8" name="Picture Placeholder 4">
            <a:extLst>
              <a:ext uri="{FF2B5EF4-FFF2-40B4-BE49-F238E27FC236}">
                <a16:creationId xmlns:a16="http://schemas.microsoft.com/office/drawing/2014/main" id="{65509DED-E106-6B66-CA6C-F1B97E84829D}"/>
              </a:ext>
            </a:extLst>
          </p:cNvPr>
          <p:cNvSpPr>
            <a:spLocks noGrp="1"/>
          </p:cNvSpPr>
          <p:nvPr>
            <p:ph type="pic" sz="quarter" idx="14" hasCustomPrompt="1"/>
          </p:nvPr>
        </p:nvSpPr>
        <p:spPr>
          <a:xfrm>
            <a:off x="10795240" y="220973"/>
            <a:ext cx="964719" cy="918196"/>
          </a:xfrm>
        </p:spPr>
        <p:txBody>
          <a:bodyPr>
            <a:normAutofit/>
          </a:bodyPr>
          <a:lstStyle>
            <a:lvl1pPr>
              <a:defRPr sz="1600"/>
            </a:lvl1pPr>
          </a:lstStyle>
          <a:p>
            <a:r>
              <a:rPr lang="it-IT" dirty="0"/>
              <a:t>Your logo</a:t>
            </a:r>
            <a:endParaRPr lang="en-GB" dirty="0"/>
          </a:p>
        </p:txBody>
      </p:sp>
    </p:spTree>
    <p:extLst>
      <p:ext uri="{BB962C8B-B14F-4D97-AF65-F5344CB8AC3E}">
        <p14:creationId xmlns:p14="http://schemas.microsoft.com/office/powerpoint/2010/main" val="137182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09711" y="142021"/>
            <a:ext cx="7365780" cy="1267554"/>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79917" y="6490164"/>
            <a:ext cx="1392044" cy="365125"/>
          </a:xfrm>
          <a:prstGeom prst="rect">
            <a:avLst/>
          </a:prstGeom>
        </p:spPr>
        <p:txBody>
          <a:bodyPr vert="horz" lIns="91440" tIns="45720" rIns="91440" bIns="45720" rtlCol="0" anchor="ctr"/>
          <a:lstStyle>
            <a:lvl1pPr algn="l">
              <a:defRPr sz="1200">
                <a:solidFill>
                  <a:schemeClr val="tx1">
                    <a:tint val="75000"/>
                  </a:schemeClr>
                </a:solidFill>
                <a:latin typeface="Arial Narrow" panose="020B0606020202030204" pitchFamily="34" charset="0"/>
              </a:defRPr>
            </a:lvl1pPr>
          </a:lstStyle>
          <a:p>
            <a:fld id="{B9342233-471D-42DF-944A-2A2B14CD42FF}" type="datetime1">
              <a:rPr lang="it-IT" smtClean="0"/>
              <a:t>27/05/2025</a:t>
            </a:fld>
            <a:endParaRPr lang="en-US"/>
          </a:p>
        </p:txBody>
      </p:sp>
      <p:sp>
        <p:nvSpPr>
          <p:cNvPr id="5" name="Footer Placeholder 4"/>
          <p:cNvSpPr>
            <a:spLocks noGrp="1"/>
          </p:cNvSpPr>
          <p:nvPr>
            <p:ph type="ftr" sz="quarter" idx="3"/>
          </p:nvPr>
        </p:nvSpPr>
        <p:spPr>
          <a:xfrm>
            <a:off x="1471961" y="6492875"/>
            <a:ext cx="9419994" cy="365125"/>
          </a:xfrm>
          <a:prstGeom prst="rect">
            <a:avLst/>
          </a:prstGeom>
        </p:spPr>
        <p:txBody>
          <a:bodyPr vert="horz" lIns="91440" tIns="45720" rIns="91440" bIns="45720" rtlCol="0" anchor="ctr"/>
          <a:lstStyle>
            <a:lvl1pPr algn="ctr">
              <a:defRPr sz="1200">
                <a:solidFill>
                  <a:schemeClr val="tx1">
                    <a:lumMod val="75000"/>
                    <a:lumOff val="25000"/>
                  </a:schemeClr>
                </a:solidFill>
                <a:latin typeface="Arial Narrow" panose="020B0606020202030204" pitchFamily="34" charset="0"/>
                <a:cs typeface="Arial" panose="020B0604020202020204" pitchFamily="34" charset="0"/>
              </a:defRPr>
            </a:lvl1pPr>
          </a:lstStyle>
          <a:p>
            <a:r>
              <a:rPr lang="it-IT"/>
              <a:t>RD_MUCOL - Italia - Riunione di collaborazione @ TORINO</a:t>
            </a:r>
            <a:endParaRPr lang="en-US"/>
          </a:p>
        </p:txBody>
      </p:sp>
      <p:sp>
        <p:nvSpPr>
          <p:cNvPr id="6" name="Slide Number Placeholder 5"/>
          <p:cNvSpPr>
            <a:spLocks noGrp="1"/>
          </p:cNvSpPr>
          <p:nvPr>
            <p:ph type="sldNum" sz="quarter" idx="4"/>
          </p:nvPr>
        </p:nvSpPr>
        <p:spPr>
          <a:xfrm>
            <a:off x="10891955" y="6465458"/>
            <a:ext cx="1064941" cy="365125"/>
          </a:xfrm>
          <a:prstGeom prst="rect">
            <a:avLst/>
          </a:prstGeom>
        </p:spPr>
        <p:txBody>
          <a:bodyPr vert="horz" lIns="91440" tIns="45720" rIns="91440" bIns="45720" rtlCol="0" anchor="ctr"/>
          <a:lstStyle>
            <a:lvl1pPr algn="r">
              <a:defRPr sz="1200">
                <a:solidFill>
                  <a:schemeClr val="tx1">
                    <a:lumMod val="75000"/>
                    <a:lumOff val="25000"/>
                  </a:schemeClr>
                </a:solidFill>
                <a:latin typeface="Arial Narrow" panose="020B0606020202030204" pitchFamily="34" charset="0"/>
                <a:cs typeface="Arial" panose="020B0604020202020204" pitchFamily="34" charset="0"/>
              </a:defRPr>
            </a:lvl1pPr>
          </a:lstStyle>
          <a:p>
            <a:fld id="{FEA350E5-ED0A-4008-9C43-5C78CC0109AE}" type="slidenum">
              <a:rPr lang="en-US" smtClean="0"/>
              <a:t>‹N›</a:t>
            </a:fld>
            <a:endParaRPr lang="en-US"/>
          </a:p>
        </p:txBody>
      </p:sp>
      <p:pic>
        <p:nvPicPr>
          <p:cNvPr id="9" name="Image 9">
            <a:extLst>
              <a:ext uri="{FF2B5EF4-FFF2-40B4-BE49-F238E27FC236}">
                <a16:creationId xmlns:a16="http://schemas.microsoft.com/office/drawing/2014/main" id="{4F989853-E7F3-AF69-738F-BF7B3A4E5E35}"/>
              </a:ext>
            </a:extLst>
          </p:cNvPr>
          <p:cNvPicPr>
            <a:picLocks noChangeAspect="1"/>
          </p:cNvPicPr>
          <p:nvPr/>
        </p:nvPicPr>
        <p:blipFill>
          <a:blip r:embed="rId16"/>
          <a:stretch>
            <a:fillRect/>
          </a:stretch>
        </p:blipFill>
        <p:spPr>
          <a:xfrm flipV="1">
            <a:off x="234111" y="1308111"/>
            <a:ext cx="11716980" cy="132418"/>
          </a:xfrm>
          <a:prstGeom prst="rect">
            <a:avLst/>
          </a:prstGeom>
        </p:spPr>
      </p:pic>
      <p:pic>
        <p:nvPicPr>
          <p:cNvPr id="10" name="Image 6">
            <a:extLst>
              <a:ext uri="{FF2B5EF4-FFF2-40B4-BE49-F238E27FC236}">
                <a16:creationId xmlns:a16="http://schemas.microsoft.com/office/drawing/2014/main" id="{7B19F8C0-C547-2051-6E3C-A69D1DD51106}"/>
              </a:ext>
            </a:extLst>
          </p:cNvPr>
          <p:cNvPicPr>
            <a:picLocks/>
          </p:cNvPicPr>
          <p:nvPr/>
        </p:nvPicPr>
        <p:blipFill>
          <a:blip r:embed="rId16"/>
          <a:stretch>
            <a:fillRect/>
          </a:stretch>
        </p:blipFill>
        <p:spPr>
          <a:xfrm flipV="1">
            <a:off x="233861" y="6423216"/>
            <a:ext cx="11125200" cy="125730"/>
          </a:xfrm>
          <a:prstGeom prst="rect">
            <a:avLst/>
          </a:prstGeom>
        </p:spPr>
      </p:pic>
      <p:pic>
        <p:nvPicPr>
          <p:cNvPr id="7" name="Image 20">
            <a:extLst>
              <a:ext uri="{FF2B5EF4-FFF2-40B4-BE49-F238E27FC236}">
                <a16:creationId xmlns:a16="http://schemas.microsoft.com/office/drawing/2014/main" id="{EA9F3CFE-6272-1245-E1C6-A1B82DFA61D7}"/>
              </a:ext>
            </a:extLst>
          </p:cNvPr>
          <p:cNvPicPr>
            <a:picLocks noChangeAspect="1"/>
          </p:cNvPicPr>
          <p:nvPr/>
        </p:nvPicPr>
        <p:blipFill>
          <a:blip r:embed="rId17"/>
          <a:stretch>
            <a:fillRect/>
          </a:stretch>
        </p:blipFill>
        <p:spPr>
          <a:xfrm>
            <a:off x="91281" y="68967"/>
            <a:ext cx="2295079" cy="1222882"/>
          </a:xfrm>
          <a:prstGeom prst="rect">
            <a:avLst/>
          </a:prstGeom>
          <a:noFill/>
        </p:spPr>
      </p:pic>
      <p:pic>
        <p:nvPicPr>
          <p:cNvPr id="12" name="Image 3">
            <a:extLst>
              <a:ext uri="{FF2B5EF4-FFF2-40B4-BE49-F238E27FC236}">
                <a16:creationId xmlns:a16="http://schemas.microsoft.com/office/drawing/2014/main" id="{DC499DB9-C767-5160-2AC8-B271CD4A8332}"/>
              </a:ext>
            </a:extLst>
          </p:cNvPr>
          <p:cNvPicPr>
            <a:picLocks noChangeAspect="1"/>
          </p:cNvPicPr>
          <p:nvPr/>
        </p:nvPicPr>
        <p:blipFill>
          <a:blip r:embed="rId18"/>
          <a:stretch>
            <a:fillRect/>
          </a:stretch>
        </p:blipFill>
        <p:spPr>
          <a:xfrm rot="21067063" flipH="1">
            <a:off x="11571297" y="6381319"/>
            <a:ext cx="520700" cy="533400"/>
          </a:xfrm>
          <a:prstGeom prst="rect">
            <a:avLst/>
          </a:prstGeom>
        </p:spPr>
      </p:pic>
    </p:spTree>
    <p:extLst>
      <p:ext uri="{BB962C8B-B14F-4D97-AF65-F5344CB8AC3E}">
        <p14:creationId xmlns:p14="http://schemas.microsoft.com/office/powerpoint/2010/main" val="41319032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2" r:id="rId11"/>
    <p:sldLayoutId id="2147483673" r:id="rId12"/>
    <p:sldLayoutId id="2147483674" r:id="rId13"/>
    <p:sldLayoutId id="2147483675" r:id="rId14"/>
  </p:sldLayoutIdLst>
  <p:hf hdr="0"/>
  <p:txStyles>
    <p:titleStyle>
      <a:lvl1pPr algn="ctr" defTabSz="914400"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png"/><Relationship Id="rId1" Type="http://schemas.openxmlformats.org/officeDocument/2006/relationships/slideLayout" Target="../slideLayouts/slideLayout11.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microsoft.com/office/2018/10/relationships/comments" Target="../comments/modernComment_105_3B6E25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2.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3.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4.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5.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arxiv.org/abs/1809.06164" TargetMode="External"/><Relationship Id="rId2" Type="http://schemas.openxmlformats.org/officeDocument/2006/relationships/image" Target="../media/image24.png"/><Relationship Id="rId1" Type="http://schemas.openxmlformats.org/officeDocument/2006/relationships/slideLayout" Target="../slideLayouts/slideLayout11.xml"/><Relationship Id="rId5" Type="http://schemas.openxmlformats.org/officeDocument/2006/relationships/hyperlink" Target="https://doi.org/10.1063/1.56430" TargetMode="Externa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67038FF-3E25-2603-6750-1F950CA625C8}"/>
              </a:ext>
            </a:extLst>
          </p:cNvPr>
          <p:cNvSpPr>
            <a:spLocks noGrp="1"/>
          </p:cNvSpPr>
          <p:nvPr>
            <p:ph type="ctrTitle"/>
          </p:nvPr>
        </p:nvSpPr>
        <p:spPr>
          <a:xfrm>
            <a:off x="0" y="2377106"/>
            <a:ext cx="12192000" cy="1829218"/>
          </a:xfrm>
        </p:spPr>
        <p:txBody>
          <a:bodyPr>
            <a:normAutofit/>
          </a:bodyPr>
          <a:lstStyle/>
          <a:p>
            <a:r>
              <a:rPr lang="en-US" sz="4800" b="1" dirty="0"/>
              <a:t>Muon beams manipulation with crystals</a:t>
            </a:r>
          </a:p>
        </p:txBody>
      </p:sp>
      <p:sp>
        <p:nvSpPr>
          <p:cNvPr id="4" name="Segnaposto testo 3">
            <a:extLst>
              <a:ext uri="{FF2B5EF4-FFF2-40B4-BE49-F238E27FC236}">
                <a16:creationId xmlns:a16="http://schemas.microsoft.com/office/drawing/2014/main" id="{A4A80474-EEA7-3CC5-E00C-F80E8E4C493A}"/>
              </a:ext>
            </a:extLst>
          </p:cNvPr>
          <p:cNvSpPr>
            <a:spLocks noGrp="1"/>
          </p:cNvSpPr>
          <p:nvPr>
            <p:ph type="body" sz="quarter" idx="11"/>
          </p:nvPr>
        </p:nvSpPr>
        <p:spPr>
          <a:xfrm>
            <a:off x="7957946" y="5008762"/>
            <a:ext cx="3932767" cy="606425"/>
          </a:xfrm>
        </p:spPr>
        <p:txBody>
          <a:bodyPr>
            <a:normAutofit fontScale="92500" lnSpcReduction="10000"/>
          </a:bodyPr>
          <a:lstStyle/>
          <a:p>
            <a:endParaRPr lang="en-US" dirty="0"/>
          </a:p>
          <a:p>
            <a:r>
              <a:rPr lang="en-US" b="1" dirty="0"/>
              <a:t>A. Mazzolari</a:t>
            </a:r>
          </a:p>
        </p:txBody>
      </p:sp>
      <p:pic>
        <p:nvPicPr>
          <p:cNvPr id="6" name="Immagine 5" descr="Immagine che contiene Carattere, testo, logo, Elementi grafici&#10;&#10;Descrizione generata automaticamente">
            <a:extLst>
              <a:ext uri="{FF2B5EF4-FFF2-40B4-BE49-F238E27FC236}">
                <a16:creationId xmlns:a16="http://schemas.microsoft.com/office/drawing/2014/main" id="{5E9AF9EE-9685-A454-24BE-F45A9C32F3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0" y="0"/>
            <a:ext cx="2155737" cy="1196577"/>
          </a:xfrm>
          <a:prstGeom prst="rect">
            <a:avLst/>
          </a:prstGeom>
        </p:spPr>
      </p:pic>
      <p:pic>
        <p:nvPicPr>
          <p:cNvPr id="7" name="Elemento grafico 6">
            <a:extLst>
              <a:ext uri="{FF2B5EF4-FFF2-40B4-BE49-F238E27FC236}">
                <a16:creationId xmlns:a16="http://schemas.microsoft.com/office/drawing/2014/main" id="{AF9526C5-CEA9-8E86-2FDF-C451D81366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17777" y="17426"/>
            <a:ext cx="2532754" cy="1127076"/>
          </a:xfrm>
          <a:prstGeom prst="rect">
            <a:avLst/>
          </a:prstGeom>
        </p:spPr>
      </p:pic>
    </p:spTree>
    <p:extLst>
      <p:ext uri="{BB962C8B-B14F-4D97-AF65-F5344CB8AC3E}">
        <p14:creationId xmlns:p14="http://schemas.microsoft.com/office/powerpoint/2010/main" val="932711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2D55E50-23E7-F9F0-C8D1-59046CB387AF}"/>
              </a:ext>
            </a:extLst>
          </p:cNvPr>
          <p:cNvSpPr>
            <a:spLocks noGrp="1"/>
          </p:cNvSpPr>
          <p:nvPr>
            <p:ph type="title"/>
          </p:nvPr>
        </p:nvSpPr>
        <p:spPr/>
        <p:txBody>
          <a:bodyPr/>
          <a:lstStyle/>
          <a:p>
            <a:r>
              <a:rPr lang="en-US" dirty="0"/>
              <a:t>Application in accelerators</a:t>
            </a:r>
          </a:p>
        </p:txBody>
      </p:sp>
      <p:sp>
        <p:nvSpPr>
          <p:cNvPr id="3" name="Segnaposto contenuto 2">
            <a:extLst>
              <a:ext uri="{FF2B5EF4-FFF2-40B4-BE49-F238E27FC236}">
                <a16:creationId xmlns:a16="http://schemas.microsoft.com/office/drawing/2014/main" id="{C2A0152D-17A5-90EC-531E-9542E9CB5613}"/>
              </a:ext>
            </a:extLst>
          </p:cNvPr>
          <p:cNvSpPr>
            <a:spLocks noGrp="1"/>
          </p:cNvSpPr>
          <p:nvPr>
            <p:ph idx="1"/>
          </p:nvPr>
        </p:nvSpPr>
        <p:spPr/>
        <p:txBody>
          <a:bodyPr/>
          <a:lstStyle/>
          <a:p>
            <a:r>
              <a:rPr lang="en-US" dirty="0"/>
              <a:t>Beam halo collimation (tested with protons and ions at LHC) </a:t>
            </a:r>
          </a:p>
          <a:p>
            <a:endParaRPr lang="en-US" dirty="0"/>
          </a:p>
          <a:p>
            <a:r>
              <a:rPr lang="en-US" dirty="0"/>
              <a:t>Beam halo extraction (U70, FNAL, CERN)</a:t>
            </a:r>
          </a:p>
          <a:p>
            <a:endParaRPr lang="en-US" dirty="0"/>
          </a:p>
          <a:p>
            <a:r>
              <a:rPr lang="en-US" dirty="0"/>
              <a:t>Beam focusing: both long (meters) and short (cm) focusing length   </a:t>
            </a:r>
          </a:p>
          <a:p>
            <a:endParaRPr lang="en-US" dirty="0"/>
          </a:p>
          <a:p>
            <a:r>
              <a:rPr lang="en-US" b="1" dirty="0"/>
              <a:t>Beam shadowing: currently developing crystal to assist Mu2e proton beam extraction</a:t>
            </a:r>
          </a:p>
          <a:p>
            <a:endParaRPr lang="en-US" dirty="0"/>
          </a:p>
        </p:txBody>
      </p:sp>
      <p:sp>
        <p:nvSpPr>
          <p:cNvPr id="5" name="Segnaposto numero diapositiva 4">
            <a:extLst>
              <a:ext uri="{FF2B5EF4-FFF2-40B4-BE49-F238E27FC236}">
                <a16:creationId xmlns:a16="http://schemas.microsoft.com/office/drawing/2014/main" id="{1167E610-89C0-18DC-1F4A-E14C573FD39E}"/>
              </a:ext>
            </a:extLst>
          </p:cNvPr>
          <p:cNvSpPr>
            <a:spLocks noGrp="1"/>
          </p:cNvSpPr>
          <p:nvPr>
            <p:ph type="sldNum" sz="quarter" idx="12"/>
          </p:nvPr>
        </p:nvSpPr>
        <p:spPr/>
        <p:txBody>
          <a:bodyPr/>
          <a:lstStyle/>
          <a:p>
            <a:fld id="{FEA350E5-ED0A-4008-9C43-5C78CC0109AE}" type="slidenum">
              <a:rPr lang="en-US" smtClean="0"/>
              <a:t>10</a:t>
            </a:fld>
            <a:endParaRPr lang="en-US"/>
          </a:p>
        </p:txBody>
      </p:sp>
      <p:sp>
        <p:nvSpPr>
          <p:cNvPr id="6" name="Segnaposto data 5">
            <a:extLst>
              <a:ext uri="{FF2B5EF4-FFF2-40B4-BE49-F238E27FC236}">
                <a16:creationId xmlns:a16="http://schemas.microsoft.com/office/drawing/2014/main" id="{EB311D24-14E9-FAAF-BC71-A4D38B7ADFF7}"/>
              </a:ext>
            </a:extLst>
          </p:cNvPr>
          <p:cNvSpPr>
            <a:spLocks noGrp="1"/>
          </p:cNvSpPr>
          <p:nvPr>
            <p:ph type="dt" sz="half" idx="10"/>
          </p:nvPr>
        </p:nvSpPr>
        <p:spPr/>
        <p:txBody>
          <a:bodyPr/>
          <a:lstStyle/>
          <a:p>
            <a:fld id="{9849476F-E21C-4CFF-B61F-75C18D252832}" type="datetime1">
              <a:rPr lang="it-IT" smtClean="0"/>
              <a:t>27/05/2025</a:t>
            </a:fld>
            <a:endParaRPr lang="en-US"/>
          </a:p>
        </p:txBody>
      </p:sp>
    </p:spTree>
    <p:extLst>
      <p:ext uri="{BB962C8B-B14F-4D97-AF65-F5344CB8AC3E}">
        <p14:creationId xmlns:p14="http://schemas.microsoft.com/office/powerpoint/2010/main" val="38332587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6428AEF8-E264-07E0-5862-3BE87595D893}"/>
              </a:ext>
            </a:extLst>
          </p:cNvPr>
          <p:cNvSpPr>
            <a:spLocks noGrp="1"/>
          </p:cNvSpPr>
          <p:nvPr>
            <p:ph type="sldNum" sz="quarter" idx="12"/>
          </p:nvPr>
        </p:nvSpPr>
        <p:spPr/>
        <p:txBody>
          <a:bodyPr/>
          <a:lstStyle/>
          <a:p>
            <a:fld id="{00000000-1234-1234-1234-123412341234}" type="slidenum">
              <a:rPr lang="en-GB" smtClean="0"/>
              <a:pPr/>
              <a:t>11</a:t>
            </a:fld>
            <a:endParaRPr lang="en-GB"/>
          </a:p>
        </p:txBody>
      </p:sp>
      <p:sp>
        <p:nvSpPr>
          <p:cNvPr id="24" name="Segnaposto immagine 23">
            <a:extLst>
              <a:ext uri="{FF2B5EF4-FFF2-40B4-BE49-F238E27FC236}">
                <a16:creationId xmlns:a16="http://schemas.microsoft.com/office/drawing/2014/main" id="{F770DBC5-37C8-FDE1-B2AE-D419260CFC97}"/>
              </a:ext>
            </a:extLst>
          </p:cNvPr>
          <p:cNvSpPr>
            <a:spLocks noGrp="1"/>
          </p:cNvSpPr>
          <p:nvPr>
            <p:ph type="pic" sz="quarter" idx="13"/>
          </p:nvPr>
        </p:nvSpPr>
        <p:spPr/>
        <p:txBody>
          <a:bodyPr/>
          <a:lstStyle/>
          <a:p>
            <a:endParaRPr lang="en-US"/>
          </a:p>
        </p:txBody>
      </p:sp>
      <p:sp>
        <p:nvSpPr>
          <p:cNvPr id="2" name="Titolo 1">
            <a:extLst>
              <a:ext uri="{FF2B5EF4-FFF2-40B4-BE49-F238E27FC236}">
                <a16:creationId xmlns:a16="http://schemas.microsoft.com/office/drawing/2014/main" id="{A77E7203-7DC5-4E9F-D5EC-BE21CCD3905A}"/>
              </a:ext>
            </a:extLst>
          </p:cNvPr>
          <p:cNvSpPr>
            <a:spLocks noGrp="1"/>
          </p:cNvSpPr>
          <p:nvPr>
            <p:ph type="title"/>
          </p:nvPr>
        </p:nvSpPr>
        <p:spPr/>
        <p:txBody>
          <a:bodyPr/>
          <a:lstStyle/>
          <a:p>
            <a:r>
              <a:rPr lang="it-IT" dirty="0"/>
              <a:t>Crystal-</a:t>
            </a:r>
            <a:r>
              <a:rPr lang="it-IT" dirty="0" err="1"/>
              <a:t>assisted</a:t>
            </a:r>
            <a:r>
              <a:rPr lang="it-IT" dirty="0"/>
              <a:t> beam </a:t>
            </a:r>
            <a:r>
              <a:rPr lang="it-IT" dirty="0" err="1"/>
              <a:t>collimation</a:t>
            </a:r>
            <a:r>
              <a:rPr lang="it-IT" dirty="0"/>
              <a:t> </a:t>
            </a:r>
            <a:endParaRPr lang="en-US" dirty="0"/>
          </a:p>
        </p:txBody>
      </p:sp>
      <p:sp>
        <p:nvSpPr>
          <p:cNvPr id="3" name="Segnaposto numero diapositiva 2">
            <a:extLst>
              <a:ext uri="{FF2B5EF4-FFF2-40B4-BE49-F238E27FC236}">
                <a16:creationId xmlns:a16="http://schemas.microsoft.com/office/drawing/2014/main" id="{81A901DF-0E0A-F86D-F24C-CCE260774455}"/>
              </a:ext>
            </a:extLst>
          </p:cNvPr>
          <p:cNvSpPr>
            <a:spLocks noGrp="1"/>
          </p:cNvSpPr>
          <p:nvPr>
            <p:ph type="sldNum" idx="4294967295"/>
          </p:nvPr>
        </p:nvSpPr>
        <p:spPr>
          <a:xfrm>
            <a:off x="11472863" y="41275"/>
            <a:ext cx="719137" cy="231775"/>
          </a:xfrm>
        </p:spPr>
        <p:txBody>
          <a:bodyPr/>
          <a:lstStyle/>
          <a:p>
            <a:fld id="{00000000-1234-1234-1234-123412341234}" type="slidenum">
              <a:rPr lang="en-GB" smtClean="0"/>
              <a:pPr/>
              <a:t>11</a:t>
            </a:fld>
            <a:endParaRPr lang="en-GB"/>
          </a:p>
        </p:txBody>
      </p:sp>
      <p:sp>
        <p:nvSpPr>
          <p:cNvPr id="5" name="CasellaDiTesto 4">
            <a:extLst>
              <a:ext uri="{FF2B5EF4-FFF2-40B4-BE49-F238E27FC236}">
                <a16:creationId xmlns:a16="http://schemas.microsoft.com/office/drawing/2014/main" id="{EC9262E6-1C1D-1A78-5114-007344005EE9}"/>
              </a:ext>
            </a:extLst>
          </p:cNvPr>
          <p:cNvSpPr txBox="1"/>
          <p:nvPr/>
        </p:nvSpPr>
        <p:spPr>
          <a:xfrm>
            <a:off x="396835" y="1455713"/>
            <a:ext cx="7056597" cy="1938992"/>
          </a:xfrm>
          <a:prstGeom prst="rect">
            <a:avLst/>
          </a:prstGeom>
          <a:noFill/>
        </p:spPr>
        <p:txBody>
          <a:bodyPr wrap="square" rtlCol="0">
            <a:spAutoFit/>
          </a:bodyPr>
          <a:lstStyle/>
          <a:p>
            <a:pPr marL="285744" indent="-285744">
              <a:buFont typeface="Arial" panose="020B0604020202020204" pitchFamily="34" charset="0"/>
              <a:buChar char="•"/>
            </a:pPr>
            <a:r>
              <a:rPr lang="en-US" sz="2400" dirty="0"/>
              <a:t>Unavoidably particles diverge from desired trajectory and form </a:t>
            </a:r>
            <a:r>
              <a:rPr lang="en-US" sz="2400" b="1" dirty="0"/>
              <a:t>a halo around beam </a:t>
            </a:r>
          </a:p>
          <a:p>
            <a:pPr marL="285744" indent="-285744">
              <a:buFont typeface="Arial" panose="020B0604020202020204" pitchFamily="34" charset="0"/>
              <a:buChar char="•"/>
            </a:pPr>
            <a:r>
              <a:rPr lang="en-US" sz="2400" dirty="0"/>
              <a:t>Traditional approach stops the halo with a series of amorphous absorber</a:t>
            </a:r>
          </a:p>
          <a:p>
            <a:pPr marL="285744" indent="-285744">
              <a:buFont typeface="Arial" panose="020B0604020202020204" pitchFamily="34" charset="0"/>
              <a:buChar char="•"/>
            </a:pPr>
            <a:r>
              <a:rPr lang="en-US" sz="2400" dirty="0">
                <a:solidFill>
                  <a:srgbClr val="FF0000"/>
                </a:solidFill>
              </a:rPr>
              <a:t>Cons: development of showers in collimators </a:t>
            </a:r>
          </a:p>
        </p:txBody>
      </p:sp>
      <p:sp>
        <p:nvSpPr>
          <p:cNvPr id="6" name="CasellaDiTesto 5">
            <a:extLst>
              <a:ext uri="{FF2B5EF4-FFF2-40B4-BE49-F238E27FC236}">
                <a16:creationId xmlns:a16="http://schemas.microsoft.com/office/drawing/2014/main" id="{93B5C0CF-A890-049E-F305-591D6934515B}"/>
              </a:ext>
            </a:extLst>
          </p:cNvPr>
          <p:cNvSpPr txBox="1"/>
          <p:nvPr/>
        </p:nvSpPr>
        <p:spPr>
          <a:xfrm>
            <a:off x="5285057" y="4445376"/>
            <a:ext cx="6438858" cy="1938992"/>
          </a:xfrm>
          <a:prstGeom prst="rect">
            <a:avLst/>
          </a:prstGeom>
          <a:noFill/>
        </p:spPr>
        <p:txBody>
          <a:bodyPr wrap="square" rtlCol="0">
            <a:spAutoFit/>
          </a:bodyPr>
          <a:lstStyle/>
          <a:p>
            <a:pPr marL="285744" indent="-285744">
              <a:buFont typeface="Arial" panose="020B0604020202020204" pitchFamily="34" charset="0"/>
              <a:buChar char="•"/>
            </a:pPr>
            <a:r>
              <a:rPr lang="en-US" sz="2400" dirty="0"/>
              <a:t>Channeled particles in bent crystal while being steered avoid strong scattering: </a:t>
            </a:r>
            <a:r>
              <a:rPr lang="en-US" sz="2400" dirty="0">
                <a:solidFill>
                  <a:schemeClr val="accent6"/>
                </a:solidFill>
              </a:rPr>
              <a:t>shower development strongly suppressed</a:t>
            </a:r>
          </a:p>
          <a:p>
            <a:pPr marL="285744" indent="-285744">
              <a:buFont typeface="Arial" panose="020B0604020202020204" pitchFamily="34" charset="0"/>
              <a:buChar char="•"/>
            </a:pPr>
            <a:r>
              <a:rPr lang="en-US" sz="2400" dirty="0"/>
              <a:t>High efficiency in removing halo from beam in </a:t>
            </a:r>
            <a:r>
              <a:rPr lang="en-US" sz="2400" dirty="0">
                <a:solidFill>
                  <a:schemeClr val="accent6"/>
                </a:solidFill>
              </a:rPr>
              <a:t>controlled manner </a:t>
            </a:r>
          </a:p>
        </p:txBody>
      </p:sp>
      <p:grpSp>
        <p:nvGrpSpPr>
          <p:cNvPr id="7" name="Gruppo 6">
            <a:extLst>
              <a:ext uri="{FF2B5EF4-FFF2-40B4-BE49-F238E27FC236}">
                <a16:creationId xmlns:a16="http://schemas.microsoft.com/office/drawing/2014/main" id="{C21F1D29-22CF-B214-F4E1-9617E321D3BE}"/>
              </a:ext>
            </a:extLst>
          </p:cNvPr>
          <p:cNvGrpSpPr/>
          <p:nvPr/>
        </p:nvGrpSpPr>
        <p:grpSpPr>
          <a:xfrm>
            <a:off x="7710265" y="1560613"/>
            <a:ext cx="4370367" cy="2744496"/>
            <a:chOff x="7723163" y="1277442"/>
            <a:chExt cx="4370366" cy="2744496"/>
          </a:xfrm>
        </p:grpSpPr>
        <p:sp>
          <p:nvSpPr>
            <p:cNvPr id="8" name="Rettangolo 7">
              <a:extLst>
                <a:ext uri="{FF2B5EF4-FFF2-40B4-BE49-F238E27FC236}">
                  <a16:creationId xmlns:a16="http://schemas.microsoft.com/office/drawing/2014/main" id="{D02938AB-2CCA-4F8A-6C0C-DE0F26B222D2}"/>
                </a:ext>
              </a:extLst>
            </p:cNvPr>
            <p:cNvSpPr/>
            <p:nvPr/>
          </p:nvSpPr>
          <p:spPr>
            <a:xfrm>
              <a:off x="7723163" y="1277442"/>
              <a:ext cx="4131211" cy="1825283"/>
            </a:xfrm>
            <a:prstGeom prst="rect">
              <a:avLst/>
            </a:prstGeom>
            <a:gradFill>
              <a:gsLst>
                <a:gs pos="0">
                  <a:schemeClr val="accent1">
                    <a:lumMod val="5000"/>
                    <a:lumOff val="95000"/>
                  </a:schemeClr>
                </a:gs>
                <a:gs pos="50000">
                  <a:srgbClr val="FF0000"/>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BEAM </a:t>
              </a:r>
            </a:p>
          </p:txBody>
        </p:sp>
        <p:sp>
          <p:nvSpPr>
            <p:cNvPr id="9" name="Rettangolo 8">
              <a:extLst>
                <a:ext uri="{FF2B5EF4-FFF2-40B4-BE49-F238E27FC236}">
                  <a16:creationId xmlns:a16="http://schemas.microsoft.com/office/drawing/2014/main" id="{9F79687B-5124-9B18-05A5-70AF30DFAFDE}"/>
                </a:ext>
              </a:extLst>
            </p:cNvPr>
            <p:cNvSpPr/>
            <p:nvPr/>
          </p:nvSpPr>
          <p:spPr>
            <a:xfrm>
              <a:off x="9467557" y="2700997"/>
              <a:ext cx="2386817" cy="890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Rettangolo 9">
              <a:extLst>
                <a:ext uri="{FF2B5EF4-FFF2-40B4-BE49-F238E27FC236}">
                  <a16:creationId xmlns:a16="http://schemas.microsoft.com/office/drawing/2014/main" id="{777B7F5D-B6ED-60E9-9F78-614ADE4FD5B1}"/>
                </a:ext>
              </a:extLst>
            </p:cNvPr>
            <p:cNvSpPr/>
            <p:nvPr/>
          </p:nvSpPr>
          <p:spPr>
            <a:xfrm>
              <a:off x="8342142" y="2700997"/>
              <a:ext cx="1125415" cy="5656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Coll &gt;1m</a:t>
              </a:r>
            </a:p>
          </p:txBody>
        </p:sp>
        <p:sp>
          <p:nvSpPr>
            <p:cNvPr id="11" name="Trapezio 10">
              <a:extLst>
                <a:ext uri="{FF2B5EF4-FFF2-40B4-BE49-F238E27FC236}">
                  <a16:creationId xmlns:a16="http://schemas.microsoft.com/office/drawing/2014/main" id="{DC3B3E3B-B990-12C8-C5DA-3E9E36130E99}"/>
                </a:ext>
              </a:extLst>
            </p:cNvPr>
            <p:cNvSpPr/>
            <p:nvPr/>
          </p:nvSpPr>
          <p:spPr>
            <a:xfrm rot="16200000">
              <a:off x="9332700" y="2497947"/>
              <a:ext cx="1073140" cy="788966"/>
            </a:xfrm>
            <a:prstGeom prst="trapezoid">
              <a:avLst>
                <a:gd name="adj" fmla="val 44614"/>
              </a:avLst>
            </a:prstGeom>
            <a:solidFill>
              <a:srgbClr val="FF8B8B">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400" dirty="0"/>
            </a:p>
          </p:txBody>
        </p:sp>
        <p:sp>
          <p:nvSpPr>
            <p:cNvPr id="12" name="Trapezio 11">
              <a:extLst>
                <a:ext uri="{FF2B5EF4-FFF2-40B4-BE49-F238E27FC236}">
                  <a16:creationId xmlns:a16="http://schemas.microsoft.com/office/drawing/2014/main" id="{87F81CCE-33A9-28EB-DBDD-7559956969ED}"/>
                </a:ext>
              </a:extLst>
            </p:cNvPr>
            <p:cNvSpPr/>
            <p:nvPr/>
          </p:nvSpPr>
          <p:spPr>
            <a:xfrm rot="16200000">
              <a:off x="10923565" y="2851975"/>
              <a:ext cx="1311811" cy="1028116"/>
            </a:xfrm>
            <a:prstGeom prst="trapezoid">
              <a:avLst>
                <a:gd name="adj" fmla="val 33210"/>
              </a:avLst>
            </a:prstGeom>
            <a:solidFill>
              <a:srgbClr val="FF8B8B">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400" dirty="0"/>
            </a:p>
          </p:txBody>
        </p:sp>
        <p:sp>
          <p:nvSpPr>
            <p:cNvPr id="13" name="Rettangolo 12">
              <a:extLst>
                <a:ext uri="{FF2B5EF4-FFF2-40B4-BE49-F238E27FC236}">
                  <a16:creationId xmlns:a16="http://schemas.microsoft.com/office/drawing/2014/main" id="{14C5BBEC-C98E-B330-5F52-9AC7EF4F38D8}"/>
                </a:ext>
              </a:extLst>
            </p:cNvPr>
            <p:cNvSpPr/>
            <p:nvPr/>
          </p:nvSpPr>
          <p:spPr>
            <a:xfrm>
              <a:off x="10256518" y="3026525"/>
              <a:ext cx="808894" cy="67901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dirty="0"/>
                <a:t>Abs</a:t>
              </a:r>
            </a:p>
          </p:txBody>
        </p:sp>
      </p:grpSp>
      <p:grpSp>
        <p:nvGrpSpPr>
          <p:cNvPr id="14" name="Gruppo 13">
            <a:extLst>
              <a:ext uri="{FF2B5EF4-FFF2-40B4-BE49-F238E27FC236}">
                <a16:creationId xmlns:a16="http://schemas.microsoft.com/office/drawing/2014/main" id="{3F8C1B91-83A2-2251-2713-AC6C69C50215}"/>
              </a:ext>
            </a:extLst>
          </p:cNvPr>
          <p:cNvGrpSpPr/>
          <p:nvPr/>
        </p:nvGrpSpPr>
        <p:grpSpPr>
          <a:xfrm>
            <a:off x="350523" y="3417243"/>
            <a:ext cx="4710339" cy="3048215"/>
            <a:chOff x="140672" y="3714825"/>
            <a:chExt cx="4710339" cy="3048214"/>
          </a:xfrm>
        </p:grpSpPr>
        <p:sp>
          <p:nvSpPr>
            <p:cNvPr id="15" name="Rettangolo 14">
              <a:extLst>
                <a:ext uri="{FF2B5EF4-FFF2-40B4-BE49-F238E27FC236}">
                  <a16:creationId xmlns:a16="http://schemas.microsoft.com/office/drawing/2014/main" id="{4B7390A2-002B-4266-8FCF-BFCA1C019AE2}"/>
                </a:ext>
              </a:extLst>
            </p:cNvPr>
            <p:cNvSpPr/>
            <p:nvPr/>
          </p:nvSpPr>
          <p:spPr>
            <a:xfrm>
              <a:off x="140672" y="3714825"/>
              <a:ext cx="4131211" cy="1825283"/>
            </a:xfrm>
            <a:prstGeom prst="rect">
              <a:avLst/>
            </a:prstGeom>
            <a:gradFill>
              <a:gsLst>
                <a:gs pos="0">
                  <a:schemeClr val="accent1">
                    <a:lumMod val="5000"/>
                    <a:lumOff val="95000"/>
                  </a:schemeClr>
                </a:gs>
                <a:gs pos="50000">
                  <a:srgbClr val="FF0000"/>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BEAM </a:t>
              </a:r>
            </a:p>
          </p:txBody>
        </p:sp>
        <p:sp>
          <p:nvSpPr>
            <p:cNvPr id="16" name="Rettangolo 15">
              <a:extLst>
                <a:ext uri="{FF2B5EF4-FFF2-40B4-BE49-F238E27FC236}">
                  <a16:creationId xmlns:a16="http://schemas.microsoft.com/office/drawing/2014/main" id="{C171E0C0-0355-8282-EC85-BA15903BEAF4}"/>
                </a:ext>
              </a:extLst>
            </p:cNvPr>
            <p:cNvSpPr/>
            <p:nvPr/>
          </p:nvSpPr>
          <p:spPr>
            <a:xfrm>
              <a:off x="970671" y="5329311"/>
              <a:ext cx="3622425" cy="890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7" name="Immagine 16">
              <a:extLst>
                <a:ext uri="{FF2B5EF4-FFF2-40B4-BE49-F238E27FC236}">
                  <a16:creationId xmlns:a16="http://schemas.microsoft.com/office/drawing/2014/main" id="{1532521B-4EA7-7585-76B6-B2F9C4D98F72}"/>
                </a:ext>
              </a:extLst>
            </p:cNvPr>
            <p:cNvPicPr>
              <a:picLocks noChangeAspect="1"/>
            </p:cNvPicPr>
            <p:nvPr/>
          </p:nvPicPr>
          <p:blipFill>
            <a:blip r:embed="rId2"/>
            <a:stretch>
              <a:fillRect/>
            </a:stretch>
          </p:blipFill>
          <p:spPr>
            <a:xfrm>
              <a:off x="986463" y="5329311"/>
              <a:ext cx="800000" cy="361905"/>
            </a:xfrm>
            <a:prstGeom prst="rect">
              <a:avLst/>
            </a:prstGeom>
          </p:spPr>
        </p:pic>
        <p:sp>
          <p:nvSpPr>
            <p:cNvPr id="18" name="Rettangolo 17">
              <a:extLst>
                <a:ext uri="{FF2B5EF4-FFF2-40B4-BE49-F238E27FC236}">
                  <a16:creationId xmlns:a16="http://schemas.microsoft.com/office/drawing/2014/main" id="{CF023908-79E7-2B5A-06F6-C2C9B5B2E66A}"/>
                </a:ext>
              </a:extLst>
            </p:cNvPr>
            <p:cNvSpPr/>
            <p:nvPr/>
          </p:nvSpPr>
          <p:spPr>
            <a:xfrm rot="1401167">
              <a:off x="1474835" y="5836030"/>
              <a:ext cx="1798321" cy="216000"/>
            </a:xfrm>
            <a:prstGeom prst="rect">
              <a:avLst/>
            </a:prstGeom>
            <a:solidFill>
              <a:srgbClr val="FFB8B8"/>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 name="Rettangolo 18">
              <a:extLst>
                <a:ext uri="{FF2B5EF4-FFF2-40B4-BE49-F238E27FC236}">
                  <a16:creationId xmlns:a16="http://schemas.microsoft.com/office/drawing/2014/main" id="{A8D03C77-6F36-7AB7-79F4-8484386257F1}"/>
                </a:ext>
              </a:extLst>
            </p:cNvPr>
            <p:cNvSpPr/>
            <p:nvPr/>
          </p:nvSpPr>
          <p:spPr>
            <a:xfrm>
              <a:off x="3012542" y="6084021"/>
              <a:ext cx="808894" cy="67901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dirty="0"/>
                <a:t>Abs</a:t>
              </a:r>
            </a:p>
          </p:txBody>
        </p:sp>
        <p:sp>
          <p:nvSpPr>
            <p:cNvPr id="20" name="Trapezio 19">
              <a:extLst>
                <a:ext uri="{FF2B5EF4-FFF2-40B4-BE49-F238E27FC236}">
                  <a16:creationId xmlns:a16="http://schemas.microsoft.com/office/drawing/2014/main" id="{7FB7BD0F-BBB2-5D72-7711-2DE563C0E016}"/>
                </a:ext>
              </a:extLst>
            </p:cNvPr>
            <p:cNvSpPr/>
            <p:nvPr/>
          </p:nvSpPr>
          <p:spPr>
            <a:xfrm rot="16200000">
              <a:off x="4063071" y="5799543"/>
              <a:ext cx="547763" cy="1028116"/>
            </a:xfrm>
            <a:prstGeom prst="trapezoid">
              <a:avLst/>
            </a:prstGeom>
            <a:solidFill>
              <a:srgbClr val="FF8B8B">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400" dirty="0"/>
                <a:t>shower</a:t>
              </a:r>
            </a:p>
          </p:txBody>
        </p:sp>
        <p:sp>
          <p:nvSpPr>
            <p:cNvPr id="21" name="Trapezio 20">
              <a:extLst>
                <a:ext uri="{FF2B5EF4-FFF2-40B4-BE49-F238E27FC236}">
                  <a16:creationId xmlns:a16="http://schemas.microsoft.com/office/drawing/2014/main" id="{B1678D1C-56DF-BFD4-E2E6-C294825985A5}"/>
                </a:ext>
              </a:extLst>
            </p:cNvPr>
            <p:cNvSpPr/>
            <p:nvPr/>
          </p:nvSpPr>
          <p:spPr>
            <a:xfrm rot="16200000">
              <a:off x="1887627" y="4633839"/>
              <a:ext cx="547763" cy="1550091"/>
            </a:xfrm>
            <a:prstGeom prst="trapezoid">
              <a:avLst>
                <a:gd name="adj" fmla="val 50000"/>
              </a:avLst>
            </a:prstGeom>
            <a:solidFill>
              <a:srgbClr val="FFB8B8">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400" dirty="0">
                <a:solidFill>
                  <a:srgbClr val="FFB8B8"/>
                </a:solidFill>
              </a:endParaRPr>
            </a:p>
          </p:txBody>
        </p:sp>
        <p:sp>
          <p:nvSpPr>
            <p:cNvPr id="22" name="CasellaDiTesto 21">
              <a:extLst>
                <a:ext uri="{FF2B5EF4-FFF2-40B4-BE49-F238E27FC236}">
                  <a16:creationId xmlns:a16="http://schemas.microsoft.com/office/drawing/2014/main" id="{F94A0EA3-E791-21F0-302C-B4979F89BCFD}"/>
                </a:ext>
              </a:extLst>
            </p:cNvPr>
            <p:cNvSpPr txBox="1"/>
            <p:nvPr/>
          </p:nvSpPr>
          <p:spPr>
            <a:xfrm>
              <a:off x="689461" y="5755058"/>
              <a:ext cx="1026941" cy="523220"/>
            </a:xfrm>
            <a:prstGeom prst="rect">
              <a:avLst/>
            </a:prstGeom>
            <a:noFill/>
          </p:spPr>
          <p:txBody>
            <a:bodyPr wrap="square" rtlCol="0">
              <a:spAutoFit/>
            </a:bodyPr>
            <a:lstStyle/>
            <a:p>
              <a:pPr algn="ctr"/>
              <a:r>
                <a:rPr lang="en-US" sz="1400" dirty="0"/>
                <a:t>Crystal</a:t>
              </a:r>
            </a:p>
            <a:p>
              <a:pPr algn="ctr"/>
              <a:r>
                <a:rPr lang="en-US" sz="1400" dirty="0"/>
                <a:t>few mm</a:t>
              </a:r>
            </a:p>
          </p:txBody>
        </p:sp>
      </p:grpSp>
    </p:spTree>
    <p:extLst>
      <p:ext uri="{BB962C8B-B14F-4D97-AF65-F5344CB8AC3E}">
        <p14:creationId xmlns:p14="http://schemas.microsoft.com/office/powerpoint/2010/main" val="1099712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E00DDC59-1C91-4FF5-935A-C8AE53B634C5}"/>
              </a:ext>
            </a:extLst>
          </p:cNvPr>
          <p:cNvSpPr>
            <a:spLocks noGrp="1"/>
          </p:cNvSpPr>
          <p:nvPr>
            <p:ph type="sldNum" sz="quarter" idx="12"/>
          </p:nvPr>
        </p:nvSpPr>
        <p:spPr/>
        <p:txBody>
          <a:bodyPr/>
          <a:lstStyle/>
          <a:p>
            <a:fld id="{FC2FCCD8-3932-48E0-A36E-605E7F86730D}" type="slidenum">
              <a:rPr lang="it-IT" smtClean="0"/>
              <a:t>12</a:t>
            </a:fld>
            <a:endParaRPr lang="it-IT" dirty="0"/>
          </a:p>
        </p:txBody>
      </p:sp>
      <p:sp>
        <p:nvSpPr>
          <p:cNvPr id="5" name="Segnaposto immagine 4">
            <a:extLst>
              <a:ext uri="{FF2B5EF4-FFF2-40B4-BE49-F238E27FC236}">
                <a16:creationId xmlns:a16="http://schemas.microsoft.com/office/drawing/2014/main" id="{80A2F913-C672-8122-C674-240982FEE1DC}"/>
              </a:ext>
            </a:extLst>
          </p:cNvPr>
          <p:cNvSpPr>
            <a:spLocks noGrp="1"/>
          </p:cNvSpPr>
          <p:nvPr>
            <p:ph type="pic" sz="quarter" idx="13"/>
          </p:nvPr>
        </p:nvSpPr>
        <p:spPr/>
        <p:txBody>
          <a:bodyPr/>
          <a:lstStyle/>
          <a:p>
            <a:endParaRPr lang="en-US"/>
          </a:p>
        </p:txBody>
      </p:sp>
      <p:sp>
        <p:nvSpPr>
          <p:cNvPr id="3" name="Titolo 2">
            <a:extLst>
              <a:ext uri="{FF2B5EF4-FFF2-40B4-BE49-F238E27FC236}">
                <a16:creationId xmlns:a16="http://schemas.microsoft.com/office/drawing/2014/main" id="{11BB069A-33B9-4009-AC01-1D1522D11273}"/>
              </a:ext>
            </a:extLst>
          </p:cNvPr>
          <p:cNvSpPr>
            <a:spLocks noGrp="1"/>
          </p:cNvSpPr>
          <p:nvPr>
            <p:ph type="title"/>
          </p:nvPr>
        </p:nvSpPr>
        <p:spPr/>
        <p:txBody>
          <a:bodyPr/>
          <a:lstStyle/>
          <a:p>
            <a:r>
              <a:rPr lang="it-IT" dirty="0" err="1"/>
              <a:t>Anticlastic</a:t>
            </a:r>
            <a:r>
              <a:rPr lang="it-IT" dirty="0"/>
              <a:t> </a:t>
            </a:r>
            <a:r>
              <a:rPr lang="it-IT" dirty="0" err="1"/>
              <a:t>deformation</a:t>
            </a:r>
            <a:endParaRPr lang="it-IT" dirty="0"/>
          </a:p>
        </p:txBody>
      </p:sp>
      <p:pic>
        <p:nvPicPr>
          <p:cNvPr id="8" name="Immagine 7">
            <a:extLst>
              <a:ext uri="{FF2B5EF4-FFF2-40B4-BE49-F238E27FC236}">
                <a16:creationId xmlns:a16="http://schemas.microsoft.com/office/drawing/2014/main" id="{92CCB269-ABC3-494B-AA2C-6512B87FD45A}"/>
              </a:ext>
            </a:extLst>
          </p:cNvPr>
          <p:cNvPicPr>
            <a:picLocks noChangeAspect="1"/>
          </p:cNvPicPr>
          <p:nvPr/>
        </p:nvPicPr>
        <p:blipFill rotWithShape="1">
          <a:blip r:embed="rId2">
            <a:clrChange>
              <a:clrFrom>
                <a:srgbClr val="FFFFFF"/>
              </a:clrFrom>
              <a:clrTo>
                <a:srgbClr val="FFFFFF">
                  <a:alpha val="0"/>
                </a:srgbClr>
              </a:clrTo>
            </a:clrChange>
          </a:blip>
          <a:srcRect t="398"/>
          <a:stretch/>
        </p:blipFill>
        <p:spPr>
          <a:xfrm>
            <a:off x="3297760" y="1669774"/>
            <a:ext cx="1057275" cy="4686575"/>
          </a:xfrm>
          <a:prstGeom prst="rect">
            <a:avLst/>
          </a:prstGeom>
        </p:spPr>
      </p:pic>
      <p:cxnSp>
        <p:nvCxnSpPr>
          <p:cNvPr id="9" name="Straight Arrow Connector 52">
            <a:extLst>
              <a:ext uri="{FF2B5EF4-FFF2-40B4-BE49-F238E27FC236}">
                <a16:creationId xmlns:a16="http://schemas.microsoft.com/office/drawing/2014/main" id="{7B3DDE73-55BE-47F8-A863-3EFA0664C62D}"/>
              </a:ext>
            </a:extLst>
          </p:cNvPr>
          <p:cNvCxnSpPr/>
          <p:nvPr/>
        </p:nvCxnSpPr>
        <p:spPr>
          <a:xfrm flipH="1" flipV="1">
            <a:off x="3833084" y="4162959"/>
            <a:ext cx="945159" cy="470845"/>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65">
            <a:extLst>
              <a:ext uri="{FF2B5EF4-FFF2-40B4-BE49-F238E27FC236}">
                <a16:creationId xmlns:a16="http://schemas.microsoft.com/office/drawing/2014/main" id="{88025D04-B03E-4154-968A-D0A36C057EA1}"/>
              </a:ext>
            </a:extLst>
          </p:cNvPr>
          <p:cNvSpPr txBox="1"/>
          <p:nvPr/>
        </p:nvSpPr>
        <p:spPr>
          <a:xfrm>
            <a:off x="4355035" y="3927770"/>
            <a:ext cx="513282" cy="523220"/>
          </a:xfrm>
          <a:prstGeom prst="rect">
            <a:avLst/>
          </a:prstGeom>
          <a:noFill/>
        </p:spPr>
        <p:txBody>
          <a:bodyPr wrap="none" rtlCol="0">
            <a:spAutoFit/>
          </a:bodyPr>
          <a:lstStyle/>
          <a:p>
            <a:r>
              <a:rPr lang="it-IT" sz="2800" b="1" i="1" dirty="0"/>
              <a:t>R</a:t>
            </a:r>
            <a:r>
              <a:rPr lang="it-IT" sz="2800" b="1" i="1" baseline="-25000" dirty="0"/>
              <a:t>p</a:t>
            </a:r>
          </a:p>
        </p:txBody>
      </p:sp>
      <p:pic>
        <p:nvPicPr>
          <p:cNvPr id="17" name="Immagine 16">
            <a:extLst>
              <a:ext uri="{FF2B5EF4-FFF2-40B4-BE49-F238E27FC236}">
                <a16:creationId xmlns:a16="http://schemas.microsoft.com/office/drawing/2014/main" id="{A4A34A8A-E1B8-4120-B055-F5CFED577D07}"/>
              </a:ext>
            </a:extLst>
          </p:cNvPr>
          <p:cNvPicPr>
            <a:picLocks noChangeAspect="1"/>
          </p:cNvPicPr>
          <p:nvPr/>
        </p:nvPicPr>
        <p:blipFill>
          <a:blip r:embed="rId3"/>
          <a:stretch>
            <a:fillRect/>
          </a:stretch>
        </p:blipFill>
        <p:spPr>
          <a:xfrm>
            <a:off x="6836842" y="3389607"/>
            <a:ext cx="2000250" cy="1076325"/>
          </a:xfrm>
          <a:prstGeom prst="rect">
            <a:avLst/>
          </a:prstGeom>
        </p:spPr>
      </p:pic>
      <p:cxnSp>
        <p:nvCxnSpPr>
          <p:cNvPr id="11" name="Straight Arrow Connector 5">
            <a:extLst>
              <a:ext uri="{FF2B5EF4-FFF2-40B4-BE49-F238E27FC236}">
                <a16:creationId xmlns:a16="http://schemas.microsoft.com/office/drawing/2014/main" id="{A80E60DC-2E72-4AD8-A16E-F5B46495FD38}"/>
              </a:ext>
            </a:extLst>
          </p:cNvPr>
          <p:cNvCxnSpPr>
            <a:cxnSpLocks/>
          </p:cNvCxnSpPr>
          <p:nvPr/>
        </p:nvCxnSpPr>
        <p:spPr>
          <a:xfrm>
            <a:off x="5572125" y="3228975"/>
            <a:ext cx="1401442" cy="672742"/>
          </a:xfrm>
          <a:prstGeom prst="straightConnector1">
            <a:avLst/>
          </a:prstGeom>
          <a:ln w="101600">
            <a:solidFill>
              <a:srgbClr val="C00000"/>
            </a:solidFill>
            <a:tailEnd type="stealth"/>
          </a:ln>
        </p:spPr>
        <p:style>
          <a:lnRef idx="1">
            <a:schemeClr val="accent1"/>
          </a:lnRef>
          <a:fillRef idx="0">
            <a:schemeClr val="accent1"/>
          </a:fillRef>
          <a:effectRef idx="0">
            <a:schemeClr val="accent1"/>
          </a:effectRef>
          <a:fontRef idx="minor">
            <a:schemeClr val="tx1"/>
          </a:fontRef>
        </p:style>
      </p:cxnSp>
      <p:cxnSp>
        <p:nvCxnSpPr>
          <p:cNvPr id="12" name="Straight Arrow Connector 6">
            <a:extLst>
              <a:ext uri="{FF2B5EF4-FFF2-40B4-BE49-F238E27FC236}">
                <a16:creationId xmlns:a16="http://schemas.microsoft.com/office/drawing/2014/main" id="{5BD10648-281C-4E11-A1AB-9B31A7B63BD2}"/>
              </a:ext>
            </a:extLst>
          </p:cNvPr>
          <p:cNvCxnSpPr>
            <a:cxnSpLocks/>
          </p:cNvCxnSpPr>
          <p:nvPr/>
        </p:nvCxnSpPr>
        <p:spPr>
          <a:xfrm flipV="1">
            <a:off x="8640481" y="3429000"/>
            <a:ext cx="1004999" cy="498769"/>
          </a:xfrm>
          <a:prstGeom prst="straightConnector1">
            <a:avLst/>
          </a:prstGeom>
          <a:ln w="101600">
            <a:solidFill>
              <a:srgbClr val="C00000"/>
            </a:solidFill>
            <a:tailEnd type="stealth"/>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229B90F-1E7C-4BE9-A9B2-BB3E27B73335}"/>
              </a:ext>
            </a:extLst>
          </p:cNvPr>
          <p:cNvSpPr txBox="1"/>
          <p:nvPr/>
        </p:nvSpPr>
        <p:spPr>
          <a:xfrm rot="1559772">
            <a:off x="5837380" y="3023795"/>
            <a:ext cx="1037463" cy="523220"/>
          </a:xfrm>
          <a:prstGeom prst="rect">
            <a:avLst/>
          </a:prstGeom>
          <a:noFill/>
        </p:spPr>
        <p:txBody>
          <a:bodyPr wrap="none" rtlCol="0">
            <a:spAutoFit/>
          </a:bodyPr>
          <a:lstStyle/>
          <a:p>
            <a:r>
              <a:rPr lang="it-IT" sz="2800" b="1" dirty="0"/>
              <a:t>Beam</a:t>
            </a:r>
          </a:p>
        </p:txBody>
      </p:sp>
      <p:cxnSp>
        <p:nvCxnSpPr>
          <p:cNvPr id="14" name="Straight Arrow Connector 55">
            <a:extLst>
              <a:ext uri="{FF2B5EF4-FFF2-40B4-BE49-F238E27FC236}">
                <a16:creationId xmlns:a16="http://schemas.microsoft.com/office/drawing/2014/main" id="{A141125F-C218-49B8-A431-89535CC09A9A}"/>
              </a:ext>
            </a:extLst>
          </p:cNvPr>
          <p:cNvCxnSpPr>
            <a:cxnSpLocks/>
          </p:cNvCxnSpPr>
          <p:nvPr/>
        </p:nvCxnSpPr>
        <p:spPr>
          <a:xfrm flipH="1" flipV="1">
            <a:off x="8626786" y="4280786"/>
            <a:ext cx="497052" cy="7223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59">
            <a:extLst>
              <a:ext uri="{FF2B5EF4-FFF2-40B4-BE49-F238E27FC236}">
                <a16:creationId xmlns:a16="http://schemas.microsoft.com/office/drawing/2014/main" id="{AB1CC953-6A90-4BE7-B739-591F54DDDF41}"/>
              </a:ext>
            </a:extLst>
          </p:cNvPr>
          <p:cNvSpPr txBox="1"/>
          <p:nvPr/>
        </p:nvSpPr>
        <p:spPr>
          <a:xfrm>
            <a:off x="9030537" y="4465932"/>
            <a:ext cx="513282" cy="523220"/>
          </a:xfrm>
          <a:prstGeom prst="rect">
            <a:avLst/>
          </a:prstGeom>
          <a:noFill/>
        </p:spPr>
        <p:txBody>
          <a:bodyPr wrap="none" rtlCol="0">
            <a:spAutoFit/>
          </a:bodyPr>
          <a:lstStyle/>
          <a:p>
            <a:r>
              <a:rPr lang="it-IT" sz="2800" b="1" i="1" dirty="0"/>
              <a:t>R</a:t>
            </a:r>
            <a:r>
              <a:rPr lang="it-IT" sz="2800" b="1" i="1" baseline="-25000" dirty="0"/>
              <a:t>a</a:t>
            </a:r>
          </a:p>
        </p:txBody>
      </p:sp>
      <p:cxnSp>
        <p:nvCxnSpPr>
          <p:cNvPr id="25" name="Connettore 2 24">
            <a:extLst>
              <a:ext uri="{FF2B5EF4-FFF2-40B4-BE49-F238E27FC236}">
                <a16:creationId xmlns:a16="http://schemas.microsoft.com/office/drawing/2014/main" id="{2F5724AE-34BD-4C76-B82E-57C251022401}"/>
              </a:ext>
            </a:extLst>
          </p:cNvPr>
          <p:cNvCxnSpPr/>
          <p:nvPr/>
        </p:nvCxnSpPr>
        <p:spPr>
          <a:xfrm>
            <a:off x="2782957" y="1888435"/>
            <a:ext cx="0" cy="4393095"/>
          </a:xfrm>
          <a:prstGeom prst="straightConnector1">
            <a:avLst/>
          </a:prstGeom>
          <a:ln w="508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CasellaDiTesto 25">
            <a:extLst>
              <a:ext uri="{FF2B5EF4-FFF2-40B4-BE49-F238E27FC236}">
                <a16:creationId xmlns:a16="http://schemas.microsoft.com/office/drawing/2014/main" id="{5D842978-C17B-4B0F-AE5A-E137BDA5D4B7}"/>
              </a:ext>
            </a:extLst>
          </p:cNvPr>
          <p:cNvSpPr txBox="1"/>
          <p:nvPr/>
        </p:nvSpPr>
        <p:spPr>
          <a:xfrm>
            <a:off x="1908313" y="3805111"/>
            <a:ext cx="840295" cy="369332"/>
          </a:xfrm>
          <a:prstGeom prst="rect">
            <a:avLst/>
          </a:prstGeom>
          <a:noFill/>
        </p:spPr>
        <p:txBody>
          <a:bodyPr wrap="none" rtlCol="0">
            <a:spAutoFit/>
          </a:bodyPr>
          <a:lstStyle/>
          <a:p>
            <a:r>
              <a:rPr lang="it-IT" dirty="0"/>
              <a:t>55 mm</a:t>
            </a:r>
          </a:p>
        </p:txBody>
      </p:sp>
      <p:cxnSp>
        <p:nvCxnSpPr>
          <p:cNvPr id="27" name="Connettore 2 26">
            <a:extLst>
              <a:ext uri="{FF2B5EF4-FFF2-40B4-BE49-F238E27FC236}">
                <a16:creationId xmlns:a16="http://schemas.microsoft.com/office/drawing/2014/main" id="{8BE0B4C0-2E29-4DD6-84F5-FC5D11D50EB8}"/>
              </a:ext>
            </a:extLst>
          </p:cNvPr>
          <p:cNvCxnSpPr>
            <a:cxnSpLocks/>
          </p:cNvCxnSpPr>
          <p:nvPr/>
        </p:nvCxnSpPr>
        <p:spPr>
          <a:xfrm flipH="1">
            <a:off x="6836842" y="4633804"/>
            <a:ext cx="2000250" cy="0"/>
          </a:xfrm>
          <a:prstGeom prst="straightConnector1">
            <a:avLst/>
          </a:prstGeom>
          <a:ln w="508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CasellaDiTesto 29">
            <a:extLst>
              <a:ext uri="{FF2B5EF4-FFF2-40B4-BE49-F238E27FC236}">
                <a16:creationId xmlns:a16="http://schemas.microsoft.com/office/drawing/2014/main" id="{5DE2E5A8-1193-4F60-A035-7FE85F391688}"/>
              </a:ext>
            </a:extLst>
          </p:cNvPr>
          <p:cNvSpPr txBox="1"/>
          <p:nvPr/>
        </p:nvSpPr>
        <p:spPr>
          <a:xfrm>
            <a:off x="7428638" y="4633804"/>
            <a:ext cx="748923" cy="369332"/>
          </a:xfrm>
          <a:prstGeom prst="rect">
            <a:avLst/>
          </a:prstGeom>
          <a:noFill/>
        </p:spPr>
        <p:txBody>
          <a:bodyPr wrap="none" rtlCol="0">
            <a:spAutoFit/>
          </a:bodyPr>
          <a:lstStyle/>
          <a:p>
            <a:r>
              <a:rPr lang="it-IT" dirty="0"/>
              <a:t>4 mm</a:t>
            </a:r>
          </a:p>
        </p:txBody>
      </p:sp>
    </p:spTree>
    <p:extLst>
      <p:ext uri="{BB962C8B-B14F-4D97-AF65-F5344CB8AC3E}">
        <p14:creationId xmlns:p14="http://schemas.microsoft.com/office/powerpoint/2010/main" val="3901791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immagine 5">
            <a:extLst>
              <a:ext uri="{FF2B5EF4-FFF2-40B4-BE49-F238E27FC236}">
                <a16:creationId xmlns:a16="http://schemas.microsoft.com/office/drawing/2014/main" id="{D70A4233-287F-34D1-0932-6869F5D7F0EC}"/>
              </a:ext>
            </a:extLst>
          </p:cNvPr>
          <p:cNvSpPr>
            <a:spLocks noGrp="1"/>
          </p:cNvSpPr>
          <p:nvPr>
            <p:ph type="pic" sz="quarter" idx="13"/>
          </p:nvPr>
        </p:nvSpPr>
        <p:spPr/>
        <p:txBody>
          <a:bodyPr/>
          <a:lstStyle/>
          <a:p>
            <a:endParaRPr lang="en-US"/>
          </a:p>
        </p:txBody>
      </p:sp>
      <p:sp>
        <p:nvSpPr>
          <p:cNvPr id="2" name="Title 1"/>
          <p:cNvSpPr>
            <a:spLocks noGrp="1"/>
          </p:cNvSpPr>
          <p:nvPr>
            <p:ph type="title"/>
          </p:nvPr>
        </p:nvSpPr>
        <p:spPr/>
        <p:txBody>
          <a:bodyPr/>
          <a:lstStyle/>
          <a:p>
            <a:r>
              <a:rPr lang="it-IT" dirty="0"/>
              <a:t>Crystals for LHC </a:t>
            </a:r>
            <a:r>
              <a:rPr lang="it-IT" dirty="0" err="1"/>
              <a:t>beam</a:t>
            </a:r>
            <a:r>
              <a:rPr lang="it-IT" dirty="0"/>
              <a:t> </a:t>
            </a:r>
            <a:r>
              <a:rPr lang="it-IT" dirty="0" err="1"/>
              <a:t>collimation</a:t>
            </a:r>
            <a:endParaRPr lang="it-IT" dirty="0"/>
          </a:p>
        </p:txBody>
      </p:sp>
      <p:sp>
        <p:nvSpPr>
          <p:cNvPr id="3" name="Rectangle 2"/>
          <p:cNvSpPr/>
          <p:nvPr/>
        </p:nvSpPr>
        <p:spPr>
          <a:xfrm>
            <a:off x="575894" y="2029005"/>
            <a:ext cx="5213287" cy="3577198"/>
          </a:xfrm>
          <a:prstGeom prst="rect">
            <a:avLst/>
          </a:prstGeom>
        </p:spPr>
        <p:txBody>
          <a:bodyPr wrap="square">
            <a:spAutoFit/>
          </a:bodyPr>
          <a:lstStyle/>
          <a:p>
            <a:pPr marL="6350" indent="-6350" algn="just">
              <a:lnSpc>
                <a:spcPct val="115000"/>
              </a:lnSpc>
              <a:spcAft>
                <a:spcPts val="0"/>
              </a:spcAft>
            </a:pPr>
            <a:r>
              <a:rPr lang="en-US" sz="2200" dirty="0">
                <a:solidFill>
                  <a:schemeClr val="bg2">
                    <a:lumMod val="25000"/>
                  </a:schemeClr>
                </a:solidFill>
              </a:rPr>
              <a:t>Thickness along the beam: 4.0±0.1 mm</a:t>
            </a:r>
            <a:endParaRPr lang="it-IT" sz="2200" dirty="0">
              <a:solidFill>
                <a:schemeClr val="bg2">
                  <a:lumMod val="25000"/>
                </a:schemeClr>
              </a:solidFill>
            </a:endParaRPr>
          </a:p>
          <a:p>
            <a:pPr marL="6350" indent="-6350" algn="just">
              <a:lnSpc>
                <a:spcPct val="115000"/>
              </a:lnSpc>
              <a:spcAft>
                <a:spcPts val="0"/>
              </a:spcAft>
            </a:pPr>
            <a:r>
              <a:rPr lang="en-US" sz="2200" dirty="0">
                <a:solidFill>
                  <a:schemeClr val="bg2">
                    <a:lumMod val="25000"/>
                  </a:schemeClr>
                </a:solidFill>
              </a:rPr>
              <a:t>Height &lt; 55 mm. </a:t>
            </a:r>
            <a:endParaRPr lang="it-IT" sz="2200" dirty="0">
              <a:solidFill>
                <a:schemeClr val="bg2">
                  <a:lumMod val="25000"/>
                </a:schemeClr>
              </a:solidFill>
            </a:endParaRPr>
          </a:p>
          <a:p>
            <a:pPr marL="6350" indent="-6350" algn="just">
              <a:lnSpc>
                <a:spcPct val="115000"/>
              </a:lnSpc>
              <a:spcAft>
                <a:spcPts val="0"/>
              </a:spcAft>
            </a:pPr>
            <a:r>
              <a:rPr lang="en-US" sz="2200" dirty="0">
                <a:solidFill>
                  <a:schemeClr val="bg2">
                    <a:lumMod val="25000"/>
                  </a:schemeClr>
                </a:solidFill>
              </a:rPr>
              <a:t>Weight &lt; 150 g</a:t>
            </a:r>
            <a:endParaRPr lang="it-IT" sz="2200" dirty="0">
              <a:solidFill>
                <a:schemeClr val="bg2">
                  <a:lumMod val="25000"/>
                </a:schemeClr>
              </a:solidFill>
            </a:endParaRPr>
          </a:p>
          <a:p>
            <a:pPr marL="6350" indent="-6350" algn="just">
              <a:lnSpc>
                <a:spcPct val="115000"/>
              </a:lnSpc>
              <a:spcAft>
                <a:spcPts val="0"/>
              </a:spcAft>
            </a:pPr>
            <a:r>
              <a:rPr lang="en-US" sz="2200" dirty="0">
                <a:solidFill>
                  <a:schemeClr val="bg2">
                    <a:lumMod val="25000"/>
                  </a:schemeClr>
                </a:solidFill>
              </a:rPr>
              <a:t>Channeling plane: (110)</a:t>
            </a:r>
            <a:endParaRPr lang="it-IT" sz="2200" dirty="0">
              <a:solidFill>
                <a:schemeClr val="bg2">
                  <a:lumMod val="25000"/>
                </a:schemeClr>
              </a:solidFill>
            </a:endParaRPr>
          </a:p>
          <a:p>
            <a:pPr marL="6350" indent="-6350" algn="just">
              <a:lnSpc>
                <a:spcPct val="115000"/>
              </a:lnSpc>
              <a:spcAft>
                <a:spcPts val="0"/>
              </a:spcAft>
            </a:pPr>
            <a:r>
              <a:rPr lang="en-US" sz="2200" dirty="0">
                <a:solidFill>
                  <a:schemeClr val="bg2">
                    <a:lumMod val="25000"/>
                  </a:schemeClr>
                </a:solidFill>
              </a:rPr>
              <a:t>Channeling axis: &lt;111&gt; or &lt;11</a:t>
            </a:r>
            <a:r>
              <a:rPr lang="it-IT" sz="2200" dirty="0">
                <a:solidFill>
                  <a:schemeClr val="bg2">
                    <a:lumMod val="25000"/>
                  </a:schemeClr>
                </a:solidFill>
              </a:rPr>
              <a:t>0&gt;</a:t>
            </a:r>
          </a:p>
          <a:p>
            <a:pPr marL="6350" indent="-6350" algn="just">
              <a:lnSpc>
                <a:spcPct val="115000"/>
              </a:lnSpc>
              <a:spcAft>
                <a:spcPts val="0"/>
              </a:spcAft>
            </a:pPr>
            <a:r>
              <a:rPr lang="en-US" sz="2200" dirty="0">
                <a:solidFill>
                  <a:srgbClr val="FF0000"/>
                </a:solidFill>
              </a:rPr>
              <a:t>Miscut for planar channeling: &lt; 10 </a:t>
            </a:r>
            <a:r>
              <a:rPr lang="en-US" sz="2200" dirty="0" err="1">
                <a:solidFill>
                  <a:srgbClr val="FF0000"/>
                </a:solidFill>
              </a:rPr>
              <a:t>μrad</a:t>
            </a:r>
            <a:r>
              <a:rPr lang="en-US" sz="2200" dirty="0">
                <a:solidFill>
                  <a:srgbClr val="FF0000"/>
                </a:solidFill>
              </a:rPr>
              <a:t>. </a:t>
            </a:r>
          </a:p>
          <a:p>
            <a:pPr marL="6350" indent="-6350" algn="just">
              <a:lnSpc>
                <a:spcPct val="115000"/>
              </a:lnSpc>
              <a:spcAft>
                <a:spcPts val="0"/>
              </a:spcAft>
            </a:pPr>
            <a:r>
              <a:rPr lang="en-US" sz="2200" dirty="0">
                <a:solidFill>
                  <a:srgbClr val="FF0000"/>
                </a:solidFill>
              </a:rPr>
              <a:t>Torsion: &lt; 1 </a:t>
            </a:r>
            <a:r>
              <a:rPr lang="en-US" sz="2200" dirty="0" err="1">
                <a:solidFill>
                  <a:srgbClr val="FF0000"/>
                </a:solidFill>
              </a:rPr>
              <a:t>μrad</a:t>
            </a:r>
            <a:r>
              <a:rPr lang="en-US" sz="2200" dirty="0">
                <a:solidFill>
                  <a:srgbClr val="FF0000"/>
                </a:solidFill>
              </a:rPr>
              <a:t>/mm</a:t>
            </a:r>
            <a:endParaRPr lang="it-IT" sz="2200" dirty="0">
              <a:solidFill>
                <a:srgbClr val="FF0000"/>
              </a:solidFill>
            </a:endParaRPr>
          </a:p>
          <a:p>
            <a:pPr marL="6350" indent="-6350" algn="just">
              <a:lnSpc>
                <a:spcPct val="115000"/>
              </a:lnSpc>
              <a:spcAft>
                <a:spcPts val="0"/>
              </a:spcAft>
            </a:pPr>
            <a:r>
              <a:rPr lang="en-US" sz="2200" dirty="0">
                <a:solidFill>
                  <a:srgbClr val="FF0000"/>
                </a:solidFill>
              </a:rPr>
              <a:t>Bending angle: 50-55 </a:t>
            </a:r>
            <a:r>
              <a:rPr lang="en-US" sz="2200" dirty="0" err="1">
                <a:solidFill>
                  <a:srgbClr val="FF0000"/>
                </a:solidFill>
              </a:rPr>
              <a:t>μrad</a:t>
            </a:r>
            <a:endParaRPr lang="en-US" sz="2200" dirty="0">
              <a:solidFill>
                <a:srgbClr val="FF0000"/>
              </a:solidFill>
            </a:endParaRPr>
          </a:p>
          <a:p>
            <a:pPr marL="6350" indent="-6350" algn="just">
              <a:lnSpc>
                <a:spcPct val="115000"/>
              </a:lnSpc>
              <a:spcAft>
                <a:spcPts val="0"/>
              </a:spcAft>
            </a:pPr>
            <a:r>
              <a:rPr lang="en-US" sz="2200" dirty="0">
                <a:solidFill>
                  <a:srgbClr val="FF0000"/>
                </a:solidFill>
              </a:rPr>
              <a:t>Dislocation density &lt; 1 cm</a:t>
            </a:r>
            <a:r>
              <a:rPr lang="en-US" sz="2200" baseline="30000" dirty="0">
                <a:solidFill>
                  <a:srgbClr val="FF0000"/>
                </a:solidFill>
              </a:rPr>
              <a:t>2</a:t>
            </a:r>
            <a:r>
              <a:rPr lang="en-US" sz="2200" dirty="0"/>
              <a:t> </a:t>
            </a:r>
            <a:endParaRPr lang="it-IT" sz="2200" dirty="0"/>
          </a:p>
        </p:txBody>
      </p:sp>
      <p:pic>
        <p:nvPicPr>
          <p:cNvPr id="5" name="Immagine 4">
            <a:extLst>
              <a:ext uri="{FF2B5EF4-FFF2-40B4-BE49-F238E27FC236}">
                <a16:creationId xmlns:a16="http://schemas.microsoft.com/office/drawing/2014/main" id="{C8B488BD-46B9-4098-6079-C7ACD3A24CAD}"/>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8824" t="12636" r="37779" b="14510"/>
          <a:stretch/>
        </p:blipFill>
        <p:spPr>
          <a:xfrm>
            <a:off x="7125730" y="1851586"/>
            <a:ext cx="3243123" cy="4083210"/>
          </a:xfrm>
          <a:prstGeom prst="rect">
            <a:avLst/>
          </a:prstGeom>
          <a:effectLst>
            <a:softEdge rad="63500"/>
          </a:effectLst>
        </p:spPr>
      </p:pic>
      <p:sp>
        <p:nvSpPr>
          <p:cNvPr id="10" name="CasellaDiTesto 9">
            <a:extLst>
              <a:ext uri="{FF2B5EF4-FFF2-40B4-BE49-F238E27FC236}">
                <a16:creationId xmlns:a16="http://schemas.microsoft.com/office/drawing/2014/main" id="{156A53EF-8337-B671-2DB1-A5EA6637F7C4}"/>
              </a:ext>
            </a:extLst>
          </p:cNvPr>
          <p:cNvSpPr txBox="1"/>
          <p:nvPr/>
        </p:nvSpPr>
        <p:spPr>
          <a:xfrm>
            <a:off x="575894" y="6079525"/>
            <a:ext cx="5937331" cy="430887"/>
          </a:xfrm>
          <a:prstGeom prst="rect">
            <a:avLst/>
          </a:prstGeom>
          <a:noFill/>
        </p:spPr>
        <p:txBody>
          <a:bodyPr wrap="none" rtlCol="0">
            <a:spAutoFit/>
          </a:bodyPr>
          <a:lstStyle/>
          <a:p>
            <a:r>
              <a:rPr lang="it-IT" sz="2200" b="1" dirty="0" err="1"/>
              <a:t>Specifications</a:t>
            </a:r>
            <a:r>
              <a:rPr lang="it-IT" sz="2200" b="1" dirty="0"/>
              <a:t> </a:t>
            </a:r>
            <a:r>
              <a:rPr lang="it-IT" sz="2200" b="1" dirty="0" err="1"/>
              <a:t>defined</a:t>
            </a:r>
            <a:r>
              <a:rPr lang="it-IT" sz="2200" b="1" dirty="0"/>
              <a:t> in </a:t>
            </a:r>
            <a:r>
              <a:rPr lang="it-IT" sz="2200" b="1" dirty="0" err="1"/>
              <a:t>collaboration</a:t>
            </a:r>
            <a:r>
              <a:rPr lang="it-IT" sz="2200" b="1" dirty="0"/>
              <a:t> with CERN</a:t>
            </a:r>
            <a:endParaRPr lang="en-US" sz="2200" b="1" dirty="0"/>
          </a:p>
        </p:txBody>
      </p:sp>
      <p:cxnSp>
        <p:nvCxnSpPr>
          <p:cNvPr id="8" name="Connettore 2 7">
            <a:extLst>
              <a:ext uri="{FF2B5EF4-FFF2-40B4-BE49-F238E27FC236}">
                <a16:creationId xmlns:a16="http://schemas.microsoft.com/office/drawing/2014/main" id="{DD84D287-DA21-8EF7-AF11-4DE3970D74AD}"/>
              </a:ext>
            </a:extLst>
          </p:cNvPr>
          <p:cNvCxnSpPr>
            <a:cxnSpLocks/>
          </p:cNvCxnSpPr>
          <p:nvPr/>
        </p:nvCxnSpPr>
        <p:spPr>
          <a:xfrm>
            <a:off x="6753225" y="2646029"/>
            <a:ext cx="1847850" cy="887746"/>
          </a:xfrm>
          <a:prstGeom prst="straightConnector1">
            <a:avLst/>
          </a:prstGeom>
          <a:ln w="1016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2">
            <a:extLst>
              <a:ext uri="{FF2B5EF4-FFF2-40B4-BE49-F238E27FC236}">
                <a16:creationId xmlns:a16="http://schemas.microsoft.com/office/drawing/2014/main" id="{B8481ABD-8D71-669F-31B3-0B91D8F353AA}"/>
              </a:ext>
            </a:extLst>
          </p:cNvPr>
          <p:cNvSpPr/>
          <p:nvPr/>
        </p:nvSpPr>
        <p:spPr>
          <a:xfrm rot="1537513">
            <a:off x="6721085" y="2330714"/>
            <a:ext cx="1307116" cy="558743"/>
          </a:xfrm>
          <a:prstGeom prst="rect">
            <a:avLst/>
          </a:prstGeom>
        </p:spPr>
        <p:txBody>
          <a:bodyPr wrap="square">
            <a:spAutoFit/>
          </a:bodyPr>
          <a:lstStyle/>
          <a:p>
            <a:pPr marL="6350" indent="-6350" algn="just">
              <a:lnSpc>
                <a:spcPct val="115000"/>
              </a:lnSpc>
              <a:spcAft>
                <a:spcPts val="0"/>
              </a:spcAft>
            </a:pPr>
            <a:r>
              <a:rPr lang="it-IT" sz="2800" b="1" dirty="0">
                <a:solidFill>
                  <a:schemeClr val="bg2">
                    <a:lumMod val="25000"/>
                  </a:schemeClr>
                </a:solidFill>
              </a:rPr>
              <a:t>Beam</a:t>
            </a:r>
            <a:endParaRPr lang="it-IT" sz="2800" b="1" dirty="0"/>
          </a:p>
        </p:txBody>
      </p:sp>
    </p:spTree>
    <p:extLst>
      <p:ext uri="{BB962C8B-B14F-4D97-AF65-F5344CB8AC3E}">
        <p14:creationId xmlns:p14="http://schemas.microsoft.com/office/powerpoint/2010/main" val="21434885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75C64455-BF5A-4232-9840-36F5D698C1D5}"/>
              </a:ext>
            </a:extLst>
          </p:cNvPr>
          <p:cNvSpPr>
            <a:spLocks noGrp="1"/>
          </p:cNvSpPr>
          <p:nvPr>
            <p:ph type="sldNum" sz="quarter" idx="12"/>
          </p:nvPr>
        </p:nvSpPr>
        <p:spPr/>
        <p:txBody>
          <a:bodyPr/>
          <a:lstStyle/>
          <a:p>
            <a:fld id="{FC2FCCD8-3932-48E0-A36E-605E7F86730D}" type="slidenum">
              <a:rPr lang="it-IT" smtClean="0"/>
              <a:t>14</a:t>
            </a:fld>
            <a:endParaRPr lang="it-IT"/>
          </a:p>
        </p:txBody>
      </p:sp>
      <p:sp>
        <p:nvSpPr>
          <p:cNvPr id="14" name="Segnaposto immagine 13">
            <a:extLst>
              <a:ext uri="{FF2B5EF4-FFF2-40B4-BE49-F238E27FC236}">
                <a16:creationId xmlns:a16="http://schemas.microsoft.com/office/drawing/2014/main" id="{8253A1DA-2904-1B59-E352-B3DCCD614E8E}"/>
              </a:ext>
            </a:extLst>
          </p:cNvPr>
          <p:cNvSpPr>
            <a:spLocks noGrp="1"/>
          </p:cNvSpPr>
          <p:nvPr>
            <p:ph type="pic" sz="quarter" idx="13"/>
          </p:nvPr>
        </p:nvSpPr>
        <p:spPr/>
        <p:txBody>
          <a:bodyPr/>
          <a:lstStyle/>
          <a:p>
            <a:endParaRPr lang="en-US"/>
          </a:p>
        </p:txBody>
      </p:sp>
      <p:sp>
        <p:nvSpPr>
          <p:cNvPr id="2" name="Title 1"/>
          <p:cNvSpPr>
            <a:spLocks noGrp="1"/>
          </p:cNvSpPr>
          <p:nvPr>
            <p:ph type="title"/>
          </p:nvPr>
        </p:nvSpPr>
        <p:spPr/>
        <p:txBody>
          <a:bodyPr>
            <a:normAutofit/>
          </a:bodyPr>
          <a:lstStyle/>
          <a:p>
            <a:r>
              <a:rPr lang="it-IT" dirty="0"/>
              <a:t>Crystals for LHC </a:t>
            </a:r>
            <a:r>
              <a:rPr lang="it-IT" dirty="0" err="1"/>
              <a:t>beam</a:t>
            </a:r>
            <a:r>
              <a:rPr lang="it-IT" dirty="0"/>
              <a:t> </a:t>
            </a:r>
            <a:r>
              <a:rPr lang="it-IT" dirty="0" err="1"/>
              <a:t>collimation</a:t>
            </a:r>
            <a:endParaRPr lang="en-US" dirty="0"/>
          </a:p>
        </p:txBody>
      </p:sp>
      <p:grpSp>
        <p:nvGrpSpPr>
          <p:cNvPr id="15" name="Gruppo 14">
            <a:extLst>
              <a:ext uri="{FF2B5EF4-FFF2-40B4-BE49-F238E27FC236}">
                <a16:creationId xmlns:a16="http://schemas.microsoft.com/office/drawing/2014/main" id="{689DCDB6-5A85-4E0C-E4F0-337831F095B4}"/>
              </a:ext>
            </a:extLst>
          </p:cNvPr>
          <p:cNvGrpSpPr/>
          <p:nvPr/>
        </p:nvGrpSpPr>
        <p:grpSpPr>
          <a:xfrm>
            <a:off x="506602" y="1284906"/>
            <a:ext cx="7697316" cy="4990687"/>
            <a:chOff x="468502" y="1176990"/>
            <a:chExt cx="8542984" cy="5538989"/>
          </a:xfrm>
        </p:grpSpPr>
        <p:grpSp>
          <p:nvGrpSpPr>
            <p:cNvPr id="22" name="Group 21"/>
            <p:cNvGrpSpPr/>
            <p:nvPr/>
          </p:nvGrpSpPr>
          <p:grpSpPr>
            <a:xfrm>
              <a:off x="468502" y="2497349"/>
              <a:ext cx="7926628" cy="3288158"/>
              <a:chOff x="2428513" y="2068055"/>
              <a:chExt cx="7926628" cy="3288158"/>
            </a:xfrm>
          </p:grpSpPr>
          <p:sp>
            <p:nvSpPr>
              <p:cNvPr id="18" name="Freeform 17"/>
              <p:cNvSpPr/>
              <p:nvPr/>
            </p:nvSpPr>
            <p:spPr>
              <a:xfrm flipV="1">
                <a:off x="2432409" y="3938170"/>
                <a:ext cx="3598932" cy="1418043"/>
              </a:xfrm>
              <a:custGeom>
                <a:avLst/>
                <a:gdLst>
                  <a:gd name="connsiteX0" fmla="*/ 3367273 w 3367273"/>
                  <a:gd name="connsiteY0" fmla="*/ 1418043 h 1418043"/>
                  <a:gd name="connsiteX1" fmla="*/ 2606177 w 3367273"/>
                  <a:gd name="connsiteY1" fmla="*/ 105779 h 1418043"/>
                  <a:gd name="connsiteX2" fmla="*/ 43889 w 3367273"/>
                  <a:gd name="connsiteY2" fmla="*/ 64284 h 1418043"/>
                  <a:gd name="connsiteX3" fmla="*/ 0 w 3367273"/>
                  <a:gd name="connsiteY3" fmla="*/ 67056 h 1418043"/>
                  <a:gd name="connsiteX4" fmla="*/ 0 w 3367273"/>
                  <a:gd name="connsiteY4" fmla="*/ 465399 h 1418043"/>
                  <a:gd name="connsiteX5" fmla="*/ 176334 w 3367273"/>
                  <a:gd name="connsiteY5" fmla="*/ 452273 h 1418043"/>
                  <a:gd name="connsiteX6" fmla="*/ 2388755 w 3367273"/>
                  <a:gd name="connsiteY6" fmla="*/ 489890 h 1418043"/>
                  <a:gd name="connsiteX7" fmla="*/ 2816351 w 3367273"/>
                  <a:gd name="connsiteY7" fmla="*/ 1104105 h 141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67273" h="1418043">
                    <a:moveTo>
                      <a:pt x="3367273" y="1418043"/>
                    </a:moveTo>
                    <a:cubicBezTo>
                      <a:pt x="3226605" y="1108256"/>
                      <a:pt x="2857069" y="182730"/>
                      <a:pt x="2606177" y="105779"/>
                    </a:cubicBezTo>
                    <a:cubicBezTo>
                      <a:pt x="2057991" y="-62356"/>
                      <a:pt x="954953" y="6477"/>
                      <a:pt x="43889" y="64284"/>
                    </a:cubicBezTo>
                    <a:lnTo>
                      <a:pt x="0" y="67056"/>
                    </a:lnTo>
                    <a:lnTo>
                      <a:pt x="0" y="465399"/>
                    </a:lnTo>
                    <a:lnTo>
                      <a:pt x="176334" y="452273"/>
                    </a:lnTo>
                    <a:cubicBezTo>
                      <a:pt x="1331402" y="377910"/>
                      <a:pt x="2286808" y="396539"/>
                      <a:pt x="2388755" y="489890"/>
                    </a:cubicBezTo>
                    <a:cubicBezTo>
                      <a:pt x="2505267" y="596577"/>
                      <a:pt x="2655399" y="1000225"/>
                      <a:pt x="2816351" y="1104105"/>
                    </a:cubicBezTo>
                    <a:close/>
                  </a:path>
                </a:pathLst>
              </a:custGeom>
              <a:gradFill>
                <a:gsLst>
                  <a:gs pos="72000">
                    <a:srgbClr val="1F904C"/>
                  </a:gs>
                  <a:gs pos="87000">
                    <a:srgbClr val="114F2A"/>
                  </a:gs>
                </a:gsLst>
                <a:lin ang="19800000" scaled="0"/>
              </a:gradFill>
              <a:ln>
                <a:noFill/>
              </a:ln>
              <a:effectLst>
                <a:outerShdw blurRad="25400" dist="25400" dir="5400000" algn="t"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dirty="0">
                  <a:latin typeface="Arial" panose="020B0604020202020204" pitchFamily="34" charset="0"/>
                  <a:cs typeface="Arial" panose="020B0604020202020204" pitchFamily="34" charset="0"/>
                </a:endParaRPr>
              </a:p>
            </p:txBody>
          </p:sp>
          <p:sp>
            <p:nvSpPr>
              <p:cNvPr id="19" name="Freeform 18"/>
              <p:cNvSpPr/>
              <p:nvPr/>
            </p:nvSpPr>
            <p:spPr>
              <a:xfrm>
                <a:off x="2432409" y="2068055"/>
                <a:ext cx="3598932" cy="1418043"/>
              </a:xfrm>
              <a:custGeom>
                <a:avLst/>
                <a:gdLst>
                  <a:gd name="connsiteX0" fmla="*/ 1654420 w 3367273"/>
                  <a:gd name="connsiteY0" fmla="*/ 658 h 1418043"/>
                  <a:gd name="connsiteX1" fmla="*/ 2606177 w 3367273"/>
                  <a:gd name="connsiteY1" fmla="*/ 105779 h 1418043"/>
                  <a:gd name="connsiteX2" fmla="*/ 3367273 w 3367273"/>
                  <a:gd name="connsiteY2" fmla="*/ 1418043 h 1418043"/>
                  <a:gd name="connsiteX3" fmla="*/ 2816351 w 3367273"/>
                  <a:gd name="connsiteY3" fmla="*/ 1104105 h 1418043"/>
                  <a:gd name="connsiteX4" fmla="*/ 2388755 w 3367273"/>
                  <a:gd name="connsiteY4" fmla="*/ 489890 h 1418043"/>
                  <a:gd name="connsiteX5" fmla="*/ 176334 w 3367273"/>
                  <a:gd name="connsiteY5" fmla="*/ 452273 h 1418043"/>
                  <a:gd name="connsiteX6" fmla="*/ 0 w 3367273"/>
                  <a:gd name="connsiteY6" fmla="*/ 465399 h 1418043"/>
                  <a:gd name="connsiteX7" fmla="*/ 0 w 3367273"/>
                  <a:gd name="connsiteY7" fmla="*/ 67056 h 1418043"/>
                  <a:gd name="connsiteX8" fmla="*/ 43889 w 3367273"/>
                  <a:gd name="connsiteY8" fmla="*/ 64284 h 1418043"/>
                  <a:gd name="connsiteX9" fmla="*/ 1654420 w 3367273"/>
                  <a:gd name="connsiteY9" fmla="*/ 658 h 141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67273" h="1418043">
                    <a:moveTo>
                      <a:pt x="1654420" y="658"/>
                    </a:moveTo>
                    <a:cubicBezTo>
                      <a:pt x="2034392" y="5188"/>
                      <a:pt x="2371240" y="33721"/>
                      <a:pt x="2606177" y="105779"/>
                    </a:cubicBezTo>
                    <a:cubicBezTo>
                      <a:pt x="2857069" y="182730"/>
                      <a:pt x="3226605" y="1108256"/>
                      <a:pt x="3367273" y="1418043"/>
                    </a:cubicBezTo>
                    <a:lnTo>
                      <a:pt x="2816351" y="1104105"/>
                    </a:lnTo>
                    <a:cubicBezTo>
                      <a:pt x="2655399" y="1000225"/>
                      <a:pt x="2505267" y="596577"/>
                      <a:pt x="2388755" y="489890"/>
                    </a:cubicBezTo>
                    <a:cubicBezTo>
                      <a:pt x="2286808" y="396539"/>
                      <a:pt x="1331402" y="377910"/>
                      <a:pt x="176334" y="452273"/>
                    </a:cubicBezTo>
                    <a:lnTo>
                      <a:pt x="0" y="465399"/>
                    </a:lnTo>
                    <a:lnTo>
                      <a:pt x="0" y="67056"/>
                    </a:lnTo>
                    <a:lnTo>
                      <a:pt x="43889" y="64284"/>
                    </a:lnTo>
                    <a:cubicBezTo>
                      <a:pt x="564497" y="31251"/>
                      <a:pt x="1147790" y="-5382"/>
                      <a:pt x="1654420" y="658"/>
                    </a:cubicBezTo>
                    <a:close/>
                  </a:path>
                </a:pathLst>
              </a:custGeom>
              <a:gradFill>
                <a:gsLst>
                  <a:gs pos="72000">
                    <a:srgbClr val="6E4698"/>
                  </a:gs>
                  <a:gs pos="87000">
                    <a:srgbClr val="432A6C"/>
                  </a:gs>
                </a:gsLst>
                <a:lin ang="19800000" scaled="0"/>
              </a:gradFill>
              <a:ln>
                <a:noFill/>
              </a:ln>
              <a:effectLst>
                <a:outerShdw blurRad="25400" dist="25400" dir="5400000" algn="t"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dirty="0">
                  <a:latin typeface="Arial" panose="020B0604020202020204" pitchFamily="34" charset="0"/>
                  <a:cs typeface="Arial" panose="020B0604020202020204" pitchFamily="34" charset="0"/>
                </a:endParaRPr>
              </a:p>
            </p:txBody>
          </p:sp>
          <p:sp>
            <p:nvSpPr>
              <p:cNvPr id="11" name="Rectangle 10"/>
              <p:cNvSpPr/>
              <p:nvPr/>
            </p:nvSpPr>
            <p:spPr>
              <a:xfrm>
                <a:off x="2432409" y="3518805"/>
                <a:ext cx="3465573" cy="384112"/>
              </a:xfrm>
              <a:prstGeom prst="rect">
                <a:avLst/>
              </a:prstGeom>
              <a:gradFill flip="none" rotWithShape="1">
                <a:gsLst>
                  <a:gs pos="58000">
                    <a:srgbClr val="0B7FC4"/>
                  </a:gs>
                  <a:gs pos="100000">
                    <a:srgbClr val="34416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394727" y="3274161"/>
                <a:ext cx="1210291" cy="869686"/>
              </a:xfrm>
              <a:prstGeom prst="rect">
                <a:avLst/>
              </a:prstGeom>
              <a:gradFill flip="none" rotWithShape="1">
                <a:gsLst>
                  <a:gs pos="100000">
                    <a:schemeClr val="tx1">
                      <a:lumMod val="50000"/>
                      <a:lumOff val="50000"/>
                      <a:alpha val="51000"/>
                    </a:schemeClr>
                  </a:gs>
                  <a:gs pos="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6" name="Freeform 5"/>
              <p:cNvSpPr/>
              <p:nvPr/>
            </p:nvSpPr>
            <p:spPr>
              <a:xfrm flipV="1">
                <a:off x="2428513" y="3464413"/>
                <a:ext cx="3831601" cy="1175474"/>
              </a:xfrm>
              <a:custGeom>
                <a:avLst/>
                <a:gdLst>
                  <a:gd name="connsiteX0" fmla="*/ 3175 w 3149600"/>
                  <a:gd name="connsiteY0" fmla="*/ 352425 h 952500"/>
                  <a:gd name="connsiteX1" fmla="*/ 0 w 3149600"/>
                  <a:gd name="connsiteY1" fmla="*/ 0 h 952500"/>
                  <a:gd name="connsiteX2" fmla="*/ 2574925 w 3149600"/>
                  <a:gd name="connsiteY2" fmla="*/ 15875 h 952500"/>
                  <a:gd name="connsiteX3" fmla="*/ 3044825 w 3149600"/>
                  <a:gd name="connsiteY3" fmla="*/ 669925 h 952500"/>
                  <a:gd name="connsiteX4" fmla="*/ 3146425 w 3149600"/>
                  <a:gd name="connsiteY4" fmla="*/ 673100 h 952500"/>
                  <a:gd name="connsiteX5" fmla="*/ 3149600 w 3149600"/>
                  <a:gd name="connsiteY5" fmla="*/ 917575 h 952500"/>
                  <a:gd name="connsiteX6" fmla="*/ 2759075 w 3149600"/>
                  <a:gd name="connsiteY6" fmla="*/ 952500 h 952500"/>
                  <a:gd name="connsiteX7" fmla="*/ 2413000 w 3149600"/>
                  <a:gd name="connsiteY7" fmla="*/ 349250 h 952500"/>
                  <a:gd name="connsiteX8" fmla="*/ 3175 w 3149600"/>
                  <a:gd name="connsiteY8" fmla="*/ 352425 h 952500"/>
                  <a:gd name="connsiteX0" fmla="*/ 3175 w 3149600"/>
                  <a:gd name="connsiteY0" fmla="*/ 367628 h 967703"/>
                  <a:gd name="connsiteX1" fmla="*/ 0 w 3149600"/>
                  <a:gd name="connsiteY1" fmla="*/ 15203 h 967703"/>
                  <a:gd name="connsiteX2" fmla="*/ 2574925 w 3149600"/>
                  <a:gd name="connsiteY2" fmla="*/ 31078 h 967703"/>
                  <a:gd name="connsiteX3" fmla="*/ 3044825 w 3149600"/>
                  <a:gd name="connsiteY3" fmla="*/ 685128 h 967703"/>
                  <a:gd name="connsiteX4" fmla="*/ 3146425 w 3149600"/>
                  <a:gd name="connsiteY4" fmla="*/ 688303 h 967703"/>
                  <a:gd name="connsiteX5" fmla="*/ 3149600 w 3149600"/>
                  <a:gd name="connsiteY5" fmla="*/ 932778 h 967703"/>
                  <a:gd name="connsiteX6" fmla="*/ 2759075 w 3149600"/>
                  <a:gd name="connsiteY6" fmla="*/ 967703 h 967703"/>
                  <a:gd name="connsiteX7" fmla="*/ 2413000 w 3149600"/>
                  <a:gd name="connsiteY7" fmla="*/ 364453 h 967703"/>
                  <a:gd name="connsiteX8" fmla="*/ 3175 w 3149600"/>
                  <a:gd name="connsiteY8" fmla="*/ 367628 h 967703"/>
                  <a:gd name="connsiteX0" fmla="*/ 3175 w 3149600"/>
                  <a:gd name="connsiteY0" fmla="*/ 395642 h 995717"/>
                  <a:gd name="connsiteX1" fmla="*/ 0 w 3149600"/>
                  <a:gd name="connsiteY1" fmla="*/ 43217 h 995717"/>
                  <a:gd name="connsiteX2" fmla="*/ 2574925 w 3149600"/>
                  <a:gd name="connsiteY2" fmla="*/ 59092 h 995717"/>
                  <a:gd name="connsiteX3" fmla="*/ 3044825 w 3149600"/>
                  <a:gd name="connsiteY3" fmla="*/ 713142 h 995717"/>
                  <a:gd name="connsiteX4" fmla="*/ 3146425 w 3149600"/>
                  <a:gd name="connsiteY4" fmla="*/ 716317 h 995717"/>
                  <a:gd name="connsiteX5" fmla="*/ 3149600 w 3149600"/>
                  <a:gd name="connsiteY5" fmla="*/ 960792 h 995717"/>
                  <a:gd name="connsiteX6" fmla="*/ 2759075 w 3149600"/>
                  <a:gd name="connsiteY6" fmla="*/ 995717 h 995717"/>
                  <a:gd name="connsiteX7" fmla="*/ 2413000 w 3149600"/>
                  <a:gd name="connsiteY7" fmla="*/ 392467 h 995717"/>
                  <a:gd name="connsiteX8" fmla="*/ 3175 w 3149600"/>
                  <a:gd name="connsiteY8" fmla="*/ 395642 h 995717"/>
                  <a:gd name="connsiteX0" fmla="*/ 3175 w 3149600"/>
                  <a:gd name="connsiteY0" fmla="*/ 405108 h 1005183"/>
                  <a:gd name="connsiteX1" fmla="*/ 0 w 3149600"/>
                  <a:gd name="connsiteY1" fmla="*/ 52683 h 1005183"/>
                  <a:gd name="connsiteX2" fmla="*/ 2574925 w 3149600"/>
                  <a:gd name="connsiteY2" fmla="*/ 68558 h 1005183"/>
                  <a:gd name="connsiteX3" fmla="*/ 3044825 w 3149600"/>
                  <a:gd name="connsiteY3" fmla="*/ 722608 h 1005183"/>
                  <a:gd name="connsiteX4" fmla="*/ 3146425 w 3149600"/>
                  <a:gd name="connsiteY4" fmla="*/ 725783 h 1005183"/>
                  <a:gd name="connsiteX5" fmla="*/ 3149600 w 3149600"/>
                  <a:gd name="connsiteY5" fmla="*/ 970258 h 1005183"/>
                  <a:gd name="connsiteX6" fmla="*/ 2759075 w 3149600"/>
                  <a:gd name="connsiteY6" fmla="*/ 1005183 h 1005183"/>
                  <a:gd name="connsiteX7" fmla="*/ 2413000 w 3149600"/>
                  <a:gd name="connsiteY7" fmla="*/ 401933 h 1005183"/>
                  <a:gd name="connsiteX8" fmla="*/ 3175 w 3149600"/>
                  <a:gd name="connsiteY8" fmla="*/ 405108 h 1005183"/>
                  <a:gd name="connsiteX0" fmla="*/ 3175 w 3149600"/>
                  <a:gd name="connsiteY0" fmla="*/ 405108 h 1005183"/>
                  <a:gd name="connsiteX1" fmla="*/ 0 w 3149600"/>
                  <a:gd name="connsiteY1" fmla="*/ 52683 h 1005183"/>
                  <a:gd name="connsiteX2" fmla="*/ 2574925 w 3149600"/>
                  <a:gd name="connsiteY2" fmla="*/ 68558 h 1005183"/>
                  <a:gd name="connsiteX3" fmla="*/ 3044825 w 3149600"/>
                  <a:gd name="connsiteY3" fmla="*/ 722608 h 1005183"/>
                  <a:gd name="connsiteX4" fmla="*/ 3146425 w 3149600"/>
                  <a:gd name="connsiteY4" fmla="*/ 725783 h 1005183"/>
                  <a:gd name="connsiteX5" fmla="*/ 3149600 w 3149600"/>
                  <a:gd name="connsiteY5" fmla="*/ 970258 h 1005183"/>
                  <a:gd name="connsiteX6" fmla="*/ 2759075 w 3149600"/>
                  <a:gd name="connsiteY6" fmla="*/ 1005183 h 1005183"/>
                  <a:gd name="connsiteX7" fmla="*/ 2413000 w 3149600"/>
                  <a:gd name="connsiteY7" fmla="*/ 401933 h 1005183"/>
                  <a:gd name="connsiteX8" fmla="*/ 3175 w 3149600"/>
                  <a:gd name="connsiteY8" fmla="*/ 405108 h 1005183"/>
                  <a:gd name="connsiteX0" fmla="*/ 3175 w 3149600"/>
                  <a:gd name="connsiteY0" fmla="*/ 405108 h 1005183"/>
                  <a:gd name="connsiteX1" fmla="*/ 0 w 3149600"/>
                  <a:gd name="connsiteY1" fmla="*/ 52683 h 1005183"/>
                  <a:gd name="connsiteX2" fmla="*/ 2574925 w 3149600"/>
                  <a:gd name="connsiteY2" fmla="*/ 68558 h 1005183"/>
                  <a:gd name="connsiteX3" fmla="*/ 3044825 w 3149600"/>
                  <a:gd name="connsiteY3" fmla="*/ 722608 h 1005183"/>
                  <a:gd name="connsiteX4" fmla="*/ 3146425 w 3149600"/>
                  <a:gd name="connsiteY4" fmla="*/ 725783 h 1005183"/>
                  <a:gd name="connsiteX5" fmla="*/ 3149600 w 3149600"/>
                  <a:gd name="connsiteY5" fmla="*/ 970258 h 1005183"/>
                  <a:gd name="connsiteX6" fmla="*/ 2759075 w 3149600"/>
                  <a:gd name="connsiteY6" fmla="*/ 1005183 h 1005183"/>
                  <a:gd name="connsiteX7" fmla="*/ 2413000 w 3149600"/>
                  <a:gd name="connsiteY7" fmla="*/ 401933 h 1005183"/>
                  <a:gd name="connsiteX8" fmla="*/ 3175 w 3149600"/>
                  <a:gd name="connsiteY8" fmla="*/ 405108 h 1005183"/>
                  <a:gd name="connsiteX0" fmla="*/ 3175 w 3149600"/>
                  <a:gd name="connsiteY0" fmla="*/ 405108 h 1005183"/>
                  <a:gd name="connsiteX1" fmla="*/ 0 w 3149600"/>
                  <a:gd name="connsiteY1" fmla="*/ 52683 h 1005183"/>
                  <a:gd name="connsiteX2" fmla="*/ 2574925 w 3149600"/>
                  <a:gd name="connsiteY2" fmla="*/ 68558 h 1005183"/>
                  <a:gd name="connsiteX3" fmla="*/ 3044825 w 3149600"/>
                  <a:gd name="connsiteY3" fmla="*/ 722608 h 1005183"/>
                  <a:gd name="connsiteX4" fmla="*/ 3146425 w 3149600"/>
                  <a:gd name="connsiteY4" fmla="*/ 725783 h 1005183"/>
                  <a:gd name="connsiteX5" fmla="*/ 3149600 w 3149600"/>
                  <a:gd name="connsiteY5" fmla="*/ 970258 h 1005183"/>
                  <a:gd name="connsiteX6" fmla="*/ 2759075 w 3149600"/>
                  <a:gd name="connsiteY6" fmla="*/ 1005183 h 1005183"/>
                  <a:gd name="connsiteX7" fmla="*/ 2400300 w 3149600"/>
                  <a:gd name="connsiteY7" fmla="*/ 408283 h 1005183"/>
                  <a:gd name="connsiteX8" fmla="*/ 3175 w 3149600"/>
                  <a:gd name="connsiteY8" fmla="*/ 405108 h 1005183"/>
                  <a:gd name="connsiteX0" fmla="*/ 3175 w 3149600"/>
                  <a:gd name="connsiteY0" fmla="*/ 405108 h 1005183"/>
                  <a:gd name="connsiteX1" fmla="*/ 0 w 3149600"/>
                  <a:gd name="connsiteY1" fmla="*/ 52683 h 1005183"/>
                  <a:gd name="connsiteX2" fmla="*/ 2574925 w 3149600"/>
                  <a:gd name="connsiteY2" fmla="*/ 68558 h 1005183"/>
                  <a:gd name="connsiteX3" fmla="*/ 3044825 w 3149600"/>
                  <a:gd name="connsiteY3" fmla="*/ 722608 h 1005183"/>
                  <a:gd name="connsiteX4" fmla="*/ 3146425 w 3149600"/>
                  <a:gd name="connsiteY4" fmla="*/ 725783 h 1005183"/>
                  <a:gd name="connsiteX5" fmla="*/ 3149600 w 3149600"/>
                  <a:gd name="connsiteY5" fmla="*/ 970258 h 1005183"/>
                  <a:gd name="connsiteX6" fmla="*/ 2759075 w 3149600"/>
                  <a:gd name="connsiteY6" fmla="*/ 1005183 h 1005183"/>
                  <a:gd name="connsiteX7" fmla="*/ 2400300 w 3149600"/>
                  <a:gd name="connsiteY7" fmla="*/ 408283 h 1005183"/>
                  <a:gd name="connsiteX8" fmla="*/ 3175 w 3149600"/>
                  <a:gd name="connsiteY8" fmla="*/ 405108 h 1005183"/>
                  <a:gd name="connsiteX0" fmla="*/ 3175 w 3149600"/>
                  <a:gd name="connsiteY0" fmla="*/ 405108 h 1005183"/>
                  <a:gd name="connsiteX1" fmla="*/ 0 w 3149600"/>
                  <a:gd name="connsiteY1" fmla="*/ 52683 h 1005183"/>
                  <a:gd name="connsiteX2" fmla="*/ 2574925 w 3149600"/>
                  <a:gd name="connsiteY2" fmla="*/ 68558 h 1005183"/>
                  <a:gd name="connsiteX3" fmla="*/ 3044825 w 3149600"/>
                  <a:gd name="connsiteY3" fmla="*/ 722608 h 1005183"/>
                  <a:gd name="connsiteX4" fmla="*/ 3146425 w 3149600"/>
                  <a:gd name="connsiteY4" fmla="*/ 725783 h 1005183"/>
                  <a:gd name="connsiteX5" fmla="*/ 3149600 w 3149600"/>
                  <a:gd name="connsiteY5" fmla="*/ 970258 h 1005183"/>
                  <a:gd name="connsiteX6" fmla="*/ 2759075 w 3149600"/>
                  <a:gd name="connsiteY6" fmla="*/ 1005183 h 1005183"/>
                  <a:gd name="connsiteX7" fmla="*/ 2384425 w 3149600"/>
                  <a:gd name="connsiteY7" fmla="*/ 405108 h 1005183"/>
                  <a:gd name="connsiteX8" fmla="*/ 3175 w 3149600"/>
                  <a:gd name="connsiteY8" fmla="*/ 405108 h 1005183"/>
                  <a:gd name="connsiteX0" fmla="*/ 3175 w 3149600"/>
                  <a:gd name="connsiteY0" fmla="*/ 405108 h 1005183"/>
                  <a:gd name="connsiteX1" fmla="*/ 0 w 3149600"/>
                  <a:gd name="connsiteY1" fmla="*/ 52683 h 1005183"/>
                  <a:gd name="connsiteX2" fmla="*/ 2574925 w 3149600"/>
                  <a:gd name="connsiteY2" fmla="*/ 68558 h 1005183"/>
                  <a:gd name="connsiteX3" fmla="*/ 3044825 w 3149600"/>
                  <a:gd name="connsiteY3" fmla="*/ 722608 h 1005183"/>
                  <a:gd name="connsiteX4" fmla="*/ 3146425 w 3149600"/>
                  <a:gd name="connsiteY4" fmla="*/ 725783 h 1005183"/>
                  <a:gd name="connsiteX5" fmla="*/ 3149600 w 3149600"/>
                  <a:gd name="connsiteY5" fmla="*/ 970258 h 1005183"/>
                  <a:gd name="connsiteX6" fmla="*/ 2759075 w 3149600"/>
                  <a:gd name="connsiteY6" fmla="*/ 1005183 h 1005183"/>
                  <a:gd name="connsiteX7" fmla="*/ 2384425 w 3149600"/>
                  <a:gd name="connsiteY7" fmla="*/ 405108 h 1005183"/>
                  <a:gd name="connsiteX8" fmla="*/ 3175 w 3149600"/>
                  <a:gd name="connsiteY8" fmla="*/ 405108 h 1005183"/>
                  <a:gd name="connsiteX0" fmla="*/ 3175 w 3149600"/>
                  <a:gd name="connsiteY0" fmla="*/ 405108 h 1027293"/>
                  <a:gd name="connsiteX1" fmla="*/ 0 w 3149600"/>
                  <a:gd name="connsiteY1" fmla="*/ 52683 h 1027293"/>
                  <a:gd name="connsiteX2" fmla="*/ 2574925 w 3149600"/>
                  <a:gd name="connsiteY2" fmla="*/ 68558 h 1027293"/>
                  <a:gd name="connsiteX3" fmla="*/ 3044825 w 3149600"/>
                  <a:gd name="connsiteY3" fmla="*/ 722608 h 1027293"/>
                  <a:gd name="connsiteX4" fmla="*/ 3146425 w 3149600"/>
                  <a:gd name="connsiteY4" fmla="*/ 725783 h 1027293"/>
                  <a:gd name="connsiteX5" fmla="*/ 3149600 w 3149600"/>
                  <a:gd name="connsiteY5" fmla="*/ 970258 h 1027293"/>
                  <a:gd name="connsiteX6" fmla="*/ 2759075 w 3149600"/>
                  <a:gd name="connsiteY6" fmla="*/ 1005183 h 1027293"/>
                  <a:gd name="connsiteX7" fmla="*/ 2384425 w 3149600"/>
                  <a:gd name="connsiteY7" fmla="*/ 405108 h 1027293"/>
                  <a:gd name="connsiteX8" fmla="*/ 3175 w 3149600"/>
                  <a:gd name="connsiteY8" fmla="*/ 405108 h 1027293"/>
                  <a:gd name="connsiteX0" fmla="*/ 3175 w 3149600"/>
                  <a:gd name="connsiteY0" fmla="*/ 405108 h 1029925"/>
                  <a:gd name="connsiteX1" fmla="*/ 0 w 3149600"/>
                  <a:gd name="connsiteY1" fmla="*/ 52683 h 1029925"/>
                  <a:gd name="connsiteX2" fmla="*/ 2574925 w 3149600"/>
                  <a:gd name="connsiteY2" fmla="*/ 68558 h 1029925"/>
                  <a:gd name="connsiteX3" fmla="*/ 3044825 w 3149600"/>
                  <a:gd name="connsiteY3" fmla="*/ 722608 h 1029925"/>
                  <a:gd name="connsiteX4" fmla="*/ 3146425 w 3149600"/>
                  <a:gd name="connsiteY4" fmla="*/ 725783 h 1029925"/>
                  <a:gd name="connsiteX5" fmla="*/ 3149600 w 3149600"/>
                  <a:gd name="connsiteY5" fmla="*/ 970258 h 1029925"/>
                  <a:gd name="connsiteX6" fmla="*/ 2759075 w 3149600"/>
                  <a:gd name="connsiteY6" fmla="*/ 1005183 h 1029925"/>
                  <a:gd name="connsiteX7" fmla="*/ 2384425 w 3149600"/>
                  <a:gd name="connsiteY7" fmla="*/ 405108 h 1029925"/>
                  <a:gd name="connsiteX8" fmla="*/ 3175 w 3149600"/>
                  <a:gd name="connsiteY8" fmla="*/ 405108 h 102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9600" h="1029925">
                    <a:moveTo>
                      <a:pt x="3175" y="405108"/>
                    </a:moveTo>
                    <a:cubicBezTo>
                      <a:pt x="2117" y="287633"/>
                      <a:pt x="1058" y="170158"/>
                      <a:pt x="0" y="52683"/>
                    </a:cubicBezTo>
                    <a:cubicBezTo>
                      <a:pt x="848783" y="23050"/>
                      <a:pt x="2345267" y="-57384"/>
                      <a:pt x="2574925" y="68558"/>
                    </a:cubicBezTo>
                    <a:cubicBezTo>
                      <a:pt x="2704872" y="139820"/>
                      <a:pt x="2888192" y="504591"/>
                      <a:pt x="3044825" y="722608"/>
                    </a:cubicBezTo>
                    <a:lnTo>
                      <a:pt x="3146425" y="725783"/>
                    </a:lnTo>
                    <a:cubicBezTo>
                      <a:pt x="3147483" y="807275"/>
                      <a:pt x="3148542" y="888766"/>
                      <a:pt x="3149600" y="970258"/>
                    </a:cubicBezTo>
                    <a:cubicBezTo>
                      <a:pt x="3108325" y="997775"/>
                      <a:pt x="2835275" y="1066566"/>
                      <a:pt x="2759075" y="1005183"/>
                    </a:cubicBezTo>
                    <a:cubicBezTo>
                      <a:pt x="2682875" y="943800"/>
                      <a:pt x="2477558" y="460141"/>
                      <a:pt x="2384425" y="405108"/>
                    </a:cubicBezTo>
                    <a:cubicBezTo>
                      <a:pt x="2291292" y="350075"/>
                      <a:pt x="1263650" y="343725"/>
                      <a:pt x="3175" y="405108"/>
                    </a:cubicBezTo>
                    <a:close/>
                  </a:path>
                </a:pathLst>
              </a:custGeom>
              <a:gradFill>
                <a:gsLst>
                  <a:gs pos="72000">
                    <a:srgbClr val="C11511"/>
                  </a:gs>
                  <a:gs pos="87000">
                    <a:srgbClr val="960000"/>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7" name="Right Arrow 6"/>
              <p:cNvSpPr/>
              <p:nvPr/>
            </p:nvSpPr>
            <p:spPr>
              <a:xfrm>
                <a:off x="7640100" y="3274161"/>
                <a:ext cx="2715041" cy="869686"/>
              </a:xfrm>
              <a:prstGeom prst="rightArrow">
                <a:avLst>
                  <a:gd name="adj1" fmla="val 45000"/>
                  <a:gd name="adj2" fmla="val 86667"/>
                </a:avLst>
              </a:prstGeom>
              <a:gradFill flip="none" rotWithShape="1">
                <a:gsLst>
                  <a:gs pos="0">
                    <a:schemeClr val="tx1"/>
                  </a:gs>
                  <a:gs pos="30000">
                    <a:schemeClr val="tx1">
                      <a:lumMod val="50000"/>
                      <a:lumOff val="50000"/>
                    </a:schemeClr>
                  </a:gs>
                </a:gsLst>
                <a:lin ang="19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8" name="Rounded Rectangle 7"/>
              <p:cNvSpPr/>
              <p:nvPr/>
            </p:nvSpPr>
            <p:spPr>
              <a:xfrm rot="3720000">
                <a:off x="6208742" y="3554637"/>
                <a:ext cx="864228" cy="296676"/>
              </a:xfrm>
              <a:prstGeom prst="roundRect">
                <a:avLst>
                  <a:gd name="adj" fmla="val 50000"/>
                </a:avLst>
              </a:prstGeom>
              <a:solidFill>
                <a:srgbClr val="F85E08"/>
              </a:solidFill>
              <a:ln>
                <a:noFill/>
              </a:ln>
              <a:effectLst>
                <a:outerShdw blurRad="63500" sx="102000" sy="102000" algn="ct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9" name="Freeform 8"/>
              <p:cNvSpPr/>
              <p:nvPr/>
            </p:nvSpPr>
            <p:spPr>
              <a:xfrm>
                <a:off x="2432410" y="2793683"/>
                <a:ext cx="3920108" cy="1132117"/>
              </a:xfrm>
              <a:custGeom>
                <a:avLst/>
                <a:gdLst>
                  <a:gd name="connsiteX0" fmla="*/ 3175 w 3149600"/>
                  <a:gd name="connsiteY0" fmla="*/ 352425 h 952500"/>
                  <a:gd name="connsiteX1" fmla="*/ 0 w 3149600"/>
                  <a:gd name="connsiteY1" fmla="*/ 0 h 952500"/>
                  <a:gd name="connsiteX2" fmla="*/ 2574925 w 3149600"/>
                  <a:gd name="connsiteY2" fmla="*/ 15875 h 952500"/>
                  <a:gd name="connsiteX3" fmla="*/ 3044825 w 3149600"/>
                  <a:gd name="connsiteY3" fmla="*/ 669925 h 952500"/>
                  <a:gd name="connsiteX4" fmla="*/ 3146425 w 3149600"/>
                  <a:gd name="connsiteY4" fmla="*/ 673100 h 952500"/>
                  <a:gd name="connsiteX5" fmla="*/ 3149600 w 3149600"/>
                  <a:gd name="connsiteY5" fmla="*/ 917575 h 952500"/>
                  <a:gd name="connsiteX6" fmla="*/ 2759075 w 3149600"/>
                  <a:gd name="connsiteY6" fmla="*/ 952500 h 952500"/>
                  <a:gd name="connsiteX7" fmla="*/ 2413000 w 3149600"/>
                  <a:gd name="connsiteY7" fmla="*/ 349250 h 952500"/>
                  <a:gd name="connsiteX8" fmla="*/ 3175 w 3149600"/>
                  <a:gd name="connsiteY8" fmla="*/ 352425 h 952500"/>
                  <a:gd name="connsiteX0" fmla="*/ 3175 w 3149600"/>
                  <a:gd name="connsiteY0" fmla="*/ 367628 h 967703"/>
                  <a:gd name="connsiteX1" fmla="*/ 0 w 3149600"/>
                  <a:gd name="connsiteY1" fmla="*/ 15203 h 967703"/>
                  <a:gd name="connsiteX2" fmla="*/ 2574925 w 3149600"/>
                  <a:gd name="connsiteY2" fmla="*/ 31078 h 967703"/>
                  <a:gd name="connsiteX3" fmla="*/ 3044825 w 3149600"/>
                  <a:gd name="connsiteY3" fmla="*/ 685128 h 967703"/>
                  <a:gd name="connsiteX4" fmla="*/ 3146425 w 3149600"/>
                  <a:gd name="connsiteY4" fmla="*/ 688303 h 967703"/>
                  <a:gd name="connsiteX5" fmla="*/ 3149600 w 3149600"/>
                  <a:gd name="connsiteY5" fmla="*/ 932778 h 967703"/>
                  <a:gd name="connsiteX6" fmla="*/ 2759075 w 3149600"/>
                  <a:gd name="connsiteY6" fmla="*/ 967703 h 967703"/>
                  <a:gd name="connsiteX7" fmla="*/ 2413000 w 3149600"/>
                  <a:gd name="connsiteY7" fmla="*/ 364453 h 967703"/>
                  <a:gd name="connsiteX8" fmla="*/ 3175 w 3149600"/>
                  <a:gd name="connsiteY8" fmla="*/ 367628 h 967703"/>
                  <a:gd name="connsiteX0" fmla="*/ 3175 w 3149600"/>
                  <a:gd name="connsiteY0" fmla="*/ 395642 h 995717"/>
                  <a:gd name="connsiteX1" fmla="*/ 0 w 3149600"/>
                  <a:gd name="connsiteY1" fmla="*/ 43217 h 995717"/>
                  <a:gd name="connsiteX2" fmla="*/ 2574925 w 3149600"/>
                  <a:gd name="connsiteY2" fmla="*/ 59092 h 995717"/>
                  <a:gd name="connsiteX3" fmla="*/ 3044825 w 3149600"/>
                  <a:gd name="connsiteY3" fmla="*/ 713142 h 995717"/>
                  <a:gd name="connsiteX4" fmla="*/ 3146425 w 3149600"/>
                  <a:gd name="connsiteY4" fmla="*/ 716317 h 995717"/>
                  <a:gd name="connsiteX5" fmla="*/ 3149600 w 3149600"/>
                  <a:gd name="connsiteY5" fmla="*/ 960792 h 995717"/>
                  <a:gd name="connsiteX6" fmla="*/ 2759075 w 3149600"/>
                  <a:gd name="connsiteY6" fmla="*/ 995717 h 995717"/>
                  <a:gd name="connsiteX7" fmla="*/ 2413000 w 3149600"/>
                  <a:gd name="connsiteY7" fmla="*/ 392467 h 995717"/>
                  <a:gd name="connsiteX8" fmla="*/ 3175 w 3149600"/>
                  <a:gd name="connsiteY8" fmla="*/ 395642 h 995717"/>
                  <a:gd name="connsiteX0" fmla="*/ 3175 w 3149600"/>
                  <a:gd name="connsiteY0" fmla="*/ 405108 h 1005183"/>
                  <a:gd name="connsiteX1" fmla="*/ 0 w 3149600"/>
                  <a:gd name="connsiteY1" fmla="*/ 52683 h 1005183"/>
                  <a:gd name="connsiteX2" fmla="*/ 2574925 w 3149600"/>
                  <a:gd name="connsiteY2" fmla="*/ 68558 h 1005183"/>
                  <a:gd name="connsiteX3" fmla="*/ 3044825 w 3149600"/>
                  <a:gd name="connsiteY3" fmla="*/ 722608 h 1005183"/>
                  <a:gd name="connsiteX4" fmla="*/ 3146425 w 3149600"/>
                  <a:gd name="connsiteY4" fmla="*/ 725783 h 1005183"/>
                  <a:gd name="connsiteX5" fmla="*/ 3149600 w 3149600"/>
                  <a:gd name="connsiteY5" fmla="*/ 970258 h 1005183"/>
                  <a:gd name="connsiteX6" fmla="*/ 2759075 w 3149600"/>
                  <a:gd name="connsiteY6" fmla="*/ 1005183 h 1005183"/>
                  <a:gd name="connsiteX7" fmla="*/ 2413000 w 3149600"/>
                  <a:gd name="connsiteY7" fmla="*/ 401933 h 1005183"/>
                  <a:gd name="connsiteX8" fmla="*/ 3175 w 3149600"/>
                  <a:gd name="connsiteY8" fmla="*/ 405108 h 1005183"/>
                  <a:gd name="connsiteX0" fmla="*/ 3175 w 3149600"/>
                  <a:gd name="connsiteY0" fmla="*/ 405108 h 1005183"/>
                  <a:gd name="connsiteX1" fmla="*/ 0 w 3149600"/>
                  <a:gd name="connsiteY1" fmla="*/ 52683 h 1005183"/>
                  <a:gd name="connsiteX2" fmla="*/ 2574925 w 3149600"/>
                  <a:gd name="connsiteY2" fmla="*/ 68558 h 1005183"/>
                  <a:gd name="connsiteX3" fmla="*/ 3044825 w 3149600"/>
                  <a:gd name="connsiteY3" fmla="*/ 722608 h 1005183"/>
                  <a:gd name="connsiteX4" fmla="*/ 3146425 w 3149600"/>
                  <a:gd name="connsiteY4" fmla="*/ 725783 h 1005183"/>
                  <a:gd name="connsiteX5" fmla="*/ 3149600 w 3149600"/>
                  <a:gd name="connsiteY5" fmla="*/ 970258 h 1005183"/>
                  <a:gd name="connsiteX6" fmla="*/ 2759075 w 3149600"/>
                  <a:gd name="connsiteY6" fmla="*/ 1005183 h 1005183"/>
                  <a:gd name="connsiteX7" fmla="*/ 2413000 w 3149600"/>
                  <a:gd name="connsiteY7" fmla="*/ 401933 h 1005183"/>
                  <a:gd name="connsiteX8" fmla="*/ 3175 w 3149600"/>
                  <a:gd name="connsiteY8" fmla="*/ 405108 h 1005183"/>
                  <a:gd name="connsiteX0" fmla="*/ 3175 w 3149600"/>
                  <a:gd name="connsiteY0" fmla="*/ 405108 h 1005183"/>
                  <a:gd name="connsiteX1" fmla="*/ 0 w 3149600"/>
                  <a:gd name="connsiteY1" fmla="*/ 52683 h 1005183"/>
                  <a:gd name="connsiteX2" fmla="*/ 2574925 w 3149600"/>
                  <a:gd name="connsiteY2" fmla="*/ 68558 h 1005183"/>
                  <a:gd name="connsiteX3" fmla="*/ 3044825 w 3149600"/>
                  <a:gd name="connsiteY3" fmla="*/ 722608 h 1005183"/>
                  <a:gd name="connsiteX4" fmla="*/ 3146425 w 3149600"/>
                  <a:gd name="connsiteY4" fmla="*/ 725783 h 1005183"/>
                  <a:gd name="connsiteX5" fmla="*/ 3149600 w 3149600"/>
                  <a:gd name="connsiteY5" fmla="*/ 970258 h 1005183"/>
                  <a:gd name="connsiteX6" fmla="*/ 2759075 w 3149600"/>
                  <a:gd name="connsiteY6" fmla="*/ 1005183 h 1005183"/>
                  <a:gd name="connsiteX7" fmla="*/ 2413000 w 3149600"/>
                  <a:gd name="connsiteY7" fmla="*/ 401933 h 1005183"/>
                  <a:gd name="connsiteX8" fmla="*/ 3175 w 3149600"/>
                  <a:gd name="connsiteY8" fmla="*/ 405108 h 1005183"/>
                  <a:gd name="connsiteX0" fmla="*/ 3175 w 3149600"/>
                  <a:gd name="connsiteY0" fmla="*/ 405108 h 1005183"/>
                  <a:gd name="connsiteX1" fmla="*/ 0 w 3149600"/>
                  <a:gd name="connsiteY1" fmla="*/ 52683 h 1005183"/>
                  <a:gd name="connsiteX2" fmla="*/ 2574925 w 3149600"/>
                  <a:gd name="connsiteY2" fmla="*/ 68558 h 1005183"/>
                  <a:gd name="connsiteX3" fmla="*/ 3044825 w 3149600"/>
                  <a:gd name="connsiteY3" fmla="*/ 722608 h 1005183"/>
                  <a:gd name="connsiteX4" fmla="*/ 3146425 w 3149600"/>
                  <a:gd name="connsiteY4" fmla="*/ 725783 h 1005183"/>
                  <a:gd name="connsiteX5" fmla="*/ 3149600 w 3149600"/>
                  <a:gd name="connsiteY5" fmla="*/ 970258 h 1005183"/>
                  <a:gd name="connsiteX6" fmla="*/ 2759075 w 3149600"/>
                  <a:gd name="connsiteY6" fmla="*/ 1005183 h 1005183"/>
                  <a:gd name="connsiteX7" fmla="*/ 2400300 w 3149600"/>
                  <a:gd name="connsiteY7" fmla="*/ 408283 h 1005183"/>
                  <a:gd name="connsiteX8" fmla="*/ 3175 w 3149600"/>
                  <a:gd name="connsiteY8" fmla="*/ 405108 h 1005183"/>
                  <a:gd name="connsiteX0" fmla="*/ 3175 w 3149600"/>
                  <a:gd name="connsiteY0" fmla="*/ 405108 h 1005183"/>
                  <a:gd name="connsiteX1" fmla="*/ 0 w 3149600"/>
                  <a:gd name="connsiteY1" fmla="*/ 52683 h 1005183"/>
                  <a:gd name="connsiteX2" fmla="*/ 2574925 w 3149600"/>
                  <a:gd name="connsiteY2" fmla="*/ 68558 h 1005183"/>
                  <a:gd name="connsiteX3" fmla="*/ 3044825 w 3149600"/>
                  <a:gd name="connsiteY3" fmla="*/ 722608 h 1005183"/>
                  <a:gd name="connsiteX4" fmla="*/ 3146425 w 3149600"/>
                  <a:gd name="connsiteY4" fmla="*/ 725783 h 1005183"/>
                  <a:gd name="connsiteX5" fmla="*/ 3149600 w 3149600"/>
                  <a:gd name="connsiteY5" fmla="*/ 970258 h 1005183"/>
                  <a:gd name="connsiteX6" fmla="*/ 2759075 w 3149600"/>
                  <a:gd name="connsiteY6" fmla="*/ 1005183 h 1005183"/>
                  <a:gd name="connsiteX7" fmla="*/ 2400300 w 3149600"/>
                  <a:gd name="connsiteY7" fmla="*/ 408283 h 1005183"/>
                  <a:gd name="connsiteX8" fmla="*/ 3175 w 3149600"/>
                  <a:gd name="connsiteY8" fmla="*/ 405108 h 1005183"/>
                  <a:gd name="connsiteX0" fmla="*/ 3175 w 3149600"/>
                  <a:gd name="connsiteY0" fmla="*/ 405108 h 1005183"/>
                  <a:gd name="connsiteX1" fmla="*/ 0 w 3149600"/>
                  <a:gd name="connsiteY1" fmla="*/ 52683 h 1005183"/>
                  <a:gd name="connsiteX2" fmla="*/ 2574925 w 3149600"/>
                  <a:gd name="connsiteY2" fmla="*/ 68558 h 1005183"/>
                  <a:gd name="connsiteX3" fmla="*/ 3044825 w 3149600"/>
                  <a:gd name="connsiteY3" fmla="*/ 722608 h 1005183"/>
                  <a:gd name="connsiteX4" fmla="*/ 3146425 w 3149600"/>
                  <a:gd name="connsiteY4" fmla="*/ 725783 h 1005183"/>
                  <a:gd name="connsiteX5" fmla="*/ 3149600 w 3149600"/>
                  <a:gd name="connsiteY5" fmla="*/ 970258 h 1005183"/>
                  <a:gd name="connsiteX6" fmla="*/ 2759075 w 3149600"/>
                  <a:gd name="connsiteY6" fmla="*/ 1005183 h 1005183"/>
                  <a:gd name="connsiteX7" fmla="*/ 2384425 w 3149600"/>
                  <a:gd name="connsiteY7" fmla="*/ 405108 h 1005183"/>
                  <a:gd name="connsiteX8" fmla="*/ 3175 w 3149600"/>
                  <a:gd name="connsiteY8" fmla="*/ 405108 h 1005183"/>
                  <a:gd name="connsiteX0" fmla="*/ 3175 w 3149600"/>
                  <a:gd name="connsiteY0" fmla="*/ 405108 h 1005183"/>
                  <a:gd name="connsiteX1" fmla="*/ 0 w 3149600"/>
                  <a:gd name="connsiteY1" fmla="*/ 52683 h 1005183"/>
                  <a:gd name="connsiteX2" fmla="*/ 2574925 w 3149600"/>
                  <a:gd name="connsiteY2" fmla="*/ 68558 h 1005183"/>
                  <a:gd name="connsiteX3" fmla="*/ 3044825 w 3149600"/>
                  <a:gd name="connsiteY3" fmla="*/ 722608 h 1005183"/>
                  <a:gd name="connsiteX4" fmla="*/ 3146425 w 3149600"/>
                  <a:gd name="connsiteY4" fmla="*/ 725783 h 1005183"/>
                  <a:gd name="connsiteX5" fmla="*/ 3149600 w 3149600"/>
                  <a:gd name="connsiteY5" fmla="*/ 970258 h 1005183"/>
                  <a:gd name="connsiteX6" fmla="*/ 2759075 w 3149600"/>
                  <a:gd name="connsiteY6" fmla="*/ 1005183 h 1005183"/>
                  <a:gd name="connsiteX7" fmla="*/ 2384425 w 3149600"/>
                  <a:gd name="connsiteY7" fmla="*/ 405108 h 1005183"/>
                  <a:gd name="connsiteX8" fmla="*/ 3175 w 3149600"/>
                  <a:gd name="connsiteY8" fmla="*/ 405108 h 1005183"/>
                  <a:gd name="connsiteX0" fmla="*/ 3175 w 3149600"/>
                  <a:gd name="connsiteY0" fmla="*/ 405108 h 1027293"/>
                  <a:gd name="connsiteX1" fmla="*/ 0 w 3149600"/>
                  <a:gd name="connsiteY1" fmla="*/ 52683 h 1027293"/>
                  <a:gd name="connsiteX2" fmla="*/ 2574925 w 3149600"/>
                  <a:gd name="connsiteY2" fmla="*/ 68558 h 1027293"/>
                  <a:gd name="connsiteX3" fmla="*/ 3044825 w 3149600"/>
                  <a:gd name="connsiteY3" fmla="*/ 722608 h 1027293"/>
                  <a:gd name="connsiteX4" fmla="*/ 3146425 w 3149600"/>
                  <a:gd name="connsiteY4" fmla="*/ 725783 h 1027293"/>
                  <a:gd name="connsiteX5" fmla="*/ 3149600 w 3149600"/>
                  <a:gd name="connsiteY5" fmla="*/ 970258 h 1027293"/>
                  <a:gd name="connsiteX6" fmla="*/ 2759075 w 3149600"/>
                  <a:gd name="connsiteY6" fmla="*/ 1005183 h 1027293"/>
                  <a:gd name="connsiteX7" fmla="*/ 2384425 w 3149600"/>
                  <a:gd name="connsiteY7" fmla="*/ 405108 h 1027293"/>
                  <a:gd name="connsiteX8" fmla="*/ 3175 w 3149600"/>
                  <a:gd name="connsiteY8" fmla="*/ 405108 h 1027293"/>
                  <a:gd name="connsiteX0" fmla="*/ 3175 w 3149600"/>
                  <a:gd name="connsiteY0" fmla="*/ 405108 h 1029925"/>
                  <a:gd name="connsiteX1" fmla="*/ 0 w 3149600"/>
                  <a:gd name="connsiteY1" fmla="*/ 52683 h 1029925"/>
                  <a:gd name="connsiteX2" fmla="*/ 2574925 w 3149600"/>
                  <a:gd name="connsiteY2" fmla="*/ 68558 h 1029925"/>
                  <a:gd name="connsiteX3" fmla="*/ 3044825 w 3149600"/>
                  <a:gd name="connsiteY3" fmla="*/ 722608 h 1029925"/>
                  <a:gd name="connsiteX4" fmla="*/ 3146425 w 3149600"/>
                  <a:gd name="connsiteY4" fmla="*/ 725783 h 1029925"/>
                  <a:gd name="connsiteX5" fmla="*/ 3149600 w 3149600"/>
                  <a:gd name="connsiteY5" fmla="*/ 970258 h 1029925"/>
                  <a:gd name="connsiteX6" fmla="*/ 2759075 w 3149600"/>
                  <a:gd name="connsiteY6" fmla="*/ 1005183 h 1029925"/>
                  <a:gd name="connsiteX7" fmla="*/ 2384425 w 3149600"/>
                  <a:gd name="connsiteY7" fmla="*/ 405108 h 1029925"/>
                  <a:gd name="connsiteX8" fmla="*/ 3175 w 3149600"/>
                  <a:gd name="connsiteY8" fmla="*/ 405108 h 1029925"/>
                  <a:gd name="connsiteX0" fmla="*/ 3175 w 3149600"/>
                  <a:gd name="connsiteY0" fmla="*/ 405108 h 999957"/>
                  <a:gd name="connsiteX1" fmla="*/ 0 w 3149600"/>
                  <a:gd name="connsiteY1" fmla="*/ 52683 h 999957"/>
                  <a:gd name="connsiteX2" fmla="*/ 2574925 w 3149600"/>
                  <a:gd name="connsiteY2" fmla="*/ 68558 h 999957"/>
                  <a:gd name="connsiteX3" fmla="*/ 3044825 w 3149600"/>
                  <a:gd name="connsiteY3" fmla="*/ 722608 h 999957"/>
                  <a:gd name="connsiteX4" fmla="*/ 3146425 w 3149600"/>
                  <a:gd name="connsiteY4" fmla="*/ 725783 h 999957"/>
                  <a:gd name="connsiteX5" fmla="*/ 3149600 w 3149600"/>
                  <a:gd name="connsiteY5" fmla="*/ 970258 h 999957"/>
                  <a:gd name="connsiteX6" fmla="*/ 2759075 w 3149600"/>
                  <a:gd name="connsiteY6" fmla="*/ 962320 h 999957"/>
                  <a:gd name="connsiteX7" fmla="*/ 2384425 w 3149600"/>
                  <a:gd name="connsiteY7" fmla="*/ 405108 h 999957"/>
                  <a:gd name="connsiteX8" fmla="*/ 3175 w 3149600"/>
                  <a:gd name="connsiteY8" fmla="*/ 405108 h 999957"/>
                  <a:gd name="connsiteX0" fmla="*/ 3175 w 3149600"/>
                  <a:gd name="connsiteY0" fmla="*/ 405108 h 999957"/>
                  <a:gd name="connsiteX1" fmla="*/ 0 w 3149600"/>
                  <a:gd name="connsiteY1" fmla="*/ 52683 h 999957"/>
                  <a:gd name="connsiteX2" fmla="*/ 2574925 w 3149600"/>
                  <a:gd name="connsiteY2" fmla="*/ 68558 h 999957"/>
                  <a:gd name="connsiteX3" fmla="*/ 3044825 w 3149600"/>
                  <a:gd name="connsiteY3" fmla="*/ 722608 h 999957"/>
                  <a:gd name="connsiteX4" fmla="*/ 3146425 w 3149600"/>
                  <a:gd name="connsiteY4" fmla="*/ 725783 h 999957"/>
                  <a:gd name="connsiteX5" fmla="*/ 3149600 w 3149600"/>
                  <a:gd name="connsiteY5" fmla="*/ 970258 h 999957"/>
                  <a:gd name="connsiteX6" fmla="*/ 2759075 w 3149600"/>
                  <a:gd name="connsiteY6" fmla="*/ 962320 h 999957"/>
                  <a:gd name="connsiteX7" fmla="*/ 2384425 w 3149600"/>
                  <a:gd name="connsiteY7" fmla="*/ 405108 h 999957"/>
                  <a:gd name="connsiteX8" fmla="*/ 3175 w 3149600"/>
                  <a:gd name="connsiteY8" fmla="*/ 405108 h 999957"/>
                  <a:gd name="connsiteX0" fmla="*/ 3175 w 3149600"/>
                  <a:gd name="connsiteY0" fmla="*/ 405108 h 999957"/>
                  <a:gd name="connsiteX1" fmla="*/ 0 w 3149600"/>
                  <a:gd name="connsiteY1" fmla="*/ 52683 h 999957"/>
                  <a:gd name="connsiteX2" fmla="*/ 2574925 w 3149600"/>
                  <a:gd name="connsiteY2" fmla="*/ 68558 h 999957"/>
                  <a:gd name="connsiteX3" fmla="*/ 3044825 w 3149600"/>
                  <a:gd name="connsiteY3" fmla="*/ 722608 h 999957"/>
                  <a:gd name="connsiteX4" fmla="*/ 3146425 w 3149600"/>
                  <a:gd name="connsiteY4" fmla="*/ 725783 h 999957"/>
                  <a:gd name="connsiteX5" fmla="*/ 3149600 w 3149600"/>
                  <a:gd name="connsiteY5" fmla="*/ 970258 h 999957"/>
                  <a:gd name="connsiteX6" fmla="*/ 2759075 w 3149600"/>
                  <a:gd name="connsiteY6" fmla="*/ 962320 h 999957"/>
                  <a:gd name="connsiteX7" fmla="*/ 2384425 w 3149600"/>
                  <a:gd name="connsiteY7" fmla="*/ 405108 h 999957"/>
                  <a:gd name="connsiteX8" fmla="*/ 3175 w 3149600"/>
                  <a:gd name="connsiteY8" fmla="*/ 405108 h 999957"/>
                  <a:gd name="connsiteX0" fmla="*/ 3175 w 3149600"/>
                  <a:gd name="connsiteY0" fmla="*/ 405108 h 999957"/>
                  <a:gd name="connsiteX1" fmla="*/ 0 w 3149600"/>
                  <a:gd name="connsiteY1" fmla="*/ 52683 h 999957"/>
                  <a:gd name="connsiteX2" fmla="*/ 2574925 w 3149600"/>
                  <a:gd name="connsiteY2" fmla="*/ 68558 h 999957"/>
                  <a:gd name="connsiteX3" fmla="*/ 3044825 w 3149600"/>
                  <a:gd name="connsiteY3" fmla="*/ 722608 h 999957"/>
                  <a:gd name="connsiteX4" fmla="*/ 3146425 w 3149600"/>
                  <a:gd name="connsiteY4" fmla="*/ 725783 h 999957"/>
                  <a:gd name="connsiteX5" fmla="*/ 3149600 w 3149600"/>
                  <a:gd name="connsiteY5" fmla="*/ 970258 h 999957"/>
                  <a:gd name="connsiteX6" fmla="*/ 2759075 w 3149600"/>
                  <a:gd name="connsiteY6" fmla="*/ 962320 h 999957"/>
                  <a:gd name="connsiteX7" fmla="*/ 2384425 w 3149600"/>
                  <a:gd name="connsiteY7" fmla="*/ 405108 h 999957"/>
                  <a:gd name="connsiteX8" fmla="*/ 3175 w 3149600"/>
                  <a:gd name="connsiteY8" fmla="*/ 405108 h 999957"/>
                  <a:gd name="connsiteX0" fmla="*/ 3175 w 3173412"/>
                  <a:gd name="connsiteY0" fmla="*/ 405108 h 1013746"/>
                  <a:gd name="connsiteX1" fmla="*/ 0 w 3173412"/>
                  <a:gd name="connsiteY1" fmla="*/ 52683 h 1013746"/>
                  <a:gd name="connsiteX2" fmla="*/ 2574925 w 3173412"/>
                  <a:gd name="connsiteY2" fmla="*/ 68558 h 1013746"/>
                  <a:gd name="connsiteX3" fmla="*/ 3044825 w 3173412"/>
                  <a:gd name="connsiteY3" fmla="*/ 722608 h 1013746"/>
                  <a:gd name="connsiteX4" fmla="*/ 3146425 w 3173412"/>
                  <a:gd name="connsiteY4" fmla="*/ 725783 h 1013746"/>
                  <a:gd name="connsiteX5" fmla="*/ 3173412 w 3173412"/>
                  <a:gd name="connsiteY5" fmla="*/ 970258 h 1013746"/>
                  <a:gd name="connsiteX6" fmla="*/ 2759075 w 3173412"/>
                  <a:gd name="connsiteY6" fmla="*/ 962320 h 1013746"/>
                  <a:gd name="connsiteX7" fmla="*/ 2384425 w 3173412"/>
                  <a:gd name="connsiteY7" fmla="*/ 405108 h 1013746"/>
                  <a:gd name="connsiteX8" fmla="*/ 3175 w 3173412"/>
                  <a:gd name="connsiteY8" fmla="*/ 405108 h 1013746"/>
                  <a:gd name="connsiteX0" fmla="*/ 3175 w 3230562"/>
                  <a:gd name="connsiteY0" fmla="*/ 405108 h 1006150"/>
                  <a:gd name="connsiteX1" fmla="*/ 0 w 3230562"/>
                  <a:gd name="connsiteY1" fmla="*/ 52683 h 1006150"/>
                  <a:gd name="connsiteX2" fmla="*/ 2574925 w 3230562"/>
                  <a:gd name="connsiteY2" fmla="*/ 68558 h 1006150"/>
                  <a:gd name="connsiteX3" fmla="*/ 3044825 w 3230562"/>
                  <a:gd name="connsiteY3" fmla="*/ 722608 h 1006150"/>
                  <a:gd name="connsiteX4" fmla="*/ 3146425 w 3230562"/>
                  <a:gd name="connsiteY4" fmla="*/ 725783 h 1006150"/>
                  <a:gd name="connsiteX5" fmla="*/ 3230562 w 3230562"/>
                  <a:gd name="connsiteY5" fmla="*/ 951208 h 1006150"/>
                  <a:gd name="connsiteX6" fmla="*/ 2759075 w 3230562"/>
                  <a:gd name="connsiteY6" fmla="*/ 962320 h 1006150"/>
                  <a:gd name="connsiteX7" fmla="*/ 2384425 w 3230562"/>
                  <a:gd name="connsiteY7" fmla="*/ 405108 h 1006150"/>
                  <a:gd name="connsiteX8" fmla="*/ 3175 w 3230562"/>
                  <a:gd name="connsiteY8" fmla="*/ 405108 h 1006150"/>
                  <a:gd name="connsiteX0" fmla="*/ 3175 w 3230562"/>
                  <a:gd name="connsiteY0" fmla="*/ 405108 h 1005003"/>
                  <a:gd name="connsiteX1" fmla="*/ 0 w 3230562"/>
                  <a:gd name="connsiteY1" fmla="*/ 52683 h 1005003"/>
                  <a:gd name="connsiteX2" fmla="*/ 2574925 w 3230562"/>
                  <a:gd name="connsiteY2" fmla="*/ 68558 h 1005003"/>
                  <a:gd name="connsiteX3" fmla="*/ 3044825 w 3230562"/>
                  <a:gd name="connsiteY3" fmla="*/ 722608 h 1005003"/>
                  <a:gd name="connsiteX4" fmla="*/ 3146425 w 3230562"/>
                  <a:gd name="connsiteY4" fmla="*/ 725783 h 1005003"/>
                  <a:gd name="connsiteX5" fmla="*/ 3230562 w 3230562"/>
                  <a:gd name="connsiteY5" fmla="*/ 951208 h 1005003"/>
                  <a:gd name="connsiteX6" fmla="*/ 2759075 w 3230562"/>
                  <a:gd name="connsiteY6" fmla="*/ 962320 h 1005003"/>
                  <a:gd name="connsiteX7" fmla="*/ 2384425 w 3230562"/>
                  <a:gd name="connsiteY7" fmla="*/ 405108 h 1005003"/>
                  <a:gd name="connsiteX8" fmla="*/ 3175 w 3230562"/>
                  <a:gd name="connsiteY8" fmla="*/ 405108 h 1005003"/>
                  <a:gd name="connsiteX0" fmla="*/ 3175 w 3230562"/>
                  <a:gd name="connsiteY0" fmla="*/ 405108 h 991936"/>
                  <a:gd name="connsiteX1" fmla="*/ 0 w 3230562"/>
                  <a:gd name="connsiteY1" fmla="*/ 52683 h 991936"/>
                  <a:gd name="connsiteX2" fmla="*/ 2574925 w 3230562"/>
                  <a:gd name="connsiteY2" fmla="*/ 68558 h 991936"/>
                  <a:gd name="connsiteX3" fmla="*/ 3044825 w 3230562"/>
                  <a:gd name="connsiteY3" fmla="*/ 722608 h 991936"/>
                  <a:gd name="connsiteX4" fmla="*/ 3146425 w 3230562"/>
                  <a:gd name="connsiteY4" fmla="*/ 725783 h 991936"/>
                  <a:gd name="connsiteX5" fmla="*/ 3230562 w 3230562"/>
                  <a:gd name="connsiteY5" fmla="*/ 951208 h 991936"/>
                  <a:gd name="connsiteX6" fmla="*/ 2759075 w 3230562"/>
                  <a:gd name="connsiteY6" fmla="*/ 943270 h 991936"/>
                  <a:gd name="connsiteX7" fmla="*/ 2384425 w 3230562"/>
                  <a:gd name="connsiteY7" fmla="*/ 405108 h 991936"/>
                  <a:gd name="connsiteX8" fmla="*/ 3175 w 3230562"/>
                  <a:gd name="connsiteY8" fmla="*/ 405108 h 991936"/>
                  <a:gd name="connsiteX0" fmla="*/ 3175 w 3230562"/>
                  <a:gd name="connsiteY0" fmla="*/ 405108 h 991936"/>
                  <a:gd name="connsiteX1" fmla="*/ 0 w 3230562"/>
                  <a:gd name="connsiteY1" fmla="*/ 52683 h 991936"/>
                  <a:gd name="connsiteX2" fmla="*/ 2574925 w 3230562"/>
                  <a:gd name="connsiteY2" fmla="*/ 68558 h 991936"/>
                  <a:gd name="connsiteX3" fmla="*/ 3044825 w 3230562"/>
                  <a:gd name="connsiteY3" fmla="*/ 722608 h 991936"/>
                  <a:gd name="connsiteX4" fmla="*/ 3146425 w 3230562"/>
                  <a:gd name="connsiteY4" fmla="*/ 725783 h 991936"/>
                  <a:gd name="connsiteX5" fmla="*/ 3230562 w 3230562"/>
                  <a:gd name="connsiteY5" fmla="*/ 951208 h 991936"/>
                  <a:gd name="connsiteX6" fmla="*/ 2759075 w 3230562"/>
                  <a:gd name="connsiteY6" fmla="*/ 943270 h 991936"/>
                  <a:gd name="connsiteX7" fmla="*/ 2384425 w 3230562"/>
                  <a:gd name="connsiteY7" fmla="*/ 405108 h 991936"/>
                  <a:gd name="connsiteX8" fmla="*/ 3175 w 3230562"/>
                  <a:gd name="connsiteY8" fmla="*/ 405108 h 991936"/>
                  <a:gd name="connsiteX0" fmla="*/ 3175 w 3230562"/>
                  <a:gd name="connsiteY0" fmla="*/ 405108 h 991936"/>
                  <a:gd name="connsiteX1" fmla="*/ 0 w 3230562"/>
                  <a:gd name="connsiteY1" fmla="*/ 52683 h 991936"/>
                  <a:gd name="connsiteX2" fmla="*/ 2574925 w 3230562"/>
                  <a:gd name="connsiteY2" fmla="*/ 68558 h 991936"/>
                  <a:gd name="connsiteX3" fmla="*/ 3044825 w 3230562"/>
                  <a:gd name="connsiteY3" fmla="*/ 722608 h 991936"/>
                  <a:gd name="connsiteX4" fmla="*/ 3146425 w 3230562"/>
                  <a:gd name="connsiteY4" fmla="*/ 725783 h 991936"/>
                  <a:gd name="connsiteX5" fmla="*/ 3230562 w 3230562"/>
                  <a:gd name="connsiteY5" fmla="*/ 951208 h 991936"/>
                  <a:gd name="connsiteX6" fmla="*/ 2759075 w 3230562"/>
                  <a:gd name="connsiteY6" fmla="*/ 943270 h 991936"/>
                  <a:gd name="connsiteX7" fmla="*/ 2384425 w 3230562"/>
                  <a:gd name="connsiteY7" fmla="*/ 405108 h 991936"/>
                  <a:gd name="connsiteX8" fmla="*/ 3175 w 3230562"/>
                  <a:gd name="connsiteY8" fmla="*/ 405108 h 991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0562" h="991936">
                    <a:moveTo>
                      <a:pt x="3175" y="405108"/>
                    </a:moveTo>
                    <a:cubicBezTo>
                      <a:pt x="2117" y="287633"/>
                      <a:pt x="1058" y="170158"/>
                      <a:pt x="0" y="52683"/>
                    </a:cubicBezTo>
                    <a:cubicBezTo>
                      <a:pt x="848783" y="23050"/>
                      <a:pt x="2345267" y="-57384"/>
                      <a:pt x="2574925" y="68558"/>
                    </a:cubicBezTo>
                    <a:cubicBezTo>
                      <a:pt x="2704872" y="139820"/>
                      <a:pt x="2888192" y="504591"/>
                      <a:pt x="3044825" y="722608"/>
                    </a:cubicBezTo>
                    <a:lnTo>
                      <a:pt x="3146425" y="725783"/>
                    </a:lnTo>
                    <a:cubicBezTo>
                      <a:pt x="3147483" y="807275"/>
                      <a:pt x="3229504" y="869716"/>
                      <a:pt x="3230562" y="951208"/>
                    </a:cubicBezTo>
                    <a:cubicBezTo>
                      <a:pt x="3184525" y="973962"/>
                      <a:pt x="2900098" y="1034287"/>
                      <a:pt x="2759075" y="943270"/>
                    </a:cubicBezTo>
                    <a:cubicBezTo>
                      <a:pt x="2618052" y="852253"/>
                      <a:pt x="2519892" y="518614"/>
                      <a:pt x="2384425" y="405108"/>
                    </a:cubicBezTo>
                    <a:cubicBezTo>
                      <a:pt x="2248958" y="291602"/>
                      <a:pt x="1263650" y="343725"/>
                      <a:pt x="3175" y="405108"/>
                    </a:cubicBezTo>
                    <a:close/>
                  </a:path>
                </a:pathLst>
              </a:custGeom>
              <a:gradFill>
                <a:gsLst>
                  <a:gs pos="72000">
                    <a:srgbClr val="F85E08"/>
                  </a:gs>
                  <a:gs pos="87000">
                    <a:srgbClr val="8A3100"/>
                  </a:gs>
                </a:gsLst>
                <a:lin ang="19800000" scaled="0"/>
              </a:gradFill>
              <a:ln>
                <a:noFill/>
              </a:ln>
              <a:effectLst>
                <a:outerShdw blurRad="25400" dist="25400" dir="5400000" algn="t"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10" name="Rounded Rectangle 9"/>
              <p:cNvSpPr/>
              <p:nvPr/>
            </p:nvSpPr>
            <p:spPr>
              <a:xfrm rot="3720000">
                <a:off x="5871281" y="3554637"/>
                <a:ext cx="864228" cy="296676"/>
              </a:xfrm>
              <a:prstGeom prst="roundRect">
                <a:avLst>
                  <a:gd name="adj" fmla="val 50000"/>
                </a:avLst>
              </a:prstGeom>
              <a:solidFill>
                <a:srgbClr val="6E4698"/>
              </a:solidFill>
              <a:ln>
                <a:noFill/>
              </a:ln>
              <a:effectLst>
                <a:outerShdw blurRad="63500" sx="102000" sy="102000" algn="ct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12" name="Rounded Rectangle 11"/>
              <p:cNvSpPr/>
              <p:nvPr/>
            </p:nvSpPr>
            <p:spPr>
              <a:xfrm rot="3720000">
                <a:off x="6540307" y="3554637"/>
                <a:ext cx="864228" cy="296676"/>
              </a:xfrm>
              <a:prstGeom prst="roundRect">
                <a:avLst>
                  <a:gd name="adj" fmla="val 50000"/>
                </a:avLst>
              </a:prstGeom>
              <a:solidFill>
                <a:srgbClr val="0B7FC4"/>
              </a:solidFill>
              <a:ln>
                <a:noFill/>
              </a:ln>
              <a:effectLst>
                <a:outerShdw blurRad="63500" sx="102000" sy="102000" algn="ct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Arial" panose="020B0604020202020204" pitchFamily="34" charset="0"/>
                  <a:cs typeface="Arial" panose="020B0604020202020204" pitchFamily="34" charset="0"/>
                </a:endParaRPr>
              </a:p>
            </p:txBody>
          </p:sp>
          <p:sp>
            <p:nvSpPr>
              <p:cNvPr id="20" name="Rounded Rectangle 19"/>
              <p:cNvSpPr/>
              <p:nvPr/>
            </p:nvSpPr>
            <p:spPr>
              <a:xfrm rot="3720000">
                <a:off x="6874147" y="3554638"/>
                <a:ext cx="864228" cy="296676"/>
              </a:xfrm>
              <a:prstGeom prst="roundRect">
                <a:avLst>
                  <a:gd name="adj" fmla="val 50000"/>
                </a:avLst>
              </a:prstGeom>
              <a:solidFill>
                <a:srgbClr val="C11511"/>
              </a:solidFill>
              <a:ln>
                <a:noFill/>
              </a:ln>
              <a:effectLst>
                <a:outerShdw blurRad="63500" sx="102000" sy="102000" algn="ct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21" name="Rounded Rectangle 20"/>
              <p:cNvSpPr/>
              <p:nvPr/>
            </p:nvSpPr>
            <p:spPr>
              <a:xfrm rot="3720000">
                <a:off x="7211883" y="3554639"/>
                <a:ext cx="864228" cy="296676"/>
              </a:xfrm>
              <a:prstGeom prst="roundRect">
                <a:avLst>
                  <a:gd name="adj" fmla="val 50000"/>
                </a:avLst>
              </a:prstGeom>
              <a:solidFill>
                <a:srgbClr val="1F904C"/>
              </a:solidFill>
              <a:ln>
                <a:noFill/>
              </a:ln>
              <a:effectLst>
                <a:outerShdw blurRad="63500" sx="102000" sy="102000" algn="ct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Arial" panose="020B0604020202020204" pitchFamily="34" charset="0"/>
                  <a:cs typeface="Arial" panose="020B0604020202020204" pitchFamily="34" charset="0"/>
                </a:endParaRPr>
              </a:p>
            </p:txBody>
          </p:sp>
        </p:grpSp>
        <p:sp>
          <p:nvSpPr>
            <p:cNvPr id="16" name="TextBox 15"/>
            <p:cNvSpPr txBox="1"/>
            <p:nvPr/>
          </p:nvSpPr>
          <p:spPr>
            <a:xfrm>
              <a:off x="873652" y="3264163"/>
              <a:ext cx="2278188" cy="338554"/>
            </a:xfrm>
            <a:prstGeom prst="rect">
              <a:avLst/>
            </a:prstGeom>
            <a:noFill/>
          </p:spPr>
          <p:txBody>
            <a:bodyPr wrap="non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Silicon micromachining</a:t>
              </a:r>
            </a:p>
          </p:txBody>
        </p:sp>
        <p:sp>
          <p:nvSpPr>
            <p:cNvPr id="17" name="TextBox 16"/>
            <p:cNvSpPr txBox="1"/>
            <p:nvPr/>
          </p:nvSpPr>
          <p:spPr>
            <a:xfrm>
              <a:off x="700224" y="4649584"/>
              <a:ext cx="2600392" cy="338554"/>
            </a:xfrm>
            <a:prstGeom prst="rect">
              <a:avLst/>
            </a:prstGeom>
            <a:noFill/>
          </p:spPr>
          <p:txBody>
            <a:bodyPr wrap="non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Nuclear reaction analysis </a:t>
              </a:r>
            </a:p>
          </p:txBody>
        </p:sp>
        <p:sp>
          <p:nvSpPr>
            <p:cNvPr id="23" name="TextBox 22"/>
            <p:cNvSpPr txBox="1"/>
            <p:nvPr/>
          </p:nvSpPr>
          <p:spPr>
            <a:xfrm>
              <a:off x="951721" y="3962407"/>
              <a:ext cx="2040943" cy="338554"/>
            </a:xfrm>
            <a:prstGeom prst="rect">
              <a:avLst/>
            </a:prstGeom>
            <a:noFill/>
          </p:spPr>
          <p:txBody>
            <a:bodyPr wrap="non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Analytical sciences </a:t>
              </a:r>
            </a:p>
          </p:txBody>
        </p:sp>
        <p:sp>
          <p:nvSpPr>
            <p:cNvPr id="24" name="TextBox 23"/>
            <p:cNvSpPr txBox="1"/>
            <p:nvPr/>
          </p:nvSpPr>
          <p:spPr>
            <a:xfrm>
              <a:off x="694916" y="2597646"/>
              <a:ext cx="2542683" cy="338554"/>
            </a:xfrm>
            <a:prstGeom prst="rect">
              <a:avLst/>
            </a:prstGeom>
            <a:noFill/>
          </p:spPr>
          <p:txBody>
            <a:bodyPr wrap="non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Ultra-high precision optics</a:t>
              </a:r>
            </a:p>
          </p:txBody>
        </p:sp>
        <p:sp>
          <p:nvSpPr>
            <p:cNvPr id="25" name="TextBox 24"/>
            <p:cNvSpPr txBox="1"/>
            <p:nvPr/>
          </p:nvSpPr>
          <p:spPr>
            <a:xfrm>
              <a:off x="886606" y="5383242"/>
              <a:ext cx="2023311" cy="338554"/>
            </a:xfrm>
            <a:prstGeom prst="rect">
              <a:avLst/>
            </a:prstGeom>
            <a:noFill/>
          </p:spPr>
          <p:txBody>
            <a:bodyPr wrap="non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Laser interferometry</a:t>
              </a:r>
            </a:p>
          </p:txBody>
        </p:sp>
        <p:sp>
          <p:nvSpPr>
            <p:cNvPr id="26" name="TextBox 25"/>
            <p:cNvSpPr txBox="1"/>
            <p:nvPr/>
          </p:nvSpPr>
          <p:spPr>
            <a:xfrm>
              <a:off x="6893140" y="3969021"/>
              <a:ext cx="822661" cy="338554"/>
            </a:xfrm>
            <a:prstGeom prst="rect">
              <a:avLst/>
            </a:prstGeom>
            <a:noFill/>
          </p:spPr>
          <p:txBody>
            <a:bodyPr wrap="none" rtlCol="0" anchor="ctr">
              <a:spAutoFit/>
            </a:bodyPr>
            <a:lstStyle/>
            <a:p>
              <a:pPr algn="r"/>
              <a:r>
                <a:rPr lang="en-US" sz="1600" dirty="0">
                  <a:solidFill>
                    <a:schemeClr val="bg1"/>
                  </a:solidFill>
                  <a:latin typeface="Arial" panose="020B0604020202020204" pitchFamily="34" charset="0"/>
                  <a:cs typeface="Arial" panose="020B0604020202020204" pitchFamily="34" charset="0"/>
                </a:rPr>
                <a:t>Crystal</a:t>
              </a:r>
            </a:p>
          </p:txBody>
        </p:sp>
        <p:sp>
          <p:nvSpPr>
            <p:cNvPr id="27" name="Freeform 26"/>
            <p:cNvSpPr/>
            <p:nvPr/>
          </p:nvSpPr>
          <p:spPr>
            <a:xfrm>
              <a:off x="4170997" y="1493140"/>
              <a:ext cx="2761304" cy="2244974"/>
            </a:xfrm>
            <a:custGeom>
              <a:avLst/>
              <a:gdLst>
                <a:gd name="connsiteX0" fmla="*/ 0 w 2324100"/>
                <a:gd name="connsiteY0" fmla="*/ 2095500 h 2095500"/>
                <a:gd name="connsiteX1" fmla="*/ 0 w 2324100"/>
                <a:gd name="connsiteY1" fmla="*/ 0 h 2095500"/>
                <a:gd name="connsiteX2" fmla="*/ 2324100 w 2324100"/>
                <a:gd name="connsiteY2" fmla="*/ 0 h 2095500"/>
              </a:gdLst>
              <a:ahLst/>
              <a:cxnLst>
                <a:cxn ang="0">
                  <a:pos x="connsiteX0" y="connsiteY0"/>
                </a:cxn>
                <a:cxn ang="0">
                  <a:pos x="connsiteX1" y="connsiteY1"/>
                </a:cxn>
                <a:cxn ang="0">
                  <a:pos x="connsiteX2" y="connsiteY2"/>
                </a:cxn>
              </a:cxnLst>
              <a:rect l="l" t="t" r="r" b="b"/>
              <a:pathLst>
                <a:path w="2324100" h="2095500">
                  <a:moveTo>
                    <a:pt x="0" y="2095500"/>
                  </a:moveTo>
                  <a:lnTo>
                    <a:pt x="0" y="0"/>
                  </a:lnTo>
                  <a:lnTo>
                    <a:pt x="2324100" y="0"/>
                  </a:lnTo>
                </a:path>
              </a:pathLst>
            </a:custGeom>
            <a:noFill/>
            <a:ln w="25400">
              <a:solidFill>
                <a:schemeClr val="bg1">
                  <a:lumMod val="50000"/>
                </a:schemeClr>
              </a:solidFill>
              <a:head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4144010" y="1176990"/>
              <a:ext cx="2233304"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Deterministic polishing</a:t>
              </a:r>
            </a:p>
          </p:txBody>
        </p:sp>
        <p:sp>
          <p:nvSpPr>
            <p:cNvPr id="29" name="TextBox 28"/>
            <p:cNvSpPr txBox="1"/>
            <p:nvPr/>
          </p:nvSpPr>
          <p:spPr>
            <a:xfrm>
              <a:off x="4170997" y="1446432"/>
              <a:ext cx="3262978" cy="523220"/>
            </a:xfrm>
            <a:prstGeom prst="rect">
              <a:avLst/>
            </a:prstGeom>
            <a:noFill/>
          </p:spPr>
          <p:txBody>
            <a:bodyPr wrap="square" rtlCol="0">
              <a:spAutoFit/>
            </a:bodyPr>
            <a:lstStyle/>
            <a:p>
              <a:r>
                <a:rPr lang="en-US" sz="1400" dirty="0">
                  <a:solidFill>
                    <a:schemeClr val="tx1">
                      <a:lumMod val="65000"/>
                      <a:lumOff val="35000"/>
                    </a:schemeClr>
                  </a:solidFill>
                  <a:latin typeface="Arial" panose="020B0604020202020204" pitchFamily="34" charset="0"/>
                  <a:cs typeface="Arial" panose="020B0604020202020204" pitchFamily="34" charset="0"/>
                </a:rPr>
                <a:t>Lower the angle between crystal’s surface and its atomic planes</a:t>
              </a:r>
            </a:p>
          </p:txBody>
        </p:sp>
        <p:sp>
          <p:nvSpPr>
            <p:cNvPr id="30" name="Freeform 29"/>
            <p:cNvSpPr/>
            <p:nvPr/>
          </p:nvSpPr>
          <p:spPr>
            <a:xfrm>
              <a:off x="4549942" y="2332182"/>
              <a:ext cx="1728686" cy="1380638"/>
            </a:xfrm>
            <a:custGeom>
              <a:avLst/>
              <a:gdLst>
                <a:gd name="connsiteX0" fmla="*/ 0 w 2324100"/>
                <a:gd name="connsiteY0" fmla="*/ 2095500 h 2095500"/>
                <a:gd name="connsiteX1" fmla="*/ 0 w 2324100"/>
                <a:gd name="connsiteY1" fmla="*/ 0 h 2095500"/>
                <a:gd name="connsiteX2" fmla="*/ 2324100 w 2324100"/>
                <a:gd name="connsiteY2" fmla="*/ 0 h 2095500"/>
              </a:gdLst>
              <a:ahLst/>
              <a:cxnLst>
                <a:cxn ang="0">
                  <a:pos x="connsiteX0" y="connsiteY0"/>
                </a:cxn>
                <a:cxn ang="0">
                  <a:pos x="connsiteX1" y="connsiteY1"/>
                </a:cxn>
                <a:cxn ang="0">
                  <a:pos x="connsiteX2" y="connsiteY2"/>
                </a:cxn>
              </a:cxnLst>
              <a:rect l="l" t="t" r="r" b="b"/>
              <a:pathLst>
                <a:path w="2324100" h="2095500">
                  <a:moveTo>
                    <a:pt x="0" y="2095500"/>
                  </a:moveTo>
                  <a:lnTo>
                    <a:pt x="0" y="0"/>
                  </a:lnTo>
                  <a:lnTo>
                    <a:pt x="2324100" y="0"/>
                  </a:lnTo>
                </a:path>
              </a:pathLst>
            </a:custGeom>
            <a:noFill/>
            <a:ln w="25400">
              <a:solidFill>
                <a:schemeClr val="bg1">
                  <a:lumMod val="50000"/>
                </a:schemeClr>
              </a:solidFill>
              <a:head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771451" y="2959154"/>
              <a:ext cx="4152251" cy="375749"/>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SEM, TEM, µ-Raman, AFM, HR-XRD</a:t>
              </a:r>
            </a:p>
          </p:txBody>
        </p:sp>
        <p:sp>
          <p:nvSpPr>
            <p:cNvPr id="32" name="TextBox 31"/>
            <p:cNvSpPr txBox="1"/>
            <p:nvPr/>
          </p:nvSpPr>
          <p:spPr>
            <a:xfrm>
              <a:off x="5595208" y="3266282"/>
              <a:ext cx="3416278" cy="580704"/>
            </a:xfrm>
            <a:prstGeom prst="rect">
              <a:avLst/>
            </a:prstGeom>
            <a:noFill/>
          </p:spPr>
          <p:txBody>
            <a:bodyPr wrap="square" rtlCol="0">
              <a:spAutoFit/>
            </a:bodyPr>
            <a:lstStyle/>
            <a:p>
              <a:r>
                <a:rPr lang="en-US" sz="1400" dirty="0">
                  <a:solidFill>
                    <a:schemeClr val="tx1">
                      <a:lumMod val="65000"/>
                      <a:lumOff val="35000"/>
                    </a:schemeClr>
                  </a:solidFill>
                  <a:latin typeface="Arial" panose="020B0604020202020204" pitchFamily="34" charset="0"/>
                  <a:cs typeface="Arial" panose="020B0604020202020204" pitchFamily="34" charset="0"/>
                </a:rPr>
                <a:t>Analytical techniques asses the “quality” of crystal’s surfaces</a:t>
              </a:r>
            </a:p>
          </p:txBody>
        </p:sp>
        <p:sp>
          <p:nvSpPr>
            <p:cNvPr id="33" name="Freeform 32"/>
            <p:cNvSpPr/>
            <p:nvPr/>
          </p:nvSpPr>
          <p:spPr>
            <a:xfrm flipV="1">
              <a:off x="5505437" y="4538483"/>
              <a:ext cx="2407328" cy="1692666"/>
            </a:xfrm>
            <a:custGeom>
              <a:avLst/>
              <a:gdLst>
                <a:gd name="connsiteX0" fmla="*/ 0 w 2324100"/>
                <a:gd name="connsiteY0" fmla="*/ 2095500 h 2095500"/>
                <a:gd name="connsiteX1" fmla="*/ 0 w 2324100"/>
                <a:gd name="connsiteY1" fmla="*/ 0 h 2095500"/>
                <a:gd name="connsiteX2" fmla="*/ 2324100 w 2324100"/>
                <a:gd name="connsiteY2" fmla="*/ 0 h 2095500"/>
              </a:gdLst>
              <a:ahLst/>
              <a:cxnLst>
                <a:cxn ang="0">
                  <a:pos x="connsiteX0" y="connsiteY0"/>
                </a:cxn>
                <a:cxn ang="0">
                  <a:pos x="connsiteX1" y="connsiteY1"/>
                </a:cxn>
                <a:cxn ang="0">
                  <a:pos x="connsiteX2" y="connsiteY2"/>
                </a:cxn>
              </a:cxnLst>
              <a:rect l="l" t="t" r="r" b="b"/>
              <a:pathLst>
                <a:path w="2324100" h="2095500">
                  <a:moveTo>
                    <a:pt x="0" y="2095500"/>
                  </a:moveTo>
                  <a:lnTo>
                    <a:pt x="0" y="0"/>
                  </a:lnTo>
                  <a:lnTo>
                    <a:pt x="2324100" y="0"/>
                  </a:lnTo>
                </a:path>
              </a:pathLst>
            </a:custGeom>
            <a:noFill/>
            <a:ln w="25400">
              <a:solidFill>
                <a:schemeClr val="bg1">
                  <a:lumMod val="50000"/>
                </a:schemeClr>
              </a:solidFill>
              <a:head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4455874" y="2032907"/>
              <a:ext cx="1949573"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Chemo-mechanical</a:t>
              </a:r>
            </a:p>
          </p:txBody>
        </p:sp>
        <p:sp>
          <p:nvSpPr>
            <p:cNvPr id="35" name="TextBox 34"/>
            <p:cNvSpPr txBox="1"/>
            <p:nvPr/>
          </p:nvSpPr>
          <p:spPr>
            <a:xfrm>
              <a:off x="4511708" y="2337315"/>
              <a:ext cx="2900295" cy="523220"/>
            </a:xfrm>
            <a:prstGeom prst="rect">
              <a:avLst/>
            </a:prstGeom>
            <a:noFill/>
          </p:spPr>
          <p:txBody>
            <a:bodyPr wrap="square" rtlCol="0">
              <a:spAutoFit/>
            </a:bodyPr>
            <a:lstStyle/>
            <a:p>
              <a:r>
                <a:rPr lang="en-US" sz="1400" dirty="0">
                  <a:solidFill>
                    <a:schemeClr val="tx1">
                      <a:lumMod val="65000"/>
                      <a:lumOff val="35000"/>
                    </a:schemeClr>
                  </a:solidFill>
                  <a:latin typeface="Arial" panose="020B0604020202020204" pitchFamily="34" charset="0"/>
                  <a:cs typeface="Arial" panose="020B0604020202020204" pitchFamily="34" charset="0"/>
                </a:rPr>
                <a:t>Borrowed from silicon micromachining</a:t>
              </a:r>
            </a:p>
          </p:txBody>
        </p:sp>
        <p:sp>
          <p:nvSpPr>
            <p:cNvPr id="36" name="Freeform 35"/>
            <p:cNvSpPr/>
            <p:nvPr/>
          </p:nvSpPr>
          <p:spPr>
            <a:xfrm flipV="1">
              <a:off x="5859861" y="4538474"/>
              <a:ext cx="2102192" cy="853915"/>
            </a:xfrm>
            <a:custGeom>
              <a:avLst/>
              <a:gdLst>
                <a:gd name="connsiteX0" fmla="*/ 0 w 2324100"/>
                <a:gd name="connsiteY0" fmla="*/ 2095500 h 2095500"/>
                <a:gd name="connsiteX1" fmla="*/ 0 w 2324100"/>
                <a:gd name="connsiteY1" fmla="*/ 0 h 2095500"/>
                <a:gd name="connsiteX2" fmla="*/ 2324100 w 2324100"/>
                <a:gd name="connsiteY2" fmla="*/ 0 h 2095500"/>
              </a:gdLst>
              <a:ahLst/>
              <a:cxnLst>
                <a:cxn ang="0">
                  <a:pos x="connsiteX0" y="connsiteY0"/>
                </a:cxn>
                <a:cxn ang="0">
                  <a:pos x="connsiteX1" y="connsiteY1"/>
                </a:cxn>
                <a:cxn ang="0">
                  <a:pos x="connsiteX2" y="connsiteY2"/>
                </a:cxn>
              </a:cxnLst>
              <a:rect l="l" t="t" r="r" b="b"/>
              <a:pathLst>
                <a:path w="2324100" h="2095500">
                  <a:moveTo>
                    <a:pt x="0" y="2095500"/>
                  </a:moveTo>
                  <a:lnTo>
                    <a:pt x="0" y="0"/>
                  </a:lnTo>
                  <a:lnTo>
                    <a:pt x="2324100" y="0"/>
                  </a:lnTo>
                </a:path>
              </a:pathLst>
            </a:custGeom>
            <a:noFill/>
            <a:ln w="25400">
              <a:solidFill>
                <a:schemeClr val="bg1">
                  <a:lumMod val="50000"/>
                </a:schemeClr>
              </a:solidFill>
              <a:head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5460690" y="5933217"/>
              <a:ext cx="2603598"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Rutherford back-scattering</a:t>
              </a:r>
            </a:p>
          </p:txBody>
        </p:sp>
        <p:sp>
          <p:nvSpPr>
            <p:cNvPr id="38" name="TextBox 37"/>
            <p:cNvSpPr txBox="1"/>
            <p:nvPr/>
          </p:nvSpPr>
          <p:spPr>
            <a:xfrm>
              <a:off x="5460690" y="6192759"/>
              <a:ext cx="2358163" cy="523220"/>
            </a:xfrm>
            <a:prstGeom prst="rect">
              <a:avLst/>
            </a:prstGeom>
            <a:noFill/>
          </p:spPr>
          <p:txBody>
            <a:bodyPr wrap="square" rtlCol="0">
              <a:spAutoFit/>
            </a:bodyPr>
            <a:lstStyle/>
            <a:p>
              <a:r>
                <a:rPr lang="en-US" sz="1400" dirty="0">
                  <a:solidFill>
                    <a:schemeClr val="tx1">
                      <a:lumMod val="65000"/>
                      <a:lumOff val="35000"/>
                    </a:schemeClr>
                  </a:solidFill>
                  <a:latin typeface="Arial" panose="020B0604020202020204" pitchFamily="34" charset="0"/>
                  <a:cs typeface="Arial" panose="020B0604020202020204" pitchFamily="34" charset="0"/>
                </a:rPr>
                <a:t>Investigate the first atomic layers of the crystal</a:t>
              </a:r>
            </a:p>
          </p:txBody>
        </p:sp>
        <p:sp>
          <p:nvSpPr>
            <p:cNvPr id="39" name="Freeform 38"/>
            <p:cNvSpPr/>
            <p:nvPr/>
          </p:nvSpPr>
          <p:spPr>
            <a:xfrm>
              <a:off x="4869165" y="3279285"/>
              <a:ext cx="2542838" cy="433535"/>
            </a:xfrm>
            <a:custGeom>
              <a:avLst/>
              <a:gdLst>
                <a:gd name="connsiteX0" fmla="*/ 0 w 2324100"/>
                <a:gd name="connsiteY0" fmla="*/ 2095500 h 2095500"/>
                <a:gd name="connsiteX1" fmla="*/ 0 w 2324100"/>
                <a:gd name="connsiteY1" fmla="*/ 0 h 2095500"/>
                <a:gd name="connsiteX2" fmla="*/ 2324100 w 2324100"/>
                <a:gd name="connsiteY2" fmla="*/ 0 h 2095500"/>
              </a:gdLst>
              <a:ahLst/>
              <a:cxnLst>
                <a:cxn ang="0">
                  <a:pos x="connsiteX0" y="connsiteY0"/>
                </a:cxn>
                <a:cxn ang="0">
                  <a:pos x="connsiteX1" y="connsiteY1"/>
                </a:cxn>
                <a:cxn ang="0">
                  <a:pos x="connsiteX2" y="connsiteY2"/>
                </a:cxn>
              </a:cxnLst>
              <a:rect l="l" t="t" r="r" b="b"/>
              <a:pathLst>
                <a:path w="2324100" h="2095500">
                  <a:moveTo>
                    <a:pt x="0" y="2095500"/>
                  </a:moveTo>
                  <a:lnTo>
                    <a:pt x="0" y="0"/>
                  </a:lnTo>
                  <a:lnTo>
                    <a:pt x="2324100" y="0"/>
                  </a:lnTo>
                </a:path>
              </a:pathLst>
            </a:custGeom>
            <a:noFill/>
            <a:ln w="25400">
              <a:solidFill>
                <a:schemeClr val="bg1">
                  <a:lumMod val="50000"/>
                </a:schemeClr>
              </a:solidFill>
              <a:head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5788466" y="5053836"/>
              <a:ext cx="2124299"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Fizeau interferometry</a:t>
              </a:r>
            </a:p>
          </p:txBody>
        </p:sp>
        <p:sp>
          <p:nvSpPr>
            <p:cNvPr id="41" name="TextBox 40"/>
            <p:cNvSpPr txBox="1"/>
            <p:nvPr/>
          </p:nvSpPr>
          <p:spPr>
            <a:xfrm>
              <a:off x="5788265" y="5373510"/>
              <a:ext cx="2447645" cy="523220"/>
            </a:xfrm>
            <a:prstGeom prst="rect">
              <a:avLst/>
            </a:prstGeom>
            <a:noFill/>
          </p:spPr>
          <p:txBody>
            <a:bodyPr wrap="square" rtlCol="0">
              <a:spAutoFit/>
            </a:bodyPr>
            <a:lstStyle/>
            <a:p>
              <a:r>
                <a:rPr lang="en-US" sz="1400" dirty="0">
                  <a:solidFill>
                    <a:schemeClr val="tx1">
                      <a:lumMod val="65000"/>
                      <a:lumOff val="35000"/>
                    </a:schemeClr>
                  </a:solidFill>
                  <a:latin typeface="Arial" panose="020B0604020202020204" pitchFamily="34" charset="0"/>
                  <a:cs typeface="Arial" panose="020B0604020202020204" pitchFamily="34" charset="0"/>
                </a:rPr>
                <a:t>Records the topography of the crystal’s surfaces</a:t>
              </a:r>
            </a:p>
          </p:txBody>
        </p:sp>
      </p:grpSp>
      <p:pic>
        <p:nvPicPr>
          <p:cNvPr id="3" name="Immagine 2">
            <a:extLst>
              <a:ext uri="{FF2B5EF4-FFF2-40B4-BE49-F238E27FC236}">
                <a16:creationId xmlns:a16="http://schemas.microsoft.com/office/drawing/2014/main" id="{FB39499A-9E7C-BCC0-A667-4A057DB7B630}"/>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8824" t="12636" r="37779" b="14510"/>
          <a:stretch/>
        </p:blipFill>
        <p:spPr>
          <a:xfrm>
            <a:off x="9565976" y="2319385"/>
            <a:ext cx="2282593" cy="2873868"/>
          </a:xfrm>
          <a:prstGeom prst="rect">
            <a:avLst/>
          </a:prstGeom>
          <a:effectLst>
            <a:softEdge rad="63500"/>
          </a:effectLst>
        </p:spPr>
      </p:pic>
    </p:spTree>
    <p:extLst>
      <p:ext uri="{BB962C8B-B14F-4D97-AF65-F5344CB8AC3E}">
        <p14:creationId xmlns:p14="http://schemas.microsoft.com/office/powerpoint/2010/main" val="3232821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CC9A17FF-24AD-421E-A28B-14D4DDC1807E}"/>
              </a:ext>
            </a:extLst>
          </p:cNvPr>
          <p:cNvSpPr>
            <a:spLocks noGrp="1"/>
          </p:cNvSpPr>
          <p:nvPr>
            <p:ph type="sldNum" sz="quarter" idx="12"/>
          </p:nvPr>
        </p:nvSpPr>
        <p:spPr/>
        <p:txBody>
          <a:bodyPr/>
          <a:lstStyle/>
          <a:p>
            <a:fld id="{FC2FCCD8-3932-48E0-A36E-605E7F86730D}" type="slidenum">
              <a:rPr lang="it-IT" smtClean="0"/>
              <a:t>15</a:t>
            </a:fld>
            <a:endParaRPr lang="it-IT"/>
          </a:p>
        </p:txBody>
      </p:sp>
      <p:sp>
        <p:nvSpPr>
          <p:cNvPr id="20" name="Segnaposto immagine 19">
            <a:extLst>
              <a:ext uri="{FF2B5EF4-FFF2-40B4-BE49-F238E27FC236}">
                <a16:creationId xmlns:a16="http://schemas.microsoft.com/office/drawing/2014/main" id="{9330EA87-1786-C772-9CB5-FB8B03FC6B0C}"/>
              </a:ext>
            </a:extLst>
          </p:cNvPr>
          <p:cNvSpPr>
            <a:spLocks noGrp="1"/>
          </p:cNvSpPr>
          <p:nvPr>
            <p:ph type="pic" sz="quarter" idx="13"/>
          </p:nvPr>
        </p:nvSpPr>
        <p:spPr/>
        <p:txBody>
          <a:bodyPr/>
          <a:lstStyle/>
          <a:p>
            <a:endParaRPr lang="en-US"/>
          </a:p>
        </p:txBody>
      </p:sp>
      <p:sp>
        <p:nvSpPr>
          <p:cNvPr id="6" name="Title 1">
            <a:extLst>
              <a:ext uri="{FF2B5EF4-FFF2-40B4-BE49-F238E27FC236}">
                <a16:creationId xmlns:a16="http://schemas.microsoft.com/office/drawing/2014/main" id="{DF92BBC2-044D-4766-971B-F7252A2423E3}"/>
              </a:ext>
            </a:extLst>
          </p:cNvPr>
          <p:cNvSpPr>
            <a:spLocks noGrp="1"/>
          </p:cNvSpPr>
          <p:nvPr>
            <p:ph type="title"/>
          </p:nvPr>
        </p:nvSpPr>
        <p:spPr/>
        <p:txBody>
          <a:bodyPr>
            <a:normAutofit/>
          </a:bodyPr>
          <a:lstStyle/>
          <a:p>
            <a:r>
              <a:rPr lang="it-IT" dirty="0"/>
              <a:t>Crystals for LHC </a:t>
            </a:r>
            <a:r>
              <a:rPr lang="it-IT" dirty="0" err="1"/>
              <a:t>beam</a:t>
            </a:r>
            <a:r>
              <a:rPr lang="it-IT" dirty="0"/>
              <a:t> </a:t>
            </a:r>
            <a:r>
              <a:rPr lang="it-IT" dirty="0" err="1"/>
              <a:t>collimation</a:t>
            </a:r>
            <a:endParaRPr lang="en-US" dirty="0"/>
          </a:p>
        </p:txBody>
      </p:sp>
      <p:grpSp>
        <p:nvGrpSpPr>
          <p:cNvPr id="21" name="Gruppo 20">
            <a:extLst>
              <a:ext uri="{FF2B5EF4-FFF2-40B4-BE49-F238E27FC236}">
                <a16:creationId xmlns:a16="http://schemas.microsoft.com/office/drawing/2014/main" id="{6EA6D48C-F67B-A818-6C46-7B150EFB8887}"/>
              </a:ext>
            </a:extLst>
          </p:cNvPr>
          <p:cNvGrpSpPr/>
          <p:nvPr/>
        </p:nvGrpSpPr>
        <p:grpSpPr>
          <a:xfrm>
            <a:off x="266893" y="1488495"/>
            <a:ext cx="6167014" cy="4976963"/>
            <a:chOff x="-2" y="988801"/>
            <a:chExt cx="7260279" cy="5859260"/>
          </a:xfrm>
        </p:grpSpPr>
        <p:pic>
          <p:nvPicPr>
            <p:cNvPr id="8" name="Immagine 7">
              <a:extLst>
                <a:ext uri="{FF2B5EF4-FFF2-40B4-BE49-F238E27FC236}">
                  <a16:creationId xmlns:a16="http://schemas.microsoft.com/office/drawing/2014/main" id="{AA1C15B1-022A-403B-A3F9-6AD18DB2972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630138" y="3918640"/>
              <a:ext cx="3630139" cy="2802835"/>
            </a:xfrm>
            <a:prstGeom prst="rect">
              <a:avLst/>
            </a:prstGeom>
          </p:spPr>
        </p:pic>
        <p:pic>
          <p:nvPicPr>
            <p:cNvPr id="9" name="Immagine 8">
              <a:extLst>
                <a:ext uri="{FF2B5EF4-FFF2-40B4-BE49-F238E27FC236}">
                  <a16:creationId xmlns:a16="http://schemas.microsoft.com/office/drawing/2014/main" id="{86C716C7-975C-4C40-9B00-35B3F8B20AC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630139" y="988801"/>
              <a:ext cx="3564777" cy="2686188"/>
            </a:xfrm>
            <a:prstGeom prst="rect">
              <a:avLst/>
            </a:prstGeom>
          </p:spPr>
        </p:pic>
        <p:grpSp>
          <p:nvGrpSpPr>
            <p:cNvPr id="11" name="Gruppo 10">
              <a:extLst>
                <a:ext uri="{FF2B5EF4-FFF2-40B4-BE49-F238E27FC236}">
                  <a16:creationId xmlns:a16="http://schemas.microsoft.com/office/drawing/2014/main" id="{2FC8DFFC-B173-459D-9A6B-3F4163E7601D}"/>
                </a:ext>
              </a:extLst>
            </p:cNvPr>
            <p:cNvGrpSpPr/>
            <p:nvPr/>
          </p:nvGrpSpPr>
          <p:grpSpPr>
            <a:xfrm>
              <a:off x="0" y="988801"/>
              <a:ext cx="3630139" cy="2862791"/>
              <a:chOff x="3431356" y="1162877"/>
              <a:chExt cx="3642335" cy="2872409"/>
            </a:xfrm>
          </p:grpSpPr>
          <p:pic>
            <p:nvPicPr>
              <p:cNvPr id="5" name="Immagine 4">
                <a:extLst>
                  <a:ext uri="{FF2B5EF4-FFF2-40B4-BE49-F238E27FC236}">
                    <a16:creationId xmlns:a16="http://schemas.microsoft.com/office/drawing/2014/main" id="{4C5F03D6-3341-4D63-82D4-CE7D77BF518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431356" y="1162877"/>
                <a:ext cx="3642335" cy="2872409"/>
              </a:xfrm>
              <a:prstGeom prst="rect">
                <a:avLst/>
              </a:prstGeom>
            </p:spPr>
          </p:pic>
          <p:sp>
            <p:nvSpPr>
              <p:cNvPr id="10" name="Rettangolo 9">
                <a:extLst>
                  <a:ext uri="{FF2B5EF4-FFF2-40B4-BE49-F238E27FC236}">
                    <a16:creationId xmlns:a16="http://schemas.microsoft.com/office/drawing/2014/main" id="{1E8E9C76-3D0E-46E1-A0FA-4A48B648F395}"/>
                  </a:ext>
                </a:extLst>
              </p:cNvPr>
              <p:cNvSpPr/>
              <p:nvPr/>
            </p:nvSpPr>
            <p:spPr>
              <a:xfrm>
                <a:off x="6609522" y="1224139"/>
                <a:ext cx="347869"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4" name="Gruppo 13">
              <a:extLst>
                <a:ext uri="{FF2B5EF4-FFF2-40B4-BE49-F238E27FC236}">
                  <a16:creationId xmlns:a16="http://schemas.microsoft.com/office/drawing/2014/main" id="{88D1F354-6F8E-4920-91D0-222E84721B52}"/>
                </a:ext>
              </a:extLst>
            </p:cNvPr>
            <p:cNvGrpSpPr/>
            <p:nvPr/>
          </p:nvGrpSpPr>
          <p:grpSpPr>
            <a:xfrm>
              <a:off x="-2" y="3842440"/>
              <a:ext cx="3630140" cy="3005621"/>
              <a:chOff x="-2" y="3842440"/>
              <a:chExt cx="3630140" cy="3005621"/>
            </a:xfrm>
          </p:grpSpPr>
          <p:pic>
            <p:nvPicPr>
              <p:cNvPr id="12" name="Immagine 11">
                <a:extLst>
                  <a:ext uri="{FF2B5EF4-FFF2-40B4-BE49-F238E27FC236}">
                    <a16:creationId xmlns:a16="http://schemas.microsoft.com/office/drawing/2014/main" id="{59DA9864-E90F-47C9-AB17-A4DD0192B56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 y="3842440"/>
                <a:ext cx="3630139" cy="2879035"/>
              </a:xfrm>
              <a:prstGeom prst="rect">
                <a:avLst/>
              </a:prstGeom>
            </p:spPr>
          </p:pic>
          <p:sp>
            <p:nvSpPr>
              <p:cNvPr id="13" name="Rettangolo 12">
                <a:extLst>
                  <a:ext uri="{FF2B5EF4-FFF2-40B4-BE49-F238E27FC236}">
                    <a16:creationId xmlns:a16="http://schemas.microsoft.com/office/drawing/2014/main" id="{55F8B6C7-07DE-4B47-B06E-1954BF26B4F6}"/>
                  </a:ext>
                </a:extLst>
              </p:cNvPr>
              <p:cNvSpPr/>
              <p:nvPr/>
            </p:nvSpPr>
            <p:spPr>
              <a:xfrm>
                <a:off x="-2" y="6221896"/>
                <a:ext cx="258418" cy="626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sp>
        <p:nvSpPr>
          <p:cNvPr id="2" name="TextBox 1">
            <a:extLst>
              <a:ext uri="{FF2B5EF4-FFF2-40B4-BE49-F238E27FC236}">
                <a16:creationId xmlns:a16="http://schemas.microsoft.com/office/drawing/2014/main" id="{B8E8FE7E-F911-41A1-A0DC-BC4065B7DEF7}"/>
              </a:ext>
            </a:extLst>
          </p:cNvPr>
          <p:cNvSpPr txBox="1"/>
          <p:nvPr/>
        </p:nvSpPr>
        <p:spPr>
          <a:xfrm>
            <a:off x="6791889" y="1788769"/>
            <a:ext cx="4197869" cy="4247317"/>
          </a:xfrm>
          <a:prstGeom prst="rect">
            <a:avLst/>
          </a:prstGeom>
          <a:noFill/>
        </p:spPr>
        <p:txBody>
          <a:bodyPr wrap="square" rtlCol="0">
            <a:spAutoFit/>
          </a:bodyPr>
          <a:lstStyle/>
          <a:p>
            <a:pPr marL="285750" indent="-285750">
              <a:buClr>
                <a:srgbClr val="27658A"/>
              </a:buClr>
              <a:buFont typeface="Wingdings" panose="05000000000000000000" pitchFamily="2" charset="2"/>
              <a:buChar char="§"/>
            </a:pPr>
            <a:r>
              <a:rPr lang="it-IT" dirty="0" err="1"/>
              <a:t>Essential</a:t>
            </a:r>
            <a:r>
              <a:rPr lang="it-IT" dirty="0"/>
              <a:t> to </a:t>
            </a:r>
            <a:r>
              <a:rPr lang="it-IT" dirty="0" err="1"/>
              <a:t>have</a:t>
            </a:r>
            <a:r>
              <a:rPr lang="it-IT" dirty="0"/>
              <a:t> </a:t>
            </a:r>
            <a:r>
              <a:rPr lang="it-IT" dirty="0" err="1"/>
              <a:t>surfaces</a:t>
            </a:r>
            <a:r>
              <a:rPr lang="it-IT" dirty="0"/>
              <a:t> free from sub-</a:t>
            </a:r>
            <a:r>
              <a:rPr lang="it-IT" dirty="0" err="1"/>
              <a:t>surface</a:t>
            </a:r>
            <a:r>
              <a:rPr lang="it-IT" dirty="0"/>
              <a:t> lattice </a:t>
            </a:r>
            <a:r>
              <a:rPr lang="it-IT" dirty="0" err="1"/>
              <a:t>damage</a:t>
            </a:r>
            <a:r>
              <a:rPr lang="it-IT" dirty="0"/>
              <a:t>: </a:t>
            </a:r>
            <a:r>
              <a:rPr lang="it-IT" dirty="0">
                <a:solidFill>
                  <a:srgbClr val="C00000"/>
                </a:solidFill>
              </a:rPr>
              <a:t>a </a:t>
            </a:r>
            <a:r>
              <a:rPr lang="it-IT" dirty="0" err="1">
                <a:solidFill>
                  <a:srgbClr val="C00000"/>
                </a:solidFill>
              </a:rPr>
              <a:t>dedicated</a:t>
            </a:r>
            <a:r>
              <a:rPr lang="it-IT" dirty="0">
                <a:solidFill>
                  <a:srgbClr val="C00000"/>
                </a:solidFill>
              </a:rPr>
              <a:t> manufacturing </a:t>
            </a:r>
            <a:r>
              <a:rPr lang="it-IT" dirty="0" err="1">
                <a:solidFill>
                  <a:srgbClr val="C00000"/>
                </a:solidFill>
              </a:rPr>
              <a:t>process</a:t>
            </a:r>
            <a:r>
              <a:rPr lang="it-IT" dirty="0">
                <a:solidFill>
                  <a:srgbClr val="C00000"/>
                </a:solidFill>
              </a:rPr>
              <a:t> </a:t>
            </a:r>
            <a:r>
              <a:rPr lang="it-IT" dirty="0" err="1">
                <a:solidFill>
                  <a:srgbClr val="C00000"/>
                </a:solidFill>
              </a:rPr>
              <a:t>have</a:t>
            </a:r>
            <a:r>
              <a:rPr lang="it-IT" dirty="0">
                <a:solidFill>
                  <a:srgbClr val="C00000"/>
                </a:solidFill>
              </a:rPr>
              <a:t> </a:t>
            </a:r>
            <a:r>
              <a:rPr lang="it-IT" dirty="0" err="1">
                <a:solidFill>
                  <a:srgbClr val="C00000"/>
                </a:solidFill>
              </a:rPr>
              <a:t>been</a:t>
            </a:r>
            <a:r>
              <a:rPr lang="it-IT" dirty="0">
                <a:solidFill>
                  <a:srgbClr val="C00000"/>
                </a:solidFill>
              </a:rPr>
              <a:t> </a:t>
            </a:r>
            <a:r>
              <a:rPr lang="it-IT" dirty="0" err="1">
                <a:solidFill>
                  <a:srgbClr val="C00000"/>
                </a:solidFill>
              </a:rPr>
              <a:t>established</a:t>
            </a:r>
            <a:endParaRPr lang="it-IT" dirty="0">
              <a:solidFill>
                <a:srgbClr val="C00000"/>
              </a:solidFill>
            </a:endParaRPr>
          </a:p>
          <a:p>
            <a:pPr marL="285750" indent="-285750">
              <a:buClr>
                <a:srgbClr val="27658A"/>
              </a:buClr>
              <a:buFont typeface="Wingdings" panose="05000000000000000000" pitchFamily="2" charset="2"/>
              <a:buChar char="§"/>
            </a:pPr>
            <a:endParaRPr lang="it-IT" dirty="0"/>
          </a:p>
          <a:p>
            <a:pPr marL="285750" indent="-285750">
              <a:buClr>
                <a:srgbClr val="27658A"/>
              </a:buClr>
              <a:buFont typeface="Wingdings" panose="05000000000000000000" pitchFamily="2" charset="2"/>
              <a:buChar char="§"/>
            </a:pPr>
            <a:r>
              <a:rPr lang="it-IT" dirty="0"/>
              <a:t>A large set of </a:t>
            </a:r>
            <a:r>
              <a:rPr lang="it-IT" dirty="0" err="1"/>
              <a:t>characterization</a:t>
            </a:r>
            <a:r>
              <a:rPr lang="it-IT" dirty="0"/>
              <a:t> techniques </a:t>
            </a:r>
            <a:r>
              <a:rPr lang="it-IT" dirty="0" err="1"/>
              <a:t>is</a:t>
            </a:r>
            <a:r>
              <a:rPr lang="it-IT" dirty="0"/>
              <a:t> </a:t>
            </a:r>
            <a:r>
              <a:rPr lang="it-IT" dirty="0" err="1"/>
              <a:t>exploited</a:t>
            </a:r>
            <a:r>
              <a:rPr lang="it-IT" dirty="0"/>
              <a:t> to validate the manufacturing </a:t>
            </a:r>
            <a:r>
              <a:rPr lang="it-IT" dirty="0" err="1"/>
              <a:t>process</a:t>
            </a:r>
            <a:r>
              <a:rPr lang="it-IT" dirty="0"/>
              <a:t>.</a:t>
            </a:r>
          </a:p>
          <a:p>
            <a:pPr marL="285750" indent="-285750">
              <a:buClr>
                <a:srgbClr val="27658A"/>
              </a:buClr>
              <a:buFont typeface="Wingdings" panose="05000000000000000000" pitchFamily="2" charset="2"/>
              <a:buChar char="§"/>
            </a:pPr>
            <a:endParaRPr lang="it-IT" dirty="0"/>
          </a:p>
          <a:p>
            <a:pPr marL="742950" lvl="1" indent="-285750">
              <a:buClr>
                <a:srgbClr val="27658A"/>
              </a:buClr>
              <a:buFont typeface="Wingdings" panose="05000000000000000000" pitchFamily="2" charset="2"/>
              <a:buChar char="§"/>
            </a:pPr>
            <a:r>
              <a:rPr lang="it-IT" dirty="0"/>
              <a:t>HR-XRD probe up to </a:t>
            </a:r>
            <a:r>
              <a:rPr lang="it-IT" dirty="0" err="1"/>
              <a:t>few</a:t>
            </a:r>
            <a:r>
              <a:rPr lang="it-IT" dirty="0"/>
              <a:t> </a:t>
            </a:r>
            <a:r>
              <a:rPr lang="it-IT" dirty="0" err="1"/>
              <a:t>tens</a:t>
            </a:r>
            <a:r>
              <a:rPr lang="it-IT" dirty="0"/>
              <a:t> of </a:t>
            </a:r>
            <a:r>
              <a:rPr lang="it-IT" dirty="0" err="1"/>
              <a:t>microns</a:t>
            </a:r>
            <a:endParaRPr lang="it-IT" dirty="0"/>
          </a:p>
          <a:p>
            <a:pPr marL="742950" lvl="1" indent="-285750">
              <a:buClr>
                <a:srgbClr val="27658A"/>
              </a:buClr>
              <a:buFont typeface="Wingdings" panose="05000000000000000000" pitchFamily="2" charset="2"/>
              <a:buChar char="§"/>
            </a:pPr>
            <a:r>
              <a:rPr lang="it-IT" dirty="0"/>
              <a:t>µ-</a:t>
            </a:r>
            <a:r>
              <a:rPr lang="it-IT" dirty="0" err="1"/>
              <a:t>raman</a:t>
            </a:r>
            <a:r>
              <a:rPr lang="it-IT" dirty="0"/>
              <a:t> (probe up to </a:t>
            </a:r>
            <a:r>
              <a:rPr lang="it-IT" dirty="0" err="1"/>
              <a:t>few</a:t>
            </a:r>
            <a:r>
              <a:rPr lang="it-IT" dirty="0"/>
              <a:t> </a:t>
            </a:r>
            <a:r>
              <a:rPr lang="it-IT" dirty="0" err="1"/>
              <a:t>microns</a:t>
            </a:r>
            <a:r>
              <a:rPr lang="it-IT" dirty="0"/>
              <a:t>)</a:t>
            </a:r>
          </a:p>
          <a:p>
            <a:pPr marL="742950" lvl="1" indent="-285750">
              <a:buClr>
                <a:srgbClr val="27658A"/>
              </a:buClr>
              <a:buFont typeface="Wingdings" panose="05000000000000000000" pitchFamily="2" charset="2"/>
              <a:buChar char="§"/>
            </a:pPr>
            <a:r>
              <a:rPr lang="it-IT" dirty="0"/>
              <a:t>RBS-</a:t>
            </a:r>
            <a:r>
              <a:rPr lang="it-IT" dirty="0" err="1"/>
              <a:t>Channeling</a:t>
            </a:r>
            <a:r>
              <a:rPr lang="it-IT" dirty="0"/>
              <a:t> (probe up to </a:t>
            </a:r>
            <a:r>
              <a:rPr lang="it-IT" dirty="0" err="1"/>
              <a:t>few</a:t>
            </a:r>
            <a:r>
              <a:rPr lang="it-IT" dirty="0"/>
              <a:t> </a:t>
            </a:r>
            <a:r>
              <a:rPr lang="it-IT" dirty="0" err="1"/>
              <a:t>hundred</a:t>
            </a:r>
            <a:r>
              <a:rPr lang="it-IT" dirty="0"/>
              <a:t> nm)</a:t>
            </a:r>
          </a:p>
          <a:p>
            <a:pPr marL="742950" lvl="1" indent="-285750">
              <a:buClr>
                <a:srgbClr val="27658A"/>
              </a:buClr>
              <a:buFont typeface="Wingdings" panose="05000000000000000000" pitchFamily="2" charset="2"/>
              <a:buChar char="§"/>
            </a:pPr>
            <a:r>
              <a:rPr lang="it-IT" dirty="0"/>
              <a:t>TEM (probe the first </a:t>
            </a:r>
            <a:r>
              <a:rPr lang="it-IT" dirty="0" err="1"/>
              <a:t>atomic</a:t>
            </a:r>
            <a:r>
              <a:rPr lang="it-IT" dirty="0"/>
              <a:t> </a:t>
            </a:r>
            <a:r>
              <a:rPr lang="it-IT" dirty="0" err="1"/>
              <a:t>layers</a:t>
            </a:r>
            <a:r>
              <a:rPr lang="it-IT" dirty="0"/>
              <a:t>)</a:t>
            </a:r>
          </a:p>
        </p:txBody>
      </p:sp>
      <p:sp>
        <p:nvSpPr>
          <p:cNvPr id="4" name="Rectangle 3">
            <a:extLst>
              <a:ext uri="{FF2B5EF4-FFF2-40B4-BE49-F238E27FC236}">
                <a16:creationId xmlns:a16="http://schemas.microsoft.com/office/drawing/2014/main" id="{C9BB6691-F302-4BDB-AA5C-51CBAE221B33}"/>
              </a:ext>
            </a:extLst>
          </p:cNvPr>
          <p:cNvSpPr/>
          <p:nvPr/>
        </p:nvSpPr>
        <p:spPr>
          <a:xfrm>
            <a:off x="4128117" y="1049858"/>
            <a:ext cx="292963" cy="160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ctangle 14">
            <a:extLst>
              <a:ext uri="{FF2B5EF4-FFF2-40B4-BE49-F238E27FC236}">
                <a16:creationId xmlns:a16="http://schemas.microsoft.com/office/drawing/2014/main" id="{28A25438-E9D9-48B2-A80C-5D4BEF40F9FD}"/>
              </a:ext>
            </a:extLst>
          </p:cNvPr>
          <p:cNvSpPr/>
          <p:nvPr/>
        </p:nvSpPr>
        <p:spPr>
          <a:xfrm flipV="1">
            <a:off x="3203919" y="3932527"/>
            <a:ext cx="292963" cy="389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7" name="Connettore 2 16">
            <a:extLst>
              <a:ext uri="{FF2B5EF4-FFF2-40B4-BE49-F238E27FC236}">
                <a16:creationId xmlns:a16="http://schemas.microsoft.com/office/drawing/2014/main" id="{1D812437-9D68-465E-8DA8-B15401053051}"/>
              </a:ext>
            </a:extLst>
          </p:cNvPr>
          <p:cNvCxnSpPr>
            <a:cxnSpLocks/>
          </p:cNvCxnSpPr>
          <p:nvPr/>
        </p:nvCxnSpPr>
        <p:spPr>
          <a:xfrm flipH="1">
            <a:off x="5228654" y="4302425"/>
            <a:ext cx="516163" cy="786411"/>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CasellaDiTesto 18">
            <a:extLst>
              <a:ext uri="{FF2B5EF4-FFF2-40B4-BE49-F238E27FC236}">
                <a16:creationId xmlns:a16="http://schemas.microsoft.com/office/drawing/2014/main" id="{69538335-6CC5-49D1-AD9D-DCB61E32EC5B}"/>
              </a:ext>
            </a:extLst>
          </p:cNvPr>
          <p:cNvSpPr txBox="1"/>
          <p:nvPr/>
        </p:nvSpPr>
        <p:spPr>
          <a:xfrm rot="18283389">
            <a:off x="4863358" y="4348349"/>
            <a:ext cx="915635" cy="461665"/>
          </a:xfrm>
          <a:prstGeom prst="rect">
            <a:avLst/>
          </a:prstGeom>
          <a:noFill/>
        </p:spPr>
        <p:txBody>
          <a:bodyPr wrap="none" rtlCol="0">
            <a:spAutoFit/>
          </a:bodyPr>
          <a:lstStyle/>
          <a:p>
            <a:r>
              <a:rPr lang="it-IT" sz="2400" b="1" dirty="0" err="1">
                <a:solidFill>
                  <a:schemeClr val="bg1"/>
                </a:solidFill>
              </a:rPr>
              <a:t>Beam</a:t>
            </a:r>
            <a:endParaRPr lang="it-IT" sz="2400" b="1" dirty="0">
              <a:solidFill>
                <a:schemeClr val="bg1"/>
              </a:solidFill>
            </a:endParaRPr>
          </a:p>
        </p:txBody>
      </p:sp>
    </p:spTree>
    <p:extLst>
      <p:ext uri="{BB962C8B-B14F-4D97-AF65-F5344CB8AC3E}">
        <p14:creationId xmlns:p14="http://schemas.microsoft.com/office/powerpoint/2010/main" val="84513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313CEB-93A9-210F-4A4F-BB9F9A59D6A8}"/>
              </a:ext>
            </a:extLst>
          </p:cNvPr>
          <p:cNvSpPr>
            <a:spLocks noGrp="1"/>
          </p:cNvSpPr>
          <p:nvPr>
            <p:ph type="title"/>
          </p:nvPr>
        </p:nvSpPr>
        <p:spPr>
          <a:xfrm>
            <a:off x="2177181" y="-65298"/>
            <a:ext cx="10500852" cy="1267554"/>
          </a:xfrm>
        </p:spPr>
        <p:txBody>
          <a:bodyPr>
            <a:normAutofit/>
          </a:bodyPr>
          <a:lstStyle/>
          <a:p>
            <a:pPr algn="l"/>
            <a:r>
              <a:rPr lang="en-US" altLang="ko-KR" sz="3400" b="1" kern="0" dirty="0">
                <a:ea typeface="Calibri"/>
                <a:cs typeface="Calibri"/>
              </a:rPr>
              <a:t>Double crystal setup EDM/MDM measurement</a:t>
            </a:r>
            <a:endParaRPr lang="en-US" sz="3400" dirty="0"/>
          </a:p>
        </p:txBody>
      </p:sp>
      <p:pic>
        <p:nvPicPr>
          <p:cNvPr id="7" name="Immagine 6">
            <a:extLst>
              <a:ext uri="{FF2B5EF4-FFF2-40B4-BE49-F238E27FC236}">
                <a16:creationId xmlns:a16="http://schemas.microsoft.com/office/drawing/2014/main" id="{E25BB698-BD69-5948-EFF3-A696E3A1032C}"/>
              </a:ext>
            </a:extLst>
          </p:cNvPr>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t="24219"/>
          <a:stretch>
            <a:fillRect/>
          </a:stretch>
        </p:blipFill>
        <p:spPr>
          <a:xfrm>
            <a:off x="1062048" y="1260389"/>
            <a:ext cx="9919623" cy="4469026"/>
          </a:xfrm>
          <a:prstGeom prst="rect">
            <a:avLst/>
          </a:prstGeom>
        </p:spPr>
      </p:pic>
      <p:sp>
        <p:nvSpPr>
          <p:cNvPr id="5" name="CasellaDiTesto 4">
            <a:extLst>
              <a:ext uri="{FF2B5EF4-FFF2-40B4-BE49-F238E27FC236}">
                <a16:creationId xmlns:a16="http://schemas.microsoft.com/office/drawing/2014/main" id="{E9599C97-E12D-A152-901C-9F9D117FCE7D}"/>
              </a:ext>
            </a:extLst>
          </p:cNvPr>
          <p:cNvSpPr txBox="1"/>
          <p:nvPr/>
        </p:nvSpPr>
        <p:spPr>
          <a:xfrm>
            <a:off x="9424086" y="5729415"/>
            <a:ext cx="1817549" cy="369332"/>
          </a:xfrm>
          <a:prstGeom prst="rect">
            <a:avLst/>
          </a:prstGeom>
          <a:noFill/>
        </p:spPr>
        <p:txBody>
          <a:bodyPr wrap="none" rtlCol="0">
            <a:spAutoFit/>
          </a:bodyPr>
          <a:lstStyle/>
          <a:p>
            <a:r>
              <a:rPr lang="it-IT" dirty="0"/>
              <a:t>P. Hermes (CERN)</a:t>
            </a:r>
            <a:endParaRPr lang="en-US" dirty="0"/>
          </a:p>
        </p:txBody>
      </p:sp>
      <p:sp>
        <p:nvSpPr>
          <p:cNvPr id="6" name="Segnaposto numero diapositiva 1">
            <a:extLst>
              <a:ext uri="{FF2B5EF4-FFF2-40B4-BE49-F238E27FC236}">
                <a16:creationId xmlns:a16="http://schemas.microsoft.com/office/drawing/2014/main" id="{D0410E1D-04C8-3001-1415-3BF3BAFE668C}"/>
              </a:ext>
            </a:extLst>
          </p:cNvPr>
          <p:cNvSpPr>
            <a:spLocks noGrp="1"/>
          </p:cNvSpPr>
          <p:nvPr>
            <p:ph type="sldNum" sz="quarter" idx="12"/>
          </p:nvPr>
        </p:nvSpPr>
        <p:spPr>
          <a:xfrm>
            <a:off x="10917871" y="6465458"/>
            <a:ext cx="1064941" cy="365125"/>
          </a:xfrm>
        </p:spPr>
        <p:txBody>
          <a:bodyPr/>
          <a:lstStyle/>
          <a:p>
            <a:fld id="{FC2FCCD8-3932-48E0-A36E-605E7F86730D}" type="slidenum">
              <a:rPr lang="it-IT" smtClean="0"/>
              <a:t>16</a:t>
            </a:fld>
            <a:endParaRPr lang="it-IT" dirty="0"/>
          </a:p>
        </p:txBody>
      </p:sp>
    </p:spTree>
    <p:extLst>
      <p:ext uri="{BB962C8B-B14F-4D97-AF65-F5344CB8AC3E}">
        <p14:creationId xmlns:p14="http://schemas.microsoft.com/office/powerpoint/2010/main" val="39389880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220434-E63C-E05E-BBB5-3FE3BC1FA82A}"/>
              </a:ext>
            </a:extLst>
          </p:cNvPr>
          <p:cNvSpPr>
            <a:spLocks noGrp="1"/>
          </p:cNvSpPr>
          <p:nvPr>
            <p:ph type="title"/>
          </p:nvPr>
        </p:nvSpPr>
        <p:spPr/>
        <p:txBody>
          <a:bodyPr/>
          <a:lstStyle/>
          <a:p>
            <a:r>
              <a:rPr lang="it-IT" dirty="0"/>
              <a:t>Manufacturing of «long» </a:t>
            </a:r>
            <a:r>
              <a:rPr lang="it-IT" dirty="0" err="1"/>
              <a:t>crystals</a:t>
            </a:r>
            <a:endParaRPr lang="en-US" dirty="0"/>
          </a:p>
        </p:txBody>
      </p:sp>
      <p:pic>
        <p:nvPicPr>
          <p:cNvPr id="3" name="Immagine 2">
            <a:extLst>
              <a:ext uri="{FF2B5EF4-FFF2-40B4-BE49-F238E27FC236}">
                <a16:creationId xmlns:a16="http://schemas.microsoft.com/office/drawing/2014/main" id="{39F53EC7-BFBE-39CB-4CD1-5598262BB8B9}"/>
              </a:ext>
            </a:extLst>
          </p:cNvPr>
          <p:cNvPicPr>
            <a:picLocks noChangeAspect="1"/>
          </p:cNvPicPr>
          <p:nvPr/>
        </p:nvPicPr>
        <p:blipFill>
          <a:blip r:embed="rId2"/>
          <a:stretch>
            <a:fillRect/>
          </a:stretch>
        </p:blipFill>
        <p:spPr>
          <a:xfrm>
            <a:off x="7002162" y="2603481"/>
            <a:ext cx="5178811" cy="1945479"/>
          </a:xfrm>
          <a:prstGeom prst="rect">
            <a:avLst/>
          </a:prstGeom>
        </p:spPr>
      </p:pic>
      <p:sp>
        <p:nvSpPr>
          <p:cNvPr id="4" name="CasellaDiTesto 3">
            <a:extLst>
              <a:ext uri="{FF2B5EF4-FFF2-40B4-BE49-F238E27FC236}">
                <a16:creationId xmlns:a16="http://schemas.microsoft.com/office/drawing/2014/main" id="{4A8DE039-AC24-BCAD-F2B3-4B82BAD10094}"/>
              </a:ext>
            </a:extLst>
          </p:cNvPr>
          <p:cNvSpPr txBox="1"/>
          <p:nvPr/>
        </p:nvSpPr>
        <p:spPr>
          <a:xfrm>
            <a:off x="274078" y="2237392"/>
            <a:ext cx="6637468" cy="2677656"/>
          </a:xfrm>
          <a:prstGeom prst="rect">
            <a:avLst/>
          </a:prstGeom>
          <a:noFill/>
        </p:spPr>
        <p:txBody>
          <a:bodyPr wrap="square" rtlCol="0">
            <a:spAutoFit/>
          </a:bodyPr>
          <a:lstStyle/>
          <a:p>
            <a:r>
              <a:rPr lang="it-IT" sz="2800" dirty="0"/>
              <a:t>Manufacturing and </a:t>
            </a:r>
            <a:r>
              <a:rPr lang="it-IT" sz="2800" dirty="0" err="1"/>
              <a:t>characterization</a:t>
            </a:r>
            <a:r>
              <a:rPr lang="it-IT" sz="2800" dirty="0"/>
              <a:t> </a:t>
            </a:r>
            <a:r>
              <a:rPr lang="it-IT" sz="2800" dirty="0" err="1"/>
              <a:t>approach</a:t>
            </a:r>
            <a:r>
              <a:rPr lang="it-IT" sz="2800" dirty="0"/>
              <a:t> </a:t>
            </a:r>
            <a:r>
              <a:rPr lang="it-IT" sz="2800" dirty="0" err="1"/>
              <a:t>similar</a:t>
            </a:r>
            <a:r>
              <a:rPr lang="it-IT" sz="2800" dirty="0"/>
              <a:t> to the one </a:t>
            </a:r>
            <a:r>
              <a:rPr lang="it-IT" sz="2800" dirty="0" err="1"/>
              <a:t>used</a:t>
            </a:r>
            <a:r>
              <a:rPr lang="it-IT" sz="2800" dirty="0"/>
              <a:t> for «short» </a:t>
            </a:r>
            <a:r>
              <a:rPr lang="it-IT" sz="2800" dirty="0" err="1"/>
              <a:t>crystals</a:t>
            </a:r>
            <a:r>
              <a:rPr lang="it-IT" sz="2800" dirty="0"/>
              <a:t>. </a:t>
            </a:r>
            <a:r>
              <a:rPr lang="it-IT" sz="2800" dirty="0">
                <a:solidFill>
                  <a:srgbClr val="C00000"/>
                </a:solidFill>
              </a:rPr>
              <a:t>Bending angle </a:t>
            </a:r>
            <a:r>
              <a:rPr lang="it-IT" sz="2800" dirty="0" err="1">
                <a:solidFill>
                  <a:srgbClr val="C00000"/>
                </a:solidFill>
              </a:rPr>
              <a:t>several</a:t>
            </a:r>
            <a:r>
              <a:rPr lang="it-IT" sz="2800" dirty="0">
                <a:solidFill>
                  <a:srgbClr val="C00000"/>
                </a:solidFill>
              </a:rPr>
              <a:t> </a:t>
            </a:r>
            <a:r>
              <a:rPr lang="it-IT" sz="2800" dirty="0" err="1">
                <a:solidFill>
                  <a:srgbClr val="C00000"/>
                </a:solidFill>
              </a:rPr>
              <a:t>mrad</a:t>
            </a:r>
            <a:endParaRPr lang="it-IT" sz="2800" dirty="0">
              <a:solidFill>
                <a:srgbClr val="C00000"/>
              </a:solidFill>
            </a:endParaRPr>
          </a:p>
          <a:p>
            <a:endParaRPr lang="it-IT" sz="2800" dirty="0"/>
          </a:p>
          <a:p>
            <a:r>
              <a:rPr lang="it-IT" sz="2800" dirty="0"/>
              <a:t>Special care must be </a:t>
            </a:r>
            <a:r>
              <a:rPr lang="it-IT" sz="2800" dirty="0" err="1"/>
              <a:t>paid</a:t>
            </a:r>
            <a:r>
              <a:rPr lang="it-IT" sz="2800" dirty="0"/>
              <a:t> to </a:t>
            </a:r>
            <a:r>
              <a:rPr lang="it-IT" sz="2800" dirty="0" err="1"/>
              <a:t>uniformity</a:t>
            </a:r>
            <a:r>
              <a:rPr lang="it-IT" sz="2800" dirty="0"/>
              <a:t> of bending </a:t>
            </a:r>
            <a:r>
              <a:rPr lang="it-IT" sz="2800" dirty="0" err="1"/>
              <a:t>radius</a:t>
            </a:r>
            <a:r>
              <a:rPr lang="it-IT" sz="2800" dirty="0"/>
              <a:t>.</a:t>
            </a:r>
          </a:p>
        </p:txBody>
      </p:sp>
      <p:sp>
        <p:nvSpPr>
          <p:cNvPr id="7" name="Segnaposto numero diapositiva 1">
            <a:extLst>
              <a:ext uri="{FF2B5EF4-FFF2-40B4-BE49-F238E27FC236}">
                <a16:creationId xmlns:a16="http://schemas.microsoft.com/office/drawing/2014/main" id="{E8998855-D7DA-2E7C-5440-91D5A36959DA}"/>
              </a:ext>
            </a:extLst>
          </p:cNvPr>
          <p:cNvSpPr>
            <a:spLocks noGrp="1"/>
          </p:cNvSpPr>
          <p:nvPr>
            <p:ph type="sldNum" sz="quarter" idx="12"/>
          </p:nvPr>
        </p:nvSpPr>
        <p:spPr>
          <a:xfrm>
            <a:off x="10917871" y="6465458"/>
            <a:ext cx="1064941" cy="365125"/>
          </a:xfrm>
        </p:spPr>
        <p:txBody>
          <a:bodyPr/>
          <a:lstStyle/>
          <a:p>
            <a:fld id="{FC2FCCD8-3932-48E0-A36E-605E7F86730D}" type="slidenum">
              <a:rPr lang="it-IT" smtClean="0"/>
              <a:t>17</a:t>
            </a:fld>
            <a:endParaRPr lang="it-IT" dirty="0"/>
          </a:p>
        </p:txBody>
      </p:sp>
    </p:spTree>
    <p:extLst>
      <p:ext uri="{BB962C8B-B14F-4D97-AF65-F5344CB8AC3E}">
        <p14:creationId xmlns:p14="http://schemas.microsoft.com/office/powerpoint/2010/main" val="27519642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Box 1">
            <a:extLst>
              <a:ext uri="{FF2B5EF4-FFF2-40B4-BE49-F238E27FC236}">
                <a16:creationId xmlns:a16="http://schemas.microsoft.com/office/drawing/2014/main" id="{60DDBB7D-B38F-7711-004E-B5C8357AC28F}"/>
              </a:ext>
            </a:extLst>
          </p:cNvPr>
          <p:cNvSpPr txBox="1">
            <a:spLocks noChangeArrowheads="1"/>
          </p:cNvSpPr>
          <p:nvPr/>
        </p:nvSpPr>
        <p:spPr bwMode="auto">
          <a:xfrm>
            <a:off x="447675" y="981075"/>
            <a:ext cx="55610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sz="2800">
                <a:solidFill>
                  <a:schemeClr val="bg1"/>
                </a:solidFill>
              </a:rPr>
              <a:t>QUASI-MOSAIC DEFORMATION</a:t>
            </a:r>
          </a:p>
        </p:txBody>
      </p:sp>
      <p:sp>
        <p:nvSpPr>
          <p:cNvPr id="2" name="Titolo 1">
            <a:extLst>
              <a:ext uri="{FF2B5EF4-FFF2-40B4-BE49-F238E27FC236}">
                <a16:creationId xmlns:a16="http://schemas.microsoft.com/office/drawing/2014/main" id="{1C8C539B-D3F5-EAEB-2FB8-89A974D994B8}"/>
              </a:ext>
            </a:extLst>
          </p:cNvPr>
          <p:cNvSpPr>
            <a:spLocks noGrp="1"/>
          </p:cNvSpPr>
          <p:nvPr>
            <p:ph type="title"/>
          </p:nvPr>
        </p:nvSpPr>
        <p:spPr/>
        <p:txBody>
          <a:bodyPr/>
          <a:lstStyle/>
          <a:p>
            <a:r>
              <a:rPr lang="it-IT" dirty="0"/>
              <a:t>Ultra-</a:t>
            </a:r>
            <a:r>
              <a:rPr lang="it-IT" dirty="0" err="1"/>
              <a:t>thin</a:t>
            </a:r>
            <a:r>
              <a:rPr lang="it-IT" dirty="0"/>
              <a:t> </a:t>
            </a:r>
            <a:r>
              <a:rPr lang="it-IT" dirty="0" err="1"/>
              <a:t>crystals</a:t>
            </a:r>
            <a:endParaRPr lang="en-US" dirty="0"/>
          </a:p>
        </p:txBody>
      </p:sp>
      <p:pic>
        <p:nvPicPr>
          <p:cNvPr id="10" name="Immagine 9">
            <a:extLst>
              <a:ext uri="{FF2B5EF4-FFF2-40B4-BE49-F238E27FC236}">
                <a16:creationId xmlns:a16="http://schemas.microsoft.com/office/drawing/2014/main" id="{3D355258-976F-0F39-E8E0-FE978CF95E48}"/>
              </a:ext>
            </a:extLst>
          </p:cNvPr>
          <p:cNvPicPr>
            <a:picLocks noChangeAspect="1"/>
          </p:cNvPicPr>
          <p:nvPr/>
        </p:nvPicPr>
        <p:blipFill>
          <a:blip r:embed="rId2"/>
          <a:stretch>
            <a:fillRect/>
          </a:stretch>
        </p:blipFill>
        <p:spPr>
          <a:xfrm>
            <a:off x="304801" y="3765695"/>
            <a:ext cx="4377462" cy="2707894"/>
          </a:xfrm>
          <a:prstGeom prst="rect">
            <a:avLst/>
          </a:prstGeom>
        </p:spPr>
      </p:pic>
      <p:pic>
        <p:nvPicPr>
          <p:cNvPr id="12" name="Immagine 11">
            <a:extLst>
              <a:ext uri="{FF2B5EF4-FFF2-40B4-BE49-F238E27FC236}">
                <a16:creationId xmlns:a16="http://schemas.microsoft.com/office/drawing/2014/main" id="{2E94F977-6515-C66C-9FF9-6576F29202CA}"/>
              </a:ext>
            </a:extLst>
          </p:cNvPr>
          <p:cNvPicPr>
            <a:picLocks noChangeAspect="1"/>
          </p:cNvPicPr>
          <p:nvPr/>
        </p:nvPicPr>
        <p:blipFill>
          <a:blip r:embed="rId3"/>
          <a:stretch>
            <a:fillRect/>
          </a:stretch>
        </p:blipFill>
        <p:spPr>
          <a:xfrm>
            <a:off x="304801" y="1374596"/>
            <a:ext cx="4377462" cy="2391099"/>
          </a:xfrm>
          <a:prstGeom prst="rect">
            <a:avLst/>
          </a:prstGeom>
        </p:spPr>
      </p:pic>
      <p:sp>
        <p:nvSpPr>
          <p:cNvPr id="25" name="Segnaposto numero diapositiva 1">
            <a:extLst>
              <a:ext uri="{FF2B5EF4-FFF2-40B4-BE49-F238E27FC236}">
                <a16:creationId xmlns:a16="http://schemas.microsoft.com/office/drawing/2014/main" id="{07CB286F-5E99-EFAB-DB6C-E6CFF8A958DB}"/>
              </a:ext>
            </a:extLst>
          </p:cNvPr>
          <p:cNvSpPr>
            <a:spLocks noGrp="1"/>
          </p:cNvSpPr>
          <p:nvPr>
            <p:ph type="sldNum" sz="quarter" idx="12"/>
          </p:nvPr>
        </p:nvSpPr>
        <p:spPr>
          <a:xfrm>
            <a:off x="10917871" y="6465458"/>
            <a:ext cx="1064941" cy="365125"/>
          </a:xfrm>
        </p:spPr>
        <p:txBody>
          <a:bodyPr/>
          <a:lstStyle/>
          <a:p>
            <a:fld id="{FC2FCCD8-3932-48E0-A36E-605E7F86730D}" type="slidenum">
              <a:rPr lang="it-IT" smtClean="0"/>
              <a:t>18</a:t>
            </a:fld>
            <a:endParaRPr lang="it-IT" dirty="0"/>
          </a:p>
        </p:txBody>
      </p:sp>
      <p:pic>
        <p:nvPicPr>
          <p:cNvPr id="27" name="Immagine 26">
            <a:extLst>
              <a:ext uri="{FF2B5EF4-FFF2-40B4-BE49-F238E27FC236}">
                <a16:creationId xmlns:a16="http://schemas.microsoft.com/office/drawing/2014/main" id="{A93AA0AE-AD3D-9D0D-718F-FD95473ABF5F}"/>
              </a:ext>
            </a:extLst>
          </p:cNvPr>
          <p:cNvPicPr>
            <a:picLocks noChangeAspect="1"/>
          </p:cNvPicPr>
          <p:nvPr/>
        </p:nvPicPr>
        <p:blipFill>
          <a:blip r:embed="rId4"/>
          <a:stretch>
            <a:fillRect/>
          </a:stretch>
        </p:blipFill>
        <p:spPr>
          <a:xfrm>
            <a:off x="6436904" y="3890503"/>
            <a:ext cx="3593548" cy="2558342"/>
          </a:xfrm>
          <a:prstGeom prst="rect">
            <a:avLst/>
          </a:prstGeom>
        </p:spPr>
      </p:pic>
      <p:sp>
        <p:nvSpPr>
          <p:cNvPr id="24" name="Ovale 23">
            <a:extLst>
              <a:ext uri="{FF2B5EF4-FFF2-40B4-BE49-F238E27FC236}">
                <a16:creationId xmlns:a16="http://schemas.microsoft.com/office/drawing/2014/main" id="{E8CE70C2-8E1C-5363-B54C-CFBAA67FF555}"/>
              </a:ext>
            </a:extLst>
          </p:cNvPr>
          <p:cNvSpPr/>
          <p:nvPr/>
        </p:nvSpPr>
        <p:spPr>
          <a:xfrm>
            <a:off x="9770553" y="4356094"/>
            <a:ext cx="1064940" cy="72410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t>855MeV e-</a:t>
            </a:r>
          </a:p>
        </p:txBody>
      </p:sp>
      <p:pic>
        <p:nvPicPr>
          <p:cNvPr id="22" name="Immagine 21">
            <a:extLst>
              <a:ext uri="{FF2B5EF4-FFF2-40B4-BE49-F238E27FC236}">
                <a16:creationId xmlns:a16="http://schemas.microsoft.com/office/drawing/2014/main" id="{86F91C59-15C1-D01F-0D9E-4137CD4074E6}"/>
              </a:ext>
            </a:extLst>
          </p:cNvPr>
          <p:cNvPicPr>
            <a:picLocks noChangeAspect="1"/>
          </p:cNvPicPr>
          <p:nvPr/>
        </p:nvPicPr>
        <p:blipFill>
          <a:blip r:embed="rId5"/>
          <a:srcRect t="3878"/>
          <a:stretch/>
        </p:blipFill>
        <p:spPr>
          <a:xfrm>
            <a:off x="6436904" y="1455385"/>
            <a:ext cx="3658353" cy="2471652"/>
          </a:xfrm>
          <a:prstGeom prst="rect">
            <a:avLst/>
          </a:prstGeom>
        </p:spPr>
      </p:pic>
      <p:sp>
        <p:nvSpPr>
          <p:cNvPr id="23" name="Ovale 22">
            <a:extLst>
              <a:ext uri="{FF2B5EF4-FFF2-40B4-BE49-F238E27FC236}">
                <a16:creationId xmlns:a16="http://schemas.microsoft.com/office/drawing/2014/main" id="{584810A1-29FF-3A4F-08C8-E5A5F84D7AD8}"/>
              </a:ext>
            </a:extLst>
          </p:cNvPr>
          <p:cNvSpPr/>
          <p:nvPr/>
        </p:nvSpPr>
        <p:spPr>
          <a:xfrm>
            <a:off x="9469564" y="1427968"/>
            <a:ext cx="1064940" cy="72410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t>530MeV 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469F91E-8846-3055-0A95-E1C244C9C8B2}"/>
              </a:ext>
            </a:extLst>
          </p:cNvPr>
          <p:cNvSpPr>
            <a:spLocks noGrp="1"/>
          </p:cNvSpPr>
          <p:nvPr>
            <p:ph type="title"/>
          </p:nvPr>
        </p:nvSpPr>
        <p:spPr>
          <a:xfrm>
            <a:off x="2409711" y="142021"/>
            <a:ext cx="7365780" cy="1267554"/>
          </a:xfrm>
        </p:spPr>
        <p:txBody>
          <a:bodyPr anchor="ctr">
            <a:normAutofit/>
          </a:bodyPr>
          <a:lstStyle/>
          <a:p>
            <a:r>
              <a:rPr lang="en-US" dirty="0"/>
              <a:t>Applications at LINAC</a:t>
            </a:r>
          </a:p>
        </p:txBody>
      </p:sp>
      <p:sp>
        <p:nvSpPr>
          <p:cNvPr id="3" name="Segnaposto contenuto 2">
            <a:extLst>
              <a:ext uri="{FF2B5EF4-FFF2-40B4-BE49-F238E27FC236}">
                <a16:creationId xmlns:a16="http://schemas.microsoft.com/office/drawing/2014/main" id="{FCD63A2D-D3F5-16C0-59F9-7871FFC7E1F2}"/>
              </a:ext>
            </a:extLst>
          </p:cNvPr>
          <p:cNvSpPr>
            <a:spLocks noGrp="1"/>
          </p:cNvSpPr>
          <p:nvPr>
            <p:ph idx="1"/>
          </p:nvPr>
        </p:nvSpPr>
        <p:spPr>
          <a:xfrm>
            <a:off x="838200" y="2121921"/>
            <a:ext cx="5162550" cy="3758746"/>
          </a:xfrm>
        </p:spPr>
        <p:txBody>
          <a:bodyPr>
            <a:normAutofit/>
          </a:bodyPr>
          <a:lstStyle/>
          <a:p>
            <a:r>
              <a:rPr lang="en-US" dirty="0"/>
              <a:t>5GeV (or 10 GeV) protons are well suited for planar </a:t>
            </a:r>
            <a:r>
              <a:rPr lang="en-US" dirty="0" err="1"/>
              <a:t>channneling</a:t>
            </a:r>
            <a:endParaRPr lang="en-US" dirty="0"/>
          </a:p>
          <a:p>
            <a:endParaRPr lang="en-US" dirty="0"/>
          </a:p>
          <a:p>
            <a:r>
              <a:rPr lang="en-US" dirty="0"/>
              <a:t>Bent crystal can assist collimation of beam </a:t>
            </a:r>
          </a:p>
          <a:p>
            <a:endParaRPr lang="en-US" dirty="0"/>
          </a:p>
          <a:p>
            <a:r>
              <a:rPr lang="en-US" dirty="0"/>
              <a:t>Beam shadowing of delicate portion of insertion devices to reduce beam losses</a:t>
            </a:r>
          </a:p>
        </p:txBody>
      </p:sp>
      <p:sp>
        <p:nvSpPr>
          <p:cNvPr id="6" name="Segnaposto data 5">
            <a:extLst>
              <a:ext uri="{FF2B5EF4-FFF2-40B4-BE49-F238E27FC236}">
                <a16:creationId xmlns:a16="http://schemas.microsoft.com/office/drawing/2014/main" id="{C8C91C0B-55BF-440F-55B2-9AC763AD0E51}"/>
              </a:ext>
            </a:extLst>
          </p:cNvPr>
          <p:cNvSpPr>
            <a:spLocks noGrp="1"/>
          </p:cNvSpPr>
          <p:nvPr>
            <p:ph type="dt" sz="half" idx="10"/>
          </p:nvPr>
        </p:nvSpPr>
        <p:spPr>
          <a:xfrm>
            <a:off x="79917" y="6490164"/>
            <a:ext cx="1392044" cy="365125"/>
          </a:xfrm>
        </p:spPr>
        <p:txBody>
          <a:bodyPr anchor="ctr">
            <a:normAutofit/>
          </a:bodyPr>
          <a:lstStyle/>
          <a:p>
            <a:pPr>
              <a:spcAft>
                <a:spcPts val="600"/>
              </a:spcAft>
            </a:pPr>
            <a:fld id="{F830B3CA-4838-4D5E-8789-2B5B712A164D}" type="datetime1">
              <a:rPr lang="it-IT" smtClean="0"/>
              <a:pPr>
                <a:spcAft>
                  <a:spcPts val="600"/>
                </a:spcAft>
              </a:pPr>
              <a:t>27/05/2025</a:t>
            </a:fld>
            <a:endParaRPr lang="en-US"/>
          </a:p>
        </p:txBody>
      </p:sp>
      <p:sp>
        <p:nvSpPr>
          <p:cNvPr id="5" name="Segnaposto numero diapositiva 4">
            <a:extLst>
              <a:ext uri="{FF2B5EF4-FFF2-40B4-BE49-F238E27FC236}">
                <a16:creationId xmlns:a16="http://schemas.microsoft.com/office/drawing/2014/main" id="{395CA50E-99C5-802C-5F7F-E3DC8FF5679D}"/>
              </a:ext>
            </a:extLst>
          </p:cNvPr>
          <p:cNvSpPr>
            <a:spLocks noGrp="1"/>
          </p:cNvSpPr>
          <p:nvPr>
            <p:ph type="sldNum" sz="quarter" idx="12"/>
          </p:nvPr>
        </p:nvSpPr>
        <p:spPr>
          <a:xfrm>
            <a:off x="10891955" y="6465458"/>
            <a:ext cx="1064941" cy="365125"/>
          </a:xfrm>
        </p:spPr>
        <p:txBody>
          <a:bodyPr anchor="ctr">
            <a:normAutofit/>
          </a:bodyPr>
          <a:lstStyle/>
          <a:p>
            <a:pPr>
              <a:spcAft>
                <a:spcPts val="600"/>
              </a:spcAft>
            </a:pPr>
            <a:fld id="{FEA350E5-ED0A-4008-9C43-5C78CC0109AE}" type="slidenum">
              <a:rPr lang="en-US" smtClean="0"/>
              <a:pPr>
                <a:spcAft>
                  <a:spcPts val="600"/>
                </a:spcAft>
              </a:pPr>
              <a:t>19</a:t>
            </a:fld>
            <a:endParaRPr lang="en-US"/>
          </a:p>
        </p:txBody>
      </p:sp>
      <p:pic>
        <p:nvPicPr>
          <p:cNvPr id="8" name="Immagine 7">
            <a:extLst>
              <a:ext uri="{FF2B5EF4-FFF2-40B4-BE49-F238E27FC236}">
                <a16:creationId xmlns:a16="http://schemas.microsoft.com/office/drawing/2014/main" id="{B9DBD560-D3E4-A8D2-F617-944DC8B61CEE}"/>
              </a:ext>
            </a:extLst>
          </p:cNvPr>
          <p:cNvPicPr>
            <a:picLocks noChangeAspect="1"/>
          </p:cNvPicPr>
          <p:nvPr/>
        </p:nvPicPr>
        <p:blipFill>
          <a:blip r:embed="rId2"/>
          <a:srcRect t="2453" r="3" b="6112"/>
          <a:stretch/>
        </p:blipFill>
        <p:spPr>
          <a:xfrm>
            <a:off x="6191250" y="1825625"/>
            <a:ext cx="5162550" cy="4351338"/>
          </a:xfrm>
          <a:prstGeom prst="rect">
            <a:avLst/>
          </a:prstGeom>
          <a:noFill/>
        </p:spPr>
      </p:pic>
    </p:spTree>
    <p:extLst>
      <p:ext uri="{BB962C8B-B14F-4D97-AF65-F5344CB8AC3E}">
        <p14:creationId xmlns:p14="http://schemas.microsoft.com/office/powerpoint/2010/main" val="3517093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0B1214FC-9477-8C83-22A6-5CBB5E90921D}"/>
              </a:ext>
            </a:extLst>
          </p:cNvPr>
          <p:cNvSpPr>
            <a:spLocks noGrp="1"/>
          </p:cNvSpPr>
          <p:nvPr>
            <p:ph type="sldNum" sz="quarter" idx="12"/>
          </p:nvPr>
        </p:nvSpPr>
        <p:spPr/>
        <p:txBody>
          <a:bodyPr/>
          <a:lstStyle/>
          <a:p>
            <a:fld id="{FEA350E5-ED0A-4008-9C43-5C78CC0109AE}" type="slidenum">
              <a:rPr lang="en-US" smtClean="0"/>
              <a:t>2</a:t>
            </a:fld>
            <a:endParaRPr lang="en-US"/>
          </a:p>
        </p:txBody>
      </p:sp>
      <p:sp>
        <p:nvSpPr>
          <p:cNvPr id="6" name="Titolo 5">
            <a:extLst>
              <a:ext uri="{FF2B5EF4-FFF2-40B4-BE49-F238E27FC236}">
                <a16:creationId xmlns:a16="http://schemas.microsoft.com/office/drawing/2014/main" id="{09027EC7-9269-8B02-0E49-0D8C92866B2C}"/>
              </a:ext>
            </a:extLst>
          </p:cNvPr>
          <p:cNvSpPr>
            <a:spLocks noGrp="1"/>
          </p:cNvSpPr>
          <p:nvPr>
            <p:ph type="title"/>
          </p:nvPr>
        </p:nvSpPr>
        <p:spPr/>
        <p:txBody>
          <a:bodyPr/>
          <a:lstStyle/>
          <a:p>
            <a:r>
              <a:rPr lang="en-US" dirty="0"/>
              <a:t>Coherent effects in crystals</a:t>
            </a:r>
          </a:p>
        </p:txBody>
      </p:sp>
      <p:sp>
        <p:nvSpPr>
          <p:cNvPr id="10" name="CasellaDiTesto 9">
            <a:extLst>
              <a:ext uri="{FF2B5EF4-FFF2-40B4-BE49-F238E27FC236}">
                <a16:creationId xmlns:a16="http://schemas.microsoft.com/office/drawing/2014/main" id="{7F8770D3-B20B-08C7-126A-5181D1CFB964}"/>
              </a:ext>
            </a:extLst>
          </p:cNvPr>
          <p:cNvSpPr txBox="1"/>
          <p:nvPr/>
        </p:nvSpPr>
        <p:spPr>
          <a:xfrm>
            <a:off x="2786691" y="1475133"/>
            <a:ext cx="2464136" cy="461665"/>
          </a:xfrm>
          <a:prstGeom prst="rect">
            <a:avLst/>
          </a:prstGeom>
          <a:noFill/>
        </p:spPr>
        <p:txBody>
          <a:bodyPr wrap="none" rtlCol="0">
            <a:spAutoFit/>
          </a:bodyPr>
          <a:lstStyle/>
          <a:p>
            <a:r>
              <a:rPr lang="it-IT" sz="2400" b="1" dirty="0"/>
              <a:t>Planar </a:t>
            </a:r>
            <a:r>
              <a:rPr lang="it-IT" sz="2400" b="1" dirty="0" err="1"/>
              <a:t>channeling</a:t>
            </a:r>
            <a:endParaRPr lang="en-US" sz="2400" b="1" dirty="0"/>
          </a:p>
        </p:txBody>
      </p:sp>
      <p:pic>
        <p:nvPicPr>
          <p:cNvPr id="12" name="Immagine 11">
            <a:extLst>
              <a:ext uri="{FF2B5EF4-FFF2-40B4-BE49-F238E27FC236}">
                <a16:creationId xmlns:a16="http://schemas.microsoft.com/office/drawing/2014/main" id="{F197DF91-2663-3918-FE27-8EB759E691AC}"/>
              </a:ext>
            </a:extLst>
          </p:cNvPr>
          <p:cNvPicPr>
            <a:picLocks noChangeAspect="1"/>
          </p:cNvPicPr>
          <p:nvPr/>
        </p:nvPicPr>
        <p:blipFill>
          <a:blip r:embed="rId2"/>
          <a:stretch>
            <a:fillRect/>
          </a:stretch>
        </p:blipFill>
        <p:spPr>
          <a:xfrm>
            <a:off x="0" y="1902724"/>
            <a:ext cx="7240781" cy="3105881"/>
          </a:xfrm>
          <a:prstGeom prst="rect">
            <a:avLst/>
          </a:prstGeom>
        </p:spPr>
      </p:pic>
      <p:sp>
        <p:nvSpPr>
          <p:cNvPr id="13" name="CasellaDiTesto 12">
            <a:extLst>
              <a:ext uri="{FF2B5EF4-FFF2-40B4-BE49-F238E27FC236}">
                <a16:creationId xmlns:a16="http://schemas.microsoft.com/office/drawing/2014/main" id="{68087E06-E138-8629-9473-DBF06F5D36D7}"/>
              </a:ext>
            </a:extLst>
          </p:cNvPr>
          <p:cNvSpPr txBox="1"/>
          <p:nvPr/>
        </p:nvSpPr>
        <p:spPr>
          <a:xfrm>
            <a:off x="7175158" y="1661651"/>
            <a:ext cx="4596712" cy="4524315"/>
          </a:xfrm>
          <a:prstGeom prst="rect">
            <a:avLst/>
          </a:prstGeom>
          <a:noFill/>
        </p:spPr>
        <p:txBody>
          <a:bodyPr wrap="square" rtlCol="0">
            <a:spAutoFit/>
          </a:bodyPr>
          <a:lstStyle/>
          <a:p>
            <a:pPr marL="285750" indent="-285750">
              <a:buFont typeface="Arial" panose="020B0604020202020204" pitchFamily="34" charset="0"/>
              <a:buChar char="•"/>
            </a:pPr>
            <a:r>
              <a:rPr lang="it-IT" dirty="0" err="1"/>
              <a:t>Particles</a:t>
            </a:r>
            <a:r>
              <a:rPr lang="it-IT" dirty="0"/>
              <a:t> </a:t>
            </a:r>
            <a:r>
              <a:rPr lang="it-IT" dirty="0" err="1"/>
              <a:t>reaching</a:t>
            </a:r>
            <a:r>
              <a:rPr lang="it-IT" dirty="0"/>
              <a:t> the </a:t>
            </a:r>
            <a:r>
              <a:rPr lang="it-IT" dirty="0" err="1"/>
              <a:t>crystal</a:t>
            </a:r>
            <a:r>
              <a:rPr lang="it-IT" dirty="0"/>
              <a:t> </a:t>
            </a:r>
            <a:r>
              <a:rPr lang="it-IT" dirty="0" err="1"/>
              <a:t>within</a:t>
            </a:r>
            <a:r>
              <a:rPr lang="it-IT" dirty="0"/>
              <a:t> the «</a:t>
            </a:r>
            <a:r>
              <a:rPr lang="it-IT" dirty="0" err="1"/>
              <a:t>critical</a:t>
            </a:r>
            <a:r>
              <a:rPr lang="it-IT" dirty="0"/>
              <a:t> angle» for </a:t>
            </a:r>
            <a:r>
              <a:rPr lang="it-IT" dirty="0" err="1"/>
              <a:t>channeling</a:t>
            </a:r>
            <a:r>
              <a:rPr lang="it-IT" dirty="0"/>
              <a:t> </a:t>
            </a:r>
            <a:r>
              <a:rPr lang="it-IT" dirty="0" err="1"/>
              <a:t>feels</a:t>
            </a:r>
            <a:r>
              <a:rPr lang="it-IT" dirty="0"/>
              <a:t> </a:t>
            </a:r>
            <a:r>
              <a:rPr lang="it-IT" dirty="0" err="1"/>
              <a:t>interatomic</a:t>
            </a:r>
            <a:r>
              <a:rPr lang="it-IT" dirty="0"/>
              <a:t> </a:t>
            </a:r>
            <a:r>
              <a:rPr lang="it-IT" dirty="0" err="1"/>
              <a:t>potential</a:t>
            </a:r>
            <a:r>
              <a:rPr lang="it-IT" dirty="0"/>
              <a:t> and are </a:t>
            </a:r>
            <a:r>
              <a:rPr lang="it-IT" dirty="0" err="1"/>
              <a:t>deflected</a:t>
            </a:r>
            <a:endParaRPr lang="it-IT" dirty="0"/>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err="1"/>
              <a:t>Observed</a:t>
            </a:r>
            <a:r>
              <a:rPr lang="it-IT" dirty="0"/>
              <a:t> for the first time in the late ‘70 @ </a:t>
            </a:r>
            <a:r>
              <a:rPr lang="it-IT" dirty="0" err="1"/>
              <a:t>Dubna</a:t>
            </a:r>
            <a:r>
              <a:rPr lang="it-IT" dirty="0"/>
              <a:t>, </a:t>
            </a:r>
            <a:r>
              <a:rPr lang="it-IT" dirty="0" err="1"/>
              <a:t>then</a:t>
            </a:r>
            <a:r>
              <a:rPr lang="it-IT" dirty="0"/>
              <a:t> spread </a:t>
            </a:r>
            <a:r>
              <a:rPr lang="it-IT" dirty="0" err="1"/>
              <a:t>worlwide</a:t>
            </a:r>
            <a:r>
              <a:rPr lang="it-IT" dirty="0"/>
              <a:t> (FNAL, CERN, </a:t>
            </a:r>
            <a:r>
              <a:rPr lang="it-IT" dirty="0" err="1"/>
              <a:t>etc</a:t>
            </a:r>
            <a:r>
              <a:rPr lang="it-IT" dirty="0"/>
              <a:t>…)</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a:t>Steering </a:t>
            </a:r>
            <a:r>
              <a:rPr lang="it-IT" dirty="0" err="1"/>
              <a:t>efficiency</a:t>
            </a:r>
            <a:r>
              <a:rPr lang="it-IT" dirty="0"/>
              <a:t> </a:t>
            </a:r>
            <a:r>
              <a:rPr lang="it-IT" dirty="0" err="1"/>
              <a:t>as</a:t>
            </a:r>
            <a:r>
              <a:rPr lang="it-IT" dirty="0"/>
              <a:t> high </a:t>
            </a:r>
            <a:r>
              <a:rPr lang="it-IT" dirty="0" err="1"/>
              <a:t>as</a:t>
            </a:r>
            <a:r>
              <a:rPr lang="it-IT" dirty="0"/>
              <a:t> 85%, limited by «</a:t>
            </a:r>
            <a:r>
              <a:rPr lang="it-IT" dirty="0" err="1"/>
              <a:t>dechanneling</a:t>
            </a:r>
            <a:r>
              <a:rPr lang="it-IT" dirty="0"/>
              <a:t>»</a:t>
            </a:r>
          </a:p>
          <a:p>
            <a:pPr marL="285750" indent="-285750">
              <a:buFont typeface="Arial" panose="020B0604020202020204" pitchFamily="34" charset="0"/>
              <a:buChar char="•"/>
            </a:pPr>
            <a:endParaRPr lang="it-IT" dirty="0">
              <a:solidFill>
                <a:srgbClr val="C00000"/>
              </a:solidFill>
            </a:endParaRPr>
          </a:p>
          <a:p>
            <a:pPr marL="285750" indent="-285750">
              <a:buFont typeface="Arial" panose="020B0604020202020204" pitchFamily="34" charset="0"/>
              <a:buChar char="•"/>
            </a:pPr>
            <a:r>
              <a:rPr lang="en-US" dirty="0">
                <a:solidFill>
                  <a:srgbClr val="C00000"/>
                </a:solidFill>
              </a:rPr>
              <a:t>Optimal for high‐energy (GeV–TeV) beams</a:t>
            </a:r>
          </a:p>
          <a:p>
            <a:pPr marL="285750" indent="-285750">
              <a:buFont typeface="Arial" panose="020B0604020202020204" pitchFamily="34" charset="0"/>
              <a:buChar char="•"/>
            </a:pPr>
            <a:endParaRPr lang="en-US" dirty="0">
              <a:solidFill>
                <a:srgbClr val="C00000"/>
              </a:solidFill>
            </a:endParaRPr>
          </a:p>
          <a:p>
            <a:pPr marL="285750" indent="-285750">
              <a:buFont typeface="Arial" panose="020B0604020202020204" pitchFamily="34" charset="0"/>
              <a:buChar char="•"/>
            </a:pPr>
            <a:r>
              <a:rPr lang="en-US" dirty="0">
                <a:solidFill>
                  <a:srgbClr val="C00000"/>
                </a:solidFill>
              </a:rPr>
              <a:t>Key applications: beam extraction, precision steering, crystalline‐undulator radiation sources</a:t>
            </a:r>
            <a:endParaRPr lang="it-IT" dirty="0">
              <a:solidFill>
                <a:srgbClr val="C00000"/>
              </a:solidFill>
            </a:endParaRPr>
          </a:p>
        </p:txBody>
      </p:sp>
    </p:spTree>
    <p:extLst>
      <p:ext uri="{BB962C8B-B14F-4D97-AF65-F5344CB8AC3E}">
        <p14:creationId xmlns:p14="http://schemas.microsoft.com/office/powerpoint/2010/main" val="2545251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06769C3-3367-4002-B327-88C6C2184374}"/>
              </a:ext>
            </a:extLst>
          </p:cNvPr>
          <p:cNvSpPr>
            <a:spLocks noGrp="1"/>
          </p:cNvSpPr>
          <p:nvPr>
            <p:ph type="title"/>
          </p:nvPr>
        </p:nvSpPr>
        <p:spPr/>
        <p:txBody>
          <a:bodyPr/>
          <a:lstStyle/>
          <a:p>
            <a:r>
              <a:rPr lang="en-US" dirty="0"/>
              <a:t>End of cooling</a:t>
            </a:r>
          </a:p>
        </p:txBody>
      </p:sp>
      <p:sp>
        <p:nvSpPr>
          <p:cNvPr id="3" name="Segnaposto contenuto 2">
            <a:extLst>
              <a:ext uri="{FF2B5EF4-FFF2-40B4-BE49-F238E27FC236}">
                <a16:creationId xmlns:a16="http://schemas.microsoft.com/office/drawing/2014/main" id="{EF687613-C66F-B55A-B098-1E7142DE61C0}"/>
              </a:ext>
            </a:extLst>
          </p:cNvPr>
          <p:cNvSpPr>
            <a:spLocks noGrp="1"/>
          </p:cNvSpPr>
          <p:nvPr>
            <p:ph idx="1"/>
          </p:nvPr>
        </p:nvSpPr>
        <p:spPr>
          <a:xfrm>
            <a:off x="838200" y="1825625"/>
            <a:ext cx="6585857" cy="4351338"/>
          </a:xfrm>
        </p:spPr>
        <p:txBody>
          <a:bodyPr/>
          <a:lstStyle/>
          <a:p>
            <a:r>
              <a:rPr lang="en-US" dirty="0"/>
              <a:t>Particle energy 339MeV</a:t>
            </a:r>
          </a:p>
          <a:p>
            <a:endParaRPr lang="en-US" dirty="0"/>
          </a:p>
          <a:p>
            <a:r>
              <a:rPr lang="en-US" dirty="0"/>
              <a:t>Thin crystals (15-30μm thickness) to redirect   halo particles into accelerator stage</a:t>
            </a:r>
          </a:p>
          <a:p>
            <a:pPr lvl="1"/>
            <a:r>
              <a:rPr lang="en-US" dirty="0"/>
              <a:t>Planar channeling</a:t>
            </a:r>
          </a:p>
          <a:p>
            <a:pPr lvl="1"/>
            <a:r>
              <a:rPr lang="en-US" dirty="0"/>
              <a:t>Axial channeling</a:t>
            </a:r>
          </a:p>
          <a:p>
            <a:pPr lvl="1"/>
            <a:r>
              <a:rPr lang="en-US" dirty="0"/>
              <a:t>Volume reflection</a:t>
            </a:r>
          </a:p>
          <a:p>
            <a:pPr lvl="1"/>
            <a:endParaRPr lang="en-US" dirty="0"/>
          </a:p>
          <a:p>
            <a:pPr lvl="1"/>
            <a:endParaRPr lang="en-US" dirty="0"/>
          </a:p>
          <a:p>
            <a:pPr marL="0" indent="0">
              <a:buNone/>
            </a:pPr>
            <a:endParaRPr lang="en-US" dirty="0"/>
          </a:p>
        </p:txBody>
      </p:sp>
      <p:sp>
        <p:nvSpPr>
          <p:cNvPr id="4" name="Segnaposto data 3">
            <a:extLst>
              <a:ext uri="{FF2B5EF4-FFF2-40B4-BE49-F238E27FC236}">
                <a16:creationId xmlns:a16="http://schemas.microsoft.com/office/drawing/2014/main" id="{F211951F-0B53-509E-5912-D309401A5054}"/>
              </a:ext>
            </a:extLst>
          </p:cNvPr>
          <p:cNvSpPr>
            <a:spLocks noGrp="1"/>
          </p:cNvSpPr>
          <p:nvPr>
            <p:ph type="dt" sz="half" idx="10"/>
          </p:nvPr>
        </p:nvSpPr>
        <p:spPr/>
        <p:txBody>
          <a:bodyPr/>
          <a:lstStyle/>
          <a:p>
            <a:fld id="{C8E41987-FF96-47EF-AA0D-3F37D75BBE02}" type="datetime1">
              <a:rPr lang="it-IT" smtClean="0"/>
              <a:t>27/05/2025</a:t>
            </a:fld>
            <a:endParaRPr lang="en-US"/>
          </a:p>
        </p:txBody>
      </p:sp>
      <p:sp>
        <p:nvSpPr>
          <p:cNvPr id="6" name="Segnaposto numero diapositiva 5">
            <a:extLst>
              <a:ext uri="{FF2B5EF4-FFF2-40B4-BE49-F238E27FC236}">
                <a16:creationId xmlns:a16="http://schemas.microsoft.com/office/drawing/2014/main" id="{D36E8637-CB7B-A630-FAB2-2D085B32FE6F}"/>
              </a:ext>
            </a:extLst>
          </p:cNvPr>
          <p:cNvSpPr>
            <a:spLocks noGrp="1"/>
          </p:cNvSpPr>
          <p:nvPr>
            <p:ph type="sldNum" sz="quarter" idx="12"/>
          </p:nvPr>
        </p:nvSpPr>
        <p:spPr/>
        <p:txBody>
          <a:bodyPr/>
          <a:lstStyle/>
          <a:p>
            <a:fld id="{FEA350E5-ED0A-4008-9C43-5C78CC0109AE}" type="slidenum">
              <a:rPr lang="en-US" smtClean="0"/>
              <a:t>20</a:t>
            </a:fld>
            <a:endParaRPr lang="en-US"/>
          </a:p>
        </p:txBody>
      </p:sp>
      <p:pic>
        <p:nvPicPr>
          <p:cNvPr id="9" name="Immagine 8">
            <a:extLst>
              <a:ext uri="{FF2B5EF4-FFF2-40B4-BE49-F238E27FC236}">
                <a16:creationId xmlns:a16="http://schemas.microsoft.com/office/drawing/2014/main" id="{05447B3E-62C7-FF0C-4108-7389B97F77B5}"/>
              </a:ext>
            </a:extLst>
          </p:cNvPr>
          <p:cNvPicPr>
            <a:picLocks noChangeAspect="1"/>
          </p:cNvPicPr>
          <p:nvPr/>
        </p:nvPicPr>
        <p:blipFill>
          <a:blip r:embed="rId2">
            <a:lum/>
            <a:alphaModFix/>
          </a:blip>
          <a:srcRect/>
          <a:stretch>
            <a:fillRect/>
          </a:stretch>
        </p:blipFill>
        <p:spPr>
          <a:xfrm>
            <a:off x="7931115" y="3981215"/>
            <a:ext cx="3422685" cy="2365436"/>
          </a:xfrm>
          <a:prstGeom prst="rect">
            <a:avLst/>
          </a:prstGeom>
          <a:noFill/>
          <a:ln>
            <a:noFill/>
          </a:ln>
        </p:spPr>
      </p:pic>
      <p:pic>
        <p:nvPicPr>
          <p:cNvPr id="13" name="Immagine 12">
            <a:extLst>
              <a:ext uri="{FF2B5EF4-FFF2-40B4-BE49-F238E27FC236}">
                <a16:creationId xmlns:a16="http://schemas.microsoft.com/office/drawing/2014/main" id="{16830513-0B10-25B8-6BB1-11AB5045CB88}"/>
              </a:ext>
            </a:extLst>
          </p:cNvPr>
          <p:cNvPicPr>
            <a:picLocks noChangeAspect="1"/>
          </p:cNvPicPr>
          <p:nvPr/>
        </p:nvPicPr>
        <p:blipFill>
          <a:blip r:embed="rId3"/>
          <a:srcRect t="3878"/>
          <a:stretch/>
        </p:blipFill>
        <p:spPr>
          <a:xfrm>
            <a:off x="7626315" y="1415141"/>
            <a:ext cx="3798110" cy="2566074"/>
          </a:xfrm>
          <a:prstGeom prst="rect">
            <a:avLst/>
          </a:prstGeom>
        </p:spPr>
      </p:pic>
      <p:sp>
        <p:nvSpPr>
          <p:cNvPr id="14" name="Ovale 13">
            <a:extLst>
              <a:ext uri="{FF2B5EF4-FFF2-40B4-BE49-F238E27FC236}">
                <a16:creationId xmlns:a16="http://schemas.microsoft.com/office/drawing/2014/main" id="{CF84AB87-9AA3-FA62-AA29-F3B8F585C527}"/>
              </a:ext>
            </a:extLst>
          </p:cNvPr>
          <p:cNvSpPr/>
          <p:nvPr/>
        </p:nvSpPr>
        <p:spPr>
          <a:xfrm>
            <a:off x="10658975" y="1387724"/>
            <a:ext cx="1064940" cy="72410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t>530MeV e+</a:t>
            </a:r>
          </a:p>
        </p:txBody>
      </p:sp>
      <p:sp>
        <p:nvSpPr>
          <p:cNvPr id="15" name="Ovale 14">
            <a:extLst>
              <a:ext uri="{FF2B5EF4-FFF2-40B4-BE49-F238E27FC236}">
                <a16:creationId xmlns:a16="http://schemas.microsoft.com/office/drawing/2014/main" id="{54A92494-5ABE-C513-26F3-AE5BD8AD1B02}"/>
              </a:ext>
            </a:extLst>
          </p:cNvPr>
          <p:cNvSpPr/>
          <p:nvPr/>
        </p:nvSpPr>
        <p:spPr>
          <a:xfrm>
            <a:off x="11067056" y="4315850"/>
            <a:ext cx="1064940" cy="72410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t>855MeV e-</a:t>
            </a:r>
          </a:p>
        </p:txBody>
      </p:sp>
      <p:pic>
        <p:nvPicPr>
          <p:cNvPr id="7" name="Immagine 6">
            <a:extLst>
              <a:ext uri="{FF2B5EF4-FFF2-40B4-BE49-F238E27FC236}">
                <a16:creationId xmlns:a16="http://schemas.microsoft.com/office/drawing/2014/main" id="{9993491B-9831-905E-D134-F3139ECFCE5B}"/>
              </a:ext>
            </a:extLst>
          </p:cNvPr>
          <p:cNvPicPr>
            <a:picLocks noChangeAspect="1"/>
          </p:cNvPicPr>
          <p:nvPr/>
        </p:nvPicPr>
        <p:blipFill>
          <a:blip r:embed="rId4"/>
          <a:stretch>
            <a:fillRect/>
          </a:stretch>
        </p:blipFill>
        <p:spPr>
          <a:xfrm>
            <a:off x="4101898" y="4463662"/>
            <a:ext cx="3423288" cy="1869901"/>
          </a:xfrm>
          <a:prstGeom prst="rect">
            <a:avLst/>
          </a:prstGeom>
        </p:spPr>
      </p:pic>
    </p:spTree>
    <p:extLst>
      <p:ext uri="{BB962C8B-B14F-4D97-AF65-F5344CB8AC3E}">
        <p14:creationId xmlns:p14="http://schemas.microsoft.com/office/powerpoint/2010/main" val="10725474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8C6BA-7EDE-3DA1-5F6A-D0A32669B41B}"/>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83E8EFC8-4281-693D-D67B-B619FCE499FC}"/>
              </a:ext>
            </a:extLst>
          </p:cNvPr>
          <p:cNvSpPr>
            <a:spLocks noGrp="1"/>
          </p:cNvSpPr>
          <p:nvPr>
            <p:ph type="title"/>
          </p:nvPr>
        </p:nvSpPr>
        <p:spPr/>
        <p:txBody>
          <a:bodyPr/>
          <a:lstStyle/>
          <a:p>
            <a:r>
              <a:rPr lang="en-US" dirty="0"/>
              <a:t>Crystal application with BIB</a:t>
            </a:r>
          </a:p>
        </p:txBody>
      </p:sp>
      <p:sp>
        <p:nvSpPr>
          <p:cNvPr id="3" name="Segnaposto contenuto 2">
            <a:extLst>
              <a:ext uri="{FF2B5EF4-FFF2-40B4-BE49-F238E27FC236}">
                <a16:creationId xmlns:a16="http://schemas.microsoft.com/office/drawing/2014/main" id="{3C74B58D-1DB4-874B-46E8-DE9C7FBB0B10}"/>
              </a:ext>
            </a:extLst>
          </p:cNvPr>
          <p:cNvSpPr>
            <a:spLocks noGrp="1"/>
          </p:cNvSpPr>
          <p:nvPr>
            <p:ph idx="1"/>
          </p:nvPr>
        </p:nvSpPr>
        <p:spPr>
          <a:xfrm>
            <a:off x="838200" y="1825625"/>
            <a:ext cx="6564086" cy="4351338"/>
          </a:xfrm>
        </p:spPr>
        <p:txBody>
          <a:bodyPr>
            <a:normAutofit lnSpcReduction="10000"/>
          </a:bodyPr>
          <a:lstStyle/>
          <a:p>
            <a:r>
              <a:rPr lang="en-US" dirty="0"/>
              <a:t>Low energy and large energy spread are detrimental to crystals applications (also low efficiency for diffraction of photons and neutrons)</a:t>
            </a:r>
          </a:p>
          <a:p>
            <a:endParaRPr lang="en-US" dirty="0"/>
          </a:p>
          <a:p>
            <a:r>
              <a:rPr lang="en-US" dirty="0"/>
              <a:t>2 MeV mirroring with very thin crystals (100 nm) was already performed experimentally, but strict energy spread condition</a:t>
            </a:r>
          </a:p>
          <a:p>
            <a:endParaRPr lang="en-US" dirty="0"/>
          </a:p>
          <a:p>
            <a:r>
              <a:rPr lang="en-US" dirty="0"/>
              <a:t>For incoherent e+/e- pairs, (higher energy) channeling in bent crystal might be of assistance (see slide 7)        </a:t>
            </a:r>
          </a:p>
        </p:txBody>
      </p:sp>
      <p:sp>
        <p:nvSpPr>
          <p:cNvPr id="5" name="Segnaposto numero diapositiva 4">
            <a:extLst>
              <a:ext uri="{FF2B5EF4-FFF2-40B4-BE49-F238E27FC236}">
                <a16:creationId xmlns:a16="http://schemas.microsoft.com/office/drawing/2014/main" id="{8F23ADBA-7E16-7C19-D99C-F52470DBFE69}"/>
              </a:ext>
            </a:extLst>
          </p:cNvPr>
          <p:cNvSpPr>
            <a:spLocks noGrp="1"/>
          </p:cNvSpPr>
          <p:nvPr>
            <p:ph type="sldNum" sz="quarter" idx="12"/>
          </p:nvPr>
        </p:nvSpPr>
        <p:spPr/>
        <p:txBody>
          <a:bodyPr/>
          <a:lstStyle/>
          <a:p>
            <a:fld id="{FEA350E5-ED0A-4008-9C43-5C78CC0109AE}" type="slidenum">
              <a:rPr lang="en-US" smtClean="0"/>
              <a:t>21</a:t>
            </a:fld>
            <a:endParaRPr lang="en-US"/>
          </a:p>
        </p:txBody>
      </p:sp>
      <p:sp>
        <p:nvSpPr>
          <p:cNvPr id="6" name="Segnaposto data 5">
            <a:extLst>
              <a:ext uri="{FF2B5EF4-FFF2-40B4-BE49-F238E27FC236}">
                <a16:creationId xmlns:a16="http://schemas.microsoft.com/office/drawing/2014/main" id="{AE134235-0D6F-01D0-2CC2-E9167FE7453B}"/>
              </a:ext>
            </a:extLst>
          </p:cNvPr>
          <p:cNvSpPr>
            <a:spLocks noGrp="1"/>
          </p:cNvSpPr>
          <p:nvPr>
            <p:ph type="dt" sz="half" idx="10"/>
          </p:nvPr>
        </p:nvSpPr>
        <p:spPr/>
        <p:txBody>
          <a:bodyPr/>
          <a:lstStyle/>
          <a:p>
            <a:fld id="{286E51F4-0729-4EF9-85EC-6500152C4DF4}" type="datetime1">
              <a:rPr lang="it-IT" smtClean="0"/>
              <a:t>27/05/2025</a:t>
            </a:fld>
            <a:endParaRPr lang="en-US"/>
          </a:p>
        </p:txBody>
      </p:sp>
      <p:pic>
        <p:nvPicPr>
          <p:cNvPr id="8" name="Immagine 7">
            <a:extLst>
              <a:ext uri="{FF2B5EF4-FFF2-40B4-BE49-F238E27FC236}">
                <a16:creationId xmlns:a16="http://schemas.microsoft.com/office/drawing/2014/main" id="{F4903CE1-3518-5456-0B8A-2555D6D06E75}"/>
              </a:ext>
            </a:extLst>
          </p:cNvPr>
          <p:cNvPicPr>
            <a:picLocks noChangeAspect="1"/>
          </p:cNvPicPr>
          <p:nvPr/>
        </p:nvPicPr>
        <p:blipFill>
          <a:blip r:embed="rId2"/>
          <a:srcRect t="3232"/>
          <a:stretch/>
        </p:blipFill>
        <p:spPr>
          <a:xfrm>
            <a:off x="7430789" y="1420031"/>
            <a:ext cx="3962953" cy="2774772"/>
          </a:xfrm>
          <a:prstGeom prst="rect">
            <a:avLst/>
          </a:prstGeom>
        </p:spPr>
      </p:pic>
      <p:pic>
        <p:nvPicPr>
          <p:cNvPr id="10" name="Immagine 9">
            <a:extLst>
              <a:ext uri="{FF2B5EF4-FFF2-40B4-BE49-F238E27FC236}">
                <a16:creationId xmlns:a16="http://schemas.microsoft.com/office/drawing/2014/main" id="{031F1436-D313-C1DE-E88F-7674001A76E8}"/>
              </a:ext>
            </a:extLst>
          </p:cNvPr>
          <p:cNvPicPr>
            <a:picLocks noChangeAspect="1"/>
          </p:cNvPicPr>
          <p:nvPr/>
        </p:nvPicPr>
        <p:blipFill>
          <a:blip r:embed="rId3"/>
          <a:srcRect b="5958"/>
          <a:stretch/>
        </p:blipFill>
        <p:spPr>
          <a:xfrm>
            <a:off x="7592612" y="4095230"/>
            <a:ext cx="4039164" cy="2239689"/>
          </a:xfrm>
          <a:prstGeom prst="rect">
            <a:avLst/>
          </a:prstGeom>
        </p:spPr>
      </p:pic>
      <p:sp>
        <p:nvSpPr>
          <p:cNvPr id="9" name="CasellaDiTesto 8">
            <a:extLst>
              <a:ext uri="{FF2B5EF4-FFF2-40B4-BE49-F238E27FC236}">
                <a16:creationId xmlns:a16="http://schemas.microsoft.com/office/drawing/2014/main" id="{2A199B48-37B9-A50A-CECB-3C5DD1161DA2}"/>
              </a:ext>
            </a:extLst>
          </p:cNvPr>
          <p:cNvSpPr txBox="1"/>
          <p:nvPr/>
        </p:nvSpPr>
        <p:spPr>
          <a:xfrm rot="5400000">
            <a:off x="10430120" y="4040915"/>
            <a:ext cx="2558666" cy="307777"/>
          </a:xfrm>
          <a:prstGeom prst="rect">
            <a:avLst/>
          </a:prstGeom>
          <a:noFill/>
        </p:spPr>
        <p:txBody>
          <a:bodyPr wrap="square">
            <a:spAutoFit/>
          </a:bodyPr>
          <a:lstStyle/>
          <a:p>
            <a:r>
              <a:rPr lang="en-US" sz="1400" b="0" i="1" u="none" strike="noStrike" baseline="0" dirty="0">
                <a:latin typeface="LiberationSans-Italic"/>
              </a:rPr>
              <a:t>D. </a:t>
            </a:r>
            <a:r>
              <a:rPr lang="en-US" sz="1400" b="0" i="1" u="none" strike="noStrike" baseline="0" dirty="0" err="1">
                <a:latin typeface="LiberationSans-Italic"/>
              </a:rPr>
              <a:t>Calzolari</a:t>
            </a:r>
            <a:r>
              <a:rPr lang="en-US" sz="1400" b="0" i="1" u="none" strike="noStrike" baseline="0" dirty="0">
                <a:latin typeface="LiberationSans-Italic"/>
              </a:rPr>
              <a:t>, ICHEP 2024</a:t>
            </a:r>
            <a:endParaRPr lang="en-US" sz="1400" dirty="0"/>
          </a:p>
        </p:txBody>
      </p:sp>
    </p:spTree>
    <p:extLst>
      <p:ext uri="{BB962C8B-B14F-4D97-AF65-F5344CB8AC3E}">
        <p14:creationId xmlns:p14="http://schemas.microsoft.com/office/powerpoint/2010/main" val="2677873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7529B-B769-3F8C-F6FE-78AFFD3C5D47}"/>
            </a:ext>
          </a:extLst>
        </p:cNvPr>
        <p:cNvGrpSpPr/>
        <p:nvPr/>
      </p:nvGrpSpPr>
      <p:grpSpPr>
        <a:xfrm>
          <a:off x="0" y="0"/>
          <a:ext cx="0" cy="0"/>
          <a:chOff x="0" y="0"/>
          <a:chExt cx="0" cy="0"/>
        </a:xfrm>
      </p:grpSpPr>
      <p:grpSp>
        <p:nvGrpSpPr>
          <p:cNvPr id="23" name="Gruppo 22">
            <a:extLst>
              <a:ext uri="{FF2B5EF4-FFF2-40B4-BE49-F238E27FC236}">
                <a16:creationId xmlns:a16="http://schemas.microsoft.com/office/drawing/2014/main" id="{94CE362C-25EE-43DA-C7B6-AF83CE0E8A2E}"/>
              </a:ext>
            </a:extLst>
          </p:cNvPr>
          <p:cNvGrpSpPr>
            <a:grpSpLocks noChangeAspect="1"/>
          </p:cNvGrpSpPr>
          <p:nvPr/>
        </p:nvGrpSpPr>
        <p:grpSpPr>
          <a:xfrm>
            <a:off x="722660" y="2081182"/>
            <a:ext cx="10408039" cy="4348193"/>
            <a:chOff x="362673" y="916208"/>
            <a:chExt cx="11516783" cy="4811396"/>
          </a:xfrm>
        </p:grpSpPr>
        <p:pic>
          <p:nvPicPr>
            <p:cNvPr id="9" name="Immagine 8" descr="Immagine che contiene testo, schermata, Policromia&#10;&#10;Descrizione generata automaticamente">
              <a:extLst>
                <a:ext uri="{FF2B5EF4-FFF2-40B4-BE49-F238E27FC236}">
                  <a16:creationId xmlns:a16="http://schemas.microsoft.com/office/drawing/2014/main" id="{D3015888-F86E-6AA9-440E-43D3F6976617}"/>
                </a:ext>
              </a:extLst>
            </p:cNvPr>
            <p:cNvPicPr>
              <a:picLocks noChangeAspect="1"/>
            </p:cNvPicPr>
            <p:nvPr/>
          </p:nvPicPr>
          <p:blipFill rotWithShape="1">
            <a:blip r:embed="rId2">
              <a:extLst>
                <a:ext uri="{28A0092B-C50C-407E-A947-70E740481C1C}">
                  <a14:useLocalDpi xmlns:a14="http://schemas.microsoft.com/office/drawing/2010/main" val="0"/>
                </a:ext>
              </a:extLst>
            </a:blip>
            <a:srcRect l="3309"/>
            <a:stretch/>
          </p:blipFill>
          <p:spPr>
            <a:xfrm>
              <a:off x="362673" y="921924"/>
              <a:ext cx="6342927" cy="4805680"/>
            </a:xfrm>
            <a:prstGeom prst="rect">
              <a:avLst/>
            </a:prstGeom>
          </p:spPr>
        </p:pic>
        <p:pic>
          <p:nvPicPr>
            <p:cNvPr id="17" name="Immagine 16" descr="Immagine che contiene testo, schermata, diagramma, linea&#10;&#10;Descrizione generata automaticamente">
              <a:extLst>
                <a:ext uri="{FF2B5EF4-FFF2-40B4-BE49-F238E27FC236}">
                  <a16:creationId xmlns:a16="http://schemas.microsoft.com/office/drawing/2014/main" id="{2BB98673-A335-8ABE-8B3D-9642D72014C2}"/>
                </a:ext>
              </a:extLst>
            </p:cNvPr>
            <p:cNvPicPr>
              <a:picLocks noChangeAspect="1"/>
            </p:cNvPicPr>
            <p:nvPr/>
          </p:nvPicPr>
          <p:blipFill rotWithShape="1">
            <a:blip r:embed="rId3">
              <a:extLst>
                <a:ext uri="{28A0092B-C50C-407E-A947-70E740481C1C}">
                  <a14:useLocalDpi xmlns:a14="http://schemas.microsoft.com/office/drawing/2010/main" val="0"/>
                </a:ext>
              </a:extLst>
            </a:blip>
            <a:srcRect r="5893"/>
            <a:stretch/>
          </p:blipFill>
          <p:spPr>
            <a:xfrm>
              <a:off x="6537960" y="916208"/>
              <a:ext cx="5341496" cy="4773653"/>
            </a:xfrm>
            <a:prstGeom prst="rect">
              <a:avLst/>
            </a:prstGeom>
          </p:spPr>
        </p:pic>
      </p:grpSp>
      <p:sp>
        <p:nvSpPr>
          <p:cNvPr id="20" name="Segnaposto contenuto 19">
            <a:extLst>
              <a:ext uri="{FF2B5EF4-FFF2-40B4-BE49-F238E27FC236}">
                <a16:creationId xmlns:a16="http://schemas.microsoft.com/office/drawing/2014/main" id="{D5724E98-8934-01E6-EDBC-4A15D9B90E97}"/>
              </a:ext>
            </a:extLst>
          </p:cNvPr>
          <p:cNvSpPr>
            <a:spLocks noGrp="1"/>
          </p:cNvSpPr>
          <p:nvPr>
            <p:ph idx="1"/>
          </p:nvPr>
        </p:nvSpPr>
        <p:spPr>
          <a:xfrm>
            <a:off x="511407" y="1522089"/>
            <a:ext cx="11680593" cy="667679"/>
          </a:xfrm>
        </p:spPr>
        <p:txBody>
          <a:bodyPr>
            <a:normAutofit/>
          </a:bodyPr>
          <a:lstStyle/>
          <a:p>
            <a:pPr marL="0" indent="0" algn="ctr">
              <a:buNone/>
            </a:pPr>
            <a:r>
              <a:rPr lang="en-US" dirty="0"/>
              <a:t>1mm&lt;Optimal crystal length &lt;2mm, possible increase with multi-turn efficiency </a:t>
            </a:r>
          </a:p>
        </p:txBody>
      </p:sp>
      <p:sp>
        <p:nvSpPr>
          <p:cNvPr id="6" name="Segnaposto piè di pagina 5">
            <a:extLst>
              <a:ext uri="{FF2B5EF4-FFF2-40B4-BE49-F238E27FC236}">
                <a16:creationId xmlns:a16="http://schemas.microsoft.com/office/drawing/2014/main" id="{18CE32BD-850C-33FB-131F-4D3CC03B7228}"/>
              </a:ext>
            </a:extLst>
          </p:cNvPr>
          <p:cNvSpPr>
            <a:spLocks noGrp="1"/>
          </p:cNvSpPr>
          <p:nvPr>
            <p:ph type="ftr" sz="quarter" idx="11"/>
          </p:nvPr>
        </p:nvSpPr>
        <p:spPr/>
        <p:txBody>
          <a:bodyPr/>
          <a:lstStyle/>
          <a:p>
            <a:r>
              <a:rPr lang="it-IT"/>
              <a:t>RD_MUCOL - Italia - Riunione di collaborazione @ TORINO</a:t>
            </a:r>
            <a:endParaRPr lang="en-US"/>
          </a:p>
        </p:txBody>
      </p:sp>
      <p:sp>
        <p:nvSpPr>
          <p:cNvPr id="7" name="Segnaposto numero diapositiva 6">
            <a:extLst>
              <a:ext uri="{FF2B5EF4-FFF2-40B4-BE49-F238E27FC236}">
                <a16:creationId xmlns:a16="http://schemas.microsoft.com/office/drawing/2014/main" id="{67AE60DC-3BF6-1F2E-0E12-66C68F757238}"/>
              </a:ext>
            </a:extLst>
          </p:cNvPr>
          <p:cNvSpPr>
            <a:spLocks noGrp="1"/>
          </p:cNvSpPr>
          <p:nvPr>
            <p:ph type="sldNum" sz="quarter" idx="12"/>
          </p:nvPr>
        </p:nvSpPr>
        <p:spPr/>
        <p:txBody>
          <a:bodyPr/>
          <a:lstStyle/>
          <a:p>
            <a:fld id="{FEA350E5-ED0A-4008-9C43-5C78CC0109AE}" type="slidenum">
              <a:rPr lang="en-US" smtClean="0"/>
              <a:t>22</a:t>
            </a:fld>
            <a:endParaRPr lang="en-US"/>
          </a:p>
        </p:txBody>
      </p:sp>
      <p:sp>
        <p:nvSpPr>
          <p:cNvPr id="2" name="Titolo 1">
            <a:extLst>
              <a:ext uri="{FF2B5EF4-FFF2-40B4-BE49-F238E27FC236}">
                <a16:creationId xmlns:a16="http://schemas.microsoft.com/office/drawing/2014/main" id="{E418EEA3-2BA8-DA2C-3505-E1685BCDDBA0}"/>
              </a:ext>
            </a:extLst>
          </p:cNvPr>
          <p:cNvSpPr>
            <a:spLocks noGrp="1"/>
          </p:cNvSpPr>
          <p:nvPr>
            <p:ph type="title"/>
          </p:nvPr>
        </p:nvSpPr>
        <p:spPr>
          <a:xfrm>
            <a:off x="2473508" y="142021"/>
            <a:ext cx="7933169" cy="1267554"/>
          </a:xfrm>
        </p:spPr>
        <p:txBody>
          <a:bodyPr/>
          <a:lstStyle/>
          <a:p>
            <a:r>
              <a:rPr lang="en-US" dirty="0"/>
              <a:t>μ</a:t>
            </a:r>
            <a:r>
              <a:rPr lang="en-US" baseline="30000" dirty="0"/>
              <a:t>-</a:t>
            </a:r>
            <a:r>
              <a:rPr lang="en-US" dirty="0"/>
              <a:t> planar channeling efficiency 1.5TeV</a:t>
            </a:r>
          </a:p>
        </p:txBody>
      </p:sp>
      <p:sp>
        <p:nvSpPr>
          <p:cNvPr id="3" name="Segnaposto data 2">
            <a:extLst>
              <a:ext uri="{FF2B5EF4-FFF2-40B4-BE49-F238E27FC236}">
                <a16:creationId xmlns:a16="http://schemas.microsoft.com/office/drawing/2014/main" id="{C8C4997F-12E2-4EE3-D1D0-9D4C6820E9AE}"/>
              </a:ext>
            </a:extLst>
          </p:cNvPr>
          <p:cNvSpPr>
            <a:spLocks noGrp="1"/>
          </p:cNvSpPr>
          <p:nvPr>
            <p:ph type="dt" sz="half" idx="10"/>
          </p:nvPr>
        </p:nvSpPr>
        <p:spPr/>
        <p:txBody>
          <a:bodyPr/>
          <a:lstStyle/>
          <a:p>
            <a:fld id="{17C8DE2E-7B1B-462C-AD47-741CDB71E365}" type="datetime1">
              <a:rPr lang="it-IT" smtClean="0"/>
              <a:t>27/05/2025</a:t>
            </a:fld>
            <a:endParaRPr lang="en-US"/>
          </a:p>
        </p:txBody>
      </p:sp>
    </p:spTree>
    <p:extLst>
      <p:ext uri="{BB962C8B-B14F-4D97-AF65-F5344CB8AC3E}">
        <p14:creationId xmlns:p14="http://schemas.microsoft.com/office/powerpoint/2010/main" val="6373978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20444-C58B-8911-4EB9-9B2C5BBC3CCA}"/>
            </a:ext>
          </a:extLst>
        </p:cNvPr>
        <p:cNvGrpSpPr/>
        <p:nvPr/>
      </p:nvGrpSpPr>
      <p:grpSpPr>
        <a:xfrm>
          <a:off x="0" y="0"/>
          <a:ext cx="0" cy="0"/>
          <a:chOff x="0" y="0"/>
          <a:chExt cx="0" cy="0"/>
        </a:xfrm>
      </p:grpSpPr>
      <p:grpSp>
        <p:nvGrpSpPr>
          <p:cNvPr id="12" name="Gruppo 11">
            <a:extLst>
              <a:ext uri="{FF2B5EF4-FFF2-40B4-BE49-F238E27FC236}">
                <a16:creationId xmlns:a16="http://schemas.microsoft.com/office/drawing/2014/main" id="{24C8D0B7-3688-9E2D-6036-2A650F78DCF6}"/>
              </a:ext>
            </a:extLst>
          </p:cNvPr>
          <p:cNvGrpSpPr>
            <a:grpSpLocks noChangeAspect="1"/>
          </p:cNvGrpSpPr>
          <p:nvPr/>
        </p:nvGrpSpPr>
        <p:grpSpPr>
          <a:xfrm>
            <a:off x="269987" y="2160298"/>
            <a:ext cx="11652025" cy="4180177"/>
            <a:chOff x="0" y="1328748"/>
            <a:chExt cx="12517120" cy="4490532"/>
          </a:xfrm>
        </p:grpSpPr>
        <p:pic>
          <p:nvPicPr>
            <p:cNvPr id="7" name="Immagine 6">
              <a:extLst>
                <a:ext uri="{FF2B5EF4-FFF2-40B4-BE49-F238E27FC236}">
                  <a16:creationId xmlns:a16="http://schemas.microsoft.com/office/drawing/2014/main" id="{45D046EA-4EC4-4734-0029-7650C6538AAE}"/>
                </a:ext>
              </a:extLst>
            </p:cNvPr>
            <p:cNvPicPr>
              <a:picLocks noChangeAspect="1"/>
            </p:cNvPicPr>
            <p:nvPr/>
          </p:nvPicPr>
          <p:blipFill rotWithShape="1">
            <a:blip r:embed="rId2">
              <a:extLst>
                <a:ext uri="{28A0092B-C50C-407E-A947-70E740481C1C}">
                  <a14:useLocalDpi xmlns:a14="http://schemas.microsoft.com/office/drawing/2010/main" val="0"/>
                </a:ext>
              </a:extLst>
            </a:blip>
            <a:srcRect t="54" b="54"/>
            <a:stretch/>
          </p:blipFill>
          <p:spPr>
            <a:xfrm>
              <a:off x="0" y="1399868"/>
              <a:ext cx="7095166" cy="4419412"/>
            </a:xfrm>
            <a:prstGeom prst="rect">
              <a:avLst/>
            </a:prstGeom>
          </p:spPr>
        </p:pic>
        <p:pic>
          <p:nvPicPr>
            <p:cNvPr id="13" name="Immagine 12" descr="Immagine che contiene testo, schermata, diagramma, linea&#10;&#10;Descrizione generata automaticamente">
              <a:extLst>
                <a:ext uri="{FF2B5EF4-FFF2-40B4-BE49-F238E27FC236}">
                  <a16:creationId xmlns:a16="http://schemas.microsoft.com/office/drawing/2014/main" id="{BE600268-49EB-9261-ADEB-E78522C3F6A4}"/>
                </a:ext>
              </a:extLst>
            </p:cNvPr>
            <p:cNvPicPr>
              <a:picLocks noChangeAspect="1"/>
            </p:cNvPicPr>
            <p:nvPr/>
          </p:nvPicPr>
          <p:blipFill rotWithShape="1">
            <a:blip r:embed="rId3">
              <a:extLst>
                <a:ext uri="{28A0092B-C50C-407E-A947-70E740481C1C}">
                  <a14:useLocalDpi xmlns:a14="http://schemas.microsoft.com/office/drawing/2010/main" val="0"/>
                </a:ext>
              </a:extLst>
            </a:blip>
            <a:srcRect l="3858" r="6692"/>
            <a:stretch/>
          </p:blipFill>
          <p:spPr>
            <a:xfrm>
              <a:off x="6908801" y="1328748"/>
              <a:ext cx="5608319" cy="4419412"/>
            </a:xfrm>
            <a:prstGeom prst="rect">
              <a:avLst/>
            </a:prstGeom>
          </p:spPr>
        </p:pic>
      </p:grpSp>
      <p:sp>
        <p:nvSpPr>
          <p:cNvPr id="6" name="Segnaposto contenuto 19">
            <a:extLst>
              <a:ext uri="{FF2B5EF4-FFF2-40B4-BE49-F238E27FC236}">
                <a16:creationId xmlns:a16="http://schemas.microsoft.com/office/drawing/2014/main" id="{63674AD6-B3DC-25F9-F61D-27B4F5788BAA}"/>
              </a:ext>
            </a:extLst>
          </p:cNvPr>
          <p:cNvSpPr txBox="1">
            <a:spLocks/>
          </p:cNvSpPr>
          <p:nvPr/>
        </p:nvSpPr>
        <p:spPr>
          <a:xfrm>
            <a:off x="1096169" y="1492619"/>
            <a:ext cx="11680593" cy="6676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2mm&lt;Optimal crystal length &lt;5mm, possible increase with multi-turn efficiency </a:t>
            </a:r>
          </a:p>
        </p:txBody>
      </p:sp>
      <p:sp>
        <p:nvSpPr>
          <p:cNvPr id="10" name="Segnaposto piè di pagina 9">
            <a:extLst>
              <a:ext uri="{FF2B5EF4-FFF2-40B4-BE49-F238E27FC236}">
                <a16:creationId xmlns:a16="http://schemas.microsoft.com/office/drawing/2014/main" id="{F5D1BB5C-C64A-985C-264D-666605A02EE8}"/>
              </a:ext>
            </a:extLst>
          </p:cNvPr>
          <p:cNvSpPr>
            <a:spLocks noGrp="1"/>
          </p:cNvSpPr>
          <p:nvPr>
            <p:ph type="ftr" sz="quarter" idx="11"/>
          </p:nvPr>
        </p:nvSpPr>
        <p:spPr/>
        <p:txBody>
          <a:bodyPr/>
          <a:lstStyle/>
          <a:p>
            <a:r>
              <a:rPr lang="it-IT"/>
              <a:t>RD_MUCOL - Italia - Riunione di collaborazione @ TORINO</a:t>
            </a:r>
            <a:endParaRPr lang="en-US"/>
          </a:p>
        </p:txBody>
      </p:sp>
      <p:sp>
        <p:nvSpPr>
          <p:cNvPr id="11" name="Segnaposto numero diapositiva 10">
            <a:extLst>
              <a:ext uri="{FF2B5EF4-FFF2-40B4-BE49-F238E27FC236}">
                <a16:creationId xmlns:a16="http://schemas.microsoft.com/office/drawing/2014/main" id="{2B201454-E86E-9AE9-F696-3614BA9F2B7D}"/>
              </a:ext>
            </a:extLst>
          </p:cNvPr>
          <p:cNvSpPr>
            <a:spLocks noGrp="1"/>
          </p:cNvSpPr>
          <p:nvPr>
            <p:ph type="sldNum" sz="quarter" idx="12"/>
          </p:nvPr>
        </p:nvSpPr>
        <p:spPr/>
        <p:txBody>
          <a:bodyPr/>
          <a:lstStyle/>
          <a:p>
            <a:fld id="{FEA350E5-ED0A-4008-9C43-5C78CC0109AE}" type="slidenum">
              <a:rPr lang="en-US" smtClean="0"/>
              <a:t>23</a:t>
            </a:fld>
            <a:endParaRPr lang="en-US"/>
          </a:p>
        </p:txBody>
      </p:sp>
      <p:sp>
        <p:nvSpPr>
          <p:cNvPr id="2" name="Titolo 1">
            <a:extLst>
              <a:ext uri="{FF2B5EF4-FFF2-40B4-BE49-F238E27FC236}">
                <a16:creationId xmlns:a16="http://schemas.microsoft.com/office/drawing/2014/main" id="{D337613B-F8FF-D899-D160-D3BE0A09243D}"/>
              </a:ext>
            </a:extLst>
          </p:cNvPr>
          <p:cNvSpPr>
            <a:spLocks noGrp="1"/>
          </p:cNvSpPr>
          <p:nvPr>
            <p:ph type="title"/>
          </p:nvPr>
        </p:nvSpPr>
        <p:spPr>
          <a:xfrm>
            <a:off x="2473508" y="142021"/>
            <a:ext cx="7933169" cy="1267554"/>
          </a:xfrm>
        </p:spPr>
        <p:txBody>
          <a:bodyPr/>
          <a:lstStyle/>
          <a:p>
            <a:r>
              <a:rPr lang="en-US" dirty="0"/>
              <a:t>μ</a:t>
            </a:r>
            <a:r>
              <a:rPr lang="en-US" baseline="30000" dirty="0"/>
              <a:t>-</a:t>
            </a:r>
            <a:r>
              <a:rPr lang="en-US" dirty="0"/>
              <a:t> planar channeling efficiency 5TeV</a:t>
            </a:r>
          </a:p>
        </p:txBody>
      </p:sp>
      <p:sp>
        <p:nvSpPr>
          <p:cNvPr id="3" name="Segnaposto data 2">
            <a:extLst>
              <a:ext uri="{FF2B5EF4-FFF2-40B4-BE49-F238E27FC236}">
                <a16:creationId xmlns:a16="http://schemas.microsoft.com/office/drawing/2014/main" id="{D8F8E4D4-A68A-B0C5-8D6D-5059E3E1B1C8}"/>
              </a:ext>
            </a:extLst>
          </p:cNvPr>
          <p:cNvSpPr>
            <a:spLocks noGrp="1"/>
          </p:cNvSpPr>
          <p:nvPr>
            <p:ph type="dt" sz="half" idx="10"/>
          </p:nvPr>
        </p:nvSpPr>
        <p:spPr/>
        <p:txBody>
          <a:bodyPr/>
          <a:lstStyle/>
          <a:p>
            <a:fld id="{65A6B741-B79F-49A0-A960-0B8EA1C8678D}" type="datetime1">
              <a:rPr lang="it-IT" smtClean="0"/>
              <a:t>27/05/2025</a:t>
            </a:fld>
            <a:endParaRPr lang="en-US"/>
          </a:p>
        </p:txBody>
      </p:sp>
    </p:spTree>
    <p:extLst>
      <p:ext uri="{BB962C8B-B14F-4D97-AF65-F5344CB8AC3E}">
        <p14:creationId xmlns:p14="http://schemas.microsoft.com/office/powerpoint/2010/main" val="11850612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3D36EC-E7DD-7854-2C54-4F026CBF0759}"/>
              </a:ext>
            </a:extLst>
          </p:cNvPr>
          <p:cNvSpPr>
            <a:spLocks noGrp="1"/>
          </p:cNvSpPr>
          <p:nvPr>
            <p:ph type="title"/>
          </p:nvPr>
        </p:nvSpPr>
        <p:spPr/>
        <p:txBody>
          <a:bodyPr/>
          <a:lstStyle/>
          <a:p>
            <a:r>
              <a:rPr lang="en-US" dirty="0"/>
              <a:t>Conclusions</a:t>
            </a:r>
          </a:p>
        </p:txBody>
      </p:sp>
      <p:sp>
        <p:nvSpPr>
          <p:cNvPr id="3" name="Segnaposto contenuto 2">
            <a:extLst>
              <a:ext uri="{FF2B5EF4-FFF2-40B4-BE49-F238E27FC236}">
                <a16:creationId xmlns:a16="http://schemas.microsoft.com/office/drawing/2014/main" id="{F0CDF1C9-74DF-8864-EB57-BBCF8E73FC27}"/>
              </a:ext>
            </a:extLst>
          </p:cNvPr>
          <p:cNvSpPr>
            <a:spLocks noGrp="1"/>
          </p:cNvSpPr>
          <p:nvPr>
            <p:ph idx="1"/>
          </p:nvPr>
        </p:nvSpPr>
        <p:spPr>
          <a:xfrm>
            <a:off x="924158" y="2296682"/>
            <a:ext cx="10734442" cy="4351338"/>
          </a:xfrm>
        </p:spPr>
        <p:txBody>
          <a:bodyPr/>
          <a:lstStyle/>
          <a:p>
            <a:r>
              <a:rPr lang="en-US" dirty="0"/>
              <a:t>Different kind of coherent effect in crystals can be optimized </a:t>
            </a:r>
          </a:p>
          <a:p>
            <a:endParaRPr lang="en-US" dirty="0"/>
          </a:p>
          <a:p>
            <a:r>
              <a:rPr lang="en-US" dirty="0"/>
              <a:t>Each application strongly depends on beam parameters and requirements in each portion of the muon collider machine</a:t>
            </a:r>
          </a:p>
          <a:p>
            <a:endParaRPr lang="en-US" dirty="0"/>
          </a:p>
          <a:p>
            <a:endParaRPr lang="en-US" dirty="0"/>
          </a:p>
          <a:p>
            <a:r>
              <a:rPr lang="en-US" dirty="0"/>
              <a:t>Strong inputs are well accepted to design suitable crystal-assisted schemes</a:t>
            </a:r>
          </a:p>
        </p:txBody>
      </p:sp>
      <p:sp>
        <p:nvSpPr>
          <p:cNvPr id="4" name="Segnaposto data 3">
            <a:extLst>
              <a:ext uri="{FF2B5EF4-FFF2-40B4-BE49-F238E27FC236}">
                <a16:creationId xmlns:a16="http://schemas.microsoft.com/office/drawing/2014/main" id="{3E4959B7-3676-9CE8-8E73-7B5A7A62F635}"/>
              </a:ext>
            </a:extLst>
          </p:cNvPr>
          <p:cNvSpPr>
            <a:spLocks noGrp="1"/>
          </p:cNvSpPr>
          <p:nvPr>
            <p:ph type="dt" sz="half" idx="10"/>
          </p:nvPr>
        </p:nvSpPr>
        <p:spPr/>
        <p:txBody>
          <a:bodyPr/>
          <a:lstStyle/>
          <a:p>
            <a:fld id="{C8E41987-FF96-47EF-AA0D-3F37D75BBE02}" type="datetime1">
              <a:rPr lang="it-IT" smtClean="0"/>
              <a:t>27/05/2025</a:t>
            </a:fld>
            <a:endParaRPr lang="en-US"/>
          </a:p>
        </p:txBody>
      </p:sp>
      <p:sp>
        <p:nvSpPr>
          <p:cNvPr id="6" name="Segnaposto numero diapositiva 5">
            <a:extLst>
              <a:ext uri="{FF2B5EF4-FFF2-40B4-BE49-F238E27FC236}">
                <a16:creationId xmlns:a16="http://schemas.microsoft.com/office/drawing/2014/main" id="{537C1552-95E0-8E13-E792-A3A1C05464D7}"/>
              </a:ext>
            </a:extLst>
          </p:cNvPr>
          <p:cNvSpPr>
            <a:spLocks noGrp="1"/>
          </p:cNvSpPr>
          <p:nvPr>
            <p:ph type="sldNum" sz="quarter" idx="12"/>
          </p:nvPr>
        </p:nvSpPr>
        <p:spPr/>
        <p:txBody>
          <a:bodyPr/>
          <a:lstStyle/>
          <a:p>
            <a:fld id="{FEA350E5-ED0A-4008-9C43-5C78CC0109AE}" type="slidenum">
              <a:rPr lang="en-US" smtClean="0"/>
              <a:t>24</a:t>
            </a:fld>
            <a:endParaRPr lang="en-US"/>
          </a:p>
        </p:txBody>
      </p:sp>
      <p:sp>
        <p:nvSpPr>
          <p:cNvPr id="7" name="Freccia in giù 6">
            <a:extLst>
              <a:ext uri="{FF2B5EF4-FFF2-40B4-BE49-F238E27FC236}">
                <a16:creationId xmlns:a16="http://schemas.microsoft.com/office/drawing/2014/main" id="{210772BF-EB45-1F8F-CD72-E3A058C385FA}"/>
              </a:ext>
            </a:extLst>
          </p:cNvPr>
          <p:cNvSpPr/>
          <p:nvPr/>
        </p:nvSpPr>
        <p:spPr>
          <a:xfrm>
            <a:off x="5947191" y="3981273"/>
            <a:ext cx="688376" cy="982155"/>
          </a:xfrm>
          <a:prstGeom prst="downArrow">
            <a:avLst/>
          </a:prstGeom>
          <a:solidFill>
            <a:srgbClr val="214B9C"/>
          </a:solidFill>
          <a:ln w="50800">
            <a:solidFill>
              <a:srgbClr val="E63A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33237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5517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E35824-1C6B-CFC6-828D-B6F4BD7DA7AA}"/>
              </a:ext>
            </a:extLst>
          </p:cNvPr>
          <p:cNvSpPr>
            <a:spLocks noGrp="1"/>
          </p:cNvSpPr>
          <p:nvPr>
            <p:ph type="ctrTitle"/>
          </p:nvPr>
        </p:nvSpPr>
        <p:spPr/>
        <p:txBody>
          <a:bodyPr/>
          <a:lstStyle/>
          <a:p>
            <a:r>
              <a:rPr lang="en-US" dirty="0"/>
              <a:t>Backup slides</a:t>
            </a:r>
          </a:p>
        </p:txBody>
      </p:sp>
      <p:sp>
        <p:nvSpPr>
          <p:cNvPr id="3" name="Sottotitolo 2">
            <a:extLst>
              <a:ext uri="{FF2B5EF4-FFF2-40B4-BE49-F238E27FC236}">
                <a16:creationId xmlns:a16="http://schemas.microsoft.com/office/drawing/2014/main" id="{60455BED-516D-25DD-F914-4C1FE1116D88}"/>
              </a:ext>
            </a:extLst>
          </p:cNvPr>
          <p:cNvSpPr>
            <a:spLocks noGrp="1"/>
          </p:cNvSpPr>
          <p:nvPr>
            <p:ph type="subTitle" idx="1"/>
          </p:nvPr>
        </p:nvSpPr>
        <p:spPr/>
        <p:txBody>
          <a:bodyPr/>
          <a:lstStyle/>
          <a:p>
            <a:endParaRPr lang="en-US"/>
          </a:p>
        </p:txBody>
      </p:sp>
      <p:sp>
        <p:nvSpPr>
          <p:cNvPr id="4" name="Segnaposto testo 3">
            <a:extLst>
              <a:ext uri="{FF2B5EF4-FFF2-40B4-BE49-F238E27FC236}">
                <a16:creationId xmlns:a16="http://schemas.microsoft.com/office/drawing/2014/main" id="{73F753CC-E5D1-EDD1-D904-C95791528AFA}"/>
              </a:ext>
            </a:extLst>
          </p:cNvPr>
          <p:cNvSpPr>
            <a:spLocks noGrp="1"/>
          </p:cNvSpPr>
          <p:nvPr>
            <p:ph type="body" sz="quarter" idx="11"/>
          </p:nvPr>
        </p:nvSpPr>
        <p:spPr/>
        <p:txBody>
          <a:bodyPr/>
          <a:lstStyle/>
          <a:p>
            <a:endParaRPr lang="en-US"/>
          </a:p>
        </p:txBody>
      </p:sp>
      <p:sp>
        <p:nvSpPr>
          <p:cNvPr id="5" name="Segnaposto immagine 4">
            <a:extLst>
              <a:ext uri="{FF2B5EF4-FFF2-40B4-BE49-F238E27FC236}">
                <a16:creationId xmlns:a16="http://schemas.microsoft.com/office/drawing/2014/main" id="{9DF35011-00D2-FBE8-2504-A9FD020DC393}"/>
              </a:ext>
            </a:extLst>
          </p:cNvPr>
          <p:cNvSpPr>
            <a:spLocks noGrp="1"/>
          </p:cNvSpPr>
          <p:nvPr>
            <p:ph type="pic" sz="quarter" idx="12"/>
          </p:nvPr>
        </p:nvSpPr>
        <p:spPr/>
        <p:txBody>
          <a:bodyPr/>
          <a:lstStyle/>
          <a:p>
            <a:endParaRPr lang="en-US"/>
          </a:p>
        </p:txBody>
      </p:sp>
    </p:spTree>
    <p:extLst>
      <p:ext uri="{BB962C8B-B14F-4D97-AF65-F5344CB8AC3E}">
        <p14:creationId xmlns:p14="http://schemas.microsoft.com/office/powerpoint/2010/main" val="11443511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D1CF25-7CC7-2E4A-8F3C-B244A7386A05}"/>
              </a:ext>
            </a:extLst>
          </p:cNvPr>
          <p:cNvSpPr>
            <a:spLocks noGrp="1"/>
          </p:cNvSpPr>
          <p:nvPr>
            <p:ph type="title"/>
          </p:nvPr>
        </p:nvSpPr>
        <p:spPr>
          <a:xfrm>
            <a:off x="2819924" y="273596"/>
            <a:ext cx="8490400" cy="1140000"/>
          </a:xfrm>
        </p:spPr>
        <p:txBody>
          <a:bodyPr/>
          <a:lstStyle/>
          <a:p>
            <a:r>
              <a:rPr lang="it-IT" dirty="0"/>
              <a:t>Crystal-</a:t>
            </a:r>
            <a:r>
              <a:rPr lang="it-IT" dirty="0" err="1"/>
              <a:t>assisted</a:t>
            </a:r>
            <a:r>
              <a:rPr lang="it-IT" dirty="0"/>
              <a:t> beam </a:t>
            </a:r>
            <a:r>
              <a:rPr lang="it-IT" dirty="0" err="1"/>
              <a:t>manipulation</a:t>
            </a:r>
            <a:endParaRPr lang="en-US" dirty="0"/>
          </a:p>
        </p:txBody>
      </p:sp>
      <p:sp>
        <p:nvSpPr>
          <p:cNvPr id="3" name="Segnaposto numero diapositiva 2">
            <a:extLst>
              <a:ext uri="{FF2B5EF4-FFF2-40B4-BE49-F238E27FC236}">
                <a16:creationId xmlns:a16="http://schemas.microsoft.com/office/drawing/2014/main" id="{85FFFDA2-3B0E-58E9-B216-C4D3DEFAC425}"/>
              </a:ext>
            </a:extLst>
          </p:cNvPr>
          <p:cNvSpPr>
            <a:spLocks noGrp="1"/>
          </p:cNvSpPr>
          <p:nvPr>
            <p:ph type="sldNum" idx="12"/>
          </p:nvPr>
        </p:nvSpPr>
        <p:spPr/>
        <p:txBody>
          <a:bodyPr/>
          <a:lstStyle/>
          <a:p>
            <a:fld id="{00000000-1234-1234-1234-123412341234}" type="slidenum">
              <a:rPr lang="en-GB" smtClean="0"/>
              <a:pPr/>
              <a:t>27</a:t>
            </a:fld>
            <a:endParaRPr lang="en-GB"/>
          </a:p>
        </p:txBody>
      </p:sp>
      <p:sp>
        <p:nvSpPr>
          <p:cNvPr id="4" name="Segnaposto numero diapositiva 3">
            <a:extLst>
              <a:ext uri="{FF2B5EF4-FFF2-40B4-BE49-F238E27FC236}">
                <a16:creationId xmlns:a16="http://schemas.microsoft.com/office/drawing/2014/main" id="{75B64941-00BA-4D1C-3F01-C6F2496F2A61}"/>
              </a:ext>
            </a:extLst>
          </p:cNvPr>
          <p:cNvSpPr>
            <a:spLocks noGrp="1"/>
          </p:cNvSpPr>
          <p:nvPr>
            <p:ph type="sldNum" idx="2"/>
          </p:nvPr>
        </p:nvSpPr>
        <p:spPr/>
        <p:txBody>
          <a:bodyPr/>
          <a:lstStyle/>
          <a:p>
            <a:fld id="{00000000-1234-1234-1234-123412341234}" type="slidenum">
              <a:rPr lang="en-GB" smtClean="0"/>
              <a:pPr/>
              <a:t>27</a:t>
            </a:fld>
            <a:endParaRPr lang="en-GB"/>
          </a:p>
        </p:txBody>
      </p:sp>
      <p:sp>
        <p:nvSpPr>
          <p:cNvPr id="5" name="CasellaDiTesto 4">
            <a:extLst>
              <a:ext uri="{FF2B5EF4-FFF2-40B4-BE49-F238E27FC236}">
                <a16:creationId xmlns:a16="http://schemas.microsoft.com/office/drawing/2014/main" id="{D28B75FD-AC41-8B7A-5AF3-7735425A0533}"/>
              </a:ext>
            </a:extLst>
          </p:cNvPr>
          <p:cNvSpPr txBox="1"/>
          <p:nvPr/>
        </p:nvSpPr>
        <p:spPr>
          <a:xfrm>
            <a:off x="546302" y="1533677"/>
            <a:ext cx="9731023" cy="4893647"/>
          </a:xfrm>
          <a:prstGeom prst="rect">
            <a:avLst/>
          </a:prstGeom>
          <a:noFill/>
        </p:spPr>
        <p:txBody>
          <a:bodyPr wrap="square" rtlCol="0">
            <a:spAutoFit/>
          </a:bodyPr>
          <a:lstStyle/>
          <a:p>
            <a:r>
              <a:rPr lang="en-US" sz="2400" dirty="0"/>
              <a:t>Past uses:</a:t>
            </a:r>
          </a:p>
          <a:p>
            <a:pPr marL="380990" indent="-380990">
              <a:buFont typeface="Arial" panose="020B0604020202020204" pitchFamily="34" charset="0"/>
              <a:buChar char="•"/>
            </a:pPr>
            <a:r>
              <a:rPr lang="en-US" sz="2400" dirty="0"/>
              <a:t>U70 proton beam extraction</a:t>
            </a:r>
          </a:p>
          <a:p>
            <a:pPr marL="380990" indent="-380990">
              <a:buFont typeface="Arial" panose="020B0604020202020204" pitchFamily="34" charset="0"/>
              <a:buChar char="•"/>
            </a:pPr>
            <a:r>
              <a:rPr lang="en-US" sz="2400" dirty="0"/>
              <a:t>Spin precession measure of </a:t>
            </a:r>
            <a:r>
              <a:rPr lang="el-GR" sz="2400" dirty="0"/>
              <a:t>Σ</a:t>
            </a:r>
            <a:r>
              <a:rPr lang="it-IT" sz="2400" dirty="0"/>
              <a:t>+</a:t>
            </a:r>
            <a:r>
              <a:rPr lang="en-US" sz="2400" dirty="0"/>
              <a:t> baryons at </a:t>
            </a:r>
            <a:r>
              <a:rPr lang="en-US" sz="2400" dirty="0" err="1"/>
              <a:t>FERMILab</a:t>
            </a:r>
            <a:r>
              <a:rPr lang="en-US" sz="2400" dirty="0"/>
              <a:t> </a:t>
            </a:r>
          </a:p>
          <a:p>
            <a:pPr marL="380990" indent="-380990">
              <a:buFont typeface="Arial" panose="020B0604020202020204" pitchFamily="34" charset="0"/>
              <a:buChar char="•"/>
            </a:pPr>
            <a:endParaRPr lang="en-US" sz="2400" dirty="0"/>
          </a:p>
          <a:p>
            <a:r>
              <a:rPr lang="en-US" sz="2400" dirty="0"/>
              <a:t>Present and Past Proposal </a:t>
            </a:r>
          </a:p>
          <a:p>
            <a:pPr marL="380990" indent="-380990">
              <a:buFont typeface="Arial" panose="020B0604020202020204" pitchFamily="34" charset="0"/>
              <a:buChar char="•"/>
            </a:pPr>
            <a:r>
              <a:rPr lang="en-US" sz="2400" dirty="0"/>
              <a:t>UA9: SPS collimation, septum shadowing, extraction</a:t>
            </a:r>
          </a:p>
          <a:p>
            <a:pPr marL="380990" indent="-380990">
              <a:buFont typeface="Arial" panose="020B0604020202020204" pitchFamily="34" charset="0"/>
              <a:buChar char="•"/>
            </a:pPr>
            <a:r>
              <a:rPr lang="en-US" sz="2400" dirty="0"/>
              <a:t>CRYSBEAM: LHC beam extraction</a:t>
            </a:r>
          </a:p>
          <a:p>
            <a:pPr marL="380990" indent="-380990">
              <a:buFont typeface="Arial" panose="020B0604020202020204" pitchFamily="34" charset="0"/>
              <a:buChar char="•"/>
            </a:pPr>
            <a:r>
              <a:rPr lang="en-US" sz="2400" dirty="0"/>
              <a:t>SELDOM: charmed baryons spin precession</a:t>
            </a:r>
          </a:p>
          <a:p>
            <a:pPr marL="380990" indent="-380990">
              <a:buFont typeface="Arial" panose="020B0604020202020204" pitchFamily="34" charset="0"/>
              <a:buChar char="•"/>
            </a:pPr>
            <a:r>
              <a:rPr lang="en-US" sz="2400" dirty="0"/>
              <a:t>SHERPA: positron slow extraction at LNF</a:t>
            </a:r>
          </a:p>
          <a:p>
            <a:pPr marL="380990" indent="-380990">
              <a:buFont typeface="Arial" panose="020B0604020202020204" pitchFamily="34" charset="0"/>
              <a:buChar char="•"/>
            </a:pPr>
            <a:r>
              <a:rPr lang="en-US" sz="2400" dirty="0"/>
              <a:t>DESY electron </a:t>
            </a:r>
            <a:r>
              <a:rPr lang="en-US" sz="2400" dirty="0" err="1"/>
              <a:t>baem</a:t>
            </a:r>
            <a:r>
              <a:rPr lang="en-US" sz="2400" dirty="0"/>
              <a:t> extraction </a:t>
            </a:r>
          </a:p>
          <a:p>
            <a:pPr marL="380990" indent="-380990">
              <a:buFont typeface="Arial" panose="020B0604020202020204" pitchFamily="34" charset="0"/>
              <a:buChar char="•"/>
            </a:pPr>
            <a:endParaRPr lang="en-US" sz="2400" dirty="0"/>
          </a:p>
          <a:p>
            <a:r>
              <a:rPr lang="en-US" sz="2400" dirty="0"/>
              <a:t>Current R&amp;D </a:t>
            </a:r>
          </a:p>
          <a:p>
            <a:pPr marL="380990" indent="-380990">
              <a:buFont typeface="Arial" panose="020B0604020202020204" pitchFamily="34" charset="0"/>
              <a:buChar char="•"/>
            </a:pPr>
            <a:r>
              <a:rPr lang="en-US" sz="2400" dirty="0"/>
              <a:t>LHC ion beam collimation</a:t>
            </a:r>
          </a:p>
        </p:txBody>
      </p:sp>
      <p:pic>
        <p:nvPicPr>
          <p:cNvPr id="6" name="Immagine 5">
            <a:extLst>
              <a:ext uri="{FF2B5EF4-FFF2-40B4-BE49-F238E27FC236}">
                <a16:creationId xmlns:a16="http://schemas.microsoft.com/office/drawing/2014/main" id="{9FC8EFC8-4B47-FCCB-4304-82DD69C9B9BE}"/>
              </a:ext>
            </a:extLst>
          </p:cNvPr>
          <p:cNvPicPr>
            <a:picLocks noChangeAspect="1"/>
          </p:cNvPicPr>
          <p:nvPr/>
        </p:nvPicPr>
        <p:blipFill rotWithShape="1">
          <a:blip r:embed="rId2">
            <a:extLst>
              <a:ext uri="{28A0092B-C50C-407E-A947-70E740481C1C}">
                <a14:useLocalDpi xmlns:a14="http://schemas.microsoft.com/office/drawing/2010/main" val="0"/>
              </a:ext>
            </a:extLst>
          </a:blip>
          <a:srcRect l="12667" t="34370" r="20173" b="16000"/>
          <a:stretch/>
        </p:blipFill>
        <p:spPr>
          <a:xfrm>
            <a:off x="7450387" y="1451767"/>
            <a:ext cx="4527124" cy="4210597"/>
          </a:xfrm>
          <a:prstGeom prst="rect">
            <a:avLst/>
          </a:prstGeom>
          <a:ln>
            <a:noFill/>
          </a:ln>
          <a:effectLst>
            <a:softEdge rad="112500"/>
          </a:effectLst>
        </p:spPr>
      </p:pic>
      <p:sp>
        <p:nvSpPr>
          <p:cNvPr id="7" name="CasellaDiTesto 6">
            <a:extLst>
              <a:ext uri="{FF2B5EF4-FFF2-40B4-BE49-F238E27FC236}">
                <a16:creationId xmlns:a16="http://schemas.microsoft.com/office/drawing/2014/main" id="{3A4AE62D-D805-7906-A686-E24B257E5E41}"/>
              </a:ext>
            </a:extLst>
          </p:cNvPr>
          <p:cNvSpPr txBox="1"/>
          <p:nvPr/>
        </p:nvSpPr>
        <p:spPr>
          <a:xfrm>
            <a:off x="7349068" y="5621728"/>
            <a:ext cx="4763909" cy="830997"/>
          </a:xfrm>
          <a:prstGeom prst="rect">
            <a:avLst/>
          </a:prstGeom>
          <a:noFill/>
        </p:spPr>
        <p:txBody>
          <a:bodyPr wrap="square">
            <a:spAutoFit/>
          </a:bodyPr>
          <a:lstStyle/>
          <a:p>
            <a:pPr algn="ctr"/>
            <a:r>
              <a:rPr lang="en-US" sz="1600" dirty="0"/>
              <a:t>“INFN KE4350/EN/HL-LHC” between INFN and CERN was signed: 4 </a:t>
            </a:r>
            <a:r>
              <a:rPr lang="en-US" sz="1600" i="1" dirty="0"/>
              <a:t>crystals collimators</a:t>
            </a:r>
            <a:r>
              <a:rPr lang="en-US" sz="1600" dirty="0"/>
              <a:t> have been already provided to CERN </a:t>
            </a:r>
            <a:r>
              <a:rPr lang="en-US" sz="1600" b="1" dirty="0"/>
              <a:t>by INFN Ferrara</a:t>
            </a:r>
          </a:p>
        </p:txBody>
      </p:sp>
    </p:spTree>
    <p:extLst>
      <p:ext uri="{BB962C8B-B14F-4D97-AF65-F5344CB8AC3E}">
        <p14:creationId xmlns:p14="http://schemas.microsoft.com/office/powerpoint/2010/main" val="37611392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688340" y="74168"/>
            <a:ext cx="9289415" cy="208279"/>
          </a:xfrm>
          <a:prstGeom prst="rect">
            <a:avLst/>
          </a:prstGeom>
        </p:spPr>
        <p:txBody>
          <a:bodyPr vert="horz" wrap="square" lIns="0" tIns="12700" rIns="0" bIns="0" rtlCol="0">
            <a:spAutoFit/>
          </a:bodyPr>
          <a:lstStyle/>
          <a:p>
            <a:pPr marL="12700">
              <a:lnSpc>
                <a:spcPct val="100000"/>
              </a:lnSpc>
              <a:spcBef>
                <a:spcPts val="100"/>
              </a:spcBef>
              <a:tabLst>
                <a:tab pos="7256145" algn="l"/>
              </a:tabLst>
            </a:pPr>
            <a:r>
              <a:rPr sz="1200" dirty="0">
                <a:solidFill>
                  <a:srgbClr val="FFFFFF"/>
                </a:solidFill>
                <a:latin typeface="Arial"/>
                <a:cs typeface="Arial"/>
              </a:rPr>
              <a:t>May</a:t>
            </a:r>
            <a:r>
              <a:rPr sz="1200" spc="-15" dirty="0">
                <a:solidFill>
                  <a:srgbClr val="FFFFFF"/>
                </a:solidFill>
                <a:latin typeface="Arial"/>
                <a:cs typeface="Arial"/>
              </a:rPr>
              <a:t> </a:t>
            </a:r>
            <a:r>
              <a:rPr sz="1200" dirty="0">
                <a:solidFill>
                  <a:srgbClr val="FFFFFF"/>
                </a:solidFill>
                <a:latin typeface="Arial"/>
                <a:cs typeface="Arial"/>
              </a:rPr>
              <a:t>29,</a:t>
            </a:r>
            <a:r>
              <a:rPr sz="1200" spc="-20" dirty="0">
                <a:solidFill>
                  <a:srgbClr val="FFFFFF"/>
                </a:solidFill>
                <a:latin typeface="Arial"/>
                <a:cs typeface="Arial"/>
              </a:rPr>
              <a:t> 2024</a:t>
            </a:r>
            <a:r>
              <a:rPr sz="1200" dirty="0">
                <a:solidFill>
                  <a:srgbClr val="FFFFFF"/>
                </a:solidFill>
                <a:latin typeface="Arial"/>
                <a:cs typeface="Arial"/>
              </a:rPr>
              <a:t>	Laura</a:t>
            </a:r>
            <a:r>
              <a:rPr sz="1200" spc="-50" dirty="0">
                <a:solidFill>
                  <a:srgbClr val="FFFFFF"/>
                </a:solidFill>
                <a:latin typeface="Arial"/>
                <a:cs typeface="Arial"/>
              </a:rPr>
              <a:t> </a:t>
            </a:r>
            <a:r>
              <a:rPr sz="1200" dirty="0">
                <a:solidFill>
                  <a:srgbClr val="FFFFFF"/>
                </a:solidFill>
                <a:latin typeface="Arial"/>
                <a:cs typeface="Arial"/>
              </a:rPr>
              <a:t>Bandiera,</a:t>
            </a:r>
            <a:r>
              <a:rPr sz="1200" spc="-55" dirty="0">
                <a:solidFill>
                  <a:srgbClr val="FFFFFF"/>
                </a:solidFill>
                <a:latin typeface="Arial"/>
                <a:cs typeface="Arial"/>
              </a:rPr>
              <a:t> </a:t>
            </a:r>
            <a:r>
              <a:rPr sz="1200" dirty="0">
                <a:solidFill>
                  <a:srgbClr val="FFFFFF"/>
                </a:solidFill>
                <a:latin typeface="Arial"/>
                <a:cs typeface="Arial"/>
              </a:rPr>
              <a:t>INFN</a:t>
            </a:r>
            <a:r>
              <a:rPr sz="1200" spc="-10" dirty="0">
                <a:solidFill>
                  <a:srgbClr val="FFFFFF"/>
                </a:solidFill>
                <a:latin typeface="Arial"/>
                <a:cs typeface="Arial"/>
              </a:rPr>
              <a:t> Ferrara</a:t>
            </a:r>
            <a:endParaRPr sz="1200">
              <a:latin typeface="Arial"/>
              <a:cs typeface="Arial"/>
            </a:endParaRPr>
          </a:p>
        </p:txBody>
      </p:sp>
      <p:sp>
        <p:nvSpPr>
          <p:cNvPr id="4" name="object 4"/>
          <p:cNvSpPr txBox="1"/>
          <p:nvPr/>
        </p:nvSpPr>
        <p:spPr>
          <a:xfrm>
            <a:off x="10238740" y="57403"/>
            <a:ext cx="125095" cy="239395"/>
          </a:xfrm>
          <a:prstGeom prst="rect">
            <a:avLst/>
          </a:prstGeom>
        </p:spPr>
        <p:txBody>
          <a:bodyPr vert="horz" wrap="square" lIns="0" tIns="12700" rIns="0" bIns="0" rtlCol="0">
            <a:spAutoFit/>
          </a:bodyPr>
          <a:lstStyle/>
          <a:p>
            <a:pPr marL="12700">
              <a:lnSpc>
                <a:spcPct val="100000"/>
              </a:lnSpc>
              <a:spcBef>
                <a:spcPts val="100"/>
              </a:spcBef>
            </a:pPr>
            <a:r>
              <a:rPr sz="1400" b="1" spc="-50" dirty="0">
                <a:solidFill>
                  <a:srgbClr val="FFFFFF"/>
                </a:solidFill>
                <a:latin typeface="Arial"/>
                <a:cs typeface="Arial"/>
              </a:rPr>
              <a:t>9</a:t>
            </a:r>
            <a:endParaRPr sz="1400">
              <a:latin typeface="Arial"/>
              <a:cs typeface="Arial"/>
            </a:endParaRPr>
          </a:p>
        </p:txBody>
      </p:sp>
      <p:pic>
        <p:nvPicPr>
          <p:cNvPr id="7" name="object 7"/>
          <p:cNvPicPr/>
          <p:nvPr/>
        </p:nvPicPr>
        <p:blipFill>
          <a:blip r:embed="rId2" cstate="print"/>
          <a:stretch>
            <a:fillRect/>
          </a:stretch>
        </p:blipFill>
        <p:spPr>
          <a:xfrm>
            <a:off x="6770824" y="3917154"/>
            <a:ext cx="5186072" cy="2548304"/>
          </a:xfrm>
          <a:prstGeom prst="rect">
            <a:avLst/>
          </a:prstGeom>
        </p:spPr>
      </p:pic>
      <p:sp>
        <p:nvSpPr>
          <p:cNvPr id="14" name="Titolo 13">
            <a:extLst>
              <a:ext uri="{FF2B5EF4-FFF2-40B4-BE49-F238E27FC236}">
                <a16:creationId xmlns:a16="http://schemas.microsoft.com/office/drawing/2014/main" id="{93A4B1A3-4B4B-C681-7B66-E2E11BA06320}"/>
              </a:ext>
            </a:extLst>
          </p:cNvPr>
          <p:cNvSpPr>
            <a:spLocks noGrp="1"/>
          </p:cNvSpPr>
          <p:nvPr>
            <p:ph type="title"/>
          </p:nvPr>
        </p:nvSpPr>
        <p:spPr/>
        <p:txBody>
          <a:bodyPr/>
          <a:lstStyle/>
          <a:p>
            <a:r>
              <a:rPr lang="en-US" dirty="0"/>
              <a:t>Negative particle steering</a:t>
            </a:r>
          </a:p>
        </p:txBody>
      </p:sp>
      <p:sp>
        <p:nvSpPr>
          <p:cNvPr id="15" name="CasellaDiTesto 14">
            <a:extLst>
              <a:ext uri="{FF2B5EF4-FFF2-40B4-BE49-F238E27FC236}">
                <a16:creationId xmlns:a16="http://schemas.microsoft.com/office/drawing/2014/main" id="{2862D34C-5829-0D10-EBE4-8631915CDE5A}"/>
              </a:ext>
            </a:extLst>
          </p:cNvPr>
          <p:cNvSpPr txBox="1"/>
          <p:nvPr/>
        </p:nvSpPr>
        <p:spPr>
          <a:xfrm>
            <a:off x="688340" y="1815885"/>
            <a:ext cx="6220460" cy="5632311"/>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Planar channeling is significantly less efficient for negative particles, as incoherent scattering with atomic nuclei is enhanced instead of being suppressed. </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Axial Stochastic Deflection was first proposed by </a:t>
            </a:r>
            <a:r>
              <a:rPr lang="az-Cyrl-AZ" sz="2000" dirty="0">
                <a:latin typeface="Arial" panose="020B0604020202020204" pitchFamily="34" charset="0"/>
                <a:cs typeface="Arial" panose="020B0604020202020204" pitchFamily="34" charset="0"/>
              </a:rPr>
              <a:t>А.А. </a:t>
            </a:r>
            <a:r>
              <a:rPr lang="en-US" sz="2000" dirty="0" err="1">
                <a:latin typeface="Arial" panose="020B0604020202020204" pitchFamily="34" charset="0"/>
                <a:cs typeface="Arial" panose="020B0604020202020204" pitchFamily="34" charset="0"/>
              </a:rPr>
              <a:t>Greenenko</a:t>
            </a:r>
            <a:r>
              <a:rPr lang="en-US" sz="2000" dirty="0">
                <a:latin typeface="Arial" panose="020B0604020202020204" pitchFamily="34" charset="0"/>
                <a:cs typeface="Arial" panose="020B0604020202020204" pitchFamily="34" charset="0"/>
              </a:rPr>
              <a:t> and N.F. </a:t>
            </a:r>
            <a:r>
              <a:rPr lang="en-US" sz="2000" dirty="0" err="1">
                <a:latin typeface="Arial" panose="020B0604020202020204" pitchFamily="34" charset="0"/>
                <a:cs typeface="Arial" panose="020B0604020202020204" pitchFamily="34" charset="0"/>
              </a:rPr>
              <a:t>Shul’ga</a:t>
            </a:r>
            <a:r>
              <a:rPr lang="en-US" sz="2000" dirty="0">
                <a:latin typeface="Arial" panose="020B0604020202020204" pitchFamily="34" charset="0"/>
                <a:cs typeface="Arial" panose="020B0604020202020204" pitchFamily="34" charset="0"/>
              </a:rPr>
              <a:t> in 1991 </a:t>
            </a:r>
            <a:endParaRPr lang="en-US"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Experimentally observed by H8-RD22/UA9 collaboration at CERN in 2008 for protons and in 2009 for </a:t>
            </a:r>
            <a:r>
              <a:rPr lang="el-GR" sz="2000" dirty="0">
                <a:latin typeface="Arial" panose="020B0604020202020204" pitchFamily="34" charset="0"/>
                <a:cs typeface="Arial" panose="020B0604020202020204" pitchFamily="34" charset="0"/>
              </a:rPr>
              <a:t>π</a:t>
            </a:r>
            <a:r>
              <a:rPr lang="el-GR" sz="2000" baseline="30000" dirty="0">
                <a:latin typeface="Arial" panose="020B0604020202020204" pitchFamily="34" charset="0"/>
                <a:cs typeface="Arial" panose="020B0604020202020204" pitchFamily="34" charset="0"/>
              </a:rPr>
              <a:t>–</a:t>
            </a:r>
            <a:r>
              <a:rPr lang="it-IT"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mesons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The mechanism involve over-barrier motion: particles scattering converge stochastically along the axis direction. Efficient for both positive and negative particles </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
        <p:nvSpPr>
          <p:cNvPr id="16" name="Segnaposto numero diapositiva 15">
            <a:extLst>
              <a:ext uri="{FF2B5EF4-FFF2-40B4-BE49-F238E27FC236}">
                <a16:creationId xmlns:a16="http://schemas.microsoft.com/office/drawing/2014/main" id="{B8613063-A7C4-C8FD-F21F-C1B9D29206C0}"/>
              </a:ext>
            </a:extLst>
          </p:cNvPr>
          <p:cNvSpPr>
            <a:spLocks noGrp="1"/>
          </p:cNvSpPr>
          <p:nvPr>
            <p:ph type="sldNum" sz="quarter" idx="12"/>
          </p:nvPr>
        </p:nvSpPr>
        <p:spPr/>
        <p:txBody>
          <a:bodyPr/>
          <a:lstStyle/>
          <a:p>
            <a:fld id="{FEA350E5-ED0A-4008-9C43-5C78CC0109AE}" type="slidenum">
              <a:rPr lang="en-US" smtClean="0"/>
              <a:t>28</a:t>
            </a:fld>
            <a:endParaRPr lang="en-US"/>
          </a:p>
        </p:txBody>
      </p:sp>
      <p:pic>
        <p:nvPicPr>
          <p:cNvPr id="19" name="object 35">
            <a:extLst>
              <a:ext uri="{FF2B5EF4-FFF2-40B4-BE49-F238E27FC236}">
                <a16:creationId xmlns:a16="http://schemas.microsoft.com/office/drawing/2014/main" id="{338A327D-12BA-A9EE-D22A-1E76033D1D87}"/>
              </a:ext>
            </a:extLst>
          </p:cNvPr>
          <p:cNvPicPr>
            <a:picLocks noChangeAspect="1"/>
          </p:cNvPicPr>
          <p:nvPr/>
        </p:nvPicPr>
        <p:blipFill>
          <a:blip r:embed="rId3" cstate="print"/>
          <a:stretch>
            <a:fillRect/>
          </a:stretch>
        </p:blipFill>
        <p:spPr>
          <a:xfrm>
            <a:off x="7559952" y="1409575"/>
            <a:ext cx="3936910" cy="2410585"/>
          </a:xfrm>
          <a:prstGeom prst="rect">
            <a:avLst/>
          </a:prstGeom>
        </p:spPr>
      </p:pic>
      <p:sp>
        <p:nvSpPr>
          <p:cNvPr id="2" name="Segnaposto data 1">
            <a:extLst>
              <a:ext uri="{FF2B5EF4-FFF2-40B4-BE49-F238E27FC236}">
                <a16:creationId xmlns:a16="http://schemas.microsoft.com/office/drawing/2014/main" id="{2D4571AE-C896-A0B6-4E43-AB1AB6BB8E55}"/>
              </a:ext>
            </a:extLst>
          </p:cNvPr>
          <p:cNvSpPr>
            <a:spLocks noGrp="1"/>
          </p:cNvSpPr>
          <p:nvPr>
            <p:ph type="dt" sz="half" idx="10"/>
          </p:nvPr>
        </p:nvSpPr>
        <p:spPr/>
        <p:txBody>
          <a:bodyPr/>
          <a:lstStyle/>
          <a:p>
            <a:fld id="{7251FF65-075D-43D7-A72F-00F599649642}" type="datetime1">
              <a:rPr lang="it-IT" smtClean="0"/>
              <a:t>27/05/2025</a:t>
            </a:fld>
            <a:endParaRPr lang="en-US"/>
          </a:p>
        </p:txBody>
      </p:sp>
      <p:sp>
        <p:nvSpPr>
          <p:cNvPr id="5" name="Segnaposto piè di pagina 4">
            <a:extLst>
              <a:ext uri="{FF2B5EF4-FFF2-40B4-BE49-F238E27FC236}">
                <a16:creationId xmlns:a16="http://schemas.microsoft.com/office/drawing/2014/main" id="{6406DCB4-FCDB-59C6-1329-C8395C197B29}"/>
              </a:ext>
            </a:extLst>
          </p:cNvPr>
          <p:cNvSpPr>
            <a:spLocks noGrp="1"/>
          </p:cNvSpPr>
          <p:nvPr>
            <p:ph type="ftr" sz="quarter" idx="11"/>
          </p:nvPr>
        </p:nvSpPr>
        <p:spPr/>
        <p:txBody>
          <a:bodyPr/>
          <a:lstStyle/>
          <a:p>
            <a:r>
              <a:rPr lang="it-IT"/>
              <a:t>RD_MUCOL - Italia - Riunione di collaborazione @ TORINO</a:t>
            </a:r>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13C0D6-AF75-02E5-9C9B-4FEC466999AD}"/>
              </a:ext>
            </a:extLst>
          </p:cNvPr>
          <p:cNvSpPr>
            <a:spLocks noGrp="1"/>
          </p:cNvSpPr>
          <p:nvPr>
            <p:ph type="title"/>
          </p:nvPr>
        </p:nvSpPr>
        <p:spPr>
          <a:xfrm>
            <a:off x="2409710" y="142021"/>
            <a:ext cx="9547185" cy="1267554"/>
          </a:xfrm>
        </p:spPr>
        <p:txBody>
          <a:bodyPr anchor="ctr">
            <a:normAutofit/>
          </a:bodyPr>
          <a:lstStyle/>
          <a:p>
            <a:r>
              <a:rPr lang="en-US" dirty="0"/>
              <a:t>Axial Stochastic Deflection </a:t>
            </a:r>
            <a:br>
              <a:rPr lang="en-US" dirty="0"/>
            </a:br>
            <a:r>
              <a:rPr lang="en-US" dirty="0"/>
              <a:t>and Planar channeling</a:t>
            </a:r>
          </a:p>
        </p:txBody>
      </p:sp>
      <p:sp>
        <p:nvSpPr>
          <p:cNvPr id="3" name="Segnaposto contenuto 2">
            <a:extLst>
              <a:ext uri="{FF2B5EF4-FFF2-40B4-BE49-F238E27FC236}">
                <a16:creationId xmlns:a16="http://schemas.microsoft.com/office/drawing/2014/main" id="{1B8FFC15-6FFF-F3C8-DC6C-5188A848F9B8}"/>
              </a:ext>
            </a:extLst>
          </p:cNvPr>
          <p:cNvSpPr>
            <a:spLocks noGrp="1"/>
          </p:cNvSpPr>
          <p:nvPr>
            <p:ph idx="1"/>
          </p:nvPr>
        </p:nvSpPr>
        <p:spPr>
          <a:xfrm>
            <a:off x="838200" y="1825625"/>
            <a:ext cx="5162550" cy="4351338"/>
          </a:xfrm>
        </p:spPr>
        <p:txBody>
          <a:bodyPr>
            <a:normAutofit/>
          </a:bodyPr>
          <a:lstStyle/>
          <a:p>
            <a:r>
              <a:rPr lang="en-US" dirty="0"/>
              <a:t>Negative particles in planar channeling exploit weaker potential and more incoherent nuclear scattering </a:t>
            </a:r>
            <a:r>
              <a:rPr lang="en-US" dirty="0" err="1"/>
              <a:t>wrt</a:t>
            </a:r>
            <a:r>
              <a:rPr lang="en-US" dirty="0"/>
              <a:t> positive case</a:t>
            </a:r>
          </a:p>
          <a:p>
            <a:r>
              <a:rPr lang="en-US" dirty="0"/>
              <a:t>Stochastic axial deflection has the potential to steer efficiently both negative and positive particles </a:t>
            </a:r>
          </a:p>
          <a:p>
            <a:r>
              <a:rPr lang="en-US" dirty="0"/>
              <a:t>Maximum deflection angle scale with different power law: </a:t>
            </a:r>
            <a:br>
              <a:rPr lang="en-US" dirty="0"/>
            </a:br>
            <a:r>
              <a:rPr lang="en-US" dirty="0"/>
              <a:t>        E</a:t>
            </a:r>
            <a:r>
              <a:rPr lang="en-US" baseline="30000" dirty="0"/>
              <a:t>-0.075 </a:t>
            </a:r>
            <a:r>
              <a:rPr lang="en-US" dirty="0"/>
              <a:t>(planar) vs E</a:t>
            </a:r>
            <a:r>
              <a:rPr lang="en-US" baseline="30000" dirty="0"/>
              <a:t>-0.25</a:t>
            </a:r>
            <a:r>
              <a:rPr lang="en-US" dirty="0"/>
              <a:t> (axial) </a:t>
            </a:r>
          </a:p>
        </p:txBody>
      </p:sp>
      <p:sp>
        <p:nvSpPr>
          <p:cNvPr id="6" name="Segnaposto piè di pagina 5">
            <a:extLst>
              <a:ext uri="{FF2B5EF4-FFF2-40B4-BE49-F238E27FC236}">
                <a16:creationId xmlns:a16="http://schemas.microsoft.com/office/drawing/2014/main" id="{D099EA94-3F28-B909-B409-0BE93F140C6C}"/>
              </a:ext>
            </a:extLst>
          </p:cNvPr>
          <p:cNvSpPr>
            <a:spLocks noGrp="1"/>
          </p:cNvSpPr>
          <p:nvPr>
            <p:ph type="ftr" sz="quarter" idx="11"/>
          </p:nvPr>
        </p:nvSpPr>
        <p:spPr>
          <a:xfrm>
            <a:off x="1471961" y="6492875"/>
            <a:ext cx="9419994" cy="365125"/>
          </a:xfrm>
        </p:spPr>
        <p:txBody>
          <a:bodyPr anchor="ctr">
            <a:normAutofit/>
          </a:bodyPr>
          <a:lstStyle/>
          <a:p>
            <a:pPr>
              <a:spcAft>
                <a:spcPts val="600"/>
              </a:spcAft>
            </a:pPr>
            <a:r>
              <a:rPr lang="it-IT"/>
              <a:t>RD_MUCOL - Italia - Riunione di collaborazione @ TORINO</a:t>
            </a:r>
            <a:endParaRPr lang="en-US"/>
          </a:p>
        </p:txBody>
      </p:sp>
      <p:sp>
        <p:nvSpPr>
          <p:cNvPr id="7" name="Segnaposto numero diapositiva 6">
            <a:extLst>
              <a:ext uri="{FF2B5EF4-FFF2-40B4-BE49-F238E27FC236}">
                <a16:creationId xmlns:a16="http://schemas.microsoft.com/office/drawing/2014/main" id="{CE5803A8-4D54-2AEE-9560-521A07CEED86}"/>
              </a:ext>
            </a:extLst>
          </p:cNvPr>
          <p:cNvSpPr>
            <a:spLocks noGrp="1"/>
          </p:cNvSpPr>
          <p:nvPr>
            <p:ph type="sldNum" sz="quarter" idx="12"/>
          </p:nvPr>
        </p:nvSpPr>
        <p:spPr>
          <a:xfrm>
            <a:off x="10891955" y="6465458"/>
            <a:ext cx="1064941" cy="365125"/>
          </a:xfrm>
        </p:spPr>
        <p:txBody>
          <a:bodyPr anchor="ctr">
            <a:normAutofit/>
          </a:bodyPr>
          <a:lstStyle/>
          <a:p>
            <a:pPr>
              <a:spcAft>
                <a:spcPts val="600"/>
              </a:spcAft>
            </a:pPr>
            <a:fld id="{FEA350E5-ED0A-4008-9C43-5C78CC0109AE}" type="slidenum">
              <a:rPr lang="en-US" smtClean="0"/>
              <a:pPr>
                <a:spcAft>
                  <a:spcPts val="600"/>
                </a:spcAft>
              </a:pPr>
              <a:t>29</a:t>
            </a:fld>
            <a:endParaRPr lang="en-US"/>
          </a:p>
        </p:txBody>
      </p:sp>
      <p:pic>
        <p:nvPicPr>
          <p:cNvPr id="11" name="Immagine 10">
            <a:extLst>
              <a:ext uri="{FF2B5EF4-FFF2-40B4-BE49-F238E27FC236}">
                <a16:creationId xmlns:a16="http://schemas.microsoft.com/office/drawing/2014/main" id="{C2641899-C684-7886-9AC1-0607EA556F5C}"/>
              </a:ext>
            </a:extLst>
          </p:cNvPr>
          <p:cNvPicPr>
            <a:picLocks noChangeAspect="1"/>
          </p:cNvPicPr>
          <p:nvPr/>
        </p:nvPicPr>
        <p:blipFill>
          <a:blip r:embed="rId2"/>
          <a:srcRect l="8627" r="13068" b="-2"/>
          <a:stretch/>
        </p:blipFill>
        <p:spPr>
          <a:xfrm>
            <a:off x="6191250" y="1825625"/>
            <a:ext cx="5162550" cy="4351338"/>
          </a:xfrm>
          <a:prstGeom prst="rect">
            <a:avLst/>
          </a:prstGeom>
          <a:noFill/>
        </p:spPr>
      </p:pic>
      <p:sp>
        <p:nvSpPr>
          <p:cNvPr id="4" name="Segnaposto data 3">
            <a:extLst>
              <a:ext uri="{FF2B5EF4-FFF2-40B4-BE49-F238E27FC236}">
                <a16:creationId xmlns:a16="http://schemas.microsoft.com/office/drawing/2014/main" id="{DD48BFF3-8AF0-3EEE-CEE7-FC9536A97309}"/>
              </a:ext>
            </a:extLst>
          </p:cNvPr>
          <p:cNvSpPr>
            <a:spLocks noGrp="1"/>
          </p:cNvSpPr>
          <p:nvPr>
            <p:ph type="dt" sz="half" idx="10"/>
          </p:nvPr>
        </p:nvSpPr>
        <p:spPr/>
        <p:txBody>
          <a:bodyPr/>
          <a:lstStyle/>
          <a:p>
            <a:fld id="{91170D36-B33A-425B-A5C7-BCE2900CBFBB}" type="datetime1">
              <a:rPr lang="it-IT" smtClean="0"/>
              <a:t>27/05/2025</a:t>
            </a:fld>
            <a:endParaRPr lang="en-US"/>
          </a:p>
        </p:txBody>
      </p:sp>
    </p:spTree>
    <p:extLst>
      <p:ext uri="{BB962C8B-B14F-4D97-AF65-F5344CB8AC3E}">
        <p14:creationId xmlns:p14="http://schemas.microsoft.com/office/powerpoint/2010/main" val="1343737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0F7A04D9-EC44-C5CB-B5E8-71ED48903F52}"/>
              </a:ext>
            </a:extLst>
          </p:cNvPr>
          <p:cNvSpPr>
            <a:spLocks noGrp="1"/>
          </p:cNvSpPr>
          <p:nvPr>
            <p:ph type="sldNum" sz="quarter" idx="12"/>
          </p:nvPr>
        </p:nvSpPr>
        <p:spPr/>
        <p:txBody>
          <a:bodyPr/>
          <a:lstStyle/>
          <a:p>
            <a:fld id="{FEA350E5-ED0A-4008-9C43-5C78CC0109AE}" type="slidenum">
              <a:rPr lang="en-US" smtClean="0"/>
              <a:t>3</a:t>
            </a:fld>
            <a:endParaRPr lang="en-US"/>
          </a:p>
        </p:txBody>
      </p:sp>
      <p:sp>
        <p:nvSpPr>
          <p:cNvPr id="6" name="Titolo 5">
            <a:extLst>
              <a:ext uri="{FF2B5EF4-FFF2-40B4-BE49-F238E27FC236}">
                <a16:creationId xmlns:a16="http://schemas.microsoft.com/office/drawing/2014/main" id="{3A06913B-B957-25DC-9DC1-106F00B1CAFF}"/>
              </a:ext>
            </a:extLst>
          </p:cNvPr>
          <p:cNvSpPr>
            <a:spLocks noGrp="1"/>
          </p:cNvSpPr>
          <p:nvPr>
            <p:ph type="title"/>
          </p:nvPr>
        </p:nvSpPr>
        <p:spPr/>
        <p:txBody>
          <a:bodyPr/>
          <a:lstStyle/>
          <a:p>
            <a:r>
              <a:rPr lang="en-US" dirty="0"/>
              <a:t>Coherent effects in crystals</a:t>
            </a:r>
          </a:p>
        </p:txBody>
      </p:sp>
      <p:pic>
        <p:nvPicPr>
          <p:cNvPr id="8" name="Immagine 7">
            <a:extLst>
              <a:ext uri="{FF2B5EF4-FFF2-40B4-BE49-F238E27FC236}">
                <a16:creationId xmlns:a16="http://schemas.microsoft.com/office/drawing/2014/main" id="{AFE10A15-2CA8-72E5-7D60-961CCBE601CD}"/>
              </a:ext>
            </a:extLst>
          </p:cNvPr>
          <p:cNvPicPr>
            <a:picLocks noChangeAspect="1"/>
          </p:cNvPicPr>
          <p:nvPr/>
        </p:nvPicPr>
        <p:blipFill>
          <a:blip r:embed="rId2"/>
          <a:stretch>
            <a:fillRect/>
          </a:stretch>
        </p:blipFill>
        <p:spPr>
          <a:xfrm>
            <a:off x="1124707" y="1543993"/>
            <a:ext cx="2067213" cy="4544059"/>
          </a:xfrm>
          <a:prstGeom prst="rect">
            <a:avLst/>
          </a:prstGeom>
        </p:spPr>
      </p:pic>
      <p:sp>
        <p:nvSpPr>
          <p:cNvPr id="9" name="CasellaDiTesto 8">
            <a:extLst>
              <a:ext uri="{FF2B5EF4-FFF2-40B4-BE49-F238E27FC236}">
                <a16:creationId xmlns:a16="http://schemas.microsoft.com/office/drawing/2014/main" id="{29C715F9-ABD3-1C56-17BE-CFEE4034FA27}"/>
              </a:ext>
            </a:extLst>
          </p:cNvPr>
          <p:cNvSpPr txBox="1"/>
          <p:nvPr/>
        </p:nvSpPr>
        <p:spPr>
          <a:xfrm>
            <a:off x="3191920" y="1399976"/>
            <a:ext cx="8258421" cy="4832092"/>
          </a:xfrm>
          <a:prstGeom prst="rect">
            <a:avLst/>
          </a:prstGeom>
          <a:noFill/>
        </p:spPr>
        <p:txBody>
          <a:bodyPr wrap="square" rtlCol="0">
            <a:spAutoFit/>
          </a:bodyPr>
          <a:lstStyle/>
          <a:p>
            <a:pPr marL="342900" indent="-342900">
              <a:buFont typeface="Wingdings" panose="05000000000000000000" pitchFamily="2" charset="2"/>
              <a:buChar char="§"/>
            </a:pPr>
            <a:r>
              <a:rPr lang="en-US" sz="2200" b="1" dirty="0">
                <a:solidFill>
                  <a:srgbClr val="C00000"/>
                </a:solidFill>
              </a:rPr>
              <a:t>Volume Reflection in Bent Crystals</a:t>
            </a:r>
          </a:p>
          <a:p>
            <a:pPr marL="342900" indent="-342900">
              <a:buFont typeface="Wingdings" panose="05000000000000000000" pitchFamily="2" charset="2"/>
              <a:buChar char="§"/>
            </a:pPr>
            <a:endParaRPr lang="en-US" sz="2200" dirty="0">
              <a:solidFill>
                <a:srgbClr val="C00000"/>
              </a:solidFill>
            </a:endParaRPr>
          </a:p>
          <a:p>
            <a:pPr marL="342900" indent="-342900">
              <a:buFont typeface="Wingdings" panose="05000000000000000000" pitchFamily="2" charset="2"/>
              <a:buChar char="§"/>
            </a:pPr>
            <a:r>
              <a:rPr lang="en-US" sz="2200" dirty="0"/>
              <a:t>Coherent deflection by the averaged potential of curved lattice planes</a:t>
            </a:r>
          </a:p>
          <a:p>
            <a:pPr marL="342900" indent="-342900">
              <a:buFont typeface="Wingdings" panose="05000000000000000000" pitchFamily="2" charset="2"/>
              <a:buChar char="§"/>
            </a:pPr>
            <a:endParaRPr lang="en-US" sz="2200" dirty="0"/>
          </a:p>
          <a:p>
            <a:pPr marL="342900" indent="-342900">
              <a:buFont typeface="Wingdings" panose="05000000000000000000" pitchFamily="2" charset="2"/>
              <a:buChar char="§"/>
            </a:pPr>
            <a:r>
              <a:rPr lang="en-US" sz="2200" dirty="0"/>
              <a:t>Deflection angle ≈ 2 critical angle for channeling with ≈ 100 % beam acceptance</a:t>
            </a:r>
          </a:p>
          <a:p>
            <a:pPr marL="342900" indent="-342900">
              <a:buFont typeface="Wingdings" panose="05000000000000000000" pitchFamily="2" charset="2"/>
              <a:buChar char="§"/>
            </a:pPr>
            <a:endParaRPr lang="en-US" sz="2200" dirty="0"/>
          </a:p>
          <a:p>
            <a:pPr marL="342900" indent="-342900">
              <a:buFont typeface="Wingdings" panose="05000000000000000000" pitchFamily="2" charset="2"/>
              <a:buChar char="§"/>
            </a:pPr>
            <a:r>
              <a:rPr lang="en-US" sz="2200" dirty="0"/>
              <a:t>Efficiency 95–99% across GeV–TeV energies (limited by “volume capture”)</a:t>
            </a:r>
          </a:p>
          <a:p>
            <a:pPr marL="342900" indent="-342900">
              <a:buFont typeface="Wingdings" panose="05000000000000000000" pitchFamily="2" charset="2"/>
              <a:buChar char="§"/>
            </a:pPr>
            <a:endParaRPr lang="en-US" sz="2200" dirty="0"/>
          </a:p>
          <a:p>
            <a:pPr marL="342900" indent="-342900">
              <a:buFont typeface="Wingdings" panose="05000000000000000000" pitchFamily="2" charset="2"/>
              <a:buChar char="§"/>
            </a:pPr>
            <a:r>
              <a:rPr lang="en-US" sz="2200" dirty="0"/>
              <a:t>Simplified crystal alignment requirements</a:t>
            </a:r>
          </a:p>
          <a:p>
            <a:pPr marL="342900" indent="-342900">
              <a:buFont typeface="Wingdings" panose="05000000000000000000" pitchFamily="2" charset="2"/>
              <a:buChar char="§"/>
            </a:pPr>
            <a:endParaRPr lang="en-US" sz="2200" dirty="0"/>
          </a:p>
          <a:p>
            <a:pPr marL="342900" indent="-342900">
              <a:buFont typeface="Wingdings" panose="05000000000000000000" pitchFamily="2" charset="2"/>
              <a:buChar char="§"/>
            </a:pPr>
            <a:r>
              <a:rPr lang="en-US" sz="2200" dirty="0">
                <a:solidFill>
                  <a:srgbClr val="C00000"/>
                </a:solidFill>
              </a:rPr>
              <a:t>Key applications: beam steering, collimation, halo extraction</a:t>
            </a:r>
          </a:p>
        </p:txBody>
      </p:sp>
    </p:spTree>
    <p:extLst>
      <p:ext uri="{BB962C8B-B14F-4D97-AF65-F5344CB8AC3E}">
        <p14:creationId xmlns:p14="http://schemas.microsoft.com/office/powerpoint/2010/main" val="41968842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658F1D6-0B3E-A2B4-F88D-08140E2E366D}"/>
              </a:ext>
            </a:extLst>
          </p:cNvPr>
          <p:cNvSpPr>
            <a:spLocks noGrp="1"/>
          </p:cNvSpPr>
          <p:nvPr>
            <p:ph type="title"/>
          </p:nvPr>
        </p:nvSpPr>
        <p:spPr>
          <a:xfrm>
            <a:off x="2409710" y="142021"/>
            <a:ext cx="9383971" cy="1267554"/>
          </a:xfrm>
        </p:spPr>
        <p:txBody>
          <a:bodyPr/>
          <a:lstStyle/>
          <a:p>
            <a:r>
              <a:rPr lang="en-US" dirty="0"/>
              <a:t>Comparison of planar and axial stochastic deflection at 1 TeV</a:t>
            </a:r>
          </a:p>
        </p:txBody>
      </p:sp>
      <p:sp>
        <p:nvSpPr>
          <p:cNvPr id="3" name="Segnaposto contenuto 2">
            <a:extLst>
              <a:ext uri="{FF2B5EF4-FFF2-40B4-BE49-F238E27FC236}">
                <a16:creationId xmlns:a16="http://schemas.microsoft.com/office/drawing/2014/main" id="{E85C04DA-AD70-AC99-0549-6DC2EBBD129C}"/>
              </a:ext>
            </a:extLst>
          </p:cNvPr>
          <p:cNvSpPr>
            <a:spLocks noGrp="1"/>
          </p:cNvSpPr>
          <p:nvPr>
            <p:ph idx="1"/>
          </p:nvPr>
        </p:nvSpPr>
        <p:spPr>
          <a:xfrm>
            <a:off x="838200" y="2303145"/>
            <a:ext cx="10515600" cy="4351338"/>
          </a:xfrm>
        </p:spPr>
        <p:txBody>
          <a:bodyPr/>
          <a:lstStyle/>
          <a:p>
            <a:r>
              <a:rPr lang="en-US" dirty="0"/>
              <a:t>A large simulation campaign has been carried out with both muon and anti-muon of 1 TeV/c momentum</a:t>
            </a:r>
          </a:p>
          <a:p>
            <a:endParaRPr lang="en-US" dirty="0"/>
          </a:p>
          <a:p>
            <a:r>
              <a:rPr lang="en-US" dirty="0"/>
              <a:t>Optimal radius of curvature has been obtained for deflection angles from 2 </a:t>
            </a:r>
            <a:r>
              <a:rPr lang="en-US" dirty="0" err="1"/>
              <a:t>μrad</a:t>
            </a:r>
            <a:r>
              <a:rPr lang="en-US" dirty="0"/>
              <a:t> up to 200 </a:t>
            </a:r>
            <a:r>
              <a:rPr lang="en-US" dirty="0" err="1"/>
              <a:t>μrad</a:t>
            </a:r>
            <a:endParaRPr lang="en-US" dirty="0"/>
          </a:p>
          <a:p>
            <a:endParaRPr lang="en-US" dirty="0"/>
          </a:p>
          <a:p>
            <a:r>
              <a:rPr lang="en-US" dirty="0"/>
              <a:t>Cases for 200μrad, 50μrad are presented as example in this work </a:t>
            </a:r>
          </a:p>
        </p:txBody>
      </p:sp>
      <p:sp>
        <p:nvSpPr>
          <p:cNvPr id="4" name="Segnaposto piè di pagina 3">
            <a:extLst>
              <a:ext uri="{FF2B5EF4-FFF2-40B4-BE49-F238E27FC236}">
                <a16:creationId xmlns:a16="http://schemas.microsoft.com/office/drawing/2014/main" id="{1887750D-E5F0-BFB6-1EBF-A751E52CB5AA}"/>
              </a:ext>
            </a:extLst>
          </p:cNvPr>
          <p:cNvSpPr>
            <a:spLocks noGrp="1"/>
          </p:cNvSpPr>
          <p:nvPr>
            <p:ph type="ftr" sz="quarter" idx="11"/>
          </p:nvPr>
        </p:nvSpPr>
        <p:spPr/>
        <p:txBody>
          <a:bodyPr/>
          <a:lstStyle/>
          <a:p>
            <a:r>
              <a:rPr lang="it-IT"/>
              <a:t>RD_MUCOL - Italia - Riunione di collaborazione @ TORINO</a:t>
            </a:r>
            <a:endParaRPr lang="en-US"/>
          </a:p>
        </p:txBody>
      </p:sp>
      <p:sp>
        <p:nvSpPr>
          <p:cNvPr id="5" name="Segnaposto numero diapositiva 4">
            <a:extLst>
              <a:ext uri="{FF2B5EF4-FFF2-40B4-BE49-F238E27FC236}">
                <a16:creationId xmlns:a16="http://schemas.microsoft.com/office/drawing/2014/main" id="{A5A5FD5C-A799-FC48-79A1-AF5960F2DE9E}"/>
              </a:ext>
            </a:extLst>
          </p:cNvPr>
          <p:cNvSpPr>
            <a:spLocks noGrp="1"/>
          </p:cNvSpPr>
          <p:nvPr>
            <p:ph type="sldNum" sz="quarter" idx="12"/>
          </p:nvPr>
        </p:nvSpPr>
        <p:spPr/>
        <p:txBody>
          <a:bodyPr/>
          <a:lstStyle/>
          <a:p>
            <a:fld id="{FEA350E5-ED0A-4008-9C43-5C78CC0109AE}" type="slidenum">
              <a:rPr lang="en-US" smtClean="0"/>
              <a:t>30</a:t>
            </a:fld>
            <a:endParaRPr lang="en-US"/>
          </a:p>
        </p:txBody>
      </p:sp>
      <p:sp>
        <p:nvSpPr>
          <p:cNvPr id="6" name="Segnaposto data 5">
            <a:extLst>
              <a:ext uri="{FF2B5EF4-FFF2-40B4-BE49-F238E27FC236}">
                <a16:creationId xmlns:a16="http://schemas.microsoft.com/office/drawing/2014/main" id="{1A1D3147-F1AD-00BF-0688-1118A4601EA6}"/>
              </a:ext>
            </a:extLst>
          </p:cNvPr>
          <p:cNvSpPr>
            <a:spLocks noGrp="1"/>
          </p:cNvSpPr>
          <p:nvPr>
            <p:ph type="dt" sz="half" idx="10"/>
          </p:nvPr>
        </p:nvSpPr>
        <p:spPr/>
        <p:txBody>
          <a:bodyPr/>
          <a:lstStyle/>
          <a:p>
            <a:fld id="{E9D23A57-1EAA-45D2-A0ED-ACB05747300A}" type="datetime1">
              <a:rPr lang="it-IT" smtClean="0"/>
              <a:t>27/05/2025</a:t>
            </a:fld>
            <a:endParaRPr lang="en-US"/>
          </a:p>
        </p:txBody>
      </p:sp>
    </p:spTree>
    <p:extLst>
      <p:ext uri="{BB962C8B-B14F-4D97-AF65-F5344CB8AC3E}">
        <p14:creationId xmlns:p14="http://schemas.microsoft.com/office/powerpoint/2010/main" val="997074224"/>
      </p:ext>
    </p:extLst>
  </p:cSld>
  <p:clrMapOvr>
    <a:masterClrMapping/>
  </p:clrMapOvr>
  <p:extLst>
    <p:ext uri="{6950BFC3-D8DA-4A85-94F7-54DA5524770B}">
      <p188:commentRel xmlns:p188="http://schemas.microsoft.com/office/powerpoint/2018/8/main" r:id="rId2"/>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658F1D6-0B3E-A2B4-F88D-08140E2E366D}"/>
              </a:ext>
            </a:extLst>
          </p:cNvPr>
          <p:cNvSpPr>
            <a:spLocks noGrp="1"/>
          </p:cNvSpPr>
          <p:nvPr>
            <p:ph type="title"/>
          </p:nvPr>
        </p:nvSpPr>
        <p:spPr/>
        <p:txBody>
          <a:bodyPr/>
          <a:lstStyle/>
          <a:p>
            <a:r>
              <a:rPr lang="en-US" dirty="0"/>
              <a:t>Large angle deflection μ- (200μrad)</a:t>
            </a:r>
          </a:p>
        </p:txBody>
      </p:sp>
      <p:sp>
        <p:nvSpPr>
          <p:cNvPr id="7" name="Segnaposto piè di pagina 6">
            <a:extLst>
              <a:ext uri="{FF2B5EF4-FFF2-40B4-BE49-F238E27FC236}">
                <a16:creationId xmlns:a16="http://schemas.microsoft.com/office/drawing/2014/main" id="{27D56F17-8F57-1711-DD0F-3441CEFDAC04}"/>
              </a:ext>
            </a:extLst>
          </p:cNvPr>
          <p:cNvSpPr>
            <a:spLocks noGrp="1"/>
          </p:cNvSpPr>
          <p:nvPr>
            <p:ph type="ftr" sz="quarter" idx="11"/>
          </p:nvPr>
        </p:nvSpPr>
        <p:spPr/>
        <p:txBody>
          <a:bodyPr/>
          <a:lstStyle/>
          <a:p>
            <a:r>
              <a:rPr lang="it-IT"/>
              <a:t>RD_MUCOL - Italia - Riunione di collaborazione @ TORINO</a:t>
            </a:r>
            <a:endParaRPr lang="en-US"/>
          </a:p>
        </p:txBody>
      </p:sp>
      <p:sp>
        <p:nvSpPr>
          <p:cNvPr id="8" name="Segnaposto numero diapositiva 7">
            <a:extLst>
              <a:ext uri="{FF2B5EF4-FFF2-40B4-BE49-F238E27FC236}">
                <a16:creationId xmlns:a16="http://schemas.microsoft.com/office/drawing/2014/main" id="{CCE5888F-B0B3-A7B4-1049-B65A3B40570C}"/>
              </a:ext>
            </a:extLst>
          </p:cNvPr>
          <p:cNvSpPr>
            <a:spLocks noGrp="1"/>
          </p:cNvSpPr>
          <p:nvPr>
            <p:ph type="sldNum" sz="quarter" idx="12"/>
          </p:nvPr>
        </p:nvSpPr>
        <p:spPr/>
        <p:txBody>
          <a:bodyPr/>
          <a:lstStyle/>
          <a:p>
            <a:fld id="{FEA350E5-ED0A-4008-9C43-5C78CC0109AE}" type="slidenum">
              <a:rPr lang="en-US" smtClean="0"/>
              <a:t>31</a:t>
            </a:fld>
            <a:endParaRPr lang="en-US"/>
          </a:p>
        </p:txBody>
      </p:sp>
      <p:pic>
        <p:nvPicPr>
          <p:cNvPr id="14" name="Immagine 13">
            <a:extLst>
              <a:ext uri="{FF2B5EF4-FFF2-40B4-BE49-F238E27FC236}">
                <a16:creationId xmlns:a16="http://schemas.microsoft.com/office/drawing/2014/main" id="{3F762CE4-AD9B-C38F-4552-1E0473FEE9B1}"/>
              </a:ext>
            </a:extLst>
          </p:cNvPr>
          <p:cNvPicPr>
            <a:picLocks noChangeAspect="1"/>
          </p:cNvPicPr>
          <p:nvPr/>
        </p:nvPicPr>
        <p:blipFill>
          <a:blip r:embed="rId2"/>
          <a:stretch>
            <a:fillRect/>
          </a:stretch>
        </p:blipFill>
        <p:spPr>
          <a:xfrm>
            <a:off x="1275334" y="1841254"/>
            <a:ext cx="9634534" cy="4206073"/>
          </a:xfrm>
          <a:prstGeom prst="rect">
            <a:avLst/>
          </a:prstGeom>
        </p:spPr>
      </p:pic>
      <p:sp>
        <p:nvSpPr>
          <p:cNvPr id="16" name="CasellaDiTesto 15">
            <a:extLst>
              <a:ext uri="{FF2B5EF4-FFF2-40B4-BE49-F238E27FC236}">
                <a16:creationId xmlns:a16="http://schemas.microsoft.com/office/drawing/2014/main" id="{C92BED54-3B73-1711-C742-FE0C07A28918}"/>
              </a:ext>
            </a:extLst>
          </p:cNvPr>
          <p:cNvSpPr txBox="1"/>
          <p:nvPr/>
        </p:nvSpPr>
        <p:spPr>
          <a:xfrm>
            <a:off x="6660509" y="6044195"/>
            <a:ext cx="4231446"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dirty="0"/>
              <a:t>Optimal radius of curvature for R ~6-7m</a:t>
            </a:r>
          </a:p>
        </p:txBody>
      </p:sp>
      <p:sp>
        <p:nvSpPr>
          <p:cNvPr id="18" name="CasellaDiTesto 17">
            <a:extLst>
              <a:ext uri="{FF2B5EF4-FFF2-40B4-BE49-F238E27FC236}">
                <a16:creationId xmlns:a16="http://schemas.microsoft.com/office/drawing/2014/main" id="{4CAAEEAE-740F-BD30-81DB-3ED342EB7C60}"/>
              </a:ext>
            </a:extLst>
          </p:cNvPr>
          <p:cNvSpPr txBox="1"/>
          <p:nvPr/>
        </p:nvSpPr>
        <p:spPr>
          <a:xfrm>
            <a:off x="1109666" y="6040557"/>
            <a:ext cx="5120121" cy="369332"/>
          </a:xfrm>
          <a:prstGeom prst="rect">
            <a:avLst/>
          </a:prstGeom>
          <a:noFill/>
        </p:spPr>
        <p:style>
          <a:lnRef idx="2">
            <a:schemeClr val="dk1"/>
          </a:lnRef>
          <a:fillRef idx="1">
            <a:schemeClr val="lt1"/>
          </a:fillRef>
          <a:effectRef idx="0">
            <a:schemeClr val="dk1"/>
          </a:effectRef>
          <a:fontRef idx="minor">
            <a:schemeClr val="dk1"/>
          </a:fontRef>
        </p:style>
        <p:txBody>
          <a:bodyPr wrap="square">
            <a:spAutoFit/>
          </a:bodyPr>
          <a:lstStyle/>
          <a:p>
            <a:pPr algn="ctr"/>
            <a:r>
              <a:rPr lang="en-US" dirty="0"/>
              <a:t>Better single pass efficiency with planar channeling </a:t>
            </a:r>
          </a:p>
        </p:txBody>
      </p:sp>
      <p:sp>
        <p:nvSpPr>
          <p:cNvPr id="19" name="CasellaDiTesto 18">
            <a:extLst>
              <a:ext uri="{FF2B5EF4-FFF2-40B4-BE49-F238E27FC236}">
                <a16:creationId xmlns:a16="http://schemas.microsoft.com/office/drawing/2014/main" id="{64DCC7F0-9FAF-AF84-C400-9F4B36A34D34}"/>
              </a:ext>
            </a:extLst>
          </p:cNvPr>
          <p:cNvSpPr txBox="1"/>
          <p:nvPr/>
        </p:nvSpPr>
        <p:spPr>
          <a:xfrm>
            <a:off x="1109666" y="1436946"/>
            <a:ext cx="5120121"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400" dirty="0"/>
              <a:t>(111) plane</a:t>
            </a:r>
          </a:p>
        </p:txBody>
      </p:sp>
      <p:sp>
        <p:nvSpPr>
          <p:cNvPr id="20" name="CasellaDiTesto 19">
            <a:extLst>
              <a:ext uri="{FF2B5EF4-FFF2-40B4-BE49-F238E27FC236}">
                <a16:creationId xmlns:a16="http://schemas.microsoft.com/office/drawing/2014/main" id="{C70CF63C-FBC1-6D8F-7B1C-84EA006E1190}"/>
              </a:ext>
            </a:extLst>
          </p:cNvPr>
          <p:cNvSpPr txBox="1"/>
          <p:nvPr/>
        </p:nvSpPr>
        <p:spPr>
          <a:xfrm>
            <a:off x="6092601" y="1475054"/>
            <a:ext cx="5120121"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400" dirty="0"/>
              <a:t>&lt;110&gt; axis</a:t>
            </a:r>
          </a:p>
        </p:txBody>
      </p:sp>
      <p:grpSp>
        <p:nvGrpSpPr>
          <p:cNvPr id="26" name="Gruppo 25">
            <a:extLst>
              <a:ext uri="{FF2B5EF4-FFF2-40B4-BE49-F238E27FC236}">
                <a16:creationId xmlns:a16="http://schemas.microsoft.com/office/drawing/2014/main" id="{88ABB611-EE25-F0D4-4CA5-7A84A1FE9314}"/>
              </a:ext>
            </a:extLst>
          </p:cNvPr>
          <p:cNvGrpSpPr/>
          <p:nvPr/>
        </p:nvGrpSpPr>
        <p:grpSpPr>
          <a:xfrm>
            <a:off x="10916666" y="3259668"/>
            <a:ext cx="1109448" cy="1080000"/>
            <a:chOff x="8776232" y="4102948"/>
            <a:chExt cx="1109448" cy="1080000"/>
          </a:xfrm>
        </p:grpSpPr>
        <p:pic>
          <p:nvPicPr>
            <p:cNvPr id="27" name="Picture 4">
              <a:extLst>
                <a:ext uri="{FF2B5EF4-FFF2-40B4-BE49-F238E27FC236}">
                  <a16:creationId xmlns:a16="http://schemas.microsoft.com/office/drawing/2014/main" id="{1F53C7C7-B163-A547-58C6-27BB5B81F145}"/>
                </a:ext>
              </a:extLst>
            </p:cNvPr>
            <p:cNvPicPr>
              <a:picLocks/>
            </p:cNvPicPr>
            <p:nvPr/>
          </p:nvPicPr>
          <p:blipFill>
            <a:blip r:embed="rId3"/>
            <a:srcRect t="26103"/>
            <a:stretch/>
          </p:blipFill>
          <p:spPr>
            <a:xfrm>
              <a:off x="8776232" y="4102948"/>
              <a:ext cx="1109448" cy="1080000"/>
            </a:xfrm>
            <a:prstGeom prst="rect">
              <a:avLst/>
            </a:prstGeom>
            <a:scene3d>
              <a:camera prst="orthographicFront"/>
              <a:lightRig rig="threePt" dir="t"/>
            </a:scene3d>
            <a:sp3d>
              <a:bevelT/>
            </a:sp3d>
          </p:spPr>
        </p:pic>
        <p:sp>
          <p:nvSpPr>
            <p:cNvPr id="28" name="CasellaDiTesto 27">
              <a:extLst>
                <a:ext uri="{FF2B5EF4-FFF2-40B4-BE49-F238E27FC236}">
                  <a16:creationId xmlns:a16="http://schemas.microsoft.com/office/drawing/2014/main" id="{E6D08BE0-2A7A-5045-AE5A-51006FFAA176}"/>
                </a:ext>
              </a:extLst>
            </p:cNvPr>
            <p:cNvSpPr txBox="1"/>
            <p:nvPr/>
          </p:nvSpPr>
          <p:spPr>
            <a:xfrm>
              <a:off x="8776232" y="4181283"/>
              <a:ext cx="1109448" cy="923330"/>
            </a:xfrm>
            <a:prstGeom prst="rect">
              <a:avLst/>
            </a:prstGeom>
            <a:noFill/>
          </p:spPr>
          <p:txBody>
            <a:bodyPr wrap="square">
              <a:spAutoFit/>
            </a:bodyPr>
            <a:lstStyle/>
            <a:p>
              <a:pPr algn="ctr"/>
              <a:r>
                <a:rPr lang="en-US" b="1" dirty="0">
                  <a:solidFill>
                    <a:schemeClr val="bg1"/>
                  </a:solidFill>
                </a:rPr>
                <a:t>Courtesy</a:t>
              </a:r>
              <a:br>
                <a:rPr lang="en-US" b="1" dirty="0">
                  <a:solidFill>
                    <a:schemeClr val="bg1"/>
                  </a:solidFill>
                </a:rPr>
              </a:br>
              <a:r>
                <a:rPr lang="en-US" b="1" dirty="0">
                  <a:solidFill>
                    <a:schemeClr val="bg1"/>
                  </a:solidFill>
                </a:rPr>
                <a:t> of </a:t>
              </a:r>
              <a:br>
                <a:rPr lang="en-US" b="1" dirty="0">
                  <a:solidFill>
                    <a:schemeClr val="bg1"/>
                  </a:solidFill>
                </a:rPr>
              </a:br>
              <a:r>
                <a:rPr lang="en-US" b="1" dirty="0">
                  <a:solidFill>
                    <a:schemeClr val="bg1"/>
                  </a:solidFill>
                </a:rPr>
                <a:t>I. </a:t>
              </a:r>
              <a:r>
                <a:rPr lang="en-US" b="1" dirty="0" err="1">
                  <a:solidFill>
                    <a:schemeClr val="bg1"/>
                  </a:solidFill>
                </a:rPr>
                <a:t>Kyryllin</a:t>
              </a:r>
              <a:endParaRPr lang="en-US" b="1" dirty="0">
                <a:solidFill>
                  <a:schemeClr val="bg1"/>
                </a:solidFill>
              </a:endParaRPr>
            </a:p>
          </p:txBody>
        </p:sp>
      </p:grpSp>
      <p:sp>
        <p:nvSpPr>
          <p:cNvPr id="3" name="Segnaposto data 2">
            <a:extLst>
              <a:ext uri="{FF2B5EF4-FFF2-40B4-BE49-F238E27FC236}">
                <a16:creationId xmlns:a16="http://schemas.microsoft.com/office/drawing/2014/main" id="{EC86E982-8121-14C6-A580-AF4CAAB4BDCD}"/>
              </a:ext>
            </a:extLst>
          </p:cNvPr>
          <p:cNvSpPr>
            <a:spLocks noGrp="1"/>
          </p:cNvSpPr>
          <p:nvPr>
            <p:ph type="dt" sz="half" idx="10"/>
          </p:nvPr>
        </p:nvSpPr>
        <p:spPr/>
        <p:txBody>
          <a:bodyPr/>
          <a:lstStyle/>
          <a:p>
            <a:fld id="{6F51765C-B908-4FF5-B1BC-4302BE2EDA3B}" type="datetime1">
              <a:rPr lang="it-IT" smtClean="0"/>
              <a:t>27/05/2025</a:t>
            </a:fld>
            <a:endParaRPr lang="en-US"/>
          </a:p>
        </p:txBody>
      </p:sp>
    </p:spTree>
    <p:extLst>
      <p:ext uri="{BB962C8B-B14F-4D97-AF65-F5344CB8AC3E}">
        <p14:creationId xmlns:p14="http://schemas.microsoft.com/office/powerpoint/2010/main" val="20302210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658F1D6-0B3E-A2B4-F88D-08140E2E366D}"/>
              </a:ext>
            </a:extLst>
          </p:cNvPr>
          <p:cNvSpPr>
            <a:spLocks noGrp="1"/>
          </p:cNvSpPr>
          <p:nvPr>
            <p:ph type="title"/>
          </p:nvPr>
        </p:nvSpPr>
        <p:spPr>
          <a:xfrm>
            <a:off x="2409710" y="142021"/>
            <a:ext cx="7933169" cy="1267554"/>
          </a:xfrm>
        </p:spPr>
        <p:txBody>
          <a:bodyPr/>
          <a:lstStyle/>
          <a:p>
            <a:r>
              <a:rPr lang="en-US" dirty="0"/>
              <a:t>Large angle deflection μ+ (200μrad)</a:t>
            </a:r>
          </a:p>
        </p:txBody>
      </p:sp>
      <p:sp>
        <p:nvSpPr>
          <p:cNvPr id="7" name="Segnaposto piè di pagina 6">
            <a:extLst>
              <a:ext uri="{FF2B5EF4-FFF2-40B4-BE49-F238E27FC236}">
                <a16:creationId xmlns:a16="http://schemas.microsoft.com/office/drawing/2014/main" id="{27D56F17-8F57-1711-DD0F-3441CEFDAC04}"/>
              </a:ext>
            </a:extLst>
          </p:cNvPr>
          <p:cNvSpPr>
            <a:spLocks noGrp="1"/>
          </p:cNvSpPr>
          <p:nvPr>
            <p:ph type="ftr" sz="quarter" idx="11"/>
          </p:nvPr>
        </p:nvSpPr>
        <p:spPr/>
        <p:txBody>
          <a:bodyPr/>
          <a:lstStyle/>
          <a:p>
            <a:r>
              <a:rPr lang="it-IT"/>
              <a:t>RD_MUCOL - Italia - Riunione di collaborazione @ TORINO</a:t>
            </a:r>
            <a:endParaRPr lang="en-US"/>
          </a:p>
        </p:txBody>
      </p:sp>
      <p:sp>
        <p:nvSpPr>
          <p:cNvPr id="8" name="Segnaposto numero diapositiva 7">
            <a:extLst>
              <a:ext uri="{FF2B5EF4-FFF2-40B4-BE49-F238E27FC236}">
                <a16:creationId xmlns:a16="http://schemas.microsoft.com/office/drawing/2014/main" id="{CCE5888F-B0B3-A7B4-1049-B65A3B40570C}"/>
              </a:ext>
            </a:extLst>
          </p:cNvPr>
          <p:cNvSpPr>
            <a:spLocks noGrp="1"/>
          </p:cNvSpPr>
          <p:nvPr>
            <p:ph type="sldNum" sz="quarter" idx="12"/>
          </p:nvPr>
        </p:nvSpPr>
        <p:spPr/>
        <p:txBody>
          <a:bodyPr/>
          <a:lstStyle/>
          <a:p>
            <a:fld id="{FEA350E5-ED0A-4008-9C43-5C78CC0109AE}" type="slidenum">
              <a:rPr lang="en-US" smtClean="0"/>
              <a:t>32</a:t>
            </a:fld>
            <a:endParaRPr lang="en-US"/>
          </a:p>
        </p:txBody>
      </p:sp>
      <p:pic>
        <p:nvPicPr>
          <p:cNvPr id="14" name="Immagine 13">
            <a:extLst>
              <a:ext uri="{FF2B5EF4-FFF2-40B4-BE49-F238E27FC236}">
                <a16:creationId xmlns:a16="http://schemas.microsoft.com/office/drawing/2014/main" id="{3F762CE4-AD9B-C38F-4552-1E0473FEE9B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01449" y="1841254"/>
            <a:ext cx="9582304" cy="4206073"/>
          </a:xfrm>
          <a:prstGeom prst="rect">
            <a:avLst/>
          </a:prstGeom>
        </p:spPr>
      </p:pic>
      <p:sp>
        <p:nvSpPr>
          <p:cNvPr id="16" name="CasellaDiTesto 15">
            <a:extLst>
              <a:ext uri="{FF2B5EF4-FFF2-40B4-BE49-F238E27FC236}">
                <a16:creationId xmlns:a16="http://schemas.microsoft.com/office/drawing/2014/main" id="{C92BED54-3B73-1711-C742-FE0C07A28918}"/>
              </a:ext>
            </a:extLst>
          </p:cNvPr>
          <p:cNvSpPr txBox="1"/>
          <p:nvPr/>
        </p:nvSpPr>
        <p:spPr>
          <a:xfrm>
            <a:off x="6660509" y="6044195"/>
            <a:ext cx="4231446"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dirty="0"/>
              <a:t>Optimal R between 15-20m</a:t>
            </a:r>
          </a:p>
        </p:txBody>
      </p:sp>
      <p:sp>
        <p:nvSpPr>
          <p:cNvPr id="18" name="CasellaDiTesto 17">
            <a:extLst>
              <a:ext uri="{FF2B5EF4-FFF2-40B4-BE49-F238E27FC236}">
                <a16:creationId xmlns:a16="http://schemas.microsoft.com/office/drawing/2014/main" id="{4CAAEEAE-740F-BD30-81DB-3ED342EB7C60}"/>
              </a:ext>
            </a:extLst>
          </p:cNvPr>
          <p:cNvSpPr txBox="1"/>
          <p:nvPr/>
        </p:nvSpPr>
        <p:spPr>
          <a:xfrm>
            <a:off x="1109666" y="6040557"/>
            <a:ext cx="5120121" cy="369332"/>
          </a:xfrm>
          <a:prstGeom prst="rect">
            <a:avLst/>
          </a:prstGeom>
          <a:noFill/>
        </p:spPr>
        <p:style>
          <a:lnRef idx="2">
            <a:schemeClr val="dk1"/>
          </a:lnRef>
          <a:fillRef idx="1">
            <a:schemeClr val="lt1"/>
          </a:fillRef>
          <a:effectRef idx="0">
            <a:schemeClr val="dk1"/>
          </a:effectRef>
          <a:fontRef idx="minor">
            <a:schemeClr val="dk1"/>
          </a:fontRef>
        </p:style>
        <p:txBody>
          <a:bodyPr wrap="square">
            <a:spAutoFit/>
          </a:bodyPr>
          <a:lstStyle/>
          <a:p>
            <a:pPr algn="ctr"/>
            <a:r>
              <a:rPr lang="en-US" dirty="0"/>
              <a:t>Better single pass efficiency with planar channeling </a:t>
            </a:r>
          </a:p>
        </p:txBody>
      </p:sp>
      <p:sp>
        <p:nvSpPr>
          <p:cNvPr id="19" name="CasellaDiTesto 18">
            <a:extLst>
              <a:ext uri="{FF2B5EF4-FFF2-40B4-BE49-F238E27FC236}">
                <a16:creationId xmlns:a16="http://schemas.microsoft.com/office/drawing/2014/main" id="{64DCC7F0-9FAF-AF84-C400-9F4B36A34D34}"/>
              </a:ext>
            </a:extLst>
          </p:cNvPr>
          <p:cNvSpPr txBox="1"/>
          <p:nvPr/>
        </p:nvSpPr>
        <p:spPr>
          <a:xfrm>
            <a:off x="1109666" y="1436946"/>
            <a:ext cx="5120121"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400" dirty="0"/>
              <a:t>(111) plane</a:t>
            </a:r>
          </a:p>
        </p:txBody>
      </p:sp>
      <p:sp>
        <p:nvSpPr>
          <p:cNvPr id="20" name="CasellaDiTesto 19">
            <a:extLst>
              <a:ext uri="{FF2B5EF4-FFF2-40B4-BE49-F238E27FC236}">
                <a16:creationId xmlns:a16="http://schemas.microsoft.com/office/drawing/2014/main" id="{C70CF63C-FBC1-6D8F-7B1C-84EA006E1190}"/>
              </a:ext>
            </a:extLst>
          </p:cNvPr>
          <p:cNvSpPr txBox="1"/>
          <p:nvPr/>
        </p:nvSpPr>
        <p:spPr>
          <a:xfrm>
            <a:off x="6092601" y="1475054"/>
            <a:ext cx="5120121"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400" dirty="0"/>
              <a:t>&lt;110&gt; axis</a:t>
            </a:r>
          </a:p>
        </p:txBody>
      </p:sp>
      <p:grpSp>
        <p:nvGrpSpPr>
          <p:cNvPr id="3" name="Gruppo 2">
            <a:extLst>
              <a:ext uri="{FF2B5EF4-FFF2-40B4-BE49-F238E27FC236}">
                <a16:creationId xmlns:a16="http://schemas.microsoft.com/office/drawing/2014/main" id="{605B8135-A2A2-4C1D-087F-CFBC58533167}"/>
              </a:ext>
            </a:extLst>
          </p:cNvPr>
          <p:cNvGrpSpPr/>
          <p:nvPr/>
        </p:nvGrpSpPr>
        <p:grpSpPr>
          <a:xfrm>
            <a:off x="10916666" y="3259668"/>
            <a:ext cx="1109448" cy="1080000"/>
            <a:chOff x="8776232" y="4102948"/>
            <a:chExt cx="1109448" cy="1080000"/>
          </a:xfrm>
        </p:grpSpPr>
        <p:pic>
          <p:nvPicPr>
            <p:cNvPr id="4" name="Picture 4">
              <a:extLst>
                <a:ext uri="{FF2B5EF4-FFF2-40B4-BE49-F238E27FC236}">
                  <a16:creationId xmlns:a16="http://schemas.microsoft.com/office/drawing/2014/main" id="{F2D794C8-206D-3508-B427-7B5E2920851B}"/>
                </a:ext>
              </a:extLst>
            </p:cNvPr>
            <p:cNvPicPr>
              <a:picLocks/>
            </p:cNvPicPr>
            <p:nvPr/>
          </p:nvPicPr>
          <p:blipFill>
            <a:blip r:embed="rId3"/>
            <a:srcRect t="26103"/>
            <a:stretch/>
          </p:blipFill>
          <p:spPr>
            <a:xfrm>
              <a:off x="8776232" y="4102948"/>
              <a:ext cx="1109448" cy="1080000"/>
            </a:xfrm>
            <a:prstGeom prst="rect">
              <a:avLst/>
            </a:prstGeom>
            <a:scene3d>
              <a:camera prst="orthographicFront"/>
              <a:lightRig rig="threePt" dir="t"/>
            </a:scene3d>
            <a:sp3d>
              <a:bevelT/>
            </a:sp3d>
          </p:spPr>
        </p:pic>
        <p:sp>
          <p:nvSpPr>
            <p:cNvPr id="5" name="CasellaDiTesto 4">
              <a:extLst>
                <a:ext uri="{FF2B5EF4-FFF2-40B4-BE49-F238E27FC236}">
                  <a16:creationId xmlns:a16="http://schemas.microsoft.com/office/drawing/2014/main" id="{56727851-11C0-EFCE-F701-ED4B333BF735}"/>
                </a:ext>
              </a:extLst>
            </p:cNvPr>
            <p:cNvSpPr txBox="1"/>
            <p:nvPr/>
          </p:nvSpPr>
          <p:spPr>
            <a:xfrm>
              <a:off x="8776232" y="4181283"/>
              <a:ext cx="1109448" cy="923330"/>
            </a:xfrm>
            <a:prstGeom prst="rect">
              <a:avLst/>
            </a:prstGeom>
            <a:noFill/>
          </p:spPr>
          <p:txBody>
            <a:bodyPr wrap="square">
              <a:spAutoFit/>
            </a:bodyPr>
            <a:lstStyle/>
            <a:p>
              <a:pPr algn="ctr"/>
              <a:r>
                <a:rPr lang="en-US" b="1" dirty="0">
                  <a:solidFill>
                    <a:schemeClr val="bg1"/>
                  </a:solidFill>
                </a:rPr>
                <a:t>Courtesy</a:t>
              </a:r>
              <a:br>
                <a:rPr lang="en-US" b="1" dirty="0">
                  <a:solidFill>
                    <a:schemeClr val="bg1"/>
                  </a:solidFill>
                </a:rPr>
              </a:br>
              <a:r>
                <a:rPr lang="en-US" b="1" dirty="0">
                  <a:solidFill>
                    <a:schemeClr val="bg1"/>
                  </a:solidFill>
                </a:rPr>
                <a:t> of </a:t>
              </a:r>
              <a:br>
                <a:rPr lang="en-US" b="1" dirty="0">
                  <a:solidFill>
                    <a:schemeClr val="bg1"/>
                  </a:solidFill>
                </a:rPr>
              </a:br>
              <a:r>
                <a:rPr lang="en-US" b="1" dirty="0">
                  <a:solidFill>
                    <a:schemeClr val="bg1"/>
                  </a:solidFill>
                </a:rPr>
                <a:t>I. </a:t>
              </a:r>
              <a:r>
                <a:rPr lang="en-US" b="1" dirty="0" err="1">
                  <a:solidFill>
                    <a:schemeClr val="bg1"/>
                  </a:solidFill>
                </a:rPr>
                <a:t>Kyryllin</a:t>
              </a:r>
              <a:endParaRPr lang="en-US" b="1" dirty="0">
                <a:solidFill>
                  <a:schemeClr val="bg1"/>
                </a:solidFill>
              </a:endParaRPr>
            </a:p>
          </p:txBody>
        </p:sp>
      </p:grpSp>
      <p:sp>
        <p:nvSpPr>
          <p:cNvPr id="6" name="Segnaposto data 5">
            <a:extLst>
              <a:ext uri="{FF2B5EF4-FFF2-40B4-BE49-F238E27FC236}">
                <a16:creationId xmlns:a16="http://schemas.microsoft.com/office/drawing/2014/main" id="{3EA9DE49-BCF4-6927-5420-BFED94B360E9}"/>
              </a:ext>
            </a:extLst>
          </p:cNvPr>
          <p:cNvSpPr>
            <a:spLocks noGrp="1"/>
          </p:cNvSpPr>
          <p:nvPr>
            <p:ph type="dt" sz="half" idx="10"/>
          </p:nvPr>
        </p:nvSpPr>
        <p:spPr/>
        <p:txBody>
          <a:bodyPr/>
          <a:lstStyle/>
          <a:p>
            <a:fld id="{B4A48AD1-711C-43AE-B851-1CDA5CE377C0}" type="datetime1">
              <a:rPr lang="it-IT" smtClean="0"/>
              <a:t>27/05/2025</a:t>
            </a:fld>
            <a:endParaRPr lang="en-US"/>
          </a:p>
        </p:txBody>
      </p:sp>
    </p:spTree>
    <p:extLst>
      <p:ext uri="{BB962C8B-B14F-4D97-AF65-F5344CB8AC3E}">
        <p14:creationId xmlns:p14="http://schemas.microsoft.com/office/powerpoint/2010/main" val="14937633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658F1D6-0B3E-A2B4-F88D-08140E2E366D}"/>
              </a:ext>
            </a:extLst>
          </p:cNvPr>
          <p:cNvSpPr>
            <a:spLocks noGrp="1"/>
          </p:cNvSpPr>
          <p:nvPr>
            <p:ph type="title"/>
          </p:nvPr>
        </p:nvSpPr>
        <p:spPr>
          <a:xfrm>
            <a:off x="2409710" y="142021"/>
            <a:ext cx="7933169" cy="1267554"/>
          </a:xfrm>
        </p:spPr>
        <p:txBody>
          <a:bodyPr/>
          <a:lstStyle/>
          <a:p>
            <a:r>
              <a:rPr lang="en-US" dirty="0"/>
              <a:t>Small angle deflection μ- (50μrad)</a:t>
            </a:r>
          </a:p>
        </p:txBody>
      </p:sp>
      <p:sp>
        <p:nvSpPr>
          <p:cNvPr id="7" name="Segnaposto piè di pagina 6">
            <a:extLst>
              <a:ext uri="{FF2B5EF4-FFF2-40B4-BE49-F238E27FC236}">
                <a16:creationId xmlns:a16="http://schemas.microsoft.com/office/drawing/2014/main" id="{27D56F17-8F57-1711-DD0F-3441CEFDAC04}"/>
              </a:ext>
            </a:extLst>
          </p:cNvPr>
          <p:cNvSpPr>
            <a:spLocks noGrp="1"/>
          </p:cNvSpPr>
          <p:nvPr>
            <p:ph type="ftr" sz="quarter" idx="11"/>
          </p:nvPr>
        </p:nvSpPr>
        <p:spPr/>
        <p:txBody>
          <a:bodyPr/>
          <a:lstStyle/>
          <a:p>
            <a:r>
              <a:rPr lang="it-IT"/>
              <a:t>RD_MUCOL - Italia - Riunione di collaborazione @ TORINO</a:t>
            </a:r>
            <a:endParaRPr lang="en-US"/>
          </a:p>
        </p:txBody>
      </p:sp>
      <p:sp>
        <p:nvSpPr>
          <p:cNvPr id="8" name="Segnaposto numero diapositiva 7">
            <a:extLst>
              <a:ext uri="{FF2B5EF4-FFF2-40B4-BE49-F238E27FC236}">
                <a16:creationId xmlns:a16="http://schemas.microsoft.com/office/drawing/2014/main" id="{CCE5888F-B0B3-A7B4-1049-B65A3B40570C}"/>
              </a:ext>
            </a:extLst>
          </p:cNvPr>
          <p:cNvSpPr>
            <a:spLocks noGrp="1"/>
          </p:cNvSpPr>
          <p:nvPr>
            <p:ph type="sldNum" sz="quarter" idx="12"/>
          </p:nvPr>
        </p:nvSpPr>
        <p:spPr/>
        <p:txBody>
          <a:bodyPr/>
          <a:lstStyle/>
          <a:p>
            <a:fld id="{FEA350E5-ED0A-4008-9C43-5C78CC0109AE}" type="slidenum">
              <a:rPr lang="en-US" smtClean="0"/>
              <a:t>33</a:t>
            </a:fld>
            <a:endParaRPr lang="en-US"/>
          </a:p>
        </p:txBody>
      </p:sp>
      <p:pic>
        <p:nvPicPr>
          <p:cNvPr id="14" name="Immagine 13">
            <a:extLst>
              <a:ext uri="{FF2B5EF4-FFF2-40B4-BE49-F238E27FC236}">
                <a16:creationId xmlns:a16="http://schemas.microsoft.com/office/drawing/2014/main" id="{3F762CE4-AD9B-C38F-4552-1E0473FEE9B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17701" y="1862174"/>
            <a:ext cx="9549800" cy="4164232"/>
          </a:xfrm>
          <a:prstGeom prst="rect">
            <a:avLst/>
          </a:prstGeom>
        </p:spPr>
      </p:pic>
      <p:sp>
        <p:nvSpPr>
          <p:cNvPr id="16" name="CasellaDiTesto 15">
            <a:extLst>
              <a:ext uri="{FF2B5EF4-FFF2-40B4-BE49-F238E27FC236}">
                <a16:creationId xmlns:a16="http://schemas.microsoft.com/office/drawing/2014/main" id="{C92BED54-3B73-1711-C742-FE0C07A28918}"/>
              </a:ext>
            </a:extLst>
          </p:cNvPr>
          <p:cNvSpPr txBox="1"/>
          <p:nvPr/>
        </p:nvSpPr>
        <p:spPr>
          <a:xfrm>
            <a:off x="6660509" y="6044195"/>
            <a:ext cx="4231446"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dirty="0"/>
              <a:t>Optimal R between 20-25m</a:t>
            </a:r>
          </a:p>
        </p:txBody>
      </p:sp>
      <p:sp>
        <p:nvSpPr>
          <p:cNvPr id="18" name="CasellaDiTesto 17">
            <a:extLst>
              <a:ext uri="{FF2B5EF4-FFF2-40B4-BE49-F238E27FC236}">
                <a16:creationId xmlns:a16="http://schemas.microsoft.com/office/drawing/2014/main" id="{4CAAEEAE-740F-BD30-81DB-3ED342EB7C60}"/>
              </a:ext>
            </a:extLst>
          </p:cNvPr>
          <p:cNvSpPr txBox="1"/>
          <p:nvPr/>
        </p:nvSpPr>
        <p:spPr>
          <a:xfrm>
            <a:off x="1109666" y="6040557"/>
            <a:ext cx="5120121" cy="369332"/>
          </a:xfrm>
          <a:prstGeom prst="rect">
            <a:avLst/>
          </a:prstGeom>
          <a:noFill/>
        </p:spPr>
        <p:style>
          <a:lnRef idx="2">
            <a:schemeClr val="dk1"/>
          </a:lnRef>
          <a:fillRef idx="1">
            <a:schemeClr val="lt1"/>
          </a:fillRef>
          <a:effectRef idx="0">
            <a:schemeClr val="dk1"/>
          </a:effectRef>
          <a:fontRef idx="minor">
            <a:schemeClr val="dk1"/>
          </a:fontRef>
        </p:style>
        <p:txBody>
          <a:bodyPr wrap="square">
            <a:spAutoFit/>
          </a:bodyPr>
          <a:lstStyle/>
          <a:p>
            <a:pPr algn="ctr"/>
            <a:r>
              <a:rPr lang="en-US" dirty="0"/>
              <a:t>Better single pass efficiency with planar channeling </a:t>
            </a:r>
          </a:p>
        </p:txBody>
      </p:sp>
      <p:sp>
        <p:nvSpPr>
          <p:cNvPr id="19" name="CasellaDiTesto 18">
            <a:extLst>
              <a:ext uri="{FF2B5EF4-FFF2-40B4-BE49-F238E27FC236}">
                <a16:creationId xmlns:a16="http://schemas.microsoft.com/office/drawing/2014/main" id="{64DCC7F0-9FAF-AF84-C400-9F4B36A34D34}"/>
              </a:ext>
            </a:extLst>
          </p:cNvPr>
          <p:cNvSpPr txBox="1"/>
          <p:nvPr/>
        </p:nvSpPr>
        <p:spPr>
          <a:xfrm>
            <a:off x="1109666" y="1436946"/>
            <a:ext cx="5120121"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400" dirty="0"/>
              <a:t>(111) plane</a:t>
            </a:r>
          </a:p>
        </p:txBody>
      </p:sp>
      <p:sp>
        <p:nvSpPr>
          <p:cNvPr id="20" name="CasellaDiTesto 19">
            <a:extLst>
              <a:ext uri="{FF2B5EF4-FFF2-40B4-BE49-F238E27FC236}">
                <a16:creationId xmlns:a16="http://schemas.microsoft.com/office/drawing/2014/main" id="{C70CF63C-FBC1-6D8F-7B1C-84EA006E1190}"/>
              </a:ext>
            </a:extLst>
          </p:cNvPr>
          <p:cNvSpPr txBox="1"/>
          <p:nvPr/>
        </p:nvSpPr>
        <p:spPr>
          <a:xfrm>
            <a:off x="6092601" y="1475054"/>
            <a:ext cx="5120121"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400" dirty="0"/>
              <a:t>&lt;110&gt; axis</a:t>
            </a:r>
          </a:p>
        </p:txBody>
      </p:sp>
      <p:grpSp>
        <p:nvGrpSpPr>
          <p:cNvPr id="25" name="Gruppo 24">
            <a:extLst>
              <a:ext uri="{FF2B5EF4-FFF2-40B4-BE49-F238E27FC236}">
                <a16:creationId xmlns:a16="http://schemas.microsoft.com/office/drawing/2014/main" id="{2C8BBCD7-F52E-BAA4-1C01-D9DE45576877}"/>
              </a:ext>
            </a:extLst>
          </p:cNvPr>
          <p:cNvGrpSpPr/>
          <p:nvPr/>
        </p:nvGrpSpPr>
        <p:grpSpPr>
          <a:xfrm>
            <a:off x="10916666" y="3259668"/>
            <a:ext cx="1109448" cy="1080000"/>
            <a:chOff x="8776232" y="4102948"/>
            <a:chExt cx="1109448" cy="1080000"/>
          </a:xfrm>
        </p:grpSpPr>
        <p:pic>
          <p:nvPicPr>
            <p:cNvPr id="22" name="Picture 4">
              <a:extLst>
                <a:ext uri="{FF2B5EF4-FFF2-40B4-BE49-F238E27FC236}">
                  <a16:creationId xmlns:a16="http://schemas.microsoft.com/office/drawing/2014/main" id="{E69CDD93-BCD8-63DD-7B30-031ED5583362}"/>
                </a:ext>
              </a:extLst>
            </p:cNvPr>
            <p:cNvPicPr>
              <a:picLocks/>
            </p:cNvPicPr>
            <p:nvPr/>
          </p:nvPicPr>
          <p:blipFill>
            <a:blip r:embed="rId3"/>
            <a:srcRect t="26103"/>
            <a:stretch/>
          </p:blipFill>
          <p:spPr>
            <a:xfrm>
              <a:off x="8776232" y="4102948"/>
              <a:ext cx="1109448" cy="1080000"/>
            </a:xfrm>
            <a:prstGeom prst="rect">
              <a:avLst/>
            </a:prstGeom>
            <a:scene3d>
              <a:camera prst="orthographicFront"/>
              <a:lightRig rig="threePt" dir="t"/>
            </a:scene3d>
            <a:sp3d>
              <a:bevelT/>
            </a:sp3d>
          </p:spPr>
        </p:pic>
        <p:sp>
          <p:nvSpPr>
            <p:cNvPr id="24" name="CasellaDiTesto 23">
              <a:extLst>
                <a:ext uri="{FF2B5EF4-FFF2-40B4-BE49-F238E27FC236}">
                  <a16:creationId xmlns:a16="http://schemas.microsoft.com/office/drawing/2014/main" id="{97BA1807-2954-190E-B2CF-B2F8F9F3617A}"/>
                </a:ext>
              </a:extLst>
            </p:cNvPr>
            <p:cNvSpPr txBox="1"/>
            <p:nvPr/>
          </p:nvSpPr>
          <p:spPr>
            <a:xfrm>
              <a:off x="8776232" y="4181283"/>
              <a:ext cx="1109448" cy="923330"/>
            </a:xfrm>
            <a:prstGeom prst="rect">
              <a:avLst/>
            </a:prstGeom>
            <a:noFill/>
          </p:spPr>
          <p:txBody>
            <a:bodyPr wrap="square">
              <a:spAutoFit/>
            </a:bodyPr>
            <a:lstStyle/>
            <a:p>
              <a:pPr algn="ctr"/>
              <a:r>
                <a:rPr lang="en-US" b="1" dirty="0">
                  <a:solidFill>
                    <a:schemeClr val="bg1"/>
                  </a:solidFill>
                </a:rPr>
                <a:t>Courtesy</a:t>
              </a:r>
              <a:br>
                <a:rPr lang="en-US" b="1" dirty="0">
                  <a:solidFill>
                    <a:schemeClr val="bg1"/>
                  </a:solidFill>
                </a:rPr>
              </a:br>
              <a:r>
                <a:rPr lang="en-US" b="1" dirty="0">
                  <a:solidFill>
                    <a:schemeClr val="bg1"/>
                  </a:solidFill>
                </a:rPr>
                <a:t> of </a:t>
              </a:r>
              <a:br>
                <a:rPr lang="en-US" b="1" dirty="0">
                  <a:solidFill>
                    <a:schemeClr val="bg1"/>
                  </a:solidFill>
                </a:rPr>
              </a:br>
              <a:r>
                <a:rPr lang="en-US" b="1" dirty="0">
                  <a:solidFill>
                    <a:schemeClr val="bg1"/>
                  </a:solidFill>
                </a:rPr>
                <a:t>I. </a:t>
              </a:r>
              <a:r>
                <a:rPr lang="en-US" b="1" dirty="0" err="1">
                  <a:solidFill>
                    <a:schemeClr val="bg1"/>
                  </a:solidFill>
                </a:rPr>
                <a:t>Kyryllin</a:t>
              </a:r>
              <a:endParaRPr lang="en-US" b="1" dirty="0">
                <a:solidFill>
                  <a:schemeClr val="bg1"/>
                </a:solidFill>
              </a:endParaRPr>
            </a:p>
          </p:txBody>
        </p:sp>
      </p:grpSp>
      <p:sp>
        <p:nvSpPr>
          <p:cNvPr id="3" name="Segnaposto data 2">
            <a:extLst>
              <a:ext uri="{FF2B5EF4-FFF2-40B4-BE49-F238E27FC236}">
                <a16:creationId xmlns:a16="http://schemas.microsoft.com/office/drawing/2014/main" id="{516A1AD2-8575-7351-3DD8-19C6A90360EE}"/>
              </a:ext>
            </a:extLst>
          </p:cNvPr>
          <p:cNvSpPr>
            <a:spLocks noGrp="1"/>
          </p:cNvSpPr>
          <p:nvPr>
            <p:ph type="dt" sz="half" idx="10"/>
          </p:nvPr>
        </p:nvSpPr>
        <p:spPr/>
        <p:txBody>
          <a:bodyPr/>
          <a:lstStyle/>
          <a:p>
            <a:fld id="{B60488E2-82B1-4714-AB1E-9E07FA5670BC}" type="datetime1">
              <a:rPr lang="it-IT" smtClean="0"/>
              <a:t>27/05/2025</a:t>
            </a:fld>
            <a:endParaRPr lang="en-US"/>
          </a:p>
        </p:txBody>
      </p:sp>
    </p:spTree>
    <p:extLst>
      <p:ext uri="{BB962C8B-B14F-4D97-AF65-F5344CB8AC3E}">
        <p14:creationId xmlns:p14="http://schemas.microsoft.com/office/powerpoint/2010/main" val="14148669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658F1D6-0B3E-A2B4-F88D-08140E2E366D}"/>
              </a:ext>
            </a:extLst>
          </p:cNvPr>
          <p:cNvSpPr>
            <a:spLocks noGrp="1"/>
          </p:cNvSpPr>
          <p:nvPr>
            <p:ph type="title"/>
          </p:nvPr>
        </p:nvSpPr>
        <p:spPr>
          <a:xfrm>
            <a:off x="2409710" y="142021"/>
            <a:ext cx="7933169" cy="1267554"/>
          </a:xfrm>
        </p:spPr>
        <p:txBody>
          <a:bodyPr/>
          <a:lstStyle/>
          <a:p>
            <a:r>
              <a:rPr lang="en-US" dirty="0"/>
              <a:t>Small angle deflection μ+ (50μrad)</a:t>
            </a:r>
          </a:p>
        </p:txBody>
      </p:sp>
      <p:sp>
        <p:nvSpPr>
          <p:cNvPr id="7" name="Segnaposto piè di pagina 6">
            <a:extLst>
              <a:ext uri="{FF2B5EF4-FFF2-40B4-BE49-F238E27FC236}">
                <a16:creationId xmlns:a16="http://schemas.microsoft.com/office/drawing/2014/main" id="{27D56F17-8F57-1711-DD0F-3441CEFDAC04}"/>
              </a:ext>
            </a:extLst>
          </p:cNvPr>
          <p:cNvSpPr>
            <a:spLocks noGrp="1"/>
          </p:cNvSpPr>
          <p:nvPr>
            <p:ph type="ftr" sz="quarter" idx="11"/>
          </p:nvPr>
        </p:nvSpPr>
        <p:spPr/>
        <p:txBody>
          <a:bodyPr/>
          <a:lstStyle/>
          <a:p>
            <a:r>
              <a:rPr lang="it-IT"/>
              <a:t>RD_MUCOL - Italia - Riunione di collaborazione @ TORINO</a:t>
            </a:r>
            <a:endParaRPr lang="en-US"/>
          </a:p>
        </p:txBody>
      </p:sp>
      <p:sp>
        <p:nvSpPr>
          <p:cNvPr id="8" name="Segnaposto numero diapositiva 7">
            <a:extLst>
              <a:ext uri="{FF2B5EF4-FFF2-40B4-BE49-F238E27FC236}">
                <a16:creationId xmlns:a16="http://schemas.microsoft.com/office/drawing/2014/main" id="{CCE5888F-B0B3-A7B4-1049-B65A3B40570C}"/>
              </a:ext>
            </a:extLst>
          </p:cNvPr>
          <p:cNvSpPr>
            <a:spLocks noGrp="1"/>
          </p:cNvSpPr>
          <p:nvPr>
            <p:ph type="sldNum" sz="quarter" idx="12"/>
          </p:nvPr>
        </p:nvSpPr>
        <p:spPr/>
        <p:txBody>
          <a:bodyPr/>
          <a:lstStyle/>
          <a:p>
            <a:fld id="{FEA350E5-ED0A-4008-9C43-5C78CC0109AE}" type="slidenum">
              <a:rPr lang="en-US" smtClean="0"/>
              <a:t>34</a:t>
            </a:fld>
            <a:endParaRPr lang="en-US"/>
          </a:p>
        </p:txBody>
      </p:sp>
      <p:pic>
        <p:nvPicPr>
          <p:cNvPr id="14" name="Immagine 13">
            <a:extLst>
              <a:ext uri="{FF2B5EF4-FFF2-40B4-BE49-F238E27FC236}">
                <a16:creationId xmlns:a16="http://schemas.microsoft.com/office/drawing/2014/main" id="{3F762CE4-AD9B-C38F-4552-1E0473FEE9B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17701" y="1841254"/>
            <a:ext cx="9549800" cy="4206073"/>
          </a:xfrm>
          <a:prstGeom prst="rect">
            <a:avLst/>
          </a:prstGeom>
        </p:spPr>
      </p:pic>
      <p:sp>
        <p:nvSpPr>
          <p:cNvPr id="16" name="CasellaDiTesto 15">
            <a:extLst>
              <a:ext uri="{FF2B5EF4-FFF2-40B4-BE49-F238E27FC236}">
                <a16:creationId xmlns:a16="http://schemas.microsoft.com/office/drawing/2014/main" id="{C92BED54-3B73-1711-C742-FE0C07A28918}"/>
              </a:ext>
            </a:extLst>
          </p:cNvPr>
          <p:cNvSpPr txBox="1"/>
          <p:nvPr/>
        </p:nvSpPr>
        <p:spPr>
          <a:xfrm>
            <a:off x="6660509" y="6044195"/>
            <a:ext cx="4231446"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dirty="0"/>
              <a:t>Optimal R between 15-20m</a:t>
            </a:r>
          </a:p>
        </p:txBody>
      </p:sp>
      <p:sp>
        <p:nvSpPr>
          <p:cNvPr id="18" name="CasellaDiTesto 17">
            <a:extLst>
              <a:ext uri="{FF2B5EF4-FFF2-40B4-BE49-F238E27FC236}">
                <a16:creationId xmlns:a16="http://schemas.microsoft.com/office/drawing/2014/main" id="{4CAAEEAE-740F-BD30-81DB-3ED342EB7C60}"/>
              </a:ext>
            </a:extLst>
          </p:cNvPr>
          <p:cNvSpPr txBox="1"/>
          <p:nvPr/>
        </p:nvSpPr>
        <p:spPr>
          <a:xfrm>
            <a:off x="1109666" y="6040557"/>
            <a:ext cx="5120121" cy="369332"/>
          </a:xfrm>
          <a:prstGeom prst="rect">
            <a:avLst/>
          </a:prstGeom>
          <a:noFill/>
        </p:spPr>
        <p:style>
          <a:lnRef idx="2">
            <a:schemeClr val="dk1"/>
          </a:lnRef>
          <a:fillRef idx="1">
            <a:schemeClr val="lt1"/>
          </a:fillRef>
          <a:effectRef idx="0">
            <a:schemeClr val="dk1"/>
          </a:effectRef>
          <a:fontRef idx="minor">
            <a:schemeClr val="dk1"/>
          </a:fontRef>
        </p:style>
        <p:txBody>
          <a:bodyPr wrap="square">
            <a:spAutoFit/>
          </a:bodyPr>
          <a:lstStyle/>
          <a:p>
            <a:pPr algn="ctr"/>
            <a:r>
              <a:rPr lang="en-US" dirty="0"/>
              <a:t>Better single pass efficiency with planar channeling </a:t>
            </a:r>
          </a:p>
        </p:txBody>
      </p:sp>
      <p:sp>
        <p:nvSpPr>
          <p:cNvPr id="19" name="CasellaDiTesto 18">
            <a:extLst>
              <a:ext uri="{FF2B5EF4-FFF2-40B4-BE49-F238E27FC236}">
                <a16:creationId xmlns:a16="http://schemas.microsoft.com/office/drawing/2014/main" id="{64DCC7F0-9FAF-AF84-C400-9F4B36A34D34}"/>
              </a:ext>
            </a:extLst>
          </p:cNvPr>
          <p:cNvSpPr txBox="1"/>
          <p:nvPr/>
        </p:nvSpPr>
        <p:spPr>
          <a:xfrm>
            <a:off x="1109666" y="1436946"/>
            <a:ext cx="5120121"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400" dirty="0"/>
              <a:t>(111) plane</a:t>
            </a:r>
          </a:p>
        </p:txBody>
      </p:sp>
      <p:sp>
        <p:nvSpPr>
          <p:cNvPr id="20" name="CasellaDiTesto 19">
            <a:extLst>
              <a:ext uri="{FF2B5EF4-FFF2-40B4-BE49-F238E27FC236}">
                <a16:creationId xmlns:a16="http://schemas.microsoft.com/office/drawing/2014/main" id="{C70CF63C-FBC1-6D8F-7B1C-84EA006E1190}"/>
              </a:ext>
            </a:extLst>
          </p:cNvPr>
          <p:cNvSpPr txBox="1"/>
          <p:nvPr/>
        </p:nvSpPr>
        <p:spPr>
          <a:xfrm>
            <a:off x="6092601" y="1475054"/>
            <a:ext cx="5120121"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400" dirty="0"/>
              <a:t>&lt;110&gt; axis</a:t>
            </a:r>
          </a:p>
        </p:txBody>
      </p:sp>
      <p:grpSp>
        <p:nvGrpSpPr>
          <p:cNvPr id="25" name="Gruppo 24">
            <a:extLst>
              <a:ext uri="{FF2B5EF4-FFF2-40B4-BE49-F238E27FC236}">
                <a16:creationId xmlns:a16="http://schemas.microsoft.com/office/drawing/2014/main" id="{2C8BBCD7-F52E-BAA4-1C01-D9DE45576877}"/>
              </a:ext>
            </a:extLst>
          </p:cNvPr>
          <p:cNvGrpSpPr/>
          <p:nvPr/>
        </p:nvGrpSpPr>
        <p:grpSpPr>
          <a:xfrm>
            <a:off x="10916666" y="3259668"/>
            <a:ext cx="1109448" cy="1080000"/>
            <a:chOff x="8776232" y="4102948"/>
            <a:chExt cx="1109448" cy="1080000"/>
          </a:xfrm>
        </p:grpSpPr>
        <p:pic>
          <p:nvPicPr>
            <p:cNvPr id="22" name="Picture 4">
              <a:extLst>
                <a:ext uri="{FF2B5EF4-FFF2-40B4-BE49-F238E27FC236}">
                  <a16:creationId xmlns:a16="http://schemas.microsoft.com/office/drawing/2014/main" id="{E69CDD93-BCD8-63DD-7B30-031ED5583362}"/>
                </a:ext>
              </a:extLst>
            </p:cNvPr>
            <p:cNvPicPr>
              <a:picLocks/>
            </p:cNvPicPr>
            <p:nvPr/>
          </p:nvPicPr>
          <p:blipFill>
            <a:blip r:embed="rId3"/>
            <a:srcRect t="26103"/>
            <a:stretch/>
          </p:blipFill>
          <p:spPr>
            <a:xfrm>
              <a:off x="8776232" y="4102948"/>
              <a:ext cx="1109448" cy="1080000"/>
            </a:xfrm>
            <a:prstGeom prst="rect">
              <a:avLst/>
            </a:prstGeom>
            <a:scene3d>
              <a:camera prst="orthographicFront"/>
              <a:lightRig rig="threePt" dir="t"/>
            </a:scene3d>
            <a:sp3d>
              <a:bevelT/>
            </a:sp3d>
          </p:spPr>
        </p:pic>
        <p:sp>
          <p:nvSpPr>
            <p:cNvPr id="24" name="CasellaDiTesto 23">
              <a:extLst>
                <a:ext uri="{FF2B5EF4-FFF2-40B4-BE49-F238E27FC236}">
                  <a16:creationId xmlns:a16="http://schemas.microsoft.com/office/drawing/2014/main" id="{97BA1807-2954-190E-B2CF-B2F8F9F3617A}"/>
                </a:ext>
              </a:extLst>
            </p:cNvPr>
            <p:cNvSpPr txBox="1"/>
            <p:nvPr/>
          </p:nvSpPr>
          <p:spPr>
            <a:xfrm>
              <a:off x="8776232" y="4181283"/>
              <a:ext cx="1109448" cy="923330"/>
            </a:xfrm>
            <a:prstGeom prst="rect">
              <a:avLst/>
            </a:prstGeom>
            <a:noFill/>
          </p:spPr>
          <p:txBody>
            <a:bodyPr wrap="square">
              <a:spAutoFit/>
            </a:bodyPr>
            <a:lstStyle/>
            <a:p>
              <a:pPr algn="ctr"/>
              <a:r>
                <a:rPr lang="en-US" b="1" dirty="0">
                  <a:solidFill>
                    <a:schemeClr val="bg1"/>
                  </a:solidFill>
                </a:rPr>
                <a:t>Courtesy</a:t>
              </a:r>
              <a:br>
                <a:rPr lang="en-US" b="1" dirty="0">
                  <a:solidFill>
                    <a:schemeClr val="bg1"/>
                  </a:solidFill>
                </a:rPr>
              </a:br>
              <a:r>
                <a:rPr lang="en-US" b="1" dirty="0">
                  <a:solidFill>
                    <a:schemeClr val="bg1"/>
                  </a:solidFill>
                </a:rPr>
                <a:t> of </a:t>
              </a:r>
              <a:br>
                <a:rPr lang="en-US" b="1" dirty="0">
                  <a:solidFill>
                    <a:schemeClr val="bg1"/>
                  </a:solidFill>
                </a:rPr>
              </a:br>
              <a:r>
                <a:rPr lang="en-US" b="1" dirty="0">
                  <a:solidFill>
                    <a:schemeClr val="bg1"/>
                  </a:solidFill>
                </a:rPr>
                <a:t>I. </a:t>
              </a:r>
              <a:r>
                <a:rPr lang="en-US" b="1" dirty="0" err="1">
                  <a:solidFill>
                    <a:schemeClr val="bg1"/>
                  </a:solidFill>
                </a:rPr>
                <a:t>Kyryllin</a:t>
              </a:r>
              <a:endParaRPr lang="en-US" b="1" dirty="0">
                <a:solidFill>
                  <a:schemeClr val="bg1"/>
                </a:solidFill>
              </a:endParaRPr>
            </a:p>
          </p:txBody>
        </p:sp>
      </p:grpSp>
      <p:sp>
        <p:nvSpPr>
          <p:cNvPr id="3" name="Segnaposto data 2">
            <a:extLst>
              <a:ext uri="{FF2B5EF4-FFF2-40B4-BE49-F238E27FC236}">
                <a16:creationId xmlns:a16="http://schemas.microsoft.com/office/drawing/2014/main" id="{50360FA1-5C36-63FA-A6FF-B09414BE59A0}"/>
              </a:ext>
            </a:extLst>
          </p:cNvPr>
          <p:cNvSpPr>
            <a:spLocks noGrp="1"/>
          </p:cNvSpPr>
          <p:nvPr>
            <p:ph type="dt" sz="half" idx="10"/>
          </p:nvPr>
        </p:nvSpPr>
        <p:spPr/>
        <p:txBody>
          <a:bodyPr/>
          <a:lstStyle/>
          <a:p>
            <a:fld id="{1A02D321-826A-4848-8721-14EDCB56ABB0}" type="datetime1">
              <a:rPr lang="it-IT" smtClean="0"/>
              <a:t>27/05/2025</a:t>
            </a:fld>
            <a:endParaRPr lang="en-US"/>
          </a:p>
        </p:txBody>
      </p:sp>
    </p:spTree>
    <p:extLst>
      <p:ext uri="{BB962C8B-B14F-4D97-AF65-F5344CB8AC3E}">
        <p14:creationId xmlns:p14="http://schemas.microsoft.com/office/powerpoint/2010/main" val="2308458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uppo 22">
            <a:extLst>
              <a:ext uri="{FF2B5EF4-FFF2-40B4-BE49-F238E27FC236}">
                <a16:creationId xmlns:a16="http://schemas.microsoft.com/office/drawing/2014/main" id="{62BEB520-4531-D606-58D6-7D498BD76273}"/>
              </a:ext>
            </a:extLst>
          </p:cNvPr>
          <p:cNvGrpSpPr>
            <a:grpSpLocks noChangeAspect="1"/>
          </p:cNvGrpSpPr>
          <p:nvPr/>
        </p:nvGrpSpPr>
        <p:grpSpPr>
          <a:xfrm>
            <a:off x="722660" y="2081182"/>
            <a:ext cx="10408039" cy="4348193"/>
            <a:chOff x="362673" y="916208"/>
            <a:chExt cx="11516783" cy="4811396"/>
          </a:xfrm>
        </p:grpSpPr>
        <p:pic>
          <p:nvPicPr>
            <p:cNvPr id="9" name="Immagine 8" descr="Immagine che contiene testo, schermata, Policromia&#10;&#10;Descrizione generata automaticamente">
              <a:extLst>
                <a:ext uri="{FF2B5EF4-FFF2-40B4-BE49-F238E27FC236}">
                  <a16:creationId xmlns:a16="http://schemas.microsoft.com/office/drawing/2014/main" id="{2758F146-78F3-EEB5-CCD3-89A65D67C6F1}"/>
                </a:ext>
              </a:extLst>
            </p:cNvPr>
            <p:cNvPicPr>
              <a:picLocks noChangeAspect="1"/>
            </p:cNvPicPr>
            <p:nvPr/>
          </p:nvPicPr>
          <p:blipFill rotWithShape="1">
            <a:blip r:embed="rId2">
              <a:extLst>
                <a:ext uri="{28A0092B-C50C-407E-A947-70E740481C1C}">
                  <a14:useLocalDpi xmlns:a14="http://schemas.microsoft.com/office/drawing/2010/main" val="0"/>
                </a:ext>
              </a:extLst>
            </a:blip>
            <a:srcRect l="3309"/>
            <a:stretch/>
          </p:blipFill>
          <p:spPr>
            <a:xfrm>
              <a:off x="362673" y="921924"/>
              <a:ext cx="6342927" cy="4805680"/>
            </a:xfrm>
            <a:prstGeom prst="rect">
              <a:avLst/>
            </a:prstGeom>
          </p:spPr>
        </p:pic>
        <p:pic>
          <p:nvPicPr>
            <p:cNvPr id="17" name="Immagine 16" descr="Immagine che contiene testo, schermata, diagramma, linea&#10;&#10;Descrizione generata automaticamente">
              <a:extLst>
                <a:ext uri="{FF2B5EF4-FFF2-40B4-BE49-F238E27FC236}">
                  <a16:creationId xmlns:a16="http://schemas.microsoft.com/office/drawing/2014/main" id="{AB906222-C257-CA29-B6F8-8F25F91279BC}"/>
                </a:ext>
              </a:extLst>
            </p:cNvPr>
            <p:cNvPicPr>
              <a:picLocks noChangeAspect="1"/>
            </p:cNvPicPr>
            <p:nvPr/>
          </p:nvPicPr>
          <p:blipFill rotWithShape="1">
            <a:blip r:embed="rId3">
              <a:extLst>
                <a:ext uri="{28A0092B-C50C-407E-A947-70E740481C1C}">
                  <a14:useLocalDpi xmlns:a14="http://schemas.microsoft.com/office/drawing/2010/main" val="0"/>
                </a:ext>
              </a:extLst>
            </a:blip>
            <a:srcRect r="5893"/>
            <a:stretch/>
          </p:blipFill>
          <p:spPr>
            <a:xfrm>
              <a:off x="6537960" y="916208"/>
              <a:ext cx="5341496" cy="4773653"/>
            </a:xfrm>
            <a:prstGeom prst="rect">
              <a:avLst/>
            </a:prstGeom>
          </p:spPr>
        </p:pic>
      </p:grpSp>
      <p:sp>
        <p:nvSpPr>
          <p:cNvPr id="20" name="Segnaposto contenuto 19">
            <a:extLst>
              <a:ext uri="{FF2B5EF4-FFF2-40B4-BE49-F238E27FC236}">
                <a16:creationId xmlns:a16="http://schemas.microsoft.com/office/drawing/2014/main" id="{E682DAC9-5009-6903-8319-EE801C81ACDB}"/>
              </a:ext>
            </a:extLst>
          </p:cNvPr>
          <p:cNvSpPr>
            <a:spLocks noGrp="1"/>
          </p:cNvSpPr>
          <p:nvPr>
            <p:ph idx="1"/>
          </p:nvPr>
        </p:nvSpPr>
        <p:spPr>
          <a:xfrm>
            <a:off x="511407" y="1522089"/>
            <a:ext cx="11680593" cy="667679"/>
          </a:xfrm>
        </p:spPr>
        <p:txBody>
          <a:bodyPr>
            <a:normAutofit/>
          </a:bodyPr>
          <a:lstStyle/>
          <a:p>
            <a:pPr marL="0" indent="0" algn="ctr">
              <a:buNone/>
            </a:pPr>
            <a:r>
              <a:rPr lang="en-US" dirty="0"/>
              <a:t>1mm&lt;Optimal crystal length &lt;2mm, possible increase with multi-turn efficiency </a:t>
            </a:r>
          </a:p>
        </p:txBody>
      </p:sp>
      <p:sp>
        <p:nvSpPr>
          <p:cNvPr id="6" name="Segnaposto piè di pagina 5">
            <a:extLst>
              <a:ext uri="{FF2B5EF4-FFF2-40B4-BE49-F238E27FC236}">
                <a16:creationId xmlns:a16="http://schemas.microsoft.com/office/drawing/2014/main" id="{D9215679-029F-7063-88A4-DEADFEF3F511}"/>
              </a:ext>
            </a:extLst>
          </p:cNvPr>
          <p:cNvSpPr>
            <a:spLocks noGrp="1"/>
          </p:cNvSpPr>
          <p:nvPr>
            <p:ph type="ftr" sz="quarter" idx="11"/>
          </p:nvPr>
        </p:nvSpPr>
        <p:spPr/>
        <p:txBody>
          <a:bodyPr/>
          <a:lstStyle/>
          <a:p>
            <a:r>
              <a:rPr lang="it-IT"/>
              <a:t>RD_MUCOL - Italia - Riunione di collaborazione @ TORINO</a:t>
            </a:r>
            <a:endParaRPr lang="en-US"/>
          </a:p>
        </p:txBody>
      </p:sp>
      <p:sp>
        <p:nvSpPr>
          <p:cNvPr id="7" name="Segnaposto numero diapositiva 6">
            <a:extLst>
              <a:ext uri="{FF2B5EF4-FFF2-40B4-BE49-F238E27FC236}">
                <a16:creationId xmlns:a16="http://schemas.microsoft.com/office/drawing/2014/main" id="{57C23FA8-033E-557B-8D6C-543855D9FD6F}"/>
              </a:ext>
            </a:extLst>
          </p:cNvPr>
          <p:cNvSpPr>
            <a:spLocks noGrp="1"/>
          </p:cNvSpPr>
          <p:nvPr>
            <p:ph type="sldNum" sz="quarter" idx="12"/>
          </p:nvPr>
        </p:nvSpPr>
        <p:spPr/>
        <p:txBody>
          <a:bodyPr/>
          <a:lstStyle/>
          <a:p>
            <a:fld id="{FEA350E5-ED0A-4008-9C43-5C78CC0109AE}" type="slidenum">
              <a:rPr lang="en-US" smtClean="0"/>
              <a:t>35</a:t>
            </a:fld>
            <a:endParaRPr lang="en-US"/>
          </a:p>
        </p:txBody>
      </p:sp>
      <p:sp>
        <p:nvSpPr>
          <p:cNvPr id="2" name="Titolo 1">
            <a:extLst>
              <a:ext uri="{FF2B5EF4-FFF2-40B4-BE49-F238E27FC236}">
                <a16:creationId xmlns:a16="http://schemas.microsoft.com/office/drawing/2014/main" id="{855B79BC-CC7F-7C51-8543-B553C6BD285C}"/>
              </a:ext>
            </a:extLst>
          </p:cNvPr>
          <p:cNvSpPr>
            <a:spLocks noGrp="1"/>
          </p:cNvSpPr>
          <p:nvPr>
            <p:ph type="title"/>
          </p:nvPr>
        </p:nvSpPr>
        <p:spPr>
          <a:xfrm>
            <a:off x="2473508" y="142021"/>
            <a:ext cx="7933169" cy="1267554"/>
          </a:xfrm>
        </p:spPr>
        <p:txBody>
          <a:bodyPr/>
          <a:lstStyle/>
          <a:p>
            <a:r>
              <a:rPr lang="en-US" dirty="0"/>
              <a:t>μ- planar channeling efficiency 1.5TeV</a:t>
            </a:r>
          </a:p>
        </p:txBody>
      </p:sp>
      <p:sp>
        <p:nvSpPr>
          <p:cNvPr id="3" name="Segnaposto data 2">
            <a:extLst>
              <a:ext uri="{FF2B5EF4-FFF2-40B4-BE49-F238E27FC236}">
                <a16:creationId xmlns:a16="http://schemas.microsoft.com/office/drawing/2014/main" id="{88EDAAE9-5DB8-E3C9-AE2A-00FD6B40B7FC}"/>
              </a:ext>
            </a:extLst>
          </p:cNvPr>
          <p:cNvSpPr>
            <a:spLocks noGrp="1"/>
          </p:cNvSpPr>
          <p:nvPr>
            <p:ph type="dt" sz="half" idx="10"/>
          </p:nvPr>
        </p:nvSpPr>
        <p:spPr/>
        <p:txBody>
          <a:bodyPr/>
          <a:lstStyle/>
          <a:p>
            <a:fld id="{17C8DE2E-7B1B-462C-AD47-741CDB71E365}" type="datetime1">
              <a:rPr lang="it-IT" smtClean="0"/>
              <a:t>27/05/2025</a:t>
            </a:fld>
            <a:endParaRPr lang="en-US"/>
          </a:p>
        </p:txBody>
      </p:sp>
    </p:spTree>
    <p:extLst>
      <p:ext uri="{BB962C8B-B14F-4D97-AF65-F5344CB8AC3E}">
        <p14:creationId xmlns:p14="http://schemas.microsoft.com/office/powerpoint/2010/main" val="40920628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po 11">
            <a:extLst>
              <a:ext uri="{FF2B5EF4-FFF2-40B4-BE49-F238E27FC236}">
                <a16:creationId xmlns:a16="http://schemas.microsoft.com/office/drawing/2014/main" id="{C2281F04-AE6A-2F47-3E69-7C20961629A0}"/>
              </a:ext>
            </a:extLst>
          </p:cNvPr>
          <p:cNvGrpSpPr>
            <a:grpSpLocks noChangeAspect="1"/>
          </p:cNvGrpSpPr>
          <p:nvPr/>
        </p:nvGrpSpPr>
        <p:grpSpPr>
          <a:xfrm>
            <a:off x="269987" y="2160298"/>
            <a:ext cx="11652025" cy="4180177"/>
            <a:chOff x="0" y="1328748"/>
            <a:chExt cx="12517120" cy="4490532"/>
          </a:xfrm>
        </p:grpSpPr>
        <p:pic>
          <p:nvPicPr>
            <p:cNvPr id="7" name="Immagine 6">
              <a:extLst>
                <a:ext uri="{FF2B5EF4-FFF2-40B4-BE49-F238E27FC236}">
                  <a16:creationId xmlns:a16="http://schemas.microsoft.com/office/drawing/2014/main" id="{2A8C7271-4CEF-6226-2EA6-C3B4FCF82FB4}"/>
                </a:ext>
              </a:extLst>
            </p:cNvPr>
            <p:cNvPicPr>
              <a:picLocks noChangeAspect="1"/>
            </p:cNvPicPr>
            <p:nvPr/>
          </p:nvPicPr>
          <p:blipFill rotWithShape="1">
            <a:blip r:embed="rId2">
              <a:extLst>
                <a:ext uri="{28A0092B-C50C-407E-A947-70E740481C1C}">
                  <a14:useLocalDpi xmlns:a14="http://schemas.microsoft.com/office/drawing/2010/main" val="0"/>
                </a:ext>
              </a:extLst>
            </a:blip>
            <a:srcRect t="54" b="54"/>
            <a:stretch/>
          </p:blipFill>
          <p:spPr>
            <a:xfrm>
              <a:off x="0" y="1399868"/>
              <a:ext cx="7095166" cy="4419412"/>
            </a:xfrm>
            <a:prstGeom prst="rect">
              <a:avLst/>
            </a:prstGeom>
          </p:spPr>
        </p:pic>
        <p:pic>
          <p:nvPicPr>
            <p:cNvPr id="13" name="Immagine 12" descr="Immagine che contiene testo, schermata, diagramma, linea&#10;&#10;Descrizione generata automaticamente">
              <a:extLst>
                <a:ext uri="{FF2B5EF4-FFF2-40B4-BE49-F238E27FC236}">
                  <a16:creationId xmlns:a16="http://schemas.microsoft.com/office/drawing/2014/main" id="{710CCE9D-16A2-2CC1-6A54-011901D93030}"/>
                </a:ext>
              </a:extLst>
            </p:cNvPr>
            <p:cNvPicPr>
              <a:picLocks noChangeAspect="1"/>
            </p:cNvPicPr>
            <p:nvPr/>
          </p:nvPicPr>
          <p:blipFill rotWithShape="1">
            <a:blip r:embed="rId3">
              <a:extLst>
                <a:ext uri="{28A0092B-C50C-407E-A947-70E740481C1C}">
                  <a14:useLocalDpi xmlns:a14="http://schemas.microsoft.com/office/drawing/2010/main" val="0"/>
                </a:ext>
              </a:extLst>
            </a:blip>
            <a:srcRect l="3858" r="6692"/>
            <a:stretch/>
          </p:blipFill>
          <p:spPr>
            <a:xfrm>
              <a:off x="6908801" y="1328748"/>
              <a:ext cx="5608319" cy="4419412"/>
            </a:xfrm>
            <a:prstGeom prst="rect">
              <a:avLst/>
            </a:prstGeom>
          </p:spPr>
        </p:pic>
      </p:grpSp>
      <p:sp>
        <p:nvSpPr>
          <p:cNvPr id="6" name="Segnaposto contenuto 19">
            <a:extLst>
              <a:ext uri="{FF2B5EF4-FFF2-40B4-BE49-F238E27FC236}">
                <a16:creationId xmlns:a16="http://schemas.microsoft.com/office/drawing/2014/main" id="{DA5A496A-4847-DB2C-BAF5-9FBAAC73857F}"/>
              </a:ext>
            </a:extLst>
          </p:cNvPr>
          <p:cNvSpPr txBox="1">
            <a:spLocks/>
          </p:cNvSpPr>
          <p:nvPr/>
        </p:nvSpPr>
        <p:spPr>
          <a:xfrm>
            <a:off x="1096169" y="1492619"/>
            <a:ext cx="11680593" cy="6676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2mm&lt;Optimal crystal length &lt;5mm, possible increase with multi-turn efficiency </a:t>
            </a:r>
          </a:p>
        </p:txBody>
      </p:sp>
      <p:sp>
        <p:nvSpPr>
          <p:cNvPr id="10" name="Segnaposto piè di pagina 9">
            <a:extLst>
              <a:ext uri="{FF2B5EF4-FFF2-40B4-BE49-F238E27FC236}">
                <a16:creationId xmlns:a16="http://schemas.microsoft.com/office/drawing/2014/main" id="{35FC9614-314A-E1DE-B5D4-F44E8EF5545C}"/>
              </a:ext>
            </a:extLst>
          </p:cNvPr>
          <p:cNvSpPr>
            <a:spLocks noGrp="1"/>
          </p:cNvSpPr>
          <p:nvPr>
            <p:ph type="ftr" sz="quarter" idx="11"/>
          </p:nvPr>
        </p:nvSpPr>
        <p:spPr/>
        <p:txBody>
          <a:bodyPr/>
          <a:lstStyle/>
          <a:p>
            <a:r>
              <a:rPr lang="it-IT"/>
              <a:t>RD_MUCOL - Italia - Riunione di collaborazione @ TORINO</a:t>
            </a:r>
            <a:endParaRPr lang="en-US"/>
          </a:p>
        </p:txBody>
      </p:sp>
      <p:sp>
        <p:nvSpPr>
          <p:cNvPr id="11" name="Segnaposto numero diapositiva 10">
            <a:extLst>
              <a:ext uri="{FF2B5EF4-FFF2-40B4-BE49-F238E27FC236}">
                <a16:creationId xmlns:a16="http://schemas.microsoft.com/office/drawing/2014/main" id="{006083A7-F09F-96C5-9D14-40267674E68A}"/>
              </a:ext>
            </a:extLst>
          </p:cNvPr>
          <p:cNvSpPr>
            <a:spLocks noGrp="1"/>
          </p:cNvSpPr>
          <p:nvPr>
            <p:ph type="sldNum" sz="quarter" idx="12"/>
          </p:nvPr>
        </p:nvSpPr>
        <p:spPr/>
        <p:txBody>
          <a:bodyPr/>
          <a:lstStyle/>
          <a:p>
            <a:fld id="{FEA350E5-ED0A-4008-9C43-5C78CC0109AE}" type="slidenum">
              <a:rPr lang="en-US" smtClean="0"/>
              <a:t>36</a:t>
            </a:fld>
            <a:endParaRPr lang="en-US"/>
          </a:p>
        </p:txBody>
      </p:sp>
      <p:sp>
        <p:nvSpPr>
          <p:cNvPr id="2" name="Titolo 1">
            <a:extLst>
              <a:ext uri="{FF2B5EF4-FFF2-40B4-BE49-F238E27FC236}">
                <a16:creationId xmlns:a16="http://schemas.microsoft.com/office/drawing/2014/main" id="{8E4244E7-AAD5-9DF2-161C-26B3EFF5C003}"/>
              </a:ext>
            </a:extLst>
          </p:cNvPr>
          <p:cNvSpPr>
            <a:spLocks noGrp="1"/>
          </p:cNvSpPr>
          <p:nvPr>
            <p:ph type="title"/>
          </p:nvPr>
        </p:nvSpPr>
        <p:spPr>
          <a:xfrm>
            <a:off x="2473508" y="142021"/>
            <a:ext cx="7933169" cy="1267554"/>
          </a:xfrm>
        </p:spPr>
        <p:txBody>
          <a:bodyPr/>
          <a:lstStyle/>
          <a:p>
            <a:r>
              <a:rPr lang="en-US" dirty="0"/>
              <a:t>μ- planar channeling efficiency 5TeV</a:t>
            </a:r>
          </a:p>
        </p:txBody>
      </p:sp>
      <p:sp>
        <p:nvSpPr>
          <p:cNvPr id="3" name="Segnaposto data 2">
            <a:extLst>
              <a:ext uri="{FF2B5EF4-FFF2-40B4-BE49-F238E27FC236}">
                <a16:creationId xmlns:a16="http://schemas.microsoft.com/office/drawing/2014/main" id="{B5CC9E15-C48C-6092-2AEA-EB63D54C5327}"/>
              </a:ext>
            </a:extLst>
          </p:cNvPr>
          <p:cNvSpPr>
            <a:spLocks noGrp="1"/>
          </p:cNvSpPr>
          <p:nvPr>
            <p:ph type="dt" sz="half" idx="10"/>
          </p:nvPr>
        </p:nvSpPr>
        <p:spPr/>
        <p:txBody>
          <a:bodyPr/>
          <a:lstStyle/>
          <a:p>
            <a:fld id="{65A6B741-B79F-49A0-A960-0B8EA1C8678D}" type="datetime1">
              <a:rPr lang="it-IT" smtClean="0"/>
              <a:t>27/05/2025</a:t>
            </a:fld>
            <a:endParaRPr lang="en-US"/>
          </a:p>
        </p:txBody>
      </p:sp>
    </p:spTree>
    <p:extLst>
      <p:ext uri="{BB962C8B-B14F-4D97-AF65-F5344CB8AC3E}">
        <p14:creationId xmlns:p14="http://schemas.microsoft.com/office/powerpoint/2010/main" val="26187481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C3C378-4373-9817-B9C7-E20AD7DFE275}"/>
              </a:ext>
            </a:extLst>
          </p:cNvPr>
          <p:cNvSpPr>
            <a:spLocks noGrp="1"/>
          </p:cNvSpPr>
          <p:nvPr>
            <p:ph type="title"/>
          </p:nvPr>
        </p:nvSpPr>
        <p:spPr/>
        <p:txBody>
          <a:bodyPr/>
          <a:lstStyle/>
          <a:p>
            <a:r>
              <a:rPr lang="en-US" dirty="0"/>
              <a:t>Conclusion</a:t>
            </a:r>
          </a:p>
        </p:txBody>
      </p:sp>
      <p:sp>
        <p:nvSpPr>
          <p:cNvPr id="3" name="Segnaposto contenuto 2">
            <a:extLst>
              <a:ext uri="{FF2B5EF4-FFF2-40B4-BE49-F238E27FC236}">
                <a16:creationId xmlns:a16="http://schemas.microsoft.com/office/drawing/2014/main" id="{CDBCAE0E-2D55-1A9C-822F-21085E7A9EA2}"/>
              </a:ext>
            </a:extLst>
          </p:cNvPr>
          <p:cNvSpPr>
            <a:spLocks noGrp="1"/>
          </p:cNvSpPr>
          <p:nvPr>
            <p:ph idx="1"/>
          </p:nvPr>
        </p:nvSpPr>
        <p:spPr/>
        <p:txBody>
          <a:bodyPr>
            <a:normAutofit/>
          </a:bodyPr>
          <a:lstStyle/>
          <a:p>
            <a:r>
              <a:rPr lang="en-US" dirty="0"/>
              <a:t>Comparison of axial stochastic deflection and planar channeling as steering mechanism for TeV muon was carried out. Planar channeling was more efficient option as we reach multi-TeV scale</a:t>
            </a:r>
          </a:p>
          <a:p>
            <a:endParaRPr lang="en-US" dirty="0"/>
          </a:p>
          <a:p>
            <a:r>
              <a:rPr lang="en-US" dirty="0"/>
              <a:t>Optimal single pass efficiency condition was obtained for 1.5 TeV and 5 TeV negative muon case. </a:t>
            </a:r>
          </a:p>
          <a:p>
            <a:endParaRPr lang="en-US" dirty="0"/>
          </a:p>
          <a:p>
            <a:r>
              <a:rPr lang="en-US" dirty="0"/>
              <a:t>Future study of volume reflection phenomena such as Multiple Volume Reflection in One Crystal and Multiple Volume reflection in a series of aligned bent crystals.</a:t>
            </a:r>
          </a:p>
        </p:txBody>
      </p:sp>
      <p:sp>
        <p:nvSpPr>
          <p:cNvPr id="4" name="Segnaposto piè di pagina 3">
            <a:extLst>
              <a:ext uri="{FF2B5EF4-FFF2-40B4-BE49-F238E27FC236}">
                <a16:creationId xmlns:a16="http://schemas.microsoft.com/office/drawing/2014/main" id="{B68870D4-F009-E50D-F7CA-D718515F69FD}"/>
              </a:ext>
            </a:extLst>
          </p:cNvPr>
          <p:cNvSpPr>
            <a:spLocks noGrp="1"/>
          </p:cNvSpPr>
          <p:nvPr>
            <p:ph type="ftr" sz="quarter" idx="11"/>
          </p:nvPr>
        </p:nvSpPr>
        <p:spPr/>
        <p:txBody>
          <a:bodyPr/>
          <a:lstStyle/>
          <a:p>
            <a:r>
              <a:rPr lang="it-IT"/>
              <a:t>RD_MUCOL - Italia - Riunione di collaborazione @ TORINO</a:t>
            </a:r>
            <a:endParaRPr lang="en-US"/>
          </a:p>
        </p:txBody>
      </p:sp>
      <p:sp>
        <p:nvSpPr>
          <p:cNvPr id="5" name="Segnaposto numero diapositiva 4">
            <a:extLst>
              <a:ext uri="{FF2B5EF4-FFF2-40B4-BE49-F238E27FC236}">
                <a16:creationId xmlns:a16="http://schemas.microsoft.com/office/drawing/2014/main" id="{635FB276-963A-53F5-F7BA-D750227EFB1E}"/>
              </a:ext>
            </a:extLst>
          </p:cNvPr>
          <p:cNvSpPr>
            <a:spLocks noGrp="1"/>
          </p:cNvSpPr>
          <p:nvPr>
            <p:ph type="sldNum" sz="quarter" idx="12"/>
          </p:nvPr>
        </p:nvSpPr>
        <p:spPr/>
        <p:txBody>
          <a:bodyPr/>
          <a:lstStyle/>
          <a:p>
            <a:fld id="{FEA350E5-ED0A-4008-9C43-5C78CC0109AE}" type="slidenum">
              <a:rPr lang="en-US" smtClean="0"/>
              <a:t>37</a:t>
            </a:fld>
            <a:endParaRPr lang="en-US"/>
          </a:p>
        </p:txBody>
      </p:sp>
      <p:sp>
        <p:nvSpPr>
          <p:cNvPr id="6" name="Segnaposto data 5">
            <a:extLst>
              <a:ext uri="{FF2B5EF4-FFF2-40B4-BE49-F238E27FC236}">
                <a16:creationId xmlns:a16="http://schemas.microsoft.com/office/drawing/2014/main" id="{EC1DB28B-B222-019D-2336-5F1CAB151A1C}"/>
              </a:ext>
            </a:extLst>
          </p:cNvPr>
          <p:cNvSpPr>
            <a:spLocks noGrp="1"/>
          </p:cNvSpPr>
          <p:nvPr>
            <p:ph type="dt" sz="half" idx="10"/>
          </p:nvPr>
        </p:nvSpPr>
        <p:spPr/>
        <p:txBody>
          <a:bodyPr/>
          <a:lstStyle/>
          <a:p>
            <a:fld id="{7DF6309D-6CC9-465F-90B3-6ADB1F07979B}" type="datetime1">
              <a:rPr lang="it-IT" smtClean="0"/>
              <a:t>27/05/2025</a:t>
            </a:fld>
            <a:endParaRPr lang="en-US"/>
          </a:p>
        </p:txBody>
      </p:sp>
    </p:spTree>
    <p:extLst>
      <p:ext uri="{BB962C8B-B14F-4D97-AF65-F5344CB8AC3E}">
        <p14:creationId xmlns:p14="http://schemas.microsoft.com/office/powerpoint/2010/main" val="39387692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98BF232-6252-5AA2-D0F3-B0CD46898A67}"/>
              </a:ext>
            </a:extLst>
          </p:cNvPr>
          <p:cNvSpPr>
            <a:spLocks noGrp="1"/>
          </p:cNvSpPr>
          <p:nvPr>
            <p:ph type="title"/>
          </p:nvPr>
        </p:nvSpPr>
        <p:spPr/>
        <p:txBody>
          <a:bodyPr/>
          <a:lstStyle/>
          <a:p>
            <a:r>
              <a:rPr lang="en-US" dirty="0"/>
              <a:t>Multiple Volume Reflection</a:t>
            </a:r>
          </a:p>
        </p:txBody>
      </p:sp>
      <p:sp>
        <p:nvSpPr>
          <p:cNvPr id="3" name="Segnaposto contenuto 2">
            <a:extLst>
              <a:ext uri="{FF2B5EF4-FFF2-40B4-BE49-F238E27FC236}">
                <a16:creationId xmlns:a16="http://schemas.microsoft.com/office/drawing/2014/main" id="{83EE9C33-D4A2-5832-AFA1-58BD2E7D8188}"/>
              </a:ext>
            </a:extLst>
          </p:cNvPr>
          <p:cNvSpPr>
            <a:spLocks noGrp="1"/>
          </p:cNvSpPr>
          <p:nvPr>
            <p:ph idx="1"/>
          </p:nvPr>
        </p:nvSpPr>
        <p:spPr>
          <a:xfrm>
            <a:off x="838200" y="1825625"/>
            <a:ext cx="5877560" cy="4351338"/>
          </a:xfrm>
        </p:spPr>
        <p:txBody>
          <a:bodyPr/>
          <a:lstStyle/>
          <a:p>
            <a:r>
              <a:rPr lang="en-US" dirty="0"/>
              <a:t>Volume reflection deflects small angle, but a series of crystals can add up steering with high efficiency</a:t>
            </a:r>
          </a:p>
          <a:p>
            <a:endParaRPr lang="en-US" dirty="0"/>
          </a:p>
          <a:p>
            <a:r>
              <a:rPr lang="en-US" dirty="0"/>
              <a:t>This can provide deflection comparable with channeling, with good efficiency for both negative and positive particles </a:t>
            </a:r>
          </a:p>
          <a:p>
            <a:endParaRPr lang="en-US" dirty="0"/>
          </a:p>
          <a:p>
            <a:r>
              <a:rPr lang="en-US" dirty="0"/>
              <a:t>Or near axial </a:t>
            </a:r>
            <a:r>
              <a:rPr lang="en-US" dirty="0" err="1"/>
              <a:t>alignemtn</a:t>
            </a:r>
            <a:r>
              <a:rPr lang="en-US" dirty="0"/>
              <a:t>, multiple volume reflections can occur in a single crystal (MVROC) </a:t>
            </a:r>
          </a:p>
        </p:txBody>
      </p:sp>
      <p:sp>
        <p:nvSpPr>
          <p:cNvPr id="4" name="Segnaposto data 3">
            <a:extLst>
              <a:ext uri="{FF2B5EF4-FFF2-40B4-BE49-F238E27FC236}">
                <a16:creationId xmlns:a16="http://schemas.microsoft.com/office/drawing/2014/main" id="{454DD6DA-9B27-AF6D-A99A-F85EC2B69CC1}"/>
              </a:ext>
            </a:extLst>
          </p:cNvPr>
          <p:cNvSpPr>
            <a:spLocks noGrp="1"/>
          </p:cNvSpPr>
          <p:nvPr>
            <p:ph type="dt" sz="half" idx="10"/>
          </p:nvPr>
        </p:nvSpPr>
        <p:spPr/>
        <p:txBody>
          <a:bodyPr/>
          <a:lstStyle/>
          <a:p>
            <a:fld id="{C8E41987-FF96-47EF-AA0D-3F37D75BBE02}" type="datetime1">
              <a:rPr lang="it-IT" smtClean="0"/>
              <a:t>27/05/2025</a:t>
            </a:fld>
            <a:endParaRPr lang="en-US"/>
          </a:p>
        </p:txBody>
      </p:sp>
      <p:sp>
        <p:nvSpPr>
          <p:cNvPr id="5" name="Segnaposto piè di pagina 4">
            <a:extLst>
              <a:ext uri="{FF2B5EF4-FFF2-40B4-BE49-F238E27FC236}">
                <a16:creationId xmlns:a16="http://schemas.microsoft.com/office/drawing/2014/main" id="{D9786A8F-CAA4-7009-3CD6-D0638601198D}"/>
              </a:ext>
            </a:extLst>
          </p:cNvPr>
          <p:cNvSpPr>
            <a:spLocks noGrp="1"/>
          </p:cNvSpPr>
          <p:nvPr>
            <p:ph type="ftr" sz="quarter" idx="11"/>
          </p:nvPr>
        </p:nvSpPr>
        <p:spPr/>
        <p:txBody>
          <a:bodyPr/>
          <a:lstStyle/>
          <a:p>
            <a:r>
              <a:rPr lang="it-IT"/>
              <a:t>RD_MUCOL - Italia - Riunione di collaborazione @ TORINO</a:t>
            </a:r>
            <a:endParaRPr lang="en-US"/>
          </a:p>
        </p:txBody>
      </p:sp>
      <p:sp>
        <p:nvSpPr>
          <p:cNvPr id="6" name="Segnaposto numero diapositiva 5">
            <a:extLst>
              <a:ext uri="{FF2B5EF4-FFF2-40B4-BE49-F238E27FC236}">
                <a16:creationId xmlns:a16="http://schemas.microsoft.com/office/drawing/2014/main" id="{7AA950AA-FACA-CF3F-BFEE-FC720D665C5B}"/>
              </a:ext>
            </a:extLst>
          </p:cNvPr>
          <p:cNvSpPr>
            <a:spLocks noGrp="1"/>
          </p:cNvSpPr>
          <p:nvPr>
            <p:ph type="sldNum" sz="quarter" idx="12"/>
          </p:nvPr>
        </p:nvSpPr>
        <p:spPr/>
        <p:txBody>
          <a:bodyPr/>
          <a:lstStyle/>
          <a:p>
            <a:fld id="{FEA350E5-ED0A-4008-9C43-5C78CC0109AE}" type="slidenum">
              <a:rPr lang="en-US" smtClean="0"/>
              <a:t>38</a:t>
            </a:fld>
            <a:endParaRPr lang="en-US"/>
          </a:p>
        </p:txBody>
      </p:sp>
      <p:pic>
        <p:nvPicPr>
          <p:cNvPr id="8" name="Immagine 7" descr="Immagine che contiene diagramma, testo, Diagramma, schermata&#10;&#10;Descrizione generata automaticamente">
            <a:extLst>
              <a:ext uri="{FF2B5EF4-FFF2-40B4-BE49-F238E27FC236}">
                <a16:creationId xmlns:a16="http://schemas.microsoft.com/office/drawing/2014/main" id="{28095DD2-3E30-5820-9DF3-4B79A2C9CD5B}"/>
              </a:ext>
            </a:extLst>
          </p:cNvPr>
          <p:cNvPicPr>
            <a:picLocks noChangeAspect="1"/>
          </p:cNvPicPr>
          <p:nvPr/>
        </p:nvPicPr>
        <p:blipFill>
          <a:blip r:embed="rId2">
            <a:extLst>
              <a:ext uri="{28A0092B-C50C-407E-A947-70E740481C1C}">
                <a14:useLocalDpi xmlns:a14="http://schemas.microsoft.com/office/drawing/2010/main" val="0"/>
              </a:ext>
            </a:extLst>
          </a:blip>
          <a:srcRect b="50205"/>
          <a:stretch/>
        </p:blipFill>
        <p:spPr>
          <a:xfrm>
            <a:off x="8127062" y="4050911"/>
            <a:ext cx="2451887" cy="2401551"/>
          </a:xfrm>
          <a:prstGeom prst="rect">
            <a:avLst/>
          </a:prstGeom>
        </p:spPr>
      </p:pic>
      <p:sp>
        <p:nvSpPr>
          <p:cNvPr id="10" name="CasellaDiTesto 9">
            <a:extLst>
              <a:ext uri="{FF2B5EF4-FFF2-40B4-BE49-F238E27FC236}">
                <a16:creationId xmlns:a16="http://schemas.microsoft.com/office/drawing/2014/main" id="{53AED3EF-A8F7-0846-9AF3-A94E4F96B581}"/>
              </a:ext>
            </a:extLst>
          </p:cNvPr>
          <p:cNvSpPr txBox="1"/>
          <p:nvPr/>
        </p:nvSpPr>
        <p:spPr>
          <a:xfrm rot="5400000">
            <a:off x="9708911" y="5097798"/>
            <a:ext cx="2673864" cy="307777"/>
          </a:xfrm>
          <a:prstGeom prst="rect">
            <a:avLst/>
          </a:prstGeom>
          <a:noFill/>
        </p:spPr>
        <p:txBody>
          <a:bodyPr wrap="square">
            <a:spAutoFit/>
          </a:bodyPr>
          <a:lstStyle/>
          <a:p>
            <a:r>
              <a:rPr lang="en-US" sz="1400" dirty="0"/>
              <a:t>10.1016/j.physletb.2009.11.026</a:t>
            </a:r>
          </a:p>
        </p:txBody>
      </p:sp>
      <p:pic>
        <p:nvPicPr>
          <p:cNvPr id="14" name="Immagine 13">
            <a:extLst>
              <a:ext uri="{FF2B5EF4-FFF2-40B4-BE49-F238E27FC236}">
                <a16:creationId xmlns:a16="http://schemas.microsoft.com/office/drawing/2014/main" id="{5E247476-0C85-E606-BE48-C206FB879EC4}"/>
              </a:ext>
            </a:extLst>
          </p:cNvPr>
          <p:cNvPicPr>
            <a:picLocks noChangeAspect="1"/>
          </p:cNvPicPr>
          <p:nvPr/>
        </p:nvPicPr>
        <p:blipFill>
          <a:blip r:embed="rId3"/>
          <a:stretch>
            <a:fillRect/>
          </a:stretch>
        </p:blipFill>
        <p:spPr>
          <a:xfrm>
            <a:off x="7082429" y="1621634"/>
            <a:ext cx="4541152" cy="2279412"/>
          </a:xfrm>
          <a:prstGeom prst="rect">
            <a:avLst/>
          </a:prstGeom>
        </p:spPr>
      </p:pic>
      <p:sp>
        <p:nvSpPr>
          <p:cNvPr id="17" name="CasellaDiTesto 16">
            <a:extLst>
              <a:ext uri="{FF2B5EF4-FFF2-40B4-BE49-F238E27FC236}">
                <a16:creationId xmlns:a16="http://schemas.microsoft.com/office/drawing/2014/main" id="{EE27F317-C46F-E0BA-0427-D666633208E0}"/>
              </a:ext>
            </a:extLst>
          </p:cNvPr>
          <p:cNvSpPr txBox="1"/>
          <p:nvPr/>
        </p:nvSpPr>
        <p:spPr>
          <a:xfrm rot="5400000">
            <a:off x="10354034" y="2679122"/>
            <a:ext cx="2846871" cy="307777"/>
          </a:xfrm>
          <a:prstGeom prst="rect">
            <a:avLst/>
          </a:prstGeom>
          <a:noFill/>
        </p:spPr>
        <p:txBody>
          <a:bodyPr wrap="square">
            <a:spAutoFit/>
          </a:bodyPr>
          <a:lstStyle/>
          <a:p>
            <a:r>
              <a:rPr lang="en-US" sz="1400" dirty="0">
                <a:effectLst/>
              </a:rPr>
              <a:t>10.1088/1748-0221/7/04/P04002</a:t>
            </a:r>
            <a:endParaRPr lang="en-US" sz="1400" dirty="0"/>
          </a:p>
        </p:txBody>
      </p:sp>
    </p:spTree>
    <p:extLst>
      <p:ext uri="{BB962C8B-B14F-4D97-AF65-F5344CB8AC3E}">
        <p14:creationId xmlns:p14="http://schemas.microsoft.com/office/powerpoint/2010/main" val="2453947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immagine 5">
            <a:extLst>
              <a:ext uri="{FF2B5EF4-FFF2-40B4-BE49-F238E27FC236}">
                <a16:creationId xmlns:a16="http://schemas.microsoft.com/office/drawing/2014/main" id="{C5E27DDC-2D90-1B4C-D25C-35D718537E74}"/>
              </a:ext>
            </a:extLst>
          </p:cNvPr>
          <p:cNvSpPr>
            <a:spLocks noGrp="1"/>
          </p:cNvSpPr>
          <p:nvPr>
            <p:ph type="pic" sz="quarter" idx="13"/>
          </p:nvPr>
        </p:nvSpPr>
        <p:spPr/>
        <p:txBody>
          <a:bodyPr/>
          <a:lstStyle/>
          <a:p>
            <a:endParaRPr lang="en-US"/>
          </a:p>
        </p:txBody>
      </p:sp>
      <p:sp>
        <p:nvSpPr>
          <p:cNvPr id="25602" name="Rectangle 2">
            <a:extLst>
              <a:ext uri="{FF2B5EF4-FFF2-40B4-BE49-F238E27FC236}">
                <a16:creationId xmlns:a16="http://schemas.microsoft.com/office/drawing/2014/main" id="{0F957389-7834-FBE2-140F-4DFF209C3E8A}"/>
              </a:ext>
            </a:extLst>
          </p:cNvPr>
          <p:cNvSpPr>
            <a:spLocks noGrp="1" noChangeArrowheads="1"/>
          </p:cNvSpPr>
          <p:nvPr>
            <p:ph type="title"/>
          </p:nvPr>
        </p:nvSpPr>
        <p:spPr/>
        <p:txBody>
          <a:bodyPr/>
          <a:lstStyle/>
          <a:p>
            <a:pPr>
              <a:defRPr/>
            </a:pPr>
            <a:r>
              <a:rPr lang="en-US" dirty="0"/>
              <a:t>Coherent effects in crystals</a:t>
            </a:r>
            <a:endParaRPr lang="en-US" altLang="it-IT" dirty="0"/>
          </a:p>
        </p:txBody>
      </p:sp>
      <p:sp>
        <p:nvSpPr>
          <p:cNvPr id="29700" name="Text Box 22">
            <a:extLst>
              <a:ext uri="{FF2B5EF4-FFF2-40B4-BE49-F238E27FC236}">
                <a16:creationId xmlns:a16="http://schemas.microsoft.com/office/drawing/2014/main" id="{94865D6A-BCB4-EC69-EB30-9D0158901B0F}"/>
              </a:ext>
            </a:extLst>
          </p:cNvPr>
          <p:cNvSpPr txBox="1">
            <a:spLocks noChangeArrowheads="1"/>
          </p:cNvSpPr>
          <p:nvPr/>
        </p:nvSpPr>
        <p:spPr bwMode="auto">
          <a:xfrm>
            <a:off x="312738" y="1350169"/>
            <a:ext cx="5313362" cy="4662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752975">
              <a:defRPr>
                <a:solidFill>
                  <a:schemeClr val="tx1"/>
                </a:solidFill>
                <a:latin typeface="Arial" panose="020B0604020202020204" pitchFamily="34" charset="0"/>
                <a:cs typeface="Arial" panose="020B0604020202020204" pitchFamily="34" charset="0"/>
              </a:defRPr>
            </a:lvl1pPr>
            <a:lvl2pPr marL="742950" indent="-285750" defTabSz="4752975">
              <a:defRPr>
                <a:solidFill>
                  <a:schemeClr val="tx1"/>
                </a:solidFill>
                <a:latin typeface="Arial" panose="020B0604020202020204" pitchFamily="34" charset="0"/>
                <a:cs typeface="Arial" panose="020B0604020202020204" pitchFamily="34" charset="0"/>
              </a:defRPr>
            </a:lvl2pPr>
            <a:lvl3pPr marL="1143000" indent="-228600" defTabSz="4752975">
              <a:defRPr>
                <a:solidFill>
                  <a:schemeClr val="tx1"/>
                </a:solidFill>
                <a:latin typeface="Arial" panose="020B0604020202020204" pitchFamily="34" charset="0"/>
                <a:cs typeface="Arial" panose="020B0604020202020204" pitchFamily="34" charset="0"/>
              </a:defRPr>
            </a:lvl3pPr>
            <a:lvl4pPr marL="1600200" indent="-228600" defTabSz="4752975">
              <a:defRPr>
                <a:solidFill>
                  <a:schemeClr val="tx1"/>
                </a:solidFill>
                <a:latin typeface="Arial" panose="020B0604020202020204" pitchFamily="34" charset="0"/>
                <a:cs typeface="Arial" panose="020B0604020202020204" pitchFamily="34" charset="0"/>
              </a:defRPr>
            </a:lvl4pPr>
            <a:lvl5pPr marL="2057400" indent="-228600" defTabSz="4752975">
              <a:defRPr>
                <a:solidFill>
                  <a:schemeClr val="tx1"/>
                </a:solidFill>
                <a:latin typeface="Arial" panose="020B0604020202020204" pitchFamily="34" charset="0"/>
                <a:cs typeface="Arial" panose="020B0604020202020204" pitchFamily="34" charset="0"/>
              </a:defRPr>
            </a:lvl5pPr>
            <a:lvl6pPr marL="2514600" indent="-228600" defTabSz="4752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752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752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752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buClr>
                <a:srgbClr val="FF0000"/>
              </a:buClr>
            </a:pPr>
            <a:r>
              <a:rPr lang="it-IT" altLang="it-IT" dirty="0"/>
              <a:t> </a:t>
            </a:r>
          </a:p>
          <a:p>
            <a:pPr marL="285750" indent="-285750" eaLnBrk="1" hangingPunct="1">
              <a:buClr>
                <a:srgbClr val="C00000"/>
              </a:buClr>
              <a:buFont typeface="Wingdings" panose="05000000000000000000" pitchFamily="2" charset="2"/>
              <a:buChar char="ü"/>
            </a:pPr>
            <a:r>
              <a:rPr lang="it-IT" altLang="it-IT" b="1" dirty="0">
                <a:solidFill>
                  <a:srgbClr val="C00000"/>
                </a:solidFill>
              </a:rPr>
              <a:t>400 GeV </a:t>
            </a:r>
            <a:r>
              <a:rPr lang="it-IT" altLang="it-IT" b="1" dirty="0" err="1">
                <a:solidFill>
                  <a:srgbClr val="C00000"/>
                </a:solidFill>
              </a:rPr>
              <a:t>proton</a:t>
            </a:r>
            <a:r>
              <a:rPr lang="it-IT" altLang="it-IT" b="1" dirty="0">
                <a:solidFill>
                  <a:srgbClr val="C00000"/>
                </a:solidFill>
              </a:rPr>
              <a:t> </a:t>
            </a:r>
            <a:r>
              <a:rPr lang="it-IT" altLang="it-IT" b="1" dirty="0" err="1">
                <a:solidFill>
                  <a:srgbClr val="C00000"/>
                </a:solidFill>
              </a:rPr>
              <a:t>beam</a:t>
            </a:r>
            <a:endParaRPr lang="it-IT" altLang="it-IT" b="1" dirty="0">
              <a:solidFill>
                <a:srgbClr val="C00000"/>
              </a:solidFill>
            </a:endParaRPr>
          </a:p>
          <a:p>
            <a:pPr eaLnBrk="1" hangingPunct="1">
              <a:buClr>
                <a:srgbClr val="FF0000"/>
              </a:buClr>
              <a:buFontTx/>
              <a:buChar char="•"/>
            </a:pPr>
            <a:endParaRPr lang="it-IT" altLang="it-IT" b="1" dirty="0">
              <a:solidFill>
                <a:srgbClr val="FF0000"/>
              </a:solidFill>
            </a:endParaRPr>
          </a:p>
          <a:p>
            <a:pPr marL="285750" indent="-285750" eaLnBrk="1" hangingPunct="1">
              <a:buClr>
                <a:schemeClr val="tx1"/>
              </a:buClr>
              <a:buFont typeface="Wingdings" panose="05000000000000000000" pitchFamily="2" charset="2"/>
              <a:buChar char="ü"/>
            </a:pPr>
            <a:r>
              <a:rPr lang="it-IT" altLang="it-IT" dirty="0" err="1"/>
              <a:t>Deflection</a:t>
            </a:r>
            <a:r>
              <a:rPr lang="it-IT" altLang="it-IT" dirty="0"/>
              <a:t> </a:t>
            </a:r>
            <a:r>
              <a:rPr lang="it-IT" altLang="it-IT" dirty="0" err="1"/>
              <a:t>at</a:t>
            </a:r>
            <a:r>
              <a:rPr lang="it-IT" altLang="it-IT" dirty="0"/>
              <a:t> </a:t>
            </a:r>
            <a:r>
              <a:rPr lang="it-IT" altLang="it-IT" dirty="0" err="1"/>
              <a:t>channeling</a:t>
            </a:r>
            <a:r>
              <a:rPr lang="it-IT" altLang="it-IT" dirty="0"/>
              <a:t> ~ 160 </a:t>
            </a:r>
            <a:r>
              <a:rPr lang="it-IT" altLang="it-IT" sz="2000" dirty="0" err="1">
                <a:latin typeface="Symbol" panose="05050102010706020507" pitchFamily="18" charset="2"/>
              </a:rPr>
              <a:t>m</a:t>
            </a:r>
            <a:r>
              <a:rPr lang="it-IT" altLang="it-IT" dirty="0" err="1"/>
              <a:t>rad</a:t>
            </a:r>
            <a:endParaRPr lang="it-IT" altLang="it-IT" dirty="0"/>
          </a:p>
          <a:p>
            <a:pPr marL="285750" indent="-285750" eaLnBrk="1" hangingPunct="1">
              <a:buClr>
                <a:schemeClr val="tx1"/>
              </a:buClr>
              <a:buFont typeface="Wingdings" panose="05000000000000000000" pitchFamily="2" charset="2"/>
              <a:buChar char="ü"/>
            </a:pPr>
            <a:r>
              <a:rPr lang="it-IT" altLang="it-IT" dirty="0" err="1"/>
              <a:t>Channeling</a:t>
            </a:r>
            <a:r>
              <a:rPr lang="it-IT" altLang="it-IT" dirty="0"/>
              <a:t> </a:t>
            </a:r>
            <a:r>
              <a:rPr lang="it-IT" altLang="it-IT" dirty="0" err="1"/>
              <a:t>efficiency</a:t>
            </a:r>
            <a:r>
              <a:rPr lang="it-IT" altLang="it-IT" dirty="0"/>
              <a:t> </a:t>
            </a:r>
            <a:r>
              <a:rPr lang="it-IT" altLang="it-IT" dirty="0">
                <a:latin typeface="Helvetica" panose="020B0604020202020204" pitchFamily="34" charset="0"/>
              </a:rPr>
              <a:t>~</a:t>
            </a:r>
            <a:r>
              <a:rPr lang="it-IT" altLang="it-IT" b="1" dirty="0">
                <a:latin typeface="Helvetica" panose="020B0604020202020204" pitchFamily="34" charset="0"/>
              </a:rPr>
              <a:t> </a:t>
            </a:r>
            <a:r>
              <a:rPr lang="it-IT" altLang="it-IT" dirty="0"/>
              <a:t>60%</a:t>
            </a:r>
          </a:p>
          <a:p>
            <a:pPr marL="285750" indent="-285750" eaLnBrk="1" hangingPunct="1">
              <a:buClr>
                <a:schemeClr val="tx1"/>
              </a:buClr>
              <a:buFont typeface="Wingdings" panose="05000000000000000000" pitchFamily="2" charset="2"/>
              <a:buChar char="ü"/>
            </a:pPr>
            <a:endParaRPr lang="it-IT" altLang="it-IT" b="1" dirty="0"/>
          </a:p>
          <a:p>
            <a:pPr marL="285750" indent="-285750" eaLnBrk="1" hangingPunct="1">
              <a:buClr>
                <a:schemeClr val="tx1"/>
              </a:buClr>
              <a:buFont typeface="Wingdings" panose="05000000000000000000" pitchFamily="2" charset="2"/>
              <a:buChar char="ü"/>
            </a:pPr>
            <a:r>
              <a:rPr lang="it-IT" altLang="it-IT" dirty="0"/>
              <a:t>Volume </a:t>
            </a:r>
            <a:r>
              <a:rPr lang="it-IT" altLang="it-IT" dirty="0" err="1"/>
              <a:t>reflection</a:t>
            </a:r>
            <a:r>
              <a:rPr lang="it-IT" altLang="it-IT" dirty="0"/>
              <a:t> </a:t>
            </a:r>
            <a:r>
              <a:rPr lang="it-IT" altLang="it-IT" dirty="0" err="1"/>
              <a:t>deflection</a:t>
            </a:r>
            <a:r>
              <a:rPr lang="it-IT" altLang="it-IT" dirty="0"/>
              <a:t> </a:t>
            </a:r>
            <a:r>
              <a:rPr lang="it-IT" altLang="it-IT" dirty="0" err="1"/>
              <a:t>at</a:t>
            </a:r>
            <a:r>
              <a:rPr lang="it-IT" altLang="it-IT" dirty="0"/>
              <a:t> </a:t>
            </a:r>
            <a:r>
              <a:rPr lang="it-IT" altLang="it-IT" dirty="0" err="1"/>
              <a:t>about</a:t>
            </a:r>
            <a:r>
              <a:rPr lang="it-IT" altLang="it-IT" dirty="0"/>
              <a:t> 13.5 </a:t>
            </a:r>
            <a:r>
              <a:rPr lang="it-IT" altLang="it-IT" sz="2000" dirty="0" err="1">
                <a:latin typeface="Symbol" panose="05050102010706020507" pitchFamily="18" charset="2"/>
              </a:rPr>
              <a:t>m</a:t>
            </a:r>
            <a:r>
              <a:rPr lang="it-IT" altLang="it-IT" dirty="0" err="1"/>
              <a:t>rad</a:t>
            </a:r>
            <a:r>
              <a:rPr lang="it-IT" altLang="it-IT" dirty="0"/>
              <a:t> </a:t>
            </a:r>
          </a:p>
          <a:p>
            <a:pPr marL="285750" indent="-285750" eaLnBrk="1" hangingPunct="1">
              <a:buClr>
                <a:schemeClr val="tx1"/>
              </a:buClr>
              <a:buFont typeface="Wingdings" panose="05000000000000000000" pitchFamily="2" charset="2"/>
              <a:buChar char="ü"/>
            </a:pPr>
            <a:r>
              <a:rPr lang="it-IT" altLang="it-IT" dirty="0" err="1"/>
              <a:t>Fraction</a:t>
            </a:r>
            <a:r>
              <a:rPr lang="it-IT" altLang="it-IT" dirty="0"/>
              <a:t> of </a:t>
            </a:r>
            <a:r>
              <a:rPr lang="it-IT" altLang="it-IT" dirty="0" err="1"/>
              <a:t>diverted</a:t>
            </a:r>
            <a:r>
              <a:rPr lang="it-IT" altLang="it-IT" dirty="0"/>
              <a:t> </a:t>
            </a:r>
            <a:r>
              <a:rPr lang="it-IT" altLang="it-IT" dirty="0" err="1"/>
              <a:t>particles</a:t>
            </a:r>
            <a:r>
              <a:rPr lang="it-IT" altLang="it-IT" dirty="0"/>
              <a:t> </a:t>
            </a:r>
            <a:r>
              <a:rPr lang="it-IT" altLang="it-IT" dirty="0" err="1"/>
              <a:t>larger</a:t>
            </a:r>
            <a:r>
              <a:rPr lang="it-IT" altLang="it-IT" dirty="0"/>
              <a:t> </a:t>
            </a:r>
            <a:r>
              <a:rPr lang="it-IT" altLang="it-IT" dirty="0" err="1"/>
              <a:t>that</a:t>
            </a:r>
            <a:r>
              <a:rPr lang="it-IT" altLang="it-IT" dirty="0"/>
              <a:t> 97%</a:t>
            </a:r>
          </a:p>
          <a:p>
            <a:pPr marL="285750" indent="-285750" eaLnBrk="1" hangingPunct="1">
              <a:buClr>
                <a:schemeClr val="tx1"/>
              </a:buClr>
              <a:buFont typeface="Wingdings" panose="05000000000000000000" pitchFamily="2" charset="2"/>
              <a:buChar char="ü"/>
            </a:pPr>
            <a:r>
              <a:rPr lang="it-IT" altLang="it-IT" dirty="0"/>
              <a:t>Large </a:t>
            </a:r>
            <a:r>
              <a:rPr lang="it-IT" altLang="it-IT" dirty="0" err="1"/>
              <a:t>acceptance</a:t>
            </a:r>
            <a:endParaRPr lang="it-IT" altLang="it-IT" dirty="0"/>
          </a:p>
          <a:p>
            <a:pPr eaLnBrk="1" hangingPunct="1">
              <a:buClr>
                <a:srgbClr val="FF0000"/>
              </a:buClr>
              <a:buFontTx/>
              <a:buChar char="•"/>
            </a:pPr>
            <a:endParaRPr lang="it-IT" altLang="it-IT" dirty="0"/>
          </a:p>
          <a:p>
            <a:pPr>
              <a:spcBef>
                <a:spcPts val="100"/>
              </a:spcBef>
            </a:pPr>
            <a:r>
              <a:rPr lang="it-IT" altLang="it-IT" dirty="0"/>
              <a:t>1 </a:t>
            </a:r>
            <a:r>
              <a:rPr lang="it-IT" altLang="it-IT" dirty="0">
                <a:sym typeface="Wingdings" panose="05000000000000000000" pitchFamily="2" charset="2"/>
              </a:rPr>
              <a:t> </a:t>
            </a:r>
            <a:r>
              <a:rPr lang="it-IT" altLang="it-IT" dirty="0" err="1"/>
              <a:t>Primary</a:t>
            </a:r>
            <a:r>
              <a:rPr lang="it-IT" altLang="it-IT" dirty="0"/>
              <a:t> </a:t>
            </a:r>
            <a:r>
              <a:rPr lang="it-IT" altLang="it-IT" dirty="0" err="1"/>
              <a:t>beam</a:t>
            </a:r>
            <a:endParaRPr lang="it-IT" altLang="it-IT" dirty="0"/>
          </a:p>
          <a:p>
            <a:pPr>
              <a:spcBef>
                <a:spcPts val="100"/>
              </a:spcBef>
            </a:pPr>
            <a:r>
              <a:rPr lang="it-IT" altLang="it-IT" dirty="0"/>
              <a:t>2 </a:t>
            </a:r>
            <a:r>
              <a:rPr lang="it-IT" altLang="it-IT" dirty="0">
                <a:sym typeface="Wingdings" panose="05000000000000000000" pitchFamily="2" charset="2"/>
              </a:rPr>
              <a:t> </a:t>
            </a:r>
            <a:r>
              <a:rPr lang="it-IT" altLang="it-IT" dirty="0" err="1"/>
              <a:t>Channeling</a:t>
            </a:r>
            <a:endParaRPr lang="it-IT" altLang="it-IT" dirty="0"/>
          </a:p>
          <a:p>
            <a:pPr>
              <a:spcBef>
                <a:spcPts val="100"/>
              </a:spcBef>
            </a:pPr>
            <a:r>
              <a:rPr lang="it-IT" altLang="it-IT" dirty="0"/>
              <a:t>3 </a:t>
            </a:r>
            <a:r>
              <a:rPr lang="it-IT" altLang="it-IT" dirty="0">
                <a:sym typeface="Wingdings" panose="05000000000000000000" pitchFamily="2" charset="2"/>
              </a:rPr>
              <a:t> </a:t>
            </a:r>
            <a:r>
              <a:rPr lang="it-IT" altLang="it-IT" dirty="0" err="1"/>
              <a:t>Dechanneling</a:t>
            </a:r>
            <a:endParaRPr lang="it-IT" altLang="it-IT" dirty="0"/>
          </a:p>
          <a:p>
            <a:pPr>
              <a:spcBef>
                <a:spcPts val="100"/>
              </a:spcBef>
            </a:pPr>
            <a:r>
              <a:rPr lang="it-IT" altLang="it-IT" dirty="0"/>
              <a:t>4 </a:t>
            </a:r>
            <a:r>
              <a:rPr lang="it-IT" altLang="it-IT" dirty="0">
                <a:sym typeface="Wingdings" panose="05000000000000000000" pitchFamily="2" charset="2"/>
              </a:rPr>
              <a:t> </a:t>
            </a:r>
            <a:r>
              <a:rPr lang="it-IT" altLang="it-IT" dirty="0"/>
              <a:t>Volume </a:t>
            </a:r>
            <a:r>
              <a:rPr lang="it-IT" altLang="it-IT" dirty="0" err="1"/>
              <a:t>reflection</a:t>
            </a:r>
            <a:endParaRPr lang="it-IT" altLang="it-IT" dirty="0"/>
          </a:p>
          <a:p>
            <a:pPr>
              <a:spcBef>
                <a:spcPts val="100"/>
              </a:spcBef>
            </a:pPr>
            <a:r>
              <a:rPr lang="it-IT" altLang="it-IT" dirty="0"/>
              <a:t>5 </a:t>
            </a:r>
            <a:r>
              <a:rPr lang="it-IT" altLang="it-IT" dirty="0">
                <a:sym typeface="Wingdings" panose="05000000000000000000" pitchFamily="2" charset="2"/>
              </a:rPr>
              <a:t> </a:t>
            </a:r>
            <a:r>
              <a:rPr lang="it-IT" altLang="it-IT" dirty="0"/>
              <a:t>Volume </a:t>
            </a:r>
            <a:r>
              <a:rPr lang="it-IT" altLang="it-IT" dirty="0" err="1"/>
              <a:t>capture</a:t>
            </a:r>
            <a:endParaRPr lang="it-IT" altLang="it-IT" dirty="0"/>
          </a:p>
          <a:p>
            <a:pPr>
              <a:spcBef>
                <a:spcPts val="100"/>
              </a:spcBef>
            </a:pPr>
            <a:r>
              <a:rPr lang="it-IT" altLang="it-IT" dirty="0"/>
              <a:t>6 </a:t>
            </a:r>
            <a:r>
              <a:rPr lang="it-IT" altLang="it-IT" dirty="0">
                <a:sym typeface="Wingdings" panose="05000000000000000000" pitchFamily="2" charset="2"/>
              </a:rPr>
              <a:t> </a:t>
            </a:r>
            <a:r>
              <a:rPr lang="it-IT" altLang="it-IT" dirty="0" err="1"/>
              <a:t>Primary</a:t>
            </a:r>
            <a:r>
              <a:rPr lang="it-IT" altLang="it-IT" dirty="0"/>
              <a:t> </a:t>
            </a:r>
            <a:r>
              <a:rPr lang="it-IT" altLang="it-IT" dirty="0" err="1"/>
              <a:t>beam</a:t>
            </a:r>
            <a:endParaRPr lang="it-IT" altLang="it-IT" dirty="0"/>
          </a:p>
        </p:txBody>
      </p:sp>
      <p:pic>
        <p:nvPicPr>
          <p:cNvPr id="29702" name="Picture 1">
            <a:extLst>
              <a:ext uri="{FF2B5EF4-FFF2-40B4-BE49-F238E27FC236}">
                <a16:creationId xmlns:a16="http://schemas.microsoft.com/office/drawing/2014/main" id="{5B957099-72B0-3CB0-C47E-0E526074B8B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99075" y="1798209"/>
            <a:ext cx="6229350" cy="387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TextBox 2">
            <a:extLst>
              <a:ext uri="{FF2B5EF4-FFF2-40B4-BE49-F238E27FC236}">
                <a16:creationId xmlns:a16="http://schemas.microsoft.com/office/drawing/2014/main" id="{72FC27D4-2536-8168-79A0-12D18C0E84BC}"/>
              </a:ext>
            </a:extLst>
          </p:cNvPr>
          <p:cNvSpPr txBox="1">
            <a:spLocks noChangeArrowheads="1"/>
          </p:cNvSpPr>
          <p:nvPr/>
        </p:nvSpPr>
        <p:spPr bwMode="auto">
          <a:xfrm>
            <a:off x="6189663" y="515620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sz="2400" b="1">
                <a:solidFill>
                  <a:schemeClr val="bg1"/>
                </a:solidFill>
              </a:rPr>
              <a:t>1</a:t>
            </a:r>
          </a:p>
        </p:txBody>
      </p:sp>
      <p:sp>
        <p:nvSpPr>
          <p:cNvPr id="29704" name="TextBox 20">
            <a:extLst>
              <a:ext uri="{FF2B5EF4-FFF2-40B4-BE49-F238E27FC236}">
                <a16:creationId xmlns:a16="http://schemas.microsoft.com/office/drawing/2014/main" id="{3B78C92B-9BBE-B837-627A-3BB00BA4FCDE}"/>
              </a:ext>
            </a:extLst>
          </p:cNvPr>
          <p:cNvSpPr txBox="1">
            <a:spLocks noChangeArrowheads="1"/>
          </p:cNvSpPr>
          <p:nvPr/>
        </p:nvSpPr>
        <p:spPr bwMode="auto">
          <a:xfrm>
            <a:off x="10574338" y="5156200"/>
            <a:ext cx="3571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sz="2400" b="1">
                <a:solidFill>
                  <a:schemeClr val="bg1"/>
                </a:solidFill>
              </a:rPr>
              <a:t>6</a:t>
            </a:r>
          </a:p>
        </p:txBody>
      </p:sp>
      <p:sp>
        <p:nvSpPr>
          <p:cNvPr id="29705" name="TextBox 21">
            <a:extLst>
              <a:ext uri="{FF2B5EF4-FFF2-40B4-BE49-F238E27FC236}">
                <a16:creationId xmlns:a16="http://schemas.microsoft.com/office/drawing/2014/main" id="{DCE48231-A093-5A5C-1171-CA0141362F62}"/>
              </a:ext>
            </a:extLst>
          </p:cNvPr>
          <p:cNvSpPr txBox="1">
            <a:spLocks noChangeArrowheads="1"/>
          </p:cNvSpPr>
          <p:nvPr/>
        </p:nvSpPr>
        <p:spPr bwMode="auto">
          <a:xfrm>
            <a:off x="7226300" y="3051175"/>
            <a:ext cx="357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sz="2400" b="1">
                <a:solidFill>
                  <a:schemeClr val="bg1"/>
                </a:solidFill>
              </a:rPr>
              <a:t>2</a:t>
            </a:r>
          </a:p>
        </p:txBody>
      </p:sp>
      <p:sp>
        <p:nvSpPr>
          <p:cNvPr id="29706" name="TextBox 22">
            <a:extLst>
              <a:ext uri="{FF2B5EF4-FFF2-40B4-BE49-F238E27FC236}">
                <a16:creationId xmlns:a16="http://schemas.microsoft.com/office/drawing/2014/main" id="{8501371D-EEC5-557B-61C2-5F148DF798F7}"/>
              </a:ext>
            </a:extLst>
          </p:cNvPr>
          <p:cNvSpPr txBox="1">
            <a:spLocks noChangeArrowheads="1"/>
          </p:cNvSpPr>
          <p:nvPr/>
        </p:nvSpPr>
        <p:spPr bwMode="auto">
          <a:xfrm>
            <a:off x="6777038" y="4216400"/>
            <a:ext cx="3571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sz="2400" b="1">
                <a:solidFill>
                  <a:schemeClr val="bg1"/>
                </a:solidFill>
              </a:rPr>
              <a:t>3</a:t>
            </a:r>
          </a:p>
        </p:txBody>
      </p:sp>
      <p:sp>
        <p:nvSpPr>
          <p:cNvPr id="29707" name="TextBox 23">
            <a:extLst>
              <a:ext uri="{FF2B5EF4-FFF2-40B4-BE49-F238E27FC236}">
                <a16:creationId xmlns:a16="http://schemas.microsoft.com/office/drawing/2014/main" id="{10AAAAC9-CA7D-6453-1821-11A320A326E9}"/>
              </a:ext>
            </a:extLst>
          </p:cNvPr>
          <p:cNvSpPr txBox="1">
            <a:spLocks noChangeArrowheads="1"/>
          </p:cNvSpPr>
          <p:nvPr/>
        </p:nvSpPr>
        <p:spPr bwMode="auto">
          <a:xfrm>
            <a:off x="7405688" y="5386388"/>
            <a:ext cx="35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sz="2400" b="1">
                <a:solidFill>
                  <a:schemeClr val="bg1"/>
                </a:solidFill>
              </a:rPr>
              <a:t>4</a:t>
            </a:r>
          </a:p>
        </p:txBody>
      </p:sp>
      <p:sp>
        <p:nvSpPr>
          <p:cNvPr id="29708" name="TextBox 24">
            <a:extLst>
              <a:ext uri="{FF2B5EF4-FFF2-40B4-BE49-F238E27FC236}">
                <a16:creationId xmlns:a16="http://schemas.microsoft.com/office/drawing/2014/main" id="{07E543FB-ECCF-CCA5-F272-BC267CC4A4FC}"/>
              </a:ext>
            </a:extLst>
          </p:cNvPr>
          <p:cNvSpPr txBox="1">
            <a:spLocks noChangeArrowheads="1"/>
          </p:cNvSpPr>
          <p:nvPr/>
        </p:nvSpPr>
        <p:spPr bwMode="auto">
          <a:xfrm>
            <a:off x="8413750" y="39846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sz="2400" b="1">
                <a:solidFill>
                  <a:schemeClr val="bg1"/>
                </a:solidFill>
              </a:rPr>
              <a:t>5</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1AFAA56B-4803-609D-3365-C21176782BA6}"/>
              </a:ext>
            </a:extLst>
          </p:cNvPr>
          <p:cNvSpPr>
            <a:spLocks noGrp="1"/>
          </p:cNvSpPr>
          <p:nvPr>
            <p:ph type="sldNum" sz="quarter" idx="12"/>
          </p:nvPr>
        </p:nvSpPr>
        <p:spPr/>
        <p:txBody>
          <a:bodyPr/>
          <a:lstStyle/>
          <a:p>
            <a:fld id="{FEA350E5-ED0A-4008-9C43-5C78CC0109AE}" type="slidenum">
              <a:rPr lang="en-US" smtClean="0"/>
              <a:t>5</a:t>
            </a:fld>
            <a:endParaRPr lang="en-US"/>
          </a:p>
        </p:txBody>
      </p:sp>
      <p:sp>
        <p:nvSpPr>
          <p:cNvPr id="6" name="Titolo 5">
            <a:extLst>
              <a:ext uri="{FF2B5EF4-FFF2-40B4-BE49-F238E27FC236}">
                <a16:creationId xmlns:a16="http://schemas.microsoft.com/office/drawing/2014/main" id="{4841A6F4-2A7B-B1E4-A7EF-DFDB0A313D1E}"/>
              </a:ext>
            </a:extLst>
          </p:cNvPr>
          <p:cNvSpPr>
            <a:spLocks noGrp="1"/>
          </p:cNvSpPr>
          <p:nvPr>
            <p:ph type="title"/>
          </p:nvPr>
        </p:nvSpPr>
        <p:spPr/>
        <p:txBody>
          <a:bodyPr/>
          <a:lstStyle/>
          <a:p>
            <a:r>
              <a:rPr lang="en-US" dirty="0"/>
              <a:t>Coherent effects in crystals</a:t>
            </a:r>
          </a:p>
        </p:txBody>
      </p:sp>
      <p:pic>
        <p:nvPicPr>
          <p:cNvPr id="7" name="Picture 1">
            <a:extLst>
              <a:ext uri="{FF2B5EF4-FFF2-40B4-BE49-F238E27FC236}">
                <a16:creationId xmlns:a16="http://schemas.microsoft.com/office/drawing/2014/main" id="{E04D4F6C-F772-388D-BEB0-7A5F44B4B3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9787" y="2496122"/>
            <a:ext cx="4956213" cy="3085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magine 8">
            <a:extLst>
              <a:ext uri="{FF2B5EF4-FFF2-40B4-BE49-F238E27FC236}">
                <a16:creationId xmlns:a16="http://schemas.microsoft.com/office/drawing/2014/main" id="{A893784F-2F72-7816-615E-F56B6D3402CB}"/>
              </a:ext>
            </a:extLst>
          </p:cNvPr>
          <p:cNvPicPr>
            <a:picLocks noChangeAspect="1"/>
          </p:cNvPicPr>
          <p:nvPr/>
        </p:nvPicPr>
        <p:blipFill>
          <a:blip r:embed="rId3"/>
          <a:stretch>
            <a:fillRect/>
          </a:stretch>
        </p:blipFill>
        <p:spPr>
          <a:xfrm>
            <a:off x="7033706" y="2496122"/>
            <a:ext cx="3361484" cy="3233235"/>
          </a:xfrm>
          <a:prstGeom prst="rect">
            <a:avLst/>
          </a:prstGeom>
        </p:spPr>
      </p:pic>
      <p:sp>
        <p:nvSpPr>
          <p:cNvPr id="10" name="CasellaDiTesto 9">
            <a:extLst>
              <a:ext uri="{FF2B5EF4-FFF2-40B4-BE49-F238E27FC236}">
                <a16:creationId xmlns:a16="http://schemas.microsoft.com/office/drawing/2014/main" id="{838F9C20-2465-8C05-49E0-2BA22DC47A53}"/>
              </a:ext>
            </a:extLst>
          </p:cNvPr>
          <p:cNvSpPr txBox="1"/>
          <p:nvPr/>
        </p:nvSpPr>
        <p:spPr>
          <a:xfrm>
            <a:off x="1572653" y="1468791"/>
            <a:ext cx="4090479" cy="769441"/>
          </a:xfrm>
          <a:prstGeom prst="rect">
            <a:avLst/>
          </a:prstGeom>
          <a:noFill/>
        </p:spPr>
        <p:txBody>
          <a:bodyPr wrap="none" rtlCol="0">
            <a:spAutoFit/>
          </a:bodyPr>
          <a:lstStyle/>
          <a:p>
            <a:r>
              <a:rPr lang="it-IT" sz="2200" b="1" dirty="0" err="1"/>
              <a:t>Positively</a:t>
            </a:r>
            <a:r>
              <a:rPr lang="it-IT" sz="2200" b="1" dirty="0"/>
              <a:t> </a:t>
            </a:r>
            <a:r>
              <a:rPr lang="it-IT" sz="2200" b="1" dirty="0" err="1"/>
              <a:t>charged</a:t>
            </a:r>
            <a:r>
              <a:rPr lang="it-IT" sz="2200" b="1" dirty="0"/>
              <a:t> </a:t>
            </a:r>
            <a:r>
              <a:rPr lang="it-IT" sz="2200" b="1" dirty="0" err="1"/>
              <a:t>particle</a:t>
            </a:r>
            <a:r>
              <a:rPr lang="it-IT" sz="2200" b="1" dirty="0"/>
              <a:t> </a:t>
            </a:r>
            <a:r>
              <a:rPr lang="it-IT" sz="2200" b="1" dirty="0" err="1"/>
              <a:t>beams</a:t>
            </a:r>
            <a:endParaRPr lang="it-IT" sz="2200" b="1" dirty="0"/>
          </a:p>
          <a:p>
            <a:pPr algn="ctr"/>
            <a:r>
              <a:rPr lang="it-IT" sz="2200" b="1" dirty="0"/>
              <a:t>(400 GeV </a:t>
            </a:r>
            <a:r>
              <a:rPr lang="it-IT" sz="2200" b="1" dirty="0" err="1"/>
              <a:t>protons</a:t>
            </a:r>
            <a:r>
              <a:rPr lang="it-IT" sz="2200" b="1" dirty="0"/>
              <a:t>)</a:t>
            </a:r>
            <a:endParaRPr lang="en-US" sz="2200" b="1" dirty="0"/>
          </a:p>
        </p:txBody>
      </p:sp>
      <p:sp>
        <p:nvSpPr>
          <p:cNvPr id="11" name="CasellaDiTesto 10">
            <a:extLst>
              <a:ext uri="{FF2B5EF4-FFF2-40B4-BE49-F238E27FC236}">
                <a16:creationId xmlns:a16="http://schemas.microsoft.com/office/drawing/2014/main" id="{AE2CA7A9-4CB9-7896-9671-2EB6A4AB6ACE}"/>
              </a:ext>
            </a:extLst>
          </p:cNvPr>
          <p:cNvSpPr txBox="1"/>
          <p:nvPr/>
        </p:nvSpPr>
        <p:spPr>
          <a:xfrm>
            <a:off x="6959207" y="1468791"/>
            <a:ext cx="4204613" cy="769441"/>
          </a:xfrm>
          <a:prstGeom prst="rect">
            <a:avLst/>
          </a:prstGeom>
          <a:noFill/>
        </p:spPr>
        <p:txBody>
          <a:bodyPr wrap="none" rtlCol="0">
            <a:spAutoFit/>
          </a:bodyPr>
          <a:lstStyle/>
          <a:p>
            <a:r>
              <a:rPr lang="it-IT" sz="2200" b="1" dirty="0" err="1"/>
              <a:t>Negatively</a:t>
            </a:r>
            <a:r>
              <a:rPr lang="it-IT" sz="2200" b="1" dirty="0"/>
              <a:t> </a:t>
            </a:r>
            <a:r>
              <a:rPr lang="it-IT" sz="2200" b="1" dirty="0" err="1"/>
              <a:t>charged</a:t>
            </a:r>
            <a:r>
              <a:rPr lang="it-IT" sz="2200" b="1" dirty="0"/>
              <a:t> </a:t>
            </a:r>
            <a:r>
              <a:rPr lang="it-IT" sz="2200" b="1" dirty="0" err="1"/>
              <a:t>particle</a:t>
            </a:r>
            <a:r>
              <a:rPr lang="it-IT" sz="2200" b="1" dirty="0"/>
              <a:t> </a:t>
            </a:r>
            <a:r>
              <a:rPr lang="it-IT" sz="2200" b="1" dirty="0" err="1"/>
              <a:t>beams</a:t>
            </a:r>
            <a:endParaRPr lang="it-IT" sz="2200" b="1" dirty="0"/>
          </a:p>
          <a:p>
            <a:pPr algn="ctr"/>
            <a:r>
              <a:rPr lang="it-IT" sz="2200" b="1" dirty="0"/>
              <a:t>(180 GeV </a:t>
            </a:r>
            <a:r>
              <a:rPr lang="it-IT" sz="2200" b="1" dirty="0" err="1"/>
              <a:t>pions</a:t>
            </a:r>
            <a:r>
              <a:rPr lang="it-IT" sz="2200" b="1" dirty="0"/>
              <a:t>)</a:t>
            </a:r>
            <a:endParaRPr lang="en-US" sz="2200" b="1" dirty="0"/>
          </a:p>
        </p:txBody>
      </p:sp>
    </p:spTree>
    <p:extLst>
      <p:ext uri="{BB962C8B-B14F-4D97-AF65-F5344CB8AC3E}">
        <p14:creationId xmlns:p14="http://schemas.microsoft.com/office/powerpoint/2010/main" val="1785174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5307546B-E45F-2663-F46C-ECA4E218E4AF}"/>
              </a:ext>
            </a:extLst>
          </p:cNvPr>
          <p:cNvSpPr>
            <a:spLocks noGrp="1"/>
          </p:cNvSpPr>
          <p:nvPr>
            <p:ph type="sldNum" sz="quarter" idx="12"/>
          </p:nvPr>
        </p:nvSpPr>
        <p:spPr/>
        <p:txBody>
          <a:bodyPr/>
          <a:lstStyle/>
          <a:p>
            <a:fld id="{FEA350E5-ED0A-4008-9C43-5C78CC0109AE}" type="slidenum">
              <a:rPr lang="en-US" smtClean="0"/>
              <a:t>6</a:t>
            </a:fld>
            <a:endParaRPr lang="en-US"/>
          </a:p>
        </p:txBody>
      </p:sp>
      <p:sp>
        <p:nvSpPr>
          <p:cNvPr id="5" name="Segnaposto immagine 4">
            <a:extLst>
              <a:ext uri="{FF2B5EF4-FFF2-40B4-BE49-F238E27FC236}">
                <a16:creationId xmlns:a16="http://schemas.microsoft.com/office/drawing/2014/main" id="{53C26677-C056-CEFA-DE0C-4A99BD0FC961}"/>
              </a:ext>
            </a:extLst>
          </p:cNvPr>
          <p:cNvSpPr>
            <a:spLocks noGrp="1"/>
          </p:cNvSpPr>
          <p:nvPr>
            <p:ph type="pic" sz="quarter" idx="13"/>
          </p:nvPr>
        </p:nvSpPr>
        <p:spPr/>
        <p:txBody>
          <a:bodyPr/>
          <a:lstStyle/>
          <a:p>
            <a:endParaRPr lang="en-US"/>
          </a:p>
        </p:txBody>
      </p:sp>
      <p:sp>
        <p:nvSpPr>
          <p:cNvPr id="6" name="Titolo 5">
            <a:extLst>
              <a:ext uri="{FF2B5EF4-FFF2-40B4-BE49-F238E27FC236}">
                <a16:creationId xmlns:a16="http://schemas.microsoft.com/office/drawing/2014/main" id="{2CAB0B78-DE40-5A89-7317-CC30D67A399A}"/>
              </a:ext>
            </a:extLst>
          </p:cNvPr>
          <p:cNvSpPr>
            <a:spLocks noGrp="1"/>
          </p:cNvSpPr>
          <p:nvPr>
            <p:ph type="title"/>
          </p:nvPr>
        </p:nvSpPr>
        <p:spPr/>
        <p:txBody>
          <a:bodyPr/>
          <a:lstStyle/>
          <a:p>
            <a:r>
              <a:rPr lang="en-US" dirty="0"/>
              <a:t>Coherent effects in crystals</a:t>
            </a:r>
          </a:p>
        </p:txBody>
      </p:sp>
      <p:pic>
        <p:nvPicPr>
          <p:cNvPr id="15" name="Immagine 14">
            <a:extLst>
              <a:ext uri="{FF2B5EF4-FFF2-40B4-BE49-F238E27FC236}">
                <a16:creationId xmlns:a16="http://schemas.microsoft.com/office/drawing/2014/main" id="{36F60ED6-B663-B5FB-B05B-B045EB1B2B84}"/>
              </a:ext>
            </a:extLst>
          </p:cNvPr>
          <p:cNvPicPr>
            <a:picLocks noChangeAspect="1"/>
          </p:cNvPicPr>
          <p:nvPr/>
        </p:nvPicPr>
        <p:blipFill>
          <a:blip r:embed="rId2"/>
          <a:stretch>
            <a:fillRect/>
          </a:stretch>
        </p:blipFill>
        <p:spPr>
          <a:xfrm>
            <a:off x="5520585" y="3504545"/>
            <a:ext cx="5757014" cy="2514797"/>
          </a:xfrm>
          <a:prstGeom prst="rect">
            <a:avLst/>
          </a:prstGeom>
        </p:spPr>
      </p:pic>
      <p:pic>
        <p:nvPicPr>
          <p:cNvPr id="16" name="Picture 2" descr="Scope - CHANNELING 2024">
            <a:extLst>
              <a:ext uri="{FF2B5EF4-FFF2-40B4-BE49-F238E27FC236}">
                <a16:creationId xmlns:a16="http://schemas.microsoft.com/office/drawing/2014/main" id="{17BDD5CA-E7E7-F2BE-F6B9-666B5A8CC8B8}"/>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603469" y="1409575"/>
            <a:ext cx="2988329" cy="2988329"/>
          </a:xfrm>
          <a:prstGeom prst="rect">
            <a:avLst/>
          </a:prstGeom>
          <a:noFill/>
          <a:effectLst>
            <a:glow>
              <a:schemeClr val="accent1">
                <a:alpha val="40000"/>
              </a:schemeClr>
            </a:glow>
          </a:effectLst>
          <a:extLst>
            <a:ext uri="{909E8E84-426E-40DD-AFC4-6F175D3DCCD1}">
              <a14:hiddenFill xmlns:a14="http://schemas.microsoft.com/office/drawing/2010/main">
                <a:solidFill>
                  <a:srgbClr val="FFFFFF"/>
                </a:solidFill>
              </a14:hiddenFill>
            </a:ext>
          </a:extLst>
        </p:spPr>
      </p:pic>
      <p:sp>
        <p:nvSpPr>
          <p:cNvPr id="17" name="Text Box 22">
            <a:extLst>
              <a:ext uri="{FF2B5EF4-FFF2-40B4-BE49-F238E27FC236}">
                <a16:creationId xmlns:a16="http://schemas.microsoft.com/office/drawing/2014/main" id="{6C09C464-8BCF-7EEA-8C99-5EEE8AB9DD2D}"/>
              </a:ext>
            </a:extLst>
          </p:cNvPr>
          <p:cNvSpPr txBox="1">
            <a:spLocks noChangeArrowheads="1"/>
          </p:cNvSpPr>
          <p:nvPr/>
        </p:nvSpPr>
        <p:spPr bwMode="auto">
          <a:xfrm>
            <a:off x="3905644" y="2207542"/>
            <a:ext cx="7682887"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4752975">
              <a:defRPr>
                <a:solidFill>
                  <a:schemeClr val="tx1"/>
                </a:solidFill>
                <a:latin typeface="Arial" panose="020B0604020202020204" pitchFamily="34" charset="0"/>
                <a:cs typeface="Arial" panose="020B0604020202020204" pitchFamily="34" charset="0"/>
              </a:defRPr>
            </a:lvl1pPr>
            <a:lvl2pPr marL="742950" indent="-285750" defTabSz="4752975">
              <a:defRPr>
                <a:solidFill>
                  <a:schemeClr val="tx1"/>
                </a:solidFill>
                <a:latin typeface="Arial" panose="020B0604020202020204" pitchFamily="34" charset="0"/>
                <a:cs typeface="Arial" panose="020B0604020202020204" pitchFamily="34" charset="0"/>
              </a:defRPr>
            </a:lvl2pPr>
            <a:lvl3pPr marL="1143000" indent="-228600" defTabSz="4752975">
              <a:defRPr>
                <a:solidFill>
                  <a:schemeClr val="tx1"/>
                </a:solidFill>
                <a:latin typeface="Arial" panose="020B0604020202020204" pitchFamily="34" charset="0"/>
                <a:cs typeface="Arial" panose="020B0604020202020204" pitchFamily="34" charset="0"/>
              </a:defRPr>
            </a:lvl3pPr>
            <a:lvl4pPr marL="1600200" indent="-228600" defTabSz="4752975">
              <a:defRPr>
                <a:solidFill>
                  <a:schemeClr val="tx1"/>
                </a:solidFill>
                <a:latin typeface="Arial" panose="020B0604020202020204" pitchFamily="34" charset="0"/>
                <a:cs typeface="Arial" panose="020B0604020202020204" pitchFamily="34" charset="0"/>
              </a:defRPr>
            </a:lvl4pPr>
            <a:lvl5pPr marL="2057400" indent="-228600" defTabSz="4752975">
              <a:defRPr>
                <a:solidFill>
                  <a:schemeClr val="tx1"/>
                </a:solidFill>
                <a:latin typeface="Arial" panose="020B0604020202020204" pitchFamily="34" charset="0"/>
                <a:cs typeface="Arial" panose="020B0604020202020204" pitchFamily="34" charset="0"/>
              </a:defRPr>
            </a:lvl5pPr>
            <a:lvl6pPr marL="2514600" indent="-228600" defTabSz="4752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752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752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752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eaLnBrk="1" hangingPunct="1">
              <a:buClr>
                <a:schemeClr val="tx1"/>
              </a:buClr>
              <a:buFont typeface="Wingdings" panose="05000000000000000000" pitchFamily="2" charset="2"/>
              <a:buChar char="§"/>
            </a:pPr>
            <a:r>
              <a:rPr lang="it-IT" altLang="it-IT" sz="2200" dirty="0"/>
              <a:t>Crystal </a:t>
            </a:r>
            <a:r>
              <a:rPr lang="it-IT" altLang="it-IT" sz="2200" dirty="0" err="1"/>
              <a:t>axis</a:t>
            </a:r>
            <a:r>
              <a:rPr lang="it-IT" altLang="it-IT" sz="2200" dirty="0"/>
              <a:t> </a:t>
            </a:r>
            <a:r>
              <a:rPr lang="it-IT" altLang="it-IT" sz="2200" dirty="0" err="1"/>
              <a:t>mechanically</a:t>
            </a:r>
            <a:r>
              <a:rPr lang="it-IT" altLang="it-IT" sz="2200" dirty="0"/>
              <a:t> </a:t>
            </a:r>
            <a:r>
              <a:rPr lang="it-IT" altLang="it-IT" sz="2200" dirty="0" err="1"/>
              <a:t>aligned</a:t>
            </a:r>
            <a:r>
              <a:rPr lang="it-IT" altLang="it-IT" sz="2200" dirty="0"/>
              <a:t> to the </a:t>
            </a:r>
            <a:r>
              <a:rPr lang="it-IT" altLang="it-IT" sz="2200" dirty="0" err="1"/>
              <a:t>beam</a:t>
            </a:r>
            <a:r>
              <a:rPr lang="it-IT" altLang="it-IT" sz="2200" dirty="0"/>
              <a:t> </a:t>
            </a:r>
            <a:r>
              <a:rPr lang="it-IT" altLang="it-IT" sz="2200" dirty="0" err="1"/>
              <a:t>direction</a:t>
            </a:r>
            <a:endParaRPr lang="it-IT" altLang="it-IT" sz="2200" dirty="0"/>
          </a:p>
          <a:p>
            <a:pPr marL="285750" indent="-285750" eaLnBrk="1" hangingPunct="1">
              <a:buClr>
                <a:schemeClr val="tx1"/>
              </a:buClr>
              <a:buFont typeface="Wingdings" panose="05000000000000000000" pitchFamily="2" charset="2"/>
              <a:buChar char="§"/>
            </a:pPr>
            <a:endParaRPr lang="it-IT" altLang="it-IT" sz="2200" dirty="0"/>
          </a:p>
        </p:txBody>
      </p:sp>
      <p:cxnSp>
        <p:nvCxnSpPr>
          <p:cNvPr id="20" name="Connettore diritto 19">
            <a:extLst>
              <a:ext uri="{FF2B5EF4-FFF2-40B4-BE49-F238E27FC236}">
                <a16:creationId xmlns:a16="http://schemas.microsoft.com/office/drawing/2014/main" id="{CBF8D1D9-F3DB-69A8-D0AF-8142C92BCB63}"/>
              </a:ext>
            </a:extLst>
          </p:cNvPr>
          <p:cNvCxnSpPr/>
          <p:nvPr/>
        </p:nvCxnSpPr>
        <p:spPr>
          <a:xfrm flipV="1">
            <a:off x="7772400" y="3504545"/>
            <a:ext cx="1400175" cy="2514797"/>
          </a:xfrm>
          <a:prstGeom prst="line">
            <a:avLst/>
          </a:prstGeom>
          <a:ln w="5080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22" name="CasellaDiTesto 21">
            <a:extLst>
              <a:ext uri="{FF2B5EF4-FFF2-40B4-BE49-F238E27FC236}">
                <a16:creationId xmlns:a16="http://schemas.microsoft.com/office/drawing/2014/main" id="{F265C919-A589-D3FD-E374-EFD8B5D21200}"/>
              </a:ext>
            </a:extLst>
          </p:cNvPr>
          <p:cNvSpPr txBox="1"/>
          <p:nvPr/>
        </p:nvSpPr>
        <p:spPr>
          <a:xfrm>
            <a:off x="390525" y="4557462"/>
            <a:ext cx="5048250" cy="1107996"/>
          </a:xfrm>
          <a:prstGeom prst="rect">
            <a:avLst/>
          </a:prstGeom>
          <a:noFill/>
        </p:spPr>
        <p:txBody>
          <a:bodyPr wrap="square">
            <a:spAutoFit/>
          </a:bodyPr>
          <a:lstStyle/>
          <a:p>
            <a:pPr marL="285750" indent="-285750" eaLnBrk="1" hangingPunct="1">
              <a:buClr>
                <a:schemeClr val="tx1"/>
              </a:buClr>
              <a:buFont typeface="Wingdings" panose="05000000000000000000" pitchFamily="2" charset="2"/>
              <a:buChar char="§"/>
            </a:pPr>
            <a:r>
              <a:rPr lang="it-IT" altLang="it-IT" sz="2200" dirty="0" err="1"/>
              <a:t>Particles</a:t>
            </a:r>
            <a:r>
              <a:rPr lang="it-IT" altLang="it-IT" sz="2200" dirty="0"/>
              <a:t> </a:t>
            </a:r>
            <a:r>
              <a:rPr lang="it-IT" altLang="it-IT" sz="2200" dirty="0" err="1"/>
              <a:t>feels</a:t>
            </a:r>
            <a:r>
              <a:rPr lang="it-IT" altLang="it-IT" sz="2200" dirty="0"/>
              <a:t> so </a:t>
            </a:r>
            <a:r>
              <a:rPr lang="it-IT" altLang="it-IT" sz="2200" dirty="0" err="1"/>
              <a:t>called</a:t>
            </a:r>
            <a:r>
              <a:rPr lang="it-IT" altLang="it-IT" sz="2200" dirty="0"/>
              <a:t> «</a:t>
            </a:r>
            <a:r>
              <a:rPr lang="it-IT" altLang="it-IT" sz="2200" dirty="0" err="1"/>
              <a:t>axial</a:t>
            </a:r>
            <a:r>
              <a:rPr lang="it-IT" altLang="it-IT" sz="2200" dirty="0"/>
              <a:t> </a:t>
            </a:r>
            <a:r>
              <a:rPr lang="it-IT" altLang="it-IT" sz="2200" dirty="0" err="1"/>
              <a:t>potential</a:t>
            </a:r>
            <a:r>
              <a:rPr lang="it-IT" altLang="it-IT" sz="2200" dirty="0"/>
              <a:t>», </a:t>
            </a:r>
            <a:r>
              <a:rPr lang="it-IT" altLang="it-IT" sz="2200" dirty="0" err="1"/>
              <a:t>about</a:t>
            </a:r>
            <a:r>
              <a:rPr lang="it-IT" altLang="it-IT" sz="2200" dirty="0"/>
              <a:t> 6 times. </a:t>
            </a:r>
            <a:r>
              <a:rPr lang="it-IT" altLang="it-IT" sz="2200" dirty="0" err="1"/>
              <a:t>stronger</a:t>
            </a:r>
            <a:r>
              <a:rPr lang="it-IT" altLang="it-IT" sz="2200" dirty="0"/>
              <a:t> </a:t>
            </a:r>
            <a:r>
              <a:rPr lang="it-IT" altLang="it-IT" sz="2200" dirty="0" err="1"/>
              <a:t>than</a:t>
            </a:r>
            <a:r>
              <a:rPr lang="it-IT" altLang="it-IT" sz="2200" dirty="0"/>
              <a:t> «planar </a:t>
            </a:r>
            <a:r>
              <a:rPr lang="it-IT" altLang="it-IT" sz="2200" dirty="0" err="1"/>
              <a:t>potential</a:t>
            </a:r>
            <a:r>
              <a:rPr lang="it-IT" altLang="it-IT" sz="2200" dirty="0"/>
              <a:t>»</a:t>
            </a:r>
            <a:r>
              <a:rPr lang="it-IT" altLang="it-IT" sz="2200" dirty="0">
                <a:sym typeface="Wingdings" panose="05000000000000000000" pitchFamily="2" charset="2"/>
              </a:rPr>
              <a:t></a:t>
            </a:r>
            <a:r>
              <a:rPr lang="it-IT" altLang="it-IT" sz="2200" dirty="0" err="1">
                <a:solidFill>
                  <a:srgbClr val="C00000"/>
                </a:solidFill>
                <a:sym typeface="Wingdings" panose="05000000000000000000" pitchFamily="2" charset="2"/>
              </a:rPr>
              <a:t>axial</a:t>
            </a:r>
            <a:r>
              <a:rPr lang="it-IT" altLang="it-IT" sz="2200" dirty="0">
                <a:solidFill>
                  <a:srgbClr val="C00000"/>
                </a:solidFill>
                <a:sym typeface="Wingdings" panose="05000000000000000000" pitchFamily="2" charset="2"/>
              </a:rPr>
              <a:t> </a:t>
            </a:r>
            <a:r>
              <a:rPr lang="it-IT" altLang="it-IT" sz="2200" dirty="0" err="1">
                <a:solidFill>
                  <a:srgbClr val="C00000"/>
                </a:solidFill>
                <a:sym typeface="Wingdings" panose="05000000000000000000" pitchFamily="2" charset="2"/>
              </a:rPr>
              <a:t>channeling</a:t>
            </a:r>
            <a:endParaRPr lang="it-IT" altLang="it-IT" sz="2200" dirty="0">
              <a:solidFill>
                <a:srgbClr val="C00000"/>
              </a:solidFill>
            </a:endParaRPr>
          </a:p>
        </p:txBody>
      </p:sp>
    </p:spTree>
    <p:extLst>
      <p:ext uri="{BB962C8B-B14F-4D97-AF65-F5344CB8AC3E}">
        <p14:creationId xmlns:p14="http://schemas.microsoft.com/office/powerpoint/2010/main" val="1294173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C38BDC7C-2762-2ACA-72E6-57A2566836DF}"/>
              </a:ext>
            </a:extLst>
          </p:cNvPr>
          <p:cNvSpPr>
            <a:spLocks noGrp="1"/>
          </p:cNvSpPr>
          <p:nvPr>
            <p:ph type="sldNum" sz="quarter" idx="12"/>
          </p:nvPr>
        </p:nvSpPr>
        <p:spPr/>
        <p:txBody>
          <a:bodyPr/>
          <a:lstStyle/>
          <a:p>
            <a:fld id="{FEA350E5-ED0A-4008-9C43-5C78CC0109AE}" type="slidenum">
              <a:rPr lang="en-US" smtClean="0"/>
              <a:t>7</a:t>
            </a:fld>
            <a:endParaRPr lang="en-US"/>
          </a:p>
        </p:txBody>
      </p:sp>
      <p:sp>
        <p:nvSpPr>
          <p:cNvPr id="7" name="Titolo 5">
            <a:extLst>
              <a:ext uri="{FF2B5EF4-FFF2-40B4-BE49-F238E27FC236}">
                <a16:creationId xmlns:a16="http://schemas.microsoft.com/office/drawing/2014/main" id="{35CA4113-4232-A5CF-2D6F-7AD5670DA889}"/>
              </a:ext>
            </a:extLst>
          </p:cNvPr>
          <p:cNvSpPr>
            <a:spLocks noGrp="1"/>
          </p:cNvSpPr>
          <p:nvPr>
            <p:ph type="title"/>
          </p:nvPr>
        </p:nvSpPr>
        <p:spPr>
          <a:xfrm>
            <a:off x="2409825" y="141288"/>
            <a:ext cx="7366000" cy="1268412"/>
          </a:xfrm>
        </p:spPr>
        <p:txBody>
          <a:bodyPr/>
          <a:lstStyle/>
          <a:p>
            <a:r>
              <a:rPr lang="en-US" dirty="0"/>
              <a:t>Coherent effects in crystals</a:t>
            </a:r>
          </a:p>
        </p:txBody>
      </p:sp>
      <p:pic>
        <p:nvPicPr>
          <p:cNvPr id="13" name="Immagine 12">
            <a:extLst>
              <a:ext uri="{FF2B5EF4-FFF2-40B4-BE49-F238E27FC236}">
                <a16:creationId xmlns:a16="http://schemas.microsoft.com/office/drawing/2014/main" id="{D6267644-FE74-10A7-5934-AC861229A7CF}"/>
              </a:ext>
            </a:extLst>
          </p:cNvPr>
          <p:cNvPicPr>
            <a:picLocks noChangeAspect="1"/>
          </p:cNvPicPr>
          <p:nvPr/>
        </p:nvPicPr>
        <p:blipFill>
          <a:blip r:embed="rId2"/>
          <a:stretch>
            <a:fillRect/>
          </a:stretch>
        </p:blipFill>
        <p:spPr>
          <a:xfrm>
            <a:off x="7732763" y="1497674"/>
            <a:ext cx="3062477" cy="4889218"/>
          </a:xfrm>
          <a:prstGeom prst="rect">
            <a:avLst/>
          </a:prstGeom>
        </p:spPr>
      </p:pic>
      <p:pic>
        <p:nvPicPr>
          <p:cNvPr id="19" name="Immagine 18">
            <a:extLst>
              <a:ext uri="{FF2B5EF4-FFF2-40B4-BE49-F238E27FC236}">
                <a16:creationId xmlns:a16="http://schemas.microsoft.com/office/drawing/2014/main" id="{2416D8BA-A400-FD7F-01F1-8CD678354D78}"/>
              </a:ext>
            </a:extLst>
          </p:cNvPr>
          <p:cNvPicPr>
            <a:picLocks noChangeAspect="1"/>
          </p:cNvPicPr>
          <p:nvPr/>
        </p:nvPicPr>
        <p:blipFill>
          <a:blip r:embed="rId3"/>
          <a:stretch>
            <a:fillRect/>
          </a:stretch>
        </p:blipFill>
        <p:spPr>
          <a:xfrm>
            <a:off x="899902" y="1499885"/>
            <a:ext cx="3019846" cy="4887007"/>
          </a:xfrm>
          <a:prstGeom prst="rect">
            <a:avLst/>
          </a:prstGeom>
        </p:spPr>
      </p:pic>
      <p:sp>
        <p:nvSpPr>
          <p:cNvPr id="20" name="CasellaDiTesto 19">
            <a:extLst>
              <a:ext uri="{FF2B5EF4-FFF2-40B4-BE49-F238E27FC236}">
                <a16:creationId xmlns:a16="http://schemas.microsoft.com/office/drawing/2014/main" id="{F23832E2-935D-226F-2A1F-39E7F358A5A0}"/>
              </a:ext>
            </a:extLst>
          </p:cNvPr>
          <p:cNvSpPr txBox="1"/>
          <p:nvPr/>
        </p:nvSpPr>
        <p:spPr>
          <a:xfrm>
            <a:off x="3790950" y="1638300"/>
            <a:ext cx="2832570" cy="369332"/>
          </a:xfrm>
          <a:prstGeom prst="rect">
            <a:avLst/>
          </a:prstGeom>
          <a:noFill/>
        </p:spPr>
        <p:txBody>
          <a:bodyPr wrap="none" rtlCol="0">
            <a:spAutoFit/>
          </a:bodyPr>
          <a:lstStyle/>
          <a:p>
            <a:r>
              <a:rPr lang="it-IT" b="1" dirty="0">
                <a:solidFill>
                  <a:srgbClr val="C00000"/>
                </a:solidFill>
              </a:rPr>
              <a:t>400 GeV </a:t>
            </a:r>
            <a:r>
              <a:rPr lang="it-IT" b="1" dirty="0" err="1">
                <a:solidFill>
                  <a:srgbClr val="C00000"/>
                </a:solidFill>
              </a:rPr>
              <a:t>proton</a:t>
            </a:r>
            <a:r>
              <a:rPr lang="it-IT" b="1" dirty="0">
                <a:solidFill>
                  <a:srgbClr val="C00000"/>
                </a:solidFill>
              </a:rPr>
              <a:t> </a:t>
            </a:r>
            <a:r>
              <a:rPr lang="it-IT" b="1" dirty="0" err="1">
                <a:solidFill>
                  <a:srgbClr val="C00000"/>
                </a:solidFill>
              </a:rPr>
              <a:t>beam@SPS</a:t>
            </a:r>
            <a:endParaRPr lang="en-US" b="1" dirty="0">
              <a:solidFill>
                <a:srgbClr val="C00000"/>
              </a:solidFill>
            </a:endParaRPr>
          </a:p>
        </p:txBody>
      </p:sp>
      <p:sp>
        <p:nvSpPr>
          <p:cNvPr id="21" name="CasellaDiTesto 20">
            <a:extLst>
              <a:ext uri="{FF2B5EF4-FFF2-40B4-BE49-F238E27FC236}">
                <a16:creationId xmlns:a16="http://schemas.microsoft.com/office/drawing/2014/main" id="{E05EEDBF-DC25-1564-5928-B5A82DE70800}"/>
              </a:ext>
            </a:extLst>
          </p:cNvPr>
          <p:cNvSpPr txBox="1"/>
          <p:nvPr/>
        </p:nvSpPr>
        <p:spPr>
          <a:xfrm>
            <a:off x="5836090" y="3429000"/>
            <a:ext cx="1896673" cy="646331"/>
          </a:xfrm>
          <a:prstGeom prst="rect">
            <a:avLst/>
          </a:prstGeom>
          <a:noFill/>
        </p:spPr>
        <p:txBody>
          <a:bodyPr wrap="none" rtlCol="0">
            <a:spAutoFit/>
          </a:bodyPr>
          <a:lstStyle/>
          <a:p>
            <a:r>
              <a:rPr lang="it-IT" b="1" dirty="0">
                <a:solidFill>
                  <a:srgbClr val="C00000"/>
                </a:solidFill>
              </a:rPr>
              <a:t>150 GeV negative</a:t>
            </a:r>
          </a:p>
          <a:p>
            <a:r>
              <a:rPr lang="it-IT" b="1" dirty="0" err="1">
                <a:solidFill>
                  <a:srgbClr val="C00000"/>
                </a:solidFill>
              </a:rPr>
              <a:t>pions</a:t>
            </a:r>
            <a:r>
              <a:rPr lang="it-IT" b="1" dirty="0">
                <a:solidFill>
                  <a:srgbClr val="C00000"/>
                </a:solidFill>
              </a:rPr>
              <a:t> </a:t>
            </a:r>
            <a:r>
              <a:rPr lang="it-IT" b="1" dirty="0" err="1">
                <a:solidFill>
                  <a:srgbClr val="C00000"/>
                </a:solidFill>
              </a:rPr>
              <a:t>beam@SPS</a:t>
            </a:r>
            <a:endParaRPr lang="en-US" b="1" dirty="0">
              <a:solidFill>
                <a:srgbClr val="C00000"/>
              </a:solidFill>
            </a:endParaRPr>
          </a:p>
        </p:txBody>
      </p:sp>
    </p:spTree>
    <p:extLst>
      <p:ext uri="{BB962C8B-B14F-4D97-AF65-F5344CB8AC3E}">
        <p14:creationId xmlns:p14="http://schemas.microsoft.com/office/powerpoint/2010/main" val="2791103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47DD0A1-69D9-0ECB-8FBA-C6FEB393185D}"/>
              </a:ext>
            </a:extLst>
          </p:cNvPr>
          <p:cNvSpPr>
            <a:spLocks noGrp="1"/>
          </p:cNvSpPr>
          <p:nvPr>
            <p:ph type="title"/>
          </p:nvPr>
        </p:nvSpPr>
        <p:spPr/>
        <p:txBody>
          <a:bodyPr/>
          <a:lstStyle/>
          <a:p>
            <a:r>
              <a:rPr lang="en-US" dirty="0"/>
              <a:t>Primary beam manipulation</a:t>
            </a:r>
          </a:p>
        </p:txBody>
      </p:sp>
      <p:sp>
        <p:nvSpPr>
          <p:cNvPr id="3" name="Segnaposto contenuto 2">
            <a:extLst>
              <a:ext uri="{FF2B5EF4-FFF2-40B4-BE49-F238E27FC236}">
                <a16:creationId xmlns:a16="http://schemas.microsoft.com/office/drawing/2014/main" id="{6D58272A-B456-1883-870E-91C8BB3E9CAA}"/>
              </a:ext>
            </a:extLst>
          </p:cNvPr>
          <p:cNvSpPr>
            <a:spLocks noGrp="1"/>
          </p:cNvSpPr>
          <p:nvPr>
            <p:ph idx="1"/>
          </p:nvPr>
        </p:nvSpPr>
        <p:spPr>
          <a:xfrm>
            <a:off x="751114" y="1884413"/>
            <a:ext cx="5344886" cy="4351338"/>
          </a:xfrm>
        </p:spPr>
        <p:txBody>
          <a:bodyPr/>
          <a:lstStyle/>
          <a:p>
            <a:endParaRPr lang="en-US" dirty="0"/>
          </a:p>
          <a:p>
            <a:r>
              <a:rPr lang="en-US" dirty="0"/>
              <a:t>Collimation of beam (like LHC)  </a:t>
            </a:r>
          </a:p>
          <a:p>
            <a:r>
              <a:rPr lang="en-US" dirty="0"/>
              <a:t>Beam extraction</a:t>
            </a:r>
          </a:p>
          <a:p>
            <a:r>
              <a:rPr lang="en-US" dirty="0"/>
              <a:t>Beam shadowing (i.e. in assistance of electrostatic beam scraping)</a:t>
            </a:r>
          </a:p>
          <a:p>
            <a:r>
              <a:rPr lang="en-US" dirty="0"/>
              <a:t>Beam focusing</a:t>
            </a:r>
            <a:br>
              <a:rPr lang="en-US" dirty="0"/>
            </a:br>
            <a:endParaRPr lang="en-US" dirty="0"/>
          </a:p>
        </p:txBody>
      </p:sp>
      <p:sp>
        <p:nvSpPr>
          <p:cNvPr id="5" name="Segnaposto numero diapositiva 4">
            <a:extLst>
              <a:ext uri="{FF2B5EF4-FFF2-40B4-BE49-F238E27FC236}">
                <a16:creationId xmlns:a16="http://schemas.microsoft.com/office/drawing/2014/main" id="{31BDDA29-B33C-E8C5-0AE7-F86150C15EC3}"/>
              </a:ext>
            </a:extLst>
          </p:cNvPr>
          <p:cNvSpPr>
            <a:spLocks noGrp="1"/>
          </p:cNvSpPr>
          <p:nvPr>
            <p:ph type="sldNum" sz="quarter" idx="12"/>
          </p:nvPr>
        </p:nvSpPr>
        <p:spPr/>
        <p:txBody>
          <a:bodyPr/>
          <a:lstStyle/>
          <a:p>
            <a:fld id="{FEA350E5-ED0A-4008-9C43-5C78CC0109AE}" type="slidenum">
              <a:rPr lang="en-US" smtClean="0"/>
              <a:t>8</a:t>
            </a:fld>
            <a:endParaRPr lang="en-US"/>
          </a:p>
        </p:txBody>
      </p:sp>
      <p:sp>
        <p:nvSpPr>
          <p:cNvPr id="6" name="Segnaposto data 5">
            <a:extLst>
              <a:ext uri="{FF2B5EF4-FFF2-40B4-BE49-F238E27FC236}">
                <a16:creationId xmlns:a16="http://schemas.microsoft.com/office/drawing/2014/main" id="{41E1BBB9-0427-48AC-EAAE-F488AACE167C}"/>
              </a:ext>
            </a:extLst>
          </p:cNvPr>
          <p:cNvSpPr>
            <a:spLocks noGrp="1"/>
          </p:cNvSpPr>
          <p:nvPr>
            <p:ph type="dt" sz="half" idx="10"/>
          </p:nvPr>
        </p:nvSpPr>
        <p:spPr/>
        <p:txBody>
          <a:bodyPr/>
          <a:lstStyle/>
          <a:p>
            <a:fld id="{B4DCB16E-F194-424C-94B2-75F44D60A5DC}" type="datetime1">
              <a:rPr lang="it-IT" smtClean="0"/>
              <a:t>27/05/2025</a:t>
            </a:fld>
            <a:endParaRPr lang="en-US"/>
          </a:p>
        </p:txBody>
      </p:sp>
      <p:pic>
        <p:nvPicPr>
          <p:cNvPr id="8" name="Immagine 7">
            <a:extLst>
              <a:ext uri="{FF2B5EF4-FFF2-40B4-BE49-F238E27FC236}">
                <a16:creationId xmlns:a16="http://schemas.microsoft.com/office/drawing/2014/main" id="{93361799-A512-0F10-E935-A6DECBB61D58}"/>
              </a:ext>
            </a:extLst>
          </p:cNvPr>
          <p:cNvPicPr>
            <a:picLocks noChangeAspect="1"/>
          </p:cNvPicPr>
          <p:nvPr/>
        </p:nvPicPr>
        <p:blipFill>
          <a:blip r:embed="rId2"/>
          <a:stretch>
            <a:fillRect/>
          </a:stretch>
        </p:blipFill>
        <p:spPr>
          <a:xfrm>
            <a:off x="636583" y="5047679"/>
            <a:ext cx="5545375" cy="1302925"/>
          </a:xfrm>
          <a:prstGeom prst="rect">
            <a:avLst/>
          </a:prstGeom>
        </p:spPr>
      </p:pic>
      <p:sp>
        <p:nvSpPr>
          <p:cNvPr id="10" name="CasellaDiTesto 9">
            <a:extLst>
              <a:ext uri="{FF2B5EF4-FFF2-40B4-BE49-F238E27FC236}">
                <a16:creationId xmlns:a16="http://schemas.microsoft.com/office/drawing/2014/main" id="{06E01C57-C8E1-53DE-4375-96A34AA843F5}"/>
              </a:ext>
            </a:extLst>
          </p:cNvPr>
          <p:cNvSpPr txBox="1"/>
          <p:nvPr/>
        </p:nvSpPr>
        <p:spPr>
          <a:xfrm>
            <a:off x="4561114" y="6033590"/>
            <a:ext cx="2895600" cy="369332"/>
          </a:xfrm>
          <a:prstGeom prst="rect">
            <a:avLst/>
          </a:prstGeom>
          <a:noFill/>
        </p:spPr>
        <p:txBody>
          <a:bodyPr wrap="square">
            <a:spAutoFit/>
          </a:bodyPr>
          <a:lstStyle/>
          <a:p>
            <a:pPr algn="ctr"/>
            <a:r>
              <a:rPr lang="en-US" dirty="0">
                <a:hlinkClick r:id="rId3"/>
              </a:rPr>
              <a:t>arXiv:1809.06164</a:t>
            </a:r>
            <a:r>
              <a:rPr lang="en-US" dirty="0"/>
              <a:t> </a:t>
            </a:r>
          </a:p>
        </p:txBody>
      </p:sp>
      <p:pic>
        <p:nvPicPr>
          <p:cNvPr id="9" name="Immagine 8">
            <a:extLst>
              <a:ext uri="{FF2B5EF4-FFF2-40B4-BE49-F238E27FC236}">
                <a16:creationId xmlns:a16="http://schemas.microsoft.com/office/drawing/2014/main" id="{C738C7B7-13C4-2717-7034-C8E41B94391B}"/>
              </a:ext>
            </a:extLst>
          </p:cNvPr>
          <p:cNvPicPr>
            <a:picLocks noChangeAspect="1"/>
          </p:cNvPicPr>
          <p:nvPr/>
        </p:nvPicPr>
        <p:blipFill>
          <a:blip r:embed="rId4"/>
          <a:stretch>
            <a:fillRect/>
          </a:stretch>
        </p:blipFill>
        <p:spPr>
          <a:xfrm>
            <a:off x="5904036" y="2112903"/>
            <a:ext cx="5876838" cy="2305279"/>
          </a:xfrm>
          <a:prstGeom prst="rect">
            <a:avLst/>
          </a:prstGeom>
        </p:spPr>
      </p:pic>
      <p:sp>
        <p:nvSpPr>
          <p:cNvPr id="12" name="CasellaDiTesto 11">
            <a:extLst>
              <a:ext uri="{FF2B5EF4-FFF2-40B4-BE49-F238E27FC236}">
                <a16:creationId xmlns:a16="http://schemas.microsoft.com/office/drawing/2014/main" id="{6E52ACD2-2538-B870-3E2C-15DA123D0A47}"/>
              </a:ext>
            </a:extLst>
          </p:cNvPr>
          <p:cNvSpPr txBox="1"/>
          <p:nvPr/>
        </p:nvSpPr>
        <p:spPr>
          <a:xfrm>
            <a:off x="9889263" y="4323469"/>
            <a:ext cx="2005383" cy="369332"/>
          </a:xfrm>
          <a:prstGeom prst="rect">
            <a:avLst/>
          </a:prstGeom>
          <a:noFill/>
        </p:spPr>
        <p:txBody>
          <a:bodyPr wrap="square">
            <a:spAutoFit/>
          </a:bodyPr>
          <a:lstStyle/>
          <a:p>
            <a:r>
              <a:rPr lang="en-US" dirty="0">
                <a:hlinkClick r:id="rId5"/>
              </a:rPr>
              <a:t>10.1063/1.56430</a:t>
            </a:r>
            <a:r>
              <a:rPr lang="en-US" dirty="0"/>
              <a:t> </a:t>
            </a:r>
          </a:p>
        </p:txBody>
      </p:sp>
    </p:spTree>
    <p:extLst>
      <p:ext uri="{BB962C8B-B14F-4D97-AF65-F5344CB8AC3E}">
        <p14:creationId xmlns:p14="http://schemas.microsoft.com/office/powerpoint/2010/main" val="3423715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06A785-6B89-2CF9-FCAD-409A93DA841D}"/>
              </a:ext>
            </a:extLst>
          </p:cNvPr>
          <p:cNvSpPr>
            <a:spLocks noGrp="1"/>
          </p:cNvSpPr>
          <p:nvPr>
            <p:ph type="title"/>
          </p:nvPr>
        </p:nvSpPr>
        <p:spPr/>
        <p:txBody>
          <a:bodyPr/>
          <a:lstStyle/>
          <a:p>
            <a:r>
              <a:rPr lang="en-US" dirty="0"/>
              <a:t>Coherent effects in crystals</a:t>
            </a:r>
          </a:p>
        </p:txBody>
      </p:sp>
      <p:sp>
        <p:nvSpPr>
          <p:cNvPr id="3" name="Segnaposto contenuto 2">
            <a:extLst>
              <a:ext uri="{FF2B5EF4-FFF2-40B4-BE49-F238E27FC236}">
                <a16:creationId xmlns:a16="http://schemas.microsoft.com/office/drawing/2014/main" id="{D4F6DEE7-1D02-7D0A-0D04-37D6BA84685F}"/>
              </a:ext>
            </a:extLst>
          </p:cNvPr>
          <p:cNvSpPr>
            <a:spLocks noGrp="1"/>
          </p:cNvSpPr>
          <p:nvPr>
            <p:ph idx="1"/>
          </p:nvPr>
        </p:nvSpPr>
        <p:spPr/>
        <p:txBody>
          <a:bodyPr/>
          <a:lstStyle/>
          <a:p>
            <a:r>
              <a:rPr lang="en-US" dirty="0" err="1"/>
              <a:t>E.m.</a:t>
            </a:r>
            <a:r>
              <a:rPr lang="en-US" dirty="0"/>
              <a:t> processes: </a:t>
            </a:r>
            <a:r>
              <a:rPr lang="en-US" dirty="0" err="1"/>
              <a:t>occuring</a:t>
            </a:r>
            <a:r>
              <a:rPr lang="en-US" dirty="0"/>
              <a:t> for charged particles or high-energy photons</a:t>
            </a:r>
          </a:p>
          <a:p>
            <a:endParaRPr lang="en-US" dirty="0"/>
          </a:p>
        </p:txBody>
      </p:sp>
      <p:sp>
        <p:nvSpPr>
          <p:cNvPr id="5" name="Segnaposto numero diapositiva 4">
            <a:extLst>
              <a:ext uri="{FF2B5EF4-FFF2-40B4-BE49-F238E27FC236}">
                <a16:creationId xmlns:a16="http://schemas.microsoft.com/office/drawing/2014/main" id="{6A5CE7D2-FDDD-C5BF-1C92-464768BCEA46}"/>
              </a:ext>
            </a:extLst>
          </p:cNvPr>
          <p:cNvSpPr>
            <a:spLocks noGrp="1"/>
          </p:cNvSpPr>
          <p:nvPr>
            <p:ph type="sldNum" sz="quarter" idx="12"/>
          </p:nvPr>
        </p:nvSpPr>
        <p:spPr/>
        <p:txBody>
          <a:bodyPr/>
          <a:lstStyle/>
          <a:p>
            <a:fld id="{FEA350E5-ED0A-4008-9C43-5C78CC0109AE}" type="slidenum">
              <a:rPr lang="en-US" smtClean="0"/>
              <a:t>9</a:t>
            </a:fld>
            <a:endParaRPr lang="en-US"/>
          </a:p>
        </p:txBody>
      </p:sp>
      <p:sp>
        <p:nvSpPr>
          <p:cNvPr id="6" name="Rettangolo con angoli arrotondati 5">
            <a:extLst>
              <a:ext uri="{FF2B5EF4-FFF2-40B4-BE49-F238E27FC236}">
                <a16:creationId xmlns:a16="http://schemas.microsoft.com/office/drawing/2014/main" id="{49A1CBF7-E7CF-FBE9-27E1-EC3D82A94725}"/>
              </a:ext>
            </a:extLst>
          </p:cNvPr>
          <p:cNvSpPr/>
          <p:nvPr/>
        </p:nvSpPr>
        <p:spPr>
          <a:xfrm>
            <a:off x="1001486" y="2655556"/>
            <a:ext cx="4060371" cy="3341915"/>
          </a:xfrm>
          <a:prstGeom prst="roundRect">
            <a:avLst/>
          </a:prstGeom>
          <a:solidFill>
            <a:srgbClr val="3B57A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t>PROS</a:t>
            </a:r>
            <a:endParaRPr lang="en-US" sz="2000" b="1" dirty="0"/>
          </a:p>
          <a:p>
            <a:pPr marL="285750" indent="-285750" algn="ctr">
              <a:buFont typeface="Arial" panose="020B0604020202020204" pitchFamily="34" charset="0"/>
              <a:buChar char="•"/>
            </a:pPr>
            <a:r>
              <a:rPr lang="en-US" sz="2000" b="1" dirty="0"/>
              <a:t>High steering power up to hundreds of Tesla dipole</a:t>
            </a:r>
          </a:p>
          <a:p>
            <a:pPr marL="285750" indent="-285750" algn="ctr">
              <a:buFont typeface="Arial" panose="020B0604020202020204" pitchFamily="34" charset="0"/>
              <a:buChar char="•"/>
            </a:pPr>
            <a:r>
              <a:rPr lang="en-US" sz="2000" b="1" dirty="0"/>
              <a:t>Low material budget (&lt;0.1X</a:t>
            </a:r>
            <a:r>
              <a:rPr lang="en-US" sz="2000" b="1" baseline="-25000" dirty="0"/>
              <a:t>0</a:t>
            </a:r>
            <a:r>
              <a:rPr lang="en-US" sz="2000" b="1" dirty="0"/>
              <a:t>)</a:t>
            </a:r>
          </a:p>
          <a:p>
            <a:pPr marL="285750" indent="-285750" algn="ctr">
              <a:buFont typeface="Arial" panose="020B0604020202020204" pitchFamily="34" charset="0"/>
              <a:buChar char="•"/>
            </a:pPr>
            <a:r>
              <a:rPr lang="en-US" sz="2000" b="1" dirty="0"/>
              <a:t>Zero power consumption</a:t>
            </a:r>
          </a:p>
          <a:p>
            <a:pPr marL="285750" indent="-285750" algn="ctr">
              <a:buFont typeface="Arial" panose="020B0604020202020204" pitchFamily="34" charset="0"/>
              <a:buChar char="•"/>
            </a:pPr>
            <a:r>
              <a:rPr lang="en-US" sz="2000" b="1" dirty="0"/>
              <a:t>Selective interaction with discrete section of beam/ halo</a:t>
            </a:r>
          </a:p>
          <a:p>
            <a:pPr marL="285750" indent="-285750" algn="ctr">
              <a:buFont typeface="Arial" panose="020B0604020202020204" pitchFamily="34" charset="0"/>
              <a:buChar char="•"/>
            </a:pPr>
            <a:endParaRPr lang="en-US" sz="2000" b="1" dirty="0"/>
          </a:p>
          <a:p>
            <a:pPr algn="ctr"/>
            <a:endParaRPr lang="en-US" sz="2000" b="1" dirty="0"/>
          </a:p>
        </p:txBody>
      </p:sp>
      <p:sp>
        <p:nvSpPr>
          <p:cNvPr id="7" name="Rettangolo con angoli arrotondati 6">
            <a:extLst>
              <a:ext uri="{FF2B5EF4-FFF2-40B4-BE49-F238E27FC236}">
                <a16:creationId xmlns:a16="http://schemas.microsoft.com/office/drawing/2014/main" id="{8D5C84BA-3EF1-2D95-602B-0DA1D018D6A4}"/>
              </a:ext>
            </a:extLst>
          </p:cNvPr>
          <p:cNvSpPr/>
          <p:nvPr/>
        </p:nvSpPr>
        <p:spPr>
          <a:xfrm>
            <a:off x="6836228" y="2656113"/>
            <a:ext cx="4060800" cy="3340800"/>
          </a:xfrm>
          <a:prstGeom prst="roundRect">
            <a:avLst/>
          </a:prstGeom>
          <a:solidFill>
            <a:srgbClr val="ED4355"/>
          </a:solidFill>
        </p:spPr>
        <p:style>
          <a:lnRef idx="2">
            <a:schemeClr val="accent1">
              <a:shade val="15000"/>
            </a:schemeClr>
          </a:lnRef>
          <a:fillRef idx="1">
            <a:schemeClr val="accent1"/>
          </a:fillRef>
          <a:effectRef idx="0">
            <a:schemeClr val="accent1"/>
          </a:effectRef>
          <a:fontRef idx="minor">
            <a:schemeClr val="lt1"/>
          </a:fontRef>
        </p:style>
        <p:txBody>
          <a:bodyPr tIns="0" rtlCol="0" anchor="t" anchorCtr="0"/>
          <a:lstStyle/>
          <a:p>
            <a:pPr algn="ctr"/>
            <a:r>
              <a:rPr lang="en-US" sz="3200" b="1" dirty="0"/>
              <a:t>CONS</a:t>
            </a:r>
          </a:p>
          <a:p>
            <a:pPr marL="285750" indent="-285750" algn="ctr">
              <a:buFont typeface="Arial" panose="020B0604020202020204" pitchFamily="34" charset="0"/>
              <a:buChar char="•"/>
            </a:pPr>
            <a:r>
              <a:rPr lang="en-US" sz="2000" b="1" dirty="0"/>
              <a:t>Require precise alignment between particles and crystal</a:t>
            </a:r>
          </a:p>
          <a:p>
            <a:pPr marL="285750" indent="-285750" algn="ctr">
              <a:buFont typeface="Arial" panose="020B0604020202020204" pitchFamily="34" charset="0"/>
              <a:buChar char="•"/>
            </a:pPr>
            <a:r>
              <a:rPr lang="en-US" sz="2000" b="1" dirty="0"/>
              <a:t>Parameters scale typically with E or E</a:t>
            </a:r>
            <a:r>
              <a:rPr lang="en-US" sz="2000" b="1" baseline="30000" dirty="0"/>
              <a:t>1/2</a:t>
            </a:r>
          </a:p>
          <a:p>
            <a:pPr marL="285750" indent="-285750" algn="ctr">
              <a:buFont typeface="Arial" panose="020B0604020202020204" pitchFamily="34" charset="0"/>
              <a:buChar char="•"/>
            </a:pPr>
            <a:r>
              <a:rPr lang="en-US" sz="2000" b="1" dirty="0"/>
              <a:t>For some effects lower efficiency in negative charged particles</a:t>
            </a:r>
          </a:p>
        </p:txBody>
      </p:sp>
      <p:sp>
        <p:nvSpPr>
          <p:cNvPr id="11" name="Segnaposto data 10">
            <a:extLst>
              <a:ext uri="{FF2B5EF4-FFF2-40B4-BE49-F238E27FC236}">
                <a16:creationId xmlns:a16="http://schemas.microsoft.com/office/drawing/2014/main" id="{BD900E96-2CD7-C6DA-2C0A-FE4E95347C44}"/>
              </a:ext>
            </a:extLst>
          </p:cNvPr>
          <p:cNvSpPr>
            <a:spLocks noGrp="1"/>
          </p:cNvSpPr>
          <p:nvPr>
            <p:ph type="dt" sz="half" idx="10"/>
          </p:nvPr>
        </p:nvSpPr>
        <p:spPr/>
        <p:txBody>
          <a:bodyPr/>
          <a:lstStyle/>
          <a:p>
            <a:fld id="{60849E56-5B26-49BB-AC14-C3EE5588F672}" type="datetime1">
              <a:rPr lang="it-IT" smtClean="0"/>
              <a:t>27/05/2025</a:t>
            </a:fld>
            <a:endParaRPr lang="en-US"/>
          </a:p>
        </p:txBody>
      </p:sp>
    </p:spTree>
    <p:extLst>
      <p:ext uri="{BB962C8B-B14F-4D97-AF65-F5344CB8AC3E}">
        <p14:creationId xmlns:p14="http://schemas.microsoft.com/office/powerpoint/2010/main" val="1324522406"/>
      </p:ext>
    </p:extLst>
  </p:cSld>
  <p:clrMapOvr>
    <a:masterClrMapping/>
  </p:clrMapOvr>
</p:sld>
</file>

<file path=ppt/theme/theme1.xml><?xml version="1.0" encoding="utf-8"?>
<a:theme xmlns:a="http://schemas.openxmlformats.org/drawingml/2006/main" name="MuCol_PPT_Co-funded_16-9">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uCol_PPT_Co-funded_16-9" id="{2C9B4D2D-8AF6-4D0C-A757-B1C066BE0C18}" vid="{2F38F07E-2C16-4756-B2FA-583C32395504}"/>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MuCol_PPT_Co-funded_16-9</Template>
  <TotalTime>6387</TotalTime>
  <Words>1832</Words>
  <Application>Microsoft Office PowerPoint</Application>
  <PresentationFormat>Widescreen</PresentationFormat>
  <Paragraphs>338</Paragraphs>
  <Slides>38</Slides>
  <Notes>1</Notes>
  <HiddenSlides>0</HiddenSlides>
  <MMClips>0</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38</vt:i4>
      </vt:variant>
    </vt:vector>
  </HeadingPairs>
  <TitlesOfParts>
    <vt:vector size="48" baseType="lpstr">
      <vt:lpstr>Aptos</vt:lpstr>
      <vt:lpstr>Arial</vt:lpstr>
      <vt:lpstr>Arial Narrow</vt:lpstr>
      <vt:lpstr>Calibri</vt:lpstr>
      <vt:lpstr>Calibri Light (Titoli)</vt:lpstr>
      <vt:lpstr>Helvetica</vt:lpstr>
      <vt:lpstr>LiberationSans-Italic</vt:lpstr>
      <vt:lpstr>Symbol</vt:lpstr>
      <vt:lpstr>Wingdings</vt:lpstr>
      <vt:lpstr>MuCol_PPT_Co-funded_16-9</vt:lpstr>
      <vt:lpstr>Muon beams manipulation with crystals</vt:lpstr>
      <vt:lpstr>Coherent effects in crystals</vt:lpstr>
      <vt:lpstr>Coherent effects in crystals</vt:lpstr>
      <vt:lpstr>Coherent effects in crystals</vt:lpstr>
      <vt:lpstr>Coherent effects in crystals</vt:lpstr>
      <vt:lpstr>Coherent effects in crystals</vt:lpstr>
      <vt:lpstr>Coherent effects in crystals</vt:lpstr>
      <vt:lpstr>Primary beam manipulation</vt:lpstr>
      <vt:lpstr>Coherent effects in crystals</vt:lpstr>
      <vt:lpstr>Application in accelerators</vt:lpstr>
      <vt:lpstr>Crystal-assisted beam collimation </vt:lpstr>
      <vt:lpstr>Anticlastic deformation</vt:lpstr>
      <vt:lpstr>Crystals for LHC beam collimation</vt:lpstr>
      <vt:lpstr>Crystals for LHC beam collimation</vt:lpstr>
      <vt:lpstr>Crystals for LHC beam collimation</vt:lpstr>
      <vt:lpstr>Double crystal setup EDM/MDM measurement</vt:lpstr>
      <vt:lpstr>Manufacturing of «long» crystals</vt:lpstr>
      <vt:lpstr>Ultra-thin crystals</vt:lpstr>
      <vt:lpstr>Applications at LINAC</vt:lpstr>
      <vt:lpstr>End of cooling</vt:lpstr>
      <vt:lpstr>Crystal application with BIB</vt:lpstr>
      <vt:lpstr>μ- planar channeling efficiency 1.5TeV</vt:lpstr>
      <vt:lpstr>μ- planar channeling efficiency 5TeV</vt:lpstr>
      <vt:lpstr>Conclusions</vt:lpstr>
      <vt:lpstr>Presentazione standard di PowerPoint</vt:lpstr>
      <vt:lpstr>Backup slides</vt:lpstr>
      <vt:lpstr>Crystal-assisted beam manipulation</vt:lpstr>
      <vt:lpstr>Negative particle steering</vt:lpstr>
      <vt:lpstr>Axial Stochastic Deflection  and Planar channeling</vt:lpstr>
      <vt:lpstr>Comparison of planar and axial stochastic deflection at 1 TeV</vt:lpstr>
      <vt:lpstr>Large angle deflection μ- (200μrad)</vt:lpstr>
      <vt:lpstr>Large angle deflection μ+ (200μrad)</vt:lpstr>
      <vt:lpstr>Small angle deflection μ- (50μrad)</vt:lpstr>
      <vt:lpstr>Small angle deflection μ+ (50μrad)</vt:lpstr>
      <vt:lpstr>μ- planar channeling efficiency 1.5TeV</vt:lpstr>
      <vt:lpstr>μ- planar channeling efficiency 5TeV</vt:lpstr>
      <vt:lpstr>Conclusion</vt:lpstr>
      <vt:lpstr>Multiple Volume Reflection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Romagnoni Marco</dc:creator>
  <cp:lastModifiedBy>andrea mazzolari</cp:lastModifiedBy>
  <cp:revision>51</cp:revision>
  <dcterms:created xsi:type="dcterms:W3CDTF">2024-09-02T16:16:00Z</dcterms:created>
  <dcterms:modified xsi:type="dcterms:W3CDTF">2025-05-27T12:22:23Z</dcterms:modified>
</cp:coreProperties>
</file>