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notesMasterIdLst>
    <p:notesMasterId r:id="rId35"/>
  </p:notesMasterIdLst>
  <p:sldIdLst>
    <p:sldId id="256" r:id="rId3"/>
    <p:sldId id="257" r:id="rId4"/>
    <p:sldId id="260" r:id="rId5"/>
    <p:sldId id="261" r:id="rId6"/>
    <p:sldId id="262" r:id="rId7"/>
    <p:sldId id="263" r:id="rId8"/>
    <p:sldId id="266" r:id="rId9"/>
    <p:sldId id="267" r:id="rId10"/>
    <p:sldId id="268" r:id="rId11"/>
    <p:sldId id="264" r:id="rId12"/>
    <p:sldId id="1539" r:id="rId13"/>
    <p:sldId id="265" r:id="rId14"/>
    <p:sldId id="1541" r:id="rId15"/>
    <p:sldId id="1540" r:id="rId16"/>
    <p:sldId id="1542" r:id="rId17"/>
    <p:sldId id="1544" r:id="rId18"/>
    <p:sldId id="1545" r:id="rId19"/>
    <p:sldId id="1543" r:id="rId20"/>
    <p:sldId id="1546" r:id="rId21"/>
    <p:sldId id="1548" r:id="rId22"/>
    <p:sldId id="1549" r:id="rId23"/>
    <p:sldId id="1550" r:id="rId24"/>
    <p:sldId id="1551" r:id="rId25"/>
    <p:sldId id="5885" r:id="rId26"/>
    <p:sldId id="1547" r:id="rId27"/>
    <p:sldId id="1552" r:id="rId28"/>
    <p:sldId id="1553" r:id="rId29"/>
    <p:sldId id="1554" r:id="rId30"/>
    <p:sldId id="5886" r:id="rId31"/>
    <p:sldId id="5887" r:id="rId32"/>
    <p:sldId id="1555" r:id="rId33"/>
    <p:sldId id="25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9" d="100"/>
          <a:sy n="59" d="100"/>
        </p:scale>
        <p:origin x="56"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E7A4D-F690-429A-9102-C372F5733126}" type="datetimeFigureOut">
              <a:rPr lang="en-GB" smtClean="0"/>
              <a:t>27/05/2025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86CE9-1877-45A3-9ABE-42D28D769CEF}" type="slidenum">
              <a:rPr lang="en-GB" smtClean="0"/>
              <a:t>‹#›</a:t>
            </a:fld>
            <a:endParaRPr lang="en-GB"/>
          </a:p>
        </p:txBody>
      </p:sp>
    </p:spTree>
    <p:extLst>
      <p:ext uri="{BB962C8B-B14F-4D97-AF65-F5344CB8AC3E}">
        <p14:creationId xmlns:p14="http://schemas.microsoft.com/office/powerpoint/2010/main" val="356370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Evidence of high </a:t>
            </a:r>
            <a:r>
              <a:rPr lang="en-US" dirty="0" err="1"/>
              <a:t>multipactor</a:t>
            </a:r>
            <a:r>
              <a:rPr lang="en-US" dirty="0"/>
              <a:t> activity in solenoid fringe fields</a:t>
            </a:r>
          </a:p>
          <a:p>
            <a:endParaRPr lang="en-US" dirty="0"/>
          </a:p>
        </p:txBody>
      </p:sp>
      <p:sp>
        <p:nvSpPr>
          <p:cNvPr id="4" name="Slide Number Placeholder 3"/>
          <p:cNvSpPr>
            <a:spLocks noGrp="1"/>
          </p:cNvSpPr>
          <p:nvPr>
            <p:ph type="sldNum" sz="quarter" idx="5"/>
          </p:nvPr>
        </p:nvSpPr>
        <p:spPr/>
        <p:txBody>
          <a:bodyPr/>
          <a:lstStyle/>
          <a:p>
            <a:fld id="{DBD19C58-D451-C54B-A6BB-965E69BFF736}" type="slidenum">
              <a:rPr lang="en-US" smtClean="0"/>
              <a:t>24</a:t>
            </a:fld>
            <a:endParaRPr lang="en-US"/>
          </a:p>
        </p:txBody>
      </p:sp>
    </p:spTree>
    <p:extLst>
      <p:ext uri="{BB962C8B-B14F-4D97-AF65-F5344CB8AC3E}">
        <p14:creationId xmlns:p14="http://schemas.microsoft.com/office/powerpoint/2010/main" val="944970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25348"/>
            <a:ext cx="10363200" cy="1829218"/>
          </a:xfrm>
          <a:prstGeom prst="rect">
            <a:avLst/>
          </a:prstGeom>
        </p:spPr>
        <p:txBody>
          <a:bodyPr anchor="b">
            <a:normAutofit/>
          </a:bodyPr>
          <a:lstStyle>
            <a:lvl1pPr algn="ctr">
              <a:defRPr sz="4400" b="0">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524000" y="3624340"/>
            <a:ext cx="9144000" cy="1297134"/>
          </a:xfrm>
        </p:spPr>
        <p:txBody>
          <a:bodyPr>
            <a:normAutofit/>
          </a:bodyPr>
          <a:lstStyle>
            <a:lvl1pPr marL="0" indent="0" algn="ctr">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7" name="Image 3">
            <a:extLst>
              <a:ext uri="{FF2B5EF4-FFF2-40B4-BE49-F238E27FC236}">
                <a16:creationId xmlns:a16="http://schemas.microsoft.com/office/drawing/2014/main" id="{F5900F7E-F8A3-9A61-B338-3C71409C3422}"/>
              </a:ext>
            </a:extLst>
          </p:cNvPr>
          <p:cNvPicPr>
            <a:picLocks noChangeAspect="1"/>
          </p:cNvPicPr>
          <p:nvPr userDrawn="1"/>
        </p:nvPicPr>
        <p:blipFill>
          <a:blip r:embed="rId2"/>
          <a:stretch>
            <a:fillRect/>
          </a:stretch>
        </p:blipFill>
        <p:spPr>
          <a:xfrm>
            <a:off x="-3" y="1190365"/>
            <a:ext cx="12192000" cy="606547"/>
          </a:xfrm>
          <a:prstGeom prst="rect">
            <a:avLst/>
          </a:prstGeom>
          <a:effectLst>
            <a:outerShdw blurRad="305097" dist="228600" dir="5400000" sx="105000" sy="105000" algn="t" rotWithShape="0">
              <a:prstClr val="black">
                <a:alpha val="23000"/>
              </a:prstClr>
            </a:outerShdw>
          </a:effectLst>
        </p:spPr>
      </p:pic>
      <p:sp>
        <p:nvSpPr>
          <p:cNvPr id="10" name="Rectangle 9">
            <a:extLst>
              <a:ext uri="{FF2B5EF4-FFF2-40B4-BE49-F238E27FC236}">
                <a16:creationId xmlns:a16="http://schemas.microsoft.com/office/drawing/2014/main" id="{4BED016A-10EF-E122-50DB-4D0B647035E2}"/>
              </a:ext>
            </a:extLst>
          </p:cNvPr>
          <p:cNvSpPr/>
          <p:nvPr userDrawn="1"/>
        </p:nvSpPr>
        <p:spPr>
          <a:xfrm>
            <a:off x="-3" y="815887"/>
            <a:ext cx="12192001" cy="4512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ext Placeholder 14">
            <a:extLst>
              <a:ext uri="{FF2B5EF4-FFF2-40B4-BE49-F238E27FC236}">
                <a16:creationId xmlns:a16="http://schemas.microsoft.com/office/drawing/2014/main" id="{82872F48-6269-ACCA-9FA8-5C5E3A7940CD}"/>
              </a:ext>
            </a:extLst>
          </p:cNvPr>
          <p:cNvSpPr>
            <a:spLocks noGrp="1"/>
          </p:cNvSpPr>
          <p:nvPr>
            <p:ph type="body" sz="quarter" idx="11" hasCustomPrompt="1"/>
          </p:nvPr>
        </p:nvSpPr>
        <p:spPr>
          <a:xfrm>
            <a:off x="7344834" y="4971770"/>
            <a:ext cx="3932767" cy="606425"/>
          </a:xfrm>
        </p:spPr>
        <p:txBody>
          <a:bodyPr>
            <a:normAutofit/>
          </a:bodyPr>
          <a:lstStyle>
            <a:lvl1pPr marL="0" indent="0" algn="r">
              <a:buNone/>
              <a:defRPr sz="1600" i="1"/>
            </a:lvl1pPr>
          </a:lstStyle>
          <a:p>
            <a:pPr lvl="0"/>
            <a:r>
              <a:rPr lang="it-IT" dirty="0"/>
              <a:t>Author(s) Name(s) and Affiliation(s)</a:t>
            </a:r>
            <a:endParaRPr lang="en-GB" dirty="0"/>
          </a:p>
        </p:txBody>
      </p:sp>
      <p:pic>
        <p:nvPicPr>
          <p:cNvPr id="14" name="Image 20">
            <a:extLst>
              <a:ext uri="{FF2B5EF4-FFF2-40B4-BE49-F238E27FC236}">
                <a16:creationId xmlns:a16="http://schemas.microsoft.com/office/drawing/2014/main" id="{173FC052-D7B1-AEFC-B59B-21BF2DABC977}"/>
              </a:ext>
            </a:extLst>
          </p:cNvPr>
          <p:cNvPicPr>
            <a:picLocks noChangeAspect="1"/>
          </p:cNvPicPr>
          <p:nvPr userDrawn="1"/>
        </p:nvPicPr>
        <p:blipFill>
          <a:blip r:embed="rId3"/>
          <a:stretch>
            <a:fillRect/>
          </a:stretch>
        </p:blipFill>
        <p:spPr>
          <a:xfrm>
            <a:off x="91281" y="76273"/>
            <a:ext cx="2295079" cy="1222882"/>
          </a:xfrm>
          <a:prstGeom prst="rect">
            <a:avLst/>
          </a:prstGeom>
          <a:noFill/>
        </p:spPr>
      </p:pic>
      <p:pic>
        <p:nvPicPr>
          <p:cNvPr id="5" name="Picture 4">
            <a:extLst>
              <a:ext uri="{FF2B5EF4-FFF2-40B4-BE49-F238E27FC236}">
                <a16:creationId xmlns:a16="http://schemas.microsoft.com/office/drawing/2014/main" id="{7C7189D3-B678-4760-30C8-48F563E9BB37}"/>
              </a:ext>
            </a:extLst>
          </p:cNvPr>
          <p:cNvPicPr>
            <a:picLocks noChangeAspect="1"/>
          </p:cNvPicPr>
          <p:nvPr userDrawn="1"/>
        </p:nvPicPr>
        <p:blipFill>
          <a:blip r:embed="rId4"/>
          <a:stretch>
            <a:fillRect/>
          </a:stretch>
        </p:blipFill>
        <p:spPr>
          <a:xfrm>
            <a:off x="0" y="5636583"/>
            <a:ext cx="12192000" cy="1243584"/>
          </a:xfrm>
          <a:prstGeom prst="rect">
            <a:avLst/>
          </a:prstGeom>
        </p:spPr>
      </p:pic>
      <p:sp>
        <p:nvSpPr>
          <p:cNvPr id="17" name="TextBox 16">
            <a:extLst>
              <a:ext uri="{FF2B5EF4-FFF2-40B4-BE49-F238E27FC236}">
                <a16:creationId xmlns:a16="http://schemas.microsoft.com/office/drawing/2014/main" id="{FDB027B6-FAD3-85ED-6698-4047EB04D35D}"/>
              </a:ext>
            </a:extLst>
          </p:cNvPr>
          <p:cNvSpPr txBox="1"/>
          <p:nvPr userDrawn="1"/>
        </p:nvSpPr>
        <p:spPr>
          <a:xfrm>
            <a:off x="0" y="6664756"/>
            <a:ext cx="12191997" cy="238527"/>
          </a:xfrm>
          <a:prstGeom prst="rect">
            <a:avLst/>
          </a:prstGeom>
          <a:noFill/>
        </p:spPr>
        <p:txBody>
          <a:bodyPr wrap="square">
            <a:spAutoFit/>
          </a:bodyPr>
          <a:lstStyle/>
          <a:p>
            <a:pPr algn="ctr"/>
            <a:r>
              <a:rPr kumimoji="0" lang="en-US" altLang="en-US" sz="950" i="0" u="none" strike="noStrike" cap="none" normalizeH="0" baseline="0" dirty="0">
                <a:ln>
                  <a:noFill/>
                </a:ln>
                <a:solidFill>
                  <a:srgbClr val="FFFEEE"/>
                </a:solidFill>
                <a:effectLst/>
                <a:latin typeface="Arial Narrow" panose="020B0606020202030204" pitchFamily="34" charset="0"/>
                <a:cs typeface="Arial" panose="020B0604020202020204" pitchFamily="34" charset="0"/>
              </a:rPr>
              <a:t>Co-funded by the European Union (EU). Views and opinions expressed are however those of the author only and do not necessarily reflect those of the EU or European Research Executive Agency (REA). Neither the EU nor the REA can be held responsible for them.</a:t>
            </a:r>
            <a:endParaRPr lang="en-GB" sz="950" dirty="0">
              <a:latin typeface="Arial Narrow" panose="020B0606020202030204" pitchFamily="34" charset="0"/>
              <a:cs typeface="Arial" panose="020B0604020202020204" pitchFamily="34" charset="0"/>
            </a:endParaRPr>
          </a:p>
        </p:txBody>
      </p:sp>
      <p:pic>
        <p:nvPicPr>
          <p:cNvPr id="4" name="Picture 3" descr="A black background with white text&#10;&#10;Description automatically generated">
            <a:extLst>
              <a:ext uri="{FF2B5EF4-FFF2-40B4-BE49-F238E27FC236}">
                <a16:creationId xmlns:a16="http://schemas.microsoft.com/office/drawing/2014/main" id="{7B25CB35-9D20-5620-491E-A96FB655D8D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0414" y="5901440"/>
            <a:ext cx="3422541" cy="718033"/>
          </a:xfrm>
          <a:prstGeom prst="rect">
            <a:avLst/>
          </a:prstGeom>
        </p:spPr>
      </p:pic>
    </p:spTree>
    <p:extLst>
      <p:ext uri="{BB962C8B-B14F-4D97-AF65-F5344CB8AC3E}">
        <p14:creationId xmlns:p14="http://schemas.microsoft.com/office/powerpoint/2010/main" val="37206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4CD2A-6110-F852-5286-927E79791D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CA978F5-21CA-DF85-CAD3-261E506B0D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1ABCE9-DF0F-D266-70E1-64F303F8E2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67686-BC5C-1944-542C-164C86510994}"/>
              </a:ext>
            </a:extLst>
          </p:cNvPr>
          <p:cNvSpPr>
            <a:spLocks noGrp="1"/>
          </p:cNvSpPr>
          <p:nvPr>
            <p:ph type="dt" sz="half" idx="10"/>
          </p:nvPr>
        </p:nvSpPr>
        <p:spPr/>
        <p:txBody>
          <a:bodyPr/>
          <a:lstStyle/>
          <a:p>
            <a:fld id="{E85B2B26-EAC0-488B-900E-8F8A5BBDC34B}" type="datetimeFigureOut">
              <a:rPr lang="en-GB" smtClean="0"/>
              <a:t>27/05/2025</a:t>
            </a:fld>
            <a:endParaRPr lang="en-GB"/>
          </a:p>
        </p:txBody>
      </p:sp>
      <p:sp>
        <p:nvSpPr>
          <p:cNvPr id="6" name="Footer Placeholder 5">
            <a:extLst>
              <a:ext uri="{FF2B5EF4-FFF2-40B4-BE49-F238E27FC236}">
                <a16:creationId xmlns:a16="http://schemas.microsoft.com/office/drawing/2014/main" id="{945F79FB-D8EE-5091-8978-7D4264BE98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396D54-B2C3-6BCC-CD64-29F9A0DEC8A4}"/>
              </a:ext>
            </a:extLst>
          </p:cNvPr>
          <p:cNvSpPr>
            <a:spLocks noGrp="1"/>
          </p:cNvSpPr>
          <p:nvPr>
            <p:ph type="sldNum" sz="quarter" idx="12"/>
          </p:nvPr>
        </p:nvSpPr>
        <p:spPr/>
        <p:txBody>
          <a:bodyPr/>
          <a:lstStyle/>
          <a:p>
            <a:fld id="{E3362BE4-231B-4850-9647-3A528262AE45}" type="slidenum">
              <a:rPr lang="en-GB" smtClean="0"/>
              <a:t>‹#›</a:t>
            </a:fld>
            <a:endParaRPr lang="en-GB"/>
          </a:p>
        </p:txBody>
      </p:sp>
    </p:spTree>
    <p:extLst>
      <p:ext uri="{BB962C8B-B14F-4D97-AF65-F5344CB8AC3E}">
        <p14:creationId xmlns:p14="http://schemas.microsoft.com/office/powerpoint/2010/main" val="3899577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21107-0366-F709-DC76-58A34518D8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25FD67-A87F-4B29-05AD-500B819202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F30EA8-4A55-A3D8-A1E1-8138EA46A50B}"/>
              </a:ext>
            </a:extLst>
          </p:cNvPr>
          <p:cNvSpPr>
            <a:spLocks noGrp="1"/>
          </p:cNvSpPr>
          <p:nvPr>
            <p:ph type="dt" sz="half" idx="10"/>
          </p:nvPr>
        </p:nvSpPr>
        <p:spPr/>
        <p:txBody>
          <a:bodyPr/>
          <a:lstStyle/>
          <a:p>
            <a:fld id="{E85B2B26-EAC0-488B-900E-8F8A5BBDC34B}" type="datetimeFigureOut">
              <a:rPr lang="en-GB" smtClean="0"/>
              <a:t>27/05/2025</a:t>
            </a:fld>
            <a:endParaRPr lang="en-GB"/>
          </a:p>
        </p:txBody>
      </p:sp>
      <p:sp>
        <p:nvSpPr>
          <p:cNvPr id="5" name="Footer Placeholder 4">
            <a:extLst>
              <a:ext uri="{FF2B5EF4-FFF2-40B4-BE49-F238E27FC236}">
                <a16:creationId xmlns:a16="http://schemas.microsoft.com/office/drawing/2014/main" id="{FFA7E083-F6DF-6409-62B2-1B7AC3F895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3F1E99-A6A5-92B6-CD63-EA08B8728BE2}"/>
              </a:ext>
            </a:extLst>
          </p:cNvPr>
          <p:cNvSpPr>
            <a:spLocks noGrp="1"/>
          </p:cNvSpPr>
          <p:nvPr>
            <p:ph type="sldNum" sz="quarter" idx="12"/>
          </p:nvPr>
        </p:nvSpPr>
        <p:spPr/>
        <p:txBody>
          <a:bodyPr/>
          <a:lstStyle/>
          <a:p>
            <a:fld id="{E3362BE4-231B-4850-9647-3A528262AE45}" type="slidenum">
              <a:rPr lang="en-GB" smtClean="0"/>
              <a:t>‹#›</a:t>
            </a:fld>
            <a:endParaRPr lang="en-GB"/>
          </a:p>
        </p:txBody>
      </p:sp>
    </p:spTree>
    <p:extLst>
      <p:ext uri="{BB962C8B-B14F-4D97-AF65-F5344CB8AC3E}">
        <p14:creationId xmlns:p14="http://schemas.microsoft.com/office/powerpoint/2010/main" val="2323755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8B541B-EA91-8942-1987-2E927CA6B2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0EAE06-875D-F6B1-A0A8-CB72C53EE1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7CA289-4C9E-3AF1-1CBC-1A2D2A5C75E9}"/>
              </a:ext>
            </a:extLst>
          </p:cNvPr>
          <p:cNvSpPr>
            <a:spLocks noGrp="1"/>
          </p:cNvSpPr>
          <p:nvPr>
            <p:ph type="dt" sz="half" idx="10"/>
          </p:nvPr>
        </p:nvSpPr>
        <p:spPr/>
        <p:txBody>
          <a:bodyPr/>
          <a:lstStyle/>
          <a:p>
            <a:fld id="{E85B2B26-EAC0-488B-900E-8F8A5BBDC34B}" type="datetimeFigureOut">
              <a:rPr lang="en-GB" smtClean="0"/>
              <a:t>27/05/2025</a:t>
            </a:fld>
            <a:endParaRPr lang="en-GB"/>
          </a:p>
        </p:txBody>
      </p:sp>
      <p:sp>
        <p:nvSpPr>
          <p:cNvPr id="5" name="Footer Placeholder 4">
            <a:extLst>
              <a:ext uri="{FF2B5EF4-FFF2-40B4-BE49-F238E27FC236}">
                <a16:creationId xmlns:a16="http://schemas.microsoft.com/office/drawing/2014/main" id="{A2DD81F1-B687-BDFB-4EDC-E823369CA7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70564D-2963-0011-9EB3-9B9BDC30CA25}"/>
              </a:ext>
            </a:extLst>
          </p:cNvPr>
          <p:cNvSpPr>
            <a:spLocks noGrp="1"/>
          </p:cNvSpPr>
          <p:nvPr>
            <p:ph type="sldNum" sz="quarter" idx="12"/>
          </p:nvPr>
        </p:nvSpPr>
        <p:spPr/>
        <p:txBody>
          <a:bodyPr/>
          <a:lstStyle/>
          <a:p>
            <a:fld id="{E3362BE4-231B-4850-9647-3A528262AE45}" type="slidenum">
              <a:rPr lang="en-GB" smtClean="0"/>
              <a:t>‹#›</a:t>
            </a:fld>
            <a:endParaRPr lang="en-GB"/>
          </a:p>
        </p:txBody>
      </p:sp>
    </p:spTree>
    <p:extLst>
      <p:ext uri="{BB962C8B-B14F-4D97-AF65-F5344CB8AC3E}">
        <p14:creationId xmlns:p14="http://schemas.microsoft.com/office/powerpoint/2010/main" val="4170923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r>
              <a:rPr lang="fr-FR" dirty="0" err="1">
                <a:latin typeface="Arial Narrow" panose="020B0604020202020204" pitchFamily="34" charset="0"/>
                <a:cs typeface="Arial Narrow" panose="020B0604020202020204" pitchFamily="34" charset="0"/>
              </a:rPr>
              <a:t>Title</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presentation</a:t>
            </a:r>
            <a:r>
              <a:rPr lang="fr-FR" dirty="0">
                <a:latin typeface="Arial Narrow" panose="020B0604020202020204" pitchFamily="34" charset="0"/>
                <a:cs typeface="Arial Narrow" panose="020B0604020202020204" pitchFamily="34" charset="0"/>
              </a:rPr>
              <a:t>  / Name of </a:t>
            </a:r>
            <a:r>
              <a:rPr lang="fr-FR" dirty="0" err="1">
                <a:latin typeface="Arial Narrow" panose="020B0604020202020204" pitchFamily="34" charset="0"/>
                <a:cs typeface="Arial Narrow" panose="020B0604020202020204" pitchFamily="34" charset="0"/>
              </a:rPr>
              <a:t>lecturer</a:t>
            </a:r>
            <a:r>
              <a:rPr lang="fr-FR" dirty="0">
                <a:latin typeface="Arial Narrow" panose="020B0604020202020204" pitchFamily="34" charset="0"/>
                <a:cs typeface="Arial Narrow" panose="020B0604020202020204" pitchFamily="34" charset="0"/>
              </a:rPr>
              <a:t> / Name of institution or </a:t>
            </a:r>
            <a:r>
              <a:rPr lang="fr-FR" dirty="0" err="1">
                <a:latin typeface="Arial Narrow" panose="020B0604020202020204" pitchFamily="34" charset="0"/>
                <a:cs typeface="Arial Narrow" panose="020B0604020202020204" pitchFamily="34" charset="0"/>
              </a:rPr>
              <a:t>laboratory</a:t>
            </a:r>
            <a:endParaRPr lang="fr-FR" dirty="0">
              <a:latin typeface="Arial Narrow" panose="020B0604020202020204" pitchFamily="34" charset="0"/>
              <a:cs typeface="Arial Narrow" panose="020B0604020202020204" pitchFamily="34" charset="0"/>
            </a:endParaRPr>
          </a:p>
        </p:txBody>
      </p:sp>
      <p:sp>
        <p:nvSpPr>
          <p:cNvPr id="6" name="Slide Number Placeholder 5"/>
          <p:cNvSpPr>
            <a:spLocks noGrp="1"/>
          </p:cNvSpPr>
          <p:nvPr>
            <p:ph type="sldNum" sz="quarter" idx="12"/>
          </p:nvPr>
        </p:nvSpPr>
        <p:spPr>
          <a:xfrm>
            <a:off x="10917871" y="6465458"/>
            <a:ext cx="1064941" cy="365125"/>
          </a:xfrm>
        </p:spPr>
        <p:txBody>
          <a:bodyPr/>
          <a:lstStyle/>
          <a:p>
            <a:fld id="{005C7FBA-D4E9-46CA-9321-3ADA2E368FCD}" type="slidenum">
              <a:rPr lang="en-GB" smtClean="0"/>
              <a:t>‹#›</a:t>
            </a:fld>
            <a:endParaRPr lang="en-GB"/>
          </a:p>
        </p:txBody>
      </p:sp>
      <p:sp>
        <p:nvSpPr>
          <p:cNvPr id="7" name="Title Placeholder 1">
            <a:extLst>
              <a:ext uri="{FF2B5EF4-FFF2-40B4-BE49-F238E27FC236}">
                <a16:creationId xmlns:a16="http://schemas.microsoft.com/office/drawing/2014/main" id="{4701A6D4-BD5E-D4A8-4152-DD0B01E8789B}"/>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pic>
        <p:nvPicPr>
          <p:cNvPr id="2" name="Image 4">
            <a:extLst>
              <a:ext uri="{FF2B5EF4-FFF2-40B4-BE49-F238E27FC236}">
                <a16:creationId xmlns:a16="http://schemas.microsoft.com/office/drawing/2014/main" id="{6B6DEF4B-19A8-4688-E85C-95397295E252}"/>
              </a:ext>
            </a:extLst>
          </p:cNvPr>
          <p:cNvPicPr>
            <a:picLocks noChangeAspect="1"/>
          </p:cNvPicPr>
          <p:nvPr userDrawn="1"/>
        </p:nvPicPr>
        <p:blipFill>
          <a:blip r:embed="rId2"/>
          <a:stretch>
            <a:fillRect/>
          </a:stretch>
        </p:blipFill>
        <p:spPr>
          <a:xfrm>
            <a:off x="10768736" y="142021"/>
            <a:ext cx="910841" cy="910841"/>
          </a:xfrm>
          <a:prstGeom prst="rect">
            <a:avLst/>
          </a:prstGeom>
        </p:spPr>
      </p:pic>
      <p:pic>
        <p:nvPicPr>
          <p:cNvPr id="4" name="Picture 3" descr="A blue and white circle with a letter n in it&#10;&#10;AI-generated content may be incorrect.">
            <a:extLst>
              <a:ext uri="{FF2B5EF4-FFF2-40B4-BE49-F238E27FC236}">
                <a16:creationId xmlns:a16="http://schemas.microsoft.com/office/drawing/2014/main" id="{2345E401-E991-5A0E-CB96-5D0E32C182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2132" y="231481"/>
            <a:ext cx="821381" cy="821381"/>
          </a:xfrm>
          <a:prstGeom prst="rect">
            <a:avLst/>
          </a:prstGeom>
        </p:spPr>
      </p:pic>
    </p:spTree>
    <p:extLst>
      <p:ext uri="{BB962C8B-B14F-4D97-AF65-F5344CB8AC3E}">
        <p14:creationId xmlns:p14="http://schemas.microsoft.com/office/powerpoint/2010/main" val="1221765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195" y="1735554"/>
            <a:ext cx="10515600" cy="2386250"/>
          </a:xfrm>
          <a:prstGeom prst="rect">
            <a:avLst/>
          </a:prstGeom>
        </p:spPr>
        <p:txBody>
          <a:bodyPr anchor="b">
            <a:normAutofit/>
          </a:bodyPr>
          <a:lstStyle>
            <a:lvl1pPr algn="ctr">
              <a:defRPr sz="4000"/>
            </a:lvl1pPr>
          </a:lstStyle>
          <a:p>
            <a:r>
              <a:rPr lang="en-US"/>
              <a:t>Click to edit Master title style</a:t>
            </a:r>
            <a:endParaRPr lang="en-US" dirty="0"/>
          </a:p>
        </p:txBody>
      </p:sp>
      <p:sp>
        <p:nvSpPr>
          <p:cNvPr id="3" name="Text Placeholder 2"/>
          <p:cNvSpPr>
            <a:spLocks noGrp="1"/>
          </p:cNvSpPr>
          <p:nvPr>
            <p:ph type="body" idx="1"/>
          </p:nvPr>
        </p:nvSpPr>
        <p:spPr>
          <a:xfrm>
            <a:off x="838195" y="4130257"/>
            <a:ext cx="10515600" cy="1500187"/>
          </a:xfrm>
        </p:spPr>
        <p:txBody>
          <a:bodyPr>
            <a:normAutofit/>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A125D027-521D-DAA1-6565-80D751686EC7}"/>
              </a:ext>
            </a:extLst>
          </p:cNvPr>
          <p:cNvSpPr/>
          <p:nvPr userDrawn="1"/>
        </p:nvSpPr>
        <p:spPr>
          <a:xfrm>
            <a:off x="2393795" y="865736"/>
            <a:ext cx="9798207" cy="180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7" name="Image 14">
            <a:extLst>
              <a:ext uri="{FF2B5EF4-FFF2-40B4-BE49-F238E27FC236}">
                <a16:creationId xmlns:a16="http://schemas.microsoft.com/office/drawing/2014/main" id="{3667249F-2B0D-FEEB-A1E8-462495EC0D9F}"/>
              </a:ext>
            </a:extLst>
          </p:cNvPr>
          <p:cNvPicPr>
            <a:picLocks noChangeAspect="1"/>
          </p:cNvPicPr>
          <p:nvPr userDrawn="1"/>
        </p:nvPicPr>
        <p:blipFill>
          <a:blip r:embed="rId2"/>
          <a:stretch>
            <a:fillRect/>
          </a:stretch>
        </p:blipFill>
        <p:spPr>
          <a:xfrm>
            <a:off x="0" y="5576184"/>
            <a:ext cx="12192000" cy="400550"/>
          </a:xfrm>
          <a:prstGeom prst="rect">
            <a:avLst/>
          </a:prstGeom>
        </p:spPr>
      </p:pic>
      <p:sp>
        <p:nvSpPr>
          <p:cNvPr id="18" name="Rectangle 17">
            <a:extLst>
              <a:ext uri="{FF2B5EF4-FFF2-40B4-BE49-F238E27FC236}">
                <a16:creationId xmlns:a16="http://schemas.microsoft.com/office/drawing/2014/main" id="{88954CCD-3EB0-0B77-DB27-43882107D6D0}"/>
              </a:ext>
            </a:extLst>
          </p:cNvPr>
          <p:cNvSpPr/>
          <p:nvPr userDrawn="1"/>
        </p:nvSpPr>
        <p:spPr>
          <a:xfrm>
            <a:off x="-5" y="6169003"/>
            <a:ext cx="12192001" cy="688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6" name="Image 3">
            <a:extLst>
              <a:ext uri="{FF2B5EF4-FFF2-40B4-BE49-F238E27FC236}">
                <a16:creationId xmlns:a16="http://schemas.microsoft.com/office/drawing/2014/main" id="{230CEEB4-BC26-E5A6-73FF-25E3643B9832}"/>
              </a:ext>
            </a:extLst>
          </p:cNvPr>
          <p:cNvPicPr>
            <a:picLocks noChangeAspect="1"/>
          </p:cNvPicPr>
          <p:nvPr userDrawn="1"/>
        </p:nvPicPr>
        <p:blipFill>
          <a:blip r:embed="rId3"/>
          <a:stretch>
            <a:fillRect/>
          </a:stretch>
        </p:blipFill>
        <p:spPr>
          <a:xfrm>
            <a:off x="-3" y="1190365"/>
            <a:ext cx="12192000" cy="606547"/>
          </a:xfrm>
          <a:prstGeom prst="rect">
            <a:avLst/>
          </a:prstGeom>
          <a:effectLst>
            <a:outerShdw blurRad="305097" dist="228600" dir="5400000" sx="105000" sy="105000" algn="t" rotWithShape="0">
              <a:prstClr val="black">
                <a:alpha val="23000"/>
              </a:prstClr>
            </a:outerShdw>
          </a:effectLst>
        </p:spPr>
      </p:pic>
      <p:pic>
        <p:nvPicPr>
          <p:cNvPr id="5" name="Picture 4" descr="A blue text on a black background&#10;&#10;Description automatically generated">
            <a:extLst>
              <a:ext uri="{FF2B5EF4-FFF2-40B4-BE49-F238E27FC236}">
                <a16:creationId xmlns:a16="http://schemas.microsoft.com/office/drawing/2014/main" id="{EE70FDAC-8649-F5DD-F3F7-233DBF5211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0566" y="5992265"/>
            <a:ext cx="3608693" cy="757086"/>
          </a:xfrm>
          <a:prstGeom prst="rect">
            <a:avLst/>
          </a:prstGeom>
        </p:spPr>
      </p:pic>
    </p:spTree>
    <p:extLst>
      <p:ext uri="{BB962C8B-B14F-4D97-AF65-F5344CB8AC3E}">
        <p14:creationId xmlns:p14="http://schemas.microsoft.com/office/powerpoint/2010/main" val="1965558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fr-FR" dirty="0" err="1">
                <a:latin typeface="Arial Narrow" panose="020B0604020202020204" pitchFamily="34" charset="0"/>
                <a:cs typeface="Arial Narrow" panose="020B0604020202020204" pitchFamily="34" charset="0"/>
              </a:rPr>
              <a:t>Title</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presentation</a:t>
            </a:r>
            <a:r>
              <a:rPr lang="fr-FR" dirty="0">
                <a:latin typeface="Arial Narrow" panose="020B0604020202020204" pitchFamily="34" charset="0"/>
                <a:cs typeface="Arial Narrow" panose="020B0604020202020204" pitchFamily="34" charset="0"/>
              </a:rPr>
              <a:t>  / Name of </a:t>
            </a:r>
            <a:r>
              <a:rPr lang="fr-FR" dirty="0" err="1">
                <a:latin typeface="Arial Narrow" panose="020B0604020202020204" pitchFamily="34" charset="0"/>
                <a:cs typeface="Arial Narrow" panose="020B0604020202020204" pitchFamily="34" charset="0"/>
              </a:rPr>
              <a:t>lecturer</a:t>
            </a:r>
            <a:r>
              <a:rPr lang="fr-FR" dirty="0">
                <a:latin typeface="Arial Narrow" panose="020B0604020202020204" pitchFamily="34" charset="0"/>
                <a:cs typeface="Arial Narrow" panose="020B0604020202020204" pitchFamily="34" charset="0"/>
              </a:rPr>
              <a:t> / Name of institution or </a:t>
            </a:r>
            <a:r>
              <a:rPr lang="fr-FR" dirty="0" err="1">
                <a:latin typeface="Arial Narrow" panose="020B0604020202020204" pitchFamily="34" charset="0"/>
                <a:cs typeface="Arial Narrow" panose="020B0604020202020204" pitchFamily="34" charset="0"/>
              </a:rPr>
              <a:t>laboratory</a:t>
            </a:r>
            <a:endParaRPr lang="fr-FR" dirty="0">
              <a:latin typeface="Arial Narrow" panose="020B0604020202020204" pitchFamily="34" charset="0"/>
              <a:cs typeface="Arial Narrow" panose="020B0604020202020204" pitchFamily="34" charset="0"/>
            </a:endParaRPr>
          </a:p>
        </p:txBody>
      </p:sp>
      <p:sp>
        <p:nvSpPr>
          <p:cNvPr id="7" name="Slide Number Placeholder 6"/>
          <p:cNvSpPr>
            <a:spLocks noGrp="1"/>
          </p:cNvSpPr>
          <p:nvPr>
            <p:ph type="sldNum" sz="quarter" idx="12"/>
          </p:nvPr>
        </p:nvSpPr>
        <p:spPr/>
        <p:txBody>
          <a:bodyPr/>
          <a:lstStyle/>
          <a:p>
            <a:fld id="{005C7FBA-D4E9-46CA-9321-3ADA2E368FCD}" type="slidenum">
              <a:rPr lang="en-GB" smtClean="0"/>
              <a:t>‹#›</a:t>
            </a:fld>
            <a:endParaRPr lang="en-GB"/>
          </a:p>
        </p:txBody>
      </p:sp>
      <p:sp>
        <p:nvSpPr>
          <p:cNvPr id="5" name="Title Placeholder 1">
            <a:extLst>
              <a:ext uri="{FF2B5EF4-FFF2-40B4-BE49-F238E27FC236}">
                <a16:creationId xmlns:a16="http://schemas.microsoft.com/office/drawing/2014/main" id="{6A27D965-89B3-40F9-260D-C27CEE795ADE}"/>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71169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fr-FR" dirty="0" err="1">
                <a:latin typeface="Arial Narrow" panose="020B0604020202020204" pitchFamily="34" charset="0"/>
                <a:cs typeface="Arial Narrow" panose="020B0604020202020204" pitchFamily="34" charset="0"/>
              </a:rPr>
              <a:t>Title</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presentation</a:t>
            </a:r>
            <a:r>
              <a:rPr lang="fr-FR" dirty="0">
                <a:latin typeface="Arial Narrow" panose="020B0604020202020204" pitchFamily="34" charset="0"/>
                <a:cs typeface="Arial Narrow" panose="020B0604020202020204" pitchFamily="34" charset="0"/>
              </a:rPr>
              <a:t>  / </a:t>
            </a:r>
            <a:r>
              <a:rPr lang="fr-FR" dirty="0" err="1">
                <a:latin typeface="Arial Narrow" panose="020B0604020202020204" pitchFamily="34" charset="0"/>
                <a:cs typeface="Arial Narrow" panose="020B0604020202020204" pitchFamily="34" charset="0"/>
              </a:rPr>
              <a:t>name</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lecturer</a:t>
            </a:r>
            <a:r>
              <a:rPr lang="fr-FR" dirty="0">
                <a:latin typeface="Arial Narrow" panose="020B0604020202020204" pitchFamily="34" charset="0"/>
                <a:cs typeface="Arial Narrow" panose="020B0604020202020204" pitchFamily="34" charset="0"/>
              </a:rPr>
              <a:t> / Name of institution or </a:t>
            </a:r>
            <a:r>
              <a:rPr lang="fr-FR" dirty="0" err="1">
                <a:latin typeface="Arial Narrow" panose="020B0604020202020204" pitchFamily="34" charset="0"/>
                <a:cs typeface="Arial Narrow" panose="020B0604020202020204" pitchFamily="34" charset="0"/>
              </a:rPr>
              <a:t>laboratory</a:t>
            </a:r>
            <a:endParaRPr lang="fr-FR" dirty="0">
              <a:latin typeface="Arial Narrow" panose="020B0604020202020204" pitchFamily="34" charset="0"/>
              <a:cs typeface="Arial Narrow" panose="020B0604020202020204" pitchFamily="34" charset="0"/>
            </a:endParaRPr>
          </a:p>
        </p:txBody>
      </p:sp>
      <p:sp>
        <p:nvSpPr>
          <p:cNvPr id="9" name="Slide Number Placeholder 8"/>
          <p:cNvSpPr>
            <a:spLocks noGrp="1"/>
          </p:cNvSpPr>
          <p:nvPr>
            <p:ph type="sldNum" sz="quarter" idx="12"/>
          </p:nvPr>
        </p:nvSpPr>
        <p:spPr/>
        <p:txBody>
          <a:bodyPr/>
          <a:lstStyle/>
          <a:p>
            <a:fld id="{005C7FBA-D4E9-46CA-9321-3ADA2E368FCD}" type="slidenum">
              <a:rPr lang="en-GB" smtClean="0"/>
              <a:t>‹#›</a:t>
            </a:fld>
            <a:endParaRPr lang="en-GB"/>
          </a:p>
        </p:txBody>
      </p:sp>
      <p:sp>
        <p:nvSpPr>
          <p:cNvPr id="10" name="Title Placeholder 1">
            <a:extLst>
              <a:ext uri="{FF2B5EF4-FFF2-40B4-BE49-F238E27FC236}">
                <a16:creationId xmlns:a16="http://schemas.microsoft.com/office/drawing/2014/main" id="{DB7ABE9D-A4A7-B09E-C802-8DBD30AEF222}"/>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6517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90" y="1681163"/>
            <a:ext cx="105124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1051242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fr-FR" dirty="0" err="1">
                <a:latin typeface="Arial Narrow" panose="020B0604020202020204" pitchFamily="34" charset="0"/>
                <a:cs typeface="Arial Narrow" panose="020B0604020202020204" pitchFamily="34" charset="0"/>
              </a:rPr>
              <a:t>Title</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presentation</a:t>
            </a:r>
            <a:r>
              <a:rPr lang="fr-FR" dirty="0">
                <a:latin typeface="Arial Narrow" panose="020B0604020202020204" pitchFamily="34" charset="0"/>
                <a:cs typeface="Arial Narrow" panose="020B0604020202020204" pitchFamily="34" charset="0"/>
              </a:rPr>
              <a:t>  / Name of </a:t>
            </a:r>
            <a:r>
              <a:rPr lang="fr-FR" dirty="0" err="1">
                <a:latin typeface="Arial Narrow" panose="020B0604020202020204" pitchFamily="34" charset="0"/>
                <a:cs typeface="Arial Narrow" panose="020B0604020202020204" pitchFamily="34" charset="0"/>
              </a:rPr>
              <a:t>lecturer</a:t>
            </a:r>
            <a:r>
              <a:rPr lang="fr-FR" dirty="0">
                <a:latin typeface="Arial Narrow" panose="020B0604020202020204" pitchFamily="34" charset="0"/>
                <a:cs typeface="Arial Narrow" panose="020B0604020202020204" pitchFamily="34" charset="0"/>
              </a:rPr>
              <a:t> / Name of institution or </a:t>
            </a:r>
            <a:r>
              <a:rPr lang="fr-FR" dirty="0" err="1">
                <a:latin typeface="Arial Narrow" panose="020B0604020202020204" pitchFamily="34" charset="0"/>
                <a:cs typeface="Arial Narrow" panose="020B0604020202020204" pitchFamily="34" charset="0"/>
              </a:rPr>
              <a:t>laboratory</a:t>
            </a:r>
            <a:endParaRPr lang="fr-FR" dirty="0">
              <a:latin typeface="Arial Narrow" panose="020B0604020202020204" pitchFamily="34" charset="0"/>
              <a:cs typeface="Arial Narrow" panose="020B0604020202020204" pitchFamily="34" charset="0"/>
            </a:endParaRPr>
          </a:p>
        </p:txBody>
      </p:sp>
      <p:sp>
        <p:nvSpPr>
          <p:cNvPr id="9" name="Slide Number Placeholder 8"/>
          <p:cNvSpPr>
            <a:spLocks noGrp="1"/>
          </p:cNvSpPr>
          <p:nvPr>
            <p:ph type="sldNum" sz="quarter" idx="12"/>
          </p:nvPr>
        </p:nvSpPr>
        <p:spPr/>
        <p:txBody>
          <a:bodyPr/>
          <a:lstStyle/>
          <a:p>
            <a:fld id="{005C7FBA-D4E9-46CA-9321-3ADA2E368FCD}" type="slidenum">
              <a:rPr lang="en-GB" smtClean="0"/>
              <a:t>‹#›</a:t>
            </a:fld>
            <a:endParaRPr lang="en-GB"/>
          </a:p>
        </p:txBody>
      </p:sp>
      <p:sp>
        <p:nvSpPr>
          <p:cNvPr id="6" name="Title Placeholder 1">
            <a:extLst>
              <a:ext uri="{FF2B5EF4-FFF2-40B4-BE49-F238E27FC236}">
                <a16:creationId xmlns:a16="http://schemas.microsoft.com/office/drawing/2014/main" id="{F54EEEED-C519-3F13-D4E1-F0A5687390BD}"/>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31962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fr-FR" dirty="0" err="1">
                <a:latin typeface="Arial Narrow" panose="020B0604020202020204" pitchFamily="34" charset="0"/>
                <a:cs typeface="Arial Narrow" panose="020B0604020202020204" pitchFamily="34" charset="0"/>
              </a:rPr>
              <a:t>Title</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presentation</a:t>
            </a:r>
            <a:r>
              <a:rPr lang="fr-FR" dirty="0">
                <a:latin typeface="Arial Narrow" panose="020B0604020202020204" pitchFamily="34" charset="0"/>
                <a:cs typeface="Arial Narrow" panose="020B0604020202020204" pitchFamily="34" charset="0"/>
              </a:rPr>
              <a:t>  / Name of </a:t>
            </a:r>
            <a:r>
              <a:rPr lang="fr-FR" dirty="0" err="1">
                <a:latin typeface="Arial Narrow" panose="020B0604020202020204" pitchFamily="34" charset="0"/>
                <a:cs typeface="Arial Narrow" panose="020B0604020202020204" pitchFamily="34" charset="0"/>
              </a:rPr>
              <a:t>lecturer</a:t>
            </a:r>
            <a:r>
              <a:rPr lang="fr-FR" dirty="0">
                <a:latin typeface="Arial Narrow" panose="020B0604020202020204" pitchFamily="34" charset="0"/>
                <a:cs typeface="Arial Narrow" panose="020B0604020202020204" pitchFamily="34" charset="0"/>
              </a:rPr>
              <a:t> / Name of institution or </a:t>
            </a:r>
            <a:r>
              <a:rPr lang="fr-FR" dirty="0" err="1">
                <a:latin typeface="Arial Narrow" panose="020B0604020202020204" pitchFamily="34" charset="0"/>
                <a:cs typeface="Arial Narrow" panose="020B0604020202020204" pitchFamily="34" charset="0"/>
              </a:rPr>
              <a:t>laboratory</a:t>
            </a:r>
            <a:endParaRPr lang="fr-FR" dirty="0">
              <a:latin typeface="Arial Narrow" panose="020B0604020202020204" pitchFamily="34" charset="0"/>
              <a:cs typeface="Arial Narrow" panose="020B0604020202020204" pitchFamily="34" charset="0"/>
            </a:endParaRPr>
          </a:p>
        </p:txBody>
      </p:sp>
      <p:sp>
        <p:nvSpPr>
          <p:cNvPr id="4" name="Slide Number Placeholder 3"/>
          <p:cNvSpPr>
            <a:spLocks noGrp="1"/>
          </p:cNvSpPr>
          <p:nvPr>
            <p:ph type="sldNum" sz="quarter" idx="12"/>
          </p:nvPr>
        </p:nvSpPr>
        <p:spPr/>
        <p:txBody>
          <a:bodyPr/>
          <a:lstStyle/>
          <a:p>
            <a:fld id="{005C7FBA-D4E9-46CA-9321-3ADA2E368FCD}" type="slidenum">
              <a:rPr lang="en-GB" smtClean="0"/>
              <a:t>‹#›</a:t>
            </a:fld>
            <a:endParaRPr lang="en-GB"/>
          </a:p>
        </p:txBody>
      </p:sp>
      <p:sp>
        <p:nvSpPr>
          <p:cNvPr id="7" name="Title Placeholder 1">
            <a:extLst>
              <a:ext uri="{FF2B5EF4-FFF2-40B4-BE49-F238E27FC236}">
                <a16:creationId xmlns:a16="http://schemas.microsoft.com/office/drawing/2014/main" id="{F2EE1D34-1CDD-32C6-8A2A-FAB23C213565}"/>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230006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0012" y="1482726"/>
            <a:ext cx="6172200" cy="487362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fr-FR" dirty="0" err="1">
                <a:latin typeface="Arial Narrow" panose="020B0604020202020204" pitchFamily="34" charset="0"/>
                <a:cs typeface="Arial Narrow" panose="020B0604020202020204" pitchFamily="34" charset="0"/>
              </a:rPr>
              <a:t>Title</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presentation</a:t>
            </a:r>
            <a:r>
              <a:rPr lang="fr-FR" dirty="0">
                <a:latin typeface="Arial Narrow" panose="020B0604020202020204" pitchFamily="34" charset="0"/>
                <a:cs typeface="Arial Narrow" panose="020B0604020202020204" pitchFamily="34" charset="0"/>
              </a:rPr>
              <a:t>  / Name of </a:t>
            </a:r>
            <a:r>
              <a:rPr lang="fr-FR" dirty="0" err="1">
                <a:latin typeface="Arial Narrow" panose="020B0604020202020204" pitchFamily="34" charset="0"/>
                <a:cs typeface="Arial Narrow" panose="020B0604020202020204" pitchFamily="34" charset="0"/>
              </a:rPr>
              <a:t>lecturer</a:t>
            </a:r>
            <a:r>
              <a:rPr lang="fr-FR" dirty="0">
                <a:latin typeface="Arial Narrow" panose="020B0604020202020204" pitchFamily="34" charset="0"/>
                <a:cs typeface="Arial Narrow" panose="020B0604020202020204" pitchFamily="34" charset="0"/>
              </a:rPr>
              <a:t> / Name of institution or </a:t>
            </a:r>
            <a:r>
              <a:rPr lang="fr-FR" dirty="0" err="1">
                <a:latin typeface="Arial Narrow" panose="020B0604020202020204" pitchFamily="34" charset="0"/>
                <a:cs typeface="Arial Narrow" panose="020B0604020202020204" pitchFamily="34" charset="0"/>
              </a:rPr>
              <a:t>laboratory</a:t>
            </a:r>
            <a:endParaRPr lang="fr-FR" dirty="0">
              <a:latin typeface="Arial Narrow" panose="020B0604020202020204" pitchFamily="34" charset="0"/>
              <a:cs typeface="Arial Narrow" panose="020B0604020202020204" pitchFamily="34" charset="0"/>
            </a:endParaRPr>
          </a:p>
        </p:txBody>
      </p:sp>
      <p:sp>
        <p:nvSpPr>
          <p:cNvPr id="7" name="Slide Number Placeholder 6"/>
          <p:cNvSpPr>
            <a:spLocks noGrp="1"/>
          </p:cNvSpPr>
          <p:nvPr>
            <p:ph type="sldNum" sz="quarter" idx="12"/>
          </p:nvPr>
        </p:nvSpPr>
        <p:spPr/>
        <p:txBody>
          <a:bodyPr/>
          <a:lstStyle/>
          <a:p>
            <a:fld id="{005C7FBA-D4E9-46CA-9321-3ADA2E368FCD}" type="slidenum">
              <a:rPr lang="en-GB" smtClean="0"/>
              <a:t>‹#›</a:t>
            </a:fld>
            <a:endParaRPr lang="en-GB"/>
          </a:p>
        </p:txBody>
      </p:sp>
      <p:sp>
        <p:nvSpPr>
          <p:cNvPr id="8" name="Title 1">
            <a:extLst>
              <a:ext uri="{FF2B5EF4-FFF2-40B4-BE49-F238E27FC236}">
                <a16:creationId xmlns:a16="http://schemas.microsoft.com/office/drawing/2014/main" id="{F49AC1C2-6573-E8F5-1B73-66A5976DD0FA}"/>
              </a:ext>
            </a:extLst>
          </p:cNvPr>
          <p:cNvSpPr>
            <a:spLocks noGrp="1"/>
          </p:cNvSpPr>
          <p:nvPr>
            <p:ph type="title"/>
          </p:nvPr>
        </p:nvSpPr>
        <p:spPr>
          <a:xfrm>
            <a:off x="838200" y="1482726"/>
            <a:ext cx="3932237" cy="1062037"/>
          </a:xfrm>
          <a:prstGeom prst="rect">
            <a:avLst/>
          </a:prstGeom>
        </p:spPr>
        <p:txBody>
          <a:bodyPr anchor="b">
            <a:normAutofit/>
          </a:bodyPr>
          <a:lstStyle>
            <a:lvl1pPr>
              <a:defRPr sz="2000" b="1"/>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7BE36B74-A996-2CD7-DD78-D4DA305F8329}"/>
              </a:ext>
            </a:extLst>
          </p:cNvPr>
          <p:cNvSpPr>
            <a:spLocks noGrp="1"/>
          </p:cNvSpPr>
          <p:nvPr>
            <p:ph type="body" sz="half" idx="2"/>
          </p:nvPr>
        </p:nvSpPr>
        <p:spPr>
          <a:xfrm>
            <a:off x="838200" y="254476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4">
            <a:extLst>
              <a:ext uri="{FF2B5EF4-FFF2-40B4-BE49-F238E27FC236}">
                <a16:creationId xmlns:a16="http://schemas.microsoft.com/office/drawing/2014/main" id="{D87E7501-1163-5C74-AF7F-E97E4539AC5B}"/>
              </a:ext>
            </a:extLst>
          </p:cNvPr>
          <p:cNvSpPr>
            <a:spLocks noGrp="1"/>
          </p:cNvSpPr>
          <p:nvPr>
            <p:ph type="body" sz="quarter" idx="13" hasCustomPrompt="1"/>
          </p:nvPr>
        </p:nvSpPr>
        <p:spPr>
          <a:xfrm>
            <a:off x="2355696" y="152483"/>
            <a:ext cx="7408824" cy="1325563"/>
          </a:xfrm>
        </p:spPr>
        <p:txBody>
          <a:bodyPr>
            <a:normAutofit/>
          </a:bodyPr>
          <a:lstStyle>
            <a:lvl1pPr marL="0" indent="0" algn="ctr">
              <a:buNone/>
              <a:defRPr sz="3600"/>
            </a:lvl1pPr>
            <a:lvl4pPr marL="1371600" indent="0" algn="ctr">
              <a:buNone/>
              <a:defRPr sz="3600"/>
            </a:lvl4pPr>
          </a:lstStyle>
          <a:p>
            <a:pPr lvl="0"/>
            <a:r>
              <a:rPr lang="it-IT" dirty="0"/>
              <a:t>Slide Title</a:t>
            </a:r>
            <a:endParaRPr lang="en-GB" dirty="0"/>
          </a:p>
        </p:txBody>
      </p:sp>
    </p:spTree>
    <p:extLst>
      <p:ext uri="{BB962C8B-B14F-4D97-AF65-F5344CB8AC3E}">
        <p14:creationId xmlns:p14="http://schemas.microsoft.com/office/powerpoint/2010/main" val="1838040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C3A11-7AC8-D5EE-63E0-77488412A2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1F2F673-68FC-44EF-18F0-6D734D9683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8AB047-62FC-443B-0E2A-DA68122C8EC8}"/>
              </a:ext>
            </a:extLst>
          </p:cNvPr>
          <p:cNvSpPr>
            <a:spLocks noGrp="1"/>
          </p:cNvSpPr>
          <p:nvPr>
            <p:ph type="dt" sz="half" idx="10"/>
          </p:nvPr>
        </p:nvSpPr>
        <p:spPr/>
        <p:txBody>
          <a:bodyPr/>
          <a:lstStyle/>
          <a:p>
            <a:fld id="{E85B2B26-EAC0-488B-900E-8F8A5BBDC34B}" type="datetimeFigureOut">
              <a:rPr lang="en-GB" smtClean="0"/>
              <a:t>27/05/2025</a:t>
            </a:fld>
            <a:endParaRPr lang="en-GB"/>
          </a:p>
        </p:txBody>
      </p:sp>
      <p:sp>
        <p:nvSpPr>
          <p:cNvPr id="5" name="Footer Placeholder 4">
            <a:extLst>
              <a:ext uri="{FF2B5EF4-FFF2-40B4-BE49-F238E27FC236}">
                <a16:creationId xmlns:a16="http://schemas.microsoft.com/office/drawing/2014/main" id="{D0CA0EB5-BBF5-2C9B-1D47-B854167CD8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3B3247-3864-20EB-45D0-A82F5992165D}"/>
              </a:ext>
            </a:extLst>
          </p:cNvPr>
          <p:cNvSpPr>
            <a:spLocks noGrp="1"/>
          </p:cNvSpPr>
          <p:nvPr>
            <p:ph type="sldNum" sz="quarter" idx="12"/>
          </p:nvPr>
        </p:nvSpPr>
        <p:spPr/>
        <p:txBody>
          <a:bodyPr/>
          <a:lstStyle/>
          <a:p>
            <a:fld id="{E3362BE4-231B-4850-9647-3A528262AE45}" type="slidenum">
              <a:rPr lang="en-GB" smtClean="0"/>
              <a:t>‹#›</a:t>
            </a:fld>
            <a:endParaRPr lang="en-GB"/>
          </a:p>
        </p:txBody>
      </p:sp>
    </p:spTree>
    <p:extLst>
      <p:ext uri="{BB962C8B-B14F-4D97-AF65-F5344CB8AC3E}">
        <p14:creationId xmlns:p14="http://schemas.microsoft.com/office/powerpoint/2010/main" val="106166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482726"/>
            <a:ext cx="3932237" cy="1062037"/>
          </a:xfrm>
          <a:prstGeom prst="rect">
            <a:avLst/>
          </a:prstGeom>
        </p:spPr>
        <p:txBody>
          <a:bodyPr anchor="b">
            <a:normAutofit/>
          </a:bodyPr>
          <a:lstStyle>
            <a:lvl1pPr>
              <a:defRPr sz="20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0012" y="1482726"/>
            <a:ext cx="6172200" cy="487362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8200" y="254476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fr-FR" dirty="0" err="1">
                <a:latin typeface="Arial Narrow" panose="020B0604020202020204" pitchFamily="34" charset="0"/>
                <a:cs typeface="Arial Narrow" panose="020B0604020202020204" pitchFamily="34" charset="0"/>
              </a:rPr>
              <a:t>Title</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presentation</a:t>
            </a:r>
            <a:r>
              <a:rPr lang="fr-FR" dirty="0">
                <a:latin typeface="Arial Narrow" panose="020B0604020202020204" pitchFamily="34" charset="0"/>
                <a:cs typeface="Arial Narrow" panose="020B0604020202020204" pitchFamily="34" charset="0"/>
              </a:rPr>
              <a:t>  / Name of </a:t>
            </a:r>
            <a:r>
              <a:rPr lang="fr-FR" dirty="0" err="1">
                <a:latin typeface="Arial Narrow" panose="020B0604020202020204" pitchFamily="34" charset="0"/>
                <a:cs typeface="Arial Narrow" panose="020B0604020202020204" pitchFamily="34" charset="0"/>
              </a:rPr>
              <a:t>lecturer</a:t>
            </a:r>
            <a:r>
              <a:rPr lang="fr-FR" dirty="0">
                <a:latin typeface="Arial Narrow" panose="020B0604020202020204" pitchFamily="34" charset="0"/>
                <a:cs typeface="Arial Narrow" panose="020B0604020202020204" pitchFamily="34" charset="0"/>
              </a:rPr>
              <a:t> / Name of institution or </a:t>
            </a:r>
            <a:r>
              <a:rPr lang="fr-FR" dirty="0" err="1">
                <a:latin typeface="Arial Narrow" panose="020B0604020202020204" pitchFamily="34" charset="0"/>
                <a:cs typeface="Arial Narrow" panose="020B0604020202020204" pitchFamily="34" charset="0"/>
              </a:rPr>
              <a:t>laboratory</a:t>
            </a:r>
            <a:endParaRPr lang="fr-FR" dirty="0">
              <a:latin typeface="Arial Narrow" panose="020B0604020202020204" pitchFamily="34" charset="0"/>
              <a:cs typeface="Arial Narrow" panose="020B0604020202020204" pitchFamily="34" charset="0"/>
            </a:endParaRPr>
          </a:p>
        </p:txBody>
      </p:sp>
      <p:sp>
        <p:nvSpPr>
          <p:cNvPr id="7" name="Slide Number Placeholder 6"/>
          <p:cNvSpPr>
            <a:spLocks noGrp="1"/>
          </p:cNvSpPr>
          <p:nvPr>
            <p:ph type="sldNum" sz="quarter" idx="12"/>
          </p:nvPr>
        </p:nvSpPr>
        <p:spPr/>
        <p:txBody>
          <a:bodyPr/>
          <a:lstStyle/>
          <a:p>
            <a:fld id="{005C7FBA-D4E9-46CA-9321-3ADA2E368FCD}" type="slidenum">
              <a:rPr lang="en-GB" smtClean="0"/>
              <a:t>‹#›</a:t>
            </a:fld>
            <a:endParaRPr lang="en-GB"/>
          </a:p>
        </p:txBody>
      </p:sp>
      <p:sp>
        <p:nvSpPr>
          <p:cNvPr id="9" name="Text Placeholder 4">
            <a:extLst>
              <a:ext uri="{FF2B5EF4-FFF2-40B4-BE49-F238E27FC236}">
                <a16:creationId xmlns:a16="http://schemas.microsoft.com/office/drawing/2014/main" id="{D08786CB-E1F4-439A-5528-1599FF881722}"/>
              </a:ext>
            </a:extLst>
          </p:cNvPr>
          <p:cNvSpPr>
            <a:spLocks noGrp="1"/>
          </p:cNvSpPr>
          <p:nvPr>
            <p:ph type="body" sz="quarter" idx="13" hasCustomPrompt="1"/>
          </p:nvPr>
        </p:nvSpPr>
        <p:spPr>
          <a:xfrm>
            <a:off x="2355696" y="152483"/>
            <a:ext cx="7408824" cy="1325563"/>
          </a:xfrm>
        </p:spPr>
        <p:txBody>
          <a:bodyPr>
            <a:normAutofit/>
          </a:bodyPr>
          <a:lstStyle>
            <a:lvl1pPr marL="0" indent="0" algn="ctr">
              <a:buNone/>
              <a:defRPr sz="3600"/>
            </a:lvl1pPr>
            <a:lvl4pPr marL="1371600" indent="0" algn="ctr">
              <a:buNone/>
              <a:defRPr sz="3600"/>
            </a:lvl4pPr>
          </a:lstStyle>
          <a:p>
            <a:pPr lvl="0"/>
            <a:r>
              <a:rPr lang="it-IT" dirty="0"/>
              <a:t>Slide Title</a:t>
            </a:r>
            <a:endParaRPr lang="en-GB" dirty="0"/>
          </a:p>
        </p:txBody>
      </p:sp>
    </p:spTree>
    <p:extLst>
      <p:ext uri="{BB962C8B-B14F-4D97-AF65-F5344CB8AC3E}">
        <p14:creationId xmlns:p14="http://schemas.microsoft.com/office/powerpoint/2010/main" val="6111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22E5917-363B-A71A-2546-65FA55520B24}"/>
              </a:ext>
            </a:extLst>
          </p:cNvPr>
          <p:cNvSpPr/>
          <p:nvPr userDrawn="1"/>
        </p:nvSpPr>
        <p:spPr>
          <a:xfrm>
            <a:off x="11433717" y="6434254"/>
            <a:ext cx="758283" cy="4237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4" name="Image 12">
            <a:extLst>
              <a:ext uri="{FF2B5EF4-FFF2-40B4-BE49-F238E27FC236}">
                <a16:creationId xmlns:a16="http://schemas.microsoft.com/office/drawing/2014/main" id="{F4916F82-0970-A2D0-E83E-C828CFB3C184}"/>
              </a:ext>
            </a:extLst>
          </p:cNvPr>
          <p:cNvPicPr>
            <a:picLocks noChangeAspect="1"/>
          </p:cNvPicPr>
          <p:nvPr userDrawn="1"/>
        </p:nvPicPr>
        <p:blipFill>
          <a:blip r:embed="rId2"/>
          <a:stretch>
            <a:fillRect/>
          </a:stretch>
        </p:blipFill>
        <p:spPr>
          <a:xfrm flipV="1">
            <a:off x="233858" y="6385196"/>
            <a:ext cx="11716980" cy="132418"/>
          </a:xfrm>
          <a:prstGeom prst="rect">
            <a:avLst/>
          </a:prstGeom>
        </p:spPr>
      </p:pic>
      <p:sp>
        <p:nvSpPr>
          <p:cNvPr id="21" name="ZoneTexte 3">
            <a:extLst>
              <a:ext uri="{FF2B5EF4-FFF2-40B4-BE49-F238E27FC236}">
                <a16:creationId xmlns:a16="http://schemas.microsoft.com/office/drawing/2014/main" id="{CCCBB29A-511A-31E9-75B7-A496B79754B8}"/>
              </a:ext>
            </a:extLst>
          </p:cNvPr>
          <p:cNvSpPr txBox="1"/>
          <p:nvPr userDrawn="1"/>
        </p:nvSpPr>
        <p:spPr>
          <a:xfrm>
            <a:off x="1570624" y="5780739"/>
            <a:ext cx="9043446" cy="523220"/>
          </a:xfrm>
          <a:prstGeom prst="rect">
            <a:avLst/>
          </a:prstGeom>
          <a:noFill/>
        </p:spPr>
        <p:txBody>
          <a:bodyPr wrap="square" rtlCol="0">
            <a:spAutoFit/>
          </a:bodyPr>
          <a:lstStyle/>
          <a:p>
            <a:pPr algn="just"/>
            <a:r>
              <a:rPr lang="fr-FR" sz="1400" i="1" dirty="0">
                <a:solidFill>
                  <a:srgbClr val="222222"/>
                </a:solidFill>
                <a:effectLst/>
                <a:latin typeface="Arial Narrow" panose="020B0604020202020204" pitchFamily="34" charset="0"/>
                <a:cs typeface="Arial Narrow" panose="020B0604020202020204" pitchFamily="34" charset="0"/>
              </a:rPr>
              <a:t>Co-</a:t>
            </a:r>
            <a:r>
              <a:rPr lang="fr-FR" sz="1400" i="1" dirty="0" err="1">
                <a:solidFill>
                  <a:srgbClr val="222222"/>
                </a:solidFill>
                <a:effectLst/>
                <a:latin typeface="Arial Narrow" panose="020B0604020202020204" pitchFamily="34" charset="0"/>
                <a:cs typeface="Arial Narrow" panose="020B0604020202020204" pitchFamily="34" charset="0"/>
              </a:rPr>
              <a:t>funded</a:t>
            </a:r>
            <a:r>
              <a:rPr lang="fr-FR" sz="1400" i="1" dirty="0">
                <a:solidFill>
                  <a:srgbClr val="222222"/>
                </a:solidFill>
                <a:effectLst/>
                <a:latin typeface="Arial Narrow" panose="020B0604020202020204" pitchFamily="34" charset="0"/>
                <a:cs typeface="Arial Narrow" panose="020B0604020202020204" pitchFamily="34" charset="0"/>
              </a:rPr>
              <a:t> by the </a:t>
            </a:r>
            <a:r>
              <a:rPr lang="fr-FR" sz="1400" i="1" dirty="0" err="1">
                <a:solidFill>
                  <a:srgbClr val="222222"/>
                </a:solidFill>
                <a:effectLst/>
                <a:latin typeface="Arial Narrow" panose="020B0604020202020204" pitchFamily="34" charset="0"/>
                <a:cs typeface="Arial Narrow" panose="020B0604020202020204" pitchFamily="34" charset="0"/>
              </a:rPr>
              <a:t>European</a:t>
            </a:r>
            <a:r>
              <a:rPr lang="fr-FR" sz="1400" i="1" dirty="0">
                <a:solidFill>
                  <a:srgbClr val="222222"/>
                </a:solidFill>
                <a:effectLst/>
                <a:latin typeface="Arial Narrow" panose="020B0604020202020204" pitchFamily="34" charset="0"/>
                <a:cs typeface="Arial Narrow" panose="020B0604020202020204" pitchFamily="34" charset="0"/>
              </a:rPr>
              <a:t> Union (EU). </a:t>
            </a:r>
            <a:r>
              <a:rPr lang="fr-FR" sz="1400" i="1" dirty="0" err="1">
                <a:solidFill>
                  <a:srgbClr val="222222"/>
                </a:solidFill>
                <a:effectLst/>
                <a:latin typeface="Arial Narrow" panose="020B0604020202020204" pitchFamily="34" charset="0"/>
                <a:cs typeface="Arial Narrow" panose="020B0604020202020204" pitchFamily="34" charset="0"/>
              </a:rPr>
              <a:t>Views</a:t>
            </a:r>
            <a:r>
              <a:rPr lang="fr-FR" sz="1400" i="1" dirty="0">
                <a:solidFill>
                  <a:srgbClr val="222222"/>
                </a:solidFill>
                <a:effectLst/>
                <a:latin typeface="Arial Narrow" panose="020B0604020202020204" pitchFamily="34" charset="0"/>
                <a:cs typeface="Arial Narrow" panose="020B0604020202020204" pitchFamily="34" charset="0"/>
              </a:rPr>
              <a:t> and opinions </a:t>
            </a:r>
            <a:r>
              <a:rPr lang="fr-FR" sz="1400" i="1" dirty="0" err="1">
                <a:solidFill>
                  <a:srgbClr val="222222"/>
                </a:solidFill>
                <a:effectLst/>
                <a:latin typeface="Arial Narrow" panose="020B0604020202020204" pitchFamily="34" charset="0"/>
                <a:cs typeface="Arial Narrow" panose="020B0604020202020204" pitchFamily="34" charset="0"/>
              </a:rPr>
              <a:t>expressed</a:t>
            </a:r>
            <a:r>
              <a:rPr lang="fr-FR" sz="1400" i="1" dirty="0">
                <a:solidFill>
                  <a:srgbClr val="222222"/>
                </a:solidFill>
                <a:effectLst/>
                <a:latin typeface="Arial Narrow" panose="020B0604020202020204" pitchFamily="34" charset="0"/>
                <a:cs typeface="Arial Narrow" panose="020B0604020202020204" pitchFamily="34" charset="0"/>
              </a:rPr>
              <a:t> are </a:t>
            </a:r>
            <a:r>
              <a:rPr lang="fr-FR" sz="1400" i="1" dirty="0" err="1">
                <a:solidFill>
                  <a:srgbClr val="222222"/>
                </a:solidFill>
                <a:effectLst/>
                <a:latin typeface="Arial Narrow" panose="020B0604020202020204" pitchFamily="34" charset="0"/>
                <a:cs typeface="Arial Narrow" panose="020B0604020202020204" pitchFamily="34" charset="0"/>
              </a:rPr>
              <a:t>however</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those</a:t>
            </a:r>
            <a:r>
              <a:rPr lang="fr-FR" sz="1400" i="1" dirty="0">
                <a:solidFill>
                  <a:srgbClr val="222222"/>
                </a:solidFill>
                <a:effectLst/>
                <a:latin typeface="Arial Narrow" panose="020B0604020202020204" pitchFamily="34" charset="0"/>
                <a:cs typeface="Arial Narrow" panose="020B0604020202020204" pitchFamily="34" charset="0"/>
              </a:rPr>
              <a:t> of the </a:t>
            </a:r>
            <a:r>
              <a:rPr lang="fr-FR" sz="1400" i="1" dirty="0" err="1">
                <a:solidFill>
                  <a:srgbClr val="222222"/>
                </a:solidFill>
                <a:effectLst/>
                <a:latin typeface="Arial Narrow" panose="020B0604020202020204" pitchFamily="34" charset="0"/>
                <a:cs typeface="Arial Narrow" panose="020B0604020202020204" pitchFamily="34" charset="0"/>
              </a:rPr>
              <a:t>author</a:t>
            </a:r>
            <a:r>
              <a:rPr lang="fr-FR" sz="1400" i="1" dirty="0">
                <a:solidFill>
                  <a:srgbClr val="222222"/>
                </a:solidFill>
                <a:effectLst/>
                <a:latin typeface="Arial Narrow" panose="020B0604020202020204" pitchFamily="34" charset="0"/>
                <a:cs typeface="Arial Narrow" panose="020B0604020202020204" pitchFamily="34" charset="0"/>
              </a:rPr>
              <a:t>(s) </a:t>
            </a:r>
            <a:r>
              <a:rPr lang="fr-FR" sz="1400" i="1" dirty="0" err="1">
                <a:solidFill>
                  <a:srgbClr val="222222"/>
                </a:solidFill>
                <a:effectLst/>
                <a:latin typeface="Arial Narrow" panose="020B0604020202020204" pitchFamily="34" charset="0"/>
                <a:cs typeface="Arial Narrow" panose="020B0604020202020204" pitchFamily="34" charset="0"/>
              </a:rPr>
              <a:t>only</a:t>
            </a:r>
            <a:r>
              <a:rPr lang="fr-FR" sz="1400" i="1" dirty="0">
                <a:solidFill>
                  <a:srgbClr val="222222"/>
                </a:solidFill>
                <a:effectLst/>
                <a:latin typeface="Arial Narrow" panose="020B0604020202020204" pitchFamily="34" charset="0"/>
                <a:cs typeface="Arial Narrow" panose="020B0604020202020204" pitchFamily="34" charset="0"/>
              </a:rPr>
              <a:t> and do not </a:t>
            </a:r>
            <a:r>
              <a:rPr lang="fr-FR" sz="1400" i="1" dirty="0" err="1">
                <a:solidFill>
                  <a:srgbClr val="222222"/>
                </a:solidFill>
                <a:effectLst/>
                <a:latin typeface="Arial Narrow" panose="020B0604020202020204" pitchFamily="34" charset="0"/>
                <a:cs typeface="Arial Narrow" panose="020B0604020202020204" pitchFamily="34" charset="0"/>
              </a:rPr>
              <a:t>necessarily</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reflect</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those</a:t>
            </a:r>
            <a:r>
              <a:rPr lang="fr-FR" sz="1400" i="1" dirty="0">
                <a:solidFill>
                  <a:srgbClr val="222222"/>
                </a:solidFill>
                <a:effectLst/>
                <a:latin typeface="Arial Narrow" panose="020B0604020202020204" pitchFamily="34" charset="0"/>
                <a:cs typeface="Arial Narrow" panose="020B0604020202020204" pitchFamily="34" charset="0"/>
              </a:rPr>
              <a:t> of the EU or </a:t>
            </a:r>
            <a:r>
              <a:rPr lang="fr-FR" sz="1400" i="1" dirty="0" err="1">
                <a:solidFill>
                  <a:srgbClr val="222222"/>
                </a:solidFill>
                <a:effectLst/>
                <a:latin typeface="Arial Narrow" panose="020B0604020202020204" pitchFamily="34" charset="0"/>
                <a:cs typeface="Arial Narrow" panose="020B0604020202020204" pitchFamily="34" charset="0"/>
              </a:rPr>
              <a:t>European</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Research</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Executive</a:t>
            </a:r>
            <a:r>
              <a:rPr lang="fr-FR" sz="1400" i="1" dirty="0">
                <a:solidFill>
                  <a:srgbClr val="222222"/>
                </a:solidFill>
                <a:effectLst/>
                <a:latin typeface="Arial Narrow" panose="020B0604020202020204" pitchFamily="34" charset="0"/>
                <a:cs typeface="Arial Narrow" panose="020B0604020202020204" pitchFamily="34" charset="0"/>
              </a:rPr>
              <a:t> Agency (REA). </a:t>
            </a:r>
            <a:r>
              <a:rPr lang="fr-FR" sz="1400" i="1" dirty="0" err="1">
                <a:solidFill>
                  <a:srgbClr val="222222"/>
                </a:solidFill>
                <a:effectLst/>
                <a:latin typeface="Arial Narrow" panose="020B0604020202020204" pitchFamily="34" charset="0"/>
                <a:cs typeface="Arial Narrow" panose="020B0604020202020204" pitchFamily="34" charset="0"/>
              </a:rPr>
              <a:t>Neither</a:t>
            </a:r>
            <a:r>
              <a:rPr lang="fr-FR" sz="1400" i="1" dirty="0">
                <a:solidFill>
                  <a:srgbClr val="222222"/>
                </a:solidFill>
                <a:effectLst/>
                <a:latin typeface="Arial Narrow" panose="020B0604020202020204" pitchFamily="34" charset="0"/>
                <a:cs typeface="Arial Narrow" panose="020B0604020202020204" pitchFamily="34" charset="0"/>
              </a:rPr>
              <a:t> the EU </a:t>
            </a:r>
            <a:r>
              <a:rPr lang="fr-FR" sz="1400" i="1" dirty="0" err="1">
                <a:solidFill>
                  <a:srgbClr val="222222"/>
                </a:solidFill>
                <a:effectLst/>
                <a:latin typeface="Arial Narrow" panose="020B0604020202020204" pitchFamily="34" charset="0"/>
                <a:cs typeface="Arial Narrow" panose="020B0604020202020204" pitchFamily="34" charset="0"/>
              </a:rPr>
              <a:t>nor</a:t>
            </a:r>
            <a:r>
              <a:rPr lang="fr-FR" sz="1400" i="1" dirty="0">
                <a:solidFill>
                  <a:srgbClr val="222222"/>
                </a:solidFill>
                <a:effectLst/>
                <a:latin typeface="Arial Narrow" panose="020B0604020202020204" pitchFamily="34" charset="0"/>
                <a:cs typeface="Arial Narrow" panose="020B0604020202020204" pitchFamily="34" charset="0"/>
              </a:rPr>
              <a:t> the REA can </a:t>
            </a:r>
            <a:r>
              <a:rPr lang="fr-FR" sz="1400" i="1" dirty="0" err="1">
                <a:solidFill>
                  <a:srgbClr val="222222"/>
                </a:solidFill>
                <a:effectLst/>
                <a:latin typeface="Arial Narrow" panose="020B0604020202020204" pitchFamily="34" charset="0"/>
                <a:cs typeface="Arial Narrow" panose="020B0604020202020204" pitchFamily="34" charset="0"/>
              </a:rPr>
              <a:t>be</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held</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responsible</a:t>
            </a:r>
            <a:r>
              <a:rPr lang="fr-FR" sz="1400" i="1" dirty="0">
                <a:solidFill>
                  <a:srgbClr val="222222"/>
                </a:solidFill>
                <a:effectLst/>
                <a:latin typeface="Arial Narrow" panose="020B0604020202020204" pitchFamily="34" charset="0"/>
                <a:cs typeface="Arial Narrow" panose="020B0604020202020204" pitchFamily="34" charset="0"/>
              </a:rPr>
              <a:t> for </a:t>
            </a:r>
            <a:r>
              <a:rPr lang="fr-FR" sz="1400" i="1" dirty="0" err="1">
                <a:solidFill>
                  <a:srgbClr val="222222"/>
                </a:solidFill>
                <a:effectLst/>
                <a:latin typeface="Arial Narrow" panose="020B0604020202020204" pitchFamily="34" charset="0"/>
                <a:cs typeface="Arial Narrow" panose="020B0604020202020204" pitchFamily="34" charset="0"/>
              </a:rPr>
              <a:t>them</a:t>
            </a:r>
            <a:r>
              <a:rPr lang="fr-FR" sz="1400" i="1" dirty="0">
                <a:solidFill>
                  <a:srgbClr val="222222"/>
                </a:solidFill>
                <a:effectLst/>
                <a:latin typeface="Arial Narrow" panose="020B0604020202020204" pitchFamily="34" charset="0"/>
                <a:cs typeface="Arial Narrow" panose="020B0604020202020204" pitchFamily="34" charset="0"/>
              </a:rPr>
              <a:t>.</a:t>
            </a:r>
            <a:endParaRPr lang="fr-FR" sz="1400" i="1" dirty="0">
              <a:latin typeface="Arial Narrow" panose="020B0604020202020204" pitchFamily="34" charset="0"/>
              <a:cs typeface="Arial Narrow" panose="020B0604020202020204" pitchFamily="34" charset="0"/>
            </a:endParaRPr>
          </a:p>
        </p:txBody>
      </p:sp>
      <p:sp>
        <p:nvSpPr>
          <p:cNvPr id="11" name="Footer Placeholder 4">
            <a:extLst>
              <a:ext uri="{FF2B5EF4-FFF2-40B4-BE49-F238E27FC236}">
                <a16:creationId xmlns:a16="http://schemas.microsoft.com/office/drawing/2014/main" id="{F83D4257-748B-0395-8DDA-64696B5194A3}"/>
              </a:ext>
            </a:extLst>
          </p:cNvPr>
          <p:cNvSpPr>
            <a:spLocks noGrp="1"/>
          </p:cNvSpPr>
          <p:nvPr>
            <p:ph type="ftr" sz="quarter" idx="3"/>
          </p:nvPr>
        </p:nvSpPr>
        <p:spPr>
          <a:xfrm>
            <a:off x="1471961" y="6492875"/>
            <a:ext cx="9419994" cy="365125"/>
          </a:xfrm>
          <a:prstGeom prst="rect">
            <a:avLst/>
          </a:prstGeom>
        </p:spPr>
        <p:txBody>
          <a:bodyPr vert="horz" lIns="91440" tIns="45720" rIns="91440" bIns="45720" rtlCol="0" anchor="ctr"/>
          <a:lstStyle>
            <a:lvl1pPr algn="ctr">
              <a:defRPr sz="1200">
                <a:solidFill>
                  <a:schemeClr val="tx1">
                    <a:lumMod val="75000"/>
                    <a:lumOff val="25000"/>
                  </a:schemeClr>
                </a:solidFill>
                <a:latin typeface="Arial Narrow" panose="020B0606020202030204" pitchFamily="34" charset="0"/>
                <a:cs typeface="Arial" panose="020B0604020202020204" pitchFamily="34" charset="0"/>
              </a:defRPr>
            </a:lvl1pPr>
          </a:lstStyle>
          <a:p>
            <a:r>
              <a:rPr lang="fr-FR" dirty="0" err="1">
                <a:latin typeface="Arial Narrow" panose="020B0604020202020204" pitchFamily="34" charset="0"/>
                <a:cs typeface="Arial Narrow" panose="020B0604020202020204" pitchFamily="34" charset="0"/>
              </a:rPr>
              <a:t>Title</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presentation</a:t>
            </a:r>
            <a:r>
              <a:rPr lang="fr-FR" dirty="0">
                <a:latin typeface="Arial Narrow" panose="020B0604020202020204" pitchFamily="34" charset="0"/>
                <a:cs typeface="Arial Narrow" panose="020B0604020202020204" pitchFamily="34" charset="0"/>
              </a:rPr>
              <a:t>  / Name of </a:t>
            </a:r>
            <a:r>
              <a:rPr lang="fr-FR" dirty="0" err="1">
                <a:latin typeface="Arial Narrow" panose="020B0604020202020204" pitchFamily="34" charset="0"/>
                <a:cs typeface="Arial Narrow" panose="020B0604020202020204" pitchFamily="34" charset="0"/>
              </a:rPr>
              <a:t>lecturer</a:t>
            </a:r>
            <a:r>
              <a:rPr lang="fr-FR" dirty="0">
                <a:latin typeface="Arial Narrow" panose="020B0604020202020204" pitchFamily="34" charset="0"/>
                <a:cs typeface="Arial Narrow" panose="020B0604020202020204" pitchFamily="34" charset="0"/>
              </a:rPr>
              <a:t> / Name of institution or </a:t>
            </a:r>
            <a:r>
              <a:rPr lang="fr-FR" dirty="0" err="1">
                <a:latin typeface="Arial Narrow" panose="020B0604020202020204" pitchFamily="34" charset="0"/>
                <a:cs typeface="Arial Narrow" panose="020B0604020202020204" pitchFamily="34" charset="0"/>
              </a:rPr>
              <a:t>laboratory</a:t>
            </a:r>
            <a:endParaRPr lang="fr-FR" dirty="0">
              <a:latin typeface="Arial Narrow" panose="020B0604020202020204" pitchFamily="34" charset="0"/>
              <a:cs typeface="Arial Narrow" panose="020B0604020202020204" pitchFamily="34" charset="0"/>
            </a:endParaRPr>
          </a:p>
        </p:txBody>
      </p:sp>
      <p:grpSp>
        <p:nvGrpSpPr>
          <p:cNvPr id="2" name="Group 1">
            <a:extLst>
              <a:ext uri="{FF2B5EF4-FFF2-40B4-BE49-F238E27FC236}">
                <a16:creationId xmlns:a16="http://schemas.microsoft.com/office/drawing/2014/main" id="{E98BE7DC-D69D-A6B1-0123-E95D5927B47D}"/>
              </a:ext>
            </a:extLst>
          </p:cNvPr>
          <p:cNvGrpSpPr/>
          <p:nvPr userDrawn="1"/>
        </p:nvGrpSpPr>
        <p:grpSpPr>
          <a:xfrm>
            <a:off x="2074129" y="2386882"/>
            <a:ext cx="8215658" cy="2899637"/>
            <a:chOff x="318846" y="2369469"/>
            <a:chExt cx="8215658" cy="2899637"/>
          </a:xfrm>
        </p:grpSpPr>
        <p:pic>
          <p:nvPicPr>
            <p:cNvPr id="3" name="Image 2">
              <a:extLst>
                <a:ext uri="{FF2B5EF4-FFF2-40B4-BE49-F238E27FC236}">
                  <a16:creationId xmlns:a16="http://schemas.microsoft.com/office/drawing/2014/main" id="{2FF9FF18-5B67-7DB3-64CB-861F118D147D}"/>
                </a:ext>
              </a:extLst>
            </p:cNvPr>
            <p:cNvPicPr>
              <a:picLocks noChangeAspect="1"/>
            </p:cNvPicPr>
            <p:nvPr userDrawn="1"/>
          </p:nvPicPr>
          <p:blipFill>
            <a:blip r:embed="rId3"/>
            <a:stretch>
              <a:fillRect/>
            </a:stretch>
          </p:blipFill>
          <p:spPr>
            <a:xfrm>
              <a:off x="318846" y="2369469"/>
              <a:ext cx="5441972" cy="2899637"/>
            </a:xfrm>
            <a:prstGeom prst="rect">
              <a:avLst/>
            </a:prstGeom>
          </p:spPr>
        </p:pic>
        <p:pic>
          <p:nvPicPr>
            <p:cNvPr id="6" name="Picture 5" descr="A blue flag with yellow stars&#10;&#10;Description automatically generated">
              <a:extLst>
                <a:ext uri="{FF2B5EF4-FFF2-40B4-BE49-F238E27FC236}">
                  <a16:creationId xmlns:a16="http://schemas.microsoft.com/office/drawing/2014/main" id="{1CAFBAD7-4D60-ADC9-886B-D55A7209E9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60818" y="2396246"/>
              <a:ext cx="2773686" cy="2810262"/>
            </a:xfrm>
            <a:prstGeom prst="rect">
              <a:avLst/>
            </a:prstGeom>
          </p:spPr>
        </p:pic>
      </p:grpSp>
      <p:pic>
        <p:nvPicPr>
          <p:cNvPr id="7" name="Picture 6">
            <a:extLst>
              <a:ext uri="{FF2B5EF4-FFF2-40B4-BE49-F238E27FC236}">
                <a16:creationId xmlns:a16="http://schemas.microsoft.com/office/drawing/2014/main" id="{C8CE5DBB-B52D-4E71-F1EB-E96B681E4EDE}"/>
              </a:ext>
            </a:extLst>
          </p:cNvPr>
          <p:cNvPicPr>
            <a:picLocks noChangeAspect="1"/>
          </p:cNvPicPr>
          <p:nvPr userDrawn="1"/>
        </p:nvPicPr>
        <p:blipFill>
          <a:blip r:embed="rId5"/>
          <a:stretch>
            <a:fillRect/>
          </a:stretch>
        </p:blipFill>
        <p:spPr>
          <a:xfrm>
            <a:off x="-3653" y="0"/>
            <a:ext cx="12192000" cy="1889760"/>
          </a:xfrm>
          <a:prstGeom prst="rect">
            <a:avLst/>
          </a:prstGeom>
        </p:spPr>
      </p:pic>
    </p:spTree>
    <p:extLst>
      <p:ext uri="{BB962C8B-B14F-4D97-AF65-F5344CB8AC3E}">
        <p14:creationId xmlns:p14="http://schemas.microsoft.com/office/powerpoint/2010/main" val="230011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p:nvPr>
        </p:nvSpPr>
        <p:spPr>
          <a:xfrm>
            <a:off x="609600" y="1355726"/>
            <a:ext cx="11074400" cy="5060949"/>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en-US"/>
              <a:t>Lucio Rossi - Univ. of Milano &amp; INFN - WP8 status at MuCol Midterm Review </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10"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1598114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541302"/>
            <a:ext cx="10972440" cy="609398"/>
          </a:xfrm>
          <a:prstGeom prst="rect">
            <a:avLst/>
          </a:prstGeom>
        </p:spPr>
        <p:txBody>
          <a:bodyPr lIns="0" tIns="0" rIns="0" bIns="0" anchor="ctr">
            <a:spAutoFit/>
          </a:bodyPr>
          <a:lstStyle/>
          <a:p>
            <a:pPr algn="ctr"/>
            <a:endParaRPr lang="en-US" sz="4400" b="0" strike="noStrike" spc="-1" dirty="0">
              <a:latin typeface="Arial"/>
            </a:endParaRPr>
          </a:p>
        </p:txBody>
      </p:sp>
      <p:sp>
        <p:nvSpPr>
          <p:cNvPr id="7" name="PlaceHolder 2"/>
          <p:cNvSpPr>
            <a:spLocks noGrp="1"/>
          </p:cNvSpPr>
          <p:nvPr>
            <p:ph type="subTitle"/>
          </p:nvPr>
        </p:nvSpPr>
        <p:spPr>
          <a:xfrm>
            <a:off x="609480" y="3371562"/>
            <a:ext cx="1097244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434914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123"/>
        <p:cNvGrpSpPr/>
        <p:nvPr/>
      </p:nvGrpSpPr>
      <p:grpSpPr>
        <a:xfrm>
          <a:off x="0" y="0"/>
          <a:ext cx="0" cy="0"/>
          <a:chOff x="0" y="0"/>
          <a:chExt cx="0" cy="0"/>
        </a:xfrm>
      </p:grpSpPr>
      <p:sp>
        <p:nvSpPr>
          <p:cNvPr id="124" name="Google Shape;124;p28"/>
          <p:cNvSpPr txBox="1">
            <a:spLocks noGrp="1"/>
          </p:cNvSpPr>
          <p:nvPr>
            <p:ph type="body" idx="1"/>
          </p:nvPr>
        </p:nvSpPr>
        <p:spPr>
          <a:xfrm>
            <a:off x="800100" y="1110216"/>
            <a:ext cx="10553700"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28"/>
          <p:cNvSpPr txBox="1">
            <a:spLocks noGrp="1"/>
          </p:cNvSpPr>
          <p:nvPr>
            <p:ph type="title"/>
          </p:nvPr>
        </p:nvSpPr>
        <p:spPr>
          <a:xfrm>
            <a:off x="800100" y="266701"/>
            <a:ext cx="10553700"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6" name="Google Shape;126;p28"/>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27" name="Google Shape;127;p28"/>
          <p:cNvSpPr txBox="1">
            <a:spLocks noGrp="1"/>
          </p:cNvSpPr>
          <p:nvPr>
            <p:ph type="body" idx="2"/>
          </p:nvPr>
        </p:nvSpPr>
        <p:spPr>
          <a:xfrm>
            <a:off x="800100" y="1605068"/>
            <a:ext cx="10553700" cy="445283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600"/>
              <a:buFont typeface="Lato"/>
              <a:buNone/>
              <a:defRPr>
                <a:solidFill>
                  <a:srgbClr val="3F3F3F"/>
                </a:solidFill>
              </a:defRPr>
            </a:lvl1pPr>
            <a:lvl2pPr marL="914400" lvl="1" indent="-342392" algn="l">
              <a:lnSpc>
                <a:spcPct val="120000"/>
              </a:lnSpc>
              <a:spcBef>
                <a:spcPts val="500"/>
              </a:spcBef>
              <a:spcAft>
                <a:spcPts val="0"/>
              </a:spcAft>
              <a:buSzPts val="1792"/>
              <a:buChar char="•"/>
              <a:defRPr>
                <a:solidFill>
                  <a:srgbClr val="3F3F3F"/>
                </a:solidFill>
              </a:defRPr>
            </a:lvl2pPr>
            <a:lvl3pPr marL="1371600" lvl="2" indent="-340360" algn="l">
              <a:lnSpc>
                <a:spcPct val="120000"/>
              </a:lnSpc>
              <a:spcBef>
                <a:spcPts val="500"/>
              </a:spcBef>
              <a:spcAft>
                <a:spcPts val="0"/>
              </a:spcAft>
              <a:buSzPts val="1760"/>
              <a:buChar char="•"/>
              <a:defRPr>
                <a:solidFill>
                  <a:srgbClr val="3F3F3F"/>
                </a:solidFill>
              </a:defRPr>
            </a:lvl3pPr>
            <a:lvl4pPr marL="1828800" lvl="3" indent="-328167" algn="l">
              <a:lnSpc>
                <a:spcPct val="120000"/>
              </a:lnSpc>
              <a:spcBef>
                <a:spcPts val="500"/>
              </a:spcBef>
              <a:spcAft>
                <a:spcPts val="0"/>
              </a:spcAft>
              <a:buSzPts val="1568"/>
              <a:buChar char="•"/>
              <a:defRPr>
                <a:solidFill>
                  <a:srgbClr val="3F3F3F"/>
                </a:solidFill>
              </a:defRPr>
            </a:lvl4pPr>
            <a:lvl5pPr marL="2286000" lvl="4" indent="-328167" algn="l">
              <a:lnSpc>
                <a:spcPct val="120000"/>
              </a:lnSpc>
              <a:spcBef>
                <a:spcPts val="500"/>
              </a:spcBef>
              <a:spcAft>
                <a:spcPts val="0"/>
              </a:spcAft>
              <a:buSzPts val="1568"/>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28"/>
          <p:cNvSpPr txBox="1">
            <a:spLocks noGrp="1"/>
          </p:cNvSpPr>
          <p:nvPr>
            <p:ph type="ftr" idx="11"/>
          </p:nvPr>
        </p:nvSpPr>
        <p:spPr>
          <a:xfrm>
            <a:off x="1634490" y="6282824"/>
            <a:ext cx="5852160" cy="365125"/>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sz="1100">
                <a:solidFill>
                  <a:srgbClr val="3F3F3F"/>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8"/>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3320623"/>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6FF9-A831-D63B-3FE7-DF8585ED83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66C4E6-E183-2E0C-5320-7C394D59BF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DADB3F-12FD-5A95-0904-AE7ED7F92572}"/>
              </a:ext>
            </a:extLst>
          </p:cNvPr>
          <p:cNvSpPr>
            <a:spLocks noGrp="1"/>
          </p:cNvSpPr>
          <p:nvPr>
            <p:ph type="dt" sz="half" idx="10"/>
          </p:nvPr>
        </p:nvSpPr>
        <p:spPr/>
        <p:txBody>
          <a:bodyPr/>
          <a:lstStyle/>
          <a:p>
            <a:fld id="{E85B2B26-EAC0-488B-900E-8F8A5BBDC34B}" type="datetimeFigureOut">
              <a:rPr lang="en-GB" smtClean="0"/>
              <a:t>27/05/2025</a:t>
            </a:fld>
            <a:endParaRPr lang="en-GB"/>
          </a:p>
        </p:txBody>
      </p:sp>
      <p:sp>
        <p:nvSpPr>
          <p:cNvPr id="5" name="Footer Placeholder 4">
            <a:extLst>
              <a:ext uri="{FF2B5EF4-FFF2-40B4-BE49-F238E27FC236}">
                <a16:creationId xmlns:a16="http://schemas.microsoft.com/office/drawing/2014/main" id="{350C60DD-DD78-9FFD-D763-CFD8800936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A3E9A8-D9EF-E926-9370-6214DE707C7E}"/>
              </a:ext>
            </a:extLst>
          </p:cNvPr>
          <p:cNvSpPr>
            <a:spLocks noGrp="1"/>
          </p:cNvSpPr>
          <p:nvPr>
            <p:ph type="sldNum" sz="quarter" idx="12"/>
          </p:nvPr>
        </p:nvSpPr>
        <p:spPr/>
        <p:txBody>
          <a:bodyPr/>
          <a:lstStyle/>
          <a:p>
            <a:fld id="{E3362BE4-231B-4850-9647-3A528262AE45}" type="slidenum">
              <a:rPr lang="en-GB" smtClean="0"/>
              <a:t>‹#›</a:t>
            </a:fld>
            <a:endParaRPr lang="en-GB"/>
          </a:p>
        </p:txBody>
      </p:sp>
    </p:spTree>
    <p:extLst>
      <p:ext uri="{BB962C8B-B14F-4D97-AF65-F5344CB8AC3E}">
        <p14:creationId xmlns:p14="http://schemas.microsoft.com/office/powerpoint/2010/main" val="362307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94972-8B81-BDBD-5260-B2AEB87491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9DACF8-2CA9-F393-C236-00150B8B78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62879B-5C79-CA07-EF6D-4B40D7A98EBB}"/>
              </a:ext>
            </a:extLst>
          </p:cNvPr>
          <p:cNvSpPr>
            <a:spLocks noGrp="1"/>
          </p:cNvSpPr>
          <p:nvPr>
            <p:ph type="dt" sz="half" idx="10"/>
          </p:nvPr>
        </p:nvSpPr>
        <p:spPr/>
        <p:txBody>
          <a:bodyPr/>
          <a:lstStyle/>
          <a:p>
            <a:fld id="{E85B2B26-EAC0-488B-900E-8F8A5BBDC34B}" type="datetimeFigureOut">
              <a:rPr lang="en-GB" smtClean="0"/>
              <a:t>27/05/2025</a:t>
            </a:fld>
            <a:endParaRPr lang="en-GB"/>
          </a:p>
        </p:txBody>
      </p:sp>
      <p:sp>
        <p:nvSpPr>
          <p:cNvPr id="5" name="Footer Placeholder 4">
            <a:extLst>
              <a:ext uri="{FF2B5EF4-FFF2-40B4-BE49-F238E27FC236}">
                <a16:creationId xmlns:a16="http://schemas.microsoft.com/office/drawing/2014/main" id="{167D2856-1849-8390-B077-1652D30E20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57DD6C-6AE5-66A9-A754-AB28BA1BD9BF}"/>
              </a:ext>
            </a:extLst>
          </p:cNvPr>
          <p:cNvSpPr>
            <a:spLocks noGrp="1"/>
          </p:cNvSpPr>
          <p:nvPr>
            <p:ph type="sldNum" sz="quarter" idx="12"/>
          </p:nvPr>
        </p:nvSpPr>
        <p:spPr/>
        <p:txBody>
          <a:bodyPr/>
          <a:lstStyle/>
          <a:p>
            <a:fld id="{E3362BE4-231B-4850-9647-3A528262AE45}" type="slidenum">
              <a:rPr lang="en-GB" smtClean="0"/>
              <a:t>‹#›</a:t>
            </a:fld>
            <a:endParaRPr lang="en-GB"/>
          </a:p>
        </p:txBody>
      </p:sp>
    </p:spTree>
    <p:extLst>
      <p:ext uri="{BB962C8B-B14F-4D97-AF65-F5344CB8AC3E}">
        <p14:creationId xmlns:p14="http://schemas.microsoft.com/office/powerpoint/2010/main" val="2709160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201D-C461-0311-ACE3-F033626FDE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FFFCAA-7384-3CD6-D3EC-430232F1FC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58D27D1-E915-2469-B8B2-0573E7B0C3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787DC31-B784-5EB9-7093-2536AA40B8ED}"/>
              </a:ext>
            </a:extLst>
          </p:cNvPr>
          <p:cNvSpPr>
            <a:spLocks noGrp="1"/>
          </p:cNvSpPr>
          <p:nvPr>
            <p:ph type="dt" sz="half" idx="10"/>
          </p:nvPr>
        </p:nvSpPr>
        <p:spPr/>
        <p:txBody>
          <a:bodyPr/>
          <a:lstStyle/>
          <a:p>
            <a:fld id="{E85B2B26-EAC0-488B-900E-8F8A5BBDC34B}" type="datetimeFigureOut">
              <a:rPr lang="en-GB" smtClean="0"/>
              <a:t>27/05/2025</a:t>
            </a:fld>
            <a:endParaRPr lang="en-GB"/>
          </a:p>
        </p:txBody>
      </p:sp>
      <p:sp>
        <p:nvSpPr>
          <p:cNvPr id="6" name="Footer Placeholder 5">
            <a:extLst>
              <a:ext uri="{FF2B5EF4-FFF2-40B4-BE49-F238E27FC236}">
                <a16:creationId xmlns:a16="http://schemas.microsoft.com/office/drawing/2014/main" id="{01E7CF35-5F3A-DD81-0068-377951597C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E3E607-98F9-7959-6C92-08A6F4C954F9}"/>
              </a:ext>
            </a:extLst>
          </p:cNvPr>
          <p:cNvSpPr>
            <a:spLocks noGrp="1"/>
          </p:cNvSpPr>
          <p:nvPr>
            <p:ph type="sldNum" sz="quarter" idx="12"/>
          </p:nvPr>
        </p:nvSpPr>
        <p:spPr/>
        <p:txBody>
          <a:bodyPr/>
          <a:lstStyle/>
          <a:p>
            <a:fld id="{E3362BE4-231B-4850-9647-3A528262AE45}" type="slidenum">
              <a:rPr lang="en-GB" smtClean="0"/>
              <a:t>‹#›</a:t>
            </a:fld>
            <a:endParaRPr lang="en-GB"/>
          </a:p>
        </p:txBody>
      </p:sp>
    </p:spTree>
    <p:extLst>
      <p:ext uri="{BB962C8B-B14F-4D97-AF65-F5344CB8AC3E}">
        <p14:creationId xmlns:p14="http://schemas.microsoft.com/office/powerpoint/2010/main" val="4265801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E403-F9D9-BDFE-818A-3E515ACFA02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B43640-1BC0-58FD-C30E-2386AFBBB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714C7F-F3E8-3508-DEEC-C097B50D63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32448E4-846B-A1CD-CAEE-EDBE85BF3B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616DC1-6BB3-A3BF-D80F-4F79E9BF2C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17DFA02-6287-B187-1614-ADF0852F0B7B}"/>
              </a:ext>
            </a:extLst>
          </p:cNvPr>
          <p:cNvSpPr>
            <a:spLocks noGrp="1"/>
          </p:cNvSpPr>
          <p:nvPr>
            <p:ph type="dt" sz="half" idx="10"/>
          </p:nvPr>
        </p:nvSpPr>
        <p:spPr/>
        <p:txBody>
          <a:bodyPr/>
          <a:lstStyle/>
          <a:p>
            <a:fld id="{E85B2B26-EAC0-488B-900E-8F8A5BBDC34B}" type="datetimeFigureOut">
              <a:rPr lang="en-GB" smtClean="0"/>
              <a:t>27/05/2025</a:t>
            </a:fld>
            <a:endParaRPr lang="en-GB"/>
          </a:p>
        </p:txBody>
      </p:sp>
      <p:sp>
        <p:nvSpPr>
          <p:cNvPr id="8" name="Footer Placeholder 7">
            <a:extLst>
              <a:ext uri="{FF2B5EF4-FFF2-40B4-BE49-F238E27FC236}">
                <a16:creationId xmlns:a16="http://schemas.microsoft.com/office/drawing/2014/main" id="{A1B4ED55-A136-86DF-E380-1F8F6148713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D668CE-02E0-3AFD-80F7-B9504B8B972C}"/>
              </a:ext>
            </a:extLst>
          </p:cNvPr>
          <p:cNvSpPr>
            <a:spLocks noGrp="1"/>
          </p:cNvSpPr>
          <p:nvPr>
            <p:ph type="sldNum" sz="quarter" idx="12"/>
          </p:nvPr>
        </p:nvSpPr>
        <p:spPr/>
        <p:txBody>
          <a:bodyPr/>
          <a:lstStyle/>
          <a:p>
            <a:fld id="{E3362BE4-231B-4850-9647-3A528262AE45}" type="slidenum">
              <a:rPr lang="en-GB" smtClean="0"/>
              <a:t>‹#›</a:t>
            </a:fld>
            <a:endParaRPr lang="en-GB"/>
          </a:p>
        </p:txBody>
      </p:sp>
    </p:spTree>
    <p:extLst>
      <p:ext uri="{BB962C8B-B14F-4D97-AF65-F5344CB8AC3E}">
        <p14:creationId xmlns:p14="http://schemas.microsoft.com/office/powerpoint/2010/main" val="1146289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F052-0A0B-B131-D69E-D06D567343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6A1E20-9675-E326-2B55-BA14F22D8B9C}"/>
              </a:ext>
            </a:extLst>
          </p:cNvPr>
          <p:cNvSpPr>
            <a:spLocks noGrp="1"/>
          </p:cNvSpPr>
          <p:nvPr>
            <p:ph type="dt" sz="half" idx="10"/>
          </p:nvPr>
        </p:nvSpPr>
        <p:spPr/>
        <p:txBody>
          <a:bodyPr/>
          <a:lstStyle/>
          <a:p>
            <a:fld id="{E85B2B26-EAC0-488B-900E-8F8A5BBDC34B}" type="datetimeFigureOut">
              <a:rPr lang="en-GB" smtClean="0"/>
              <a:t>27/05/2025</a:t>
            </a:fld>
            <a:endParaRPr lang="en-GB"/>
          </a:p>
        </p:txBody>
      </p:sp>
      <p:sp>
        <p:nvSpPr>
          <p:cNvPr id="4" name="Footer Placeholder 3">
            <a:extLst>
              <a:ext uri="{FF2B5EF4-FFF2-40B4-BE49-F238E27FC236}">
                <a16:creationId xmlns:a16="http://schemas.microsoft.com/office/drawing/2014/main" id="{21342EB7-D520-F38F-0F25-1EC3989615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67A0C-59A9-B4B6-4893-1B67D0993A6D}"/>
              </a:ext>
            </a:extLst>
          </p:cNvPr>
          <p:cNvSpPr>
            <a:spLocks noGrp="1"/>
          </p:cNvSpPr>
          <p:nvPr>
            <p:ph type="sldNum" sz="quarter" idx="12"/>
          </p:nvPr>
        </p:nvSpPr>
        <p:spPr/>
        <p:txBody>
          <a:bodyPr/>
          <a:lstStyle/>
          <a:p>
            <a:fld id="{E3362BE4-231B-4850-9647-3A528262AE45}" type="slidenum">
              <a:rPr lang="en-GB" smtClean="0"/>
              <a:t>‹#›</a:t>
            </a:fld>
            <a:endParaRPr lang="en-GB"/>
          </a:p>
        </p:txBody>
      </p:sp>
    </p:spTree>
    <p:extLst>
      <p:ext uri="{BB962C8B-B14F-4D97-AF65-F5344CB8AC3E}">
        <p14:creationId xmlns:p14="http://schemas.microsoft.com/office/powerpoint/2010/main" val="4092035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AACAF0-513F-B8CA-B4A3-29A67BAE44BD}"/>
              </a:ext>
            </a:extLst>
          </p:cNvPr>
          <p:cNvSpPr>
            <a:spLocks noGrp="1"/>
          </p:cNvSpPr>
          <p:nvPr>
            <p:ph type="dt" sz="half" idx="10"/>
          </p:nvPr>
        </p:nvSpPr>
        <p:spPr/>
        <p:txBody>
          <a:bodyPr/>
          <a:lstStyle/>
          <a:p>
            <a:fld id="{E85B2B26-EAC0-488B-900E-8F8A5BBDC34B}" type="datetimeFigureOut">
              <a:rPr lang="en-GB" smtClean="0"/>
              <a:t>27/05/2025</a:t>
            </a:fld>
            <a:endParaRPr lang="en-GB"/>
          </a:p>
        </p:txBody>
      </p:sp>
      <p:sp>
        <p:nvSpPr>
          <p:cNvPr id="3" name="Footer Placeholder 2">
            <a:extLst>
              <a:ext uri="{FF2B5EF4-FFF2-40B4-BE49-F238E27FC236}">
                <a16:creationId xmlns:a16="http://schemas.microsoft.com/office/drawing/2014/main" id="{90C543F8-D7FA-009B-E685-50A072F15A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B6FE92D-AA93-6FB7-08AA-14C5505C7C93}"/>
              </a:ext>
            </a:extLst>
          </p:cNvPr>
          <p:cNvSpPr>
            <a:spLocks noGrp="1"/>
          </p:cNvSpPr>
          <p:nvPr>
            <p:ph type="sldNum" sz="quarter" idx="12"/>
          </p:nvPr>
        </p:nvSpPr>
        <p:spPr/>
        <p:txBody>
          <a:bodyPr/>
          <a:lstStyle/>
          <a:p>
            <a:fld id="{E3362BE4-231B-4850-9647-3A528262AE45}" type="slidenum">
              <a:rPr lang="en-GB" smtClean="0"/>
              <a:t>‹#›</a:t>
            </a:fld>
            <a:endParaRPr lang="en-GB"/>
          </a:p>
        </p:txBody>
      </p:sp>
    </p:spTree>
    <p:extLst>
      <p:ext uri="{BB962C8B-B14F-4D97-AF65-F5344CB8AC3E}">
        <p14:creationId xmlns:p14="http://schemas.microsoft.com/office/powerpoint/2010/main" val="4056108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BE916-350A-E48E-3B48-5FE5292B60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E752A5-0FF1-3347-2165-25E5A3BF66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D332FD2-D182-A4DC-A747-C89ED2141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DEE332-6ADB-406A-46EB-9E378C09861D}"/>
              </a:ext>
            </a:extLst>
          </p:cNvPr>
          <p:cNvSpPr>
            <a:spLocks noGrp="1"/>
          </p:cNvSpPr>
          <p:nvPr>
            <p:ph type="dt" sz="half" idx="10"/>
          </p:nvPr>
        </p:nvSpPr>
        <p:spPr/>
        <p:txBody>
          <a:bodyPr/>
          <a:lstStyle/>
          <a:p>
            <a:fld id="{E85B2B26-EAC0-488B-900E-8F8A5BBDC34B}" type="datetimeFigureOut">
              <a:rPr lang="en-GB" smtClean="0"/>
              <a:t>27/05/2025</a:t>
            </a:fld>
            <a:endParaRPr lang="en-GB"/>
          </a:p>
        </p:txBody>
      </p:sp>
      <p:sp>
        <p:nvSpPr>
          <p:cNvPr id="6" name="Footer Placeholder 5">
            <a:extLst>
              <a:ext uri="{FF2B5EF4-FFF2-40B4-BE49-F238E27FC236}">
                <a16:creationId xmlns:a16="http://schemas.microsoft.com/office/drawing/2014/main" id="{85EC61A8-D51D-EEB4-F0C6-A055667547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0C523D-2125-CEA9-7FE8-2ADBBE3FBF94}"/>
              </a:ext>
            </a:extLst>
          </p:cNvPr>
          <p:cNvSpPr>
            <a:spLocks noGrp="1"/>
          </p:cNvSpPr>
          <p:nvPr>
            <p:ph type="sldNum" sz="quarter" idx="12"/>
          </p:nvPr>
        </p:nvSpPr>
        <p:spPr/>
        <p:txBody>
          <a:bodyPr/>
          <a:lstStyle/>
          <a:p>
            <a:fld id="{E3362BE4-231B-4850-9647-3A528262AE45}" type="slidenum">
              <a:rPr lang="en-GB" smtClean="0"/>
              <a:t>‹#›</a:t>
            </a:fld>
            <a:endParaRPr lang="en-GB"/>
          </a:p>
        </p:txBody>
      </p:sp>
    </p:spTree>
    <p:extLst>
      <p:ext uri="{BB962C8B-B14F-4D97-AF65-F5344CB8AC3E}">
        <p14:creationId xmlns:p14="http://schemas.microsoft.com/office/powerpoint/2010/main" val="2079367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7.png"/><Relationship Id="rId2" Type="http://schemas.openxmlformats.org/officeDocument/2006/relationships/slideLayout" Target="../slideLayouts/slideLayout14.xml"/><Relationship Id="rId16"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872AB8-3BE9-1CE6-2459-6966D6B6D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EE9B9B-6B3A-91BC-DF0D-E877F02FE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3DF74A-2035-DAF9-5F88-F7C0D903E2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5B2B26-EAC0-488B-900E-8F8A5BBDC34B}" type="datetimeFigureOut">
              <a:rPr lang="en-GB" smtClean="0"/>
              <a:t>27/05/2025</a:t>
            </a:fld>
            <a:endParaRPr lang="en-GB"/>
          </a:p>
        </p:txBody>
      </p:sp>
      <p:sp>
        <p:nvSpPr>
          <p:cNvPr id="5" name="Footer Placeholder 4">
            <a:extLst>
              <a:ext uri="{FF2B5EF4-FFF2-40B4-BE49-F238E27FC236}">
                <a16:creationId xmlns:a16="http://schemas.microsoft.com/office/drawing/2014/main" id="{B050E6E5-4EBE-66E7-0FEC-B36C0412DF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7622DAC-5707-CAD7-278D-C68FE9E48C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362BE4-231B-4850-9647-3A528262AE45}" type="slidenum">
              <a:rPr lang="en-GB" smtClean="0"/>
              <a:t>‹#›</a:t>
            </a:fld>
            <a:endParaRPr lang="en-GB"/>
          </a:p>
        </p:txBody>
      </p:sp>
    </p:spTree>
    <p:extLst>
      <p:ext uri="{BB962C8B-B14F-4D97-AF65-F5344CB8AC3E}">
        <p14:creationId xmlns:p14="http://schemas.microsoft.com/office/powerpoint/2010/main" val="3427533004"/>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917" y="6490164"/>
            <a:ext cx="1392044" cy="365125"/>
          </a:xfrm>
          <a:prstGeom prst="rect">
            <a:avLst/>
          </a:prstGeom>
        </p:spPr>
        <p:txBody>
          <a:bodyPr vert="horz" lIns="91440" tIns="45720" rIns="91440" bIns="45720" rtlCol="0" anchor="ctr"/>
          <a:lstStyle>
            <a:lvl1pPr algn="l">
              <a:defRPr sz="1200">
                <a:solidFill>
                  <a:schemeClr val="tx1">
                    <a:tint val="75000"/>
                  </a:schemeClr>
                </a:solidFill>
                <a:latin typeface="Arial Narrow" panose="020B0606020202030204" pitchFamily="34" charset="0"/>
              </a:defRPr>
            </a:lvl1pPr>
          </a:lstStyle>
          <a:p>
            <a:endParaRPr lang="en-GB" dirty="0"/>
          </a:p>
        </p:txBody>
      </p:sp>
      <p:sp>
        <p:nvSpPr>
          <p:cNvPr id="5" name="Footer Placeholder 4"/>
          <p:cNvSpPr>
            <a:spLocks noGrp="1"/>
          </p:cNvSpPr>
          <p:nvPr>
            <p:ph type="ftr" sz="quarter" idx="3"/>
          </p:nvPr>
        </p:nvSpPr>
        <p:spPr>
          <a:xfrm>
            <a:off x="1471961" y="6492875"/>
            <a:ext cx="9419994" cy="365125"/>
          </a:xfrm>
          <a:prstGeom prst="rect">
            <a:avLst/>
          </a:prstGeom>
        </p:spPr>
        <p:txBody>
          <a:bodyPr vert="horz" lIns="91440" tIns="45720" rIns="91440" bIns="45720" rtlCol="0" anchor="ctr"/>
          <a:lstStyle>
            <a:lvl1pPr algn="ctr">
              <a:defRPr sz="1200">
                <a:solidFill>
                  <a:schemeClr val="tx1">
                    <a:lumMod val="75000"/>
                    <a:lumOff val="25000"/>
                  </a:schemeClr>
                </a:solidFill>
                <a:latin typeface="Arial Narrow" panose="020B0606020202030204" pitchFamily="34" charset="0"/>
                <a:cs typeface="Arial" panose="020B0604020202020204" pitchFamily="34" charset="0"/>
              </a:defRPr>
            </a:lvl1pPr>
          </a:lstStyle>
          <a:p>
            <a:r>
              <a:rPr lang="fr-FR" dirty="0" err="1">
                <a:latin typeface="Arial Narrow" panose="020B0604020202020204" pitchFamily="34" charset="0"/>
                <a:cs typeface="Arial Narrow" panose="020B0604020202020204" pitchFamily="34" charset="0"/>
              </a:rPr>
              <a:t>Title</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presentation</a:t>
            </a:r>
            <a:r>
              <a:rPr lang="fr-FR" dirty="0">
                <a:latin typeface="Arial Narrow" panose="020B0604020202020204" pitchFamily="34" charset="0"/>
                <a:cs typeface="Arial Narrow" panose="020B0604020202020204" pitchFamily="34" charset="0"/>
              </a:rPr>
              <a:t>  / Name of </a:t>
            </a:r>
            <a:r>
              <a:rPr lang="fr-FR" dirty="0" err="1">
                <a:latin typeface="Arial Narrow" panose="020B0604020202020204" pitchFamily="34" charset="0"/>
                <a:cs typeface="Arial Narrow" panose="020B0604020202020204" pitchFamily="34" charset="0"/>
              </a:rPr>
              <a:t>lecturer</a:t>
            </a:r>
            <a:r>
              <a:rPr lang="fr-FR" dirty="0">
                <a:latin typeface="Arial Narrow" panose="020B0604020202020204" pitchFamily="34" charset="0"/>
                <a:cs typeface="Arial Narrow" panose="020B0604020202020204" pitchFamily="34" charset="0"/>
              </a:rPr>
              <a:t> / Name of institution or </a:t>
            </a:r>
            <a:r>
              <a:rPr lang="fr-FR" dirty="0" err="1">
                <a:latin typeface="Arial Narrow" panose="020B0604020202020204" pitchFamily="34" charset="0"/>
                <a:cs typeface="Arial Narrow" panose="020B0604020202020204" pitchFamily="34" charset="0"/>
              </a:rPr>
              <a:t>laboratory</a:t>
            </a:r>
            <a:endParaRPr lang="fr-FR" dirty="0">
              <a:latin typeface="Arial Narrow" panose="020B0604020202020204" pitchFamily="34" charset="0"/>
              <a:cs typeface="Arial Narrow" panose="020B0604020202020204" pitchFamily="34" charset="0"/>
            </a:endParaRPr>
          </a:p>
        </p:txBody>
      </p:sp>
      <p:sp>
        <p:nvSpPr>
          <p:cNvPr id="6" name="Slide Number Placeholder 5"/>
          <p:cNvSpPr>
            <a:spLocks noGrp="1"/>
          </p:cNvSpPr>
          <p:nvPr>
            <p:ph type="sldNum" sz="quarter" idx="4"/>
          </p:nvPr>
        </p:nvSpPr>
        <p:spPr>
          <a:xfrm>
            <a:off x="10891955" y="6465458"/>
            <a:ext cx="1064941"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Arial Narrow" panose="020B0606020202030204" pitchFamily="34" charset="0"/>
                <a:cs typeface="Arial" panose="020B0604020202020204" pitchFamily="34" charset="0"/>
              </a:defRPr>
            </a:lvl1pPr>
          </a:lstStyle>
          <a:p>
            <a:fld id="{005C7FBA-D4E9-46CA-9321-3ADA2E368FCD}" type="slidenum">
              <a:rPr lang="en-GB" smtClean="0"/>
              <a:pPr/>
              <a:t>‹#›</a:t>
            </a:fld>
            <a:endParaRPr lang="en-GB" dirty="0"/>
          </a:p>
        </p:txBody>
      </p:sp>
      <p:pic>
        <p:nvPicPr>
          <p:cNvPr id="9" name="Image 9">
            <a:extLst>
              <a:ext uri="{FF2B5EF4-FFF2-40B4-BE49-F238E27FC236}">
                <a16:creationId xmlns:a16="http://schemas.microsoft.com/office/drawing/2014/main" id="{4F989853-E7F3-AF69-738F-BF7B3A4E5E35}"/>
              </a:ext>
            </a:extLst>
          </p:cNvPr>
          <p:cNvPicPr>
            <a:picLocks noChangeAspect="1"/>
          </p:cNvPicPr>
          <p:nvPr userDrawn="1"/>
        </p:nvPicPr>
        <p:blipFill>
          <a:blip r:embed="rId14"/>
          <a:stretch>
            <a:fillRect/>
          </a:stretch>
        </p:blipFill>
        <p:spPr>
          <a:xfrm flipV="1">
            <a:off x="234111" y="1308111"/>
            <a:ext cx="11716980" cy="132418"/>
          </a:xfrm>
          <a:prstGeom prst="rect">
            <a:avLst/>
          </a:prstGeom>
        </p:spPr>
      </p:pic>
      <p:pic>
        <p:nvPicPr>
          <p:cNvPr id="10" name="Image 6">
            <a:extLst>
              <a:ext uri="{FF2B5EF4-FFF2-40B4-BE49-F238E27FC236}">
                <a16:creationId xmlns:a16="http://schemas.microsoft.com/office/drawing/2014/main" id="{7B19F8C0-C547-2051-6E3C-A69D1DD51106}"/>
              </a:ext>
            </a:extLst>
          </p:cNvPr>
          <p:cNvPicPr>
            <a:picLocks/>
          </p:cNvPicPr>
          <p:nvPr userDrawn="1"/>
        </p:nvPicPr>
        <p:blipFill>
          <a:blip r:embed="rId14"/>
          <a:stretch>
            <a:fillRect/>
          </a:stretch>
        </p:blipFill>
        <p:spPr>
          <a:xfrm flipV="1">
            <a:off x="233861" y="6423216"/>
            <a:ext cx="11125200" cy="125730"/>
          </a:xfrm>
          <a:prstGeom prst="rect">
            <a:avLst/>
          </a:prstGeom>
        </p:spPr>
      </p:pic>
      <p:pic>
        <p:nvPicPr>
          <p:cNvPr id="7" name="Image 20">
            <a:extLst>
              <a:ext uri="{FF2B5EF4-FFF2-40B4-BE49-F238E27FC236}">
                <a16:creationId xmlns:a16="http://schemas.microsoft.com/office/drawing/2014/main" id="{EA9F3CFE-6272-1245-E1C6-A1B82DFA61D7}"/>
              </a:ext>
            </a:extLst>
          </p:cNvPr>
          <p:cNvPicPr>
            <a:picLocks noChangeAspect="1"/>
          </p:cNvPicPr>
          <p:nvPr userDrawn="1"/>
        </p:nvPicPr>
        <p:blipFill>
          <a:blip r:embed="rId15"/>
          <a:stretch>
            <a:fillRect/>
          </a:stretch>
        </p:blipFill>
        <p:spPr>
          <a:xfrm>
            <a:off x="91281" y="68967"/>
            <a:ext cx="2295079" cy="1222882"/>
          </a:xfrm>
          <a:prstGeom prst="rect">
            <a:avLst/>
          </a:prstGeom>
          <a:noFill/>
        </p:spPr>
      </p:pic>
      <p:pic>
        <p:nvPicPr>
          <p:cNvPr id="12" name="Image 3">
            <a:extLst>
              <a:ext uri="{FF2B5EF4-FFF2-40B4-BE49-F238E27FC236}">
                <a16:creationId xmlns:a16="http://schemas.microsoft.com/office/drawing/2014/main" id="{DC499DB9-C767-5160-2AC8-B271CD4A8332}"/>
              </a:ext>
            </a:extLst>
          </p:cNvPr>
          <p:cNvPicPr>
            <a:picLocks noChangeAspect="1"/>
          </p:cNvPicPr>
          <p:nvPr userDrawn="1"/>
        </p:nvPicPr>
        <p:blipFill>
          <a:blip r:embed="rId16"/>
          <a:stretch>
            <a:fillRect/>
          </a:stretch>
        </p:blipFill>
        <p:spPr>
          <a:xfrm rot="21067063" flipH="1">
            <a:off x="11571297" y="6381319"/>
            <a:ext cx="520700" cy="533400"/>
          </a:xfrm>
          <a:prstGeom prst="rect">
            <a:avLst/>
          </a:prstGeom>
        </p:spPr>
      </p:pic>
      <p:pic>
        <p:nvPicPr>
          <p:cNvPr id="8" name="Image 4">
            <a:extLst>
              <a:ext uri="{FF2B5EF4-FFF2-40B4-BE49-F238E27FC236}">
                <a16:creationId xmlns:a16="http://schemas.microsoft.com/office/drawing/2014/main" id="{ADA15C2F-08C0-9152-EC6C-60970DC4F2AC}"/>
              </a:ext>
            </a:extLst>
          </p:cNvPr>
          <p:cNvPicPr>
            <a:picLocks noChangeAspect="1"/>
          </p:cNvPicPr>
          <p:nvPr userDrawn="1"/>
        </p:nvPicPr>
        <p:blipFill>
          <a:blip r:embed="rId17"/>
          <a:stretch>
            <a:fillRect/>
          </a:stretch>
        </p:blipFill>
        <p:spPr>
          <a:xfrm>
            <a:off x="10768736" y="142021"/>
            <a:ext cx="910841" cy="910841"/>
          </a:xfrm>
          <a:prstGeom prst="rect">
            <a:avLst/>
          </a:prstGeom>
        </p:spPr>
      </p:pic>
    </p:spTree>
    <p:extLst>
      <p:ext uri="{BB962C8B-B14F-4D97-AF65-F5344CB8AC3E}">
        <p14:creationId xmlns:p14="http://schemas.microsoft.com/office/powerpoint/2010/main" val="30404505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71" r:id="rId5"/>
    <p:sldLayoutId id="2147483667" r:id="rId6"/>
    <p:sldLayoutId id="2147483668" r:id="rId7"/>
    <p:sldLayoutId id="2147483669" r:id="rId8"/>
    <p:sldLayoutId id="2147483670" r:id="rId9"/>
    <p:sldLayoutId id="2147483684" r:id="rId10"/>
    <p:sldLayoutId id="2147483685" r:id="rId11"/>
    <p:sldLayoutId id="2147483686" r:id="rId12"/>
  </p:sldLayoutIdLst>
  <p:hf hdr="0" dt="0"/>
  <p:txStyles>
    <p:titleStyle>
      <a:lvl1pPr algn="ctr"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genda.infn.it/event/42349/timetable/?print=1&amp;view=standard" TargetMode="Externa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zenodo.org/records/11402737" TargetMode="External"/><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62.png"/><Relationship Id="rId4" Type="http://schemas.openxmlformats.org/officeDocument/2006/relationships/image" Target="../media/image41.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tif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emf"/><Relationship Id="rId1" Type="http://schemas.openxmlformats.org/officeDocument/2006/relationships/slideLayout" Target="../slideLayouts/slideLayout15.xml"/><Relationship Id="rId6" Type="http://schemas.openxmlformats.org/officeDocument/2006/relationships/hyperlink" Target="https://indico.desy.de/event/45968/contributions/186274/attachments/97240/133749/RTaylor_FinalCoolingLattice.pdf" TargetMode="External"/><Relationship Id="rId5" Type="http://schemas.openxmlformats.org/officeDocument/2006/relationships/hyperlink" Target="https://doi.org/10.48550/arXiv.2504.21417" TargetMode="External"/><Relationship Id="rId4" Type="http://schemas.openxmlformats.org/officeDocument/2006/relationships/hyperlink" Target="https://journals.aps.org/prab/abstract/10.1103/PhysRevSTAB.18.031003"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15.xml"/><Relationship Id="rId4" Type="http://schemas.openxmlformats.org/officeDocument/2006/relationships/image" Target="../media/image23.tmp"/></Relationships>
</file>

<file path=ppt/slides/_rels/slide9.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15.xml"/><Relationship Id="rId4" Type="http://schemas.openxmlformats.org/officeDocument/2006/relationships/image" Target="../media/image25.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24A2-92B7-DD4B-4256-BC4559CE95E8}"/>
              </a:ext>
            </a:extLst>
          </p:cNvPr>
          <p:cNvSpPr>
            <a:spLocks noGrp="1"/>
          </p:cNvSpPr>
          <p:nvPr>
            <p:ph type="ctrTitle"/>
          </p:nvPr>
        </p:nvSpPr>
        <p:spPr/>
        <p:txBody>
          <a:bodyPr/>
          <a:lstStyle/>
          <a:p>
            <a:r>
              <a:rPr lang="en-US" dirty="0"/>
              <a:t>Development in Muon </a:t>
            </a:r>
            <a:r>
              <a:rPr lang="en-US" dirty="0" err="1"/>
              <a:t>Ionisation</a:t>
            </a:r>
            <a:r>
              <a:rPr lang="en-US" dirty="0"/>
              <a:t> Cooling</a:t>
            </a:r>
            <a:endParaRPr lang="en-GB" dirty="0"/>
          </a:p>
        </p:txBody>
      </p:sp>
      <p:sp>
        <p:nvSpPr>
          <p:cNvPr id="3" name="Subtitle 2">
            <a:extLst>
              <a:ext uri="{FF2B5EF4-FFF2-40B4-BE49-F238E27FC236}">
                <a16:creationId xmlns:a16="http://schemas.microsoft.com/office/drawing/2014/main" id="{2BDA75C3-B1C5-190E-67FB-B87379CC73BC}"/>
              </a:ext>
            </a:extLst>
          </p:cNvPr>
          <p:cNvSpPr>
            <a:spLocks noGrp="1"/>
          </p:cNvSpPr>
          <p:nvPr>
            <p:ph type="subTitle" idx="1"/>
          </p:nvPr>
        </p:nvSpPr>
        <p:spPr/>
        <p:txBody>
          <a:bodyPr/>
          <a:lstStyle/>
          <a:p>
            <a:r>
              <a:rPr lang="en-GB" dirty="0">
                <a:hlinkClick r:id="rId2"/>
              </a:rPr>
              <a:t>Muon4Future 2025</a:t>
            </a:r>
            <a:endParaRPr lang="en-GB" dirty="0"/>
          </a:p>
        </p:txBody>
      </p:sp>
      <p:sp>
        <p:nvSpPr>
          <p:cNvPr id="5" name="Text Placeholder 4">
            <a:extLst>
              <a:ext uri="{FF2B5EF4-FFF2-40B4-BE49-F238E27FC236}">
                <a16:creationId xmlns:a16="http://schemas.microsoft.com/office/drawing/2014/main" id="{74AA720E-FA6D-6023-29BC-AD6923099DA6}"/>
              </a:ext>
            </a:extLst>
          </p:cNvPr>
          <p:cNvSpPr>
            <a:spLocks noGrp="1"/>
          </p:cNvSpPr>
          <p:nvPr>
            <p:ph type="body" sz="quarter" idx="11"/>
          </p:nvPr>
        </p:nvSpPr>
        <p:spPr/>
        <p:txBody>
          <a:bodyPr/>
          <a:lstStyle/>
          <a:p>
            <a:r>
              <a:rPr lang="en-US" dirty="0"/>
              <a:t>R. Losito, CERN</a:t>
            </a:r>
            <a:endParaRPr lang="en-GB" dirty="0"/>
          </a:p>
        </p:txBody>
      </p:sp>
      <p:pic>
        <p:nvPicPr>
          <p:cNvPr id="6" name="Image 4">
            <a:extLst>
              <a:ext uri="{FF2B5EF4-FFF2-40B4-BE49-F238E27FC236}">
                <a16:creationId xmlns:a16="http://schemas.microsoft.com/office/drawing/2014/main" id="{AAEEB287-793E-E054-288E-3FD96E376878}"/>
              </a:ext>
            </a:extLst>
          </p:cNvPr>
          <p:cNvPicPr>
            <a:picLocks noChangeAspect="1"/>
          </p:cNvPicPr>
          <p:nvPr/>
        </p:nvPicPr>
        <p:blipFill>
          <a:blip r:embed="rId3"/>
          <a:stretch>
            <a:fillRect/>
          </a:stretch>
        </p:blipFill>
        <p:spPr>
          <a:xfrm>
            <a:off x="10668000" y="105905"/>
            <a:ext cx="910841" cy="910841"/>
          </a:xfrm>
          <a:prstGeom prst="rect">
            <a:avLst/>
          </a:prstGeom>
        </p:spPr>
      </p:pic>
      <p:pic>
        <p:nvPicPr>
          <p:cNvPr id="4" name="Picture 3">
            <a:extLst>
              <a:ext uri="{FF2B5EF4-FFF2-40B4-BE49-F238E27FC236}">
                <a16:creationId xmlns:a16="http://schemas.microsoft.com/office/drawing/2014/main" id="{D807D777-FF05-EC1F-5640-8F6591B54F09}"/>
              </a:ext>
            </a:extLst>
          </p:cNvPr>
          <p:cNvPicPr>
            <a:picLocks noChangeAspect="1"/>
          </p:cNvPicPr>
          <p:nvPr/>
        </p:nvPicPr>
        <p:blipFill>
          <a:blip r:embed="rId4"/>
          <a:stretch>
            <a:fillRect/>
          </a:stretch>
        </p:blipFill>
        <p:spPr>
          <a:xfrm>
            <a:off x="4829174" y="642535"/>
            <a:ext cx="2533650" cy="1809750"/>
          </a:xfrm>
          <a:prstGeom prst="rect">
            <a:avLst/>
          </a:prstGeom>
        </p:spPr>
      </p:pic>
      <p:pic>
        <p:nvPicPr>
          <p:cNvPr id="1026" name="Picture 2" descr="Il Napoli premiato con la coppa dello scudetto">
            <a:extLst>
              <a:ext uri="{FF2B5EF4-FFF2-40B4-BE49-F238E27FC236}">
                <a16:creationId xmlns:a16="http://schemas.microsoft.com/office/drawing/2014/main" id="{8B052C09-1865-FF19-0D75-F63EEF3127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205"/>
          <a:stretch/>
        </p:blipFill>
        <p:spPr bwMode="auto">
          <a:xfrm>
            <a:off x="3662361" y="4124326"/>
            <a:ext cx="4867275" cy="250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66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9F30D-851F-93CF-73CA-18EACC64A5B9}"/>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4A20B4-7796-3708-9773-54224F37E3FC}"/>
              </a:ext>
            </a:extLst>
          </p:cNvPr>
          <p:cNvSpPr>
            <a:spLocks noGrp="1"/>
          </p:cNvSpPr>
          <p:nvPr>
            <p:ph idx="1"/>
          </p:nvPr>
        </p:nvSpPr>
        <p:spPr>
          <a:xfrm>
            <a:off x="838200" y="1825624"/>
            <a:ext cx="10515600" cy="4639833"/>
          </a:xfrm>
        </p:spPr>
        <p:txBody>
          <a:bodyPr>
            <a:normAutofit fontScale="92500" lnSpcReduction="20000"/>
          </a:bodyPr>
          <a:lstStyle/>
          <a:p>
            <a:r>
              <a:rPr lang="en-US" dirty="0"/>
              <a:t>Absorbers are used to reduce the momentum, both transverse and longitudinal of muon beams</a:t>
            </a:r>
            <a:r>
              <a:rPr lang="en-GB" dirty="0"/>
              <a:t>, by ionisation</a:t>
            </a:r>
          </a:p>
          <a:p>
            <a:r>
              <a:rPr lang="en-GB" dirty="0"/>
              <a:t>Absorber material has to be chosen carefully to avoid (or limit) multiple scattering, that act against cooling</a:t>
            </a:r>
          </a:p>
          <a:p>
            <a:r>
              <a:rPr lang="en-GB" dirty="0"/>
              <a:t>Liquid (or gaseous) H</a:t>
            </a:r>
            <a:r>
              <a:rPr lang="en-GB" baseline="-25000" dirty="0"/>
              <a:t>2</a:t>
            </a:r>
            <a:r>
              <a:rPr lang="en-GB" dirty="0"/>
              <a:t> is the perfect material, but it is very difficult to handle: energy deposed causes “explosions” of pressure. </a:t>
            </a:r>
          </a:p>
          <a:p>
            <a:r>
              <a:rPr lang="en-US" dirty="0"/>
              <a:t>It has to be contained by as thin as possible windows. Thin windows do not sustain large pressure increase…</a:t>
            </a:r>
          </a:p>
          <a:p>
            <a:r>
              <a:rPr lang="en-US" dirty="0" err="1"/>
              <a:t>LiH</a:t>
            </a:r>
            <a:r>
              <a:rPr lang="en-US" dirty="0"/>
              <a:t> has been proposed as an alternative. Tested by MICE, it looks promising, and has been adopted by the IMCC for rectilinear cooling</a:t>
            </a:r>
          </a:p>
          <a:p>
            <a:r>
              <a:rPr lang="en-US" dirty="0"/>
              <a:t>For final cooling, using saturated H2 vapor might be possible, as its density is sufficiently low (limited pressure increase) and we have sufficient length to get the required effect. </a:t>
            </a:r>
          </a:p>
          <a:p>
            <a:r>
              <a:rPr lang="en-US" dirty="0"/>
              <a:t>At the moment the beam dynamic design does not yet reflect entirely this considerations. A multiparametric optimization will be launched in the next months. </a:t>
            </a:r>
          </a:p>
        </p:txBody>
      </p:sp>
      <p:sp>
        <p:nvSpPr>
          <p:cNvPr id="4" name="Footer Placeholder 3">
            <a:extLst>
              <a:ext uri="{FF2B5EF4-FFF2-40B4-BE49-F238E27FC236}">
                <a16:creationId xmlns:a16="http://schemas.microsoft.com/office/drawing/2014/main" id="{1163CD6E-63FC-57DD-E6B1-0132C0D3AC78}"/>
              </a:ext>
            </a:extLst>
          </p:cNvPr>
          <p:cNvSpPr>
            <a:spLocks noGrp="1"/>
          </p:cNvSpPr>
          <p:nvPr>
            <p:ph type="ftr" sz="quarter" idx="11"/>
          </p:nvPr>
        </p:nvSpPr>
        <p:spPr/>
        <p:txBody>
          <a:bodyPr/>
          <a:lstStyle/>
          <a:p>
            <a:r>
              <a:rPr lang="fr-FR">
                <a:latin typeface="Arial Narrow" panose="020B0604020202020204" pitchFamily="34" charset="0"/>
                <a:cs typeface="Arial Narrow" panose="020B0604020202020204" pitchFamily="34" charset="0"/>
              </a:rPr>
              <a:t>Title of presentation  / Name of lecturer / Name of institution or laboratory</a:t>
            </a:r>
            <a:endParaRPr lang="fr-FR" dirty="0">
              <a:latin typeface="Arial Narrow" panose="020B0604020202020204" pitchFamily="34" charset="0"/>
              <a:cs typeface="Arial Narrow" panose="020B0604020202020204" pitchFamily="34" charset="0"/>
            </a:endParaRPr>
          </a:p>
        </p:txBody>
      </p:sp>
      <p:sp>
        <p:nvSpPr>
          <p:cNvPr id="5" name="Slide Number Placeholder 4">
            <a:extLst>
              <a:ext uri="{FF2B5EF4-FFF2-40B4-BE49-F238E27FC236}">
                <a16:creationId xmlns:a16="http://schemas.microsoft.com/office/drawing/2014/main" id="{86FAA191-146C-771B-432B-D0104E86B167}"/>
              </a:ext>
            </a:extLst>
          </p:cNvPr>
          <p:cNvSpPr>
            <a:spLocks noGrp="1"/>
          </p:cNvSpPr>
          <p:nvPr>
            <p:ph type="sldNum" sz="quarter" idx="12"/>
          </p:nvPr>
        </p:nvSpPr>
        <p:spPr/>
        <p:txBody>
          <a:bodyPr/>
          <a:lstStyle/>
          <a:p>
            <a:fld id="{005C7FBA-D4E9-46CA-9321-3ADA2E368FCD}" type="slidenum">
              <a:rPr lang="en-GB" smtClean="0"/>
              <a:t>10</a:t>
            </a:fld>
            <a:endParaRPr lang="en-GB"/>
          </a:p>
        </p:txBody>
      </p:sp>
      <p:sp>
        <p:nvSpPr>
          <p:cNvPr id="7" name="Title 6">
            <a:extLst>
              <a:ext uri="{FF2B5EF4-FFF2-40B4-BE49-F238E27FC236}">
                <a16:creationId xmlns:a16="http://schemas.microsoft.com/office/drawing/2014/main" id="{0F808C96-D264-07EF-D3A7-49FDD1ABA15B}"/>
              </a:ext>
            </a:extLst>
          </p:cNvPr>
          <p:cNvSpPr>
            <a:spLocks noGrp="1"/>
          </p:cNvSpPr>
          <p:nvPr>
            <p:ph type="title"/>
          </p:nvPr>
        </p:nvSpPr>
        <p:spPr/>
        <p:txBody>
          <a:bodyPr/>
          <a:lstStyle/>
          <a:p>
            <a:r>
              <a:rPr lang="en-US" dirty="0"/>
              <a:t>Enabling technologies:</a:t>
            </a:r>
            <a:br>
              <a:rPr lang="en-US" dirty="0"/>
            </a:br>
            <a:r>
              <a:rPr lang="en-US" dirty="0"/>
              <a:t>Absorbers</a:t>
            </a:r>
            <a:endParaRPr lang="en-GB" dirty="0"/>
          </a:p>
        </p:txBody>
      </p:sp>
    </p:spTree>
    <p:extLst>
      <p:ext uri="{BB962C8B-B14F-4D97-AF65-F5344CB8AC3E}">
        <p14:creationId xmlns:p14="http://schemas.microsoft.com/office/powerpoint/2010/main" val="183348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F27FD-ABF1-EF1C-F316-8E282A83DF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2D92FC-3314-E47C-3848-6EE948E5AF62}"/>
              </a:ext>
            </a:extLst>
          </p:cNvPr>
          <p:cNvSpPr>
            <a:spLocks noGrp="1"/>
          </p:cNvSpPr>
          <p:nvPr>
            <p:ph idx="1"/>
          </p:nvPr>
        </p:nvSpPr>
        <p:spPr>
          <a:xfrm>
            <a:off x="838200" y="1409575"/>
            <a:ext cx="5560482" cy="4767388"/>
          </a:xfrm>
        </p:spPr>
        <p:txBody>
          <a:bodyPr>
            <a:normAutofit fontScale="85000" lnSpcReduction="20000"/>
          </a:bodyPr>
          <a:lstStyle/>
          <a:p>
            <a:pPr marL="0" indent="0">
              <a:buNone/>
            </a:pPr>
            <a:r>
              <a:rPr lang="en-GB" sz="2133" b="1" dirty="0">
                <a:solidFill>
                  <a:schemeClr val="accent1"/>
                </a:solidFill>
              </a:rPr>
              <a:t>Challenges</a:t>
            </a:r>
          </a:p>
          <a:p>
            <a:r>
              <a:rPr lang="en-GB" sz="2133" dirty="0"/>
              <a:t>Uncommon absorber material (lack of experience). Unknown material properties, nor behaviour under irradiation.</a:t>
            </a:r>
          </a:p>
          <a:p>
            <a:r>
              <a:rPr lang="en-GB" sz="2133" dirty="0"/>
              <a:t>Reactive. Manufacturing to be mastered</a:t>
            </a:r>
            <a:endParaRPr lang="en-GB" sz="2133" b="1" dirty="0">
              <a:solidFill>
                <a:schemeClr val="accent5"/>
              </a:solidFill>
            </a:endParaRPr>
          </a:p>
          <a:p>
            <a:pPr marL="0" indent="0">
              <a:buNone/>
            </a:pPr>
            <a:r>
              <a:rPr lang="en-GB" sz="2133" b="1" dirty="0">
                <a:solidFill>
                  <a:schemeClr val="accent5"/>
                </a:solidFill>
              </a:rPr>
              <a:t>Status</a:t>
            </a:r>
          </a:p>
          <a:p>
            <a:r>
              <a:rPr lang="en-GB" sz="2133" dirty="0"/>
              <a:t>Collected experience from MICE. </a:t>
            </a:r>
          </a:p>
          <a:p>
            <a:r>
              <a:rPr lang="en-GB" sz="2133" dirty="0"/>
              <a:t>Initial thermo-mechanical considerations. </a:t>
            </a:r>
          </a:p>
          <a:p>
            <a:r>
              <a:rPr lang="en-GB" sz="2133" dirty="0"/>
              <a:t>Ongoing discussions with possible suppliers.</a:t>
            </a:r>
          </a:p>
          <a:p>
            <a:pPr marL="0" indent="0">
              <a:buNone/>
            </a:pPr>
            <a:r>
              <a:rPr lang="en-GB" sz="2133" b="1" dirty="0">
                <a:solidFill>
                  <a:srgbClr val="00B050"/>
                </a:solidFill>
              </a:rPr>
              <a:t>Required R&amp;D</a:t>
            </a:r>
          </a:p>
          <a:p>
            <a:r>
              <a:rPr lang="en-GB" sz="2133" dirty="0"/>
              <a:t>Define manufacturing procedure and procure/build a prototype</a:t>
            </a:r>
          </a:p>
          <a:p>
            <a:r>
              <a:rPr lang="en-US" sz="2133" dirty="0"/>
              <a:t>Define the required safety handling and storage procedures. Define the risks and hazards associated with its operation (and post irradiation)</a:t>
            </a:r>
            <a:endParaRPr lang="en-GB" sz="2133" dirty="0"/>
          </a:p>
          <a:p>
            <a:r>
              <a:rPr lang="en-GB" sz="2133" dirty="0"/>
              <a:t>Characterization and possibly beam test.</a:t>
            </a:r>
          </a:p>
        </p:txBody>
      </p:sp>
      <p:sp>
        <p:nvSpPr>
          <p:cNvPr id="6" name="Footer Placeholder 5">
            <a:extLst>
              <a:ext uri="{FF2B5EF4-FFF2-40B4-BE49-F238E27FC236}">
                <a16:creationId xmlns:a16="http://schemas.microsoft.com/office/drawing/2014/main" id="{DBBB0B84-D77B-7641-B6B3-CA7DF9FF38A4}"/>
              </a:ext>
            </a:extLst>
          </p:cNvPr>
          <p:cNvSpPr>
            <a:spLocks noGrp="1"/>
          </p:cNvSpPr>
          <p:nvPr>
            <p:ph type="ftr" sz="quarter" idx="11"/>
          </p:nvPr>
        </p:nvSpPr>
        <p:spPr/>
        <p:txBody>
          <a:bodyPr/>
          <a:lstStyle/>
          <a:p>
            <a:endParaRPr lang="en-GB" dirty="0"/>
          </a:p>
        </p:txBody>
      </p:sp>
      <p:sp>
        <p:nvSpPr>
          <p:cNvPr id="3" name="Slide Number Placeholder 2">
            <a:extLst>
              <a:ext uri="{FF2B5EF4-FFF2-40B4-BE49-F238E27FC236}">
                <a16:creationId xmlns:a16="http://schemas.microsoft.com/office/drawing/2014/main" id="{E56A7AA4-8B01-4555-0A97-3398EC9BC23B}"/>
              </a:ext>
            </a:extLst>
          </p:cNvPr>
          <p:cNvSpPr>
            <a:spLocks noGrp="1"/>
          </p:cNvSpPr>
          <p:nvPr>
            <p:ph type="sldNum" sz="quarter" idx="12"/>
          </p:nvPr>
        </p:nvSpPr>
        <p:spPr/>
        <p:txBody>
          <a:bodyPr/>
          <a:lstStyle/>
          <a:p>
            <a:fld id="{974172A1-1CBF-0B40-9234-7D4D80EC19EA}" type="slidenum">
              <a:rPr lang="en-GB" smtClean="0"/>
              <a:pPr/>
              <a:t>11</a:t>
            </a:fld>
            <a:endParaRPr lang="en-GB" dirty="0"/>
          </a:p>
        </p:txBody>
      </p:sp>
      <p:sp>
        <p:nvSpPr>
          <p:cNvPr id="4" name="Title 3">
            <a:extLst>
              <a:ext uri="{FF2B5EF4-FFF2-40B4-BE49-F238E27FC236}">
                <a16:creationId xmlns:a16="http://schemas.microsoft.com/office/drawing/2014/main" id="{97DF4B49-D98A-2994-E20E-24F56C0C3BD2}"/>
              </a:ext>
            </a:extLst>
          </p:cNvPr>
          <p:cNvSpPr>
            <a:spLocks noGrp="1"/>
          </p:cNvSpPr>
          <p:nvPr>
            <p:ph type="title"/>
          </p:nvPr>
        </p:nvSpPr>
        <p:spPr/>
        <p:txBody>
          <a:bodyPr/>
          <a:lstStyle/>
          <a:p>
            <a:r>
              <a:rPr lang="en-US" dirty="0" err="1"/>
              <a:t>LiH</a:t>
            </a:r>
            <a:r>
              <a:rPr lang="en-US" dirty="0"/>
              <a:t> absorbers</a:t>
            </a:r>
            <a:endParaRPr lang="en-GB" dirty="0"/>
          </a:p>
        </p:txBody>
      </p:sp>
      <p:pic>
        <p:nvPicPr>
          <p:cNvPr id="5" name="Picture 4">
            <a:extLst>
              <a:ext uri="{FF2B5EF4-FFF2-40B4-BE49-F238E27FC236}">
                <a16:creationId xmlns:a16="http://schemas.microsoft.com/office/drawing/2014/main" id="{1A27213B-AC53-2F8E-7C79-EC26B1E0A89D}"/>
              </a:ext>
            </a:extLst>
          </p:cNvPr>
          <p:cNvPicPr>
            <a:picLocks noChangeAspect="1"/>
          </p:cNvPicPr>
          <p:nvPr/>
        </p:nvPicPr>
        <p:blipFill>
          <a:blip r:embed="rId2"/>
          <a:stretch>
            <a:fillRect/>
          </a:stretch>
        </p:blipFill>
        <p:spPr>
          <a:xfrm>
            <a:off x="6579033" y="1513596"/>
            <a:ext cx="1954167" cy="3020077"/>
          </a:xfrm>
          <a:prstGeom prst="rect">
            <a:avLst/>
          </a:prstGeom>
        </p:spPr>
      </p:pic>
      <p:grpSp>
        <p:nvGrpSpPr>
          <p:cNvPr id="7" name="Group 6">
            <a:extLst>
              <a:ext uri="{FF2B5EF4-FFF2-40B4-BE49-F238E27FC236}">
                <a16:creationId xmlns:a16="http://schemas.microsoft.com/office/drawing/2014/main" id="{23309175-2D5E-5BF0-729F-179CB6DE4B75}"/>
              </a:ext>
            </a:extLst>
          </p:cNvPr>
          <p:cNvGrpSpPr/>
          <p:nvPr/>
        </p:nvGrpSpPr>
        <p:grpSpPr>
          <a:xfrm>
            <a:off x="8221912" y="3198033"/>
            <a:ext cx="3696229" cy="3220520"/>
            <a:chOff x="4922738" y="1091731"/>
            <a:chExt cx="4041750" cy="3031313"/>
          </a:xfrm>
        </p:grpSpPr>
        <p:pic>
          <p:nvPicPr>
            <p:cNvPr id="8" name="Picture 7" descr="A graph of different colored lines&#10;&#10;Description automatically generated">
              <a:extLst>
                <a:ext uri="{FF2B5EF4-FFF2-40B4-BE49-F238E27FC236}">
                  <a16:creationId xmlns:a16="http://schemas.microsoft.com/office/drawing/2014/main" id="{EA93E1CE-F9BD-0AE7-86D1-B80B8379A685}"/>
                </a:ext>
              </a:extLst>
            </p:cNvPr>
            <p:cNvPicPr>
              <a:picLocks noChangeAspect="1"/>
            </p:cNvPicPr>
            <p:nvPr/>
          </p:nvPicPr>
          <p:blipFill>
            <a:blip r:embed="rId3"/>
            <a:stretch>
              <a:fillRect/>
            </a:stretch>
          </p:blipFill>
          <p:spPr>
            <a:xfrm>
              <a:off x="4922738" y="1091731"/>
              <a:ext cx="4041750" cy="3031313"/>
            </a:xfrm>
            <a:prstGeom prst="rect">
              <a:avLst/>
            </a:prstGeom>
          </p:spPr>
        </p:pic>
        <p:cxnSp>
          <p:nvCxnSpPr>
            <p:cNvPr id="9" name="Straight Arrow Connector 8">
              <a:extLst>
                <a:ext uri="{FF2B5EF4-FFF2-40B4-BE49-F238E27FC236}">
                  <a16:creationId xmlns:a16="http://schemas.microsoft.com/office/drawing/2014/main" id="{E7E1CB41-4747-3DE3-1F47-C9DECC73F06E}"/>
                </a:ext>
              </a:extLst>
            </p:cNvPr>
            <p:cNvCxnSpPr>
              <a:cxnSpLocks/>
            </p:cNvCxnSpPr>
            <p:nvPr/>
          </p:nvCxnSpPr>
          <p:spPr>
            <a:xfrm>
              <a:off x="8244408" y="1923678"/>
              <a:ext cx="324000"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6CF1F3B4-9243-B4AB-64CF-3BF258A32B5E}"/>
                </a:ext>
              </a:extLst>
            </p:cNvPr>
            <p:cNvCxnSpPr>
              <a:cxnSpLocks/>
            </p:cNvCxnSpPr>
            <p:nvPr/>
          </p:nvCxnSpPr>
          <p:spPr>
            <a:xfrm>
              <a:off x="8100392" y="1707654"/>
              <a:ext cx="468016"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9B2B06A-9229-B490-8F22-1AD3B536A0C0}"/>
                </a:ext>
              </a:extLst>
            </p:cNvPr>
            <p:cNvCxnSpPr>
              <a:cxnSpLocks/>
            </p:cNvCxnSpPr>
            <p:nvPr/>
          </p:nvCxnSpPr>
          <p:spPr>
            <a:xfrm>
              <a:off x="7740352" y="1563638"/>
              <a:ext cx="828056"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C6C67E3-7637-263F-909D-63CE4B3DF972}"/>
                </a:ext>
              </a:extLst>
            </p:cNvPr>
            <p:cNvCxnSpPr>
              <a:cxnSpLocks/>
            </p:cNvCxnSpPr>
            <p:nvPr/>
          </p:nvCxnSpPr>
          <p:spPr>
            <a:xfrm flipH="1">
              <a:off x="5436096" y="3435846"/>
              <a:ext cx="324072"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76485E8-A034-38E0-F4D6-F45A6437F74D}"/>
                </a:ext>
              </a:extLst>
            </p:cNvPr>
            <p:cNvCxnSpPr>
              <a:cxnSpLocks/>
            </p:cNvCxnSpPr>
            <p:nvPr/>
          </p:nvCxnSpPr>
          <p:spPr>
            <a:xfrm flipH="1">
              <a:off x="5436096" y="3075806"/>
              <a:ext cx="324072"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51694E0-D461-EDFB-0350-68A98CB0A7B8}"/>
                </a:ext>
              </a:extLst>
            </p:cNvPr>
            <p:cNvCxnSpPr>
              <a:cxnSpLocks/>
            </p:cNvCxnSpPr>
            <p:nvPr/>
          </p:nvCxnSpPr>
          <p:spPr>
            <a:xfrm flipH="1">
              <a:off x="5426460" y="3291830"/>
              <a:ext cx="324072"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1A70BDA3-755B-79EB-50BF-9B68B03BED0F}"/>
              </a:ext>
            </a:extLst>
          </p:cNvPr>
          <p:cNvSpPr txBox="1"/>
          <p:nvPr/>
        </p:nvSpPr>
        <p:spPr>
          <a:xfrm>
            <a:off x="8814203" y="1364897"/>
            <a:ext cx="1185299" cy="769634"/>
          </a:xfrm>
          <a:prstGeom prst="rect">
            <a:avLst/>
          </a:prstGeom>
          <a:noFill/>
        </p:spPr>
        <p:txBody>
          <a:bodyPr wrap="square" rtlCol="0">
            <a:spAutoFit/>
          </a:bodyPr>
          <a:lstStyle/>
          <a:p>
            <a:r>
              <a:rPr lang="en-US" sz="1467" i="1" dirty="0" err="1">
                <a:solidFill>
                  <a:schemeClr val="accent3"/>
                </a:solidFill>
              </a:rPr>
              <a:t>HIPed</a:t>
            </a:r>
            <a:r>
              <a:rPr lang="en-US" sz="1467" i="1" dirty="0">
                <a:solidFill>
                  <a:schemeClr val="accent3"/>
                </a:solidFill>
              </a:rPr>
              <a:t> </a:t>
            </a:r>
            <a:r>
              <a:rPr lang="en-US" sz="1467" i="1" dirty="0" err="1">
                <a:solidFill>
                  <a:schemeClr val="accent3"/>
                </a:solidFill>
              </a:rPr>
              <a:t>LiH</a:t>
            </a:r>
            <a:r>
              <a:rPr lang="en-US" sz="1467" i="1" dirty="0">
                <a:solidFill>
                  <a:schemeClr val="accent3"/>
                </a:solidFill>
              </a:rPr>
              <a:t> absorber used at MICE </a:t>
            </a:r>
            <a:endParaRPr lang="en-GB" sz="1467" i="1" dirty="0">
              <a:solidFill>
                <a:schemeClr val="accent3"/>
              </a:solidFill>
            </a:endParaRPr>
          </a:p>
        </p:txBody>
      </p:sp>
      <p:sp>
        <p:nvSpPr>
          <p:cNvPr id="16" name="TextBox 15">
            <a:extLst>
              <a:ext uri="{FF2B5EF4-FFF2-40B4-BE49-F238E27FC236}">
                <a16:creationId xmlns:a16="http://schemas.microsoft.com/office/drawing/2014/main" id="{8C4FAF25-8081-9310-58B8-FDE85C16D116}"/>
              </a:ext>
            </a:extLst>
          </p:cNvPr>
          <p:cNvSpPr txBox="1"/>
          <p:nvPr/>
        </p:nvSpPr>
        <p:spPr>
          <a:xfrm>
            <a:off x="8353862" y="2638818"/>
            <a:ext cx="2105982" cy="769634"/>
          </a:xfrm>
          <a:prstGeom prst="rect">
            <a:avLst/>
          </a:prstGeom>
          <a:noFill/>
        </p:spPr>
        <p:txBody>
          <a:bodyPr wrap="square" rtlCol="0">
            <a:spAutoFit/>
          </a:bodyPr>
          <a:lstStyle/>
          <a:p>
            <a:pPr algn="r"/>
            <a:r>
              <a:rPr lang="en-US" sz="1467" i="1" dirty="0">
                <a:solidFill>
                  <a:schemeClr val="accent3"/>
                </a:solidFill>
              </a:rPr>
              <a:t>Study of possible beam parameters/temperature limitations for </a:t>
            </a:r>
            <a:r>
              <a:rPr lang="en-US" sz="1467" i="1" dirty="0" err="1">
                <a:solidFill>
                  <a:schemeClr val="accent3"/>
                </a:solidFill>
              </a:rPr>
              <a:t>LiH</a:t>
            </a:r>
            <a:endParaRPr lang="en-GB" sz="1467" i="1" dirty="0">
              <a:solidFill>
                <a:schemeClr val="accent3"/>
              </a:solidFill>
            </a:endParaRPr>
          </a:p>
        </p:txBody>
      </p:sp>
    </p:spTree>
    <p:extLst>
      <p:ext uri="{BB962C8B-B14F-4D97-AF65-F5344CB8AC3E}">
        <p14:creationId xmlns:p14="http://schemas.microsoft.com/office/powerpoint/2010/main" val="3737883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E5DFF16-EEB9-DEE5-3043-ED6DF41E8D87}"/>
              </a:ext>
            </a:extLst>
          </p:cNvPr>
          <p:cNvSpPr>
            <a:spLocks noGrp="1"/>
          </p:cNvSpPr>
          <p:nvPr>
            <p:ph idx="1"/>
          </p:nvPr>
        </p:nvSpPr>
        <p:spPr/>
        <p:txBody>
          <a:bodyPr>
            <a:normAutofit fontScale="92500" lnSpcReduction="20000"/>
          </a:bodyPr>
          <a:lstStyle/>
          <a:p>
            <a:r>
              <a:rPr lang="en-US" dirty="0"/>
              <a:t>The RF cavity in the cooling cell is used to give back longitudinal momentum to the muon beam</a:t>
            </a:r>
          </a:p>
          <a:p>
            <a:r>
              <a:rPr lang="en-US" dirty="0"/>
              <a:t>Beam dynamics defines mainly two parameters:</a:t>
            </a:r>
          </a:p>
          <a:p>
            <a:pPr lvl="1"/>
            <a:r>
              <a:rPr lang="en-US" dirty="0"/>
              <a:t>accelerating voltage</a:t>
            </a:r>
          </a:p>
          <a:p>
            <a:pPr lvl="1"/>
            <a:r>
              <a:rPr lang="en-US" dirty="0"/>
              <a:t>Iris diameter (admissible aperture) to minimize losses</a:t>
            </a:r>
          </a:p>
          <a:p>
            <a:endParaRPr lang="en-US" dirty="0"/>
          </a:p>
          <a:p>
            <a:r>
              <a:rPr lang="en-US" dirty="0"/>
              <a:t>The RF design has to take into account many other parameters</a:t>
            </a:r>
          </a:p>
          <a:p>
            <a:pPr lvl="1"/>
            <a:r>
              <a:rPr lang="en-US" dirty="0"/>
              <a:t>RF frequency</a:t>
            </a:r>
          </a:p>
          <a:p>
            <a:pPr lvl="1"/>
            <a:r>
              <a:rPr lang="en-US" dirty="0"/>
              <a:t>Number of cells</a:t>
            </a:r>
          </a:p>
          <a:p>
            <a:pPr lvl="1"/>
            <a:r>
              <a:rPr lang="en-US" dirty="0"/>
              <a:t>Ratio between accelerating and peak gradient</a:t>
            </a:r>
          </a:p>
          <a:p>
            <a:pPr lvl="1"/>
            <a:r>
              <a:rPr lang="en-US" dirty="0"/>
              <a:t>Type of RF coupling from cell to cell</a:t>
            </a:r>
          </a:p>
          <a:p>
            <a:pPr lvl="1"/>
            <a:r>
              <a:rPr lang="en-GB" dirty="0"/>
              <a:t>Expected breakdown rate in magnetic field</a:t>
            </a:r>
          </a:p>
          <a:p>
            <a:pPr lvl="1"/>
            <a:r>
              <a:rPr lang="en-GB" dirty="0"/>
              <a:t>Space available inside the solenoids for the cavity itself and to fit ancillaries (antennas, cables, waveguides…)</a:t>
            </a:r>
          </a:p>
          <a:p>
            <a:pPr lvl="1"/>
            <a:r>
              <a:rPr lang="en-GB" dirty="0"/>
              <a:t>Beam loading and available (and realistic) RF power</a:t>
            </a:r>
          </a:p>
        </p:txBody>
      </p:sp>
      <p:sp>
        <p:nvSpPr>
          <p:cNvPr id="4" name="Title 3">
            <a:extLst>
              <a:ext uri="{FF2B5EF4-FFF2-40B4-BE49-F238E27FC236}">
                <a16:creationId xmlns:a16="http://schemas.microsoft.com/office/drawing/2014/main" id="{FCB73ABF-DCD0-4AD7-7B60-90FA4D93AEB7}"/>
              </a:ext>
            </a:extLst>
          </p:cNvPr>
          <p:cNvSpPr>
            <a:spLocks noGrp="1"/>
          </p:cNvSpPr>
          <p:nvPr>
            <p:ph type="title"/>
          </p:nvPr>
        </p:nvSpPr>
        <p:spPr/>
        <p:txBody>
          <a:bodyPr/>
          <a:lstStyle/>
          <a:p>
            <a:r>
              <a:rPr lang="en-US" dirty="0"/>
              <a:t>Enabling Technologies:</a:t>
            </a:r>
            <a:br>
              <a:rPr lang="en-US" dirty="0"/>
            </a:br>
            <a:r>
              <a:rPr lang="en-US" dirty="0" err="1"/>
              <a:t>RadioFrequency</a:t>
            </a:r>
            <a:r>
              <a:rPr lang="en-US" dirty="0"/>
              <a:t> </a:t>
            </a:r>
            <a:endParaRPr lang="en-GB" dirty="0"/>
          </a:p>
        </p:txBody>
      </p:sp>
    </p:spTree>
    <p:extLst>
      <p:ext uri="{BB962C8B-B14F-4D97-AF65-F5344CB8AC3E}">
        <p14:creationId xmlns:p14="http://schemas.microsoft.com/office/powerpoint/2010/main" val="3648252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99E08-28B4-3ABF-E2FD-81F3A2CFB39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23E7ABC-F32E-B57C-FD40-87CDFA992EAA}"/>
              </a:ext>
            </a:extLst>
          </p:cNvPr>
          <p:cNvSpPr>
            <a:spLocks noGrp="1"/>
          </p:cNvSpPr>
          <p:nvPr>
            <p:ph idx="1"/>
          </p:nvPr>
        </p:nvSpPr>
        <p:spPr>
          <a:xfrm>
            <a:off x="838200" y="3560955"/>
            <a:ext cx="10515600" cy="2616007"/>
          </a:xfrm>
        </p:spPr>
        <p:txBody>
          <a:bodyPr>
            <a:normAutofit fontScale="92500" lnSpcReduction="10000"/>
          </a:bodyPr>
          <a:lstStyle/>
          <a:p>
            <a:r>
              <a:rPr lang="en-US" dirty="0"/>
              <a:t>Magnets (dipoles and solenoids) have to ensure two functions: </a:t>
            </a:r>
          </a:p>
          <a:p>
            <a:pPr lvl="1"/>
            <a:r>
              <a:rPr lang="en-US" dirty="0"/>
              <a:t>Solenoids: </a:t>
            </a:r>
            <a:r>
              <a:rPr lang="en-US" dirty="0" err="1"/>
              <a:t>Focalisation</a:t>
            </a:r>
            <a:endParaRPr lang="en-US" dirty="0"/>
          </a:p>
          <a:p>
            <a:pPr lvl="1"/>
            <a:r>
              <a:rPr lang="en-US" dirty="0"/>
              <a:t>Dipoles: provide the right profile to the dispersion function so to have the right transverse momentum profile on wedge absorbers.</a:t>
            </a:r>
            <a:endParaRPr lang="en-GB" dirty="0"/>
          </a:p>
          <a:p>
            <a:r>
              <a:rPr lang="en-GB" dirty="0"/>
              <a:t>The effective B field flips from up to +15T to -15T on axis, creating huge forces among adjacent solenoids. </a:t>
            </a:r>
          </a:p>
          <a:p>
            <a:r>
              <a:rPr lang="en-GB" dirty="0"/>
              <a:t>Moreover, the field on the solenoid structure may became much higher, with mechanical stresses that require very bulky constructions. </a:t>
            </a:r>
            <a:endParaRPr lang="en-US" dirty="0"/>
          </a:p>
        </p:txBody>
      </p:sp>
      <p:sp>
        <p:nvSpPr>
          <p:cNvPr id="4" name="Title 3">
            <a:extLst>
              <a:ext uri="{FF2B5EF4-FFF2-40B4-BE49-F238E27FC236}">
                <a16:creationId xmlns:a16="http://schemas.microsoft.com/office/drawing/2014/main" id="{210A5CFD-1357-C653-9702-F400DFB5D458}"/>
              </a:ext>
            </a:extLst>
          </p:cNvPr>
          <p:cNvSpPr>
            <a:spLocks noGrp="1"/>
          </p:cNvSpPr>
          <p:nvPr>
            <p:ph type="title"/>
          </p:nvPr>
        </p:nvSpPr>
        <p:spPr/>
        <p:txBody>
          <a:bodyPr/>
          <a:lstStyle/>
          <a:p>
            <a:r>
              <a:rPr lang="en-US" dirty="0"/>
              <a:t>Enabling Technologies:</a:t>
            </a:r>
            <a:br>
              <a:rPr lang="en-US" dirty="0"/>
            </a:br>
            <a:r>
              <a:rPr lang="en-US" dirty="0"/>
              <a:t>Magnets</a:t>
            </a:r>
            <a:endParaRPr lang="en-GB" dirty="0"/>
          </a:p>
        </p:txBody>
      </p:sp>
      <p:pic>
        <p:nvPicPr>
          <p:cNvPr id="2" name="Picture 1">
            <a:extLst>
              <a:ext uri="{FF2B5EF4-FFF2-40B4-BE49-F238E27FC236}">
                <a16:creationId xmlns:a16="http://schemas.microsoft.com/office/drawing/2014/main" id="{C18CDD4A-CBCB-61B4-9C6D-FD36FFD3E76F}"/>
              </a:ext>
            </a:extLst>
          </p:cNvPr>
          <p:cNvPicPr>
            <a:picLocks noChangeAspect="1"/>
          </p:cNvPicPr>
          <p:nvPr/>
        </p:nvPicPr>
        <p:blipFill>
          <a:blip r:embed="rId2"/>
          <a:srcRect b="35125"/>
          <a:stretch/>
        </p:blipFill>
        <p:spPr>
          <a:xfrm>
            <a:off x="218470" y="1279621"/>
            <a:ext cx="11531088" cy="2488482"/>
          </a:xfrm>
          <a:prstGeom prst="rect">
            <a:avLst/>
          </a:prstGeom>
        </p:spPr>
      </p:pic>
    </p:spTree>
    <p:extLst>
      <p:ext uri="{BB962C8B-B14F-4D97-AF65-F5344CB8AC3E}">
        <p14:creationId xmlns:p14="http://schemas.microsoft.com/office/powerpoint/2010/main" val="111370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1D290-FDE6-46C6-CB50-37D9517663E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E81DA8B-2537-8AAE-9E05-5D8311DB62AA}"/>
              </a:ext>
            </a:extLst>
          </p:cNvPr>
          <p:cNvSpPr>
            <a:spLocks noGrp="1"/>
          </p:cNvSpPr>
          <p:nvPr>
            <p:ph idx="1"/>
          </p:nvPr>
        </p:nvSpPr>
        <p:spPr>
          <a:xfrm>
            <a:off x="775009" y="1825625"/>
            <a:ext cx="10578791" cy="1148034"/>
          </a:xfrm>
        </p:spPr>
        <p:txBody>
          <a:bodyPr>
            <a:normAutofit/>
          </a:bodyPr>
          <a:lstStyle/>
          <a:p>
            <a:r>
              <a:rPr lang="en-US" dirty="0"/>
              <a:t>Given all the constraints, an initial configuration for the cooling cell has been agreed among the various experts for the complete 3D integration of a cooling cell.</a:t>
            </a:r>
            <a:endParaRPr lang="en-GB" dirty="0"/>
          </a:p>
        </p:txBody>
      </p:sp>
      <p:sp>
        <p:nvSpPr>
          <p:cNvPr id="4" name="Title 3">
            <a:extLst>
              <a:ext uri="{FF2B5EF4-FFF2-40B4-BE49-F238E27FC236}">
                <a16:creationId xmlns:a16="http://schemas.microsoft.com/office/drawing/2014/main" id="{F703F12B-DA09-5C2C-649C-0ACD4590E07D}"/>
              </a:ext>
            </a:extLst>
          </p:cNvPr>
          <p:cNvSpPr>
            <a:spLocks noGrp="1"/>
          </p:cNvSpPr>
          <p:nvPr>
            <p:ph type="title"/>
          </p:nvPr>
        </p:nvSpPr>
        <p:spPr/>
        <p:txBody>
          <a:bodyPr/>
          <a:lstStyle/>
          <a:p>
            <a:r>
              <a:rPr lang="en-US" dirty="0"/>
              <a:t>Enabling Technologies:</a:t>
            </a:r>
            <a:br>
              <a:rPr lang="en-US" dirty="0"/>
            </a:br>
            <a:r>
              <a:rPr lang="en-US" dirty="0"/>
              <a:t>Cooling cell integration </a:t>
            </a:r>
            <a:endParaRPr lang="en-GB" dirty="0"/>
          </a:p>
        </p:txBody>
      </p:sp>
      <p:pic>
        <p:nvPicPr>
          <p:cNvPr id="3" name="Picture 2" descr="A diagram of a coil&#10;&#10;AI-generated content may be incorrect.">
            <a:extLst>
              <a:ext uri="{FF2B5EF4-FFF2-40B4-BE49-F238E27FC236}">
                <a16:creationId xmlns:a16="http://schemas.microsoft.com/office/drawing/2014/main" id="{28353FFA-C886-892D-FB53-54B44F1435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720683" y="2693758"/>
            <a:ext cx="7047571" cy="3966162"/>
          </a:xfrm>
          <a:prstGeom prst="rect">
            <a:avLst/>
          </a:prstGeom>
          <a:noFill/>
        </p:spPr>
      </p:pic>
      <p:sp>
        <p:nvSpPr>
          <p:cNvPr id="6" name="Content Placeholder 4">
            <a:extLst>
              <a:ext uri="{FF2B5EF4-FFF2-40B4-BE49-F238E27FC236}">
                <a16:creationId xmlns:a16="http://schemas.microsoft.com/office/drawing/2014/main" id="{D6692BC5-C5C6-AC63-3069-15DEBD56D286}"/>
              </a:ext>
            </a:extLst>
          </p:cNvPr>
          <p:cNvSpPr txBox="1">
            <a:spLocks/>
          </p:cNvSpPr>
          <p:nvPr/>
        </p:nvSpPr>
        <p:spPr>
          <a:xfrm>
            <a:off x="775009" y="3094737"/>
            <a:ext cx="4599879" cy="32391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Number of RF cells in a cavity has been reduced from 5 to 3</a:t>
            </a:r>
          </a:p>
          <a:p>
            <a:r>
              <a:rPr lang="en-US" dirty="0"/>
              <a:t>Length reduced from 1m to   0.8 m. </a:t>
            </a:r>
          </a:p>
          <a:p>
            <a:r>
              <a:rPr lang="en-US" dirty="0"/>
              <a:t>Dimensions of solenoids, dipoles </a:t>
            </a:r>
            <a:r>
              <a:rPr lang="en-US" dirty="0" err="1"/>
              <a:t>etc</a:t>
            </a:r>
            <a:r>
              <a:rPr lang="en-US" dirty="0"/>
              <a:t>… agreed</a:t>
            </a:r>
          </a:p>
          <a:p>
            <a:r>
              <a:rPr lang="en-US" dirty="0"/>
              <a:t>Documented in a report:</a:t>
            </a:r>
            <a:r>
              <a:rPr lang="en-GB" dirty="0"/>
              <a:t> </a:t>
            </a:r>
          </a:p>
          <a:p>
            <a:pPr marL="0" indent="0">
              <a:buNone/>
            </a:pPr>
            <a:r>
              <a:rPr lang="en-GB" dirty="0"/>
              <a:t>DOI </a:t>
            </a:r>
            <a:r>
              <a:rPr lang="en-GB" dirty="0">
                <a:hlinkClick r:id="rId3"/>
              </a:rPr>
              <a:t>10.5281/zenodo.11402737</a:t>
            </a:r>
            <a:endParaRPr lang="en-US" dirty="0"/>
          </a:p>
        </p:txBody>
      </p:sp>
      <p:sp>
        <p:nvSpPr>
          <p:cNvPr id="8" name="AutoShape 4" descr="10.5281/zenodo.11402737">
            <a:extLst>
              <a:ext uri="{FF2B5EF4-FFF2-40B4-BE49-F238E27FC236}">
                <a16:creationId xmlns:a16="http://schemas.microsoft.com/office/drawing/2014/main" id="{72F6E26F-C165-A8F7-62C1-CA2A8DBC29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82222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49BE4C-F64D-32B6-B131-BE74A8F0A575}"/>
              </a:ext>
            </a:extLst>
          </p:cNvPr>
          <p:cNvSpPr>
            <a:spLocks noGrp="1"/>
          </p:cNvSpPr>
          <p:nvPr>
            <p:ph type="ftr" sz="quarter" idx="11"/>
          </p:nvPr>
        </p:nvSpPr>
        <p:spPr/>
        <p:txBody>
          <a:bodyPr/>
          <a:lstStyle/>
          <a:p>
            <a:r>
              <a:rPr lang="fr-FR">
                <a:latin typeface="Arial Narrow" panose="020B0604020202020204" pitchFamily="34" charset="0"/>
                <a:cs typeface="Arial Narrow" panose="020B0604020202020204" pitchFamily="34" charset="0"/>
              </a:rPr>
              <a:t>Title of presentation  / Name of lecturer / Name of institution or laboratory</a:t>
            </a:r>
            <a:endParaRPr lang="fr-FR" dirty="0">
              <a:latin typeface="Arial Narrow" panose="020B0604020202020204" pitchFamily="34" charset="0"/>
              <a:cs typeface="Arial Narrow" panose="020B0604020202020204" pitchFamily="34" charset="0"/>
            </a:endParaRPr>
          </a:p>
        </p:txBody>
      </p:sp>
      <p:sp>
        <p:nvSpPr>
          <p:cNvPr id="4" name="Slide Number Placeholder 3">
            <a:extLst>
              <a:ext uri="{FF2B5EF4-FFF2-40B4-BE49-F238E27FC236}">
                <a16:creationId xmlns:a16="http://schemas.microsoft.com/office/drawing/2014/main" id="{BC37FB8F-A79F-8B73-5CC8-EA09D8E67F6C}"/>
              </a:ext>
            </a:extLst>
          </p:cNvPr>
          <p:cNvSpPr>
            <a:spLocks noGrp="1"/>
          </p:cNvSpPr>
          <p:nvPr>
            <p:ph type="sldNum" sz="quarter" idx="12"/>
          </p:nvPr>
        </p:nvSpPr>
        <p:spPr/>
        <p:txBody>
          <a:bodyPr/>
          <a:lstStyle/>
          <a:p>
            <a:fld id="{005C7FBA-D4E9-46CA-9321-3ADA2E368FCD}" type="slidenum">
              <a:rPr lang="en-GB" smtClean="0"/>
              <a:t>15</a:t>
            </a:fld>
            <a:endParaRPr lang="en-GB"/>
          </a:p>
        </p:txBody>
      </p:sp>
      <p:sp>
        <p:nvSpPr>
          <p:cNvPr id="5" name="Title 4">
            <a:extLst>
              <a:ext uri="{FF2B5EF4-FFF2-40B4-BE49-F238E27FC236}">
                <a16:creationId xmlns:a16="http://schemas.microsoft.com/office/drawing/2014/main" id="{F538DB6C-517D-9D55-D3D2-7FAFFF2761C2}"/>
              </a:ext>
            </a:extLst>
          </p:cNvPr>
          <p:cNvSpPr>
            <a:spLocks noGrp="1"/>
          </p:cNvSpPr>
          <p:nvPr>
            <p:ph type="title"/>
          </p:nvPr>
        </p:nvSpPr>
        <p:spPr/>
        <p:txBody>
          <a:bodyPr/>
          <a:lstStyle/>
          <a:p>
            <a:r>
              <a:rPr lang="en-US" dirty="0"/>
              <a:t>Enabling Technologies:</a:t>
            </a:r>
            <a:br>
              <a:rPr lang="en-US" dirty="0"/>
            </a:br>
            <a:r>
              <a:rPr lang="en-US" dirty="0"/>
              <a:t>Magnetic forces</a:t>
            </a:r>
            <a:endParaRPr lang="en-GB" dirty="0"/>
          </a:p>
        </p:txBody>
      </p:sp>
      <p:grpSp>
        <p:nvGrpSpPr>
          <p:cNvPr id="6" name="Group 5">
            <a:extLst>
              <a:ext uri="{FF2B5EF4-FFF2-40B4-BE49-F238E27FC236}">
                <a16:creationId xmlns:a16="http://schemas.microsoft.com/office/drawing/2014/main" id="{20996235-90D6-CA48-212B-4B92E42EB9A1}"/>
              </a:ext>
            </a:extLst>
          </p:cNvPr>
          <p:cNvGrpSpPr/>
          <p:nvPr/>
        </p:nvGrpSpPr>
        <p:grpSpPr>
          <a:xfrm>
            <a:off x="209188" y="1381772"/>
            <a:ext cx="11645705" cy="5083686"/>
            <a:chOff x="174893" y="1359995"/>
            <a:chExt cx="11645705" cy="5083686"/>
          </a:xfrm>
        </p:grpSpPr>
        <p:sp>
          <p:nvSpPr>
            <p:cNvPr id="7" name="Segnaposto testo 1">
              <a:extLst>
                <a:ext uri="{FF2B5EF4-FFF2-40B4-BE49-F238E27FC236}">
                  <a16:creationId xmlns:a16="http://schemas.microsoft.com/office/drawing/2014/main" id="{D71DA2BB-C8BA-4757-5384-4ECE31F00B0D}"/>
                </a:ext>
              </a:extLst>
            </p:cNvPr>
            <p:cNvSpPr txBox="1">
              <a:spLocks/>
            </p:cNvSpPr>
            <p:nvPr/>
          </p:nvSpPr>
          <p:spPr>
            <a:xfrm>
              <a:off x="561266" y="1359995"/>
              <a:ext cx="5157787" cy="823912"/>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LATTICE OPERATION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solidFill>
                    <a:sysClr val="windowText" lastClr="000000"/>
                  </a:solidFill>
                  <a:latin typeface="+mn-lt"/>
                </a:rPr>
                <a:t>(nominal, beam operation)</a:t>
              </a:r>
              <a:endParaRPr kumimoji="0" lang="it-IT" sz="2400" b="1"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endParaRPr>
            </a:p>
          </p:txBody>
        </p:sp>
        <p:sp>
          <p:nvSpPr>
            <p:cNvPr id="8" name="Segnaposto testo 3">
              <a:extLst>
                <a:ext uri="{FF2B5EF4-FFF2-40B4-BE49-F238E27FC236}">
                  <a16:creationId xmlns:a16="http://schemas.microsoft.com/office/drawing/2014/main" id="{B46E7978-F988-02CE-810F-45BB74EB9F35}"/>
                </a:ext>
              </a:extLst>
            </p:cNvPr>
            <p:cNvSpPr txBox="1">
              <a:spLocks/>
            </p:cNvSpPr>
            <p:nvPr/>
          </p:nvSpPr>
          <p:spPr>
            <a:xfrm>
              <a:off x="8430760" y="1561054"/>
              <a:ext cx="2987426" cy="62253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SINGLE CELL</a:t>
              </a:r>
            </a:p>
          </p:txBody>
        </p:sp>
        <p:sp>
          <p:nvSpPr>
            <p:cNvPr id="9" name="CasellaDiTesto 18">
              <a:extLst>
                <a:ext uri="{FF2B5EF4-FFF2-40B4-BE49-F238E27FC236}">
                  <a16:creationId xmlns:a16="http://schemas.microsoft.com/office/drawing/2014/main" id="{4AE09254-FFDE-7EBF-2102-4E8D6C5690C3}"/>
                </a:ext>
              </a:extLst>
            </p:cNvPr>
            <p:cNvSpPr txBox="1"/>
            <p:nvPr/>
          </p:nvSpPr>
          <p:spPr>
            <a:xfrm>
              <a:off x="2484296" y="2245268"/>
              <a:ext cx="1234633" cy="369332"/>
            </a:xfrm>
            <a:prstGeom prst="rect">
              <a:avLst/>
            </a:prstGeom>
            <a:noFill/>
          </p:spPr>
          <p:txBody>
            <a:bodyPr wrap="none" rtlCol="0">
              <a:spAutoFit/>
            </a:bodyPr>
            <a:lstStyle/>
            <a:p>
              <a:pPr defTabSz="457200"/>
              <a:r>
                <a:rPr lang="it-IT" b="1" dirty="0">
                  <a:solidFill>
                    <a:srgbClr val="A5A5A5">
                      <a:lumMod val="75000"/>
                    </a:srgbClr>
                  </a:solidFill>
                </a:rPr>
                <a:t>ONE CELL</a:t>
              </a:r>
            </a:p>
          </p:txBody>
        </p:sp>
        <p:sp>
          <p:nvSpPr>
            <p:cNvPr id="10" name="CasellaDiTesto 29">
              <a:extLst>
                <a:ext uri="{FF2B5EF4-FFF2-40B4-BE49-F238E27FC236}">
                  <a16:creationId xmlns:a16="http://schemas.microsoft.com/office/drawing/2014/main" id="{B14AB1AB-740B-839C-6714-FB93B769E673}"/>
                </a:ext>
              </a:extLst>
            </p:cNvPr>
            <p:cNvSpPr txBox="1"/>
            <p:nvPr/>
          </p:nvSpPr>
          <p:spPr>
            <a:xfrm>
              <a:off x="2689592" y="4785260"/>
              <a:ext cx="915315" cy="369332"/>
            </a:xfrm>
            <a:prstGeom prst="rect">
              <a:avLst/>
            </a:prstGeom>
            <a:noFill/>
          </p:spPr>
          <p:txBody>
            <a:bodyPr wrap="none" rtlCol="0">
              <a:spAutoFit/>
            </a:bodyPr>
            <a:lstStyle/>
            <a:p>
              <a:pPr defTabSz="457200"/>
              <a:r>
                <a:rPr lang="it-IT" b="1" dirty="0">
                  <a:solidFill>
                    <a:srgbClr val="7030A0"/>
                  </a:solidFill>
                </a:rPr>
                <a:t>FORCE</a:t>
              </a:r>
            </a:p>
          </p:txBody>
        </p:sp>
        <p:sp>
          <p:nvSpPr>
            <p:cNvPr id="11" name="CasellaDiTesto 32">
              <a:extLst>
                <a:ext uri="{FF2B5EF4-FFF2-40B4-BE49-F238E27FC236}">
                  <a16:creationId xmlns:a16="http://schemas.microsoft.com/office/drawing/2014/main" id="{18DFAD4F-5DCC-2628-5842-FA4BEDDF76AB}"/>
                </a:ext>
              </a:extLst>
            </p:cNvPr>
            <p:cNvSpPr txBox="1"/>
            <p:nvPr/>
          </p:nvSpPr>
          <p:spPr>
            <a:xfrm>
              <a:off x="9466816" y="4821568"/>
              <a:ext cx="915315" cy="369332"/>
            </a:xfrm>
            <a:prstGeom prst="rect">
              <a:avLst/>
            </a:prstGeom>
            <a:noFill/>
          </p:spPr>
          <p:txBody>
            <a:bodyPr wrap="none" rtlCol="0">
              <a:spAutoFit/>
            </a:bodyPr>
            <a:lstStyle/>
            <a:p>
              <a:pPr defTabSz="457200"/>
              <a:r>
                <a:rPr lang="it-IT" b="1" dirty="0">
                  <a:solidFill>
                    <a:srgbClr val="7030A0"/>
                  </a:solidFill>
                </a:rPr>
                <a:t>FORCE</a:t>
              </a:r>
            </a:p>
          </p:txBody>
        </p:sp>
        <p:sp>
          <p:nvSpPr>
            <p:cNvPr id="12" name="Triangolo isoscele 2">
              <a:extLst>
                <a:ext uri="{FF2B5EF4-FFF2-40B4-BE49-F238E27FC236}">
                  <a16:creationId xmlns:a16="http://schemas.microsoft.com/office/drawing/2014/main" id="{CCF84E77-5B30-FC81-EB62-E1E64F6870FD}"/>
                </a:ext>
              </a:extLst>
            </p:cNvPr>
            <p:cNvSpPr/>
            <p:nvPr/>
          </p:nvSpPr>
          <p:spPr>
            <a:xfrm>
              <a:off x="6818384" y="3429674"/>
              <a:ext cx="215661" cy="509788"/>
            </a:xfrm>
            <a:prstGeom prst="triangle">
              <a:avLst/>
            </a:prstGeom>
            <a:solidFill>
              <a:srgbClr val="92D05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13" name="Triangolo isoscele 4">
              <a:extLst>
                <a:ext uri="{FF2B5EF4-FFF2-40B4-BE49-F238E27FC236}">
                  <a16:creationId xmlns:a16="http://schemas.microsoft.com/office/drawing/2014/main" id="{DFEA0174-6276-ED9C-AFB2-DAF7FA4110BB}"/>
                </a:ext>
              </a:extLst>
            </p:cNvPr>
            <p:cNvSpPr/>
            <p:nvPr/>
          </p:nvSpPr>
          <p:spPr>
            <a:xfrm>
              <a:off x="1744929" y="3398321"/>
              <a:ext cx="215661" cy="509788"/>
            </a:xfrm>
            <a:prstGeom prst="triangle">
              <a:avLst/>
            </a:prstGeom>
            <a:solidFill>
              <a:srgbClr val="92D05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cxnSp>
          <p:nvCxnSpPr>
            <p:cNvPr id="14" name="Connettore diritto 9">
              <a:extLst>
                <a:ext uri="{FF2B5EF4-FFF2-40B4-BE49-F238E27FC236}">
                  <a16:creationId xmlns:a16="http://schemas.microsoft.com/office/drawing/2014/main" id="{12E6E69B-7557-E29D-FB15-B98B3F971308}"/>
                </a:ext>
              </a:extLst>
            </p:cNvPr>
            <p:cNvCxnSpPr>
              <a:cxnSpLocks/>
            </p:cNvCxnSpPr>
            <p:nvPr/>
          </p:nvCxnSpPr>
          <p:spPr>
            <a:xfrm flipH="1">
              <a:off x="1835247" y="2376856"/>
              <a:ext cx="17512" cy="3168053"/>
            </a:xfrm>
            <a:prstGeom prst="line">
              <a:avLst/>
            </a:prstGeom>
            <a:noFill/>
            <a:ln w="57150" cap="flat" cmpd="sng" algn="ctr">
              <a:solidFill>
                <a:sysClr val="windowText" lastClr="000000">
                  <a:lumMod val="50000"/>
                  <a:lumOff val="50000"/>
                </a:sysClr>
              </a:solidFill>
              <a:prstDash val="dash"/>
              <a:miter lim="800000"/>
            </a:ln>
            <a:effectLst/>
          </p:spPr>
        </p:cxnSp>
        <p:sp>
          <p:nvSpPr>
            <p:cNvPr id="15" name="Triangolo isoscele 7">
              <a:extLst>
                <a:ext uri="{FF2B5EF4-FFF2-40B4-BE49-F238E27FC236}">
                  <a16:creationId xmlns:a16="http://schemas.microsoft.com/office/drawing/2014/main" id="{59AE0191-C260-40DF-47DB-B893473658FD}"/>
                </a:ext>
              </a:extLst>
            </p:cNvPr>
            <p:cNvSpPr/>
            <p:nvPr/>
          </p:nvSpPr>
          <p:spPr>
            <a:xfrm rot="10800000">
              <a:off x="4297623" y="3522927"/>
              <a:ext cx="215661" cy="509788"/>
            </a:xfrm>
            <a:prstGeom prst="triangle">
              <a:avLst/>
            </a:prstGeom>
            <a:solidFill>
              <a:srgbClr val="92D05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cxnSp>
          <p:nvCxnSpPr>
            <p:cNvPr id="16" name="Connettore diritto 10">
              <a:extLst>
                <a:ext uri="{FF2B5EF4-FFF2-40B4-BE49-F238E27FC236}">
                  <a16:creationId xmlns:a16="http://schemas.microsoft.com/office/drawing/2014/main" id="{890F60B3-D713-9644-065C-C5347D1AD8A3}"/>
                </a:ext>
              </a:extLst>
            </p:cNvPr>
            <p:cNvCxnSpPr>
              <a:cxnSpLocks/>
            </p:cNvCxnSpPr>
            <p:nvPr/>
          </p:nvCxnSpPr>
          <p:spPr>
            <a:xfrm flipH="1">
              <a:off x="4395258" y="2403664"/>
              <a:ext cx="10195" cy="3141245"/>
            </a:xfrm>
            <a:prstGeom prst="line">
              <a:avLst/>
            </a:prstGeom>
            <a:noFill/>
            <a:ln w="57150" cap="flat" cmpd="sng" algn="ctr">
              <a:solidFill>
                <a:sysClr val="windowText" lastClr="000000">
                  <a:lumMod val="50000"/>
                  <a:lumOff val="50000"/>
                </a:sysClr>
              </a:solidFill>
              <a:prstDash val="dash"/>
              <a:miter lim="800000"/>
            </a:ln>
            <a:effectLst/>
          </p:spPr>
        </p:cxnSp>
        <p:grpSp>
          <p:nvGrpSpPr>
            <p:cNvPr id="17" name="Gruppo 17">
              <a:extLst>
                <a:ext uri="{FF2B5EF4-FFF2-40B4-BE49-F238E27FC236}">
                  <a16:creationId xmlns:a16="http://schemas.microsoft.com/office/drawing/2014/main" id="{5FFEB0A7-3732-DD75-D71A-8F9C3EE978C5}"/>
                </a:ext>
              </a:extLst>
            </p:cNvPr>
            <p:cNvGrpSpPr/>
            <p:nvPr/>
          </p:nvGrpSpPr>
          <p:grpSpPr>
            <a:xfrm>
              <a:off x="5339875" y="3259634"/>
              <a:ext cx="654120" cy="877960"/>
              <a:chOff x="4893948" y="3511479"/>
              <a:chExt cx="654120" cy="877960"/>
            </a:xfrm>
          </p:grpSpPr>
          <p:sp>
            <p:nvSpPr>
              <p:cNvPr id="93" name="Rettangolo 14">
                <a:extLst>
                  <a:ext uri="{FF2B5EF4-FFF2-40B4-BE49-F238E27FC236}">
                    <a16:creationId xmlns:a16="http://schemas.microsoft.com/office/drawing/2014/main" id="{6A1705DC-6C14-9420-FC83-FC3D3C65E8C2}"/>
                  </a:ext>
                </a:extLst>
              </p:cNvPr>
              <p:cNvSpPr/>
              <p:nvPr/>
            </p:nvSpPr>
            <p:spPr>
              <a:xfrm>
                <a:off x="4893948" y="3513010"/>
                <a:ext cx="215649" cy="876429"/>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94" name="Rettangolo 15">
                <a:extLst>
                  <a:ext uri="{FF2B5EF4-FFF2-40B4-BE49-F238E27FC236}">
                    <a16:creationId xmlns:a16="http://schemas.microsoft.com/office/drawing/2014/main" id="{A6CDBC4E-2DEF-5B67-B4F4-385218F9DC80}"/>
                  </a:ext>
                </a:extLst>
              </p:cNvPr>
              <p:cNvSpPr/>
              <p:nvPr/>
            </p:nvSpPr>
            <p:spPr>
              <a:xfrm>
                <a:off x="5114359" y="3511480"/>
                <a:ext cx="215649" cy="876429"/>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95" name="Rettangolo 16">
                <a:extLst>
                  <a:ext uri="{FF2B5EF4-FFF2-40B4-BE49-F238E27FC236}">
                    <a16:creationId xmlns:a16="http://schemas.microsoft.com/office/drawing/2014/main" id="{A93B96B7-0661-F2FA-127E-23EFC47BE93F}"/>
                  </a:ext>
                </a:extLst>
              </p:cNvPr>
              <p:cNvSpPr/>
              <p:nvPr/>
            </p:nvSpPr>
            <p:spPr>
              <a:xfrm>
                <a:off x="5332419" y="3511479"/>
                <a:ext cx="215649" cy="876429"/>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grpSp>
        <p:grpSp>
          <p:nvGrpSpPr>
            <p:cNvPr id="18" name="Gruppo 19">
              <a:extLst>
                <a:ext uri="{FF2B5EF4-FFF2-40B4-BE49-F238E27FC236}">
                  <a16:creationId xmlns:a16="http://schemas.microsoft.com/office/drawing/2014/main" id="{3D4199EB-93BE-2E81-EE62-D180E2DB38F6}"/>
                </a:ext>
              </a:extLst>
            </p:cNvPr>
            <p:cNvGrpSpPr/>
            <p:nvPr/>
          </p:nvGrpSpPr>
          <p:grpSpPr>
            <a:xfrm>
              <a:off x="174893" y="3259634"/>
              <a:ext cx="654120" cy="877960"/>
              <a:chOff x="4893948" y="3511479"/>
              <a:chExt cx="654120" cy="877960"/>
            </a:xfrm>
          </p:grpSpPr>
          <p:sp>
            <p:nvSpPr>
              <p:cNvPr id="90" name="Rettangolo 21">
                <a:extLst>
                  <a:ext uri="{FF2B5EF4-FFF2-40B4-BE49-F238E27FC236}">
                    <a16:creationId xmlns:a16="http://schemas.microsoft.com/office/drawing/2014/main" id="{93309162-04E7-5423-9880-EAA4139A9B13}"/>
                  </a:ext>
                </a:extLst>
              </p:cNvPr>
              <p:cNvSpPr/>
              <p:nvPr/>
            </p:nvSpPr>
            <p:spPr>
              <a:xfrm>
                <a:off x="4893948" y="3513010"/>
                <a:ext cx="215649" cy="876429"/>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91" name="Rettangolo 22">
                <a:extLst>
                  <a:ext uri="{FF2B5EF4-FFF2-40B4-BE49-F238E27FC236}">
                    <a16:creationId xmlns:a16="http://schemas.microsoft.com/office/drawing/2014/main" id="{24BBB49D-632B-2E2C-215C-6D672F466B2B}"/>
                  </a:ext>
                </a:extLst>
              </p:cNvPr>
              <p:cNvSpPr/>
              <p:nvPr/>
            </p:nvSpPr>
            <p:spPr>
              <a:xfrm>
                <a:off x="5114359" y="3511480"/>
                <a:ext cx="215649" cy="876429"/>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92" name="Rettangolo 24">
                <a:extLst>
                  <a:ext uri="{FF2B5EF4-FFF2-40B4-BE49-F238E27FC236}">
                    <a16:creationId xmlns:a16="http://schemas.microsoft.com/office/drawing/2014/main" id="{BE091150-835F-B79B-E7CD-0E516A724E42}"/>
                  </a:ext>
                </a:extLst>
              </p:cNvPr>
              <p:cNvSpPr/>
              <p:nvPr/>
            </p:nvSpPr>
            <p:spPr>
              <a:xfrm>
                <a:off x="5332419" y="3511479"/>
                <a:ext cx="215649" cy="876429"/>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grpSp>
        <p:grpSp>
          <p:nvGrpSpPr>
            <p:cNvPr id="19" name="Gruppo 25">
              <a:extLst>
                <a:ext uri="{FF2B5EF4-FFF2-40B4-BE49-F238E27FC236}">
                  <a16:creationId xmlns:a16="http://schemas.microsoft.com/office/drawing/2014/main" id="{CE913FCA-D87E-75D4-9416-EAA8AC08B65D}"/>
                </a:ext>
              </a:extLst>
            </p:cNvPr>
            <p:cNvGrpSpPr/>
            <p:nvPr/>
          </p:nvGrpSpPr>
          <p:grpSpPr>
            <a:xfrm>
              <a:off x="2796886" y="3261560"/>
              <a:ext cx="654120" cy="877960"/>
              <a:chOff x="4893948" y="3511479"/>
              <a:chExt cx="654120" cy="877960"/>
            </a:xfrm>
          </p:grpSpPr>
          <p:sp>
            <p:nvSpPr>
              <p:cNvPr id="87" name="Rettangolo 26">
                <a:extLst>
                  <a:ext uri="{FF2B5EF4-FFF2-40B4-BE49-F238E27FC236}">
                    <a16:creationId xmlns:a16="http://schemas.microsoft.com/office/drawing/2014/main" id="{D8263A35-C9F0-49E1-8232-D33A2D95BE73}"/>
                  </a:ext>
                </a:extLst>
              </p:cNvPr>
              <p:cNvSpPr/>
              <p:nvPr/>
            </p:nvSpPr>
            <p:spPr>
              <a:xfrm>
                <a:off x="4893948" y="3513010"/>
                <a:ext cx="215649" cy="876429"/>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88" name="Rettangolo 27">
                <a:extLst>
                  <a:ext uri="{FF2B5EF4-FFF2-40B4-BE49-F238E27FC236}">
                    <a16:creationId xmlns:a16="http://schemas.microsoft.com/office/drawing/2014/main" id="{E5D1B945-5408-5007-82BA-E8B5025FCB04}"/>
                  </a:ext>
                </a:extLst>
              </p:cNvPr>
              <p:cNvSpPr/>
              <p:nvPr/>
            </p:nvSpPr>
            <p:spPr>
              <a:xfrm>
                <a:off x="5114359" y="3511480"/>
                <a:ext cx="215649" cy="876429"/>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89" name="Rettangolo 28">
                <a:extLst>
                  <a:ext uri="{FF2B5EF4-FFF2-40B4-BE49-F238E27FC236}">
                    <a16:creationId xmlns:a16="http://schemas.microsoft.com/office/drawing/2014/main" id="{FC3642DD-F6AE-279D-C947-C16C37D4A1B0}"/>
                  </a:ext>
                </a:extLst>
              </p:cNvPr>
              <p:cNvSpPr/>
              <p:nvPr/>
            </p:nvSpPr>
            <p:spPr>
              <a:xfrm>
                <a:off x="5332419" y="3511479"/>
                <a:ext cx="215649" cy="876429"/>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grpSp>
        <p:sp>
          <p:nvSpPr>
            <p:cNvPr id="20" name="Rettangolo 34">
              <a:extLst>
                <a:ext uri="{FF2B5EF4-FFF2-40B4-BE49-F238E27FC236}">
                  <a16:creationId xmlns:a16="http://schemas.microsoft.com/office/drawing/2014/main" id="{7D832E3D-1AA7-3B18-9748-8CC98E2A41CE}"/>
                </a:ext>
              </a:extLst>
            </p:cNvPr>
            <p:cNvSpPr/>
            <p:nvPr/>
          </p:nvSpPr>
          <p:spPr>
            <a:xfrm>
              <a:off x="1941771" y="2709964"/>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21" name="Rettangolo 35">
              <a:extLst>
                <a:ext uri="{FF2B5EF4-FFF2-40B4-BE49-F238E27FC236}">
                  <a16:creationId xmlns:a16="http://schemas.microsoft.com/office/drawing/2014/main" id="{8E3533C3-7192-6F79-795E-45FF2161EF22}"/>
                </a:ext>
              </a:extLst>
            </p:cNvPr>
            <p:cNvSpPr/>
            <p:nvPr/>
          </p:nvSpPr>
          <p:spPr>
            <a:xfrm>
              <a:off x="1951201" y="4431173"/>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22" name="Rettangolo 36">
              <a:extLst>
                <a:ext uri="{FF2B5EF4-FFF2-40B4-BE49-F238E27FC236}">
                  <a16:creationId xmlns:a16="http://schemas.microsoft.com/office/drawing/2014/main" id="{CDD370FE-1549-BE56-482A-F11664DACE0E}"/>
                </a:ext>
              </a:extLst>
            </p:cNvPr>
            <p:cNvSpPr/>
            <p:nvPr/>
          </p:nvSpPr>
          <p:spPr>
            <a:xfrm>
              <a:off x="3588634" y="4431173"/>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23" name="Rettangolo 37">
              <a:extLst>
                <a:ext uri="{FF2B5EF4-FFF2-40B4-BE49-F238E27FC236}">
                  <a16:creationId xmlns:a16="http://schemas.microsoft.com/office/drawing/2014/main" id="{E125511E-5A68-4B55-B148-82D0A36B842B}"/>
                </a:ext>
              </a:extLst>
            </p:cNvPr>
            <p:cNvSpPr/>
            <p:nvPr/>
          </p:nvSpPr>
          <p:spPr>
            <a:xfrm>
              <a:off x="3579090" y="2701233"/>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cxnSp>
          <p:nvCxnSpPr>
            <p:cNvPr id="24" name="Connettore 2 20">
              <a:extLst>
                <a:ext uri="{FF2B5EF4-FFF2-40B4-BE49-F238E27FC236}">
                  <a16:creationId xmlns:a16="http://schemas.microsoft.com/office/drawing/2014/main" id="{C081C505-5ED4-DA85-AC01-1100A06938C0}"/>
                </a:ext>
              </a:extLst>
            </p:cNvPr>
            <p:cNvCxnSpPr>
              <a:cxnSpLocks/>
            </p:cNvCxnSpPr>
            <p:nvPr/>
          </p:nvCxnSpPr>
          <p:spPr>
            <a:xfrm>
              <a:off x="2485577" y="4610456"/>
              <a:ext cx="519978" cy="0"/>
            </a:xfrm>
            <a:prstGeom prst="straightConnector1">
              <a:avLst/>
            </a:prstGeom>
            <a:noFill/>
            <a:ln w="57150" cap="flat" cmpd="sng" algn="ctr">
              <a:solidFill>
                <a:srgbClr val="7030A0"/>
              </a:solidFill>
              <a:prstDash val="solid"/>
              <a:miter lim="800000"/>
              <a:tailEnd type="triangle"/>
            </a:ln>
            <a:effectLst/>
          </p:spPr>
        </p:cxnSp>
        <p:cxnSp>
          <p:nvCxnSpPr>
            <p:cNvPr id="25" name="Connettore 2 23">
              <a:extLst>
                <a:ext uri="{FF2B5EF4-FFF2-40B4-BE49-F238E27FC236}">
                  <a16:creationId xmlns:a16="http://schemas.microsoft.com/office/drawing/2014/main" id="{B21C8526-C0C8-4732-582B-2D7182C8E9AD}"/>
                </a:ext>
              </a:extLst>
            </p:cNvPr>
            <p:cNvCxnSpPr>
              <a:cxnSpLocks/>
            </p:cNvCxnSpPr>
            <p:nvPr/>
          </p:nvCxnSpPr>
          <p:spPr>
            <a:xfrm flipH="1">
              <a:off x="3224463" y="4604440"/>
              <a:ext cx="498695" cy="0"/>
            </a:xfrm>
            <a:prstGeom prst="straightConnector1">
              <a:avLst/>
            </a:prstGeom>
            <a:noFill/>
            <a:ln w="57150" cap="flat" cmpd="sng" algn="ctr">
              <a:solidFill>
                <a:srgbClr val="7030A0"/>
              </a:solidFill>
              <a:prstDash val="solid"/>
              <a:miter lim="800000"/>
              <a:tailEnd type="triangle"/>
            </a:ln>
            <a:effectLst/>
          </p:spPr>
        </p:cxnSp>
        <p:sp>
          <p:nvSpPr>
            <p:cNvPr id="26" name="Rettangolo 44">
              <a:extLst>
                <a:ext uri="{FF2B5EF4-FFF2-40B4-BE49-F238E27FC236}">
                  <a16:creationId xmlns:a16="http://schemas.microsoft.com/office/drawing/2014/main" id="{C1B80D8E-F089-77F5-E2C8-D8EB85DD295C}"/>
                </a:ext>
              </a:extLst>
            </p:cNvPr>
            <p:cNvSpPr/>
            <p:nvPr/>
          </p:nvSpPr>
          <p:spPr>
            <a:xfrm>
              <a:off x="4481392" y="2696475"/>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27" name="Rettangolo 45">
              <a:extLst>
                <a:ext uri="{FF2B5EF4-FFF2-40B4-BE49-F238E27FC236}">
                  <a16:creationId xmlns:a16="http://schemas.microsoft.com/office/drawing/2014/main" id="{433DE785-49A6-2DE0-DE2F-E29B04B68FF3}"/>
                </a:ext>
              </a:extLst>
            </p:cNvPr>
            <p:cNvSpPr/>
            <p:nvPr/>
          </p:nvSpPr>
          <p:spPr>
            <a:xfrm>
              <a:off x="4484472" y="4430384"/>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28" name="Rettangolo 46">
              <a:extLst>
                <a:ext uri="{FF2B5EF4-FFF2-40B4-BE49-F238E27FC236}">
                  <a16:creationId xmlns:a16="http://schemas.microsoft.com/office/drawing/2014/main" id="{641FB8AF-DC76-4B10-2707-196C24C37516}"/>
                </a:ext>
              </a:extLst>
            </p:cNvPr>
            <p:cNvSpPr/>
            <p:nvPr/>
          </p:nvSpPr>
          <p:spPr>
            <a:xfrm>
              <a:off x="6128255" y="4430384"/>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29" name="Rettangolo 47">
              <a:extLst>
                <a:ext uri="{FF2B5EF4-FFF2-40B4-BE49-F238E27FC236}">
                  <a16:creationId xmlns:a16="http://schemas.microsoft.com/office/drawing/2014/main" id="{11CFA9C9-40C8-4D79-FDB4-A0DD8F2A3303}"/>
                </a:ext>
              </a:extLst>
            </p:cNvPr>
            <p:cNvSpPr/>
            <p:nvPr/>
          </p:nvSpPr>
          <p:spPr>
            <a:xfrm>
              <a:off x="6118711" y="2687744"/>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30" name="Rettangolo 50">
              <a:extLst>
                <a:ext uri="{FF2B5EF4-FFF2-40B4-BE49-F238E27FC236}">
                  <a16:creationId xmlns:a16="http://schemas.microsoft.com/office/drawing/2014/main" id="{0E193A5C-81DE-49C1-DD09-E99A3C703B32}"/>
                </a:ext>
              </a:extLst>
            </p:cNvPr>
            <p:cNvSpPr/>
            <p:nvPr/>
          </p:nvSpPr>
          <p:spPr>
            <a:xfrm>
              <a:off x="1030583" y="4438215"/>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31" name="Rettangolo 51">
              <a:extLst>
                <a:ext uri="{FF2B5EF4-FFF2-40B4-BE49-F238E27FC236}">
                  <a16:creationId xmlns:a16="http://schemas.microsoft.com/office/drawing/2014/main" id="{25FDA83B-10AF-55B9-5FD9-B1BEDBEEC350}"/>
                </a:ext>
              </a:extLst>
            </p:cNvPr>
            <p:cNvSpPr/>
            <p:nvPr/>
          </p:nvSpPr>
          <p:spPr>
            <a:xfrm>
              <a:off x="1021039" y="2708275"/>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32" name="Segno di addizione 52">
              <a:extLst>
                <a:ext uri="{FF2B5EF4-FFF2-40B4-BE49-F238E27FC236}">
                  <a16:creationId xmlns:a16="http://schemas.microsoft.com/office/drawing/2014/main" id="{0F8D706D-BB70-25D7-4112-54D321664172}"/>
                </a:ext>
              </a:extLst>
            </p:cNvPr>
            <p:cNvSpPr/>
            <p:nvPr/>
          </p:nvSpPr>
          <p:spPr>
            <a:xfrm>
              <a:off x="2095916" y="2690814"/>
              <a:ext cx="402007" cy="402007"/>
            </a:xfrm>
            <a:prstGeom prst="mathPl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33" name="Segno di sottrazione 54">
              <a:extLst>
                <a:ext uri="{FF2B5EF4-FFF2-40B4-BE49-F238E27FC236}">
                  <a16:creationId xmlns:a16="http://schemas.microsoft.com/office/drawing/2014/main" id="{C0569F68-E7BE-59B8-6E16-04A9269E26C5}"/>
                </a:ext>
              </a:extLst>
            </p:cNvPr>
            <p:cNvSpPr/>
            <p:nvPr/>
          </p:nvSpPr>
          <p:spPr>
            <a:xfrm>
              <a:off x="6316244" y="2695203"/>
              <a:ext cx="342447" cy="369338"/>
            </a:xfrm>
            <a:prstGeom prst="mathMin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34" name="Segno di sottrazione 57">
              <a:extLst>
                <a:ext uri="{FF2B5EF4-FFF2-40B4-BE49-F238E27FC236}">
                  <a16:creationId xmlns:a16="http://schemas.microsoft.com/office/drawing/2014/main" id="{A52D9112-E69A-F4C9-F3D1-53CD67D6E35B}"/>
                </a:ext>
              </a:extLst>
            </p:cNvPr>
            <p:cNvSpPr/>
            <p:nvPr/>
          </p:nvSpPr>
          <p:spPr>
            <a:xfrm>
              <a:off x="4637827" y="4420414"/>
              <a:ext cx="342447" cy="369338"/>
            </a:xfrm>
            <a:prstGeom prst="mathMin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35" name="Segno di sottrazione 59">
              <a:extLst>
                <a:ext uri="{FF2B5EF4-FFF2-40B4-BE49-F238E27FC236}">
                  <a16:creationId xmlns:a16="http://schemas.microsoft.com/office/drawing/2014/main" id="{8F6E66ED-4340-8531-FE95-4BBFCC09F096}"/>
                </a:ext>
              </a:extLst>
            </p:cNvPr>
            <p:cNvSpPr/>
            <p:nvPr/>
          </p:nvSpPr>
          <p:spPr>
            <a:xfrm>
              <a:off x="2122505" y="4429942"/>
              <a:ext cx="342447" cy="369338"/>
            </a:xfrm>
            <a:prstGeom prst="mathMin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36" name="Segno di addizione 62">
              <a:extLst>
                <a:ext uri="{FF2B5EF4-FFF2-40B4-BE49-F238E27FC236}">
                  <a16:creationId xmlns:a16="http://schemas.microsoft.com/office/drawing/2014/main" id="{47750BF1-AF84-6890-DCE5-08D5986157F2}"/>
                </a:ext>
              </a:extLst>
            </p:cNvPr>
            <p:cNvSpPr/>
            <p:nvPr/>
          </p:nvSpPr>
          <p:spPr>
            <a:xfrm>
              <a:off x="4623578" y="2690814"/>
              <a:ext cx="402007" cy="402007"/>
            </a:xfrm>
            <a:prstGeom prst="mathPl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37" name="Segno di addizione 63">
              <a:extLst>
                <a:ext uri="{FF2B5EF4-FFF2-40B4-BE49-F238E27FC236}">
                  <a16:creationId xmlns:a16="http://schemas.microsoft.com/office/drawing/2014/main" id="{D77E6452-BDB1-971D-B13D-D267A457BAE7}"/>
                </a:ext>
              </a:extLst>
            </p:cNvPr>
            <p:cNvSpPr/>
            <p:nvPr/>
          </p:nvSpPr>
          <p:spPr>
            <a:xfrm>
              <a:off x="6292594" y="4402801"/>
              <a:ext cx="402007" cy="402007"/>
            </a:xfrm>
            <a:prstGeom prst="mathPl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38" name="CasellaDiTesto 66">
              <a:extLst>
                <a:ext uri="{FF2B5EF4-FFF2-40B4-BE49-F238E27FC236}">
                  <a16:creationId xmlns:a16="http://schemas.microsoft.com/office/drawing/2014/main" id="{0D866000-405E-43F1-0690-A5A5D4E59DE2}"/>
                </a:ext>
              </a:extLst>
            </p:cNvPr>
            <p:cNvSpPr txBox="1"/>
            <p:nvPr/>
          </p:nvSpPr>
          <p:spPr>
            <a:xfrm>
              <a:off x="5133821" y="4083291"/>
              <a:ext cx="1074333" cy="369332"/>
            </a:xfrm>
            <a:prstGeom prst="rect">
              <a:avLst/>
            </a:prstGeom>
            <a:noFill/>
          </p:spPr>
          <p:txBody>
            <a:bodyPr wrap="none" rtlCol="0">
              <a:spAutoFit/>
            </a:bodyPr>
            <a:lstStyle/>
            <a:p>
              <a:pPr defTabSz="457200"/>
              <a:r>
                <a:rPr lang="it-IT" dirty="0">
                  <a:solidFill>
                    <a:srgbClr val="FF0000"/>
                  </a:solidFill>
                </a:rPr>
                <a:t>RF cavity</a:t>
              </a:r>
            </a:p>
          </p:txBody>
        </p:sp>
        <p:cxnSp>
          <p:nvCxnSpPr>
            <p:cNvPr id="39" name="Connettore diritto 68">
              <a:extLst>
                <a:ext uri="{FF2B5EF4-FFF2-40B4-BE49-F238E27FC236}">
                  <a16:creationId xmlns:a16="http://schemas.microsoft.com/office/drawing/2014/main" id="{4DC860E0-BBC2-D40C-D6F9-A983FA3A9FF4}"/>
                </a:ext>
              </a:extLst>
            </p:cNvPr>
            <p:cNvCxnSpPr/>
            <p:nvPr/>
          </p:nvCxnSpPr>
          <p:spPr>
            <a:xfrm>
              <a:off x="1011533" y="3111871"/>
              <a:ext cx="714346" cy="0"/>
            </a:xfrm>
            <a:prstGeom prst="line">
              <a:avLst/>
            </a:prstGeom>
            <a:noFill/>
            <a:ln w="28575" cap="flat" cmpd="sng" algn="ctr">
              <a:solidFill>
                <a:srgbClr val="5B9BD5"/>
              </a:solidFill>
              <a:prstDash val="solid"/>
              <a:miter lim="800000"/>
            </a:ln>
            <a:effectLst/>
          </p:spPr>
        </p:cxnSp>
        <p:cxnSp>
          <p:nvCxnSpPr>
            <p:cNvPr id="40" name="Connettore diritto 69">
              <a:extLst>
                <a:ext uri="{FF2B5EF4-FFF2-40B4-BE49-F238E27FC236}">
                  <a16:creationId xmlns:a16="http://schemas.microsoft.com/office/drawing/2014/main" id="{3E7ED7DD-D522-B1C0-9586-21C699CFEC4D}"/>
                </a:ext>
              </a:extLst>
            </p:cNvPr>
            <p:cNvCxnSpPr/>
            <p:nvPr/>
          </p:nvCxnSpPr>
          <p:spPr>
            <a:xfrm>
              <a:off x="1022481" y="4393458"/>
              <a:ext cx="714346" cy="0"/>
            </a:xfrm>
            <a:prstGeom prst="line">
              <a:avLst/>
            </a:prstGeom>
            <a:noFill/>
            <a:ln w="28575" cap="flat" cmpd="sng" algn="ctr">
              <a:solidFill>
                <a:srgbClr val="5B9BD5"/>
              </a:solidFill>
              <a:prstDash val="solid"/>
              <a:miter lim="800000"/>
            </a:ln>
            <a:effectLst/>
          </p:spPr>
        </p:cxnSp>
        <p:cxnSp>
          <p:nvCxnSpPr>
            <p:cNvPr id="41" name="Connettore diritto 70">
              <a:extLst>
                <a:ext uri="{FF2B5EF4-FFF2-40B4-BE49-F238E27FC236}">
                  <a16:creationId xmlns:a16="http://schemas.microsoft.com/office/drawing/2014/main" id="{9327D0BC-79E4-9EF0-273C-C3E202D1C5C4}"/>
                </a:ext>
              </a:extLst>
            </p:cNvPr>
            <p:cNvCxnSpPr/>
            <p:nvPr/>
          </p:nvCxnSpPr>
          <p:spPr>
            <a:xfrm>
              <a:off x="1933669" y="3111871"/>
              <a:ext cx="714346" cy="0"/>
            </a:xfrm>
            <a:prstGeom prst="line">
              <a:avLst/>
            </a:prstGeom>
            <a:noFill/>
            <a:ln w="28575" cap="flat" cmpd="sng" algn="ctr">
              <a:solidFill>
                <a:srgbClr val="5B9BD5"/>
              </a:solidFill>
              <a:prstDash val="solid"/>
              <a:miter lim="800000"/>
            </a:ln>
            <a:effectLst/>
          </p:spPr>
        </p:cxnSp>
        <p:cxnSp>
          <p:nvCxnSpPr>
            <p:cNvPr id="42" name="Connettore diritto 71">
              <a:extLst>
                <a:ext uri="{FF2B5EF4-FFF2-40B4-BE49-F238E27FC236}">
                  <a16:creationId xmlns:a16="http://schemas.microsoft.com/office/drawing/2014/main" id="{D2661828-3740-9E45-B9AD-CFD13A2BCFAE}"/>
                </a:ext>
              </a:extLst>
            </p:cNvPr>
            <p:cNvCxnSpPr/>
            <p:nvPr/>
          </p:nvCxnSpPr>
          <p:spPr>
            <a:xfrm>
              <a:off x="1943099" y="4384115"/>
              <a:ext cx="714346" cy="0"/>
            </a:xfrm>
            <a:prstGeom prst="line">
              <a:avLst/>
            </a:prstGeom>
            <a:noFill/>
            <a:ln w="28575" cap="flat" cmpd="sng" algn="ctr">
              <a:solidFill>
                <a:srgbClr val="5B9BD5"/>
              </a:solidFill>
              <a:prstDash val="solid"/>
              <a:miter lim="800000"/>
            </a:ln>
            <a:effectLst/>
          </p:spPr>
        </p:cxnSp>
        <p:cxnSp>
          <p:nvCxnSpPr>
            <p:cNvPr id="43" name="Connettore diritto 72">
              <a:extLst>
                <a:ext uri="{FF2B5EF4-FFF2-40B4-BE49-F238E27FC236}">
                  <a16:creationId xmlns:a16="http://schemas.microsoft.com/office/drawing/2014/main" id="{2952DB20-F3DC-F86A-684D-5C1907E313F9}"/>
                </a:ext>
              </a:extLst>
            </p:cNvPr>
            <p:cNvCxnSpPr/>
            <p:nvPr/>
          </p:nvCxnSpPr>
          <p:spPr>
            <a:xfrm>
              <a:off x="3572431" y="3111871"/>
              <a:ext cx="714346" cy="0"/>
            </a:xfrm>
            <a:prstGeom prst="line">
              <a:avLst/>
            </a:prstGeom>
            <a:noFill/>
            <a:ln w="28575" cap="flat" cmpd="sng" algn="ctr">
              <a:solidFill>
                <a:srgbClr val="5B9BD5"/>
              </a:solidFill>
              <a:prstDash val="solid"/>
              <a:miter lim="800000"/>
            </a:ln>
            <a:effectLst/>
          </p:spPr>
        </p:cxnSp>
        <p:cxnSp>
          <p:nvCxnSpPr>
            <p:cNvPr id="44" name="Connettore diritto 73">
              <a:extLst>
                <a:ext uri="{FF2B5EF4-FFF2-40B4-BE49-F238E27FC236}">
                  <a16:creationId xmlns:a16="http://schemas.microsoft.com/office/drawing/2014/main" id="{3FF8CEA3-E746-5193-8C5C-3DEA237D61A8}"/>
                </a:ext>
              </a:extLst>
            </p:cNvPr>
            <p:cNvCxnSpPr/>
            <p:nvPr/>
          </p:nvCxnSpPr>
          <p:spPr>
            <a:xfrm>
              <a:off x="4486827" y="3111871"/>
              <a:ext cx="714346" cy="0"/>
            </a:xfrm>
            <a:prstGeom prst="line">
              <a:avLst/>
            </a:prstGeom>
            <a:noFill/>
            <a:ln w="28575" cap="flat" cmpd="sng" algn="ctr">
              <a:solidFill>
                <a:srgbClr val="5B9BD5"/>
              </a:solidFill>
              <a:prstDash val="solid"/>
              <a:miter lim="800000"/>
            </a:ln>
            <a:effectLst/>
          </p:spPr>
        </p:cxnSp>
        <p:cxnSp>
          <p:nvCxnSpPr>
            <p:cNvPr id="45" name="Connettore diritto 74">
              <a:extLst>
                <a:ext uri="{FF2B5EF4-FFF2-40B4-BE49-F238E27FC236}">
                  <a16:creationId xmlns:a16="http://schemas.microsoft.com/office/drawing/2014/main" id="{A968385A-9B46-9209-5D5C-05AF157CC88E}"/>
                </a:ext>
              </a:extLst>
            </p:cNvPr>
            <p:cNvCxnSpPr/>
            <p:nvPr/>
          </p:nvCxnSpPr>
          <p:spPr>
            <a:xfrm>
              <a:off x="6130294" y="3111871"/>
              <a:ext cx="714346" cy="0"/>
            </a:xfrm>
            <a:prstGeom prst="line">
              <a:avLst/>
            </a:prstGeom>
            <a:noFill/>
            <a:ln w="28575" cap="flat" cmpd="sng" algn="ctr">
              <a:solidFill>
                <a:srgbClr val="5B9BD5"/>
              </a:solidFill>
              <a:prstDash val="solid"/>
              <a:miter lim="800000"/>
            </a:ln>
            <a:effectLst/>
          </p:spPr>
        </p:cxnSp>
        <p:cxnSp>
          <p:nvCxnSpPr>
            <p:cNvPr id="46" name="Connettore diritto 75">
              <a:extLst>
                <a:ext uri="{FF2B5EF4-FFF2-40B4-BE49-F238E27FC236}">
                  <a16:creationId xmlns:a16="http://schemas.microsoft.com/office/drawing/2014/main" id="{972557CE-7CD4-B4C0-1459-6B6E352DF3B2}"/>
                </a:ext>
              </a:extLst>
            </p:cNvPr>
            <p:cNvCxnSpPr/>
            <p:nvPr/>
          </p:nvCxnSpPr>
          <p:spPr>
            <a:xfrm>
              <a:off x="3583276" y="4381122"/>
              <a:ext cx="714346" cy="0"/>
            </a:xfrm>
            <a:prstGeom prst="line">
              <a:avLst/>
            </a:prstGeom>
            <a:noFill/>
            <a:ln w="28575" cap="flat" cmpd="sng" algn="ctr">
              <a:solidFill>
                <a:srgbClr val="5B9BD5"/>
              </a:solidFill>
              <a:prstDash val="solid"/>
              <a:miter lim="800000"/>
            </a:ln>
            <a:effectLst/>
          </p:spPr>
        </p:cxnSp>
        <p:cxnSp>
          <p:nvCxnSpPr>
            <p:cNvPr id="47" name="Connettore diritto 76">
              <a:extLst>
                <a:ext uri="{FF2B5EF4-FFF2-40B4-BE49-F238E27FC236}">
                  <a16:creationId xmlns:a16="http://schemas.microsoft.com/office/drawing/2014/main" id="{BDBA57DD-763C-ACF3-EBC1-A51A30ECB2E8}"/>
                </a:ext>
              </a:extLst>
            </p:cNvPr>
            <p:cNvCxnSpPr/>
            <p:nvPr/>
          </p:nvCxnSpPr>
          <p:spPr>
            <a:xfrm>
              <a:off x="4471220" y="4381122"/>
              <a:ext cx="714346" cy="0"/>
            </a:xfrm>
            <a:prstGeom prst="line">
              <a:avLst/>
            </a:prstGeom>
            <a:noFill/>
            <a:ln w="28575" cap="flat" cmpd="sng" algn="ctr">
              <a:solidFill>
                <a:srgbClr val="5B9BD5"/>
              </a:solidFill>
              <a:prstDash val="solid"/>
              <a:miter lim="800000"/>
            </a:ln>
            <a:effectLst/>
          </p:spPr>
        </p:cxnSp>
        <p:cxnSp>
          <p:nvCxnSpPr>
            <p:cNvPr id="48" name="Connettore diritto 77">
              <a:extLst>
                <a:ext uri="{FF2B5EF4-FFF2-40B4-BE49-F238E27FC236}">
                  <a16:creationId xmlns:a16="http://schemas.microsoft.com/office/drawing/2014/main" id="{45BF2189-01AA-4476-D538-E50EC6F7D4DD}"/>
                </a:ext>
              </a:extLst>
            </p:cNvPr>
            <p:cNvCxnSpPr/>
            <p:nvPr/>
          </p:nvCxnSpPr>
          <p:spPr>
            <a:xfrm>
              <a:off x="6130294" y="4378129"/>
              <a:ext cx="714346" cy="0"/>
            </a:xfrm>
            <a:prstGeom prst="line">
              <a:avLst/>
            </a:prstGeom>
            <a:noFill/>
            <a:ln w="28575" cap="flat" cmpd="sng" algn="ctr">
              <a:solidFill>
                <a:srgbClr val="5B9BD5"/>
              </a:solidFill>
              <a:prstDash val="solid"/>
              <a:miter lim="800000"/>
            </a:ln>
            <a:effectLst/>
          </p:spPr>
        </p:cxnSp>
        <p:sp>
          <p:nvSpPr>
            <p:cNvPr id="49" name="CasellaDiTesto 78">
              <a:extLst>
                <a:ext uri="{FF2B5EF4-FFF2-40B4-BE49-F238E27FC236}">
                  <a16:creationId xmlns:a16="http://schemas.microsoft.com/office/drawing/2014/main" id="{67B51798-1F6F-4BDF-67F0-B6A0ED71C715}"/>
                </a:ext>
              </a:extLst>
            </p:cNvPr>
            <p:cNvSpPr txBox="1"/>
            <p:nvPr/>
          </p:nvSpPr>
          <p:spPr>
            <a:xfrm>
              <a:off x="664551" y="4767545"/>
              <a:ext cx="1285843" cy="369332"/>
            </a:xfrm>
            <a:prstGeom prst="rect">
              <a:avLst/>
            </a:prstGeom>
            <a:noFill/>
          </p:spPr>
          <p:txBody>
            <a:bodyPr wrap="square" rtlCol="0">
              <a:spAutoFit/>
            </a:bodyPr>
            <a:lstStyle/>
            <a:p>
              <a:pPr defTabSz="457200"/>
              <a:r>
                <a:rPr lang="it-IT" dirty="0">
                  <a:solidFill>
                    <a:srgbClr val="5B9BD5"/>
                  </a:solidFill>
                </a:rPr>
                <a:t>Solenoid</a:t>
              </a:r>
            </a:p>
          </p:txBody>
        </p:sp>
        <p:sp>
          <p:nvSpPr>
            <p:cNvPr id="50" name="CasellaDiTesto 79">
              <a:extLst>
                <a:ext uri="{FF2B5EF4-FFF2-40B4-BE49-F238E27FC236}">
                  <a16:creationId xmlns:a16="http://schemas.microsoft.com/office/drawing/2014/main" id="{0D00FCCA-B5E7-ED83-0D5C-842AFF35DAE8}"/>
                </a:ext>
              </a:extLst>
            </p:cNvPr>
            <p:cNvSpPr txBox="1"/>
            <p:nvPr/>
          </p:nvSpPr>
          <p:spPr>
            <a:xfrm>
              <a:off x="6427417" y="3876996"/>
              <a:ext cx="1005403" cy="369332"/>
            </a:xfrm>
            <a:prstGeom prst="rect">
              <a:avLst/>
            </a:prstGeom>
            <a:noFill/>
          </p:spPr>
          <p:txBody>
            <a:bodyPr wrap="none" rtlCol="0">
              <a:spAutoFit/>
            </a:bodyPr>
            <a:lstStyle/>
            <a:p>
              <a:pPr defTabSz="457200"/>
              <a:r>
                <a:rPr lang="it-IT" dirty="0">
                  <a:solidFill>
                    <a:srgbClr val="70AD47"/>
                  </a:solidFill>
                </a:rPr>
                <a:t>absober</a:t>
              </a:r>
            </a:p>
          </p:txBody>
        </p:sp>
        <p:grpSp>
          <p:nvGrpSpPr>
            <p:cNvPr id="51" name="Gruppo 80">
              <a:extLst>
                <a:ext uri="{FF2B5EF4-FFF2-40B4-BE49-F238E27FC236}">
                  <a16:creationId xmlns:a16="http://schemas.microsoft.com/office/drawing/2014/main" id="{2DDB3A23-79D4-B9F3-6C38-947B1B4849B6}"/>
                </a:ext>
              </a:extLst>
            </p:cNvPr>
            <p:cNvGrpSpPr/>
            <p:nvPr/>
          </p:nvGrpSpPr>
          <p:grpSpPr>
            <a:xfrm>
              <a:off x="9604211" y="3196698"/>
              <a:ext cx="654120" cy="877960"/>
              <a:chOff x="4893948" y="3511479"/>
              <a:chExt cx="654120" cy="877960"/>
            </a:xfrm>
          </p:grpSpPr>
          <p:sp>
            <p:nvSpPr>
              <p:cNvPr id="84" name="Rettangolo 81">
                <a:extLst>
                  <a:ext uri="{FF2B5EF4-FFF2-40B4-BE49-F238E27FC236}">
                    <a16:creationId xmlns:a16="http://schemas.microsoft.com/office/drawing/2014/main" id="{5399D611-C5A3-1878-9A17-7D4630C900B8}"/>
                  </a:ext>
                </a:extLst>
              </p:cNvPr>
              <p:cNvSpPr/>
              <p:nvPr/>
            </p:nvSpPr>
            <p:spPr>
              <a:xfrm>
                <a:off x="4893948" y="3513010"/>
                <a:ext cx="215649" cy="876429"/>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85" name="Rettangolo 82">
                <a:extLst>
                  <a:ext uri="{FF2B5EF4-FFF2-40B4-BE49-F238E27FC236}">
                    <a16:creationId xmlns:a16="http://schemas.microsoft.com/office/drawing/2014/main" id="{87A49131-A769-2282-4C6C-4A670C9E1259}"/>
                  </a:ext>
                </a:extLst>
              </p:cNvPr>
              <p:cNvSpPr/>
              <p:nvPr/>
            </p:nvSpPr>
            <p:spPr>
              <a:xfrm>
                <a:off x="5114359" y="3511480"/>
                <a:ext cx="215649" cy="876429"/>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ea typeface="+mn-ea"/>
                  <a:cs typeface="+mn-cs"/>
                </a:endParaRPr>
              </a:p>
            </p:txBody>
          </p:sp>
          <p:sp>
            <p:nvSpPr>
              <p:cNvPr id="86" name="Rettangolo 83">
                <a:extLst>
                  <a:ext uri="{FF2B5EF4-FFF2-40B4-BE49-F238E27FC236}">
                    <a16:creationId xmlns:a16="http://schemas.microsoft.com/office/drawing/2014/main" id="{65653861-2394-503B-68C2-0951E5BB8D99}"/>
                  </a:ext>
                </a:extLst>
              </p:cNvPr>
              <p:cNvSpPr/>
              <p:nvPr/>
            </p:nvSpPr>
            <p:spPr>
              <a:xfrm>
                <a:off x="5332419" y="3511479"/>
                <a:ext cx="215649" cy="876429"/>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grpSp>
        <p:sp>
          <p:nvSpPr>
            <p:cNvPr id="52" name="Rettangolo 84">
              <a:extLst>
                <a:ext uri="{FF2B5EF4-FFF2-40B4-BE49-F238E27FC236}">
                  <a16:creationId xmlns:a16="http://schemas.microsoft.com/office/drawing/2014/main" id="{6C27277E-7F34-01FA-411B-15ED75FF6D83}"/>
                </a:ext>
              </a:extLst>
            </p:cNvPr>
            <p:cNvSpPr/>
            <p:nvPr/>
          </p:nvSpPr>
          <p:spPr>
            <a:xfrm>
              <a:off x="8751471" y="2652421"/>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53" name="Rettangolo 85">
              <a:extLst>
                <a:ext uri="{FF2B5EF4-FFF2-40B4-BE49-F238E27FC236}">
                  <a16:creationId xmlns:a16="http://schemas.microsoft.com/office/drawing/2014/main" id="{D958D738-BA4A-DBAA-B57E-80291697EFEC}"/>
                </a:ext>
              </a:extLst>
            </p:cNvPr>
            <p:cNvSpPr/>
            <p:nvPr/>
          </p:nvSpPr>
          <p:spPr>
            <a:xfrm>
              <a:off x="8760901" y="4373630"/>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54" name="Rettangolo 86">
              <a:extLst>
                <a:ext uri="{FF2B5EF4-FFF2-40B4-BE49-F238E27FC236}">
                  <a16:creationId xmlns:a16="http://schemas.microsoft.com/office/drawing/2014/main" id="{08EA393D-707C-79C4-D1FE-49BEFB4CBA91}"/>
                </a:ext>
              </a:extLst>
            </p:cNvPr>
            <p:cNvSpPr/>
            <p:nvPr/>
          </p:nvSpPr>
          <p:spPr>
            <a:xfrm>
              <a:off x="10398334" y="4373630"/>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55" name="Rettangolo 87">
              <a:extLst>
                <a:ext uri="{FF2B5EF4-FFF2-40B4-BE49-F238E27FC236}">
                  <a16:creationId xmlns:a16="http://schemas.microsoft.com/office/drawing/2014/main" id="{D996FC47-A621-CDE7-2AAB-48555FE5A747}"/>
                </a:ext>
              </a:extLst>
            </p:cNvPr>
            <p:cNvSpPr/>
            <p:nvPr/>
          </p:nvSpPr>
          <p:spPr>
            <a:xfrm>
              <a:off x="10388790" y="2643690"/>
              <a:ext cx="698143" cy="369338"/>
            </a:xfrm>
            <a:prstGeom prst="rect">
              <a:avLst/>
            </a:prstGeom>
            <a:solidFill>
              <a:srgbClr val="5B9BD5"/>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56" name="Segno di addizione 88">
              <a:extLst>
                <a:ext uri="{FF2B5EF4-FFF2-40B4-BE49-F238E27FC236}">
                  <a16:creationId xmlns:a16="http://schemas.microsoft.com/office/drawing/2014/main" id="{18DD557F-A4F2-F763-01BC-78BC8B729DAE}"/>
                </a:ext>
              </a:extLst>
            </p:cNvPr>
            <p:cNvSpPr/>
            <p:nvPr/>
          </p:nvSpPr>
          <p:spPr>
            <a:xfrm>
              <a:off x="8905616" y="2633271"/>
              <a:ext cx="402007" cy="402007"/>
            </a:xfrm>
            <a:prstGeom prst="mathPl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57" name="Segno di sottrazione 90">
              <a:extLst>
                <a:ext uri="{FF2B5EF4-FFF2-40B4-BE49-F238E27FC236}">
                  <a16:creationId xmlns:a16="http://schemas.microsoft.com/office/drawing/2014/main" id="{9BA7C1DC-AA11-21E6-9FA0-B444AE6CEA1C}"/>
                </a:ext>
              </a:extLst>
            </p:cNvPr>
            <p:cNvSpPr/>
            <p:nvPr/>
          </p:nvSpPr>
          <p:spPr>
            <a:xfrm>
              <a:off x="8932205" y="4372399"/>
              <a:ext cx="342447" cy="369338"/>
            </a:xfrm>
            <a:prstGeom prst="mathMin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cxnSp>
          <p:nvCxnSpPr>
            <p:cNvPr id="58" name="Connettore diritto 92">
              <a:extLst>
                <a:ext uri="{FF2B5EF4-FFF2-40B4-BE49-F238E27FC236}">
                  <a16:creationId xmlns:a16="http://schemas.microsoft.com/office/drawing/2014/main" id="{0E341255-BC73-8525-F9F0-2B627A968971}"/>
                </a:ext>
              </a:extLst>
            </p:cNvPr>
            <p:cNvCxnSpPr/>
            <p:nvPr/>
          </p:nvCxnSpPr>
          <p:spPr>
            <a:xfrm>
              <a:off x="8743369" y="3054328"/>
              <a:ext cx="714346" cy="0"/>
            </a:xfrm>
            <a:prstGeom prst="line">
              <a:avLst/>
            </a:prstGeom>
            <a:noFill/>
            <a:ln w="28575" cap="flat" cmpd="sng" algn="ctr">
              <a:solidFill>
                <a:srgbClr val="5B9BD5"/>
              </a:solidFill>
              <a:prstDash val="solid"/>
              <a:miter lim="800000"/>
            </a:ln>
            <a:effectLst/>
          </p:spPr>
        </p:cxnSp>
        <p:cxnSp>
          <p:nvCxnSpPr>
            <p:cNvPr id="59" name="Connettore diritto 93">
              <a:extLst>
                <a:ext uri="{FF2B5EF4-FFF2-40B4-BE49-F238E27FC236}">
                  <a16:creationId xmlns:a16="http://schemas.microsoft.com/office/drawing/2014/main" id="{E096F229-B948-FBEE-CA29-C93424C154B0}"/>
                </a:ext>
              </a:extLst>
            </p:cNvPr>
            <p:cNvCxnSpPr/>
            <p:nvPr/>
          </p:nvCxnSpPr>
          <p:spPr>
            <a:xfrm>
              <a:off x="8752799" y="4326572"/>
              <a:ext cx="714346" cy="0"/>
            </a:xfrm>
            <a:prstGeom prst="line">
              <a:avLst/>
            </a:prstGeom>
            <a:noFill/>
            <a:ln w="28575" cap="flat" cmpd="sng" algn="ctr">
              <a:solidFill>
                <a:srgbClr val="5B9BD5"/>
              </a:solidFill>
              <a:prstDash val="solid"/>
              <a:miter lim="800000"/>
            </a:ln>
            <a:effectLst/>
          </p:spPr>
        </p:cxnSp>
        <p:cxnSp>
          <p:nvCxnSpPr>
            <p:cNvPr id="60" name="Connettore diritto 94">
              <a:extLst>
                <a:ext uri="{FF2B5EF4-FFF2-40B4-BE49-F238E27FC236}">
                  <a16:creationId xmlns:a16="http://schemas.microsoft.com/office/drawing/2014/main" id="{BD685230-2FD7-A994-1FB0-42B90AAF7F1A}"/>
                </a:ext>
              </a:extLst>
            </p:cNvPr>
            <p:cNvCxnSpPr/>
            <p:nvPr/>
          </p:nvCxnSpPr>
          <p:spPr>
            <a:xfrm>
              <a:off x="10382131" y="3054328"/>
              <a:ext cx="714346" cy="0"/>
            </a:xfrm>
            <a:prstGeom prst="line">
              <a:avLst/>
            </a:prstGeom>
            <a:noFill/>
            <a:ln w="28575" cap="flat" cmpd="sng" algn="ctr">
              <a:solidFill>
                <a:srgbClr val="5B9BD5"/>
              </a:solidFill>
              <a:prstDash val="solid"/>
              <a:miter lim="800000"/>
            </a:ln>
            <a:effectLst/>
          </p:spPr>
        </p:cxnSp>
        <p:cxnSp>
          <p:nvCxnSpPr>
            <p:cNvPr id="61" name="Connettore diritto 95">
              <a:extLst>
                <a:ext uri="{FF2B5EF4-FFF2-40B4-BE49-F238E27FC236}">
                  <a16:creationId xmlns:a16="http://schemas.microsoft.com/office/drawing/2014/main" id="{2DCB4EFB-2DFC-FB4A-5878-9C6028C5FA62}"/>
                </a:ext>
              </a:extLst>
            </p:cNvPr>
            <p:cNvCxnSpPr/>
            <p:nvPr/>
          </p:nvCxnSpPr>
          <p:spPr>
            <a:xfrm>
              <a:off x="10392976" y="4323579"/>
              <a:ext cx="714346" cy="0"/>
            </a:xfrm>
            <a:prstGeom prst="line">
              <a:avLst/>
            </a:prstGeom>
            <a:noFill/>
            <a:ln w="28575" cap="flat" cmpd="sng" algn="ctr">
              <a:solidFill>
                <a:srgbClr val="5B9BD5"/>
              </a:solidFill>
              <a:prstDash val="solid"/>
              <a:miter lim="800000"/>
            </a:ln>
            <a:effectLst/>
          </p:spPr>
        </p:cxnSp>
        <p:cxnSp>
          <p:nvCxnSpPr>
            <p:cNvPr id="62" name="Connettore 2 30">
              <a:extLst>
                <a:ext uri="{FF2B5EF4-FFF2-40B4-BE49-F238E27FC236}">
                  <a16:creationId xmlns:a16="http://schemas.microsoft.com/office/drawing/2014/main" id="{26FAF5DE-898D-7768-7076-BFF0CC4F7B45}"/>
                </a:ext>
              </a:extLst>
            </p:cNvPr>
            <p:cNvCxnSpPr>
              <a:cxnSpLocks/>
            </p:cNvCxnSpPr>
            <p:nvPr/>
          </p:nvCxnSpPr>
          <p:spPr>
            <a:xfrm>
              <a:off x="10978283" y="4549664"/>
              <a:ext cx="519978" cy="0"/>
            </a:xfrm>
            <a:prstGeom prst="straightConnector1">
              <a:avLst/>
            </a:prstGeom>
            <a:noFill/>
            <a:ln w="57150" cap="flat" cmpd="sng" algn="ctr">
              <a:solidFill>
                <a:srgbClr val="7030A0"/>
              </a:solidFill>
              <a:prstDash val="solid"/>
              <a:miter lim="800000"/>
              <a:tailEnd type="triangle"/>
            </a:ln>
            <a:effectLst/>
          </p:spPr>
        </p:cxnSp>
        <p:cxnSp>
          <p:nvCxnSpPr>
            <p:cNvPr id="63" name="Connettore 2 31">
              <a:extLst>
                <a:ext uri="{FF2B5EF4-FFF2-40B4-BE49-F238E27FC236}">
                  <a16:creationId xmlns:a16="http://schemas.microsoft.com/office/drawing/2014/main" id="{C4A672FE-DDDB-2EF8-6B06-E2BF3E539E35}"/>
                </a:ext>
              </a:extLst>
            </p:cNvPr>
            <p:cNvCxnSpPr>
              <a:cxnSpLocks/>
            </p:cNvCxnSpPr>
            <p:nvPr/>
          </p:nvCxnSpPr>
          <p:spPr>
            <a:xfrm flipH="1">
              <a:off x="8367964" y="4549664"/>
              <a:ext cx="498695" cy="0"/>
            </a:xfrm>
            <a:prstGeom prst="straightConnector1">
              <a:avLst/>
            </a:prstGeom>
            <a:noFill/>
            <a:ln w="57150" cap="flat" cmpd="sng" algn="ctr">
              <a:solidFill>
                <a:srgbClr val="7030A0"/>
              </a:solidFill>
              <a:prstDash val="solid"/>
              <a:miter lim="800000"/>
              <a:tailEnd type="triangle"/>
            </a:ln>
            <a:effectLst/>
          </p:spPr>
        </p:cxnSp>
        <p:sp>
          <p:nvSpPr>
            <p:cNvPr id="64" name="Segno di addizione 11">
              <a:extLst>
                <a:ext uri="{FF2B5EF4-FFF2-40B4-BE49-F238E27FC236}">
                  <a16:creationId xmlns:a16="http://schemas.microsoft.com/office/drawing/2014/main" id="{BBA320CD-9EC3-F1F0-8205-D4FBC4FA7B68}"/>
                </a:ext>
              </a:extLst>
            </p:cNvPr>
            <p:cNvSpPr/>
            <p:nvPr/>
          </p:nvSpPr>
          <p:spPr>
            <a:xfrm>
              <a:off x="3734788" y="4423314"/>
              <a:ext cx="402007" cy="402007"/>
            </a:xfrm>
            <a:prstGeom prst="mathPl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65" name="Segno di sottrazione 12">
              <a:extLst>
                <a:ext uri="{FF2B5EF4-FFF2-40B4-BE49-F238E27FC236}">
                  <a16:creationId xmlns:a16="http://schemas.microsoft.com/office/drawing/2014/main" id="{301B6634-5FED-4A47-B875-F10834282559}"/>
                </a:ext>
              </a:extLst>
            </p:cNvPr>
            <p:cNvSpPr/>
            <p:nvPr/>
          </p:nvSpPr>
          <p:spPr>
            <a:xfrm>
              <a:off x="3748733" y="2699998"/>
              <a:ext cx="342447" cy="369338"/>
            </a:xfrm>
            <a:prstGeom prst="mathMin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66" name="Segno di addizione 13">
              <a:extLst>
                <a:ext uri="{FF2B5EF4-FFF2-40B4-BE49-F238E27FC236}">
                  <a16:creationId xmlns:a16="http://schemas.microsoft.com/office/drawing/2014/main" id="{F1BF395D-5346-9F8F-BD39-BBA72E56E7CF}"/>
                </a:ext>
              </a:extLst>
            </p:cNvPr>
            <p:cNvSpPr/>
            <p:nvPr/>
          </p:nvSpPr>
          <p:spPr>
            <a:xfrm>
              <a:off x="1180215" y="4419561"/>
              <a:ext cx="402007" cy="402007"/>
            </a:xfrm>
            <a:prstGeom prst="mathPl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67" name="Segno di sottrazione 33">
              <a:extLst>
                <a:ext uri="{FF2B5EF4-FFF2-40B4-BE49-F238E27FC236}">
                  <a16:creationId xmlns:a16="http://schemas.microsoft.com/office/drawing/2014/main" id="{2B3F3F44-8664-0C89-253D-5E60C8830734}"/>
                </a:ext>
              </a:extLst>
            </p:cNvPr>
            <p:cNvSpPr/>
            <p:nvPr/>
          </p:nvSpPr>
          <p:spPr>
            <a:xfrm>
              <a:off x="1194160" y="2696245"/>
              <a:ext cx="342447" cy="369338"/>
            </a:xfrm>
            <a:prstGeom prst="mathMin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68" name="Segno di sottrazione 38">
              <a:extLst>
                <a:ext uri="{FF2B5EF4-FFF2-40B4-BE49-F238E27FC236}">
                  <a16:creationId xmlns:a16="http://schemas.microsoft.com/office/drawing/2014/main" id="{6DEC8270-422C-BF77-6CFC-00966C6AA82B}"/>
                </a:ext>
              </a:extLst>
            </p:cNvPr>
            <p:cNvSpPr/>
            <p:nvPr/>
          </p:nvSpPr>
          <p:spPr>
            <a:xfrm>
              <a:off x="10571962" y="2655044"/>
              <a:ext cx="342447" cy="369338"/>
            </a:xfrm>
            <a:prstGeom prst="mathMin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69" name="Segno di addizione 39">
              <a:extLst>
                <a:ext uri="{FF2B5EF4-FFF2-40B4-BE49-F238E27FC236}">
                  <a16:creationId xmlns:a16="http://schemas.microsoft.com/office/drawing/2014/main" id="{5EA82EF0-FA79-BED4-C99B-62BEFABED1D4}"/>
                </a:ext>
              </a:extLst>
            </p:cNvPr>
            <p:cNvSpPr/>
            <p:nvPr/>
          </p:nvSpPr>
          <p:spPr>
            <a:xfrm>
              <a:off x="10548312" y="4362642"/>
              <a:ext cx="402007" cy="402007"/>
            </a:xfrm>
            <a:prstGeom prst="mathPlus">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a typeface="+mn-ea"/>
                <a:cs typeface="+mn-cs"/>
              </a:endParaRPr>
            </a:p>
          </p:txBody>
        </p:sp>
        <p:sp>
          <p:nvSpPr>
            <p:cNvPr id="70" name="CasellaDiTesto 78">
              <a:extLst>
                <a:ext uri="{FF2B5EF4-FFF2-40B4-BE49-F238E27FC236}">
                  <a16:creationId xmlns:a16="http://schemas.microsoft.com/office/drawing/2014/main" id="{E6597330-24ED-13CA-6D7B-430399C952AD}"/>
                </a:ext>
              </a:extLst>
            </p:cNvPr>
            <p:cNvSpPr txBox="1"/>
            <p:nvPr/>
          </p:nvSpPr>
          <p:spPr>
            <a:xfrm>
              <a:off x="960193" y="4063532"/>
              <a:ext cx="1285843" cy="369332"/>
            </a:xfrm>
            <a:prstGeom prst="rect">
              <a:avLst/>
            </a:prstGeom>
            <a:noFill/>
          </p:spPr>
          <p:txBody>
            <a:bodyPr wrap="square" rtlCol="0">
              <a:spAutoFit/>
            </a:bodyPr>
            <a:lstStyle/>
            <a:p>
              <a:pPr defTabSz="457200"/>
              <a:r>
                <a:rPr lang="it-IT" dirty="0">
                  <a:solidFill>
                    <a:srgbClr val="5B9BD5"/>
                  </a:solidFill>
                </a:rPr>
                <a:t>Dipole</a:t>
              </a:r>
            </a:p>
          </p:txBody>
        </p:sp>
        <p:sp>
          <p:nvSpPr>
            <p:cNvPr id="71" name="CasellaDiTesto 150">
              <a:extLst>
                <a:ext uri="{FF2B5EF4-FFF2-40B4-BE49-F238E27FC236}">
                  <a16:creationId xmlns:a16="http://schemas.microsoft.com/office/drawing/2014/main" id="{40A0730D-B8A3-7F58-B704-6F454D7F589D}"/>
                </a:ext>
              </a:extLst>
            </p:cNvPr>
            <p:cNvSpPr txBox="1"/>
            <p:nvPr/>
          </p:nvSpPr>
          <p:spPr>
            <a:xfrm>
              <a:off x="1980208" y="5561368"/>
              <a:ext cx="2261496" cy="830997"/>
            </a:xfrm>
            <a:prstGeom prst="rect">
              <a:avLst/>
            </a:prstGeom>
            <a:solidFill>
              <a:schemeClr val="bg1"/>
            </a:solidFill>
            <a:ln w="38100">
              <a:solidFill>
                <a:schemeClr val="accent1"/>
              </a:solidFill>
            </a:ln>
          </p:spPr>
          <p:txBody>
            <a:bodyPr wrap="square">
              <a:spAutoFit/>
            </a:bodyPr>
            <a:lstStyle/>
            <a:p>
              <a:pPr algn="ctr"/>
              <a:r>
                <a:rPr lang="en-GB" sz="1600" noProof="0" dirty="0">
                  <a:cs typeface="Arial" panose="020B0604020202020204" pitchFamily="34" charset="0"/>
                </a:rPr>
                <a:t>Periodic cell array: magnets with alternated polarity.</a:t>
              </a:r>
            </a:p>
          </p:txBody>
        </p:sp>
        <p:cxnSp>
          <p:nvCxnSpPr>
            <p:cNvPr id="72" name="Connettore 2 20">
              <a:extLst>
                <a:ext uri="{FF2B5EF4-FFF2-40B4-BE49-F238E27FC236}">
                  <a16:creationId xmlns:a16="http://schemas.microsoft.com/office/drawing/2014/main" id="{D72CAC64-8E98-AC81-DCC6-BAE5212C8E78}"/>
                </a:ext>
              </a:extLst>
            </p:cNvPr>
            <p:cNvCxnSpPr>
              <a:cxnSpLocks/>
            </p:cNvCxnSpPr>
            <p:nvPr/>
          </p:nvCxnSpPr>
          <p:spPr>
            <a:xfrm>
              <a:off x="5037049" y="2888336"/>
              <a:ext cx="519978" cy="0"/>
            </a:xfrm>
            <a:prstGeom prst="straightConnector1">
              <a:avLst/>
            </a:prstGeom>
            <a:noFill/>
            <a:ln w="57150" cap="flat" cmpd="sng" algn="ctr">
              <a:solidFill>
                <a:srgbClr val="7030A0"/>
              </a:solidFill>
              <a:prstDash val="solid"/>
              <a:miter lim="800000"/>
              <a:tailEnd type="triangle"/>
            </a:ln>
            <a:effectLst/>
          </p:spPr>
        </p:cxnSp>
        <p:cxnSp>
          <p:nvCxnSpPr>
            <p:cNvPr id="73" name="Connettore 2 20">
              <a:extLst>
                <a:ext uri="{FF2B5EF4-FFF2-40B4-BE49-F238E27FC236}">
                  <a16:creationId xmlns:a16="http://schemas.microsoft.com/office/drawing/2014/main" id="{FDF38A71-5ACC-CC13-36E7-EB4AD6CFAB24}"/>
                </a:ext>
              </a:extLst>
            </p:cNvPr>
            <p:cNvCxnSpPr>
              <a:cxnSpLocks/>
            </p:cNvCxnSpPr>
            <p:nvPr/>
          </p:nvCxnSpPr>
          <p:spPr>
            <a:xfrm>
              <a:off x="2485577" y="2888336"/>
              <a:ext cx="519978" cy="0"/>
            </a:xfrm>
            <a:prstGeom prst="straightConnector1">
              <a:avLst/>
            </a:prstGeom>
            <a:noFill/>
            <a:ln w="57150" cap="flat" cmpd="sng" algn="ctr">
              <a:solidFill>
                <a:srgbClr val="7030A0"/>
              </a:solidFill>
              <a:prstDash val="solid"/>
              <a:miter lim="800000"/>
              <a:tailEnd type="triangle"/>
            </a:ln>
            <a:effectLst/>
          </p:spPr>
        </p:cxnSp>
        <p:cxnSp>
          <p:nvCxnSpPr>
            <p:cNvPr id="74" name="Connettore 2 23">
              <a:extLst>
                <a:ext uri="{FF2B5EF4-FFF2-40B4-BE49-F238E27FC236}">
                  <a16:creationId xmlns:a16="http://schemas.microsoft.com/office/drawing/2014/main" id="{4834BAF5-53F7-6ECB-FF05-00C86E76BD51}"/>
                </a:ext>
              </a:extLst>
            </p:cNvPr>
            <p:cNvCxnSpPr>
              <a:cxnSpLocks/>
            </p:cNvCxnSpPr>
            <p:nvPr/>
          </p:nvCxnSpPr>
          <p:spPr>
            <a:xfrm flipH="1">
              <a:off x="3224463" y="2882320"/>
              <a:ext cx="498695" cy="0"/>
            </a:xfrm>
            <a:prstGeom prst="straightConnector1">
              <a:avLst/>
            </a:prstGeom>
            <a:noFill/>
            <a:ln w="57150" cap="flat" cmpd="sng" algn="ctr">
              <a:solidFill>
                <a:srgbClr val="7030A0"/>
              </a:solidFill>
              <a:prstDash val="solid"/>
              <a:miter lim="800000"/>
              <a:tailEnd type="triangle"/>
            </a:ln>
            <a:effectLst/>
          </p:spPr>
        </p:cxnSp>
        <p:cxnSp>
          <p:nvCxnSpPr>
            <p:cNvPr id="75" name="Connettore 2 20">
              <a:extLst>
                <a:ext uri="{FF2B5EF4-FFF2-40B4-BE49-F238E27FC236}">
                  <a16:creationId xmlns:a16="http://schemas.microsoft.com/office/drawing/2014/main" id="{C35C5CE5-041A-741F-5BDE-ECE12FC2CC6D}"/>
                </a:ext>
              </a:extLst>
            </p:cNvPr>
            <p:cNvCxnSpPr>
              <a:cxnSpLocks/>
            </p:cNvCxnSpPr>
            <p:nvPr/>
          </p:nvCxnSpPr>
          <p:spPr>
            <a:xfrm>
              <a:off x="5037049" y="4610456"/>
              <a:ext cx="519978" cy="0"/>
            </a:xfrm>
            <a:prstGeom prst="straightConnector1">
              <a:avLst/>
            </a:prstGeom>
            <a:noFill/>
            <a:ln w="57150" cap="flat" cmpd="sng" algn="ctr">
              <a:solidFill>
                <a:srgbClr val="7030A0"/>
              </a:solidFill>
              <a:prstDash val="solid"/>
              <a:miter lim="800000"/>
              <a:tailEnd type="triangle"/>
            </a:ln>
            <a:effectLst/>
          </p:spPr>
        </p:cxnSp>
        <p:cxnSp>
          <p:nvCxnSpPr>
            <p:cNvPr id="76" name="Connettore 2 20">
              <a:extLst>
                <a:ext uri="{FF2B5EF4-FFF2-40B4-BE49-F238E27FC236}">
                  <a16:creationId xmlns:a16="http://schemas.microsoft.com/office/drawing/2014/main" id="{AB697BF0-2A01-3455-E30E-2B6C021711F5}"/>
                </a:ext>
              </a:extLst>
            </p:cNvPr>
            <p:cNvCxnSpPr>
              <a:cxnSpLocks/>
            </p:cNvCxnSpPr>
            <p:nvPr/>
          </p:nvCxnSpPr>
          <p:spPr>
            <a:xfrm flipH="1" flipV="1">
              <a:off x="590763" y="4589914"/>
              <a:ext cx="584940" cy="12428"/>
            </a:xfrm>
            <a:prstGeom prst="straightConnector1">
              <a:avLst/>
            </a:prstGeom>
            <a:noFill/>
            <a:ln w="57150" cap="flat" cmpd="sng" algn="ctr">
              <a:solidFill>
                <a:srgbClr val="7030A0"/>
              </a:solidFill>
              <a:prstDash val="solid"/>
              <a:miter lim="800000"/>
              <a:tailEnd type="triangle"/>
            </a:ln>
            <a:effectLst/>
          </p:spPr>
        </p:cxnSp>
        <p:cxnSp>
          <p:nvCxnSpPr>
            <p:cNvPr id="77" name="Connettore 2 20">
              <a:extLst>
                <a:ext uri="{FF2B5EF4-FFF2-40B4-BE49-F238E27FC236}">
                  <a16:creationId xmlns:a16="http://schemas.microsoft.com/office/drawing/2014/main" id="{011ADEB2-86A1-F301-2828-03BD8F4AE041}"/>
                </a:ext>
              </a:extLst>
            </p:cNvPr>
            <p:cNvCxnSpPr>
              <a:cxnSpLocks/>
            </p:cNvCxnSpPr>
            <p:nvPr/>
          </p:nvCxnSpPr>
          <p:spPr>
            <a:xfrm flipH="1" flipV="1">
              <a:off x="603590" y="2867444"/>
              <a:ext cx="584940" cy="12428"/>
            </a:xfrm>
            <a:prstGeom prst="straightConnector1">
              <a:avLst/>
            </a:prstGeom>
            <a:noFill/>
            <a:ln w="57150" cap="flat" cmpd="sng" algn="ctr">
              <a:solidFill>
                <a:srgbClr val="7030A0"/>
              </a:solidFill>
              <a:prstDash val="solid"/>
              <a:miter lim="800000"/>
              <a:tailEnd type="triangle"/>
            </a:ln>
            <a:effectLst/>
          </p:spPr>
        </p:cxnSp>
        <p:cxnSp>
          <p:nvCxnSpPr>
            <p:cNvPr id="78" name="Connettore 2 31">
              <a:extLst>
                <a:ext uri="{FF2B5EF4-FFF2-40B4-BE49-F238E27FC236}">
                  <a16:creationId xmlns:a16="http://schemas.microsoft.com/office/drawing/2014/main" id="{96768112-173B-F4E4-B25F-E0A5839E256A}"/>
                </a:ext>
              </a:extLst>
            </p:cNvPr>
            <p:cNvCxnSpPr>
              <a:cxnSpLocks/>
            </p:cNvCxnSpPr>
            <p:nvPr/>
          </p:nvCxnSpPr>
          <p:spPr>
            <a:xfrm flipH="1">
              <a:off x="8367964" y="2828359"/>
              <a:ext cx="498695" cy="0"/>
            </a:xfrm>
            <a:prstGeom prst="straightConnector1">
              <a:avLst/>
            </a:prstGeom>
            <a:noFill/>
            <a:ln w="57150" cap="flat" cmpd="sng" algn="ctr">
              <a:solidFill>
                <a:srgbClr val="7030A0"/>
              </a:solidFill>
              <a:prstDash val="solid"/>
              <a:miter lim="800000"/>
              <a:tailEnd type="triangle"/>
            </a:ln>
            <a:effectLst/>
          </p:spPr>
        </p:cxnSp>
        <p:cxnSp>
          <p:nvCxnSpPr>
            <p:cNvPr id="79" name="Connettore 2 20">
              <a:extLst>
                <a:ext uri="{FF2B5EF4-FFF2-40B4-BE49-F238E27FC236}">
                  <a16:creationId xmlns:a16="http://schemas.microsoft.com/office/drawing/2014/main" id="{9A471B65-82E4-990D-5859-EC5E55B3E70F}"/>
                </a:ext>
              </a:extLst>
            </p:cNvPr>
            <p:cNvCxnSpPr>
              <a:cxnSpLocks/>
            </p:cNvCxnSpPr>
            <p:nvPr/>
          </p:nvCxnSpPr>
          <p:spPr>
            <a:xfrm>
              <a:off x="10950319" y="2828359"/>
              <a:ext cx="519978" cy="0"/>
            </a:xfrm>
            <a:prstGeom prst="straightConnector1">
              <a:avLst/>
            </a:prstGeom>
            <a:noFill/>
            <a:ln w="57150" cap="flat" cmpd="sng" algn="ctr">
              <a:solidFill>
                <a:srgbClr val="7030A0"/>
              </a:solidFill>
              <a:prstDash val="solid"/>
              <a:miter lim="800000"/>
              <a:tailEnd type="triangle"/>
            </a:ln>
            <a:effectLst/>
          </p:spPr>
        </p:cxnSp>
        <p:sp>
          <p:nvSpPr>
            <p:cNvPr id="80" name="CasellaDiTesto 150">
              <a:extLst>
                <a:ext uri="{FF2B5EF4-FFF2-40B4-BE49-F238E27FC236}">
                  <a16:creationId xmlns:a16="http://schemas.microsoft.com/office/drawing/2014/main" id="{C05F6930-69F7-CD99-CBF8-A587FDF60C0F}"/>
                </a:ext>
              </a:extLst>
            </p:cNvPr>
            <p:cNvSpPr txBox="1"/>
            <p:nvPr/>
          </p:nvSpPr>
          <p:spPr>
            <a:xfrm>
              <a:off x="8028347" y="5327045"/>
              <a:ext cx="3792251" cy="830997"/>
            </a:xfrm>
            <a:prstGeom prst="rect">
              <a:avLst/>
            </a:prstGeom>
            <a:solidFill>
              <a:schemeClr val="bg1"/>
            </a:solidFill>
            <a:ln w="38100">
              <a:solidFill>
                <a:schemeClr val="accent1"/>
              </a:solidFill>
            </a:ln>
          </p:spPr>
          <p:txBody>
            <a:bodyPr wrap="square">
              <a:spAutoFit/>
            </a:bodyPr>
            <a:lstStyle/>
            <a:p>
              <a:pPr algn="ctr"/>
              <a:r>
                <a:rPr lang="en-GB" sz="1600" noProof="0" dirty="0">
                  <a:cs typeface="Arial" panose="020B0604020202020204" pitchFamily="34" charset="0"/>
                </a:rPr>
                <a:t>Test of each cell at full field is mandatory.</a:t>
              </a:r>
              <a:endParaRPr lang="en-GB" sz="1600" dirty="0">
                <a:cs typeface="Arial" panose="020B0604020202020204" pitchFamily="34" charset="0"/>
              </a:endParaRPr>
            </a:p>
            <a:p>
              <a:pPr algn="ctr"/>
              <a:r>
                <a:rPr lang="en-GB" sz="1600" noProof="0" dirty="0">
                  <a:cs typeface="Arial" panose="020B0604020202020204" pitchFamily="34" charset="0"/>
                </a:rPr>
                <a:t>A magnet design fulfilling both operative </a:t>
              </a:r>
              <a:r>
                <a:rPr lang="en-GB" sz="1600" dirty="0">
                  <a:cs typeface="Arial" panose="020B0604020202020204" pitchFamily="34" charset="0"/>
                </a:rPr>
                <a:t>conditions looks challenging!</a:t>
              </a:r>
              <a:endParaRPr lang="en-GB" sz="1600" noProof="0" dirty="0">
                <a:cs typeface="Arial" panose="020B0604020202020204" pitchFamily="34" charset="0"/>
              </a:endParaRPr>
            </a:p>
          </p:txBody>
        </p:sp>
        <p:cxnSp>
          <p:nvCxnSpPr>
            <p:cNvPr id="81" name="Connettore 2 20">
              <a:extLst>
                <a:ext uri="{FF2B5EF4-FFF2-40B4-BE49-F238E27FC236}">
                  <a16:creationId xmlns:a16="http://schemas.microsoft.com/office/drawing/2014/main" id="{0F0DE02F-A5E7-61F0-B979-A54AB304D063}"/>
                </a:ext>
              </a:extLst>
            </p:cNvPr>
            <p:cNvCxnSpPr>
              <a:cxnSpLocks/>
            </p:cNvCxnSpPr>
            <p:nvPr/>
          </p:nvCxnSpPr>
          <p:spPr>
            <a:xfrm>
              <a:off x="4277233" y="5976866"/>
              <a:ext cx="519978" cy="0"/>
            </a:xfrm>
            <a:prstGeom prst="straightConnector1">
              <a:avLst/>
            </a:prstGeom>
            <a:noFill/>
            <a:ln w="57150" cap="flat" cmpd="sng" algn="ctr">
              <a:solidFill>
                <a:schemeClr val="accent1"/>
              </a:solidFill>
              <a:prstDash val="solid"/>
              <a:miter lim="800000"/>
              <a:tailEnd type="triangle"/>
            </a:ln>
            <a:effectLst/>
          </p:spPr>
        </p:cxnSp>
        <p:sp>
          <p:nvSpPr>
            <p:cNvPr id="82" name="TextBox 81">
              <a:extLst>
                <a:ext uri="{FF2B5EF4-FFF2-40B4-BE49-F238E27FC236}">
                  <a16:creationId xmlns:a16="http://schemas.microsoft.com/office/drawing/2014/main" id="{709E0742-E031-B74B-94D0-84D8A842CE2A}"/>
                </a:ext>
              </a:extLst>
            </p:cNvPr>
            <p:cNvSpPr txBox="1"/>
            <p:nvPr/>
          </p:nvSpPr>
          <p:spPr>
            <a:xfrm>
              <a:off x="4791232" y="5520351"/>
              <a:ext cx="2178988" cy="92333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GB" b="1" dirty="0">
                  <a:cs typeface="Arial" panose="020B0604020202020204" pitchFamily="34" charset="0"/>
                </a:rPr>
                <a:t>So far we are working only on Periodic array cell </a:t>
              </a:r>
              <a:endParaRPr lang="en-GB" sz="1800" b="1" noProof="0" dirty="0">
                <a:cs typeface="Arial" panose="020B0604020202020204" pitchFamily="34" charset="0"/>
              </a:endParaRPr>
            </a:p>
          </p:txBody>
        </p:sp>
        <p:sp>
          <p:nvSpPr>
            <p:cNvPr id="83" name="Rectangle 82">
              <a:extLst>
                <a:ext uri="{FF2B5EF4-FFF2-40B4-BE49-F238E27FC236}">
                  <a16:creationId xmlns:a16="http://schemas.microsoft.com/office/drawing/2014/main" id="{B170F2FD-8797-B375-AA61-CD6DA55F503A}"/>
                </a:ext>
              </a:extLst>
            </p:cNvPr>
            <p:cNvSpPr/>
            <p:nvPr/>
          </p:nvSpPr>
          <p:spPr>
            <a:xfrm>
              <a:off x="1835247" y="2183588"/>
              <a:ext cx="2597016" cy="3007307"/>
            </a:xfrm>
            <a:custGeom>
              <a:avLst/>
              <a:gdLst>
                <a:gd name="connsiteX0" fmla="*/ 0 w 2597016"/>
                <a:gd name="connsiteY0" fmla="*/ 0 h 3007307"/>
                <a:gd name="connsiteX1" fmla="*/ 493433 w 2597016"/>
                <a:gd name="connsiteY1" fmla="*/ 0 h 3007307"/>
                <a:gd name="connsiteX2" fmla="*/ 934926 w 2597016"/>
                <a:gd name="connsiteY2" fmla="*/ 0 h 3007307"/>
                <a:gd name="connsiteX3" fmla="*/ 1506269 w 2597016"/>
                <a:gd name="connsiteY3" fmla="*/ 0 h 3007307"/>
                <a:gd name="connsiteX4" fmla="*/ 1999702 w 2597016"/>
                <a:gd name="connsiteY4" fmla="*/ 0 h 3007307"/>
                <a:gd name="connsiteX5" fmla="*/ 2597016 w 2597016"/>
                <a:gd name="connsiteY5" fmla="*/ 0 h 3007307"/>
                <a:gd name="connsiteX6" fmla="*/ 2597016 w 2597016"/>
                <a:gd name="connsiteY6" fmla="*/ 561364 h 3007307"/>
                <a:gd name="connsiteX7" fmla="*/ 2597016 w 2597016"/>
                <a:gd name="connsiteY7" fmla="*/ 1062582 h 3007307"/>
                <a:gd name="connsiteX8" fmla="*/ 2597016 w 2597016"/>
                <a:gd name="connsiteY8" fmla="*/ 1563800 h 3007307"/>
                <a:gd name="connsiteX9" fmla="*/ 2597016 w 2597016"/>
                <a:gd name="connsiteY9" fmla="*/ 2004871 h 3007307"/>
                <a:gd name="connsiteX10" fmla="*/ 2597016 w 2597016"/>
                <a:gd name="connsiteY10" fmla="*/ 2445943 h 3007307"/>
                <a:gd name="connsiteX11" fmla="*/ 2597016 w 2597016"/>
                <a:gd name="connsiteY11" fmla="*/ 3007307 h 3007307"/>
                <a:gd name="connsiteX12" fmla="*/ 2051643 w 2597016"/>
                <a:gd name="connsiteY12" fmla="*/ 3007307 h 3007307"/>
                <a:gd name="connsiteX13" fmla="*/ 1480299 w 2597016"/>
                <a:gd name="connsiteY13" fmla="*/ 3007307 h 3007307"/>
                <a:gd name="connsiteX14" fmla="*/ 908956 w 2597016"/>
                <a:gd name="connsiteY14" fmla="*/ 3007307 h 3007307"/>
                <a:gd name="connsiteX15" fmla="*/ 0 w 2597016"/>
                <a:gd name="connsiteY15" fmla="*/ 3007307 h 3007307"/>
                <a:gd name="connsiteX16" fmla="*/ 0 w 2597016"/>
                <a:gd name="connsiteY16" fmla="*/ 2506089 h 3007307"/>
                <a:gd name="connsiteX17" fmla="*/ 0 w 2597016"/>
                <a:gd name="connsiteY17" fmla="*/ 2034944 h 3007307"/>
                <a:gd name="connsiteX18" fmla="*/ 0 w 2597016"/>
                <a:gd name="connsiteY18" fmla="*/ 1623946 h 3007307"/>
                <a:gd name="connsiteX19" fmla="*/ 0 w 2597016"/>
                <a:gd name="connsiteY19" fmla="*/ 1182874 h 3007307"/>
                <a:gd name="connsiteX20" fmla="*/ 0 w 2597016"/>
                <a:gd name="connsiteY20" fmla="*/ 741802 h 3007307"/>
                <a:gd name="connsiteX21" fmla="*/ 0 w 2597016"/>
                <a:gd name="connsiteY21" fmla="*/ 0 h 300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97016" h="3007307" extrusionOk="0">
                  <a:moveTo>
                    <a:pt x="0" y="0"/>
                  </a:moveTo>
                  <a:cubicBezTo>
                    <a:pt x="242906" y="-8726"/>
                    <a:pt x="318930" y="26041"/>
                    <a:pt x="493433" y="0"/>
                  </a:cubicBezTo>
                  <a:cubicBezTo>
                    <a:pt x="667936" y="-26041"/>
                    <a:pt x="817605" y="52165"/>
                    <a:pt x="934926" y="0"/>
                  </a:cubicBezTo>
                  <a:cubicBezTo>
                    <a:pt x="1052247" y="-52165"/>
                    <a:pt x="1299171" y="17461"/>
                    <a:pt x="1506269" y="0"/>
                  </a:cubicBezTo>
                  <a:cubicBezTo>
                    <a:pt x="1713367" y="-17461"/>
                    <a:pt x="1832318" y="31660"/>
                    <a:pt x="1999702" y="0"/>
                  </a:cubicBezTo>
                  <a:cubicBezTo>
                    <a:pt x="2167086" y="-31660"/>
                    <a:pt x="2442434" y="6453"/>
                    <a:pt x="2597016" y="0"/>
                  </a:cubicBezTo>
                  <a:cubicBezTo>
                    <a:pt x="2599994" y="176239"/>
                    <a:pt x="2531230" y="416074"/>
                    <a:pt x="2597016" y="561364"/>
                  </a:cubicBezTo>
                  <a:cubicBezTo>
                    <a:pt x="2662802" y="706654"/>
                    <a:pt x="2549091" y="837090"/>
                    <a:pt x="2597016" y="1062582"/>
                  </a:cubicBezTo>
                  <a:cubicBezTo>
                    <a:pt x="2644941" y="1288074"/>
                    <a:pt x="2568283" y="1380280"/>
                    <a:pt x="2597016" y="1563800"/>
                  </a:cubicBezTo>
                  <a:cubicBezTo>
                    <a:pt x="2625749" y="1747320"/>
                    <a:pt x="2570495" y="1830231"/>
                    <a:pt x="2597016" y="2004871"/>
                  </a:cubicBezTo>
                  <a:cubicBezTo>
                    <a:pt x="2623537" y="2179511"/>
                    <a:pt x="2591469" y="2289745"/>
                    <a:pt x="2597016" y="2445943"/>
                  </a:cubicBezTo>
                  <a:cubicBezTo>
                    <a:pt x="2602563" y="2602141"/>
                    <a:pt x="2547146" y="2877249"/>
                    <a:pt x="2597016" y="3007307"/>
                  </a:cubicBezTo>
                  <a:cubicBezTo>
                    <a:pt x="2465437" y="3014899"/>
                    <a:pt x="2245888" y="2992328"/>
                    <a:pt x="2051643" y="3007307"/>
                  </a:cubicBezTo>
                  <a:cubicBezTo>
                    <a:pt x="1857398" y="3022286"/>
                    <a:pt x="1669674" y="2962050"/>
                    <a:pt x="1480299" y="3007307"/>
                  </a:cubicBezTo>
                  <a:cubicBezTo>
                    <a:pt x="1290924" y="3052564"/>
                    <a:pt x="1166051" y="2976355"/>
                    <a:pt x="908956" y="3007307"/>
                  </a:cubicBezTo>
                  <a:cubicBezTo>
                    <a:pt x="651861" y="3038259"/>
                    <a:pt x="277877" y="2942585"/>
                    <a:pt x="0" y="3007307"/>
                  </a:cubicBezTo>
                  <a:cubicBezTo>
                    <a:pt x="-10519" y="2784633"/>
                    <a:pt x="45021" y="2725558"/>
                    <a:pt x="0" y="2506089"/>
                  </a:cubicBezTo>
                  <a:cubicBezTo>
                    <a:pt x="-45021" y="2286620"/>
                    <a:pt x="27276" y="2265177"/>
                    <a:pt x="0" y="2034944"/>
                  </a:cubicBezTo>
                  <a:cubicBezTo>
                    <a:pt x="-27276" y="1804712"/>
                    <a:pt x="38538" y="1736182"/>
                    <a:pt x="0" y="1623946"/>
                  </a:cubicBezTo>
                  <a:cubicBezTo>
                    <a:pt x="-38538" y="1511710"/>
                    <a:pt x="15513" y="1382156"/>
                    <a:pt x="0" y="1182874"/>
                  </a:cubicBezTo>
                  <a:cubicBezTo>
                    <a:pt x="-15513" y="983592"/>
                    <a:pt x="23541" y="905044"/>
                    <a:pt x="0" y="741802"/>
                  </a:cubicBezTo>
                  <a:cubicBezTo>
                    <a:pt x="-23541" y="578560"/>
                    <a:pt x="41901" y="352547"/>
                    <a:pt x="0" y="0"/>
                  </a:cubicBezTo>
                  <a:close/>
                </a:path>
              </a:pathLst>
            </a:custGeom>
            <a:noFill/>
            <a:ln w="73025" cmpd="thickThin">
              <a:solidFill>
                <a:srgbClr val="C00000"/>
              </a:solidFill>
              <a:prstDash val="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2480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7896270-E31A-35C5-14B9-AEC61FEAD627}"/>
              </a:ext>
            </a:extLst>
          </p:cNvPr>
          <p:cNvSpPr>
            <a:spLocks noGrp="1"/>
          </p:cNvSpPr>
          <p:nvPr>
            <p:ph type="body" idx="1"/>
          </p:nvPr>
        </p:nvSpPr>
        <p:spPr/>
        <p:txBody>
          <a:bodyPr anchor="ctr"/>
          <a:lstStyle/>
          <a:p>
            <a:r>
              <a:rPr lang="en-US" dirty="0"/>
              <a:t>Magnetic cell with optimized field</a:t>
            </a:r>
            <a:endParaRPr lang="en-GB" dirty="0"/>
          </a:p>
        </p:txBody>
      </p:sp>
      <p:sp>
        <p:nvSpPr>
          <p:cNvPr id="12" name="Text Placeholder 11">
            <a:extLst>
              <a:ext uri="{FF2B5EF4-FFF2-40B4-BE49-F238E27FC236}">
                <a16:creationId xmlns:a16="http://schemas.microsoft.com/office/drawing/2014/main" id="{DFE1AF9A-FF62-FFDF-41FA-9C6FF89F4B6A}"/>
              </a:ext>
            </a:extLst>
          </p:cNvPr>
          <p:cNvSpPr>
            <a:spLocks noGrp="1"/>
          </p:cNvSpPr>
          <p:nvPr>
            <p:ph type="body" sz="quarter" idx="3"/>
          </p:nvPr>
        </p:nvSpPr>
        <p:spPr>
          <a:xfrm>
            <a:off x="6172200" y="1681163"/>
            <a:ext cx="5860773" cy="823912"/>
          </a:xfrm>
        </p:spPr>
        <p:txBody>
          <a:bodyPr anchor="ctr"/>
          <a:lstStyle/>
          <a:p>
            <a:r>
              <a:rPr lang="en-US" dirty="0"/>
              <a:t>RF cavity 704 MHz – Flat top geometry</a:t>
            </a:r>
          </a:p>
        </p:txBody>
      </p:sp>
      <p:sp>
        <p:nvSpPr>
          <p:cNvPr id="3" name="Footer Placeholder 2">
            <a:extLst>
              <a:ext uri="{FF2B5EF4-FFF2-40B4-BE49-F238E27FC236}">
                <a16:creationId xmlns:a16="http://schemas.microsoft.com/office/drawing/2014/main" id="{42907B84-F50D-3373-9033-4D439117CC9A}"/>
              </a:ext>
            </a:extLst>
          </p:cNvPr>
          <p:cNvSpPr>
            <a:spLocks noGrp="1"/>
          </p:cNvSpPr>
          <p:nvPr>
            <p:ph type="ftr" sz="quarter" idx="11"/>
          </p:nvPr>
        </p:nvSpPr>
        <p:spPr/>
        <p:txBody>
          <a:bodyPr/>
          <a:lstStyle/>
          <a:p>
            <a:r>
              <a:rPr lang="fr-FR">
                <a:latin typeface="Arial Narrow" panose="020B0604020202020204" pitchFamily="34" charset="0"/>
                <a:cs typeface="Arial Narrow" panose="020B0604020202020204" pitchFamily="34" charset="0"/>
              </a:rPr>
              <a:t>Title of presentation  / Name of lecturer / Name of institution or laboratory</a:t>
            </a:r>
            <a:endParaRPr lang="fr-FR" dirty="0">
              <a:latin typeface="Arial Narrow" panose="020B0604020202020204" pitchFamily="34" charset="0"/>
              <a:cs typeface="Arial Narrow" panose="020B0604020202020204" pitchFamily="34" charset="0"/>
            </a:endParaRPr>
          </a:p>
        </p:txBody>
      </p:sp>
      <p:sp>
        <p:nvSpPr>
          <p:cNvPr id="4" name="Slide Number Placeholder 3">
            <a:extLst>
              <a:ext uri="{FF2B5EF4-FFF2-40B4-BE49-F238E27FC236}">
                <a16:creationId xmlns:a16="http://schemas.microsoft.com/office/drawing/2014/main" id="{5C39EC91-B6AD-1324-D7E4-8C6CCFA8F893}"/>
              </a:ext>
            </a:extLst>
          </p:cNvPr>
          <p:cNvSpPr>
            <a:spLocks noGrp="1"/>
          </p:cNvSpPr>
          <p:nvPr>
            <p:ph type="sldNum" sz="quarter" idx="12"/>
          </p:nvPr>
        </p:nvSpPr>
        <p:spPr/>
        <p:txBody>
          <a:bodyPr/>
          <a:lstStyle/>
          <a:p>
            <a:fld id="{005C7FBA-D4E9-46CA-9321-3ADA2E368FCD}" type="slidenum">
              <a:rPr lang="en-GB" smtClean="0"/>
              <a:t>16</a:t>
            </a:fld>
            <a:endParaRPr lang="en-GB"/>
          </a:p>
        </p:txBody>
      </p:sp>
      <p:sp>
        <p:nvSpPr>
          <p:cNvPr id="9" name="Title 8">
            <a:extLst>
              <a:ext uri="{FF2B5EF4-FFF2-40B4-BE49-F238E27FC236}">
                <a16:creationId xmlns:a16="http://schemas.microsoft.com/office/drawing/2014/main" id="{8EED9941-6E9A-0F6D-43AE-EB9B7502CD0E}"/>
              </a:ext>
            </a:extLst>
          </p:cNvPr>
          <p:cNvSpPr>
            <a:spLocks noGrp="1"/>
          </p:cNvSpPr>
          <p:nvPr>
            <p:ph type="title"/>
          </p:nvPr>
        </p:nvSpPr>
        <p:spPr/>
        <p:txBody>
          <a:bodyPr/>
          <a:lstStyle/>
          <a:p>
            <a:r>
              <a:rPr lang="en-US" dirty="0"/>
              <a:t>Enabling Technologies:</a:t>
            </a:r>
            <a:br>
              <a:rPr lang="en-US" dirty="0"/>
            </a:br>
            <a:r>
              <a:rPr lang="en-US" dirty="0"/>
              <a:t>Cooling cell components</a:t>
            </a:r>
            <a:endParaRPr lang="en-GB" dirty="0"/>
          </a:p>
        </p:txBody>
      </p:sp>
      <p:pic>
        <p:nvPicPr>
          <p:cNvPr id="14" name="Content Placeholder 9">
            <a:extLst>
              <a:ext uri="{FF2B5EF4-FFF2-40B4-BE49-F238E27FC236}">
                <a16:creationId xmlns:a16="http://schemas.microsoft.com/office/drawing/2014/main" id="{145522BA-0FCE-3DDD-3C5B-B3D257610DB7}"/>
              </a:ext>
            </a:extLst>
          </p:cNvPr>
          <p:cNvPicPr>
            <a:picLocks noGrp="1" noChangeAspect="1"/>
          </p:cNvPicPr>
          <p:nvPr>
            <p:ph sz="half" idx="2"/>
          </p:nvPr>
        </p:nvPicPr>
        <p:blipFill>
          <a:blip r:embed="rId2"/>
          <a:stretch>
            <a:fillRect/>
          </a:stretch>
        </p:blipFill>
        <p:spPr>
          <a:xfrm>
            <a:off x="1566640" y="2505075"/>
            <a:ext cx="3704083" cy="3684588"/>
          </a:xfrm>
          <a:prstGeom prst="rect">
            <a:avLst/>
          </a:prstGeom>
        </p:spPr>
      </p:pic>
      <p:pic>
        <p:nvPicPr>
          <p:cNvPr id="15" name="Content Placeholder 13">
            <a:extLst>
              <a:ext uri="{FF2B5EF4-FFF2-40B4-BE49-F238E27FC236}">
                <a16:creationId xmlns:a16="http://schemas.microsoft.com/office/drawing/2014/main" id="{59F40CC0-25EC-2330-4AE0-0EFF2004BFDF}"/>
              </a:ext>
            </a:extLst>
          </p:cNvPr>
          <p:cNvPicPr>
            <a:picLocks noGrp="1" noChangeAspect="1"/>
          </p:cNvPicPr>
          <p:nvPr>
            <p:ph sz="quarter" idx="4"/>
          </p:nvPr>
        </p:nvPicPr>
        <p:blipFill>
          <a:blip r:embed="rId3"/>
          <a:stretch>
            <a:fillRect/>
          </a:stretch>
        </p:blipFill>
        <p:spPr>
          <a:xfrm>
            <a:off x="6443787" y="2796289"/>
            <a:ext cx="4640013" cy="3102159"/>
          </a:xfrm>
        </p:spPr>
      </p:pic>
    </p:spTree>
    <p:extLst>
      <p:ext uri="{BB962C8B-B14F-4D97-AF65-F5344CB8AC3E}">
        <p14:creationId xmlns:p14="http://schemas.microsoft.com/office/powerpoint/2010/main" val="3620353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62C28C3-2A1C-CCDD-32FC-4923A446FFA8}"/>
              </a:ext>
            </a:extLst>
          </p:cNvPr>
          <p:cNvSpPr>
            <a:spLocks noGrp="1"/>
          </p:cNvSpPr>
          <p:nvPr>
            <p:ph idx="1"/>
          </p:nvPr>
        </p:nvSpPr>
        <p:spPr>
          <a:xfrm>
            <a:off x="838200" y="2628889"/>
            <a:ext cx="5341578" cy="3548073"/>
          </a:xfrm>
        </p:spPr>
        <p:txBody>
          <a:bodyPr/>
          <a:lstStyle/>
          <a:p>
            <a:r>
              <a:rPr lang="en-US" dirty="0"/>
              <a:t>The stress on the supporting structure can reach ranges between 400÷600 MPa</a:t>
            </a:r>
          </a:p>
          <a:p>
            <a:r>
              <a:rPr lang="en-GB" dirty="0"/>
              <a:t>Not so far from limits of the material… </a:t>
            </a:r>
          </a:p>
        </p:txBody>
      </p:sp>
      <p:sp>
        <p:nvSpPr>
          <p:cNvPr id="4" name="Title 3">
            <a:extLst>
              <a:ext uri="{FF2B5EF4-FFF2-40B4-BE49-F238E27FC236}">
                <a16:creationId xmlns:a16="http://schemas.microsoft.com/office/drawing/2014/main" id="{778863CA-929D-FF8A-23DB-1EB220F906A2}"/>
              </a:ext>
            </a:extLst>
          </p:cNvPr>
          <p:cNvSpPr>
            <a:spLocks noGrp="1"/>
          </p:cNvSpPr>
          <p:nvPr>
            <p:ph type="title"/>
          </p:nvPr>
        </p:nvSpPr>
        <p:spPr/>
        <p:txBody>
          <a:bodyPr/>
          <a:lstStyle/>
          <a:p>
            <a:r>
              <a:rPr lang="en-US" dirty="0"/>
              <a:t>Enabling Technologies:</a:t>
            </a:r>
            <a:br>
              <a:rPr lang="en-US" dirty="0"/>
            </a:br>
            <a:r>
              <a:rPr lang="en-US" dirty="0"/>
              <a:t>Magnetic forces</a:t>
            </a:r>
            <a:endParaRPr lang="en-GB" dirty="0"/>
          </a:p>
        </p:txBody>
      </p:sp>
      <p:grpSp>
        <p:nvGrpSpPr>
          <p:cNvPr id="6" name="Group 5">
            <a:extLst>
              <a:ext uri="{FF2B5EF4-FFF2-40B4-BE49-F238E27FC236}">
                <a16:creationId xmlns:a16="http://schemas.microsoft.com/office/drawing/2014/main" id="{EC5A40F8-BF27-FC04-DF59-14A65F94D899}"/>
              </a:ext>
            </a:extLst>
          </p:cNvPr>
          <p:cNvGrpSpPr/>
          <p:nvPr/>
        </p:nvGrpSpPr>
        <p:grpSpPr>
          <a:xfrm>
            <a:off x="3336305" y="1534077"/>
            <a:ext cx="7896925" cy="4059793"/>
            <a:chOff x="6483696" y="1260955"/>
            <a:chExt cx="5335169" cy="2704256"/>
          </a:xfrm>
        </p:grpSpPr>
        <p:pic>
          <p:nvPicPr>
            <p:cNvPr id="7" name="Picture 6">
              <a:extLst>
                <a:ext uri="{FF2B5EF4-FFF2-40B4-BE49-F238E27FC236}">
                  <a16:creationId xmlns:a16="http://schemas.microsoft.com/office/drawing/2014/main" id="{D96F8D9E-E8EE-98E0-E444-0AC951C7ED24}"/>
                </a:ext>
              </a:extLst>
            </p:cNvPr>
            <p:cNvPicPr>
              <a:picLocks noChangeAspect="1"/>
            </p:cNvPicPr>
            <p:nvPr/>
          </p:nvPicPr>
          <p:blipFill>
            <a:blip r:embed="rId2"/>
            <a:srcRect b="8373"/>
            <a:stretch/>
          </p:blipFill>
          <p:spPr>
            <a:xfrm>
              <a:off x="8828141" y="1479701"/>
              <a:ext cx="2567332" cy="2485510"/>
            </a:xfrm>
            <a:prstGeom prst="rect">
              <a:avLst/>
            </a:prstGeom>
          </p:spPr>
        </p:pic>
        <p:cxnSp>
          <p:nvCxnSpPr>
            <p:cNvPr id="8" name="Straight Arrow Connector 7">
              <a:extLst>
                <a:ext uri="{FF2B5EF4-FFF2-40B4-BE49-F238E27FC236}">
                  <a16:creationId xmlns:a16="http://schemas.microsoft.com/office/drawing/2014/main" id="{3BD2F187-E789-2984-0992-E6C11FCF1500}"/>
                </a:ext>
              </a:extLst>
            </p:cNvPr>
            <p:cNvCxnSpPr>
              <a:cxnSpLocks/>
            </p:cNvCxnSpPr>
            <p:nvPr/>
          </p:nvCxnSpPr>
          <p:spPr>
            <a:xfrm>
              <a:off x="8477074" y="1616506"/>
              <a:ext cx="610300" cy="548937"/>
            </a:xfrm>
            <a:prstGeom prst="straightConnector1">
              <a:avLst/>
            </a:prstGeom>
            <a:ln w="28575">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3025560-80F4-FFAB-5B74-81DFC2353997}"/>
                </a:ext>
              </a:extLst>
            </p:cNvPr>
            <p:cNvSpPr txBox="1"/>
            <p:nvPr/>
          </p:nvSpPr>
          <p:spPr>
            <a:xfrm>
              <a:off x="6483696" y="1260955"/>
              <a:ext cx="2159506" cy="646331"/>
            </a:xfrm>
            <a:prstGeom prst="rect">
              <a:avLst/>
            </a:prstGeom>
            <a:noFill/>
          </p:spPr>
          <p:txBody>
            <a:bodyPr wrap="square">
              <a:spAutoFit/>
            </a:bodyPr>
            <a:lstStyle/>
            <a:p>
              <a:pPr algn="ctr"/>
              <a:r>
                <a:rPr lang="en-US" kern="0" dirty="0">
                  <a:solidFill>
                    <a:schemeClr val="accent1">
                      <a:lumMod val="75000"/>
                    </a:schemeClr>
                  </a:solidFill>
                </a:rPr>
                <a:t>A</a:t>
              </a:r>
              <a:r>
                <a:rPr lang="en-US" sz="1800" kern="0" dirty="0">
                  <a:solidFill>
                    <a:schemeClr val="accent1">
                      <a:lumMod val="75000"/>
                    </a:schemeClr>
                  </a:solidFill>
                </a:rPr>
                <a:t>xial forces on coils</a:t>
              </a:r>
            </a:p>
            <a:p>
              <a:pPr algn="ctr"/>
              <a:r>
                <a:rPr lang="en-US" kern="0" dirty="0">
                  <a:solidFill>
                    <a:schemeClr val="accent1">
                      <a:lumMod val="75000"/>
                    </a:schemeClr>
                  </a:solidFill>
                </a:rPr>
                <a:t>(lattice operation)</a:t>
              </a:r>
              <a:endParaRPr lang="en-US" dirty="0">
                <a:solidFill>
                  <a:schemeClr val="accent1">
                    <a:lumMod val="75000"/>
                  </a:schemeClr>
                </a:solidFill>
              </a:endParaRPr>
            </a:p>
          </p:txBody>
        </p:sp>
        <p:cxnSp>
          <p:nvCxnSpPr>
            <p:cNvPr id="10" name="Straight Arrow Connector 9">
              <a:extLst>
                <a:ext uri="{FF2B5EF4-FFF2-40B4-BE49-F238E27FC236}">
                  <a16:creationId xmlns:a16="http://schemas.microsoft.com/office/drawing/2014/main" id="{87B1F7B9-F391-56FE-5C2A-9DE783042560}"/>
                </a:ext>
              </a:extLst>
            </p:cNvPr>
            <p:cNvCxnSpPr>
              <a:cxnSpLocks/>
            </p:cNvCxnSpPr>
            <p:nvPr/>
          </p:nvCxnSpPr>
          <p:spPr>
            <a:xfrm>
              <a:off x="8539308" y="2865899"/>
              <a:ext cx="3279557" cy="0"/>
            </a:xfrm>
            <a:prstGeom prst="straightConnector1">
              <a:avLst/>
            </a:prstGeom>
            <a:ln w="28575">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0822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D43815C5-143D-FA02-D7D5-D4AA26A6E5C4}"/>
              </a:ext>
            </a:extLst>
          </p:cNvPr>
          <p:cNvSpPr>
            <a:spLocks noGrp="1"/>
          </p:cNvSpPr>
          <p:nvPr>
            <p:ph idx="1"/>
          </p:nvPr>
        </p:nvSpPr>
        <p:spPr/>
        <p:txBody>
          <a:bodyPr/>
          <a:lstStyle/>
          <a:p>
            <a:endParaRPr lang="en-GB"/>
          </a:p>
        </p:txBody>
      </p:sp>
      <p:sp>
        <p:nvSpPr>
          <p:cNvPr id="4" name="Title 3">
            <a:extLst>
              <a:ext uri="{FF2B5EF4-FFF2-40B4-BE49-F238E27FC236}">
                <a16:creationId xmlns:a16="http://schemas.microsoft.com/office/drawing/2014/main" id="{1442234E-AD6B-F683-2650-8E1EF666BD81}"/>
              </a:ext>
            </a:extLst>
          </p:cNvPr>
          <p:cNvSpPr>
            <a:spLocks noGrp="1"/>
          </p:cNvSpPr>
          <p:nvPr>
            <p:ph type="title"/>
          </p:nvPr>
        </p:nvSpPr>
        <p:spPr/>
        <p:txBody>
          <a:bodyPr/>
          <a:lstStyle/>
          <a:p>
            <a:r>
              <a:rPr lang="en-US" dirty="0"/>
              <a:t>Enabling Technologies:</a:t>
            </a:r>
            <a:br>
              <a:rPr lang="en-US" dirty="0"/>
            </a:br>
            <a:r>
              <a:rPr lang="en-US" dirty="0"/>
              <a:t>Cryostat</a:t>
            </a:r>
            <a:endParaRPr lang="en-GB" dirty="0"/>
          </a:p>
        </p:txBody>
      </p:sp>
      <p:grpSp>
        <p:nvGrpSpPr>
          <p:cNvPr id="6" name="Group 5">
            <a:extLst>
              <a:ext uri="{FF2B5EF4-FFF2-40B4-BE49-F238E27FC236}">
                <a16:creationId xmlns:a16="http://schemas.microsoft.com/office/drawing/2014/main" id="{BC0418A1-1968-087E-E991-F33DB93C96EF}"/>
              </a:ext>
            </a:extLst>
          </p:cNvPr>
          <p:cNvGrpSpPr/>
          <p:nvPr/>
        </p:nvGrpSpPr>
        <p:grpSpPr>
          <a:xfrm>
            <a:off x="929605" y="1504138"/>
            <a:ext cx="10201377" cy="4861789"/>
            <a:chOff x="777205" y="1516399"/>
            <a:chExt cx="10201377" cy="4861789"/>
          </a:xfrm>
        </p:grpSpPr>
        <p:pic>
          <p:nvPicPr>
            <p:cNvPr id="7" name="Immagine 5" descr="Immagine che contiene pixel, Software per videogiochi, Minecraft, Modellazione 3D&#10;&#10;Il contenuto generato dall'IA potrebbe non essere corretto.">
              <a:extLst>
                <a:ext uri="{FF2B5EF4-FFF2-40B4-BE49-F238E27FC236}">
                  <a16:creationId xmlns:a16="http://schemas.microsoft.com/office/drawing/2014/main" id="{B7BDC9FD-5FE7-0032-126E-C2E569652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628" y="1516399"/>
              <a:ext cx="8910771" cy="4861789"/>
            </a:xfrm>
            <a:prstGeom prst="rect">
              <a:avLst/>
            </a:prstGeom>
          </p:spPr>
        </p:pic>
        <p:sp>
          <p:nvSpPr>
            <p:cNvPr id="8" name="TextBox 7">
              <a:extLst>
                <a:ext uri="{FF2B5EF4-FFF2-40B4-BE49-F238E27FC236}">
                  <a16:creationId xmlns:a16="http://schemas.microsoft.com/office/drawing/2014/main" id="{752D590E-7B80-0B62-DD84-7CDF87DF4038}"/>
                </a:ext>
              </a:extLst>
            </p:cNvPr>
            <p:cNvSpPr txBox="1"/>
            <p:nvPr/>
          </p:nvSpPr>
          <p:spPr>
            <a:xfrm>
              <a:off x="5037176" y="1741653"/>
              <a:ext cx="733926" cy="369332"/>
            </a:xfrm>
            <a:prstGeom prst="rect">
              <a:avLst/>
            </a:prstGeom>
            <a:noFill/>
          </p:spPr>
          <p:txBody>
            <a:bodyPr wrap="square">
              <a:spAutoFit/>
            </a:bodyPr>
            <a:lstStyle/>
            <a:p>
              <a:r>
                <a:rPr lang="en-US" sz="1800" b="1" kern="0" dirty="0">
                  <a:solidFill>
                    <a:schemeClr val="accent2"/>
                  </a:solidFill>
                </a:rPr>
                <a:t>Coils</a:t>
              </a:r>
              <a:endParaRPr lang="en-US" b="1" dirty="0">
                <a:solidFill>
                  <a:schemeClr val="accent2"/>
                </a:solidFill>
              </a:endParaRPr>
            </a:p>
          </p:txBody>
        </p:sp>
        <p:cxnSp>
          <p:nvCxnSpPr>
            <p:cNvPr id="9" name="Straight Arrow Connector 8">
              <a:extLst>
                <a:ext uri="{FF2B5EF4-FFF2-40B4-BE49-F238E27FC236}">
                  <a16:creationId xmlns:a16="http://schemas.microsoft.com/office/drawing/2014/main" id="{394B4768-D963-3A4B-7CE2-2A2C43CCACC2}"/>
                </a:ext>
              </a:extLst>
            </p:cNvPr>
            <p:cNvCxnSpPr>
              <a:cxnSpLocks/>
            </p:cNvCxnSpPr>
            <p:nvPr/>
          </p:nvCxnSpPr>
          <p:spPr>
            <a:xfrm>
              <a:off x="3569047" y="1926319"/>
              <a:ext cx="73912" cy="1712231"/>
            </a:xfrm>
            <a:prstGeom prst="straightConnector1">
              <a:avLst/>
            </a:prstGeom>
            <a:ln w="28575">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AFEA5DE-06FC-3297-F0DD-DD0304B12FFB}"/>
                </a:ext>
              </a:extLst>
            </p:cNvPr>
            <p:cNvSpPr txBox="1"/>
            <p:nvPr/>
          </p:nvSpPr>
          <p:spPr>
            <a:xfrm>
              <a:off x="3187262" y="1583441"/>
              <a:ext cx="911395" cy="369332"/>
            </a:xfrm>
            <a:prstGeom prst="rect">
              <a:avLst/>
            </a:prstGeom>
            <a:noFill/>
          </p:spPr>
          <p:txBody>
            <a:bodyPr wrap="square">
              <a:spAutoFit/>
            </a:bodyPr>
            <a:lstStyle/>
            <a:p>
              <a:r>
                <a:rPr lang="en-US" kern="0" dirty="0">
                  <a:solidFill>
                    <a:schemeClr val="accent1">
                      <a:lumMod val="75000"/>
                    </a:schemeClr>
                  </a:solidFill>
                </a:rPr>
                <a:t>Dipole</a:t>
              </a:r>
              <a:endParaRPr lang="en-US" dirty="0">
                <a:solidFill>
                  <a:schemeClr val="accent1">
                    <a:lumMod val="75000"/>
                  </a:schemeClr>
                </a:solidFill>
              </a:endParaRPr>
            </a:p>
          </p:txBody>
        </p:sp>
        <p:cxnSp>
          <p:nvCxnSpPr>
            <p:cNvPr id="11" name="Straight Arrow Connector 10">
              <a:extLst>
                <a:ext uri="{FF2B5EF4-FFF2-40B4-BE49-F238E27FC236}">
                  <a16:creationId xmlns:a16="http://schemas.microsoft.com/office/drawing/2014/main" id="{5D84D41C-D7BC-5DD2-39F1-A9E5FA266553}"/>
                </a:ext>
              </a:extLst>
            </p:cNvPr>
            <p:cNvCxnSpPr>
              <a:cxnSpLocks/>
            </p:cNvCxnSpPr>
            <p:nvPr/>
          </p:nvCxnSpPr>
          <p:spPr>
            <a:xfrm flipV="1">
              <a:off x="2597150" y="4093677"/>
              <a:ext cx="1244744" cy="1060070"/>
            </a:xfrm>
            <a:prstGeom prst="straightConnector1">
              <a:avLst/>
            </a:prstGeom>
            <a:ln w="28575">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67C025A-E026-26C1-F757-B9D32F8415F1}"/>
                </a:ext>
              </a:extLst>
            </p:cNvPr>
            <p:cNvSpPr txBox="1"/>
            <p:nvPr/>
          </p:nvSpPr>
          <p:spPr>
            <a:xfrm>
              <a:off x="1800566" y="5156935"/>
              <a:ext cx="1218290" cy="369332"/>
            </a:xfrm>
            <a:prstGeom prst="rect">
              <a:avLst/>
            </a:prstGeom>
            <a:noFill/>
          </p:spPr>
          <p:txBody>
            <a:bodyPr wrap="square">
              <a:spAutoFit/>
            </a:bodyPr>
            <a:lstStyle/>
            <a:p>
              <a:r>
                <a:rPr lang="en-US" kern="0" dirty="0">
                  <a:solidFill>
                    <a:schemeClr val="accent1">
                      <a:lumMod val="75000"/>
                    </a:schemeClr>
                  </a:solidFill>
                </a:rPr>
                <a:t>Absorber</a:t>
              </a:r>
              <a:endParaRPr lang="en-US" dirty="0">
                <a:solidFill>
                  <a:schemeClr val="accent1">
                    <a:lumMod val="75000"/>
                  </a:schemeClr>
                </a:solidFill>
              </a:endParaRPr>
            </a:p>
          </p:txBody>
        </p:sp>
        <p:cxnSp>
          <p:nvCxnSpPr>
            <p:cNvPr id="13" name="Straight Arrow Connector 12">
              <a:extLst>
                <a:ext uri="{FF2B5EF4-FFF2-40B4-BE49-F238E27FC236}">
                  <a16:creationId xmlns:a16="http://schemas.microsoft.com/office/drawing/2014/main" id="{77E9D2EC-7719-120C-46FB-9EA6FF661E74}"/>
                </a:ext>
              </a:extLst>
            </p:cNvPr>
            <p:cNvCxnSpPr>
              <a:cxnSpLocks/>
              <a:stCxn id="14" idx="2"/>
            </p:cNvCxnSpPr>
            <p:nvPr/>
          </p:nvCxnSpPr>
          <p:spPr>
            <a:xfrm>
              <a:off x="1465540" y="2465845"/>
              <a:ext cx="555911" cy="1110893"/>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1C6419A-2D16-F0F0-5D2B-A0FCDA8012D2}"/>
                </a:ext>
              </a:extLst>
            </p:cNvPr>
            <p:cNvSpPr txBox="1"/>
            <p:nvPr/>
          </p:nvSpPr>
          <p:spPr>
            <a:xfrm>
              <a:off x="819794" y="2096513"/>
              <a:ext cx="1291491" cy="369332"/>
            </a:xfrm>
            <a:prstGeom prst="rect">
              <a:avLst/>
            </a:prstGeom>
            <a:noFill/>
          </p:spPr>
          <p:txBody>
            <a:bodyPr wrap="square">
              <a:spAutoFit/>
            </a:bodyPr>
            <a:lstStyle/>
            <a:p>
              <a:r>
                <a:rPr lang="en-US" sz="1800" b="1" kern="0" dirty="0"/>
                <a:t>RF cavities</a:t>
              </a:r>
              <a:endParaRPr lang="en-US" b="1" dirty="0"/>
            </a:p>
          </p:txBody>
        </p:sp>
        <p:sp>
          <p:nvSpPr>
            <p:cNvPr id="15" name="Rectangle 14">
              <a:extLst>
                <a:ext uri="{FF2B5EF4-FFF2-40B4-BE49-F238E27FC236}">
                  <a16:creationId xmlns:a16="http://schemas.microsoft.com/office/drawing/2014/main" id="{B969FDE1-BA7D-2A13-E953-21D59C6E1C7B}"/>
                </a:ext>
              </a:extLst>
            </p:cNvPr>
            <p:cNvSpPr/>
            <p:nvPr/>
          </p:nvSpPr>
          <p:spPr>
            <a:xfrm>
              <a:off x="6192105" y="2312126"/>
              <a:ext cx="2354996" cy="3535084"/>
            </a:xfrm>
            <a:prstGeom prst="rect">
              <a:avLst/>
            </a:prstGeom>
            <a:noFill/>
            <a:ln w="50800">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8FC6F00-6FB8-4704-867E-B5C2726A32A9}"/>
                </a:ext>
              </a:extLst>
            </p:cNvPr>
            <p:cNvSpPr txBox="1"/>
            <p:nvPr/>
          </p:nvSpPr>
          <p:spPr>
            <a:xfrm>
              <a:off x="7040532" y="4003446"/>
              <a:ext cx="1695892" cy="369332"/>
            </a:xfrm>
            <a:prstGeom prst="rect">
              <a:avLst/>
            </a:prstGeom>
            <a:noFill/>
          </p:spPr>
          <p:txBody>
            <a:bodyPr wrap="square">
              <a:spAutoFit/>
            </a:bodyPr>
            <a:lstStyle/>
            <a:p>
              <a:pPr algn="ctr"/>
              <a:r>
                <a:rPr lang="en-US" sz="1800" b="1" kern="0" dirty="0">
                  <a:solidFill>
                    <a:srgbClr val="FFFF00"/>
                  </a:solidFill>
                </a:rPr>
                <a:t>Cooling Cell</a:t>
              </a:r>
              <a:endParaRPr lang="en-US" b="1" dirty="0">
                <a:solidFill>
                  <a:srgbClr val="FFFF00"/>
                </a:solidFill>
              </a:endParaRPr>
            </a:p>
          </p:txBody>
        </p:sp>
        <p:sp>
          <p:nvSpPr>
            <p:cNvPr id="17" name="Rectangle 16">
              <a:extLst>
                <a:ext uri="{FF2B5EF4-FFF2-40B4-BE49-F238E27FC236}">
                  <a16:creationId xmlns:a16="http://schemas.microsoft.com/office/drawing/2014/main" id="{3C1C3AAA-11FE-6FAD-07EB-33F4299F530E}"/>
                </a:ext>
              </a:extLst>
            </p:cNvPr>
            <p:cNvSpPr/>
            <p:nvPr/>
          </p:nvSpPr>
          <p:spPr>
            <a:xfrm>
              <a:off x="5266993" y="2228850"/>
              <a:ext cx="1889457" cy="3689350"/>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A3AA700-5392-F3BE-1C46-27CD298F7B49}"/>
                </a:ext>
              </a:extLst>
            </p:cNvPr>
            <p:cNvSpPr txBox="1"/>
            <p:nvPr/>
          </p:nvSpPr>
          <p:spPr>
            <a:xfrm>
              <a:off x="777205" y="5887724"/>
              <a:ext cx="2133440" cy="369332"/>
            </a:xfrm>
            <a:prstGeom prst="rect">
              <a:avLst/>
            </a:prstGeom>
            <a:noFill/>
          </p:spPr>
          <p:txBody>
            <a:bodyPr wrap="square">
              <a:spAutoFit/>
            </a:bodyPr>
            <a:lstStyle/>
            <a:p>
              <a:pPr algn="ctr"/>
              <a:r>
                <a:rPr lang="en-US" sz="1800" b="1" kern="0" dirty="0">
                  <a:solidFill>
                    <a:srgbClr val="FF0000"/>
                  </a:solidFill>
                </a:rPr>
                <a:t>Magnet</a:t>
              </a:r>
              <a:r>
                <a:rPr lang="en-US" sz="1800" b="1" kern="0" dirty="0">
                  <a:solidFill>
                    <a:schemeClr val="accent5">
                      <a:lumMod val="60000"/>
                      <a:lumOff val="40000"/>
                    </a:schemeClr>
                  </a:solidFill>
                </a:rPr>
                <a:t> </a:t>
              </a:r>
              <a:r>
                <a:rPr lang="en-US" sz="1800" b="1" kern="0" dirty="0" err="1">
                  <a:solidFill>
                    <a:srgbClr val="FF0000"/>
                  </a:solidFill>
                </a:rPr>
                <a:t>Stucture</a:t>
              </a:r>
              <a:endParaRPr lang="en-US" b="1" dirty="0">
                <a:solidFill>
                  <a:srgbClr val="FF0000"/>
                </a:solidFill>
              </a:endParaRPr>
            </a:p>
          </p:txBody>
        </p:sp>
        <p:sp>
          <p:nvSpPr>
            <p:cNvPr id="19" name="Rectangle 18">
              <a:extLst>
                <a:ext uri="{FF2B5EF4-FFF2-40B4-BE49-F238E27FC236}">
                  <a16:creationId xmlns:a16="http://schemas.microsoft.com/office/drawing/2014/main" id="{93467D69-A99E-BD1A-FF9A-85359166DA4D}"/>
                </a:ext>
              </a:extLst>
            </p:cNvPr>
            <p:cNvSpPr/>
            <p:nvPr/>
          </p:nvSpPr>
          <p:spPr>
            <a:xfrm>
              <a:off x="5395412" y="3161681"/>
              <a:ext cx="604485" cy="159369"/>
            </a:xfrm>
            <a:prstGeom prst="rect">
              <a:avLst/>
            </a:prstGeom>
            <a:noFill/>
            <a:ln w="19050">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A562A36-CFD1-46E0-6776-D55B5BB600B5}"/>
                </a:ext>
              </a:extLst>
            </p:cNvPr>
            <p:cNvSpPr/>
            <p:nvPr/>
          </p:nvSpPr>
          <p:spPr>
            <a:xfrm rot="5400000">
              <a:off x="5928934" y="3379080"/>
              <a:ext cx="159369" cy="167964"/>
            </a:xfrm>
            <a:prstGeom prst="rect">
              <a:avLst/>
            </a:prstGeom>
            <a:noFill/>
            <a:ln w="19050">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4F4554DC-AF03-C76E-AC34-FF18429AF3AC}"/>
                </a:ext>
              </a:extLst>
            </p:cNvPr>
            <p:cNvCxnSpPr>
              <a:cxnSpLocks/>
              <a:stCxn id="8" idx="2"/>
            </p:cNvCxnSpPr>
            <p:nvPr/>
          </p:nvCxnSpPr>
          <p:spPr>
            <a:xfrm>
              <a:off x="5404139" y="2110985"/>
              <a:ext cx="270959" cy="1038632"/>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7762568-638E-5B46-713B-00ED26243EC7}"/>
                </a:ext>
              </a:extLst>
            </p:cNvPr>
            <p:cNvSpPr txBox="1"/>
            <p:nvPr/>
          </p:nvSpPr>
          <p:spPr>
            <a:xfrm>
              <a:off x="5145001" y="5980527"/>
              <a:ext cx="2133440" cy="369332"/>
            </a:xfrm>
            <a:prstGeom prst="rect">
              <a:avLst/>
            </a:prstGeom>
            <a:noFill/>
            <a:ln w="38100">
              <a:solidFill>
                <a:srgbClr val="FF0000"/>
              </a:solidFill>
              <a:prstDash val="dash"/>
            </a:ln>
          </p:spPr>
          <p:txBody>
            <a:bodyPr wrap="square">
              <a:spAutoFit/>
            </a:bodyPr>
            <a:lstStyle/>
            <a:p>
              <a:pPr algn="ctr"/>
              <a:r>
                <a:rPr lang="en-US" b="1" dirty="0">
                  <a:solidFill>
                    <a:srgbClr val="FF0000"/>
                  </a:solidFill>
                </a:rPr>
                <a:t>Intercell Cryostat</a:t>
              </a:r>
            </a:p>
          </p:txBody>
        </p:sp>
        <p:cxnSp>
          <p:nvCxnSpPr>
            <p:cNvPr id="23" name="Straight Arrow Connector 22">
              <a:extLst>
                <a:ext uri="{FF2B5EF4-FFF2-40B4-BE49-F238E27FC236}">
                  <a16:creationId xmlns:a16="http://schemas.microsoft.com/office/drawing/2014/main" id="{5BFB5604-2665-E67F-F13A-2B562ABF4264}"/>
                </a:ext>
              </a:extLst>
            </p:cNvPr>
            <p:cNvCxnSpPr/>
            <p:nvPr/>
          </p:nvCxnSpPr>
          <p:spPr>
            <a:xfrm flipV="1">
              <a:off x="2597150" y="4807131"/>
              <a:ext cx="1244744" cy="1173396"/>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4" name="Rectangle 23">
              <a:extLst>
                <a:ext uri="{FF2B5EF4-FFF2-40B4-BE49-F238E27FC236}">
                  <a16:creationId xmlns:a16="http://schemas.microsoft.com/office/drawing/2014/main" id="{819EF658-8B06-19F2-E270-F13DFC3ACA3F}"/>
                </a:ext>
              </a:extLst>
            </p:cNvPr>
            <p:cNvSpPr/>
            <p:nvPr/>
          </p:nvSpPr>
          <p:spPr>
            <a:xfrm>
              <a:off x="3837109" y="2318832"/>
              <a:ext cx="2354996" cy="3535084"/>
            </a:xfrm>
            <a:prstGeom prst="rect">
              <a:avLst/>
            </a:prstGeom>
            <a:noFill/>
            <a:ln w="50800">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1ACB228-A948-6BD6-6180-B4A6FCD9117F}"/>
                </a:ext>
              </a:extLst>
            </p:cNvPr>
            <p:cNvSpPr/>
            <p:nvPr/>
          </p:nvSpPr>
          <p:spPr>
            <a:xfrm>
              <a:off x="8623586" y="2305983"/>
              <a:ext cx="2354996" cy="3535084"/>
            </a:xfrm>
            <a:prstGeom prst="rect">
              <a:avLst/>
            </a:prstGeom>
            <a:noFill/>
            <a:ln w="50800">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9BB9AD4-3639-D32F-B0C6-D694281E75F0}"/>
                </a:ext>
              </a:extLst>
            </p:cNvPr>
            <p:cNvSpPr txBox="1"/>
            <p:nvPr/>
          </p:nvSpPr>
          <p:spPr>
            <a:xfrm>
              <a:off x="1405628" y="1673769"/>
              <a:ext cx="1523910" cy="369332"/>
            </a:xfrm>
            <a:prstGeom prst="rect">
              <a:avLst/>
            </a:prstGeom>
            <a:noFill/>
          </p:spPr>
          <p:txBody>
            <a:bodyPr wrap="square">
              <a:spAutoFit/>
            </a:bodyPr>
            <a:lstStyle/>
            <a:p>
              <a:r>
                <a:rPr lang="en-US" sz="1800" b="1" kern="0" dirty="0"/>
                <a:t>RF </a:t>
              </a:r>
              <a:r>
                <a:rPr lang="en-US" b="1" kern="0" dirty="0"/>
                <a:t>power WG</a:t>
              </a:r>
              <a:endParaRPr lang="en-US" b="1" dirty="0"/>
            </a:p>
          </p:txBody>
        </p:sp>
        <p:cxnSp>
          <p:nvCxnSpPr>
            <p:cNvPr id="27" name="Straight Arrow Connector 26">
              <a:extLst>
                <a:ext uri="{FF2B5EF4-FFF2-40B4-BE49-F238E27FC236}">
                  <a16:creationId xmlns:a16="http://schemas.microsoft.com/office/drawing/2014/main" id="{B4B55E43-1E8D-1CCE-114A-99E9FE877660}"/>
                </a:ext>
              </a:extLst>
            </p:cNvPr>
            <p:cNvCxnSpPr>
              <a:cxnSpLocks/>
            </p:cNvCxnSpPr>
            <p:nvPr/>
          </p:nvCxnSpPr>
          <p:spPr>
            <a:xfrm>
              <a:off x="2053214" y="1985298"/>
              <a:ext cx="393244" cy="55544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79371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47C68B-8EEC-1A75-1069-2941AD0DE981}"/>
              </a:ext>
            </a:extLst>
          </p:cNvPr>
          <p:cNvSpPr>
            <a:spLocks noGrp="1"/>
          </p:cNvSpPr>
          <p:nvPr>
            <p:ph idx="1"/>
          </p:nvPr>
        </p:nvSpPr>
        <p:spPr>
          <a:xfrm>
            <a:off x="271670" y="1825625"/>
            <a:ext cx="6009860" cy="4351338"/>
          </a:xfrm>
        </p:spPr>
        <p:txBody>
          <a:bodyPr>
            <a:normAutofit fontScale="92500" lnSpcReduction="20000"/>
          </a:bodyPr>
          <a:lstStyle/>
          <a:p>
            <a:r>
              <a:rPr lang="en-US" dirty="0"/>
              <a:t>The demanded RF field is quite high at the frequency of interest (704 MHz). </a:t>
            </a:r>
          </a:p>
          <a:p>
            <a:r>
              <a:rPr lang="en-US" dirty="0"/>
              <a:t>It is fundamental to keep a low ratio between accelerating and peak Electric field to reduce the breakdown rate, and limit the RF power to be fed to the cavity for a given accelerating voltage.</a:t>
            </a:r>
            <a:endParaRPr lang="en-GB" dirty="0"/>
          </a:p>
          <a:p>
            <a:r>
              <a:rPr lang="en-GB" dirty="0"/>
              <a:t>It is therefore preferred to have diaphragms from cell to cell to increase the R/Q, with magnetic coupling on the cell walls. </a:t>
            </a:r>
          </a:p>
          <a:p>
            <a:r>
              <a:rPr lang="en-GB" dirty="0"/>
              <a:t>Diaphragms ideally are made of Be or Al </a:t>
            </a:r>
          </a:p>
          <a:p>
            <a:r>
              <a:rPr lang="en-GB" dirty="0"/>
              <a:t>This limits the admissible aperture as coupling needs space!</a:t>
            </a:r>
          </a:p>
          <a:p>
            <a:r>
              <a:rPr lang="en-GB" dirty="0"/>
              <a:t>Finding optimum dimensions will require several iterations with beam physics…</a:t>
            </a:r>
          </a:p>
          <a:p>
            <a:endParaRPr lang="en-GB" dirty="0"/>
          </a:p>
          <a:p>
            <a:endParaRPr lang="en-US" dirty="0"/>
          </a:p>
        </p:txBody>
      </p:sp>
      <p:sp>
        <p:nvSpPr>
          <p:cNvPr id="4" name="Title 3">
            <a:extLst>
              <a:ext uri="{FF2B5EF4-FFF2-40B4-BE49-F238E27FC236}">
                <a16:creationId xmlns:a16="http://schemas.microsoft.com/office/drawing/2014/main" id="{CC033218-FC21-0080-96A4-4C95F0A21BEE}"/>
              </a:ext>
            </a:extLst>
          </p:cNvPr>
          <p:cNvSpPr>
            <a:spLocks noGrp="1"/>
          </p:cNvSpPr>
          <p:nvPr>
            <p:ph type="title"/>
          </p:nvPr>
        </p:nvSpPr>
        <p:spPr/>
        <p:txBody>
          <a:bodyPr/>
          <a:lstStyle/>
          <a:p>
            <a:r>
              <a:rPr lang="en-US" dirty="0"/>
              <a:t>Enabling Technologies:</a:t>
            </a:r>
            <a:br>
              <a:rPr lang="en-US" dirty="0"/>
            </a:br>
            <a:r>
              <a:rPr lang="en-US" dirty="0" err="1"/>
              <a:t>RadioFrequency</a:t>
            </a:r>
            <a:endParaRPr lang="en-GB" dirty="0"/>
          </a:p>
        </p:txBody>
      </p:sp>
      <p:pic>
        <p:nvPicPr>
          <p:cNvPr id="7" name="Immagine 1">
            <a:extLst>
              <a:ext uri="{FF2B5EF4-FFF2-40B4-BE49-F238E27FC236}">
                <a16:creationId xmlns:a16="http://schemas.microsoft.com/office/drawing/2014/main" id="{CF1FAD30-E19A-8F32-E793-BA17E44D29DB}"/>
              </a:ext>
            </a:extLst>
          </p:cNvPr>
          <p:cNvPicPr>
            <a:picLocks noChangeAspect="1"/>
          </p:cNvPicPr>
          <p:nvPr/>
        </p:nvPicPr>
        <p:blipFill>
          <a:blip r:embed="rId2"/>
          <a:srcRect b="13893"/>
          <a:stretch/>
        </p:blipFill>
        <p:spPr>
          <a:xfrm>
            <a:off x="6152236" y="1409575"/>
            <a:ext cx="5614868" cy="3285541"/>
          </a:xfrm>
          <a:prstGeom prst="rect">
            <a:avLst/>
          </a:prstGeom>
        </p:spPr>
      </p:pic>
      <p:pic>
        <p:nvPicPr>
          <p:cNvPr id="8" name="Immagine 1">
            <a:extLst>
              <a:ext uri="{FF2B5EF4-FFF2-40B4-BE49-F238E27FC236}">
                <a16:creationId xmlns:a16="http://schemas.microsoft.com/office/drawing/2014/main" id="{A76E9E36-F6C8-DBDB-A58A-01D6D8831844}"/>
              </a:ext>
            </a:extLst>
          </p:cNvPr>
          <p:cNvPicPr>
            <a:picLocks noChangeAspect="1"/>
          </p:cNvPicPr>
          <p:nvPr/>
        </p:nvPicPr>
        <p:blipFill>
          <a:blip r:embed="rId3"/>
          <a:stretch>
            <a:fillRect/>
          </a:stretch>
        </p:blipFill>
        <p:spPr>
          <a:xfrm>
            <a:off x="8446191" y="4626700"/>
            <a:ext cx="2036279" cy="1863979"/>
          </a:xfrm>
          <a:prstGeom prst="rect">
            <a:avLst/>
          </a:prstGeom>
        </p:spPr>
      </p:pic>
    </p:spTree>
    <p:extLst>
      <p:ext uri="{BB962C8B-B14F-4D97-AF65-F5344CB8AC3E}">
        <p14:creationId xmlns:p14="http://schemas.microsoft.com/office/powerpoint/2010/main" val="3534084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FAF25B-D255-F9C1-9E5E-555C70CDA4D0}"/>
              </a:ext>
            </a:extLst>
          </p:cNvPr>
          <p:cNvSpPr>
            <a:spLocks noGrp="1"/>
          </p:cNvSpPr>
          <p:nvPr>
            <p:ph idx="1"/>
          </p:nvPr>
        </p:nvSpPr>
        <p:spPr/>
        <p:txBody>
          <a:bodyPr/>
          <a:lstStyle/>
          <a:p>
            <a:r>
              <a:rPr lang="en-US" dirty="0"/>
              <a:t>Introduction to </a:t>
            </a:r>
            <a:r>
              <a:rPr lang="en-US" dirty="0" err="1"/>
              <a:t>ionisation</a:t>
            </a:r>
            <a:r>
              <a:rPr lang="en-US" dirty="0"/>
              <a:t> cooling</a:t>
            </a:r>
          </a:p>
          <a:p>
            <a:endParaRPr lang="en-US" dirty="0"/>
          </a:p>
          <a:p>
            <a:r>
              <a:rPr lang="en-US" dirty="0"/>
              <a:t>Enabling technologies</a:t>
            </a:r>
          </a:p>
          <a:p>
            <a:pPr lvl="1"/>
            <a:r>
              <a:rPr lang="en-US" dirty="0"/>
              <a:t>Absorbers</a:t>
            </a:r>
          </a:p>
          <a:p>
            <a:pPr lvl="1"/>
            <a:r>
              <a:rPr lang="en-US" dirty="0" err="1"/>
              <a:t>RadioFrequency</a:t>
            </a:r>
            <a:endParaRPr lang="en-US" dirty="0"/>
          </a:p>
          <a:p>
            <a:pPr lvl="1"/>
            <a:r>
              <a:rPr lang="en-US" dirty="0"/>
              <a:t>Magnets</a:t>
            </a:r>
          </a:p>
          <a:p>
            <a:r>
              <a:rPr lang="en-US" dirty="0"/>
              <a:t>Integration of a cooling cell</a:t>
            </a:r>
          </a:p>
          <a:p>
            <a:r>
              <a:rPr lang="en-US" dirty="0"/>
              <a:t>Demonstrator  (see also presentation from D. Banerjee on Tuesday)</a:t>
            </a:r>
          </a:p>
          <a:p>
            <a:r>
              <a:rPr lang="en-US" dirty="0"/>
              <a:t>Conclusions</a:t>
            </a:r>
          </a:p>
          <a:p>
            <a:endParaRPr lang="en-GB" dirty="0"/>
          </a:p>
        </p:txBody>
      </p:sp>
      <p:sp>
        <p:nvSpPr>
          <p:cNvPr id="3" name="Footer Placeholder 2">
            <a:extLst>
              <a:ext uri="{FF2B5EF4-FFF2-40B4-BE49-F238E27FC236}">
                <a16:creationId xmlns:a16="http://schemas.microsoft.com/office/drawing/2014/main" id="{F83613B0-FD97-D02D-5025-75C046EF0270}"/>
              </a:ext>
            </a:extLst>
          </p:cNvPr>
          <p:cNvSpPr>
            <a:spLocks noGrp="1"/>
          </p:cNvSpPr>
          <p:nvPr>
            <p:ph type="ftr" sz="quarter" idx="11"/>
          </p:nvPr>
        </p:nvSpPr>
        <p:spPr/>
        <p:txBody>
          <a:bodyPr/>
          <a:lstStyle/>
          <a:p>
            <a:r>
              <a:rPr lang="fr-FR">
                <a:latin typeface="Arial Narrow" panose="020B0604020202020204" pitchFamily="34" charset="0"/>
                <a:cs typeface="Arial Narrow" panose="020B0604020202020204" pitchFamily="34" charset="0"/>
              </a:rPr>
              <a:t>Title of presentation  / Name of lecturer / Name of institution or laboratory</a:t>
            </a:r>
            <a:endParaRPr lang="fr-FR" dirty="0">
              <a:latin typeface="Arial Narrow" panose="020B0604020202020204" pitchFamily="34" charset="0"/>
              <a:cs typeface="Arial Narrow" panose="020B0604020202020204" pitchFamily="34" charset="0"/>
            </a:endParaRPr>
          </a:p>
        </p:txBody>
      </p:sp>
      <p:sp>
        <p:nvSpPr>
          <p:cNvPr id="4" name="Slide Number Placeholder 3">
            <a:extLst>
              <a:ext uri="{FF2B5EF4-FFF2-40B4-BE49-F238E27FC236}">
                <a16:creationId xmlns:a16="http://schemas.microsoft.com/office/drawing/2014/main" id="{AB2A2951-06AF-6F0C-D2BE-CDAA7B167361}"/>
              </a:ext>
            </a:extLst>
          </p:cNvPr>
          <p:cNvSpPr>
            <a:spLocks noGrp="1"/>
          </p:cNvSpPr>
          <p:nvPr>
            <p:ph type="sldNum" sz="quarter" idx="12"/>
          </p:nvPr>
        </p:nvSpPr>
        <p:spPr/>
        <p:txBody>
          <a:bodyPr/>
          <a:lstStyle/>
          <a:p>
            <a:fld id="{005C7FBA-D4E9-46CA-9321-3ADA2E368FCD}" type="slidenum">
              <a:rPr lang="en-GB" smtClean="0"/>
              <a:t>2</a:t>
            </a:fld>
            <a:endParaRPr lang="en-GB"/>
          </a:p>
        </p:txBody>
      </p:sp>
      <p:sp>
        <p:nvSpPr>
          <p:cNvPr id="5" name="Title 4">
            <a:extLst>
              <a:ext uri="{FF2B5EF4-FFF2-40B4-BE49-F238E27FC236}">
                <a16:creationId xmlns:a16="http://schemas.microsoft.com/office/drawing/2014/main" id="{7D7E5263-65BC-1FBA-E8DE-6DA5BD149399}"/>
              </a:ext>
            </a:extLst>
          </p:cNvPr>
          <p:cNvSpPr>
            <a:spLocks noGrp="1"/>
          </p:cNvSpPr>
          <p:nvPr>
            <p:ph type="title"/>
          </p:nvPr>
        </p:nvSpPr>
        <p:spPr>
          <a:xfrm>
            <a:off x="2355696" y="152484"/>
            <a:ext cx="7408824" cy="1325563"/>
          </a:xfrm>
        </p:spPr>
        <p:txBody>
          <a:bodyPr/>
          <a:lstStyle/>
          <a:p>
            <a:r>
              <a:rPr lang="en-US" dirty="0"/>
              <a:t>Outline</a:t>
            </a:r>
            <a:endParaRPr lang="en-GB" dirty="0"/>
          </a:p>
        </p:txBody>
      </p:sp>
      <p:pic>
        <p:nvPicPr>
          <p:cNvPr id="8" name="Image 4">
            <a:extLst>
              <a:ext uri="{FF2B5EF4-FFF2-40B4-BE49-F238E27FC236}">
                <a16:creationId xmlns:a16="http://schemas.microsoft.com/office/drawing/2014/main" id="{58399239-B113-6CA0-674D-78CFE0EB0819}"/>
              </a:ext>
            </a:extLst>
          </p:cNvPr>
          <p:cNvPicPr>
            <a:picLocks noChangeAspect="1"/>
          </p:cNvPicPr>
          <p:nvPr/>
        </p:nvPicPr>
        <p:blipFill>
          <a:blip r:embed="rId2"/>
          <a:stretch>
            <a:fillRect/>
          </a:stretch>
        </p:blipFill>
        <p:spPr>
          <a:xfrm>
            <a:off x="10759501" y="161193"/>
            <a:ext cx="910841" cy="910841"/>
          </a:xfrm>
          <a:prstGeom prst="rect">
            <a:avLst/>
          </a:prstGeom>
        </p:spPr>
      </p:pic>
    </p:spTree>
    <p:extLst>
      <p:ext uri="{BB962C8B-B14F-4D97-AF65-F5344CB8AC3E}">
        <p14:creationId xmlns:p14="http://schemas.microsoft.com/office/powerpoint/2010/main" val="985702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64313-E6A2-845F-59F2-30517C0B526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6413F1F-8987-30F6-4123-20819B174B4E}"/>
              </a:ext>
            </a:extLst>
          </p:cNvPr>
          <p:cNvSpPr>
            <a:spLocks noGrp="1"/>
          </p:cNvSpPr>
          <p:nvPr>
            <p:ph idx="1"/>
          </p:nvPr>
        </p:nvSpPr>
        <p:spPr>
          <a:xfrm>
            <a:off x="271669" y="1825625"/>
            <a:ext cx="11362769" cy="4351338"/>
          </a:xfrm>
        </p:spPr>
        <p:txBody>
          <a:bodyPr>
            <a:normAutofit/>
          </a:bodyPr>
          <a:lstStyle/>
          <a:p>
            <a:endParaRPr lang="en-GB" dirty="0"/>
          </a:p>
          <a:p>
            <a:endParaRPr lang="en-US" dirty="0"/>
          </a:p>
        </p:txBody>
      </p:sp>
      <p:sp>
        <p:nvSpPr>
          <p:cNvPr id="4" name="Title 3">
            <a:extLst>
              <a:ext uri="{FF2B5EF4-FFF2-40B4-BE49-F238E27FC236}">
                <a16:creationId xmlns:a16="http://schemas.microsoft.com/office/drawing/2014/main" id="{66A99508-A459-240A-FFFF-E8EC7D235C7E}"/>
              </a:ext>
            </a:extLst>
          </p:cNvPr>
          <p:cNvSpPr>
            <a:spLocks noGrp="1"/>
          </p:cNvSpPr>
          <p:nvPr>
            <p:ph type="title"/>
          </p:nvPr>
        </p:nvSpPr>
        <p:spPr/>
        <p:txBody>
          <a:bodyPr/>
          <a:lstStyle/>
          <a:p>
            <a:r>
              <a:rPr lang="en-US" dirty="0"/>
              <a:t>Enabling Technologies:</a:t>
            </a:r>
            <a:br>
              <a:rPr lang="en-US" dirty="0"/>
            </a:br>
            <a:r>
              <a:rPr lang="en-US" dirty="0" err="1"/>
              <a:t>RadioFrequency</a:t>
            </a:r>
            <a:r>
              <a:rPr lang="en-US" dirty="0"/>
              <a:t> and bam loading </a:t>
            </a:r>
            <a:endParaRPr lang="en-GB" dirty="0"/>
          </a:p>
        </p:txBody>
      </p:sp>
      <p:pic>
        <p:nvPicPr>
          <p:cNvPr id="3" name="Picture 2" descr="A diagram of a rectangular object with text&#10;&#10;AI-generated content may be incorrect.">
            <a:extLst>
              <a:ext uri="{FF2B5EF4-FFF2-40B4-BE49-F238E27FC236}">
                <a16:creationId xmlns:a16="http://schemas.microsoft.com/office/drawing/2014/main" id="{0103F95B-B5BA-F4FC-4869-77D3F3365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 y="0"/>
            <a:ext cx="12199520" cy="6857999"/>
          </a:xfrm>
          <a:prstGeom prst="rect">
            <a:avLst/>
          </a:prstGeom>
        </p:spPr>
      </p:pic>
      <p:sp>
        <p:nvSpPr>
          <p:cNvPr id="6" name="TextBox 5">
            <a:extLst>
              <a:ext uri="{FF2B5EF4-FFF2-40B4-BE49-F238E27FC236}">
                <a16:creationId xmlns:a16="http://schemas.microsoft.com/office/drawing/2014/main" id="{2A6D77E3-3B39-5930-E6BC-13BA505BBD6D}"/>
              </a:ext>
            </a:extLst>
          </p:cNvPr>
          <p:cNvSpPr txBox="1"/>
          <p:nvPr/>
        </p:nvSpPr>
        <p:spPr>
          <a:xfrm>
            <a:off x="8891239" y="660657"/>
            <a:ext cx="3159513" cy="369332"/>
          </a:xfrm>
          <a:prstGeom prst="rect">
            <a:avLst/>
          </a:prstGeom>
          <a:solidFill>
            <a:srgbClr val="FFFF00"/>
          </a:solidFill>
          <a:ln>
            <a:solidFill>
              <a:srgbClr val="FFFF00"/>
            </a:solidFill>
          </a:ln>
        </p:spPr>
        <p:txBody>
          <a:bodyPr wrap="square" rtlCol="0">
            <a:spAutoFit/>
          </a:bodyPr>
          <a:lstStyle/>
          <a:p>
            <a:r>
              <a:rPr lang="en-US" dirty="0"/>
              <a:t>Courtesy C. Barbagallo, CERN</a:t>
            </a:r>
            <a:endParaRPr lang="en-GB" dirty="0"/>
          </a:p>
        </p:txBody>
      </p:sp>
    </p:spTree>
    <p:extLst>
      <p:ext uri="{BB962C8B-B14F-4D97-AF65-F5344CB8AC3E}">
        <p14:creationId xmlns:p14="http://schemas.microsoft.com/office/powerpoint/2010/main" val="235152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aph and diagram on a white background&#10;&#10;AI-generated content may be incorrect.">
            <a:extLst>
              <a:ext uri="{FF2B5EF4-FFF2-40B4-BE49-F238E27FC236}">
                <a16:creationId xmlns:a16="http://schemas.microsoft.com/office/drawing/2014/main" id="{B29247B8-C61B-BCA4-4A44-B03336CC8D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56749" cy="6858000"/>
          </a:xfrm>
        </p:spPr>
      </p:pic>
      <p:sp>
        <p:nvSpPr>
          <p:cNvPr id="4" name="Title 3">
            <a:extLst>
              <a:ext uri="{FF2B5EF4-FFF2-40B4-BE49-F238E27FC236}">
                <a16:creationId xmlns:a16="http://schemas.microsoft.com/office/drawing/2014/main" id="{8A22626B-C873-C6BD-9AAB-39A44720D315}"/>
              </a:ext>
            </a:extLst>
          </p:cNvPr>
          <p:cNvSpPr>
            <a:spLocks noGrp="1"/>
          </p:cNvSpPr>
          <p:nvPr>
            <p:ph type="title"/>
          </p:nvPr>
        </p:nvSpPr>
        <p:spPr/>
        <p:txBody>
          <a:bodyPr/>
          <a:lstStyle/>
          <a:p>
            <a:endParaRPr lang="en-GB"/>
          </a:p>
        </p:txBody>
      </p:sp>
      <p:sp>
        <p:nvSpPr>
          <p:cNvPr id="8" name="TextBox 7">
            <a:extLst>
              <a:ext uri="{FF2B5EF4-FFF2-40B4-BE49-F238E27FC236}">
                <a16:creationId xmlns:a16="http://schemas.microsoft.com/office/drawing/2014/main" id="{AAE1F718-0830-9E8A-B825-AFD64A2882B7}"/>
              </a:ext>
            </a:extLst>
          </p:cNvPr>
          <p:cNvSpPr txBox="1"/>
          <p:nvPr/>
        </p:nvSpPr>
        <p:spPr>
          <a:xfrm>
            <a:off x="8911118" y="256466"/>
            <a:ext cx="3159513" cy="369332"/>
          </a:xfrm>
          <a:prstGeom prst="rect">
            <a:avLst/>
          </a:prstGeom>
          <a:solidFill>
            <a:srgbClr val="FFFF00"/>
          </a:solidFill>
          <a:ln>
            <a:solidFill>
              <a:srgbClr val="FFFF00"/>
            </a:solidFill>
          </a:ln>
        </p:spPr>
        <p:txBody>
          <a:bodyPr wrap="square" rtlCol="0">
            <a:spAutoFit/>
          </a:bodyPr>
          <a:lstStyle/>
          <a:p>
            <a:r>
              <a:rPr lang="en-US" dirty="0"/>
              <a:t>Courtesy C. Barbagallo, CERN</a:t>
            </a:r>
            <a:endParaRPr lang="en-GB" dirty="0"/>
          </a:p>
        </p:txBody>
      </p:sp>
    </p:spTree>
    <p:extLst>
      <p:ext uri="{BB962C8B-B14F-4D97-AF65-F5344CB8AC3E}">
        <p14:creationId xmlns:p14="http://schemas.microsoft.com/office/powerpoint/2010/main" val="1984636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beam loading&#10;&#10;AI-generated content may be incorrect.">
            <a:extLst>
              <a:ext uri="{FF2B5EF4-FFF2-40B4-BE49-F238E27FC236}">
                <a16:creationId xmlns:a16="http://schemas.microsoft.com/office/drawing/2014/main" id="{A60CBD1C-4249-B4D3-C071-FC80A2C7E7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87491" cy="6858000"/>
          </a:xfrm>
        </p:spPr>
      </p:pic>
      <p:sp>
        <p:nvSpPr>
          <p:cNvPr id="4" name="Title 3">
            <a:extLst>
              <a:ext uri="{FF2B5EF4-FFF2-40B4-BE49-F238E27FC236}">
                <a16:creationId xmlns:a16="http://schemas.microsoft.com/office/drawing/2014/main" id="{C3909FC1-5ABA-3A13-6889-CBB9EE01DBA6}"/>
              </a:ext>
            </a:extLst>
          </p:cNvPr>
          <p:cNvSpPr>
            <a:spLocks noGrp="1"/>
          </p:cNvSpPr>
          <p:nvPr>
            <p:ph type="title"/>
          </p:nvPr>
        </p:nvSpPr>
        <p:spPr/>
        <p:txBody>
          <a:bodyPr/>
          <a:lstStyle/>
          <a:p>
            <a:endParaRPr lang="en-GB"/>
          </a:p>
        </p:txBody>
      </p:sp>
      <p:sp>
        <p:nvSpPr>
          <p:cNvPr id="8" name="TextBox 7">
            <a:extLst>
              <a:ext uri="{FF2B5EF4-FFF2-40B4-BE49-F238E27FC236}">
                <a16:creationId xmlns:a16="http://schemas.microsoft.com/office/drawing/2014/main" id="{5467E7E1-2604-B948-A318-A4D636529702}"/>
              </a:ext>
            </a:extLst>
          </p:cNvPr>
          <p:cNvSpPr txBox="1"/>
          <p:nvPr/>
        </p:nvSpPr>
        <p:spPr>
          <a:xfrm>
            <a:off x="9025689" y="309474"/>
            <a:ext cx="3159513" cy="369332"/>
          </a:xfrm>
          <a:prstGeom prst="rect">
            <a:avLst/>
          </a:prstGeom>
          <a:solidFill>
            <a:srgbClr val="FFFF00"/>
          </a:solidFill>
          <a:ln>
            <a:solidFill>
              <a:srgbClr val="FFFF00"/>
            </a:solidFill>
          </a:ln>
        </p:spPr>
        <p:txBody>
          <a:bodyPr wrap="square" rtlCol="0">
            <a:spAutoFit/>
          </a:bodyPr>
          <a:lstStyle/>
          <a:p>
            <a:r>
              <a:rPr lang="en-US" dirty="0"/>
              <a:t>Courtesy C. Barbagallo, CERN</a:t>
            </a:r>
            <a:endParaRPr lang="en-GB" dirty="0"/>
          </a:p>
        </p:txBody>
      </p:sp>
    </p:spTree>
    <p:extLst>
      <p:ext uri="{BB962C8B-B14F-4D97-AF65-F5344CB8AC3E}">
        <p14:creationId xmlns:p14="http://schemas.microsoft.com/office/powerpoint/2010/main" val="4238153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aph on a white background&#10;&#10;AI-generated content may be incorrect.">
            <a:extLst>
              <a:ext uri="{FF2B5EF4-FFF2-40B4-BE49-F238E27FC236}">
                <a16:creationId xmlns:a16="http://schemas.microsoft.com/office/drawing/2014/main" id="{F61FD9F4-F60A-11EF-3A29-69773CB111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53076" cy="6858000"/>
          </a:xfrm>
        </p:spPr>
      </p:pic>
      <p:sp>
        <p:nvSpPr>
          <p:cNvPr id="4" name="Title 3">
            <a:extLst>
              <a:ext uri="{FF2B5EF4-FFF2-40B4-BE49-F238E27FC236}">
                <a16:creationId xmlns:a16="http://schemas.microsoft.com/office/drawing/2014/main" id="{14281B5A-7358-648C-B721-774D56E6E8E4}"/>
              </a:ext>
            </a:extLst>
          </p:cNvPr>
          <p:cNvSpPr>
            <a:spLocks noGrp="1"/>
          </p:cNvSpPr>
          <p:nvPr>
            <p:ph type="title"/>
          </p:nvPr>
        </p:nvSpPr>
        <p:spPr/>
        <p:txBody>
          <a:bodyPr/>
          <a:lstStyle/>
          <a:p>
            <a:endParaRPr lang="en-GB"/>
          </a:p>
        </p:txBody>
      </p:sp>
      <p:sp>
        <p:nvSpPr>
          <p:cNvPr id="8" name="TextBox 7">
            <a:extLst>
              <a:ext uri="{FF2B5EF4-FFF2-40B4-BE49-F238E27FC236}">
                <a16:creationId xmlns:a16="http://schemas.microsoft.com/office/drawing/2014/main" id="{B5344BBF-5656-2E4D-F84A-0D567505FCA2}"/>
              </a:ext>
            </a:extLst>
          </p:cNvPr>
          <p:cNvSpPr txBox="1"/>
          <p:nvPr/>
        </p:nvSpPr>
        <p:spPr>
          <a:xfrm>
            <a:off x="4113831" y="591132"/>
            <a:ext cx="3159513" cy="369332"/>
          </a:xfrm>
          <a:prstGeom prst="rect">
            <a:avLst/>
          </a:prstGeom>
          <a:solidFill>
            <a:srgbClr val="FFFF00"/>
          </a:solidFill>
          <a:ln>
            <a:solidFill>
              <a:srgbClr val="FFFF00"/>
            </a:solidFill>
          </a:ln>
        </p:spPr>
        <p:txBody>
          <a:bodyPr wrap="square" rtlCol="0">
            <a:spAutoFit/>
          </a:bodyPr>
          <a:lstStyle/>
          <a:p>
            <a:r>
              <a:rPr lang="en-US" dirty="0"/>
              <a:t>Courtesy C. Barbagallo, CERN</a:t>
            </a:r>
            <a:endParaRPr lang="en-GB" dirty="0"/>
          </a:p>
        </p:txBody>
      </p:sp>
      <p:sp>
        <p:nvSpPr>
          <p:cNvPr id="9" name="Rectangle 8">
            <a:extLst>
              <a:ext uri="{FF2B5EF4-FFF2-40B4-BE49-F238E27FC236}">
                <a16:creationId xmlns:a16="http://schemas.microsoft.com/office/drawing/2014/main" id="{25191710-44B4-6FB9-CBA5-41EDD7C60C48}"/>
              </a:ext>
            </a:extLst>
          </p:cNvPr>
          <p:cNvSpPr/>
          <p:nvPr/>
        </p:nvSpPr>
        <p:spPr>
          <a:xfrm>
            <a:off x="6626087" y="5453270"/>
            <a:ext cx="2464904" cy="48370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5125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4BC11E0-569A-B1F7-EAAE-6DC2FC57E16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70735" y="1100283"/>
            <a:ext cx="4244715" cy="547908"/>
          </a:xfrm>
          <a:prstGeom prst="rect">
            <a:avLst/>
          </a:prstGeom>
        </p:spPr>
      </p:pic>
      <p:pic>
        <p:nvPicPr>
          <p:cNvPr id="23" name="Picture 22">
            <a:extLst>
              <a:ext uri="{FF2B5EF4-FFF2-40B4-BE49-F238E27FC236}">
                <a16:creationId xmlns:a16="http://schemas.microsoft.com/office/drawing/2014/main" id="{5D89428D-A598-818B-E46D-A0ECFD0E21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0344" y="3095202"/>
            <a:ext cx="3429214" cy="2772841"/>
          </a:xfrm>
          <a:prstGeom prst="rect">
            <a:avLst/>
          </a:prstGeom>
        </p:spPr>
      </p:pic>
      <p:sp>
        <p:nvSpPr>
          <p:cNvPr id="5" name="Content Placeholder 4">
            <a:extLst>
              <a:ext uri="{FF2B5EF4-FFF2-40B4-BE49-F238E27FC236}">
                <a16:creationId xmlns:a16="http://schemas.microsoft.com/office/drawing/2014/main" id="{59FBD245-9EBE-89C5-969F-712CE685556A}"/>
              </a:ext>
            </a:extLst>
          </p:cNvPr>
          <p:cNvSpPr>
            <a:spLocks noGrp="1"/>
          </p:cNvSpPr>
          <p:nvPr>
            <p:ph idx="1"/>
          </p:nvPr>
        </p:nvSpPr>
        <p:spPr/>
        <p:txBody>
          <a:bodyPr/>
          <a:lstStyle/>
          <a:p>
            <a:endParaRPr lang="en-GB"/>
          </a:p>
        </p:txBody>
      </p:sp>
      <p:sp>
        <p:nvSpPr>
          <p:cNvPr id="6" name="Slide Number Placeholder 5">
            <a:extLst>
              <a:ext uri="{FF2B5EF4-FFF2-40B4-BE49-F238E27FC236}">
                <a16:creationId xmlns:a16="http://schemas.microsoft.com/office/drawing/2014/main" id="{0798C669-FD3E-D7CC-4495-1D11CA11F62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3" name="Title 2">
            <a:extLst>
              <a:ext uri="{FF2B5EF4-FFF2-40B4-BE49-F238E27FC236}">
                <a16:creationId xmlns:a16="http://schemas.microsoft.com/office/drawing/2014/main" id="{7CEE79C8-3104-1ACC-FAA9-5596CA492928}"/>
              </a:ext>
            </a:extLst>
          </p:cNvPr>
          <p:cNvSpPr>
            <a:spLocks noGrp="1"/>
          </p:cNvSpPr>
          <p:nvPr>
            <p:ph type="title"/>
          </p:nvPr>
        </p:nvSpPr>
        <p:spPr/>
        <p:txBody>
          <a:bodyPr>
            <a:normAutofit/>
          </a:bodyPr>
          <a:lstStyle/>
          <a:p>
            <a:r>
              <a:rPr lang="en-US" dirty="0"/>
              <a:t>RF cavity operation in external magnetic fields</a:t>
            </a:r>
          </a:p>
        </p:txBody>
      </p:sp>
      <p:pic>
        <p:nvPicPr>
          <p:cNvPr id="10" name="Picture 9">
            <a:extLst>
              <a:ext uri="{FF2B5EF4-FFF2-40B4-BE49-F238E27FC236}">
                <a16:creationId xmlns:a16="http://schemas.microsoft.com/office/drawing/2014/main" id="{381EAC3F-C228-10ED-03C6-A23CE94615A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59679" y="3143014"/>
            <a:ext cx="3933997" cy="1654853"/>
          </a:xfrm>
          <a:prstGeom prst="rect">
            <a:avLst/>
          </a:prstGeom>
        </p:spPr>
      </p:pic>
      <p:pic>
        <p:nvPicPr>
          <p:cNvPr id="12" name="Picture 11">
            <a:extLst>
              <a:ext uri="{FF2B5EF4-FFF2-40B4-BE49-F238E27FC236}">
                <a16:creationId xmlns:a16="http://schemas.microsoft.com/office/drawing/2014/main" id="{58341D01-87A7-720C-3D16-98126E503EB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891208" y="1470756"/>
            <a:ext cx="4375169" cy="837492"/>
          </a:xfrm>
          <a:prstGeom prst="rect">
            <a:avLst/>
          </a:prstGeom>
        </p:spPr>
      </p:pic>
      <p:pic>
        <p:nvPicPr>
          <p:cNvPr id="17" name="Picture 16">
            <a:extLst>
              <a:ext uri="{FF2B5EF4-FFF2-40B4-BE49-F238E27FC236}">
                <a16:creationId xmlns:a16="http://schemas.microsoft.com/office/drawing/2014/main" id="{308F4258-0D0B-8785-56CA-2AA97FA778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7083" y="1720061"/>
            <a:ext cx="6045134" cy="1375141"/>
          </a:xfrm>
          <a:prstGeom prst="rect">
            <a:avLst/>
          </a:prstGeom>
        </p:spPr>
      </p:pic>
      <p:pic>
        <p:nvPicPr>
          <p:cNvPr id="19" name="Picture 18">
            <a:extLst>
              <a:ext uri="{FF2B5EF4-FFF2-40B4-BE49-F238E27FC236}">
                <a16:creationId xmlns:a16="http://schemas.microsoft.com/office/drawing/2014/main" id="{55E12BC6-FCED-7C51-DBD9-901FD69448C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82778" y="2510385"/>
            <a:ext cx="2110981" cy="1928380"/>
          </a:xfrm>
          <a:prstGeom prst="rect">
            <a:avLst/>
          </a:prstGeom>
        </p:spPr>
      </p:pic>
      <p:pic>
        <p:nvPicPr>
          <p:cNvPr id="21" name="Picture 20">
            <a:extLst>
              <a:ext uri="{FF2B5EF4-FFF2-40B4-BE49-F238E27FC236}">
                <a16:creationId xmlns:a16="http://schemas.microsoft.com/office/drawing/2014/main" id="{4F512C7D-0E31-0538-CF47-30547F114BE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91208" y="2513404"/>
            <a:ext cx="2793904" cy="1981867"/>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EED21B5-6AD6-F757-F47E-1C971B665BAB}"/>
                  </a:ext>
                </a:extLst>
              </p:cNvPr>
              <p:cNvSpPr txBox="1"/>
              <p:nvPr/>
            </p:nvSpPr>
            <p:spPr>
              <a:xfrm>
                <a:off x="6887579" y="4700427"/>
                <a:ext cx="4858731" cy="1203406"/>
              </a:xfrm>
              <a:prstGeom prst="rect">
                <a:avLst/>
              </a:prstGeom>
              <a:solidFill>
                <a:schemeClr val="accent2">
                  <a:lumMod val="20000"/>
                  <a:lumOff val="80000"/>
                </a:schemeClr>
              </a:solidFill>
              <a:ln>
                <a:solidFill>
                  <a:schemeClr val="tx1"/>
                </a:solidFill>
              </a:ln>
            </p:spPr>
            <p:txBody>
              <a:bodyPr wrap="square" rtlCol="0">
                <a:spAutoFit/>
              </a:bodyPr>
              <a:lstStyle/>
              <a:p>
                <a:r>
                  <a:rPr lang="en-US" dirty="0"/>
                  <a:t>Reached a stable operating gradient of 50 MV/m in 805 MHz pillbox cavity with Be walls within 3 T solenoid field (</a:t>
                </a:r>
                <a14:m>
                  <m:oMath xmlns:m="http://schemas.openxmlformats.org/officeDocument/2006/math">
                    <m:r>
                      <a:rPr lang="en-US" b="0" i="1" smtClean="0">
                        <a:latin typeface="Cambria Math" panose="02040503050406030204" pitchFamily="18" charset="0"/>
                      </a:rPr>
                      <m:t>0.2</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−5</m:t>
                        </m:r>
                      </m:sup>
                    </m:sSup>
                  </m:oMath>
                </a14:m>
                <a:r>
                  <a:rPr lang="en-US" dirty="0"/>
                  <a:t> breakdown probability, sparks per pulse) at Fermilab’s </a:t>
                </a:r>
                <a:r>
                  <a:rPr lang="en-US" dirty="0" err="1"/>
                  <a:t>MuCool</a:t>
                </a:r>
                <a:r>
                  <a:rPr lang="en-US" dirty="0"/>
                  <a:t> Test Area</a:t>
                </a:r>
              </a:p>
            </p:txBody>
          </p:sp>
        </mc:Choice>
        <mc:Fallback xmlns="">
          <p:sp>
            <p:nvSpPr>
              <p:cNvPr id="24" name="TextBox 23">
                <a:extLst>
                  <a:ext uri="{FF2B5EF4-FFF2-40B4-BE49-F238E27FC236}">
                    <a16:creationId xmlns:a16="http://schemas.microsoft.com/office/drawing/2014/main" id="{CEED21B5-6AD6-F757-F47E-1C971B665BAB}"/>
                  </a:ext>
                </a:extLst>
              </p:cNvPr>
              <p:cNvSpPr txBox="1">
                <a:spLocks noRot="1" noChangeAspect="1" noMove="1" noResize="1" noEditPoints="1" noAdjustHandles="1" noChangeArrowheads="1" noChangeShapeType="1" noTextEdit="1"/>
              </p:cNvSpPr>
              <p:nvPr/>
            </p:nvSpPr>
            <p:spPr>
              <a:xfrm>
                <a:off x="6887579" y="4700427"/>
                <a:ext cx="4858731" cy="1203406"/>
              </a:xfrm>
              <a:prstGeom prst="rect">
                <a:avLst/>
              </a:prstGeom>
              <a:blipFill>
                <a:blip r:embed="rId10"/>
                <a:stretch>
                  <a:fillRect l="-779" t="-1031" b="-6186"/>
                </a:stretch>
              </a:blipFill>
              <a:ln>
                <a:solidFill>
                  <a:schemeClr val="tx1"/>
                </a:solidFill>
              </a:ln>
            </p:spPr>
            <p:txBody>
              <a:bodyPr/>
              <a:lstStyle/>
              <a:p>
                <a:r>
                  <a:rPr lang="en-US">
                    <a:noFill/>
                  </a:rPr>
                  <a:t> </a:t>
                </a:r>
              </a:p>
            </p:txBody>
          </p:sp>
        </mc:Fallback>
      </mc:AlternateContent>
      <p:sp>
        <p:nvSpPr>
          <p:cNvPr id="4" name="Google Shape;734;p97">
            <a:extLst>
              <a:ext uri="{FF2B5EF4-FFF2-40B4-BE49-F238E27FC236}">
                <a16:creationId xmlns:a16="http://schemas.microsoft.com/office/drawing/2014/main" id="{0D06145F-5916-59D6-90C6-C6C2AF513486}"/>
              </a:ext>
            </a:extLst>
          </p:cNvPr>
          <p:cNvSpPr txBox="1"/>
          <p:nvPr/>
        </p:nvSpPr>
        <p:spPr>
          <a:xfrm>
            <a:off x="1437190" y="6260191"/>
            <a:ext cx="9317620" cy="387758"/>
          </a:xfrm>
          <a:prstGeom prst="rect">
            <a:avLst/>
          </a:prstGeom>
          <a:solidFill>
            <a:srgbClr val="8C1515"/>
          </a:solidFill>
          <a:ln w="19050" cap="flat" cmpd="sng">
            <a:solidFill>
              <a:srgbClr val="8C1515"/>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33" tIns="45700" rIns="91433" bIns="45700" anchor="t" anchorCtr="0">
            <a:spAutoFit/>
          </a:bodyPr>
          <a:lstStyle/>
          <a:p>
            <a:pPr algn="ctr">
              <a:lnSpc>
                <a:spcPct val="120000"/>
              </a:lnSpc>
              <a:buClr>
                <a:srgbClr val="000000"/>
              </a:buClr>
              <a:buSzPts val="1200"/>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RF Tests Needed to Translate these Results in Practical Cavity Designs and Explore New Possibilities</a:t>
            </a:r>
            <a:endParaRPr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0704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2AB5C-7A00-EA46-6CCE-2FD16941945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0DB397F-FC01-AFD9-D66E-0D5D191209D5}"/>
              </a:ext>
            </a:extLst>
          </p:cNvPr>
          <p:cNvSpPr>
            <a:spLocks noGrp="1"/>
          </p:cNvSpPr>
          <p:nvPr>
            <p:ph idx="1"/>
          </p:nvPr>
        </p:nvSpPr>
        <p:spPr>
          <a:xfrm>
            <a:off x="271669" y="1825625"/>
            <a:ext cx="10966173" cy="4351338"/>
          </a:xfrm>
        </p:spPr>
        <p:txBody>
          <a:bodyPr>
            <a:normAutofit/>
          </a:bodyPr>
          <a:lstStyle/>
          <a:p>
            <a:endParaRPr lang="en-GB" dirty="0"/>
          </a:p>
          <a:p>
            <a:r>
              <a:rPr lang="en-US" dirty="0"/>
              <a:t>Several workshops have been organized among beam physicist, magnet, RF and beam intercepting devices experts. They were fundamental to understand the limits for each aspect and helped to define trade-offs among the conflicting requirements</a:t>
            </a:r>
          </a:p>
          <a:p>
            <a:endParaRPr lang="en-US" dirty="0"/>
          </a:p>
          <a:p>
            <a:r>
              <a:rPr lang="en-US" dirty="0"/>
              <a:t>It is important to underline that we are now at a phase were </a:t>
            </a:r>
            <a:r>
              <a:rPr lang="en-US" b="1" u="sng" dirty="0"/>
              <a:t>prototyping and tests are fundamental to make further progress!</a:t>
            </a:r>
          </a:p>
          <a:p>
            <a:endParaRPr lang="en-US" dirty="0"/>
          </a:p>
          <a:p>
            <a:endParaRPr lang="en-US" dirty="0"/>
          </a:p>
        </p:txBody>
      </p:sp>
      <p:sp>
        <p:nvSpPr>
          <p:cNvPr id="4" name="Title 3">
            <a:extLst>
              <a:ext uri="{FF2B5EF4-FFF2-40B4-BE49-F238E27FC236}">
                <a16:creationId xmlns:a16="http://schemas.microsoft.com/office/drawing/2014/main" id="{364F34C9-0EB9-3D9B-6637-317A3CFF263C}"/>
              </a:ext>
            </a:extLst>
          </p:cNvPr>
          <p:cNvSpPr>
            <a:spLocks noGrp="1"/>
          </p:cNvSpPr>
          <p:nvPr>
            <p:ph type="title"/>
          </p:nvPr>
        </p:nvSpPr>
        <p:spPr/>
        <p:txBody>
          <a:bodyPr/>
          <a:lstStyle/>
          <a:p>
            <a:r>
              <a:rPr lang="en-US" dirty="0"/>
              <a:t>Enabling Technologies:</a:t>
            </a:r>
            <a:br>
              <a:rPr lang="en-US" dirty="0"/>
            </a:br>
            <a:r>
              <a:rPr lang="en-US" dirty="0"/>
              <a:t>Cooling Cell Integration</a:t>
            </a:r>
            <a:endParaRPr lang="en-GB" dirty="0"/>
          </a:p>
        </p:txBody>
      </p:sp>
    </p:spTree>
    <p:extLst>
      <p:ext uri="{BB962C8B-B14F-4D97-AF65-F5344CB8AC3E}">
        <p14:creationId xmlns:p14="http://schemas.microsoft.com/office/powerpoint/2010/main" val="3695074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5E85C32-5EC0-8E98-905E-C12FE1976AA2}"/>
              </a:ext>
            </a:extLst>
          </p:cNvPr>
          <p:cNvSpPr>
            <a:spLocks noGrp="1"/>
          </p:cNvSpPr>
          <p:nvPr>
            <p:ph idx="1"/>
          </p:nvPr>
        </p:nvSpPr>
        <p:spPr>
          <a:xfrm>
            <a:off x="397565" y="1409574"/>
            <a:ext cx="11410122" cy="4984599"/>
          </a:xfrm>
        </p:spPr>
        <p:txBody>
          <a:bodyPr/>
          <a:lstStyle/>
          <a:p>
            <a:r>
              <a:rPr lang="en-US" dirty="0"/>
              <a:t>Iterations, prototypes and tests require resources! An R&amp;D </a:t>
            </a:r>
            <a:r>
              <a:rPr lang="en-US" dirty="0" err="1"/>
              <a:t>programme</a:t>
            </a:r>
            <a:r>
              <a:rPr lang="en-US" dirty="0"/>
              <a:t> has been submitted to the LDG and the European Strategy for Particle Physics. </a:t>
            </a:r>
          </a:p>
          <a:p>
            <a:r>
              <a:rPr lang="en-US" dirty="0"/>
              <a:t>~300 MCHF and 1800 FTE will be necessary in 10 years!</a:t>
            </a:r>
          </a:p>
          <a:p>
            <a:endParaRPr lang="en-GB" dirty="0"/>
          </a:p>
        </p:txBody>
      </p:sp>
      <p:sp>
        <p:nvSpPr>
          <p:cNvPr id="4" name="Title 3">
            <a:extLst>
              <a:ext uri="{FF2B5EF4-FFF2-40B4-BE49-F238E27FC236}">
                <a16:creationId xmlns:a16="http://schemas.microsoft.com/office/drawing/2014/main" id="{CCA94032-F259-2639-1C61-F0C57AA28C81}"/>
              </a:ext>
            </a:extLst>
          </p:cNvPr>
          <p:cNvSpPr>
            <a:spLocks noGrp="1"/>
          </p:cNvSpPr>
          <p:nvPr>
            <p:ph type="title"/>
          </p:nvPr>
        </p:nvSpPr>
        <p:spPr/>
        <p:txBody>
          <a:bodyPr/>
          <a:lstStyle/>
          <a:p>
            <a:r>
              <a:rPr lang="en-US" dirty="0"/>
              <a:t>R&amp;D Program</a:t>
            </a:r>
            <a:endParaRPr lang="en-GB" dirty="0"/>
          </a:p>
        </p:txBody>
      </p:sp>
      <p:pic>
        <p:nvPicPr>
          <p:cNvPr id="7" name="Picture 6" descr="A table with numbers and numbers&#10;&#10;AI-generated content may be incorrect.">
            <a:extLst>
              <a:ext uri="{FF2B5EF4-FFF2-40B4-BE49-F238E27FC236}">
                <a16:creationId xmlns:a16="http://schemas.microsoft.com/office/drawing/2014/main" id="{346A2D79-2E44-FF2F-DAA4-21EDCEBE4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589" y="2640749"/>
            <a:ext cx="7555173" cy="3753423"/>
          </a:xfrm>
          <a:prstGeom prst="rect">
            <a:avLst/>
          </a:prstGeom>
        </p:spPr>
      </p:pic>
    </p:spTree>
    <p:extLst>
      <p:ext uri="{BB962C8B-B14F-4D97-AF65-F5344CB8AC3E}">
        <p14:creationId xmlns:p14="http://schemas.microsoft.com/office/powerpoint/2010/main" val="2141760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B805FC2-611D-16B3-903D-11808449D61C}"/>
              </a:ext>
            </a:extLst>
          </p:cNvPr>
          <p:cNvSpPr>
            <a:spLocks noGrp="1"/>
          </p:cNvSpPr>
          <p:nvPr>
            <p:ph type="ftr" sz="quarter" idx="11"/>
          </p:nvPr>
        </p:nvSpPr>
        <p:spPr/>
        <p:txBody>
          <a:bodyPr/>
          <a:lstStyle/>
          <a:p>
            <a:r>
              <a:rPr lang="fr-FR">
                <a:latin typeface="Arial Narrow" panose="020B0604020202020204" pitchFamily="34" charset="0"/>
                <a:cs typeface="Arial Narrow" panose="020B0604020202020204" pitchFamily="34" charset="0"/>
              </a:rPr>
              <a:t>Title of presentation  / Name of lecturer / Name of institution or laboratory</a:t>
            </a:r>
            <a:endParaRPr lang="fr-FR" dirty="0">
              <a:latin typeface="Arial Narrow" panose="020B0604020202020204" pitchFamily="34" charset="0"/>
              <a:cs typeface="Arial Narrow" panose="020B0604020202020204" pitchFamily="34" charset="0"/>
            </a:endParaRPr>
          </a:p>
        </p:txBody>
      </p:sp>
      <p:sp>
        <p:nvSpPr>
          <p:cNvPr id="4" name="Slide Number Placeholder 3">
            <a:extLst>
              <a:ext uri="{FF2B5EF4-FFF2-40B4-BE49-F238E27FC236}">
                <a16:creationId xmlns:a16="http://schemas.microsoft.com/office/drawing/2014/main" id="{549308DF-CC7C-547E-A9A2-9A035196ED11}"/>
              </a:ext>
            </a:extLst>
          </p:cNvPr>
          <p:cNvSpPr>
            <a:spLocks noGrp="1"/>
          </p:cNvSpPr>
          <p:nvPr>
            <p:ph type="sldNum" sz="quarter" idx="12"/>
          </p:nvPr>
        </p:nvSpPr>
        <p:spPr/>
        <p:txBody>
          <a:bodyPr/>
          <a:lstStyle/>
          <a:p>
            <a:fld id="{005C7FBA-D4E9-46CA-9321-3ADA2E368FCD}" type="slidenum">
              <a:rPr lang="en-GB" smtClean="0"/>
              <a:t>27</a:t>
            </a:fld>
            <a:endParaRPr lang="en-GB"/>
          </a:p>
        </p:txBody>
      </p:sp>
      <p:sp>
        <p:nvSpPr>
          <p:cNvPr id="5" name="Title 4">
            <a:extLst>
              <a:ext uri="{FF2B5EF4-FFF2-40B4-BE49-F238E27FC236}">
                <a16:creationId xmlns:a16="http://schemas.microsoft.com/office/drawing/2014/main" id="{E542D650-91B0-7A9C-4D29-53AC98B50AA6}"/>
              </a:ext>
            </a:extLst>
          </p:cNvPr>
          <p:cNvSpPr>
            <a:spLocks noGrp="1"/>
          </p:cNvSpPr>
          <p:nvPr>
            <p:ph type="title"/>
          </p:nvPr>
        </p:nvSpPr>
        <p:spPr/>
        <p:txBody>
          <a:bodyPr/>
          <a:lstStyle/>
          <a:p>
            <a:r>
              <a:rPr lang="en-US" dirty="0"/>
              <a:t>R&amp;D </a:t>
            </a:r>
            <a:r>
              <a:rPr lang="en-US" dirty="0" err="1"/>
              <a:t>programme</a:t>
            </a:r>
            <a:r>
              <a:rPr lang="en-US" dirty="0"/>
              <a:t> on </a:t>
            </a:r>
            <a:r>
              <a:rPr lang="en-US" dirty="0" err="1"/>
              <a:t>ionisation</a:t>
            </a:r>
            <a:r>
              <a:rPr lang="en-US" dirty="0"/>
              <a:t> cooling: phases</a:t>
            </a:r>
            <a:endParaRPr lang="en-GB" dirty="0"/>
          </a:p>
        </p:txBody>
      </p:sp>
      <p:pic>
        <p:nvPicPr>
          <p:cNvPr id="6" name="Content Placeholder 5">
            <a:extLst>
              <a:ext uri="{FF2B5EF4-FFF2-40B4-BE49-F238E27FC236}">
                <a16:creationId xmlns:a16="http://schemas.microsoft.com/office/drawing/2014/main" id="{C4881289-2B15-C704-D127-3DE1FD07D30C}"/>
              </a:ext>
            </a:extLst>
          </p:cNvPr>
          <p:cNvPicPr>
            <a:picLocks noGrp="1" noChangeAspect="1"/>
          </p:cNvPicPr>
          <p:nvPr>
            <p:ph idx="1"/>
          </p:nvPr>
        </p:nvPicPr>
        <p:blipFill>
          <a:blip r:embed="rId2"/>
          <a:stretch>
            <a:fillRect/>
          </a:stretch>
        </p:blipFill>
        <p:spPr>
          <a:xfrm>
            <a:off x="1561172" y="1451480"/>
            <a:ext cx="8815558" cy="4956753"/>
          </a:xfrm>
          <a:prstGeom prst="rect">
            <a:avLst/>
          </a:prstGeom>
        </p:spPr>
      </p:pic>
      <p:sp>
        <p:nvSpPr>
          <p:cNvPr id="2" name="Rectangle: Rounded Corners 1">
            <a:extLst>
              <a:ext uri="{FF2B5EF4-FFF2-40B4-BE49-F238E27FC236}">
                <a16:creationId xmlns:a16="http://schemas.microsoft.com/office/drawing/2014/main" id="{1BF4BB11-D458-1E3B-B618-ED561EE8F50C}"/>
              </a:ext>
            </a:extLst>
          </p:cNvPr>
          <p:cNvSpPr/>
          <p:nvPr/>
        </p:nvSpPr>
        <p:spPr>
          <a:xfrm>
            <a:off x="2242868" y="1526875"/>
            <a:ext cx="8039819" cy="169077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43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D6E01C-4D6B-AE34-5CCE-5FE7F98B5459}"/>
              </a:ext>
            </a:extLst>
          </p:cNvPr>
          <p:cNvSpPr>
            <a:spLocks noGrp="1"/>
          </p:cNvSpPr>
          <p:nvPr>
            <p:ph type="title"/>
          </p:nvPr>
        </p:nvSpPr>
        <p:spPr/>
        <p:txBody>
          <a:bodyPr/>
          <a:lstStyle/>
          <a:p>
            <a:r>
              <a:rPr lang="en-US" dirty="0"/>
              <a:t>R&amp;D </a:t>
            </a:r>
            <a:r>
              <a:rPr lang="en-US" dirty="0" err="1"/>
              <a:t>programme</a:t>
            </a:r>
            <a:r>
              <a:rPr lang="en-US" dirty="0"/>
              <a:t> on </a:t>
            </a:r>
            <a:r>
              <a:rPr lang="en-US" dirty="0" err="1"/>
              <a:t>ionisation</a:t>
            </a:r>
            <a:r>
              <a:rPr lang="en-US" dirty="0"/>
              <a:t> cooling: timeline</a:t>
            </a:r>
            <a:endParaRPr lang="en-GB" dirty="0"/>
          </a:p>
        </p:txBody>
      </p:sp>
      <p:pic>
        <p:nvPicPr>
          <p:cNvPr id="6" name="Content Placeholder 5">
            <a:extLst>
              <a:ext uri="{FF2B5EF4-FFF2-40B4-BE49-F238E27FC236}">
                <a16:creationId xmlns:a16="http://schemas.microsoft.com/office/drawing/2014/main" id="{E37A0D73-5934-D237-014C-6CC586F4CA65}"/>
              </a:ext>
            </a:extLst>
          </p:cNvPr>
          <p:cNvPicPr>
            <a:picLocks noGrp="1" noChangeAspect="1"/>
          </p:cNvPicPr>
          <p:nvPr>
            <p:ph idx="1"/>
          </p:nvPr>
        </p:nvPicPr>
        <p:blipFill>
          <a:blip r:embed="rId2"/>
          <a:stretch>
            <a:fillRect/>
          </a:stretch>
        </p:blipFill>
        <p:spPr>
          <a:xfrm>
            <a:off x="669236" y="1409575"/>
            <a:ext cx="10668182" cy="5275085"/>
          </a:xfrm>
          <a:prstGeom prst="rect">
            <a:avLst/>
          </a:prstGeom>
        </p:spPr>
      </p:pic>
    </p:spTree>
    <p:extLst>
      <p:ext uri="{BB962C8B-B14F-4D97-AF65-F5344CB8AC3E}">
        <p14:creationId xmlns:p14="http://schemas.microsoft.com/office/powerpoint/2010/main" val="536613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FFF62F-8960-6C9A-9492-E8709B9B8D90}"/>
              </a:ext>
            </a:extLst>
          </p:cNvPr>
          <p:cNvSpPr>
            <a:spLocks noGrp="1"/>
          </p:cNvSpPr>
          <p:nvPr>
            <p:ph idx="1"/>
          </p:nvPr>
        </p:nvSpPr>
        <p:spPr/>
        <p:txBody>
          <a:bodyPr/>
          <a:lstStyle/>
          <a:p>
            <a:r>
              <a:rPr lang="en-US" dirty="0"/>
              <a:t>We expect intensities around 10</a:t>
            </a:r>
            <a:r>
              <a:rPr lang="en-US" baseline="30000" dirty="0"/>
              <a:t>6</a:t>
            </a:r>
            <a:r>
              <a:rPr lang="en-US" dirty="0"/>
              <a:t>÷10</a:t>
            </a:r>
            <a:r>
              <a:rPr lang="en-US" baseline="30000" dirty="0"/>
              <a:t>8</a:t>
            </a:r>
            <a:r>
              <a:rPr lang="en-US" dirty="0"/>
              <a:t> </a:t>
            </a:r>
            <a:r>
              <a:rPr lang="el-GR" dirty="0"/>
              <a:t>μ</a:t>
            </a:r>
            <a:r>
              <a:rPr lang="en-US" dirty="0"/>
              <a:t>pp</a:t>
            </a:r>
            <a:endParaRPr lang="en-GB" dirty="0"/>
          </a:p>
        </p:txBody>
      </p:sp>
      <p:sp>
        <p:nvSpPr>
          <p:cNvPr id="4" name="Title 3">
            <a:extLst>
              <a:ext uri="{FF2B5EF4-FFF2-40B4-BE49-F238E27FC236}">
                <a16:creationId xmlns:a16="http://schemas.microsoft.com/office/drawing/2014/main" id="{F013DD82-015A-CC58-04FB-E3226447600E}"/>
              </a:ext>
            </a:extLst>
          </p:cNvPr>
          <p:cNvSpPr>
            <a:spLocks noGrp="1"/>
          </p:cNvSpPr>
          <p:nvPr>
            <p:ph type="title"/>
          </p:nvPr>
        </p:nvSpPr>
        <p:spPr/>
        <p:txBody>
          <a:bodyPr/>
          <a:lstStyle/>
          <a:p>
            <a:r>
              <a:rPr lang="en-US" dirty="0"/>
              <a:t>Demonstrator</a:t>
            </a:r>
            <a:endParaRPr lang="en-GB" dirty="0"/>
          </a:p>
        </p:txBody>
      </p:sp>
      <p:pic>
        <p:nvPicPr>
          <p:cNvPr id="7" name="Picture 6" descr="A diagram of a diagram&#10;&#10;AI-generated content may be incorrect.">
            <a:extLst>
              <a:ext uri="{FF2B5EF4-FFF2-40B4-BE49-F238E27FC236}">
                <a16:creationId xmlns:a16="http://schemas.microsoft.com/office/drawing/2014/main" id="{FD945DE8-D723-0D2D-91FF-D1E87B0E0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1" y="2928257"/>
            <a:ext cx="11837272" cy="2884714"/>
          </a:xfrm>
          <a:prstGeom prst="rect">
            <a:avLst/>
          </a:prstGeom>
        </p:spPr>
      </p:pic>
    </p:spTree>
    <p:extLst>
      <p:ext uri="{BB962C8B-B14F-4D97-AF65-F5344CB8AC3E}">
        <p14:creationId xmlns:p14="http://schemas.microsoft.com/office/powerpoint/2010/main" val="3288405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9496781-4B32-0614-BAE3-57E5CA2A58FE}"/>
              </a:ext>
            </a:extLst>
          </p:cNvPr>
          <p:cNvSpPr>
            <a:spLocks noGrp="1"/>
          </p:cNvSpPr>
          <p:nvPr>
            <p:ph idx="1"/>
          </p:nvPr>
        </p:nvSpPr>
        <p:spPr>
          <a:xfrm>
            <a:off x="838200" y="3101009"/>
            <a:ext cx="10515600" cy="3075954"/>
          </a:xfrm>
        </p:spPr>
        <p:txBody>
          <a:bodyPr/>
          <a:lstStyle/>
          <a:p>
            <a:r>
              <a:rPr lang="en-US" dirty="0"/>
              <a:t>After production, muons are charge separated but have a too large 6D emittance. A reduction of about 5 orders of magnitude before acceleration is necessary to ensure the required luminosity at the experiments.</a:t>
            </a:r>
          </a:p>
          <a:p>
            <a:endParaRPr lang="en-US" dirty="0"/>
          </a:p>
          <a:p>
            <a:r>
              <a:rPr lang="en-US" dirty="0"/>
              <a:t>Among the several techniques studied in the past, the most promising is </a:t>
            </a:r>
            <a:r>
              <a:rPr lang="en-US" dirty="0" err="1"/>
              <a:t>Ionisation</a:t>
            </a:r>
            <a:r>
              <a:rPr lang="en-US" dirty="0"/>
              <a:t> Cooling</a:t>
            </a:r>
          </a:p>
          <a:p>
            <a:endParaRPr lang="en-US" dirty="0"/>
          </a:p>
        </p:txBody>
      </p:sp>
      <p:sp>
        <p:nvSpPr>
          <p:cNvPr id="6" name="Title 5">
            <a:extLst>
              <a:ext uri="{FF2B5EF4-FFF2-40B4-BE49-F238E27FC236}">
                <a16:creationId xmlns:a16="http://schemas.microsoft.com/office/drawing/2014/main" id="{252F61DB-80A9-1613-B94F-7E625E2452BF}"/>
              </a:ext>
            </a:extLst>
          </p:cNvPr>
          <p:cNvSpPr>
            <a:spLocks noGrp="1"/>
          </p:cNvSpPr>
          <p:nvPr>
            <p:ph type="title"/>
          </p:nvPr>
        </p:nvSpPr>
        <p:spPr/>
        <p:txBody>
          <a:bodyPr/>
          <a:lstStyle/>
          <a:p>
            <a:r>
              <a:rPr lang="en-US" dirty="0"/>
              <a:t>Introduction to </a:t>
            </a:r>
            <a:r>
              <a:rPr lang="en-US" dirty="0" err="1"/>
              <a:t>ionisation</a:t>
            </a:r>
            <a:r>
              <a:rPr lang="en-US" dirty="0"/>
              <a:t> cooling</a:t>
            </a:r>
            <a:endParaRPr lang="en-GB" dirty="0"/>
          </a:p>
        </p:txBody>
      </p:sp>
      <p:pic>
        <p:nvPicPr>
          <p:cNvPr id="8" name="Immagine 4">
            <a:extLst>
              <a:ext uri="{FF2B5EF4-FFF2-40B4-BE49-F238E27FC236}">
                <a16:creationId xmlns:a16="http://schemas.microsoft.com/office/drawing/2014/main" id="{DCE6D90B-C726-C547-941B-D67AC6E087A5}"/>
              </a:ext>
            </a:extLst>
          </p:cNvPr>
          <p:cNvPicPr>
            <a:picLocks noChangeAspect="1"/>
          </p:cNvPicPr>
          <p:nvPr/>
        </p:nvPicPr>
        <p:blipFill>
          <a:blip r:embed="rId2"/>
          <a:stretch>
            <a:fillRect/>
          </a:stretch>
        </p:blipFill>
        <p:spPr>
          <a:xfrm>
            <a:off x="153003" y="1261306"/>
            <a:ext cx="11474758" cy="1945720"/>
          </a:xfrm>
          <a:prstGeom prst="rect">
            <a:avLst/>
          </a:prstGeom>
        </p:spPr>
      </p:pic>
    </p:spTree>
    <p:extLst>
      <p:ext uri="{BB962C8B-B14F-4D97-AF65-F5344CB8AC3E}">
        <p14:creationId xmlns:p14="http://schemas.microsoft.com/office/powerpoint/2010/main" val="3211186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D156C8-A716-E6CB-1130-1C462988F0EF}"/>
              </a:ext>
            </a:extLst>
          </p:cNvPr>
          <p:cNvSpPr>
            <a:spLocks noGrp="1"/>
          </p:cNvSpPr>
          <p:nvPr>
            <p:ph idx="1"/>
          </p:nvPr>
        </p:nvSpPr>
        <p:spPr/>
        <p:txBody>
          <a:bodyPr/>
          <a:lstStyle/>
          <a:p>
            <a:endParaRPr lang="en-GB" dirty="0"/>
          </a:p>
        </p:txBody>
      </p:sp>
      <p:sp>
        <p:nvSpPr>
          <p:cNvPr id="3" name="Footer Placeholder 2">
            <a:extLst>
              <a:ext uri="{FF2B5EF4-FFF2-40B4-BE49-F238E27FC236}">
                <a16:creationId xmlns:a16="http://schemas.microsoft.com/office/drawing/2014/main" id="{ADF16F73-9431-ADA5-CD30-2BA702AE6645}"/>
              </a:ext>
            </a:extLst>
          </p:cNvPr>
          <p:cNvSpPr>
            <a:spLocks noGrp="1"/>
          </p:cNvSpPr>
          <p:nvPr>
            <p:ph type="ftr" sz="quarter" idx="11"/>
          </p:nvPr>
        </p:nvSpPr>
        <p:spPr/>
        <p:txBody>
          <a:bodyPr/>
          <a:lstStyle/>
          <a:p>
            <a:r>
              <a:rPr lang="fr-FR">
                <a:latin typeface="Arial Narrow" panose="020B0604020202020204" pitchFamily="34" charset="0"/>
                <a:cs typeface="Arial Narrow" panose="020B0604020202020204" pitchFamily="34" charset="0"/>
              </a:rPr>
              <a:t>Title of presentation  / Name of lecturer / Name of institution or laboratory</a:t>
            </a:r>
            <a:endParaRPr lang="fr-FR" dirty="0">
              <a:latin typeface="Arial Narrow" panose="020B0604020202020204" pitchFamily="34" charset="0"/>
              <a:cs typeface="Arial Narrow" panose="020B0604020202020204" pitchFamily="34" charset="0"/>
            </a:endParaRPr>
          </a:p>
        </p:txBody>
      </p:sp>
      <p:sp>
        <p:nvSpPr>
          <p:cNvPr id="4" name="Slide Number Placeholder 3">
            <a:extLst>
              <a:ext uri="{FF2B5EF4-FFF2-40B4-BE49-F238E27FC236}">
                <a16:creationId xmlns:a16="http://schemas.microsoft.com/office/drawing/2014/main" id="{BC97A3BC-0F61-37D8-1ABD-455395568AC5}"/>
              </a:ext>
            </a:extLst>
          </p:cNvPr>
          <p:cNvSpPr>
            <a:spLocks noGrp="1"/>
          </p:cNvSpPr>
          <p:nvPr>
            <p:ph type="sldNum" sz="quarter" idx="12"/>
          </p:nvPr>
        </p:nvSpPr>
        <p:spPr/>
        <p:txBody>
          <a:bodyPr/>
          <a:lstStyle/>
          <a:p>
            <a:fld id="{005C7FBA-D4E9-46CA-9321-3ADA2E368FCD}" type="slidenum">
              <a:rPr lang="en-GB" smtClean="0"/>
              <a:t>30</a:t>
            </a:fld>
            <a:endParaRPr lang="en-GB"/>
          </a:p>
        </p:txBody>
      </p:sp>
      <p:sp>
        <p:nvSpPr>
          <p:cNvPr id="5" name="Title 4">
            <a:extLst>
              <a:ext uri="{FF2B5EF4-FFF2-40B4-BE49-F238E27FC236}">
                <a16:creationId xmlns:a16="http://schemas.microsoft.com/office/drawing/2014/main" id="{1DFF179E-8747-AC7E-A170-6D523A562BED}"/>
              </a:ext>
            </a:extLst>
          </p:cNvPr>
          <p:cNvSpPr>
            <a:spLocks noGrp="1"/>
          </p:cNvSpPr>
          <p:nvPr>
            <p:ph type="title"/>
          </p:nvPr>
        </p:nvSpPr>
        <p:spPr/>
        <p:txBody>
          <a:bodyPr/>
          <a:lstStyle/>
          <a:p>
            <a:r>
              <a:rPr lang="en-US" dirty="0"/>
              <a:t>Demonstrator</a:t>
            </a:r>
            <a:endParaRPr lang="en-GB" dirty="0"/>
          </a:p>
        </p:txBody>
      </p:sp>
      <p:pic>
        <p:nvPicPr>
          <p:cNvPr id="6" name="Picture 5">
            <a:extLst>
              <a:ext uri="{FF2B5EF4-FFF2-40B4-BE49-F238E27FC236}">
                <a16:creationId xmlns:a16="http://schemas.microsoft.com/office/drawing/2014/main" id="{4EAB2265-9593-A280-BBFD-E00CCDB5EADE}"/>
              </a:ext>
            </a:extLst>
          </p:cNvPr>
          <p:cNvPicPr>
            <a:picLocks noChangeAspect="1"/>
          </p:cNvPicPr>
          <p:nvPr/>
        </p:nvPicPr>
        <p:blipFill>
          <a:blip r:embed="rId2"/>
          <a:srcRect l="1627" t="1413" r="1497" b="45243"/>
          <a:stretch/>
        </p:blipFill>
        <p:spPr>
          <a:xfrm>
            <a:off x="57891" y="1119949"/>
            <a:ext cx="11859810" cy="4618103"/>
          </a:xfrm>
          <a:prstGeom prst="rect">
            <a:avLst/>
          </a:prstGeom>
          <a:ln>
            <a:solidFill>
              <a:schemeClr val="tx1"/>
            </a:solidFill>
          </a:ln>
        </p:spPr>
      </p:pic>
      <p:sp>
        <p:nvSpPr>
          <p:cNvPr id="7" name="Rectangle 6">
            <a:extLst>
              <a:ext uri="{FF2B5EF4-FFF2-40B4-BE49-F238E27FC236}">
                <a16:creationId xmlns:a16="http://schemas.microsoft.com/office/drawing/2014/main" id="{098507A1-0784-AB0A-D623-7B0AC53B55BD}"/>
              </a:ext>
            </a:extLst>
          </p:cNvPr>
          <p:cNvSpPr/>
          <p:nvPr/>
        </p:nvSpPr>
        <p:spPr>
          <a:xfrm rot="1941657">
            <a:off x="8778278" y="4287348"/>
            <a:ext cx="3166665" cy="615298"/>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8" name="Straight Arrow Connector 7">
            <a:extLst>
              <a:ext uri="{FF2B5EF4-FFF2-40B4-BE49-F238E27FC236}">
                <a16:creationId xmlns:a16="http://schemas.microsoft.com/office/drawing/2014/main" id="{E0624022-C572-B9E0-3F46-900110B1000A}"/>
              </a:ext>
            </a:extLst>
          </p:cNvPr>
          <p:cNvCxnSpPr>
            <a:cxnSpLocks/>
          </p:cNvCxnSpPr>
          <p:nvPr/>
        </p:nvCxnSpPr>
        <p:spPr>
          <a:xfrm flipV="1">
            <a:off x="9590670" y="4579997"/>
            <a:ext cx="167640" cy="2478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12">
            <a:extLst>
              <a:ext uri="{FF2B5EF4-FFF2-40B4-BE49-F238E27FC236}">
                <a16:creationId xmlns:a16="http://schemas.microsoft.com/office/drawing/2014/main" id="{9786E913-F4BC-6F1A-4A6A-AABC48E38A6F}"/>
              </a:ext>
            </a:extLst>
          </p:cNvPr>
          <p:cNvSpPr txBox="1"/>
          <p:nvPr/>
        </p:nvSpPr>
        <p:spPr>
          <a:xfrm>
            <a:off x="8463335" y="4869945"/>
            <a:ext cx="133305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1400">
                <a:latin typeface="Arial" panose="020B0604020202020204" pitchFamily="34" charset="0"/>
                <a:ea typeface="Artifakt Element Book" panose="020B0503050000020004" pitchFamily="34" charset="0"/>
                <a:cs typeface="Arial" panose="020B0604020202020204" pitchFamily="34" charset="0"/>
              </a:rPr>
              <a:t>Extraction line from PS</a:t>
            </a:r>
            <a:endParaRPr lang="en-GB">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BAAD582-2E53-0255-FEB7-0BE4E94CFED0}"/>
              </a:ext>
            </a:extLst>
          </p:cNvPr>
          <p:cNvSpPr/>
          <p:nvPr/>
        </p:nvSpPr>
        <p:spPr>
          <a:xfrm>
            <a:off x="8501419" y="4827825"/>
            <a:ext cx="1256891" cy="615298"/>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411EF853-5DF6-9137-78D2-9BAA086E06BA}"/>
              </a:ext>
            </a:extLst>
          </p:cNvPr>
          <p:cNvGrpSpPr/>
          <p:nvPr/>
        </p:nvGrpSpPr>
        <p:grpSpPr>
          <a:xfrm>
            <a:off x="8297958" y="2461484"/>
            <a:ext cx="2372867" cy="1471003"/>
            <a:chOff x="8331348" y="2781147"/>
            <a:chExt cx="2372867" cy="1471003"/>
          </a:xfrm>
        </p:grpSpPr>
        <p:sp>
          <p:nvSpPr>
            <p:cNvPr id="35" name="Rectangle 34">
              <a:extLst>
                <a:ext uri="{FF2B5EF4-FFF2-40B4-BE49-F238E27FC236}">
                  <a16:creationId xmlns:a16="http://schemas.microsoft.com/office/drawing/2014/main" id="{3E3B9336-345A-33FC-4D05-C7A9CAE81357}"/>
                </a:ext>
              </a:extLst>
            </p:cNvPr>
            <p:cNvSpPr/>
            <p:nvPr/>
          </p:nvSpPr>
          <p:spPr>
            <a:xfrm rot="1941657">
              <a:off x="8331348" y="3409630"/>
              <a:ext cx="800237" cy="84252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6" name="Straight Arrow Connector 35">
              <a:extLst>
                <a:ext uri="{FF2B5EF4-FFF2-40B4-BE49-F238E27FC236}">
                  <a16:creationId xmlns:a16="http://schemas.microsoft.com/office/drawing/2014/main" id="{EE9EF745-838A-D695-0A7C-99FC5DE7996D}"/>
                </a:ext>
              </a:extLst>
            </p:cNvPr>
            <p:cNvCxnSpPr>
              <a:cxnSpLocks/>
            </p:cNvCxnSpPr>
            <p:nvPr/>
          </p:nvCxnSpPr>
          <p:spPr>
            <a:xfrm flipH="1">
              <a:off x="9003693" y="3137221"/>
              <a:ext cx="475587" cy="3940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TextBox 24">
              <a:extLst>
                <a:ext uri="{FF2B5EF4-FFF2-40B4-BE49-F238E27FC236}">
                  <a16:creationId xmlns:a16="http://schemas.microsoft.com/office/drawing/2014/main" id="{B8B218FC-53FD-EC11-8849-367545AC498E}"/>
                </a:ext>
              </a:extLst>
            </p:cNvPr>
            <p:cNvSpPr txBox="1"/>
            <p:nvPr/>
          </p:nvSpPr>
          <p:spPr>
            <a:xfrm>
              <a:off x="9371157" y="2794899"/>
              <a:ext cx="133305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1400">
                  <a:latin typeface="Arial" panose="020B0604020202020204" pitchFamily="34" charset="0"/>
                  <a:ea typeface="Artifakt Element Book" panose="020B0503050000020004" pitchFamily="34" charset="0"/>
                  <a:cs typeface="Arial" panose="020B0604020202020204" pitchFamily="34" charset="0"/>
                </a:rPr>
                <a:t>Target area</a:t>
              </a:r>
              <a:endParaRPr lang="en-GB">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D5C51019-D699-830D-4E54-0C82EFD9165C}"/>
                </a:ext>
              </a:extLst>
            </p:cNvPr>
            <p:cNvSpPr/>
            <p:nvPr/>
          </p:nvSpPr>
          <p:spPr>
            <a:xfrm>
              <a:off x="9294924" y="2781147"/>
              <a:ext cx="1256891" cy="356074"/>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2" name="Group 11">
            <a:extLst>
              <a:ext uri="{FF2B5EF4-FFF2-40B4-BE49-F238E27FC236}">
                <a16:creationId xmlns:a16="http://schemas.microsoft.com/office/drawing/2014/main" id="{0A740F89-8F53-8863-B745-D7ECBF62E211}"/>
              </a:ext>
            </a:extLst>
          </p:cNvPr>
          <p:cNvGrpSpPr/>
          <p:nvPr/>
        </p:nvGrpSpPr>
        <p:grpSpPr>
          <a:xfrm>
            <a:off x="6911768" y="1456099"/>
            <a:ext cx="2425933" cy="1906388"/>
            <a:chOff x="6945158" y="1775762"/>
            <a:chExt cx="2425933" cy="1906388"/>
          </a:xfrm>
        </p:grpSpPr>
        <p:sp>
          <p:nvSpPr>
            <p:cNvPr id="31" name="Rectangle 30">
              <a:extLst>
                <a:ext uri="{FF2B5EF4-FFF2-40B4-BE49-F238E27FC236}">
                  <a16:creationId xmlns:a16="http://schemas.microsoft.com/office/drawing/2014/main" id="{9CF4866F-6449-7F0E-B39C-55992D3B02EF}"/>
                </a:ext>
              </a:extLst>
            </p:cNvPr>
            <p:cNvSpPr/>
            <p:nvPr/>
          </p:nvSpPr>
          <p:spPr>
            <a:xfrm>
              <a:off x="6945158" y="2542150"/>
              <a:ext cx="1487642" cy="114000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TextBox 29">
              <a:extLst>
                <a:ext uri="{FF2B5EF4-FFF2-40B4-BE49-F238E27FC236}">
                  <a16:creationId xmlns:a16="http://schemas.microsoft.com/office/drawing/2014/main" id="{2A0DB6A0-4217-E618-DC29-66D94BC2E1B4}"/>
                </a:ext>
              </a:extLst>
            </p:cNvPr>
            <p:cNvSpPr txBox="1"/>
            <p:nvPr/>
          </p:nvSpPr>
          <p:spPr>
            <a:xfrm>
              <a:off x="8038033" y="1786691"/>
              <a:ext cx="133305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1400">
                  <a:latin typeface="Arial" panose="020B0604020202020204" pitchFamily="34" charset="0"/>
                  <a:ea typeface="Artifakt Element Book" panose="020B0503050000020004" pitchFamily="34" charset="0"/>
                  <a:cs typeface="Arial" panose="020B0604020202020204" pitchFamily="34" charset="0"/>
                </a:rPr>
                <a:t>Chicane &amp; Proton dump</a:t>
              </a:r>
              <a:endParaRPr lang="en-GB">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EDC017D-AC6E-93B5-E4A9-748F9F8C29AE}"/>
                </a:ext>
              </a:extLst>
            </p:cNvPr>
            <p:cNvSpPr/>
            <p:nvPr/>
          </p:nvSpPr>
          <p:spPr>
            <a:xfrm>
              <a:off x="8038033" y="1775762"/>
              <a:ext cx="1256891" cy="517573"/>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4" name="Straight Arrow Connector 33">
              <a:extLst>
                <a:ext uri="{FF2B5EF4-FFF2-40B4-BE49-F238E27FC236}">
                  <a16:creationId xmlns:a16="http://schemas.microsoft.com/office/drawing/2014/main" id="{C0DD402D-0E13-1BBE-FF27-C190B8E77A4B}"/>
                </a:ext>
              </a:extLst>
            </p:cNvPr>
            <p:cNvCxnSpPr>
              <a:cxnSpLocks/>
            </p:cNvCxnSpPr>
            <p:nvPr/>
          </p:nvCxnSpPr>
          <p:spPr>
            <a:xfrm flipH="1">
              <a:off x="8038033" y="2304684"/>
              <a:ext cx="367769" cy="2540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B23FDF8E-37A7-576F-7726-7477D53FC9EC}"/>
              </a:ext>
            </a:extLst>
          </p:cNvPr>
          <p:cNvGrpSpPr/>
          <p:nvPr/>
        </p:nvGrpSpPr>
        <p:grpSpPr>
          <a:xfrm>
            <a:off x="5533385" y="2641977"/>
            <a:ext cx="1768158" cy="1372377"/>
            <a:chOff x="5566775" y="2961640"/>
            <a:chExt cx="1768158" cy="1372377"/>
          </a:xfrm>
        </p:grpSpPr>
        <p:sp>
          <p:nvSpPr>
            <p:cNvPr id="27" name="Rectangle 26">
              <a:extLst>
                <a:ext uri="{FF2B5EF4-FFF2-40B4-BE49-F238E27FC236}">
                  <a16:creationId xmlns:a16="http://schemas.microsoft.com/office/drawing/2014/main" id="{935638C1-DAC2-D53A-28CB-3E2899E98939}"/>
                </a:ext>
              </a:extLst>
            </p:cNvPr>
            <p:cNvSpPr/>
            <p:nvPr/>
          </p:nvSpPr>
          <p:spPr>
            <a:xfrm>
              <a:off x="5644678" y="2961640"/>
              <a:ext cx="1300480" cy="52832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TextBox 33">
              <a:extLst>
                <a:ext uri="{FF2B5EF4-FFF2-40B4-BE49-F238E27FC236}">
                  <a16:creationId xmlns:a16="http://schemas.microsoft.com/office/drawing/2014/main" id="{85D0BFE6-6238-9797-251C-696C78133F67}"/>
                </a:ext>
              </a:extLst>
            </p:cNvPr>
            <p:cNvSpPr txBox="1"/>
            <p:nvPr/>
          </p:nvSpPr>
          <p:spPr>
            <a:xfrm>
              <a:off x="5566775" y="3988871"/>
              <a:ext cx="176815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1400">
                  <a:latin typeface="Arial" panose="020B0604020202020204" pitchFamily="34" charset="0"/>
                  <a:ea typeface="Artifakt Element Book" panose="020B0503050000020004" pitchFamily="34" charset="0"/>
                  <a:cs typeface="Arial" panose="020B0604020202020204" pitchFamily="34" charset="0"/>
                </a:rPr>
                <a:t>Preparation line</a:t>
              </a:r>
              <a:endParaRPr lang="en-GB">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76EDF6F7-D195-2A5C-23BD-C506EAADA2FC}"/>
                </a:ext>
              </a:extLst>
            </p:cNvPr>
            <p:cNvSpPr/>
            <p:nvPr/>
          </p:nvSpPr>
          <p:spPr>
            <a:xfrm>
              <a:off x="5566776" y="3977943"/>
              <a:ext cx="1423904" cy="356074"/>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0" name="Straight Arrow Connector 29">
              <a:extLst>
                <a:ext uri="{FF2B5EF4-FFF2-40B4-BE49-F238E27FC236}">
                  <a16:creationId xmlns:a16="http://schemas.microsoft.com/office/drawing/2014/main" id="{43E8F2F8-F8A2-4E15-15F2-9062185EC0DF}"/>
                </a:ext>
              </a:extLst>
            </p:cNvPr>
            <p:cNvCxnSpPr>
              <a:cxnSpLocks/>
            </p:cNvCxnSpPr>
            <p:nvPr/>
          </p:nvCxnSpPr>
          <p:spPr>
            <a:xfrm flipV="1">
              <a:off x="6181958" y="3500889"/>
              <a:ext cx="0" cy="4955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74667103-2B22-D58F-954D-74B12091B391}"/>
              </a:ext>
            </a:extLst>
          </p:cNvPr>
          <p:cNvGrpSpPr/>
          <p:nvPr/>
        </p:nvGrpSpPr>
        <p:grpSpPr>
          <a:xfrm>
            <a:off x="2623450" y="2641977"/>
            <a:ext cx="2987838" cy="1552372"/>
            <a:chOff x="2656840" y="2961640"/>
            <a:chExt cx="2987838" cy="1552372"/>
          </a:xfrm>
        </p:grpSpPr>
        <p:sp>
          <p:nvSpPr>
            <p:cNvPr id="23" name="Rectangle 22">
              <a:extLst>
                <a:ext uri="{FF2B5EF4-FFF2-40B4-BE49-F238E27FC236}">
                  <a16:creationId xmlns:a16="http://schemas.microsoft.com/office/drawing/2014/main" id="{03D1E674-CE9C-19D3-0B1E-242454A834A5}"/>
                </a:ext>
              </a:extLst>
            </p:cNvPr>
            <p:cNvSpPr/>
            <p:nvPr/>
          </p:nvSpPr>
          <p:spPr>
            <a:xfrm>
              <a:off x="2656840" y="2961640"/>
              <a:ext cx="2987838" cy="52832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TextBox 37">
              <a:extLst>
                <a:ext uri="{FF2B5EF4-FFF2-40B4-BE49-F238E27FC236}">
                  <a16:creationId xmlns:a16="http://schemas.microsoft.com/office/drawing/2014/main" id="{953F6B4E-3158-8D17-4160-6C08A51D7279}"/>
                </a:ext>
              </a:extLst>
            </p:cNvPr>
            <p:cNvSpPr txBox="1"/>
            <p:nvPr/>
          </p:nvSpPr>
          <p:spPr>
            <a:xfrm>
              <a:off x="3003860" y="3990501"/>
              <a:ext cx="156638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1400">
                  <a:latin typeface="Arial" panose="020B0604020202020204" pitchFamily="34" charset="0"/>
                  <a:ea typeface="Artifakt Element Book" panose="020B0503050000020004" pitchFamily="34" charset="0"/>
                  <a:cs typeface="Arial" panose="020B0604020202020204" pitchFamily="34" charset="0"/>
                </a:rPr>
                <a:t>Cooling cells and muon dump</a:t>
              </a:r>
              <a:endParaRPr lang="en-GB">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E5F376D-5272-FABF-4AC9-53DB11754DAC}"/>
                </a:ext>
              </a:extLst>
            </p:cNvPr>
            <p:cNvSpPr/>
            <p:nvPr/>
          </p:nvSpPr>
          <p:spPr>
            <a:xfrm>
              <a:off x="2952279" y="3996439"/>
              <a:ext cx="1637227" cy="517573"/>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6" name="Straight Arrow Connector 25">
              <a:extLst>
                <a:ext uri="{FF2B5EF4-FFF2-40B4-BE49-F238E27FC236}">
                  <a16:creationId xmlns:a16="http://schemas.microsoft.com/office/drawing/2014/main" id="{CE5C010A-9EF1-C833-AE25-E62E63F5A6BA}"/>
                </a:ext>
              </a:extLst>
            </p:cNvPr>
            <p:cNvCxnSpPr>
              <a:cxnSpLocks/>
            </p:cNvCxnSpPr>
            <p:nvPr/>
          </p:nvCxnSpPr>
          <p:spPr>
            <a:xfrm flipV="1">
              <a:off x="3842618" y="3482392"/>
              <a:ext cx="0" cy="4955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4B4182EF-4170-0E65-EFB7-6383284F15AD}"/>
              </a:ext>
            </a:extLst>
          </p:cNvPr>
          <p:cNvGrpSpPr/>
          <p:nvPr/>
        </p:nvGrpSpPr>
        <p:grpSpPr>
          <a:xfrm>
            <a:off x="10438864" y="2792487"/>
            <a:ext cx="1695246" cy="750115"/>
            <a:chOff x="9003693" y="2781147"/>
            <a:chExt cx="1695246" cy="750115"/>
          </a:xfrm>
        </p:grpSpPr>
        <p:cxnSp>
          <p:nvCxnSpPr>
            <p:cNvPr id="20" name="Straight Arrow Connector 19">
              <a:extLst>
                <a:ext uri="{FF2B5EF4-FFF2-40B4-BE49-F238E27FC236}">
                  <a16:creationId xmlns:a16="http://schemas.microsoft.com/office/drawing/2014/main" id="{547148D4-F353-5148-4E80-78E5D0694248}"/>
                </a:ext>
              </a:extLst>
            </p:cNvPr>
            <p:cNvCxnSpPr>
              <a:cxnSpLocks/>
            </p:cNvCxnSpPr>
            <p:nvPr/>
          </p:nvCxnSpPr>
          <p:spPr>
            <a:xfrm flipH="1">
              <a:off x="9003693" y="3137221"/>
              <a:ext cx="475587" cy="3940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48">
              <a:extLst>
                <a:ext uri="{FF2B5EF4-FFF2-40B4-BE49-F238E27FC236}">
                  <a16:creationId xmlns:a16="http://schemas.microsoft.com/office/drawing/2014/main" id="{470AF3A6-DFB8-B874-DC8C-A9731FCEF724}"/>
                </a:ext>
              </a:extLst>
            </p:cNvPr>
            <p:cNvSpPr txBox="1"/>
            <p:nvPr/>
          </p:nvSpPr>
          <p:spPr>
            <a:xfrm>
              <a:off x="9107540" y="2828102"/>
              <a:ext cx="159139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GB" sz="1400" b="1">
                  <a:latin typeface="Artifakt Element Book" panose="020B0503050000020004" pitchFamily="34" charset="0"/>
                  <a:ea typeface="Artifakt Element Book" panose="020B0503050000020004" pitchFamily="34" charset="0"/>
                </a:rPr>
                <a:t>PS</a:t>
              </a:r>
              <a:endParaRPr lang="en-GB"/>
            </a:p>
          </p:txBody>
        </p:sp>
        <p:sp>
          <p:nvSpPr>
            <p:cNvPr id="22" name="Rectangle 21">
              <a:extLst>
                <a:ext uri="{FF2B5EF4-FFF2-40B4-BE49-F238E27FC236}">
                  <a16:creationId xmlns:a16="http://schemas.microsoft.com/office/drawing/2014/main" id="{2176ED9C-FABA-EC1F-14D3-611D0BE1219E}"/>
                </a:ext>
              </a:extLst>
            </p:cNvPr>
            <p:cNvSpPr/>
            <p:nvPr/>
          </p:nvSpPr>
          <p:spPr>
            <a:xfrm>
              <a:off x="9479281" y="2781147"/>
              <a:ext cx="847918" cy="356074"/>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6" name="Group 15">
            <a:extLst>
              <a:ext uri="{FF2B5EF4-FFF2-40B4-BE49-F238E27FC236}">
                <a16:creationId xmlns:a16="http://schemas.microsoft.com/office/drawing/2014/main" id="{215E0012-8C82-67B5-CB30-6F3E3FA36CF2}"/>
              </a:ext>
            </a:extLst>
          </p:cNvPr>
          <p:cNvGrpSpPr/>
          <p:nvPr/>
        </p:nvGrpSpPr>
        <p:grpSpPr>
          <a:xfrm>
            <a:off x="5465828" y="4218016"/>
            <a:ext cx="1591399" cy="1022573"/>
            <a:chOff x="9119868" y="2114648"/>
            <a:chExt cx="1591399" cy="1022573"/>
          </a:xfrm>
        </p:grpSpPr>
        <p:cxnSp>
          <p:nvCxnSpPr>
            <p:cNvPr id="17" name="Straight Arrow Connector 16">
              <a:extLst>
                <a:ext uri="{FF2B5EF4-FFF2-40B4-BE49-F238E27FC236}">
                  <a16:creationId xmlns:a16="http://schemas.microsoft.com/office/drawing/2014/main" id="{621380B7-45CA-A2A5-33BC-3C0094D3CE17}"/>
                </a:ext>
              </a:extLst>
            </p:cNvPr>
            <p:cNvCxnSpPr>
              <a:cxnSpLocks/>
              <a:stCxn id="18" idx="0"/>
            </p:cNvCxnSpPr>
            <p:nvPr/>
          </p:nvCxnSpPr>
          <p:spPr>
            <a:xfrm flipV="1">
              <a:off x="9915568" y="2114648"/>
              <a:ext cx="0" cy="7042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52">
              <a:extLst>
                <a:ext uri="{FF2B5EF4-FFF2-40B4-BE49-F238E27FC236}">
                  <a16:creationId xmlns:a16="http://schemas.microsoft.com/office/drawing/2014/main" id="{F6FBC1BD-96DE-03EA-FB06-763D055CD068}"/>
                </a:ext>
              </a:extLst>
            </p:cNvPr>
            <p:cNvSpPr txBox="1"/>
            <p:nvPr/>
          </p:nvSpPr>
          <p:spPr>
            <a:xfrm>
              <a:off x="9119868" y="2818857"/>
              <a:ext cx="159139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GB" sz="1400" b="1">
                  <a:latin typeface="Artifakt Element Book" panose="020B0503050000020004" pitchFamily="34" charset="0"/>
                  <a:ea typeface="Artifakt Element Book" panose="020B0503050000020004" pitchFamily="34" charset="0"/>
                </a:rPr>
                <a:t>CTF3</a:t>
              </a:r>
              <a:endParaRPr lang="en-GB"/>
            </a:p>
          </p:txBody>
        </p:sp>
        <p:sp>
          <p:nvSpPr>
            <p:cNvPr id="19" name="Rectangle 18">
              <a:extLst>
                <a:ext uri="{FF2B5EF4-FFF2-40B4-BE49-F238E27FC236}">
                  <a16:creationId xmlns:a16="http://schemas.microsoft.com/office/drawing/2014/main" id="{5C9DFDE8-B825-FC3F-9F68-F5878877C938}"/>
                </a:ext>
              </a:extLst>
            </p:cNvPr>
            <p:cNvSpPr/>
            <p:nvPr/>
          </p:nvSpPr>
          <p:spPr>
            <a:xfrm>
              <a:off x="9479281" y="2781147"/>
              <a:ext cx="847918" cy="356074"/>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39" name="Picture 38" descr="A collage of images of a galaxy&#10;&#10;Description automatically generated">
            <a:extLst>
              <a:ext uri="{FF2B5EF4-FFF2-40B4-BE49-F238E27FC236}">
                <a16:creationId xmlns:a16="http://schemas.microsoft.com/office/drawing/2014/main" id="{918EB66A-1E9F-15EE-1C49-986D8491B10C}"/>
              </a:ext>
            </a:extLst>
          </p:cNvPr>
          <p:cNvPicPr>
            <a:picLocks noChangeAspect="1"/>
          </p:cNvPicPr>
          <p:nvPr/>
        </p:nvPicPr>
        <p:blipFill>
          <a:blip r:embed="rId3"/>
          <a:stretch>
            <a:fillRect/>
          </a:stretch>
        </p:blipFill>
        <p:spPr>
          <a:xfrm>
            <a:off x="394671" y="4381580"/>
            <a:ext cx="2754386" cy="2351077"/>
          </a:xfrm>
          <a:prstGeom prst="rect">
            <a:avLst/>
          </a:prstGeom>
        </p:spPr>
      </p:pic>
    </p:spTree>
    <p:extLst>
      <p:ext uri="{BB962C8B-B14F-4D97-AF65-F5344CB8AC3E}">
        <p14:creationId xmlns:p14="http://schemas.microsoft.com/office/powerpoint/2010/main" val="673956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D942860-DB9B-E444-13CD-C510C008862D}"/>
              </a:ext>
            </a:extLst>
          </p:cNvPr>
          <p:cNvSpPr>
            <a:spLocks noGrp="1"/>
          </p:cNvSpPr>
          <p:nvPr>
            <p:ph idx="1"/>
          </p:nvPr>
        </p:nvSpPr>
        <p:spPr/>
        <p:txBody>
          <a:bodyPr>
            <a:normAutofit fontScale="92500" lnSpcReduction="20000"/>
          </a:bodyPr>
          <a:lstStyle/>
          <a:p>
            <a:r>
              <a:rPr lang="en-US" dirty="0"/>
              <a:t>Impressive progress in understanding the technical limits of the cooling technology</a:t>
            </a:r>
          </a:p>
          <a:p>
            <a:r>
              <a:rPr lang="en-US" dirty="0"/>
              <a:t>Several mitigation strategies are being studied, and more will come with iterations to be done between technologies and beam dynamics requirements. </a:t>
            </a:r>
          </a:p>
          <a:p>
            <a:endParaRPr lang="en-US" dirty="0"/>
          </a:p>
          <a:p>
            <a:r>
              <a:rPr lang="en-US" dirty="0"/>
              <a:t>A vibrant R&amp;D </a:t>
            </a:r>
            <a:r>
              <a:rPr lang="en-US" dirty="0" err="1"/>
              <a:t>programme</a:t>
            </a:r>
            <a:r>
              <a:rPr lang="en-US" dirty="0"/>
              <a:t> is necessary : we now need to build prototypes and test the possible options</a:t>
            </a:r>
          </a:p>
          <a:p>
            <a:endParaRPr lang="en-US" dirty="0"/>
          </a:p>
          <a:p>
            <a:r>
              <a:rPr lang="en-US" dirty="0"/>
              <a:t>We count on the LDG and the ESPPU processes to provide resources for the R&amp;D </a:t>
            </a:r>
            <a:r>
              <a:rPr lang="en-US" dirty="0" err="1"/>
              <a:t>programme</a:t>
            </a:r>
            <a:endParaRPr lang="en-US" dirty="0"/>
          </a:p>
          <a:p>
            <a:endParaRPr lang="en-US" dirty="0"/>
          </a:p>
          <a:p>
            <a:r>
              <a:rPr lang="en-US" dirty="0">
                <a:solidFill>
                  <a:srgbClr val="FF0000"/>
                </a:solidFill>
              </a:rPr>
              <a:t>Last but not least: for most of the technologies, our solutions will advance the state of the art and any future collider (e.g. FCC-</a:t>
            </a:r>
            <a:r>
              <a:rPr lang="en-US" dirty="0" err="1">
                <a:solidFill>
                  <a:srgbClr val="FF0000"/>
                </a:solidFill>
              </a:rPr>
              <a:t>hh</a:t>
            </a:r>
            <a:r>
              <a:rPr lang="en-US" dirty="0">
                <a:solidFill>
                  <a:srgbClr val="FF0000"/>
                </a:solidFill>
              </a:rPr>
              <a:t>) will profit!</a:t>
            </a:r>
            <a:endParaRPr lang="en-GB" dirty="0">
              <a:solidFill>
                <a:srgbClr val="FF0000"/>
              </a:solidFill>
            </a:endParaRPr>
          </a:p>
        </p:txBody>
      </p:sp>
      <p:sp>
        <p:nvSpPr>
          <p:cNvPr id="4" name="Title 3">
            <a:extLst>
              <a:ext uri="{FF2B5EF4-FFF2-40B4-BE49-F238E27FC236}">
                <a16:creationId xmlns:a16="http://schemas.microsoft.com/office/drawing/2014/main" id="{1565CA00-4D0B-E061-F69D-9E3492739B52}"/>
              </a:ext>
            </a:extLst>
          </p:cNvPr>
          <p:cNvSpPr>
            <a:spLocks noGrp="1"/>
          </p:cNvSpPr>
          <p:nvPr>
            <p:ph type="title"/>
          </p:nvPr>
        </p:nvSpPr>
        <p:spPr/>
        <p:txBody>
          <a:bodyPr/>
          <a:lstStyle/>
          <a:p>
            <a:r>
              <a:rPr lang="en-US" dirty="0"/>
              <a:t>Conclusion</a:t>
            </a:r>
            <a:endParaRPr lang="en-GB" dirty="0"/>
          </a:p>
        </p:txBody>
      </p:sp>
    </p:spTree>
    <p:extLst>
      <p:ext uri="{BB962C8B-B14F-4D97-AF65-F5344CB8AC3E}">
        <p14:creationId xmlns:p14="http://schemas.microsoft.com/office/powerpoint/2010/main" val="2208358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E5BDD9-DA35-CB26-61B2-A35410B30355}"/>
              </a:ext>
            </a:extLst>
          </p:cNvPr>
          <p:cNvSpPr>
            <a:spLocks noGrp="1"/>
          </p:cNvSpPr>
          <p:nvPr>
            <p:ph type="ftr" sz="quarter" idx="3"/>
          </p:nvPr>
        </p:nvSpPr>
        <p:spPr>
          <a:xfrm>
            <a:off x="595223" y="6470573"/>
            <a:ext cx="10731260" cy="365125"/>
          </a:xfrm>
        </p:spPr>
        <p:txBody>
          <a:bodyPr/>
          <a:lstStyle/>
          <a:p>
            <a:r>
              <a:rPr lang="fr-FR">
                <a:latin typeface="Arial Narrow" panose="020B0604020202020204" pitchFamily="34" charset="0"/>
                <a:cs typeface="Arial Narrow" panose="020B0604020202020204" pitchFamily="34" charset="0"/>
              </a:rPr>
              <a:t>Title of presentation  / Name of lecturer / Name of institution or laboratory</a:t>
            </a:r>
            <a:endParaRPr lang="fr-FR"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013983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CBFE8-4B5F-9FA2-B5A7-15124B505676}"/>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BF5F8E3-79FA-753A-DFAD-CA67EF93985C}"/>
              </a:ext>
            </a:extLst>
          </p:cNvPr>
          <p:cNvSpPr>
            <a:spLocks noGrp="1"/>
          </p:cNvSpPr>
          <p:nvPr>
            <p:ph idx="1"/>
          </p:nvPr>
        </p:nvSpPr>
        <p:spPr>
          <a:xfrm>
            <a:off x="838200" y="1538868"/>
            <a:ext cx="10515600" cy="4638095"/>
          </a:xfrm>
        </p:spPr>
        <p:txBody>
          <a:bodyPr/>
          <a:lstStyle/>
          <a:p>
            <a:endParaRPr lang="en-US" dirty="0"/>
          </a:p>
        </p:txBody>
      </p:sp>
      <p:sp>
        <p:nvSpPr>
          <p:cNvPr id="6" name="Title 5">
            <a:extLst>
              <a:ext uri="{FF2B5EF4-FFF2-40B4-BE49-F238E27FC236}">
                <a16:creationId xmlns:a16="http://schemas.microsoft.com/office/drawing/2014/main" id="{827F574A-2E4D-B6C8-344F-74CAB3994AFB}"/>
              </a:ext>
            </a:extLst>
          </p:cNvPr>
          <p:cNvSpPr>
            <a:spLocks noGrp="1"/>
          </p:cNvSpPr>
          <p:nvPr>
            <p:ph type="title"/>
          </p:nvPr>
        </p:nvSpPr>
        <p:spPr/>
        <p:txBody>
          <a:bodyPr/>
          <a:lstStyle/>
          <a:p>
            <a:r>
              <a:rPr lang="en-US" dirty="0"/>
              <a:t>Introduction to </a:t>
            </a:r>
            <a:r>
              <a:rPr lang="en-US" dirty="0" err="1"/>
              <a:t>ionisation</a:t>
            </a:r>
            <a:r>
              <a:rPr lang="en-US" dirty="0"/>
              <a:t> cooling</a:t>
            </a:r>
            <a:endParaRPr lang="en-GB" dirty="0"/>
          </a:p>
        </p:txBody>
      </p:sp>
      <p:pic>
        <p:nvPicPr>
          <p:cNvPr id="2" name="Immagine 3">
            <a:extLst>
              <a:ext uri="{FF2B5EF4-FFF2-40B4-BE49-F238E27FC236}">
                <a16:creationId xmlns:a16="http://schemas.microsoft.com/office/drawing/2014/main" id="{3AD27F2E-2756-D441-B8E5-EAD90DA4DF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646" b="7305"/>
          <a:stretch/>
        </p:blipFill>
        <p:spPr>
          <a:xfrm>
            <a:off x="490912" y="1409574"/>
            <a:ext cx="11382608" cy="4693859"/>
          </a:xfrm>
          <a:prstGeom prst="rect">
            <a:avLst/>
          </a:prstGeom>
        </p:spPr>
      </p:pic>
    </p:spTree>
    <p:extLst>
      <p:ext uri="{BB962C8B-B14F-4D97-AF65-F5344CB8AC3E}">
        <p14:creationId xmlns:p14="http://schemas.microsoft.com/office/powerpoint/2010/main" val="4096223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3">
            <a:extLst>
              <a:ext uri="{FF2B5EF4-FFF2-40B4-BE49-F238E27FC236}">
                <a16:creationId xmlns:a16="http://schemas.microsoft.com/office/drawing/2014/main" id="{01E65493-6B51-AA4E-8D95-9DA3286BD66A}"/>
              </a:ext>
            </a:extLst>
          </p:cNvPr>
          <p:cNvPicPr>
            <a:picLocks noChangeAspect="1"/>
          </p:cNvPicPr>
          <p:nvPr/>
        </p:nvPicPr>
        <p:blipFill>
          <a:blip r:embed="rId2"/>
          <a:srcRect b="33980"/>
          <a:stretch/>
        </p:blipFill>
        <p:spPr>
          <a:xfrm>
            <a:off x="0" y="1498983"/>
            <a:ext cx="7263442" cy="1591789"/>
          </a:xfrm>
          <a:prstGeom prst="rect">
            <a:avLst/>
          </a:prstGeom>
        </p:spPr>
      </p:pic>
      <p:pic>
        <p:nvPicPr>
          <p:cNvPr id="11" name="Content Placeholder 10" descr="A diagram of a graph&#10;&#10;AI-generated content may be incorrect.">
            <a:extLst>
              <a:ext uri="{FF2B5EF4-FFF2-40B4-BE49-F238E27FC236}">
                <a16:creationId xmlns:a16="http://schemas.microsoft.com/office/drawing/2014/main" id="{3BF273BB-4D8B-6EA6-9F20-6408FA7E614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05341" y="2510287"/>
            <a:ext cx="5371640" cy="4268686"/>
          </a:xfrm>
        </p:spPr>
      </p:pic>
      <p:sp>
        <p:nvSpPr>
          <p:cNvPr id="2" name="Content Placeholder 1">
            <a:extLst>
              <a:ext uri="{FF2B5EF4-FFF2-40B4-BE49-F238E27FC236}">
                <a16:creationId xmlns:a16="http://schemas.microsoft.com/office/drawing/2014/main" id="{236A9797-FA1D-7CED-4049-920C90F4C935}"/>
              </a:ext>
            </a:extLst>
          </p:cNvPr>
          <p:cNvSpPr>
            <a:spLocks noGrp="1"/>
          </p:cNvSpPr>
          <p:nvPr>
            <p:ph sz="half" idx="1"/>
          </p:nvPr>
        </p:nvSpPr>
        <p:spPr>
          <a:xfrm>
            <a:off x="289289" y="3659752"/>
            <a:ext cx="6085631" cy="2534462"/>
          </a:xfrm>
        </p:spPr>
        <p:txBody>
          <a:bodyPr>
            <a:normAutofit fontScale="70000" lnSpcReduction="20000"/>
          </a:bodyPr>
          <a:lstStyle/>
          <a:p>
            <a:r>
              <a:rPr lang="en-US" dirty="0"/>
              <a:t>The US-MAP first proposed a cooling scheme based on ionization cooling that achieved the required reduction of 6D emittance within a factor of 2 (Stratakis &amp; Palmer, doi </a:t>
            </a:r>
            <a:r>
              <a:rPr lang="en-US" dirty="0">
                <a:hlinkClick r:id="rId4"/>
              </a:rPr>
              <a:t>10.1103/PhysRevSTAB.18.031003, 2015</a:t>
            </a:r>
            <a:r>
              <a:rPr lang="en-US" dirty="0"/>
              <a:t>) </a:t>
            </a:r>
          </a:p>
          <a:p>
            <a:endParaRPr lang="en-US" dirty="0"/>
          </a:p>
          <a:p>
            <a:r>
              <a:rPr lang="en-US" dirty="0"/>
              <a:t>The IMCC improved the design taking into account the technology developments occurred in the last 10 years, in particular with HTS magnets, and the theoretical performance today exceeds the requirements (Rogers, Jury, Zhu, </a:t>
            </a:r>
            <a:r>
              <a:rPr lang="en-GB" u="sng" dirty="0">
                <a:solidFill>
                  <a:srgbClr val="000000"/>
                </a:solidFill>
                <a:effectLst/>
                <a:latin typeface="Helvetica" panose="020B0604020202020204" pitchFamily="34" charset="0"/>
                <a:ea typeface="Times New Roman" panose="02020603050405020304" pitchFamily="18" charset="0"/>
                <a:hlinkClick r:id="rId5"/>
              </a:rPr>
              <a:t>https://doi.org/10.48550/arXiv.2504.21417</a:t>
            </a:r>
            <a:r>
              <a:rPr lang="en-US" dirty="0"/>
              <a:t> , p. 77, Taylor </a:t>
            </a:r>
            <a:r>
              <a:rPr lang="en-US" dirty="0">
                <a:hlinkClick r:id="rId6"/>
              </a:rPr>
              <a:t>IMCC 2025 annual meeting</a:t>
            </a:r>
            <a:r>
              <a:rPr lang="en-US" dirty="0"/>
              <a:t>)</a:t>
            </a:r>
            <a:endParaRPr lang="en-GB" dirty="0"/>
          </a:p>
        </p:txBody>
      </p:sp>
      <p:sp>
        <p:nvSpPr>
          <p:cNvPr id="3" name="Footer Placeholder 2">
            <a:extLst>
              <a:ext uri="{FF2B5EF4-FFF2-40B4-BE49-F238E27FC236}">
                <a16:creationId xmlns:a16="http://schemas.microsoft.com/office/drawing/2014/main" id="{855245CA-03C4-4F34-A727-7B06188AC9F3}"/>
              </a:ext>
            </a:extLst>
          </p:cNvPr>
          <p:cNvSpPr>
            <a:spLocks noGrp="1"/>
          </p:cNvSpPr>
          <p:nvPr>
            <p:ph type="ftr" sz="quarter" idx="11"/>
          </p:nvPr>
        </p:nvSpPr>
        <p:spPr/>
        <p:txBody>
          <a:bodyPr/>
          <a:lstStyle/>
          <a:p>
            <a:r>
              <a:rPr lang="fr-FR">
                <a:latin typeface="Arial Narrow" panose="020B0604020202020204" pitchFamily="34" charset="0"/>
                <a:cs typeface="Arial Narrow" panose="020B0604020202020204" pitchFamily="34" charset="0"/>
              </a:rPr>
              <a:t>Title of presentation  / Name of lecturer / Name of institution or laboratory</a:t>
            </a:r>
            <a:endParaRPr lang="fr-FR" dirty="0">
              <a:latin typeface="Arial Narrow" panose="020B0604020202020204" pitchFamily="34" charset="0"/>
              <a:cs typeface="Arial Narrow" panose="020B0604020202020204" pitchFamily="34" charset="0"/>
            </a:endParaRPr>
          </a:p>
        </p:txBody>
      </p:sp>
      <p:sp>
        <p:nvSpPr>
          <p:cNvPr id="4" name="Slide Number Placeholder 3">
            <a:extLst>
              <a:ext uri="{FF2B5EF4-FFF2-40B4-BE49-F238E27FC236}">
                <a16:creationId xmlns:a16="http://schemas.microsoft.com/office/drawing/2014/main" id="{D8CE1643-3E45-E833-D874-0924EFD03880}"/>
              </a:ext>
            </a:extLst>
          </p:cNvPr>
          <p:cNvSpPr>
            <a:spLocks noGrp="1"/>
          </p:cNvSpPr>
          <p:nvPr>
            <p:ph type="sldNum" sz="quarter" idx="12"/>
          </p:nvPr>
        </p:nvSpPr>
        <p:spPr/>
        <p:txBody>
          <a:bodyPr/>
          <a:lstStyle/>
          <a:p>
            <a:fld id="{005C7FBA-D4E9-46CA-9321-3ADA2E368FCD}" type="slidenum">
              <a:rPr lang="en-GB" smtClean="0"/>
              <a:t>5</a:t>
            </a:fld>
            <a:endParaRPr lang="en-GB"/>
          </a:p>
        </p:txBody>
      </p:sp>
      <p:sp>
        <p:nvSpPr>
          <p:cNvPr id="5" name="Title 4">
            <a:extLst>
              <a:ext uri="{FF2B5EF4-FFF2-40B4-BE49-F238E27FC236}">
                <a16:creationId xmlns:a16="http://schemas.microsoft.com/office/drawing/2014/main" id="{28932E28-9A10-6FAC-22E9-57EC3F42FAAB}"/>
              </a:ext>
            </a:extLst>
          </p:cNvPr>
          <p:cNvSpPr>
            <a:spLocks noGrp="1"/>
          </p:cNvSpPr>
          <p:nvPr>
            <p:ph type="title"/>
          </p:nvPr>
        </p:nvSpPr>
        <p:spPr/>
        <p:txBody>
          <a:bodyPr/>
          <a:lstStyle/>
          <a:p>
            <a:r>
              <a:rPr lang="en-US" dirty="0"/>
              <a:t>Introduction to </a:t>
            </a:r>
            <a:r>
              <a:rPr lang="en-US" dirty="0" err="1"/>
              <a:t>ionisation</a:t>
            </a:r>
            <a:r>
              <a:rPr lang="en-US" dirty="0"/>
              <a:t> cooling</a:t>
            </a:r>
            <a:endParaRPr lang="en-GB" dirty="0"/>
          </a:p>
        </p:txBody>
      </p:sp>
    </p:spTree>
    <p:extLst>
      <p:ext uri="{BB962C8B-B14F-4D97-AF65-F5344CB8AC3E}">
        <p14:creationId xmlns:p14="http://schemas.microsoft.com/office/powerpoint/2010/main" val="1708856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5FD6C4C-057C-9E7C-D61C-C72FEA714DAF}"/>
              </a:ext>
            </a:extLst>
          </p:cNvPr>
          <p:cNvSpPr>
            <a:spLocks noGrp="1"/>
          </p:cNvSpPr>
          <p:nvPr>
            <p:ph idx="1"/>
          </p:nvPr>
        </p:nvSpPr>
        <p:spPr/>
        <p:txBody>
          <a:bodyPr/>
          <a:lstStyle/>
          <a:p>
            <a:r>
              <a:rPr lang="en-US" dirty="0"/>
              <a:t>The beam dynamics design assumes “ideal” conditions, where ideal solenoidal fields, ideal pillbox cavities and ideal absorbers provide each one a precise function with state of the art or projected performances, considered feasible yet very challenging</a:t>
            </a:r>
          </a:p>
          <a:p>
            <a:r>
              <a:rPr lang="en-US" dirty="0"/>
              <a:t>Confirming the feasibility and integrating the limitations of real world is a challenging process, that involves iterations between hardware design and beam simulations </a:t>
            </a:r>
          </a:p>
          <a:p>
            <a:r>
              <a:rPr lang="en-GB" dirty="0"/>
              <a:t>This process started thanks to the EU project MuCol, in particular with</a:t>
            </a:r>
          </a:p>
          <a:p>
            <a:pPr lvl="1"/>
            <a:r>
              <a:rPr lang="en-GB" dirty="0"/>
              <a:t>WP 4: Muon Production and cooling</a:t>
            </a:r>
          </a:p>
          <a:p>
            <a:pPr lvl="1"/>
            <a:r>
              <a:rPr lang="en-GB" dirty="0"/>
              <a:t>WP6 : </a:t>
            </a:r>
            <a:r>
              <a:rPr lang="en-GB" dirty="0" err="1"/>
              <a:t>RadioFrequency</a:t>
            </a:r>
            <a:endParaRPr lang="en-GB" dirty="0"/>
          </a:p>
          <a:p>
            <a:pPr lvl="1"/>
            <a:r>
              <a:rPr lang="en-GB" dirty="0"/>
              <a:t>WP7 : Magnets</a:t>
            </a:r>
          </a:p>
          <a:p>
            <a:pPr lvl="1"/>
            <a:r>
              <a:rPr lang="en-GB" dirty="0"/>
              <a:t>WP8 : Cooling cell integration </a:t>
            </a:r>
          </a:p>
        </p:txBody>
      </p:sp>
      <p:sp>
        <p:nvSpPr>
          <p:cNvPr id="4" name="Footer Placeholder 3">
            <a:extLst>
              <a:ext uri="{FF2B5EF4-FFF2-40B4-BE49-F238E27FC236}">
                <a16:creationId xmlns:a16="http://schemas.microsoft.com/office/drawing/2014/main" id="{80311726-1F3C-A9B7-F0F5-EDDA64B8250E}"/>
              </a:ext>
            </a:extLst>
          </p:cNvPr>
          <p:cNvSpPr>
            <a:spLocks noGrp="1"/>
          </p:cNvSpPr>
          <p:nvPr>
            <p:ph type="ftr" sz="quarter" idx="11"/>
          </p:nvPr>
        </p:nvSpPr>
        <p:spPr/>
        <p:txBody>
          <a:bodyPr/>
          <a:lstStyle/>
          <a:p>
            <a:r>
              <a:rPr lang="fr-FR">
                <a:latin typeface="Arial Narrow" panose="020B0604020202020204" pitchFamily="34" charset="0"/>
                <a:cs typeface="Arial Narrow" panose="020B0604020202020204" pitchFamily="34" charset="0"/>
              </a:rPr>
              <a:t>Title of presentation  / Name of lecturer / Name of institution or laboratory</a:t>
            </a:r>
            <a:endParaRPr lang="fr-FR" dirty="0">
              <a:latin typeface="Arial Narrow" panose="020B0604020202020204" pitchFamily="34" charset="0"/>
              <a:cs typeface="Arial Narrow" panose="020B0604020202020204" pitchFamily="34" charset="0"/>
            </a:endParaRPr>
          </a:p>
        </p:txBody>
      </p:sp>
      <p:sp>
        <p:nvSpPr>
          <p:cNvPr id="5" name="Slide Number Placeholder 4">
            <a:extLst>
              <a:ext uri="{FF2B5EF4-FFF2-40B4-BE49-F238E27FC236}">
                <a16:creationId xmlns:a16="http://schemas.microsoft.com/office/drawing/2014/main" id="{993DB6B2-D924-0184-12B6-709E52F72EB0}"/>
              </a:ext>
            </a:extLst>
          </p:cNvPr>
          <p:cNvSpPr>
            <a:spLocks noGrp="1"/>
          </p:cNvSpPr>
          <p:nvPr>
            <p:ph type="sldNum" sz="quarter" idx="12"/>
          </p:nvPr>
        </p:nvSpPr>
        <p:spPr/>
        <p:txBody>
          <a:bodyPr/>
          <a:lstStyle/>
          <a:p>
            <a:fld id="{005C7FBA-D4E9-46CA-9321-3ADA2E368FCD}" type="slidenum">
              <a:rPr lang="en-GB" smtClean="0"/>
              <a:t>6</a:t>
            </a:fld>
            <a:endParaRPr lang="en-GB"/>
          </a:p>
        </p:txBody>
      </p:sp>
      <p:sp>
        <p:nvSpPr>
          <p:cNvPr id="7" name="Title 6">
            <a:extLst>
              <a:ext uri="{FF2B5EF4-FFF2-40B4-BE49-F238E27FC236}">
                <a16:creationId xmlns:a16="http://schemas.microsoft.com/office/drawing/2014/main" id="{B539C119-DDD6-D178-10A5-E409B807F855}"/>
              </a:ext>
            </a:extLst>
          </p:cNvPr>
          <p:cNvSpPr>
            <a:spLocks noGrp="1"/>
          </p:cNvSpPr>
          <p:nvPr>
            <p:ph type="title"/>
          </p:nvPr>
        </p:nvSpPr>
        <p:spPr/>
        <p:txBody>
          <a:bodyPr/>
          <a:lstStyle/>
          <a:p>
            <a:r>
              <a:rPr lang="en-US" dirty="0"/>
              <a:t>Enabling technologies</a:t>
            </a:r>
            <a:endParaRPr lang="en-GB" dirty="0"/>
          </a:p>
        </p:txBody>
      </p:sp>
    </p:spTree>
    <p:extLst>
      <p:ext uri="{BB962C8B-B14F-4D97-AF65-F5344CB8AC3E}">
        <p14:creationId xmlns:p14="http://schemas.microsoft.com/office/powerpoint/2010/main" val="414117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diagram of a graph&#10;&#10;AI-generated content may be incorrect.">
            <a:extLst>
              <a:ext uri="{FF2B5EF4-FFF2-40B4-BE49-F238E27FC236}">
                <a16:creationId xmlns:a16="http://schemas.microsoft.com/office/drawing/2014/main" id="{1A82AFE0-7E34-02B0-5B78-76F83F9022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6557" y="1600837"/>
            <a:ext cx="9959008" cy="4810516"/>
          </a:xfrm>
        </p:spPr>
      </p:pic>
      <p:sp>
        <p:nvSpPr>
          <p:cNvPr id="4" name="Footer Placeholder 3">
            <a:extLst>
              <a:ext uri="{FF2B5EF4-FFF2-40B4-BE49-F238E27FC236}">
                <a16:creationId xmlns:a16="http://schemas.microsoft.com/office/drawing/2014/main" id="{7E810983-3607-7BF4-0A3B-53569B3F74BA}"/>
              </a:ext>
            </a:extLst>
          </p:cNvPr>
          <p:cNvSpPr>
            <a:spLocks noGrp="1"/>
          </p:cNvSpPr>
          <p:nvPr>
            <p:ph type="ftr" sz="quarter" idx="11"/>
          </p:nvPr>
        </p:nvSpPr>
        <p:spPr/>
        <p:txBody>
          <a:bodyPr/>
          <a:lstStyle/>
          <a:p>
            <a:r>
              <a:rPr lang="fr-FR">
                <a:latin typeface="Arial Narrow" panose="020B0604020202020204" pitchFamily="34" charset="0"/>
                <a:cs typeface="Arial Narrow" panose="020B0604020202020204" pitchFamily="34" charset="0"/>
              </a:rPr>
              <a:t>Title of presentation  / Name of lecturer / Name of institution or laboratory</a:t>
            </a:r>
            <a:endParaRPr lang="fr-FR" dirty="0">
              <a:latin typeface="Arial Narrow" panose="020B0604020202020204" pitchFamily="34" charset="0"/>
              <a:cs typeface="Arial Narrow" panose="020B0604020202020204" pitchFamily="34" charset="0"/>
            </a:endParaRPr>
          </a:p>
        </p:txBody>
      </p:sp>
      <p:sp>
        <p:nvSpPr>
          <p:cNvPr id="5" name="Slide Number Placeholder 4">
            <a:extLst>
              <a:ext uri="{FF2B5EF4-FFF2-40B4-BE49-F238E27FC236}">
                <a16:creationId xmlns:a16="http://schemas.microsoft.com/office/drawing/2014/main" id="{759A9A94-82B0-67A5-301D-3FF902A77D6E}"/>
              </a:ext>
            </a:extLst>
          </p:cNvPr>
          <p:cNvSpPr>
            <a:spLocks noGrp="1"/>
          </p:cNvSpPr>
          <p:nvPr>
            <p:ph type="sldNum" sz="quarter" idx="12"/>
          </p:nvPr>
        </p:nvSpPr>
        <p:spPr/>
        <p:txBody>
          <a:bodyPr/>
          <a:lstStyle/>
          <a:p>
            <a:fld id="{005C7FBA-D4E9-46CA-9321-3ADA2E368FCD}" type="slidenum">
              <a:rPr lang="en-GB" smtClean="0"/>
              <a:t>7</a:t>
            </a:fld>
            <a:endParaRPr lang="en-GB"/>
          </a:p>
        </p:txBody>
      </p:sp>
      <p:sp>
        <p:nvSpPr>
          <p:cNvPr id="6" name="Title 5">
            <a:extLst>
              <a:ext uri="{FF2B5EF4-FFF2-40B4-BE49-F238E27FC236}">
                <a16:creationId xmlns:a16="http://schemas.microsoft.com/office/drawing/2014/main" id="{75DEBD37-F391-BE35-7A66-A66BBCB759F2}"/>
              </a:ext>
            </a:extLst>
          </p:cNvPr>
          <p:cNvSpPr>
            <a:spLocks noGrp="1"/>
          </p:cNvSpPr>
          <p:nvPr>
            <p:ph type="title"/>
          </p:nvPr>
        </p:nvSpPr>
        <p:spPr/>
        <p:txBody>
          <a:bodyPr/>
          <a:lstStyle/>
          <a:p>
            <a:r>
              <a:rPr lang="en-US" dirty="0"/>
              <a:t>Introduction to </a:t>
            </a:r>
            <a:r>
              <a:rPr lang="en-US" dirty="0" err="1"/>
              <a:t>ionisation</a:t>
            </a:r>
            <a:r>
              <a:rPr lang="en-US" dirty="0"/>
              <a:t> cooling:</a:t>
            </a:r>
            <a:br>
              <a:rPr lang="en-US" dirty="0"/>
            </a:br>
            <a:r>
              <a:rPr lang="en-US" dirty="0"/>
              <a:t>cooling cells</a:t>
            </a:r>
            <a:endParaRPr lang="en-GB" dirty="0"/>
          </a:p>
        </p:txBody>
      </p:sp>
    </p:spTree>
    <p:extLst>
      <p:ext uri="{BB962C8B-B14F-4D97-AF65-F5344CB8AC3E}">
        <p14:creationId xmlns:p14="http://schemas.microsoft.com/office/powerpoint/2010/main" val="27484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09916-7854-3105-A130-A63C73A8E7AD}"/>
            </a:ext>
          </a:extLst>
        </p:cNvPr>
        <p:cNvGrpSpPr/>
        <p:nvPr/>
      </p:nvGrpSpPr>
      <p:grpSpPr>
        <a:xfrm>
          <a:off x="0" y="0"/>
          <a:ext cx="0" cy="0"/>
          <a:chOff x="0" y="0"/>
          <a:chExt cx="0" cy="0"/>
        </a:xfrm>
      </p:grpSpPr>
      <p:pic>
        <p:nvPicPr>
          <p:cNvPr id="11" name="Content Placeholder 10" descr="A table with numbers and letters&#10;&#10;AI-generated content may be incorrect.">
            <a:extLst>
              <a:ext uri="{FF2B5EF4-FFF2-40B4-BE49-F238E27FC236}">
                <a16:creationId xmlns:a16="http://schemas.microsoft.com/office/drawing/2014/main" id="{BEF12915-AFD6-6604-EE4D-7239FD73293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9322" y="3347451"/>
            <a:ext cx="5181600" cy="2735041"/>
          </a:xfrm>
        </p:spPr>
      </p:pic>
      <p:pic>
        <p:nvPicPr>
          <p:cNvPr id="13" name="Content Placeholder 12" descr="A table with numbers and letters&#10;&#10;AI-generated content may be incorrect.">
            <a:extLst>
              <a:ext uri="{FF2B5EF4-FFF2-40B4-BE49-F238E27FC236}">
                <a16:creationId xmlns:a16="http://schemas.microsoft.com/office/drawing/2014/main" id="{F093C427-E0B3-D1AA-678D-651D1474E43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2601" y="3356368"/>
            <a:ext cx="4799354" cy="2726124"/>
          </a:xfrm>
        </p:spPr>
      </p:pic>
      <p:sp>
        <p:nvSpPr>
          <p:cNvPr id="4" name="Footer Placeholder 3">
            <a:extLst>
              <a:ext uri="{FF2B5EF4-FFF2-40B4-BE49-F238E27FC236}">
                <a16:creationId xmlns:a16="http://schemas.microsoft.com/office/drawing/2014/main" id="{96000703-EA1F-19D8-49BC-585AD4529921}"/>
              </a:ext>
            </a:extLst>
          </p:cNvPr>
          <p:cNvSpPr>
            <a:spLocks noGrp="1"/>
          </p:cNvSpPr>
          <p:nvPr>
            <p:ph type="ftr" sz="quarter" idx="11"/>
          </p:nvPr>
        </p:nvSpPr>
        <p:spPr/>
        <p:txBody>
          <a:bodyPr/>
          <a:lstStyle/>
          <a:p>
            <a:r>
              <a:rPr lang="fr-FR">
                <a:latin typeface="Arial Narrow" panose="020B0604020202020204" pitchFamily="34" charset="0"/>
                <a:cs typeface="Arial Narrow" panose="020B0604020202020204" pitchFamily="34" charset="0"/>
              </a:rPr>
              <a:t>Title of presentation  / Name of lecturer / Name of institution or laboratory</a:t>
            </a:r>
            <a:endParaRPr lang="fr-FR" dirty="0">
              <a:latin typeface="Arial Narrow" panose="020B0604020202020204" pitchFamily="34" charset="0"/>
              <a:cs typeface="Arial Narrow" panose="020B0604020202020204" pitchFamily="34" charset="0"/>
            </a:endParaRPr>
          </a:p>
        </p:txBody>
      </p:sp>
      <p:sp>
        <p:nvSpPr>
          <p:cNvPr id="5" name="Slide Number Placeholder 4">
            <a:extLst>
              <a:ext uri="{FF2B5EF4-FFF2-40B4-BE49-F238E27FC236}">
                <a16:creationId xmlns:a16="http://schemas.microsoft.com/office/drawing/2014/main" id="{B8931E02-74F0-F1A2-7249-A99EBB7FAF75}"/>
              </a:ext>
            </a:extLst>
          </p:cNvPr>
          <p:cNvSpPr>
            <a:spLocks noGrp="1"/>
          </p:cNvSpPr>
          <p:nvPr>
            <p:ph type="sldNum" sz="quarter" idx="12"/>
          </p:nvPr>
        </p:nvSpPr>
        <p:spPr/>
        <p:txBody>
          <a:bodyPr/>
          <a:lstStyle/>
          <a:p>
            <a:fld id="{005C7FBA-D4E9-46CA-9321-3ADA2E368FCD}" type="slidenum">
              <a:rPr lang="en-GB" smtClean="0"/>
              <a:t>8</a:t>
            </a:fld>
            <a:endParaRPr lang="en-GB"/>
          </a:p>
        </p:txBody>
      </p:sp>
      <p:sp>
        <p:nvSpPr>
          <p:cNvPr id="6" name="Title 5">
            <a:extLst>
              <a:ext uri="{FF2B5EF4-FFF2-40B4-BE49-F238E27FC236}">
                <a16:creationId xmlns:a16="http://schemas.microsoft.com/office/drawing/2014/main" id="{D7E52691-1372-778D-25B8-4192D3ED7312}"/>
              </a:ext>
            </a:extLst>
          </p:cNvPr>
          <p:cNvSpPr>
            <a:spLocks noGrp="1"/>
          </p:cNvSpPr>
          <p:nvPr>
            <p:ph type="title"/>
          </p:nvPr>
        </p:nvSpPr>
        <p:spPr/>
        <p:txBody>
          <a:bodyPr/>
          <a:lstStyle/>
          <a:p>
            <a:r>
              <a:rPr lang="en-US" dirty="0"/>
              <a:t>Introduction to </a:t>
            </a:r>
            <a:r>
              <a:rPr lang="en-US" dirty="0" err="1"/>
              <a:t>ionisation</a:t>
            </a:r>
            <a:r>
              <a:rPr lang="en-US" dirty="0"/>
              <a:t> cooling:</a:t>
            </a:r>
            <a:br>
              <a:rPr lang="en-US" dirty="0"/>
            </a:br>
            <a:r>
              <a:rPr lang="en-US" dirty="0"/>
              <a:t>cooling cells</a:t>
            </a:r>
            <a:endParaRPr lang="en-GB" dirty="0"/>
          </a:p>
        </p:txBody>
      </p:sp>
      <p:pic>
        <p:nvPicPr>
          <p:cNvPr id="15" name="Picture 14" descr="A diagram of a car&#10;&#10;AI-generated content may be incorrect.">
            <a:extLst>
              <a:ext uri="{FF2B5EF4-FFF2-40B4-BE49-F238E27FC236}">
                <a16:creationId xmlns:a16="http://schemas.microsoft.com/office/drawing/2014/main" id="{D88B48C6-C1B4-198A-8ECA-FBDEA0A4B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8267" y="1401632"/>
            <a:ext cx="7981713" cy="1941028"/>
          </a:xfrm>
          <a:prstGeom prst="rect">
            <a:avLst/>
          </a:prstGeom>
        </p:spPr>
      </p:pic>
      <p:sp>
        <p:nvSpPr>
          <p:cNvPr id="17" name="Oval 16">
            <a:extLst>
              <a:ext uri="{FF2B5EF4-FFF2-40B4-BE49-F238E27FC236}">
                <a16:creationId xmlns:a16="http://schemas.microsoft.com/office/drawing/2014/main" id="{F5A06286-269B-CFD7-E43A-253CB5CB1005}"/>
              </a:ext>
            </a:extLst>
          </p:cNvPr>
          <p:cNvSpPr/>
          <p:nvPr/>
        </p:nvSpPr>
        <p:spPr>
          <a:xfrm>
            <a:off x="2577549" y="3342659"/>
            <a:ext cx="649356" cy="48813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4B1801C9-81EC-5F8C-B705-9CEAD2B6F94B}"/>
              </a:ext>
            </a:extLst>
          </p:cNvPr>
          <p:cNvSpPr/>
          <p:nvPr/>
        </p:nvSpPr>
        <p:spPr>
          <a:xfrm>
            <a:off x="9216885" y="3513838"/>
            <a:ext cx="795131" cy="280785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5757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2BC0C-B9FF-0F68-BEF3-CE5165F042A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27DD17-7BCD-7670-5F61-95297CA7BDE2}"/>
              </a:ext>
            </a:extLst>
          </p:cNvPr>
          <p:cNvSpPr>
            <a:spLocks noGrp="1"/>
          </p:cNvSpPr>
          <p:nvPr>
            <p:ph type="ftr" sz="quarter" idx="11"/>
          </p:nvPr>
        </p:nvSpPr>
        <p:spPr/>
        <p:txBody>
          <a:bodyPr/>
          <a:lstStyle/>
          <a:p>
            <a:r>
              <a:rPr lang="fr-FR">
                <a:latin typeface="Arial Narrow" panose="020B0604020202020204" pitchFamily="34" charset="0"/>
                <a:cs typeface="Arial Narrow" panose="020B0604020202020204" pitchFamily="34" charset="0"/>
              </a:rPr>
              <a:t>Title of presentation  / Name of lecturer / Name of institution or laboratory</a:t>
            </a:r>
            <a:endParaRPr lang="fr-FR" dirty="0">
              <a:latin typeface="Arial Narrow" panose="020B0604020202020204" pitchFamily="34" charset="0"/>
              <a:cs typeface="Arial Narrow" panose="020B0604020202020204" pitchFamily="34" charset="0"/>
            </a:endParaRPr>
          </a:p>
        </p:txBody>
      </p:sp>
      <p:sp>
        <p:nvSpPr>
          <p:cNvPr id="5" name="Slide Number Placeholder 4">
            <a:extLst>
              <a:ext uri="{FF2B5EF4-FFF2-40B4-BE49-F238E27FC236}">
                <a16:creationId xmlns:a16="http://schemas.microsoft.com/office/drawing/2014/main" id="{BCA8224A-1E99-0001-5E25-3FB685D8954A}"/>
              </a:ext>
            </a:extLst>
          </p:cNvPr>
          <p:cNvSpPr>
            <a:spLocks noGrp="1"/>
          </p:cNvSpPr>
          <p:nvPr>
            <p:ph type="sldNum" sz="quarter" idx="12"/>
          </p:nvPr>
        </p:nvSpPr>
        <p:spPr/>
        <p:txBody>
          <a:bodyPr/>
          <a:lstStyle/>
          <a:p>
            <a:fld id="{005C7FBA-D4E9-46CA-9321-3ADA2E368FCD}" type="slidenum">
              <a:rPr lang="en-GB" smtClean="0"/>
              <a:t>9</a:t>
            </a:fld>
            <a:endParaRPr lang="en-GB"/>
          </a:p>
        </p:txBody>
      </p:sp>
      <p:sp>
        <p:nvSpPr>
          <p:cNvPr id="6" name="Title 5">
            <a:extLst>
              <a:ext uri="{FF2B5EF4-FFF2-40B4-BE49-F238E27FC236}">
                <a16:creationId xmlns:a16="http://schemas.microsoft.com/office/drawing/2014/main" id="{3EA53CFA-6C1E-9483-6141-5732E09BF3DD}"/>
              </a:ext>
            </a:extLst>
          </p:cNvPr>
          <p:cNvSpPr>
            <a:spLocks noGrp="1"/>
          </p:cNvSpPr>
          <p:nvPr>
            <p:ph type="title"/>
          </p:nvPr>
        </p:nvSpPr>
        <p:spPr/>
        <p:txBody>
          <a:bodyPr/>
          <a:lstStyle/>
          <a:p>
            <a:r>
              <a:rPr lang="en-US" dirty="0"/>
              <a:t>Introduction to </a:t>
            </a:r>
            <a:r>
              <a:rPr lang="en-US" dirty="0" err="1"/>
              <a:t>ionisation</a:t>
            </a:r>
            <a:r>
              <a:rPr lang="en-US" dirty="0"/>
              <a:t> cooling:</a:t>
            </a:r>
            <a:br>
              <a:rPr lang="en-US" dirty="0"/>
            </a:br>
            <a:r>
              <a:rPr lang="en-US" dirty="0"/>
              <a:t>cooling cells</a:t>
            </a:r>
            <a:endParaRPr lang="en-GB" dirty="0"/>
          </a:p>
        </p:txBody>
      </p:sp>
      <p:pic>
        <p:nvPicPr>
          <p:cNvPr id="15" name="Picture 14" descr="A diagram of a car&#10;&#10;AI-generated content may be incorrect.">
            <a:extLst>
              <a:ext uri="{FF2B5EF4-FFF2-40B4-BE49-F238E27FC236}">
                <a16:creationId xmlns:a16="http://schemas.microsoft.com/office/drawing/2014/main" id="{EAD65502-2EB1-0E57-07B2-AEA901C76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267" y="1401632"/>
            <a:ext cx="7981713" cy="1941028"/>
          </a:xfrm>
          <a:prstGeom prst="rect">
            <a:avLst/>
          </a:prstGeom>
        </p:spPr>
      </p:pic>
      <p:pic>
        <p:nvPicPr>
          <p:cNvPr id="10" name="Content Placeholder 9" descr="A table of numbers and letters&#10;&#10;AI-generated content may be incorrect.">
            <a:extLst>
              <a:ext uri="{FF2B5EF4-FFF2-40B4-BE49-F238E27FC236}">
                <a16:creationId xmlns:a16="http://schemas.microsoft.com/office/drawing/2014/main" id="{3D1A4EDD-93D3-3AAD-4657-80B0D591D64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17207" y="3273308"/>
            <a:ext cx="4336100" cy="3045421"/>
          </a:xfrm>
        </p:spPr>
      </p:pic>
      <p:pic>
        <p:nvPicPr>
          <p:cNvPr id="14" name="Content Placeholder 13" descr="A table with numbers and letters&#10;&#10;AI-generated content may be incorrect.">
            <a:extLst>
              <a:ext uri="{FF2B5EF4-FFF2-40B4-BE49-F238E27FC236}">
                <a16:creationId xmlns:a16="http://schemas.microsoft.com/office/drawing/2014/main" id="{14252BF7-2EE4-32AE-6DD4-3DD158472EC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986345" y="3509826"/>
            <a:ext cx="5848511" cy="2846369"/>
          </a:xfrm>
        </p:spPr>
      </p:pic>
      <p:sp>
        <p:nvSpPr>
          <p:cNvPr id="16" name="Oval 15">
            <a:extLst>
              <a:ext uri="{FF2B5EF4-FFF2-40B4-BE49-F238E27FC236}">
                <a16:creationId xmlns:a16="http://schemas.microsoft.com/office/drawing/2014/main" id="{9D95C3AF-344A-1812-05CC-4DBF33099597}"/>
              </a:ext>
            </a:extLst>
          </p:cNvPr>
          <p:cNvSpPr/>
          <p:nvPr/>
        </p:nvSpPr>
        <p:spPr>
          <a:xfrm>
            <a:off x="3120888" y="3174380"/>
            <a:ext cx="841512" cy="354159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958248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Col PPT template 2024" id="{F194A231-5BC8-4A2D-97BD-E037FFACD11B}" vid="{DCB0BA56-B8DC-4F6C-9716-BF798E6F13B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MuCol PPT template - 2024</Template>
  <TotalTime>370</TotalTime>
  <Words>1660</Words>
  <Application>Microsoft Office PowerPoint</Application>
  <PresentationFormat>Widescreen</PresentationFormat>
  <Paragraphs>185</Paragraphs>
  <Slides>32</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Aptos</vt:lpstr>
      <vt:lpstr>Aptos Display</vt:lpstr>
      <vt:lpstr>Arial</vt:lpstr>
      <vt:lpstr>Arial Narrow</vt:lpstr>
      <vt:lpstr>Artifakt Element Book</vt:lpstr>
      <vt:lpstr>Calibri</vt:lpstr>
      <vt:lpstr>Cambria Math</vt:lpstr>
      <vt:lpstr>Helvetica</vt:lpstr>
      <vt:lpstr>Lato</vt:lpstr>
      <vt:lpstr>Custom Design</vt:lpstr>
      <vt:lpstr>Office Theme</vt:lpstr>
      <vt:lpstr>Development in Muon Ionisation Cooling</vt:lpstr>
      <vt:lpstr>Outline</vt:lpstr>
      <vt:lpstr>Introduction to ionisation cooling</vt:lpstr>
      <vt:lpstr>Introduction to ionisation cooling</vt:lpstr>
      <vt:lpstr>Introduction to ionisation cooling</vt:lpstr>
      <vt:lpstr>Enabling technologies</vt:lpstr>
      <vt:lpstr>Introduction to ionisation cooling: cooling cells</vt:lpstr>
      <vt:lpstr>Introduction to ionisation cooling: cooling cells</vt:lpstr>
      <vt:lpstr>Introduction to ionisation cooling: cooling cells</vt:lpstr>
      <vt:lpstr>Enabling technologies: Absorbers</vt:lpstr>
      <vt:lpstr>LiH absorbers</vt:lpstr>
      <vt:lpstr>Enabling Technologies: RadioFrequency </vt:lpstr>
      <vt:lpstr>Enabling Technologies: Magnets</vt:lpstr>
      <vt:lpstr>Enabling Technologies: Cooling cell integration </vt:lpstr>
      <vt:lpstr>Enabling Technologies: Magnetic forces</vt:lpstr>
      <vt:lpstr>Enabling Technologies: Cooling cell components</vt:lpstr>
      <vt:lpstr>Enabling Technologies: Magnetic forces</vt:lpstr>
      <vt:lpstr>Enabling Technologies: Cryostat</vt:lpstr>
      <vt:lpstr>Enabling Technologies: RadioFrequency</vt:lpstr>
      <vt:lpstr>Enabling Technologies: RadioFrequency and bam loading </vt:lpstr>
      <vt:lpstr>PowerPoint Presentation</vt:lpstr>
      <vt:lpstr>PowerPoint Presentation</vt:lpstr>
      <vt:lpstr>PowerPoint Presentation</vt:lpstr>
      <vt:lpstr>RF cavity operation in external magnetic fields</vt:lpstr>
      <vt:lpstr>Enabling Technologies: Cooling Cell Integration</vt:lpstr>
      <vt:lpstr>R&amp;D Program</vt:lpstr>
      <vt:lpstr>R&amp;D programme on ionisation cooling: phases</vt:lpstr>
      <vt:lpstr>R&amp;D programme on ionisation cooling: timeline</vt:lpstr>
      <vt:lpstr>Demonstrator</vt:lpstr>
      <vt:lpstr>Demonstrator</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Michela Lancellotti</dc:creator>
  <cp:lastModifiedBy>Roberto Losito</cp:lastModifiedBy>
  <cp:revision>17</cp:revision>
  <dcterms:created xsi:type="dcterms:W3CDTF">2024-02-26T13:42:26Z</dcterms:created>
  <dcterms:modified xsi:type="dcterms:W3CDTF">2025-05-27T06:27:53Z</dcterms:modified>
</cp:coreProperties>
</file>