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7" r:id="rId5"/>
    <p:sldMasterId id="2147483744" r:id="rId6"/>
    <p:sldMasterId id="2147483762" r:id="rId7"/>
    <p:sldMasterId id="2147483802" r:id="rId8"/>
    <p:sldMasterId id="2147483804" r:id="rId9"/>
    <p:sldMasterId id="2147483821" r:id="rId10"/>
    <p:sldMasterId id="2147483840" r:id="rId11"/>
  </p:sldMasterIdLst>
  <p:notesMasterIdLst>
    <p:notesMasterId r:id="rId81"/>
  </p:notesMasterIdLst>
  <p:sldIdLst>
    <p:sldId id="436" r:id="rId12"/>
    <p:sldId id="996" r:id="rId13"/>
    <p:sldId id="258" r:id="rId14"/>
    <p:sldId id="279" r:id="rId15"/>
    <p:sldId id="1349" r:id="rId16"/>
    <p:sldId id="976" r:id="rId17"/>
    <p:sldId id="984" r:id="rId18"/>
    <p:sldId id="383" r:id="rId19"/>
    <p:sldId id="1021" r:id="rId20"/>
    <p:sldId id="399" r:id="rId21"/>
    <p:sldId id="949" r:id="rId22"/>
    <p:sldId id="1018" r:id="rId23"/>
    <p:sldId id="1001" r:id="rId24"/>
    <p:sldId id="1022" r:id="rId25"/>
    <p:sldId id="988" r:id="rId26"/>
    <p:sldId id="689" r:id="rId27"/>
    <p:sldId id="1023" r:id="rId28"/>
    <p:sldId id="381" r:id="rId29"/>
    <p:sldId id="549" r:id="rId30"/>
    <p:sldId id="1036" r:id="rId31"/>
    <p:sldId id="1024" r:id="rId32"/>
    <p:sldId id="983" r:id="rId33"/>
    <p:sldId id="1026" r:id="rId34"/>
    <p:sldId id="1356" r:id="rId35"/>
    <p:sldId id="290" r:id="rId36"/>
    <p:sldId id="291" r:id="rId37"/>
    <p:sldId id="989" r:id="rId38"/>
    <p:sldId id="985" r:id="rId39"/>
    <p:sldId id="260" r:id="rId40"/>
    <p:sldId id="966" r:id="rId41"/>
    <p:sldId id="1029" r:id="rId42"/>
    <p:sldId id="950" r:id="rId43"/>
    <p:sldId id="1030" r:id="rId44"/>
    <p:sldId id="936" r:id="rId45"/>
    <p:sldId id="314" r:id="rId46"/>
    <p:sldId id="1032" r:id="rId47"/>
    <p:sldId id="276" r:id="rId48"/>
    <p:sldId id="1364" r:id="rId49"/>
    <p:sldId id="1365" r:id="rId50"/>
    <p:sldId id="1033" r:id="rId51"/>
    <p:sldId id="967" r:id="rId52"/>
    <p:sldId id="1347" r:id="rId53"/>
    <p:sldId id="1348" r:id="rId54"/>
    <p:sldId id="1035" r:id="rId55"/>
    <p:sldId id="317" r:id="rId56"/>
    <p:sldId id="318" r:id="rId57"/>
    <p:sldId id="319" r:id="rId58"/>
    <p:sldId id="321" r:id="rId59"/>
    <p:sldId id="1038" r:id="rId60"/>
    <p:sldId id="1363" r:id="rId61"/>
    <p:sldId id="1015" r:id="rId62"/>
    <p:sldId id="1357" r:id="rId63"/>
    <p:sldId id="354" r:id="rId64"/>
    <p:sldId id="371" r:id="rId65"/>
    <p:sldId id="1358" r:id="rId66"/>
    <p:sldId id="1359" r:id="rId67"/>
    <p:sldId id="292" r:id="rId68"/>
    <p:sldId id="937" r:id="rId69"/>
    <p:sldId id="1360" r:id="rId70"/>
    <p:sldId id="1361" r:id="rId71"/>
    <p:sldId id="1355" r:id="rId72"/>
    <p:sldId id="1034" r:id="rId73"/>
    <p:sldId id="409" r:id="rId74"/>
    <p:sldId id="470" r:id="rId75"/>
    <p:sldId id="684" r:id="rId76"/>
    <p:sldId id="268" r:id="rId77"/>
    <p:sldId id="277" r:id="rId78"/>
    <p:sldId id="1040" r:id="rId79"/>
    <p:sldId id="1041"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0D193D-E9D5-3600-FE44-9C2E8E9A464B}" name="Pooley, Daniel (STFC,RAL,ISIS)" initials="P(" userId="S::daniel.pooley@stfc.ac.uk::bd519104-1fa3-43ef-ac03-a20aef53ecff" providerId="AD"/>
  <p188:author id="{32663269-B9D4-CDCC-485F-E710C229990C}" name="Hillier, Adrian (STFC,RAL,ISIS)" initials="AH" userId="S::adrian.hillier@stfc.ac.uk::ab42901d-1d0c-4d4c-90c5-c0b14f3300ec" providerId="AD"/>
  <p188:author id="{1520C66D-0999-C837-FCB2-30D49904F9AB}" name="Jones, Alex (STFC,RAL,TECH)" initials="AJ" userId="S::alex.jones@stfc.ac.uk::952b01e7-4820-492e-a008-3d24991765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1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F1B10-40DA-40B6-BEE7-88FCE9C6F2C3}" v="12" dt="2025-05-27T05:32:47.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7" d="100"/>
          <a:sy n="67" d="100"/>
        </p:scale>
        <p:origin x="64"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microsoft.com/office/2015/10/relationships/revisionInfo" Target="revisionInfo.xml"/><Relationship Id="rId61" Type="http://schemas.openxmlformats.org/officeDocument/2006/relationships/slide" Target="slides/slide5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ier, Adrian (STFC,RAL,ISIS)" userId="ab42901d-1d0c-4d4c-90c5-c0b14f3300ec" providerId="ADAL" clId="{323F1B10-40DA-40B6-BEE7-88FCE9C6F2C3}"/>
    <pc:docChg chg="undo custSel addSld delSld modSld">
      <pc:chgData name="Hillier, Adrian (STFC,RAL,ISIS)" userId="ab42901d-1d0c-4d4c-90c5-c0b14f3300ec" providerId="ADAL" clId="{323F1B10-40DA-40B6-BEE7-88FCE9C6F2C3}" dt="2025-05-27T05:32:49.919" v="108" actId="1076"/>
      <pc:docMkLst>
        <pc:docMk/>
      </pc:docMkLst>
      <pc:sldChg chg="del">
        <pc:chgData name="Hillier, Adrian (STFC,RAL,ISIS)" userId="ab42901d-1d0c-4d4c-90c5-c0b14f3300ec" providerId="ADAL" clId="{323F1B10-40DA-40B6-BEE7-88FCE9C6F2C3}" dt="2025-05-26T12:45:35.166" v="0" actId="47"/>
        <pc:sldMkLst>
          <pc:docMk/>
          <pc:sldMk cId="4045063106" sldId="256"/>
        </pc:sldMkLst>
      </pc:sldChg>
      <pc:sldChg chg="del">
        <pc:chgData name="Hillier, Adrian (STFC,RAL,ISIS)" userId="ab42901d-1d0c-4d4c-90c5-c0b14f3300ec" providerId="ADAL" clId="{323F1B10-40DA-40B6-BEE7-88FCE9C6F2C3}" dt="2025-05-26T12:45:35.166" v="0" actId="47"/>
        <pc:sldMkLst>
          <pc:docMk/>
          <pc:sldMk cId="2488319236" sldId="257"/>
        </pc:sldMkLst>
      </pc:sldChg>
      <pc:sldChg chg="del">
        <pc:chgData name="Hillier, Adrian (STFC,RAL,ISIS)" userId="ab42901d-1d0c-4d4c-90c5-c0b14f3300ec" providerId="ADAL" clId="{323F1B10-40DA-40B6-BEE7-88FCE9C6F2C3}" dt="2025-05-26T12:45:35.166" v="0" actId="47"/>
        <pc:sldMkLst>
          <pc:docMk/>
          <pc:sldMk cId="4014843288" sldId="261"/>
        </pc:sldMkLst>
      </pc:sldChg>
      <pc:sldChg chg="del">
        <pc:chgData name="Hillier, Adrian (STFC,RAL,ISIS)" userId="ab42901d-1d0c-4d4c-90c5-c0b14f3300ec" providerId="ADAL" clId="{323F1B10-40DA-40B6-BEE7-88FCE9C6F2C3}" dt="2025-05-26T12:45:35.166" v="0" actId="47"/>
        <pc:sldMkLst>
          <pc:docMk/>
          <pc:sldMk cId="365665597" sldId="262"/>
        </pc:sldMkLst>
      </pc:sldChg>
      <pc:sldChg chg="del mod modShow">
        <pc:chgData name="Hillier, Adrian (STFC,RAL,ISIS)" userId="ab42901d-1d0c-4d4c-90c5-c0b14f3300ec" providerId="ADAL" clId="{323F1B10-40DA-40B6-BEE7-88FCE9C6F2C3}" dt="2025-05-26T13:17:20.090" v="46" actId="2696"/>
        <pc:sldMkLst>
          <pc:docMk/>
          <pc:sldMk cId="2334356526" sldId="268"/>
        </pc:sldMkLst>
      </pc:sldChg>
      <pc:sldChg chg="add mod modShow">
        <pc:chgData name="Hillier, Adrian (STFC,RAL,ISIS)" userId="ab42901d-1d0c-4d4c-90c5-c0b14f3300ec" providerId="ADAL" clId="{323F1B10-40DA-40B6-BEE7-88FCE9C6F2C3}" dt="2025-05-26T13:17:34.556" v="48" actId="729"/>
        <pc:sldMkLst>
          <pc:docMk/>
          <pc:sldMk cId="3305977211" sldId="268"/>
        </pc:sldMkLst>
      </pc:sldChg>
      <pc:sldChg chg="del">
        <pc:chgData name="Hillier, Adrian (STFC,RAL,ISIS)" userId="ab42901d-1d0c-4d4c-90c5-c0b14f3300ec" providerId="ADAL" clId="{323F1B10-40DA-40B6-BEE7-88FCE9C6F2C3}" dt="2025-05-26T12:45:35.166" v="0" actId="47"/>
        <pc:sldMkLst>
          <pc:docMk/>
          <pc:sldMk cId="729090370" sldId="269"/>
        </pc:sldMkLst>
      </pc:sldChg>
      <pc:sldChg chg="del">
        <pc:chgData name="Hillier, Adrian (STFC,RAL,ISIS)" userId="ab42901d-1d0c-4d4c-90c5-c0b14f3300ec" providerId="ADAL" clId="{323F1B10-40DA-40B6-BEE7-88FCE9C6F2C3}" dt="2025-05-26T12:45:35.166" v="0" actId="47"/>
        <pc:sldMkLst>
          <pc:docMk/>
          <pc:sldMk cId="3834718891" sldId="270"/>
        </pc:sldMkLst>
      </pc:sldChg>
      <pc:sldChg chg="add mod modShow">
        <pc:chgData name="Hillier, Adrian (STFC,RAL,ISIS)" userId="ab42901d-1d0c-4d4c-90c5-c0b14f3300ec" providerId="ADAL" clId="{323F1B10-40DA-40B6-BEE7-88FCE9C6F2C3}" dt="2025-05-26T13:17:34.556" v="48" actId="729"/>
        <pc:sldMkLst>
          <pc:docMk/>
          <pc:sldMk cId="200902771" sldId="277"/>
        </pc:sldMkLst>
      </pc:sldChg>
      <pc:sldChg chg="del mod modShow">
        <pc:chgData name="Hillier, Adrian (STFC,RAL,ISIS)" userId="ab42901d-1d0c-4d4c-90c5-c0b14f3300ec" providerId="ADAL" clId="{323F1B10-40DA-40B6-BEE7-88FCE9C6F2C3}" dt="2025-05-26T13:17:20.090" v="46" actId="2696"/>
        <pc:sldMkLst>
          <pc:docMk/>
          <pc:sldMk cId="2936319318" sldId="277"/>
        </pc:sldMkLst>
      </pc:sldChg>
      <pc:sldChg chg="del">
        <pc:chgData name="Hillier, Adrian (STFC,RAL,ISIS)" userId="ab42901d-1d0c-4d4c-90c5-c0b14f3300ec" providerId="ADAL" clId="{323F1B10-40DA-40B6-BEE7-88FCE9C6F2C3}" dt="2025-05-26T12:45:35.166" v="0" actId="47"/>
        <pc:sldMkLst>
          <pc:docMk/>
          <pc:sldMk cId="3647642849" sldId="284"/>
        </pc:sldMkLst>
      </pc:sldChg>
      <pc:sldChg chg="del">
        <pc:chgData name="Hillier, Adrian (STFC,RAL,ISIS)" userId="ab42901d-1d0c-4d4c-90c5-c0b14f3300ec" providerId="ADAL" clId="{323F1B10-40DA-40B6-BEE7-88FCE9C6F2C3}" dt="2025-05-26T12:45:35.166" v="0" actId="47"/>
        <pc:sldMkLst>
          <pc:docMk/>
          <pc:sldMk cId="3114808196" sldId="286"/>
        </pc:sldMkLst>
      </pc:sldChg>
      <pc:sldChg chg="del">
        <pc:chgData name="Hillier, Adrian (STFC,RAL,ISIS)" userId="ab42901d-1d0c-4d4c-90c5-c0b14f3300ec" providerId="ADAL" clId="{323F1B10-40DA-40B6-BEE7-88FCE9C6F2C3}" dt="2025-05-26T12:45:35.166" v="0" actId="47"/>
        <pc:sldMkLst>
          <pc:docMk/>
          <pc:sldMk cId="1333577466" sldId="289"/>
        </pc:sldMkLst>
      </pc:sldChg>
      <pc:sldChg chg="del">
        <pc:chgData name="Hillier, Adrian (STFC,RAL,ISIS)" userId="ab42901d-1d0c-4d4c-90c5-c0b14f3300ec" providerId="ADAL" clId="{323F1B10-40DA-40B6-BEE7-88FCE9C6F2C3}" dt="2025-05-26T12:45:35.166" v="0" actId="47"/>
        <pc:sldMkLst>
          <pc:docMk/>
          <pc:sldMk cId="134045350" sldId="294"/>
        </pc:sldMkLst>
      </pc:sldChg>
      <pc:sldChg chg="del">
        <pc:chgData name="Hillier, Adrian (STFC,RAL,ISIS)" userId="ab42901d-1d0c-4d4c-90c5-c0b14f3300ec" providerId="ADAL" clId="{323F1B10-40DA-40B6-BEE7-88FCE9C6F2C3}" dt="2025-05-26T12:45:35.166" v="0" actId="47"/>
        <pc:sldMkLst>
          <pc:docMk/>
          <pc:sldMk cId="2467567084" sldId="323"/>
        </pc:sldMkLst>
      </pc:sldChg>
      <pc:sldChg chg="del">
        <pc:chgData name="Hillier, Adrian (STFC,RAL,ISIS)" userId="ab42901d-1d0c-4d4c-90c5-c0b14f3300ec" providerId="ADAL" clId="{323F1B10-40DA-40B6-BEE7-88FCE9C6F2C3}" dt="2025-05-26T12:45:35.166" v="0" actId="47"/>
        <pc:sldMkLst>
          <pc:docMk/>
          <pc:sldMk cId="1618425677" sldId="327"/>
        </pc:sldMkLst>
      </pc:sldChg>
      <pc:sldChg chg="del">
        <pc:chgData name="Hillier, Adrian (STFC,RAL,ISIS)" userId="ab42901d-1d0c-4d4c-90c5-c0b14f3300ec" providerId="ADAL" clId="{323F1B10-40DA-40B6-BEE7-88FCE9C6F2C3}" dt="2025-05-26T12:45:35.166" v="0" actId="47"/>
        <pc:sldMkLst>
          <pc:docMk/>
          <pc:sldMk cId="3295284993" sldId="333"/>
        </pc:sldMkLst>
      </pc:sldChg>
      <pc:sldChg chg="del">
        <pc:chgData name="Hillier, Adrian (STFC,RAL,ISIS)" userId="ab42901d-1d0c-4d4c-90c5-c0b14f3300ec" providerId="ADAL" clId="{323F1B10-40DA-40B6-BEE7-88FCE9C6F2C3}" dt="2025-05-26T12:45:35.166" v="0" actId="47"/>
        <pc:sldMkLst>
          <pc:docMk/>
          <pc:sldMk cId="2401538426" sldId="355"/>
        </pc:sldMkLst>
      </pc:sldChg>
      <pc:sldChg chg="del">
        <pc:chgData name="Hillier, Adrian (STFC,RAL,ISIS)" userId="ab42901d-1d0c-4d4c-90c5-c0b14f3300ec" providerId="ADAL" clId="{323F1B10-40DA-40B6-BEE7-88FCE9C6F2C3}" dt="2025-05-26T12:45:35.166" v="0" actId="47"/>
        <pc:sldMkLst>
          <pc:docMk/>
          <pc:sldMk cId="4151753035" sldId="361"/>
        </pc:sldMkLst>
      </pc:sldChg>
      <pc:sldChg chg="del">
        <pc:chgData name="Hillier, Adrian (STFC,RAL,ISIS)" userId="ab42901d-1d0c-4d4c-90c5-c0b14f3300ec" providerId="ADAL" clId="{323F1B10-40DA-40B6-BEE7-88FCE9C6F2C3}" dt="2025-05-26T12:45:35.166" v="0" actId="47"/>
        <pc:sldMkLst>
          <pc:docMk/>
          <pc:sldMk cId="3025984573" sldId="362"/>
        </pc:sldMkLst>
      </pc:sldChg>
      <pc:sldChg chg="del">
        <pc:chgData name="Hillier, Adrian (STFC,RAL,ISIS)" userId="ab42901d-1d0c-4d4c-90c5-c0b14f3300ec" providerId="ADAL" clId="{323F1B10-40DA-40B6-BEE7-88FCE9C6F2C3}" dt="2025-05-26T12:45:35.166" v="0" actId="47"/>
        <pc:sldMkLst>
          <pc:docMk/>
          <pc:sldMk cId="4109887050" sldId="394"/>
        </pc:sldMkLst>
      </pc:sldChg>
      <pc:sldChg chg="del">
        <pc:chgData name="Hillier, Adrian (STFC,RAL,ISIS)" userId="ab42901d-1d0c-4d4c-90c5-c0b14f3300ec" providerId="ADAL" clId="{323F1B10-40DA-40B6-BEE7-88FCE9C6F2C3}" dt="2025-05-26T12:45:35.166" v="0" actId="47"/>
        <pc:sldMkLst>
          <pc:docMk/>
          <pc:sldMk cId="2320797225" sldId="398"/>
        </pc:sldMkLst>
      </pc:sldChg>
      <pc:sldChg chg="del">
        <pc:chgData name="Hillier, Adrian (STFC,RAL,ISIS)" userId="ab42901d-1d0c-4d4c-90c5-c0b14f3300ec" providerId="ADAL" clId="{323F1B10-40DA-40B6-BEE7-88FCE9C6F2C3}" dt="2025-05-26T12:45:35.166" v="0" actId="47"/>
        <pc:sldMkLst>
          <pc:docMk/>
          <pc:sldMk cId="4127961995" sldId="401"/>
        </pc:sldMkLst>
      </pc:sldChg>
      <pc:sldChg chg="del">
        <pc:chgData name="Hillier, Adrian (STFC,RAL,ISIS)" userId="ab42901d-1d0c-4d4c-90c5-c0b14f3300ec" providerId="ADAL" clId="{323F1B10-40DA-40B6-BEE7-88FCE9C6F2C3}" dt="2025-05-26T12:45:35.166" v="0" actId="47"/>
        <pc:sldMkLst>
          <pc:docMk/>
          <pc:sldMk cId="3503258563" sldId="404"/>
        </pc:sldMkLst>
      </pc:sldChg>
      <pc:sldChg chg="del">
        <pc:chgData name="Hillier, Adrian (STFC,RAL,ISIS)" userId="ab42901d-1d0c-4d4c-90c5-c0b14f3300ec" providerId="ADAL" clId="{323F1B10-40DA-40B6-BEE7-88FCE9C6F2C3}" dt="2025-05-26T12:45:35.166" v="0" actId="47"/>
        <pc:sldMkLst>
          <pc:docMk/>
          <pc:sldMk cId="3369439933" sldId="407"/>
        </pc:sldMkLst>
      </pc:sldChg>
      <pc:sldChg chg="add mod modShow">
        <pc:chgData name="Hillier, Adrian (STFC,RAL,ISIS)" userId="ab42901d-1d0c-4d4c-90c5-c0b14f3300ec" providerId="ADAL" clId="{323F1B10-40DA-40B6-BEE7-88FCE9C6F2C3}" dt="2025-05-26T12:46:20.598" v="7" actId="729"/>
        <pc:sldMkLst>
          <pc:docMk/>
          <pc:sldMk cId="449274082" sldId="409"/>
        </pc:sldMkLst>
      </pc:sldChg>
      <pc:sldChg chg="add del">
        <pc:chgData name="Hillier, Adrian (STFC,RAL,ISIS)" userId="ab42901d-1d0c-4d4c-90c5-c0b14f3300ec" providerId="ADAL" clId="{323F1B10-40DA-40B6-BEE7-88FCE9C6F2C3}" dt="2025-05-26T12:46:09.422" v="5" actId="2696"/>
        <pc:sldMkLst>
          <pc:docMk/>
          <pc:sldMk cId="2922910006" sldId="409"/>
        </pc:sldMkLst>
      </pc:sldChg>
      <pc:sldChg chg="add del">
        <pc:chgData name="Hillier, Adrian (STFC,RAL,ISIS)" userId="ab42901d-1d0c-4d4c-90c5-c0b14f3300ec" providerId="ADAL" clId="{323F1B10-40DA-40B6-BEE7-88FCE9C6F2C3}" dt="2025-05-26T12:45:58.469" v="3"/>
        <pc:sldMkLst>
          <pc:docMk/>
          <pc:sldMk cId="3612522846" sldId="409"/>
        </pc:sldMkLst>
      </pc:sldChg>
      <pc:sldChg chg="del">
        <pc:chgData name="Hillier, Adrian (STFC,RAL,ISIS)" userId="ab42901d-1d0c-4d4c-90c5-c0b14f3300ec" providerId="ADAL" clId="{323F1B10-40DA-40B6-BEE7-88FCE9C6F2C3}" dt="2025-05-26T12:45:35.166" v="0" actId="47"/>
        <pc:sldMkLst>
          <pc:docMk/>
          <pc:sldMk cId="2396306212" sldId="410"/>
        </pc:sldMkLst>
      </pc:sldChg>
      <pc:sldChg chg="del">
        <pc:chgData name="Hillier, Adrian (STFC,RAL,ISIS)" userId="ab42901d-1d0c-4d4c-90c5-c0b14f3300ec" providerId="ADAL" clId="{323F1B10-40DA-40B6-BEE7-88FCE9C6F2C3}" dt="2025-05-26T12:45:35.166" v="0" actId="47"/>
        <pc:sldMkLst>
          <pc:docMk/>
          <pc:sldMk cId="3227055715" sldId="416"/>
        </pc:sldMkLst>
      </pc:sldChg>
      <pc:sldChg chg="del">
        <pc:chgData name="Hillier, Adrian (STFC,RAL,ISIS)" userId="ab42901d-1d0c-4d4c-90c5-c0b14f3300ec" providerId="ADAL" clId="{323F1B10-40DA-40B6-BEE7-88FCE9C6F2C3}" dt="2025-05-26T12:45:35.166" v="0" actId="47"/>
        <pc:sldMkLst>
          <pc:docMk/>
          <pc:sldMk cId="3116351639" sldId="426"/>
        </pc:sldMkLst>
      </pc:sldChg>
      <pc:sldChg chg="del">
        <pc:chgData name="Hillier, Adrian (STFC,RAL,ISIS)" userId="ab42901d-1d0c-4d4c-90c5-c0b14f3300ec" providerId="ADAL" clId="{323F1B10-40DA-40B6-BEE7-88FCE9C6F2C3}" dt="2025-05-26T12:45:35.166" v="0" actId="47"/>
        <pc:sldMkLst>
          <pc:docMk/>
          <pc:sldMk cId="3584060131" sldId="446"/>
        </pc:sldMkLst>
      </pc:sldChg>
      <pc:sldChg chg="del">
        <pc:chgData name="Hillier, Adrian (STFC,RAL,ISIS)" userId="ab42901d-1d0c-4d4c-90c5-c0b14f3300ec" providerId="ADAL" clId="{323F1B10-40DA-40B6-BEE7-88FCE9C6F2C3}" dt="2025-05-26T12:45:35.166" v="0" actId="47"/>
        <pc:sldMkLst>
          <pc:docMk/>
          <pc:sldMk cId="1364613390" sldId="447"/>
        </pc:sldMkLst>
      </pc:sldChg>
      <pc:sldChg chg="del">
        <pc:chgData name="Hillier, Adrian (STFC,RAL,ISIS)" userId="ab42901d-1d0c-4d4c-90c5-c0b14f3300ec" providerId="ADAL" clId="{323F1B10-40DA-40B6-BEE7-88FCE9C6F2C3}" dt="2025-05-26T12:45:35.166" v="0" actId="47"/>
        <pc:sldMkLst>
          <pc:docMk/>
          <pc:sldMk cId="4158888670" sldId="451"/>
        </pc:sldMkLst>
      </pc:sldChg>
      <pc:sldChg chg="del">
        <pc:chgData name="Hillier, Adrian (STFC,RAL,ISIS)" userId="ab42901d-1d0c-4d4c-90c5-c0b14f3300ec" providerId="ADAL" clId="{323F1B10-40DA-40B6-BEE7-88FCE9C6F2C3}" dt="2025-05-26T12:45:35.166" v="0" actId="47"/>
        <pc:sldMkLst>
          <pc:docMk/>
          <pc:sldMk cId="3200359978" sldId="460"/>
        </pc:sldMkLst>
      </pc:sldChg>
      <pc:sldChg chg="add del">
        <pc:chgData name="Hillier, Adrian (STFC,RAL,ISIS)" userId="ab42901d-1d0c-4d4c-90c5-c0b14f3300ec" providerId="ADAL" clId="{323F1B10-40DA-40B6-BEE7-88FCE9C6F2C3}" dt="2025-05-26T12:45:58.469" v="3"/>
        <pc:sldMkLst>
          <pc:docMk/>
          <pc:sldMk cId="1209740064" sldId="470"/>
        </pc:sldMkLst>
      </pc:sldChg>
      <pc:sldChg chg="add del">
        <pc:chgData name="Hillier, Adrian (STFC,RAL,ISIS)" userId="ab42901d-1d0c-4d4c-90c5-c0b14f3300ec" providerId="ADAL" clId="{323F1B10-40DA-40B6-BEE7-88FCE9C6F2C3}" dt="2025-05-26T12:46:09.422" v="5" actId="2696"/>
        <pc:sldMkLst>
          <pc:docMk/>
          <pc:sldMk cId="2895084556" sldId="470"/>
        </pc:sldMkLst>
      </pc:sldChg>
      <pc:sldChg chg="add mod modShow">
        <pc:chgData name="Hillier, Adrian (STFC,RAL,ISIS)" userId="ab42901d-1d0c-4d4c-90c5-c0b14f3300ec" providerId="ADAL" clId="{323F1B10-40DA-40B6-BEE7-88FCE9C6F2C3}" dt="2025-05-26T12:46:20.598" v="7" actId="729"/>
        <pc:sldMkLst>
          <pc:docMk/>
          <pc:sldMk cId="3442662974" sldId="470"/>
        </pc:sldMkLst>
      </pc:sldChg>
      <pc:sldChg chg="del">
        <pc:chgData name="Hillier, Adrian (STFC,RAL,ISIS)" userId="ab42901d-1d0c-4d4c-90c5-c0b14f3300ec" providerId="ADAL" clId="{323F1B10-40DA-40B6-BEE7-88FCE9C6F2C3}" dt="2025-05-26T12:45:35.166" v="0" actId="47"/>
        <pc:sldMkLst>
          <pc:docMk/>
          <pc:sldMk cId="3141573502" sldId="552"/>
        </pc:sldMkLst>
      </pc:sldChg>
      <pc:sldChg chg="add del">
        <pc:chgData name="Hillier, Adrian (STFC,RAL,ISIS)" userId="ab42901d-1d0c-4d4c-90c5-c0b14f3300ec" providerId="ADAL" clId="{323F1B10-40DA-40B6-BEE7-88FCE9C6F2C3}" dt="2025-05-26T12:45:58.469" v="3"/>
        <pc:sldMkLst>
          <pc:docMk/>
          <pc:sldMk cId="2032362861" sldId="684"/>
        </pc:sldMkLst>
      </pc:sldChg>
      <pc:sldChg chg="add mod modShow">
        <pc:chgData name="Hillier, Adrian (STFC,RAL,ISIS)" userId="ab42901d-1d0c-4d4c-90c5-c0b14f3300ec" providerId="ADAL" clId="{323F1B10-40DA-40B6-BEE7-88FCE9C6F2C3}" dt="2025-05-26T12:46:20.598" v="7" actId="729"/>
        <pc:sldMkLst>
          <pc:docMk/>
          <pc:sldMk cId="2837979912" sldId="684"/>
        </pc:sldMkLst>
      </pc:sldChg>
      <pc:sldChg chg="add del">
        <pc:chgData name="Hillier, Adrian (STFC,RAL,ISIS)" userId="ab42901d-1d0c-4d4c-90c5-c0b14f3300ec" providerId="ADAL" clId="{323F1B10-40DA-40B6-BEE7-88FCE9C6F2C3}" dt="2025-05-26T12:46:09.422" v="5" actId="2696"/>
        <pc:sldMkLst>
          <pc:docMk/>
          <pc:sldMk cId="4185940042" sldId="684"/>
        </pc:sldMkLst>
      </pc:sldChg>
      <pc:sldChg chg="del">
        <pc:chgData name="Hillier, Adrian (STFC,RAL,ISIS)" userId="ab42901d-1d0c-4d4c-90c5-c0b14f3300ec" providerId="ADAL" clId="{323F1B10-40DA-40B6-BEE7-88FCE9C6F2C3}" dt="2025-05-26T12:45:35.166" v="0" actId="47"/>
        <pc:sldMkLst>
          <pc:docMk/>
          <pc:sldMk cId="2248185928" sldId="938"/>
        </pc:sldMkLst>
      </pc:sldChg>
      <pc:sldChg chg="del">
        <pc:chgData name="Hillier, Adrian (STFC,RAL,ISIS)" userId="ab42901d-1d0c-4d4c-90c5-c0b14f3300ec" providerId="ADAL" clId="{323F1B10-40DA-40B6-BEE7-88FCE9C6F2C3}" dt="2025-05-26T12:45:35.166" v="0" actId="47"/>
        <pc:sldMkLst>
          <pc:docMk/>
          <pc:sldMk cId="3610845826" sldId="939"/>
        </pc:sldMkLst>
      </pc:sldChg>
      <pc:sldChg chg="del">
        <pc:chgData name="Hillier, Adrian (STFC,RAL,ISIS)" userId="ab42901d-1d0c-4d4c-90c5-c0b14f3300ec" providerId="ADAL" clId="{323F1B10-40DA-40B6-BEE7-88FCE9C6F2C3}" dt="2025-05-26T12:45:35.166" v="0" actId="47"/>
        <pc:sldMkLst>
          <pc:docMk/>
          <pc:sldMk cId="1595296610" sldId="943"/>
        </pc:sldMkLst>
      </pc:sldChg>
      <pc:sldChg chg="del">
        <pc:chgData name="Hillier, Adrian (STFC,RAL,ISIS)" userId="ab42901d-1d0c-4d4c-90c5-c0b14f3300ec" providerId="ADAL" clId="{323F1B10-40DA-40B6-BEE7-88FCE9C6F2C3}" dt="2025-05-26T12:45:35.166" v="0" actId="47"/>
        <pc:sldMkLst>
          <pc:docMk/>
          <pc:sldMk cId="1481102570" sldId="944"/>
        </pc:sldMkLst>
      </pc:sldChg>
      <pc:sldChg chg="del">
        <pc:chgData name="Hillier, Adrian (STFC,RAL,ISIS)" userId="ab42901d-1d0c-4d4c-90c5-c0b14f3300ec" providerId="ADAL" clId="{323F1B10-40DA-40B6-BEE7-88FCE9C6F2C3}" dt="2025-05-26T12:45:35.166" v="0" actId="47"/>
        <pc:sldMkLst>
          <pc:docMk/>
          <pc:sldMk cId="3582869843" sldId="946"/>
        </pc:sldMkLst>
      </pc:sldChg>
      <pc:sldChg chg="del">
        <pc:chgData name="Hillier, Adrian (STFC,RAL,ISIS)" userId="ab42901d-1d0c-4d4c-90c5-c0b14f3300ec" providerId="ADAL" clId="{323F1B10-40DA-40B6-BEE7-88FCE9C6F2C3}" dt="2025-05-26T12:45:35.166" v="0" actId="47"/>
        <pc:sldMkLst>
          <pc:docMk/>
          <pc:sldMk cId="720547494" sldId="954"/>
        </pc:sldMkLst>
      </pc:sldChg>
      <pc:sldChg chg="del">
        <pc:chgData name="Hillier, Adrian (STFC,RAL,ISIS)" userId="ab42901d-1d0c-4d4c-90c5-c0b14f3300ec" providerId="ADAL" clId="{323F1B10-40DA-40B6-BEE7-88FCE9C6F2C3}" dt="2025-05-26T12:45:35.166" v="0" actId="47"/>
        <pc:sldMkLst>
          <pc:docMk/>
          <pc:sldMk cId="245538661" sldId="957"/>
        </pc:sldMkLst>
      </pc:sldChg>
      <pc:sldChg chg="del">
        <pc:chgData name="Hillier, Adrian (STFC,RAL,ISIS)" userId="ab42901d-1d0c-4d4c-90c5-c0b14f3300ec" providerId="ADAL" clId="{323F1B10-40DA-40B6-BEE7-88FCE9C6F2C3}" dt="2025-05-26T12:45:35.166" v="0" actId="47"/>
        <pc:sldMkLst>
          <pc:docMk/>
          <pc:sldMk cId="961517555" sldId="969"/>
        </pc:sldMkLst>
      </pc:sldChg>
      <pc:sldChg chg="del">
        <pc:chgData name="Hillier, Adrian (STFC,RAL,ISIS)" userId="ab42901d-1d0c-4d4c-90c5-c0b14f3300ec" providerId="ADAL" clId="{323F1B10-40DA-40B6-BEE7-88FCE9C6F2C3}" dt="2025-05-26T12:45:35.166" v="0" actId="47"/>
        <pc:sldMkLst>
          <pc:docMk/>
          <pc:sldMk cId="2566644383" sldId="977"/>
        </pc:sldMkLst>
      </pc:sldChg>
      <pc:sldChg chg="del">
        <pc:chgData name="Hillier, Adrian (STFC,RAL,ISIS)" userId="ab42901d-1d0c-4d4c-90c5-c0b14f3300ec" providerId="ADAL" clId="{323F1B10-40DA-40B6-BEE7-88FCE9C6F2C3}" dt="2025-05-26T12:45:35.166" v="0" actId="47"/>
        <pc:sldMkLst>
          <pc:docMk/>
          <pc:sldMk cId="2232996611" sldId="979"/>
        </pc:sldMkLst>
      </pc:sldChg>
      <pc:sldChg chg="del">
        <pc:chgData name="Hillier, Adrian (STFC,RAL,ISIS)" userId="ab42901d-1d0c-4d4c-90c5-c0b14f3300ec" providerId="ADAL" clId="{323F1B10-40DA-40B6-BEE7-88FCE9C6F2C3}" dt="2025-05-26T12:45:35.166" v="0" actId="47"/>
        <pc:sldMkLst>
          <pc:docMk/>
          <pc:sldMk cId="3367402018" sldId="982"/>
        </pc:sldMkLst>
      </pc:sldChg>
      <pc:sldChg chg="del">
        <pc:chgData name="Hillier, Adrian (STFC,RAL,ISIS)" userId="ab42901d-1d0c-4d4c-90c5-c0b14f3300ec" providerId="ADAL" clId="{323F1B10-40DA-40B6-BEE7-88FCE9C6F2C3}" dt="2025-05-26T12:45:35.166" v="0" actId="47"/>
        <pc:sldMkLst>
          <pc:docMk/>
          <pc:sldMk cId="441563992" sldId="986"/>
        </pc:sldMkLst>
      </pc:sldChg>
      <pc:sldChg chg="del">
        <pc:chgData name="Hillier, Adrian (STFC,RAL,ISIS)" userId="ab42901d-1d0c-4d4c-90c5-c0b14f3300ec" providerId="ADAL" clId="{323F1B10-40DA-40B6-BEE7-88FCE9C6F2C3}" dt="2025-05-26T12:45:35.166" v="0" actId="47"/>
        <pc:sldMkLst>
          <pc:docMk/>
          <pc:sldMk cId="4003751888" sldId="990"/>
        </pc:sldMkLst>
      </pc:sldChg>
      <pc:sldChg chg="del">
        <pc:chgData name="Hillier, Adrian (STFC,RAL,ISIS)" userId="ab42901d-1d0c-4d4c-90c5-c0b14f3300ec" providerId="ADAL" clId="{323F1B10-40DA-40B6-BEE7-88FCE9C6F2C3}" dt="2025-05-26T12:45:35.166" v="0" actId="47"/>
        <pc:sldMkLst>
          <pc:docMk/>
          <pc:sldMk cId="3699373884" sldId="997"/>
        </pc:sldMkLst>
      </pc:sldChg>
      <pc:sldChg chg="del">
        <pc:chgData name="Hillier, Adrian (STFC,RAL,ISIS)" userId="ab42901d-1d0c-4d4c-90c5-c0b14f3300ec" providerId="ADAL" clId="{323F1B10-40DA-40B6-BEE7-88FCE9C6F2C3}" dt="2025-05-26T12:45:35.166" v="0" actId="47"/>
        <pc:sldMkLst>
          <pc:docMk/>
          <pc:sldMk cId="700217023" sldId="998"/>
        </pc:sldMkLst>
      </pc:sldChg>
      <pc:sldChg chg="del">
        <pc:chgData name="Hillier, Adrian (STFC,RAL,ISIS)" userId="ab42901d-1d0c-4d4c-90c5-c0b14f3300ec" providerId="ADAL" clId="{323F1B10-40DA-40B6-BEE7-88FCE9C6F2C3}" dt="2025-05-26T12:45:35.166" v="0" actId="47"/>
        <pc:sldMkLst>
          <pc:docMk/>
          <pc:sldMk cId="1057648937" sldId="999"/>
        </pc:sldMkLst>
      </pc:sldChg>
      <pc:sldChg chg="del">
        <pc:chgData name="Hillier, Adrian (STFC,RAL,ISIS)" userId="ab42901d-1d0c-4d4c-90c5-c0b14f3300ec" providerId="ADAL" clId="{323F1B10-40DA-40B6-BEE7-88FCE9C6F2C3}" dt="2025-05-26T12:45:35.166" v="0" actId="47"/>
        <pc:sldMkLst>
          <pc:docMk/>
          <pc:sldMk cId="2855672332" sldId="1000"/>
        </pc:sldMkLst>
      </pc:sldChg>
      <pc:sldChg chg="del">
        <pc:chgData name="Hillier, Adrian (STFC,RAL,ISIS)" userId="ab42901d-1d0c-4d4c-90c5-c0b14f3300ec" providerId="ADAL" clId="{323F1B10-40DA-40B6-BEE7-88FCE9C6F2C3}" dt="2025-05-26T12:45:35.166" v="0" actId="47"/>
        <pc:sldMkLst>
          <pc:docMk/>
          <pc:sldMk cId="959145803" sldId="1004"/>
        </pc:sldMkLst>
      </pc:sldChg>
      <pc:sldChg chg="del">
        <pc:chgData name="Hillier, Adrian (STFC,RAL,ISIS)" userId="ab42901d-1d0c-4d4c-90c5-c0b14f3300ec" providerId="ADAL" clId="{323F1B10-40DA-40B6-BEE7-88FCE9C6F2C3}" dt="2025-05-26T12:45:35.166" v="0" actId="47"/>
        <pc:sldMkLst>
          <pc:docMk/>
          <pc:sldMk cId="2716598777" sldId="1005"/>
        </pc:sldMkLst>
      </pc:sldChg>
      <pc:sldChg chg="del">
        <pc:chgData name="Hillier, Adrian (STFC,RAL,ISIS)" userId="ab42901d-1d0c-4d4c-90c5-c0b14f3300ec" providerId="ADAL" clId="{323F1B10-40DA-40B6-BEE7-88FCE9C6F2C3}" dt="2025-05-26T12:45:35.166" v="0" actId="47"/>
        <pc:sldMkLst>
          <pc:docMk/>
          <pc:sldMk cId="2310703592" sldId="1006"/>
        </pc:sldMkLst>
      </pc:sldChg>
      <pc:sldChg chg="del">
        <pc:chgData name="Hillier, Adrian (STFC,RAL,ISIS)" userId="ab42901d-1d0c-4d4c-90c5-c0b14f3300ec" providerId="ADAL" clId="{323F1B10-40DA-40B6-BEE7-88FCE9C6F2C3}" dt="2025-05-26T12:45:35.166" v="0" actId="47"/>
        <pc:sldMkLst>
          <pc:docMk/>
          <pc:sldMk cId="4025733057" sldId="1007"/>
        </pc:sldMkLst>
      </pc:sldChg>
      <pc:sldChg chg="del">
        <pc:chgData name="Hillier, Adrian (STFC,RAL,ISIS)" userId="ab42901d-1d0c-4d4c-90c5-c0b14f3300ec" providerId="ADAL" clId="{323F1B10-40DA-40B6-BEE7-88FCE9C6F2C3}" dt="2025-05-26T12:45:35.166" v="0" actId="47"/>
        <pc:sldMkLst>
          <pc:docMk/>
          <pc:sldMk cId="0" sldId="1008"/>
        </pc:sldMkLst>
      </pc:sldChg>
      <pc:sldChg chg="del">
        <pc:chgData name="Hillier, Adrian (STFC,RAL,ISIS)" userId="ab42901d-1d0c-4d4c-90c5-c0b14f3300ec" providerId="ADAL" clId="{323F1B10-40DA-40B6-BEE7-88FCE9C6F2C3}" dt="2025-05-26T12:45:35.166" v="0" actId="47"/>
        <pc:sldMkLst>
          <pc:docMk/>
          <pc:sldMk cId="3206313399" sldId="1011"/>
        </pc:sldMkLst>
      </pc:sldChg>
      <pc:sldChg chg="del">
        <pc:chgData name="Hillier, Adrian (STFC,RAL,ISIS)" userId="ab42901d-1d0c-4d4c-90c5-c0b14f3300ec" providerId="ADAL" clId="{323F1B10-40DA-40B6-BEE7-88FCE9C6F2C3}" dt="2025-05-26T12:45:35.166" v="0" actId="47"/>
        <pc:sldMkLst>
          <pc:docMk/>
          <pc:sldMk cId="1122539051" sldId="1012"/>
        </pc:sldMkLst>
      </pc:sldChg>
      <pc:sldChg chg="del">
        <pc:chgData name="Hillier, Adrian (STFC,RAL,ISIS)" userId="ab42901d-1d0c-4d4c-90c5-c0b14f3300ec" providerId="ADAL" clId="{323F1B10-40DA-40B6-BEE7-88FCE9C6F2C3}" dt="2025-05-26T12:45:35.166" v="0" actId="47"/>
        <pc:sldMkLst>
          <pc:docMk/>
          <pc:sldMk cId="2583797044" sldId="1013"/>
        </pc:sldMkLst>
      </pc:sldChg>
      <pc:sldChg chg="del">
        <pc:chgData name="Hillier, Adrian (STFC,RAL,ISIS)" userId="ab42901d-1d0c-4d4c-90c5-c0b14f3300ec" providerId="ADAL" clId="{323F1B10-40DA-40B6-BEE7-88FCE9C6F2C3}" dt="2025-05-26T12:45:35.166" v="0" actId="47"/>
        <pc:sldMkLst>
          <pc:docMk/>
          <pc:sldMk cId="1620925781" sldId="1014"/>
        </pc:sldMkLst>
      </pc:sldChg>
      <pc:sldChg chg="del">
        <pc:chgData name="Hillier, Adrian (STFC,RAL,ISIS)" userId="ab42901d-1d0c-4d4c-90c5-c0b14f3300ec" providerId="ADAL" clId="{323F1B10-40DA-40B6-BEE7-88FCE9C6F2C3}" dt="2025-05-26T12:45:35.166" v="0" actId="47"/>
        <pc:sldMkLst>
          <pc:docMk/>
          <pc:sldMk cId="2780051138" sldId="1019"/>
        </pc:sldMkLst>
      </pc:sldChg>
      <pc:sldChg chg="del">
        <pc:chgData name="Hillier, Adrian (STFC,RAL,ISIS)" userId="ab42901d-1d0c-4d4c-90c5-c0b14f3300ec" providerId="ADAL" clId="{323F1B10-40DA-40B6-BEE7-88FCE9C6F2C3}" dt="2025-05-26T12:45:35.166" v="0" actId="47"/>
        <pc:sldMkLst>
          <pc:docMk/>
          <pc:sldMk cId="2777127634" sldId="1020"/>
        </pc:sldMkLst>
      </pc:sldChg>
      <pc:sldChg chg="del">
        <pc:chgData name="Hillier, Adrian (STFC,RAL,ISIS)" userId="ab42901d-1d0c-4d4c-90c5-c0b14f3300ec" providerId="ADAL" clId="{323F1B10-40DA-40B6-BEE7-88FCE9C6F2C3}" dt="2025-05-26T12:45:35.166" v="0" actId="47"/>
        <pc:sldMkLst>
          <pc:docMk/>
          <pc:sldMk cId="3988581879" sldId="1025"/>
        </pc:sldMkLst>
      </pc:sldChg>
      <pc:sldChg chg="del">
        <pc:chgData name="Hillier, Adrian (STFC,RAL,ISIS)" userId="ab42901d-1d0c-4d4c-90c5-c0b14f3300ec" providerId="ADAL" clId="{323F1B10-40DA-40B6-BEE7-88FCE9C6F2C3}" dt="2025-05-26T12:45:35.166" v="0" actId="47"/>
        <pc:sldMkLst>
          <pc:docMk/>
          <pc:sldMk cId="866689828" sldId="1027"/>
        </pc:sldMkLst>
      </pc:sldChg>
      <pc:sldChg chg="del">
        <pc:chgData name="Hillier, Adrian (STFC,RAL,ISIS)" userId="ab42901d-1d0c-4d4c-90c5-c0b14f3300ec" providerId="ADAL" clId="{323F1B10-40DA-40B6-BEE7-88FCE9C6F2C3}" dt="2025-05-26T12:45:35.166" v="0" actId="47"/>
        <pc:sldMkLst>
          <pc:docMk/>
          <pc:sldMk cId="2957940684" sldId="1028"/>
        </pc:sldMkLst>
      </pc:sldChg>
      <pc:sldChg chg="del">
        <pc:chgData name="Hillier, Adrian (STFC,RAL,ISIS)" userId="ab42901d-1d0c-4d4c-90c5-c0b14f3300ec" providerId="ADAL" clId="{323F1B10-40DA-40B6-BEE7-88FCE9C6F2C3}" dt="2025-05-26T12:45:35.166" v="0" actId="47"/>
        <pc:sldMkLst>
          <pc:docMk/>
          <pc:sldMk cId="471192972" sldId="1031"/>
        </pc:sldMkLst>
      </pc:sldChg>
      <pc:sldChg chg="add del">
        <pc:chgData name="Hillier, Adrian (STFC,RAL,ISIS)" userId="ab42901d-1d0c-4d4c-90c5-c0b14f3300ec" providerId="ADAL" clId="{323F1B10-40DA-40B6-BEE7-88FCE9C6F2C3}" dt="2025-05-26T12:46:09.422" v="5" actId="2696"/>
        <pc:sldMkLst>
          <pc:docMk/>
          <pc:sldMk cId="339803543" sldId="1034"/>
        </pc:sldMkLst>
      </pc:sldChg>
      <pc:sldChg chg="add del">
        <pc:chgData name="Hillier, Adrian (STFC,RAL,ISIS)" userId="ab42901d-1d0c-4d4c-90c5-c0b14f3300ec" providerId="ADAL" clId="{323F1B10-40DA-40B6-BEE7-88FCE9C6F2C3}" dt="2025-05-26T12:45:58.469" v="3"/>
        <pc:sldMkLst>
          <pc:docMk/>
          <pc:sldMk cId="3735183699" sldId="1034"/>
        </pc:sldMkLst>
      </pc:sldChg>
      <pc:sldChg chg="add mod modShow">
        <pc:chgData name="Hillier, Adrian (STFC,RAL,ISIS)" userId="ab42901d-1d0c-4d4c-90c5-c0b14f3300ec" providerId="ADAL" clId="{323F1B10-40DA-40B6-BEE7-88FCE9C6F2C3}" dt="2025-05-26T12:46:20.598" v="7" actId="729"/>
        <pc:sldMkLst>
          <pc:docMk/>
          <pc:sldMk cId="4202403076" sldId="1034"/>
        </pc:sldMkLst>
      </pc:sldChg>
      <pc:sldChg chg="add mod modShow">
        <pc:chgData name="Hillier, Adrian (STFC,RAL,ISIS)" userId="ab42901d-1d0c-4d4c-90c5-c0b14f3300ec" providerId="ADAL" clId="{323F1B10-40DA-40B6-BEE7-88FCE9C6F2C3}" dt="2025-05-26T13:17:34.556" v="48" actId="729"/>
        <pc:sldMkLst>
          <pc:docMk/>
          <pc:sldMk cId="749950325" sldId="1040"/>
        </pc:sldMkLst>
      </pc:sldChg>
      <pc:sldChg chg="del mod modShow">
        <pc:chgData name="Hillier, Adrian (STFC,RAL,ISIS)" userId="ab42901d-1d0c-4d4c-90c5-c0b14f3300ec" providerId="ADAL" clId="{323F1B10-40DA-40B6-BEE7-88FCE9C6F2C3}" dt="2025-05-26T13:17:20.090" v="46" actId="2696"/>
        <pc:sldMkLst>
          <pc:docMk/>
          <pc:sldMk cId="2970684168" sldId="1040"/>
        </pc:sldMkLst>
      </pc:sldChg>
      <pc:sldChg chg="add mod modShow">
        <pc:chgData name="Hillier, Adrian (STFC,RAL,ISIS)" userId="ab42901d-1d0c-4d4c-90c5-c0b14f3300ec" providerId="ADAL" clId="{323F1B10-40DA-40B6-BEE7-88FCE9C6F2C3}" dt="2025-05-26T13:17:34.556" v="48" actId="729"/>
        <pc:sldMkLst>
          <pc:docMk/>
          <pc:sldMk cId="470649261" sldId="1041"/>
        </pc:sldMkLst>
      </pc:sldChg>
      <pc:sldChg chg="del">
        <pc:chgData name="Hillier, Adrian (STFC,RAL,ISIS)" userId="ab42901d-1d0c-4d4c-90c5-c0b14f3300ec" providerId="ADAL" clId="{323F1B10-40DA-40B6-BEE7-88FCE9C6F2C3}" dt="2025-05-26T13:17:20.090" v="46" actId="2696"/>
        <pc:sldMkLst>
          <pc:docMk/>
          <pc:sldMk cId="3956402252" sldId="1041"/>
        </pc:sldMkLst>
      </pc:sldChg>
      <pc:sldChg chg="addSp modSp mod">
        <pc:chgData name="Hillier, Adrian (STFC,RAL,ISIS)" userId="ab42901d-1d0c-4d4c-90c5-c0b14f3300ec" providerId="ADAL" clId="{323F1B10-40DA-40B6-BEE7-88FCE9C6F2C3}" dt="2025-05-27T05:32:49.919" v="108" actId="1076"/>
        <pc:sldMkLst>
          <pc:docMk/>
          <pc:sldMk cId="934252757" sldId="1347"/>
        </pc:sldMkLst>
        <pc:spChg chg="add mod">
          <ac:chgData name="Hillier, Adrian (STFC,RAL,ISIS)" userId="ab42901d-1d0c-4d4c-90c5-c0b14f3300ec" providerId="ADAL" clId="{323F1B10-40DA-40B6-BEE7-88FCE9C6F2C3}" dt="2025-05-27T05:32:47.045" v="107"/>
          <ac:spMkLst>
            <pc:docMk/>
            <pc:sldMk cId="934252757" sldId="1347"/>
            <ac:spMk id="7" creationId="{5B0BCC31-7909-894D-CFDF-16BBFBB580CE}"/>
          </ac:spMkLst>
        </pc:spChg>
        <pc:spChg chg="mod">
          <ac:chgData name="Hillier, Adrian (STFC,RAL,ISIS)" userId="ab42901d-1d0c-4d4c-90c5-c0b14f3300ec" providerId="ADAL" clId="{323F1B10-40DA-40B6-BEE7-88FCE9C6F2C3}" dt="2025-05-26T15:30:29.253" v="105" actId="20577"/>
          <ac:spMkLst>
            <pc:docMk/>
            <pc:sldMk cId="934252757" sldId="1347"/>
            <ac:spMk id="65" creationId="{C5C7BA50-27B0-91E8-50DC-67CB49E82515}"/>
          </ac:spMkLst>
        </pc:spChg>
        <pc:picChg chg="mod">
          <ac:chgData name="Hillier, Adrian (STFC,RAL,ISIS)" userId="ab42901d-1d0c-4d4c-90c5-c0b14f3300ec" providerId="ADAL" clId="{323F1B10-40DA-40B6-BEE7-88FCE9C6F2C3}" dt="2025-05-27T05:32:49.919" v="108" actId="1076"/>
          <ac:picMkLst>
            <pc:docMk/>
            <pc:sldMk cId="934252757" sldId="1347"/>
            <ac:picMk id="70" creationId="{45EF8488-E231-3EE0-2559-7F20127956E7}"/>
          </ac:picMkLst>
        </pc:picChg>
      </pc:sldChg>
      <pc:sldChg chg="add del">
        <pc:chgData name="Hillier, Adrian (STFC,RAL,ISIS)" userId="ab42901d-1d0c-4d4c-90c5-c0b14f3300ec" providerId="ADAL" clId="{323F1B10-40DA-40B6-BEE7-88FCE9C6F2C3}" dt="2025-05-26T12:45:58.469" v="3"/>
        <pc:sldMkLst>
          <pc:docMk/>
          <pc:sldMk cId="458205675" sldId="1348"/>
        </pc:sldMkLst>
      </pc:sldChg>
      <pc:sldChg chg="addSp modSp add del mod">
        <pc:chgData name="Hillier, Adrian (STFC,RAL,ISIS)" userId="ab42901d-1d0c-4d4c-90c5-c0b14f3300ec" providerId="ADAL" clId="{323F1B10-40DA-40B6-BEE7-88FCE9C6F2C3}" dt="2025-05-26T15:30:11.630" v="94" actId="1076"/>
        <pc:sldMkLst>
          <pc:docMk/>
          <pc:sldMk cId="2022950605" sldId="1348"/>
        </pc:sldMkLst>
        <pc:spChg chg="add mod">
          <ac:chgData name="Hillier, Adrian (STFC,RAL,ISIS)" userId="ab42901d-1d0c-4d4c-90c5-c0b14f3300ec" providerId="ADAL" clId="{323F1B10-40DA-40B6-BEE7-88FCE9C6F2C3}" dt="2025-05-26T15:29:43.470" v="65" actId="20577"/>
          <ac:spMkLst>
            <pc:docMk/>
            <pc:sldMk cId="2022950605" sldId="1348"/>
            <ac:spMk id="9" creationId="{13B6792D-FDD0-C439-2E1F-16210B9F85E1}"/>
          </ac:spMkLst>
        </pc:spChg>
        <pc:spChg chg="add mod">
          <ac:chgData name="Hillier, Adrian (STFC,RAL,ISIS)" userId="ab42901d-1d0c-4d4c-90c5-c0b14f3300ec" providerId="ADAL" clId="{323F1B10-40DA-40B6-BEE7-88FCE9C6F2C3}" dt="2025-05-26T15:30:11.630" v="94" actId="1076"/>
          <ac:spMkLst>
            <pc:docMk/>
            <pc:sldMk cId="2022950605" sldId="1348"/>
            <ac:spMk id="10" creationId="{2B2D1982-3C69-E8EB-EA79-07D09A2773C0}"/>
          </ac:spMkLst>
        </pc:spChg>
        <pc:spChg chg="mod">
          <ac:chgData name="Hillier, Adrian (STFC,RAL,ISIS)" userId="ab42901d-1d0c-4d4c-90c5-c0b14f3300ec" providerId="ADAL" clId="{323F1B10-40DA-40B6-BEE7-88FCE9C6F2C3}" dt="2025-05-26T15:28:59.608" v="57" actId="1076"/>
          <ac:spMkLst>
            <pc:docMk/>
            <pc:sldMk cId="2022950605" sldId="1348"/>
            <ac:spMk id="12" creationId="{A11D897A-FA9E-DE28-3280-83A7D32A04D7}"/>
          </ac:spMkLst>
        </pc:spChg>
        <pc:picChg chg="add mod">
          <ac:chgData name="Hillier, Adrian (STFC,RAL,ISIS)" userId="ab42901d-1d0c-4d4c-90c5-c0b14f3300ec" providerId="ADAL" clId="{323F1B10-40DA-40B6-BEE7-88FCE9C6F2C3}" dt="2025-05-26T15:28:27.516" v="50"/>
          <ac:picMkLst>
            <pc:docMk/>
            <pc:sldMk cId="2022950605" sldId="1348"/>
            <ac:picMk id="3" creationId="{C0904A24-1324-F657-414E-8524D1161FC6}"/>
          </ac:picMkLst>
        </pc:picChg>
        <pc:picChg chg="mod">
          <ac:chgData name="Hillier, Adrian (STFC,RAL,ISIS)" userId="ab42901d-1d0c-4d4c-90c5-c0b14f3300ec" providerId="ADAL" clId="{323F1B10-40DA-40B6-BEE7-88FCE9C6F2C3}" dt="2025-05-26T15:29:29.100" v="61" actId="1076"/>
          <ac:picMkLst>
            <pc:docMk/>
            <pc:sldMk cId="2022950605" sldId="1348"/>
            <ac:picMk id="5" creationId="{3424CADB-070C-0E18-FFD9-A8F6023C7382}"/>
          </ac:picMkLst>
        </pc:picChg>
        <pc:picChg chg="add mod modCrop">
          <ac:chgData name="Hillier, Adrian (STFC,RAL,ISIS)" userId="ab42901d-1d0c-4d4c-90c5-c0b14f3300ec" providerId="ADAL" clId="{323F1B10-40DA-40B6-BEE7-88FCE9C6F2C3}" dt="2025-05-26T15:29:32.110" v="62" actId="1076"/>
          <ac:picMkLst>
            <pc:docMk/>
            <pc:sldMk cId="2022950605" sldId="1348"/>
            <ac:picMk id="8" creationId="{5BE65250-B47E-E904-894C-DD15E871CE18}"/>
          </ac:picMkLst>
        </pc:picChg>
      </pc:sldChg>
      <pc:sldChg chg="del">
        <pc:chgData name="Hillier, Adrian (STFC,RAL,ISIS)" userId="ab42901d-1d0c-4d4c-90c5-c0b14f3300ec" providerId="ADAL" clId="{323F1B10-40DA-40B6-BEE7-88FCE9C6F2C3}" dt="2025-05-26T12:45:35.166" v="0" actId="47"/>
        <pc:sldMkLst>
          <pc:docMk/>
          <pc:sldMk cId="844721801" sldId="1352"/>
        </pc:sldMkLst>
      </pc:sldChg>
      <pc:sldChg chg="del">
        <pc:chgData name="Hillier, Adrian (STFC,RAL,ISIS)" userId="ab42901d-1d0c-4d4c-90c5-c0b14f3300ec" providerId="ADAL" clId="{323F1B10-40DA-40B6-BEE7-88FCE9C6F2C3}" dt="2025-05-26T12:45:35.166" v="0" actId="47"/>
        <pc:sldMkLst>
          <pc:docMk/>
          <pc:sldMk cId="2327604143" sldId="1353"/>
        </pc:sldMkLst>
      </pc:sldChg>
      <pc:sldChg chg="del">
        <pc:chgData name="Hillier, Adrian (STFC,RAL,ISIS)" userId="ab42901d-1d0c-4d4c-90c5-c0b14f3300ec" providerId="ADAL" clId="{323F1B10-40DA-40B6-BEE7-88FCE9C6F2C3}" dt="2025-05-26T12:45:35.166" v="0" actId="47"/>
        <pc:sldMkLst>
          <pc:docMk/>
          <pc:sldMk cId="3033692398" sldId="1354"/>
        </pc:sldMkLst>
      </pc:sldChg>
      <pc:sldChg chg="new del">
        <pc:chgData name="Hillier, Adrian (STFC,RAL,ISIS)" userId="ab42901d-1d0c-4d4c-90c5-c0b14f3300ec" providerId="ADAL" clId="{323F1B10-40DA-40B6-BEE7-88FCE9C6F2C3}" dt="2025-05-26T12:47:36.554" v="10" actId="47"/>
        <pc:sldMkLst>
          <pc:docMk/>
          <pc:sldMk cId="3287095125" sldId="1362"/>
        </pc:sldMkLst>
      </pc:sldChg>
      <pc:sldChg chg="modSp add mod">
        <pc:chgData name="Hillier, Adrian (STFC,RAL,ISIS)" userId="ab42901d-1d0c-4d4c-90c5-c0b14f3300ec" providerId="ADAL" clId="{323F1B10-40DA-40B6-BEE7-88FCE9C6F2C3}" dt="2025-05-26T12:48:01.728" v="44" actId="20577"/>
        <pc:sldMkLst>
          <pc:docMk/>
          <pc:sldMk cId="2088107046" sldId="1363"/>
        </pc:sldMkLst>
        <pc:spChg chg="mod">
          <ac:chgData name="Hillier, Adrian (STFC,RAL,ISIS)" userId="ab42901d-1d0c-4d4c-90c5-c0b14f3300ec" providerId="ADAL" clId="{323F1B10-40DA-40B6-BEE7-88FCE9C6F2C3}" dt="2025-05-26T12:48:01.728" v="44" actId="20577"/>
          <ac:spMkLst>
            <pc:docMk/>
            <pc:sldMk cId="2088107046" sldId="1363"/>
            <ac:spMk id="2" creationId="{52AA0006-3686-8A0E-5E76-6CDA2CD54A54}"/>
          </ac:spMkLst>
        </pc:spChg>
      </pc:sldChg>
      <pc:sldChg chg="add">
        <pc:chgData name="Hillier, Adrian (STFC,RAL,ISIS)" userId="ab42901d-1d0c-4d4c-90c5-c0b14f3300ec" providerId="ADAL" clId="{323F1B10-40DA-40B6-BEE7-88FCE9C6F2C3}" dt="2025-05-27T05:32:23.532" v="106"/>
        <pc:sldMkLst>
          <pc:docMk/>
          <pc:sldMk cId="1917888765" sldId="1364"/>
        </pc:sldMkLst>
      </pc:sldChg>
      <pc:sldChg chg="add">
        <pc:chgData name="Hillier, Adrian (STFC,RAL,ISIS)" userId="ab42901d-1d0c-4d4c-90c5-c0b14f3300ec" providerId="ADAL" clId="{323F1B10-40DA-40B6-BEE7-88FCE9C6F2C3}" dt="2025-05-27T05:32:23.532" v="106"/>
        <pc:sldMkLst>
          <pc:docMk/>
          <pc:sldMk cId="2503683260" sldId="13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fc365-my.sharepoint.com/personal/rhea_stewart_stfc_ac_uk/Documents/Desktop/FAP6_InfoSheet_Round_25_1_v2_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81270772569902E-2"/>
          <c:y val="0.18988771143188618"/>
          <c:w val="0.81225207494468066"/>
          <c:h val="0.71352799963153468"/>
        </c:manualLayout>
      </c:layout>
      <c:pie3DChart>
        <c:varyColors val="1"/>
        <c:ser>
          <c:idx val="0"/>
          <c:order val="0"/>
          <c:explosion val="3"/>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6E2-4868-9D61-1E6A8D4B739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6E2-4868-9D61-1E6A8D4B739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6E2-4868-9D61-1E6A8D4B739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6E2-4868-9D61-1E6A8D4B739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6E2-4868-9D61-1E6A8D4B739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6E2-4868-9D61-1E6A8D4B739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6E2-4868-9D61-1E6A8D4B739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6E2-4868-9D61-1E6A8D4B739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6E2-4868-9D61-1E6A8D4B7391}"/>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E6E2-4868-9D61-1E6A8D4B7391}"/>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E6E2-4868-9D61-1E6A8D4B7391}"/>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E6E2-4868-9D61-1E6A8D4B7391}"/>
              </c:ext>
            </c:extLst>
          </c:dPt>
          <c:dLbls>
            <c:dLbl>
              <c:idx val="0"/>
              <c:layout>
                <c:manualLayout>
                  <c:x val="-0.10859204898137961"/>
                  <c:y val="-0.130319269015912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E2-4868-9D61-1E6A8D4B739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StatsSheet!$A$59:$A$70</c:f>
              <c:strCache>
                <c:ptCount val="12"/>
                <c:pt idx="0">
                  <c:v>United Kingdom</c:v>
                </c:pt>
                <c:pt idx="1">
                  <c:v>India</c:v>
                </c:pt>
                <c:pt idx="2">
                  <c:v>Indonesia</c:v>
                </c:pt>
                <c:pt idx="3">
                  <c:v>Japan</c:v>
                </c:pt>
                <c:pt idx="4">
                  <c:v>South Korea</c:v>
                </c:pt>
                <c:pt idx="5">
                  <c:v>China</c:v>
                </c:pt>
                <c:pt idx="6">
                  <c:v>Germany</c:v>
                </c:pt>
                <c:pt idx="7">
                  <c:v>Malaysia</c:v>
                </c:pt>
                <c:pt idx="8">
                  <c:v>Italy</c:v>
                </c:pt>
                <c:pt idx="9">
                  <c:v>United States</c:v>
                </c:pt>
                <c:pt idx="10">
                  <c:v>Canada</c:v>
                </c:pt>
                <c:pt idx="11">
                  <c:v>Taiwan</c:v>
                </c:pt>
              </c:strCache>
            </c:strRef>
          </c:cat>
          <c:val>
            <c:numRef>
              <c:f>StatsSheet!$B$59:$B$70</c:f>
              <c:numCache>
                <c:formatCode>0</c:formatCode>
                <c:ptCount val="12"/>
                <c:pt idx="0">
                  <c:v>211</c:v>
                </c:pt>
                <c:pt idx="1">
                  <c:v>96</c:v>
                </c:pt>
                <c:pt idx="2">
                  <c:v>38</c:v>
                </c:pt>
                <c:pt idx="3">
                  <c:v>32</c:v>
                </c:pt>
                <c:pt idx="4">
                  <c:v>16</c:v>
                </c:pt>
                <c:pt idx="5">
                  <c:v>15</c:v>
                </c:pt>
                <c:pt idx="6">
                  <c:v>13</c:v>
                </c:pt>
                <c:pt idx="7">
                  <c:v>13</c:v>
                </c:pt>
                <c:pt idx="8">
                  <c:v>10</c:v>
                </c:pt>
                <c:pt idx="9">
                  <c:v>8</c:v>
                </c:pt>
                <c:pt idx="10">
                  <c:v>7</c:v>
                </c:pt>
                <c:pt idx="11">
                  <c:v>6</c:v>
                </c:pt>
              </c:numCache>
            </c:numRef>
          </c:val>
          <c:extLst>
            <c:ext xmlns:c16="http://schemas.microsoft.com/office/drawing/2014/chart" uri="{C3380CC4-5D6E-409C-BE32-E72D297353CC}">
              <c16:uniqueId val="{00000018-E6E2-4868-9D61-1E6A8D4B7391}"/>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7"/>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9"/>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9983389932901594"/>
          <c:y val="0.15348132086790311"/>
          <c:w val="0.16516040569895946"/>
          <c:h val="0.675594586049105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image" Target="../media/image126.jpeg"/></Relationships>
</file>

<file path=ppt/diagrams/_rels/data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image" Target="../media/image1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image" Target="../media/image12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image" Target="../media/image12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F9363-211E-43FF-BD5E-5A193FC3AACF}"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GB"/>
        </a:p>
      </dgm:t>
    </dgm:pt>
    <dgm:pt modelId="{35516B3D-B0A7-41E4-B94F-1788407CE1A6}">
      <dgm:prSet phldrT="[Text]"/>
      <dgm:spPr/>
      <dgm:t>
        <a:bodyPr/>
        <a:lstStyle/>
        <a:p>
          <a:r>
            <a:rPr lang="en-GB"/>
            <a:t>What Science do we want to do</a:t>
          </a:r>
        </a:p>
      </dgm:t>
    </dgm:pt>
    <dgm:pt modelId="{C551CD81-243E-4586-A6AD-E1DD97D67F0C}" type="parTrans" cxnId="{127F681E-7663-49F4-B994-A85813100DC8}">
      <dgm:prSet/>
      <dgm:spPr/>
      <dgm:t>
        <a:bodyPr/>
        <a:lstStyle/>
        <a:p>
          <a:endParaRPr lang="en-GB"/>
        </a:p>
      </dgm:t>
    </dgm:pt>
    <dgm:pt modelId="{784A1DB7-CF03-412F-AD36-5642B9E82324}" type="sibTrans" cxnId="{127F681E-7663-49F4-B994-A85813100DC8}">
      <dgm:prSet/>
      <dgm:spPr/>
      <dgm:t>
        <a:bodyPr/>
        <a:lstStyle/>
        <a:p>
          <a:endParaRPr lang="en-GB"/>
        </a:p>
      </dgm:t>
    </dgm:pt>
    <dgm:pt modelId="{89DB29E2-B63E-4324-AACC-4290FD080431}">
      <dgm:prSet phldrT="[Text]"/>
      <dgm:spPr/>
      <dgm:t>
        <a:bodyPr/>
        <a:lstStyle/>
        <a:p>
          <a:r>
            <a:rPr lang="en-GB"/>
            <a:t>What Instruments will deliver this science</a:t>
          </a:r>
        </a:p>
      </dgm:t>
    </dgm:pt>
    <dgm:pt modelId="{1276A617-F61E-41EB-B16D-80C397EC3CFC}" type="parTrans" cxnId="{E206A053-4597-49BF-AE5F-16E6B802971E}">
      <dgm:prSet/>
      <dgm:spPr/>
      <dgm:t>
        <a:bodyPr/>
        <a:lstStyle/>
        <a:p>
          <a:endParaRPr lang="en-GB"/>
        </a:p>
      </dgm:t>
    </dgm:pt>
    <dgm:pt modelId="{CD77BF9F-8FD9-4AD0-BBA6-86C347E53047}" type="sibTrans" cxnId="{E206A053-4597-49BF-AE5F-16E6B802971E}">
      <dgm:prSet/>
      <dgm:spPr/>
      <dgm:t>
        <a:bodyPr/>
        <a:lstStyle/>
        <a:p>
          <a:endParaRPr lang="en-GB"/>
        </a:p>
      </dgm:t>
    </dgm:pt>
    <dgm:pt modelId="{4E14F8C7-6EC2-4766-A214-6644B9418186}">
      <dgm:prSet phldrT="[Text]"/>
      <dgm:spPr/>
      <dgm:t>
        <a:bodyPr/>
        <a:lstStyle/>
        <a:p>
          <a:r>
            <a:rPr lang="en-GB"/>
            <a:t>What requirements does the place on the source</a:t>
          </a:r>
        </a:p>
      </dgm:t>
    </dgm:pt>
    <dgm:pt modelId="{9A8D4C81-242F-4AB5-86CA-63211A4640ED}" type="parTrans" cxnId="{1348DEBA-0B4E-4D74-AC71-26EAE572281F}">
      <dgm:prSet/>
      <dgm:spPr/>
      <dgm:t>
        <a:bodyPr/>
        <a:lstStyle/>
        <a:p>
          <a:endParaRPr lang="en-GB"/>
        </a:p>
      </dgm:t>
    </dgm:pt>
    <dgm:pt modelId="{E93A0B7F-844A-4DE7-A862-BFC4C1759FB5}" type="sibTrans" cxnId="{1348DEBA-0B4E-4D74-AC71-26EAE572281F}">
      <dgm:prSet/>
      <dgm:spPr/>
      <dgm:t>
        <a:bodyPr/>
        <a:lstStyle/>
        <a:p>
          <a:endParaRPr lang="en-GB"/>
        </a:p>
      </dgm:t>
    </dgm:pt>
    <dgm:pt modelId="{FAC6DDB3-8E68-42E6-8AD4-1654D5AB8011}" type="pres">
      <dgm:prSet presAssocID="{937F9363-211E-43FF-BD5E-5A193FC3AACF}" presName="Name0" presStyleCnt="0">
        <dgm:presLayoutVars>
          <dgm:chMax val="11"/>
          <dgm:chPref val="11"/>
          <dgm:dir/>
          <dgm:resizeHandles/>
        </dgm:presLayoutVars>
      </dgm:prSet>
      <dgm:spPr/>
    </dgm:pt>
    <dgm:pt modelId="{A5295470-6DC3-4EDC-8551-0D26ADF77669}" type="pres">
      <dgm:prSet presAssocID="{4E14F8C7-6EC2-4766-A214-6644B9418186}" presName="Accent3" presStyleCnt="0"/>
      <dgm:spPr/>
    </dgm:pt>
    <dgm:pt modelId="{6A957ED7-357D-45F2-BB51-22AAE7D10EAC}" type="pres">
      <dgm:prSet presAssocID="{4E14F8C7-6EC2-4766-A214-6644B9418186}" presName="Accent" presStyleLbl="node1" presStyleIdx="0" presStyleCnt="3"/>
      <dgm:spPr/>
    </dgm:pt>
    <dgm:pt modelId="{A045E282-D015-4848-8E98-DD3B1544BEAF}" type="pres">
      <dgm:prSet presAssocID="{4E14F8C7-6EC2-4766-A214-6644B9418186}" presName="ParentBackground3" presStyleCnt="0"/>
      <dgm:spPr/>
    </dgm:pt>
    <dgm:pt modelId="{9BFDB692-0A4B-49A5-BCE1-80C890DC2E6C}" type="pres">
      <dgm:prSet presAssocID="{4E14F8C7-6EC2-4766-A214-6644B9418186}" presName="ParentBackground" presStyleLbl="fgAcc1" presStyleIdx="0" presStyleCnt="3"/>
      <dgm:spPr/>
    </dgm:pt>
    <dgm:pt modelId="{49562A55-F80B-4427-A4E7-32117364F493}" type="pres">
      <dgm:prSet presAssocID="{4E14F8C7-6EC2-4766-A214-6644B9418186}" presName="Parent3" presStyleLbl="revTx" presStyleIdx="0" presStyleCnt="0">
        <dgm:presLayoutVars>
          <dgm:chMax val="1"/>
          <dgm:chPref val="1"/>
          <dgm:bulletEnabled val="1"/>
        </dgm:presLayoutVars>
      </dgm:prSet>
      <dgm:spPr/>
    </dgm:pt>
    <dgm:pt modelId="{8A807C22-8D21-4D8E-AC34-D33A43FCB877}" type="pres">
      <dgm:prSet presAssocID="{89DB29E2-B63E-4324-AACC-4290FD080431}" presName="Accent2" presStyleCnt="0"/>
      <dgm:spPr/>
    </dgm:pt>
    <dgm:pt modelId="{EF6A3012-0778-4238-919B-98B2A555D8C6}" type="pres">
      <dgm:prSet presAssocID="{89DB29E2-B63E-4324-AACC-4290FD080431}" presName="Accent" presStyleLbl="node1" presStyleIdx="1" presStyleCnt="3"/>
      <dgm:spPr/>
    </dgm:pt>
    <dgm:pt modelId="{0B0BD388-DF6F-44F4-885D-585E5EBDD0F0}" type="pres">
      <dgm:prSet presAssocID="{89DB29E2-B63E-4324-AACC-4290FD080431}" presName="ParentBackground2" presStyleCnt="0"/>
      <dgm:spPr/>
    </dgm:pt>
    <dgm:pt modelId="{9CCBC0DD-3635-4DBB-A703-EA7AFA7A80F9}" type="pres">
      <dgm:prSet presAssocID="{89DB29E2-B63E-4324-AACC-4290FD080431}" presName="ParentBackground" presStyleLbl="fgAcc1" presStyleIdx="1" presStyleCnt="3"/>
      <dgm:spPr/>
    </dgm:pt>
    <dgm:pt modelId="{ACEFE38A-3BBD-4214-935C-5F479DA33C7E}" type="pres">
      <dgm:prSet presAssocID="{89DB29E2-B63E-4324-AACC-4290FD080431}" presName="Parent2" presStyleLbl="revTx" presStyleIdx="0" presStyleCnt="0">
        <dgm:presLayoutVars>
          <dgm:chMax val="1"/>
          <dgm:chPref val="1"/>
          <dgm:bulletEnabled val="1"/>
        </dgm:presLayoutVars>
      </dgm:prSet>
      <dgm:spPr/>
    </dgm:pt>
    <dgm:pt modelId="{C3FB8494-6B22-49A9-B4DE-F7A726E6B9DD}" type="pres">
      <dgm:prSet presAssocID="{35516B3D-B0A7-41E4-B94F-1788407CE1A6}" presName="Accent1" presStyleCnt="0"/>
      <dgm:spPr/>
    </dgm:pt>
    <dgm:pt modelId="{A7D3E02F-053C-4A06-BEB5-F2BCFED18947}" type="pres">
      <dgm:prSet presAssocID="{35516B3D-B0A7-41E4-B94F-1788407CE1A6}" presName="Accent" presStyleLbl="node1" presStyleIdx="2" presStyleCnt="3"/>
      <dgm:spPr/>
    </dgm:pt>
    <dgm:pt modelId="{A861EC5C-8490-4C8C-B244-DC87C75B27AD}" type="pres">
      <dgm:prSet presAssocID="{35516B3D-B0A7-41E4-B94F-1788407CE1A6}" presName="ParentBackground1" presStyleCnt="0"/>
      <dgm:spPr/>
    </dgm:pt>
    <dgm:pt modelId="{ACE60633-3D02-4E3E-91DA-02AA21587B99}" type="pres">
      <dgm:prSet presAssocID="{35516B3D-B0A7-41E4-B94F-1788407CE1A6}" presName="ParentBackground" presStyleLbl="fgAcc1" presStyleIdx="2" presStyleCnt="3"/>
      <dgm:spPr/>
    </dgm:pt>
    <dgm:pt modelId="{9D91C6B5-0A43-4A41-B0CF-DE3F2AB7F081}" type="pres">
      <dgm:prSet presAssocID="{35516B3D-B0A7-41E4-B94F-1788407CE1A6}" presName="Parent1" presStyleLbl="revTx" presStyleIdx="0" presStyleCnt="0">
        <dgm:presLayoutVars>
          <dgm:chMax val="1"/>
          <dgm:chPref val="1"/>
          <dgm:bulletEnabled val="1"/>
        </dgm:presLayoutVars>
      </dgm:prSet>
      <dgm:spPr/>
    </dgm:pt>
  </dgm:ptLst>
  <dgm:cxnLst>
    <dgm:cxn modelId="{127F681E-7663-49F4-B994-A85813100DC8}" srcId="{937F9363-211E-43FF-BD5E-5A193FC3AACF}" destId="{35516B3D-B0A7-41E4-B94F-1788407CE1A6}" srcOrd="0" destOrd="0" parTransId="{C551CD81-243E-4586-A6AD-E1DD97D67F0C}" sibTransId="{784A1DB7-CF03-412F-AD36-5642B9E82324}"/>
    <dgm:cxn modelId="{F629722C-7415-4EBD-981C-5065A23FE884}" type="presOf" srcId="{35516B3D-B0A7-41E4-B94F-1788407CE1A6}" destId="{9D91C6B5-0A43-4A41-B0CF-DE3F2AB7F081}" srcOrd="1" destOrd="0" presId="urn:microsoft.com/office/officeart/2011/layout/CircleProcess"/>
    <dgm:cxn modelId="{0BFE3B37-3E4C-4299-B517-CC0498202B00}" type="presOf" srcId="{89DB29E2-B63E-4324-AACC-4290FD080431}" destId="{ACEFE38A-3BBD-4214-935C-5F479DA33C7E}" srcOrd="1" destOrd="0" presId="urn:microsoft.com/office/officeart/2011/layout/CircleProcess"/>
    <dgm:cxn modelId="{50250565-66F8-4BAC-B40D-984BF5DBD64A}" type="presOf" srcId="{4E14F8C7-6EC2-4766-A214-6644B9418186}" destId="{9BFDB692-0A4B-49A5-BCE1-80C890DC2E6C}" srcOrd="0" destOrd="0" presId="urn:microsoft.com/office/officeart/2011/layout/CircleProcess"/>
    <dgm:cxn modelId="{E206A053-4597-49BF-AE5F-16E6B802971E}" srcId="{937F9363-211E-43FF-BD5E-5A193FC3AACF}" destId="{89DB29E2-B63E-4324-AACC-4290FD080431}" srcOrd="1" destOrd="0" parTransId="{1276A617-F61E-41EB-B16D-80C397EC3CFC}" sibTransId="{CD77BF9F-8FD9-4AD0-BBA6-86C347E53047}"/>
    <dgm:cxn modelId="{34E74C7B-244D-41B9-BABC-540EF6A25404}" type="presOf" srcId="{35516B3D-B0A7-41E4-B94F-1788407CE1A6}" destId="{ACE60633-3D02-4E3E-91DA-02AA21587B99}" srcOrd="0" destOrd="0" presId="urn:microsoft.com/office/officeart/2011/layout/CircleProcess"/>
    <dgm:cxn modelId="{ED373992-B442-4845-9EF6-F981E729BBB9}" type="presOf" srcId="{4E14F8C7-6EC2-4766-A214-6644B9418186}" destId="{49562A55-F80B-4427-A4E7-32117364F493}" srcOrd="1" destOrd="0" presId="urn:microsoft.com/office/officeart/2011/layout/CircleProcess"/>
    <dgm:cxn modelId="{1348DEBA-0B4E-4D74-AC71-26EAE572281F}" srcId="{937F9363-211E-43FF-BD5E-5A193FC3AACF}" destId="{4E14F8C7-6EC2-4766-A214-6644B9418186}" srcOrd="2" destOrd="0" parTransId="{9A8D4C81-242F-4AB5-86CA-63211A4640ED}" sibTransId="{E93A0B7F-844A-4DE7-A862-BFC4C1759FB5}"/>
    <dgm:cxn modelId="{E5EF2BC4-1757-455C-A465-98E06A02B3CD}" type="presOf" srcId="{89DB29E2-B63E-4324-AACC-4290FD080431}" destId="{9CCBC0DD-3635-4DBB-A703-EA7AFA7A80F9}" srcOrd="0" destOrd="0" presId="urn:microsoft.com/office/officeart/2011/layout/CircleProcess"/>
    <dgm:cxn modelId="{C6F8E2F2-A1F5-4C62-A266-53B57120B631}" type="presOf" srcId="{937F9363-211E-43FF-BD5E-5A193FC3AACF}" destId="{FAC6DDB3-8E68-42E6-8AD4-1654D5AB8011}" srcOrd="0" destOrd="0" presId="urn:microsoft.com/office/officeart/2011/layout/CircleProcess"/>
    <dgm:cxn modelId="{11B4261C-528E-4298-B258-BCC06A1AED8F}" type="presParOf" srcId="{FAC6DDB3-8E68-42E6-8AD4-1654D5AB8011}" destId="{A5295470-6DC3-4EDC-8551-0D26ADF77669}" srcOrd="0" destOrd="0" presId="urn:microsoft.com/office/officeart/2011/layout/CircleProcess"/>
    <dgm:cxn modelId="{F5FA1CE0-662D-4862-8E20-42CB99BA15F7}" type="presParOf" srcId="{A5295470-6DC3-4EDC-8551-0D26ADF77669}" destId="{6A957ED7-357D-45F2-BB51-22AAE7D10EAC}" srcOrd="0" destOrd="0" presId="urn:microsoft.com/office/officeart/2011/layout/CircleProcess"/>
    <dgm:cxn modelId="{529C6435-FB5C-4D03-ABE5-CE4B97EE7C72}" type="presParOf" srcId="{FAC6DDB3-8E68-42E6-8AD4-1654D5AB8011}" destId="{A045E282-D015-4848-8E98-DD3B1544BEAF}" srcOrd="1" destOrd="0" presId="urn:microsoft.com/office/officeart/2011/layout/CircleProcess"/>
    <dgm:cxn modelId="{0187DC1F-EFF2-4474-ADDF-C5D21F34C5FB}" type="presParOf" srcId="{A045E282-D015-4848-8E98-DD3B1544BEAF}" destId="{9BFDB692-0A4B-49A5-BCE1-80C890DC2E6C}" srcOrd="0" destOrd="0" presId="urn:microsoft.com/office/officeart/2011/layout/CircleProcess"/>
    <dgm:cxn modelId="{64CA5E58-7E73-4F28-96DA-E06B4AC59452}" type="presParOf" srcId="{FAC6DDB3-8E68-42E6-8AD4-1654D5AB8011}" destId="{49562A55-F80B-4427-A4E7-32117364F493}" srcOrd="2" destOrd="0" presId="urn:microsoft.com/office/officeart/2011/layout/CircleProcess"/>
    <dgm:cxn modelId="{3BD81ACD-9176-4807-90B9-EECF957CD7F1}" type="presParOf" srcId="{FAC6DDB3-8E68-42E6-8AD4-1654D5AB8011}" destId="{8A807C22-8D21-4D8E-AC34-D33A43FCB877}" srcOrd="3" destOrd="0" presId="urn:microsoft.com/office/officeart/2011/layout/CircleProcess"/>
    <dgm:cxn modelId="{6BDB9246-38C7-4AE9-AB53-A8E3F60EF5F2}" type="presParOf" srcId="{8A807C22-8D21-4D8E-AC34-D33A43FCB877}" destId="{EF6A3012-0778-4238-919B-98B2A555D8C6}" srcOrd="0" destOrd="0" presId="urn:microsoft.com/office/officeart/2011/layout/CircleProcess"/>
    <dgm:cxn modelId="{D9C3A862-7365-43D7-B78D-C64C930CB0BB}" type="presParOf" srcId="{FAC6DDB3-8E68-42E6-8AD4-1654D5AB8011}" destId="{0B0BD388-DF6F-44F4-885D-585E5EBDD0F0}" srcOrd="4" destOrd="0" presId="urn:microsoft.com/office/officeart/2011/layout/CircleProcess"/>
    <dgm:cxn modelId="{3112096B-5D3F-4B9C-91A1-E2A08EF88405}" type="presParOf" srcId="{0B0BD388-DF6F-44F4-885D-585E5EBDD0F0}" destId="{9CCBC0DD-3635-4DBB-A703-EA7AFA7A80F9}" srcOrd="0" destOrd="0" presId="urn:microsoft.com/office/officeart/2011/layout/CircleProcess"/>
    <dgm:cxn modelId="{169F8D65-E4E2-43D9-A6D3-FA888D3DD0C0}" type="presParOf" srcId="{FAC6DDB3-8E68-42E6-8AD4-1654D5AB8011}" destId="{ACEFE38A-3BBD-4214-935C-5F479DA33C7E}" srcOrd="5" destOrd="0" presId="urn:microsoft.com/office/officeart/2011/layout/CircleProcess"/>
    <dgm:cxn modelId="{98B9860E-8AD7-4B4C-8AC0-7858A40702E8}" type="presParOf" srcId="{FAC6DDB3-8E68-42E6-8AD4-1654D5AB8011}" destId="{C3FB8494-6B22-49A9-B4DE-F7A726E6B9DD}" srcOrd="6" destOrd="0" presId="urn:microsoft.com/office/officeart/2011/layout/CircleProcess"/>
    <dgm:cxn modelId="{12B25F5C-7497-418A-B365-C5BA0D7E3391}" type="presParOf" srcId="{C3FB8494-6B22-49A9-B4DE-F7A726E6B9DD}" destId="{A7D3E02F-053C-4A06-BEB5-F2BCFED18947}" srcOrd="0" destOrd="0" presId="urn:microsoft.com/office/officeart/2011/layout/CircleProcess"/>
    <dgm:cxn modelId="{67F034AF-27A8-4575-982C-44B4F380F968}" type="presParOf" srcId="{FAC6DDB3-8E68-42E6-8AD4-1654D5AB8011}" destId="{A861EC5C-8490-4C8C-B244-DC87C75B27AD}" srcOrd="7" destOrd="0" presId="urn:microsoft.com/office/officeart/2011/layout/CircleProcess"/>
    <dgm:cxn modelId="{F0108854-A5A0-490B-B1E5-B87337E1D848}" type="presParOf" srcId="{A861EC5C-8490-4C8C-B244-DC87C75B27AD}" destId="{ACE60633-3D02-4E3E-91DA-02AA21587B99}" srcOrd="0" destOrd="0" presId="urn:microsoft.com/office/officeart/2011/layout/CircleProcess"/>
    <dgm:cxn modelId="{DA26248B-FB29-42BA-A3D2-0EE8B3FA099C}" type="presParOf" srcId="{FAC6DDB3-8E68-42E6-8AD4-1654D5AB8011}" destId="{9D91C6B5-0A43-4A41-B0CF-DE3F2AB7F081}"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E7B3D6-73B4-45BC-9584-AF5B5E868986}"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GB"/>
        </a:p>
      </dgm:t>
    </dgm:pt>
    <dgm:pt modelId="{624FFC0B-A1FF-416F-A904-1D51801F8EF9}">
      <dgm:prSet phldrT="[Text]"/>
      <dgm:spPr/>
      <dgm:t>
        <a:bodyPr/>
        <a:lstStyle/>
        <a:p>
          <a:r>
            <a:rPr lang="en-GB"/>
            <a:t>Very broad range of applications</a:t>
          </a:r>
        </a:p>
      </dgm:t>
    </dgm:pt>
    <dgm:pt modelId="{6C4DEA3F-E082-4159-B6E7-0379B9A15AFA}" type="parTrans" cxnId="{C703C1CF-B09E-4AFE-8388-F6F6D347479A}">
      <dgm:prSet/>
      <dgm:spPr/>
      <dgm:t>
        <a:bodyPr/>
        <a:lstStyle/>
        <a:p>
          <a:endParaRPr lang="en-GB"/>
        </a:p>
      </dgm:t>
    </dgm:pt>
    <dgm:pt modelId="{00C75D96-AFB3-4C7D-AEE0-34DD9E74AB14}" type="sibTrans" cxnId="{C703C1CF-B09E-4AFE-8388-F6F6D347479A}">
      <dgm:prSet/>
      <dgm:spPr/>
      <dgm:t>
        <a:bodyPr/>
        <a:lstStyle/>
        <a:p>
          <a:endParaRPr lang="en-GB"/>
        </a:p>
      </dgm:t>
    </dgm:pt>
    <dgm:pt modelId="{E77D4C1F-A49A-4B37-8999-98C010E25024}">
      <dgm:prSet phldrT="[Text]"/>
      <dgm:spPr/>
      <dgm:t>
        <a:bodyPr/>
        <a:lstStyle/>
        <a:p>
          <a:r>
            <a:rPr lang="en-GB"/>
            <a:t>Enhanced In-situ/ in-operando</a:t>
          </a:r>
        </a:p>
      </dgm:t>
    </dgm:pt>
    <dgm:pt modelId="{42631D48-454A-4FBC-A74B-82D0B30E8205}" type="parTrans" cxnId="{56EC4509-7FBE-417D-B1C1-603DC0CB60A2}">
      <dgm:prSet/>
      <dgm:spPr/>
      <dgm:t>
        <a:bodyPr/>
        <a:lstStyle/>
        <a:p>
          <a:endParaRPr lang="en-GB"/>
        </a:p>
      </dgm:t>
    </dgm:pt>
    <dgm:pt modelId="{33F04AE9-42BA-4F6E-A10B-F523D8F5790C}" type="sibTrans" cxnId="{56EC4509-7FBE-417D-B1C1-603DC0CB60A2}">
      <dgm:prSet/>
      <dgm:spPr/>
      <dgm:t>
        <a:bodyPr/>
        <a:lstStyle/>
        <a:p>
          <a:endParaRPr lang="en-GB"/>
        </a:p>
      </dgm:t>
    </dgm:pt>
    <dgm:pt modelId="{BC3B2F99-E19B-44F3-92A0-AC3E8BFFC992}">
      <dgm:prSet phldrT="[Text]"/>
      <dgm:spPr/>
      <dgm:t>
        <a:bodyPr/>
        <a:lstStyle/>
        <a:p>
          <a:r>
            <a:rPr lang="en-GB"/>
            <a:t>Requirements for multiple instruments and high throughput</a:t>
          </a:r>
        </a:p>
      </dgm:t>
    </dgm:pt>
    <dgm:pt modelId="{B82ABF5A-B3E4-49E8-A181-372C09229E99}" type="parTrans" cxnId="{90A03089-CB7A-4E29-824F-F872D324826E}">
      <dgm:prSet/>
      <dgm:spPr/>
      <dgm:t>
        <a:bodyPr/>
        <a:lstStyle/>
        <a:p>
          <a:endParaRPr lang="en-GB"/>
        </a:p>
      </dgm:t>
    </dgm:pt>
    <dgm:pt modelId="{ED6D535E-3ADC-4CEF-A783-18F8A14CEAB3}" type="sibTrans" cxnId="{90A03089-CB7A-4E29-824F-F872D324826E}">
      <dgm:prSet/>
      <dgm:spPr/>
      <dgm:t>
        <a:bodyPr/>
        <a:lstStyle/>
        <a:p>
          <a:endParaRPr lang="en-GB"/>
        </a:p>
      </dgm:t>
    </dgm:pt>
    <dgm:pt modelId="{A80C21E4-6C3D-4941-8D5F-380BE8992F85}" type="pres">
      <dgm:prSet presAssocID="{18E7B3D6-73B4-45BC-9584-AF5B5E868986}" presName="Name0" presStyleCnt="0">
        <dgm:presLayoutVars>
          <dgm:dir/>
          <dgm:resizeHandles val="exact"/>
        </dgm:presLayoutVars>
      </dgm:prSet>
      <dgm:spPr/>
    </dgm:pt>
    <dgm:pt modelId="{8EFA01FE-96FA-46D2-8295-BF0FBE397AE7}" type="pres">
      <dgm:prSet presAssocID="{624FFC0B-A1FF-416F-A904-1D51801F8EF9}" presName="composite" presStyleCnt="0"/>
      <dgm:spPr/>
    </dgm:pt>
    <dgm:pt modelId="{DFDF50AF-5C07-485D-99F6-B14F55A45A27}" type="pres">
      <dgm:prSet presAssocID="{624FFC0B-A1FF-416F-A904-1D51801F8EF9}" presName="rect1" presStyleLbl="trAlignAcc1" presStyleIdx="0" presStyleCnt="3">
        <dgm:presLayoutVars>
          <dgm:bulletEnabled val="1"/>
        </dgm:presLayoutVars>
      </dgm:prSet>
      <dgm:spPr/>
    </dgm:pt>
    <dgm:pt modelId="{7E0F6362-F419-4478-BC46-43A59D6F2A51}" type="pres">
      <dgm:prSet presAssocID="{624FFC0B-A1FF-416F-A904-1D51801F8EF9}"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Close up of beakers with solutions on a shelf in a lab"/>
        </a:ext>
      </dgm:extLst>
    </dgm:pt>
    <dgm:pt modelId="{E582AAAC-D6CC-4844-8587-02E4AEBB827D}" type="pres">
      <dgm:prSet presAssocID="{00C75D96-AFB3-4C7D-AEE0-34DD9E74AB14}" presName="sibTrans" presStyleCnt="0"/>
      <dgm:spPr/>
    </dgm:pt>
    <dgm:pt modelId="{C2070AAA-4347-4905-AD7E-3EF290C6F999}" type="pres">
      <dgm:prSet presAssocID="{E77D4C1F-A49A-4B37-8999-98C010E25024}" presName="composite" presStyleCnt="0"/>
      <dgm:spPr/>
    </dgm:pt>
    <dgm:pt modelId="{A3B6B349-AB78-4978-ADCC-11BB102F04D0}" type="pres">
      <dgm:prSet presAssocID="{E77D4C1F-A49A-4B37-8999-98C010E25024}" presName="rect1" presStyleLbl="trAlignAcc1" presStyleIdx="1" presStyleCnt="3">
        <dgm:presLayoutVars>
          <dgm:bulletEnabled val="1"/>
        </dgm:presLayoutVars>
      </dgm:prSet>
      <dgm:spPr/>
    </dgm:pt>
    <dgm:pt modelId="{958F10A3-13D0-4413-8A32-53E47EFF71BA}" type="pres">
      <dgm:prSet presAssocID="{E77D4C1F-A49A-4B37-8999-98C010E25024}" presName="rect2"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8000" r="-58000"/>
          </a:stretch>
        </a:blipFill>
      </dgm:spPr>
    </dgm:pt>
    <dgm:pt modelId="{81FF6054-2139-4DD1-AE7D-F70A884792EA}" type="pres">
      <dgm:prSet presAssocID="{33F04AE9-42BA-4F6E-A10B-F523D8F5790C}" presName="sibTrans" presStyleCnt="0"/>
      <dgm:spPr/>
    </dgm:pt>
    <dgm:pt modelId="{D02E2231-BF2F-4076-A2C4-874FB83B7A5C}" type="pres">
      <dgm:prSet presAssocID="{BC3B2F99-E19B-44F3-92A0-AC3E8BFFC992}" presName="composite" presStyleCnt="0"/>
      <dgm:spPr/>
    </dgm:pt>
    <dgm:pt modelId="{2D389EF6-4001-4091-908C-7E0C8F1DA560}" type="pres">
      <dgm:prSet presAssocID="{BC3B2F99-E19B-44F3-92A0-AC3E8BFFC992}" presName="rect1" presStyleLbl="trAlignAcc1" presStyleIdx="2" presStyleCnt="3">
        <dgm:presLayoutVars>
          <dgm:bulletEnabled val="1"/>
        </dgm:presLayoutVars>
      </dgm:prSet>
      <dgm:spPr/>
    </dgm:pt>
    <dgm:pt modelId="{88609806-CA1C-4952-A03B-24223F34E0B5}" type="pres">
      <dgm:prSet presAssocID="{BC3B2F99-E19B-44F3-92A0-AC3E8BFFC992}"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2000" r="-52000"/>
          </a:stretch>
        </a:blipFill>
      </dgm:spPr>
    </dgm:pt>
  </dgm:ptLst>
  <dgm:cxnLst>
    <dgm:cxn modelId="{56EC4509-7FBE-417D-B1C1-603DC0CB60A2}" srcId="{18E7B3D6-73B4-45BC-9584-AF5B5E868986}" destId="{E77D4C1F-A49A-4B37-8999-98C010E25024}" srcOrd="1" destOrd="0" parTransId="{42631D48-454A-4FBC-A74B-82D0B30E8205}" sibTransId="{33F04AE9-42BA-4F6E-A10B-F523D8F5790C}"/>
    <dgm:cxn modelId="{089F4C12-D787-4698-A441-94C622FF5B3A}" type="presOf" srcId="{18E7B3D6-73B4-45BC-9584-AF5B5E868986}" destId="{A80C21E4-6C3D-4941-8D5F-380BE8992F85}" srcOrd="0" destOrd="0" presId="urn:microsoft.com/office/officeart/2008/layout/PictureStrips"/>
    <dgm:cxn modelId="{02E75C76-74D0-466F-A8BF-C28C1F8A7393}" type="presOf" srcId="{BC3B2F99-E19B-44F3-92A0-AC3E8BFFC992}" destId="{2D389EF6-4001-4091-908C-7E0C8F1DA560}" srcOrd="0" destOrd="0" presId="urn:microsoft.com/office/officeart/2008/layout/PictureStrips"/>
    <dgm:cxn modelId="{90A03089-CB7A-4E29-824F-F872D324826E}" srcId="{18E7B3D6-73B4-45BC-9584-AF5B5E868986}" destId="{BC3B2F99-E19B-44F3-92A0-AC3E8BFFC992}" srcOrd="2" destOrd="0" parTransId="{B82ABF5A-B3E4-49E8-A181-372C09229E99}" sibTransId="{ED6D535E-3ADC-4CEF-A783-18F8A14CEAB3}"/>
    <dgm:cxn modelId="{EBD2DBB6-6F8D-44F8-9193-61DE8915653A}" type="presOf" srcId="{624FFC0B-A1FF-416F-A904-1D51801F8EF9}" destId="{DFDF50AF-5C07-485D-99F6-B14F55A45A27}" srcOrd="0" destOrd="0" presId="urn:microsoft.com/office/officeart/2008/layout/PictureStrips"/>
    <dgm:cxn modelId="{C703C1CF-B09E-4AFE-8388-F6F6D347479A}" srcId="{18E7B3D6-73B4-45BC-9584-AF5B5E868986}" destId="{624FFC0B-A1FF-416F-A904-1D51801F8EF9}" srcOrd="0" destOrd="0" parTransId="{6C4DEA3F-E082-4159-B6E7-0379B9A15AFA}" sibTransId="{00C75D96-AFB3-4C7D-AEE0-34DD9E74AB14}"/>
    <dgm:cxn modelId="{F51B26FF-0A10-49DD-9A50-51F23F5F4345}" type="presOf" srcId="{E77D4C1F-A49A-4B37-8999-98C010E25024}" destId="{A3B6B349-AB78-4978-ADCC-11BB102F04D0}" srcOrd="0" destOrd="0" presId="urn:microsoft.com/office/officeart/2008/layout/PictureStrips"/>
    <dgm:cxn modelId="{7F1BD825-721D-4282-9D2A-F02D604C555D}" type="presParOf" srcId="{A80C21E4-6C3D-4941-8D5F-380BE8992F85}" destId="{8EFA01FE-96FA-46D2-8295-BF0FBE397AE7}" srcOrd="0" destOrd="0" presId="urn:microsoft.com/office/officeart/2008/layout/PictureStrips"/>
    <dgm:cxn modelId="{5FF3246F-8D8D-45E1-BABB-132E124A5EF0}" type="presParOf" srcId="{8EFA01FE-96FA-46D2-8295-BF0FBE397AE7}" destId="{DFDF50AF-5C07-485D-99F6-B14F55A45A27}" srcOrd="0" destOrd="0" presId="urn:microsoft.com/office/officeart/2008/layout/PictureStrips"/>
    <dgm:cxn modelId="{C9AB9296-09BE-46D5-9DA4-46E816D7B092}" type="presParOf" srcId="{8EFA01FE-96FA-46D2-8295-BF0FBE397AE7}" destId="{7E0F6362-F419-4478-BC46-43A59D6F2A51}" srcOrd="1" destOrd="0" presId="urn:microsoft.com/office/officeart/2008/layout/PictureStrips"/>
    <dgm:cxn modelId="{69CD0E25-48AF-4C64-BB92-7B60F36D008E}" type="presParOf" srcId="{A80C21E4-6C3D-4941-8D5F-380BE8992F85}" destId="{E582AAAC-D6CC-4844-8587-02E4AEBB827D}" srcOrd="1" destOrd="0" presId="urn:microsoft.com/office/officeart/2008/layout/PictureStrips"/>
    <dgm:cxn modelId="{CE64E15B-2108-42D6-A7D6-C0C0C93D7D22}" type="presParOf" srcId="{A80C21E4-6C3D-4941-8D5F-380BE8992F85}" destId="{C2070AAA-4347-4905-AD7E-3EF290C6F999}" srcOrd="2" destOrd="0" presId="urn:microsoft.com/office/officeart/2008/layout/PictureStrips"/>
    <dgm:cxn modelId="{6745222C-BB9D-4769-8D2F-1506707522BE}" type="presParOf" srcId="{C2070AAA-4347-4905-AD7E-3EF290C6F999}" destId="{A3B6B349-AB78-4978-ADCC-11BB102F04D0}" srcOrd="0" destOrd="0" presId="urn:microsoft.com/office/officeart/2008/layout/PictureStrips"/>
    <dgm:cxn modelId="{05268179-2F95-4A79-9222-F6704BB264EC}" type="presParOf" srcId="{C2070AAA-4347-4905-AD7E-3EF290C6F999}" destId="{958F10A3-13D0-4413-8A32-53E47EFF71BA}" srcOrd="1" destOrd="0" presId="urn:microsoft.com/office/officeart/2008/layout/PictureStrips"/>
    <dgm:cxn modelId="{27560FCE-5BE0-4E6B-84EE-65CB6C121CEB}" type="presParOf" srcId="{A80C21E4-6C3D-4941-8D5F-380BE8992F85}" destId="{81FF6054-2139-4DD1-AE7D-F70A884792EA}" srcOrd="3" destOrd="0" presId="urn:microsoft.com/office/officeart/2008/layout/PictureStrips"/>
    <dgm:cxn modelId="{339AAFCC-4D80-4A10-914E-07E7A0D582EB}" type="presParOf" srcId="{A80C21E4-6C3D-4941-8D5F-380BE8992F85}" destId="{D02E2231-BF2F-4076-A2C4-874FB83B7A5C}" srcOrd="4" destOrd="0" presId="urn:microsoft.com/office/officeart/2008/layout/PictureStrips"/>
    <dgm:cxn modelId="{C5801D25-9856-4D1C-96C7-E1313EC1B279}" type="presParOf" srcId="{D02E2231-BF2F-4076-A2C4-874FB83B7A5C}" destId="{2D389EF6-4001-4091-908C-7E0C8F1DA560}" srcOrd="0" destOrd="0" presId="urn:microsoft.com/office/officeart/2008/layout/PictureStrips"/>
    <dgm:cxn modelId="{A08DAC27-41F4-4A8C-8622-CA45C236C252}" type="presParOf" srcId="{D02E2231-BF2F-4076-A2C4-874FB83B7A5C}" destId="{88609806-CA1C-4952-A03B-24223F34E0B5}"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7F9363-211E-43FF-BD5E-5A193FC3AACF}"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GB"/>
        </a:p>
      </dgm:t>
    </dgm:pt>
    <dgm:pt modelId="{35516B3D-B0A7-41E4-B94F-1788407CE1A6}">
      <dgm:prSet phldrT="[Text]"/>
      <dgm:spPr/>
      <dgm:t>
        <a:bodyPr/>
        <a:lstStyle/>
        <a:p>
          <a:r>
            <a:rPr lang="en-GB"/>
            <a:t>What Science do we want to do</a:t>
          </a:r>
        </a:p>
      </dgm:t>
    </dgm:pt>
    <dgm:pt modelId="{C551CD81-243E-4586-A6AD-E1DD97D67F0C}" type="parTrans" cxnId="{127F681E-7663-49F4-B994-A85813100DC8}">
      <dgm:prSet/>
      <dgm:spPr/>
      <dgm:t>
        <a:bodyPr/>
        <a:lstStyle/>
        <a:p>
          <a:endParaRPr lang="en-GB"/>
        </a:p>
      </dgm:t>
    </dgm:pt>
    <dgm:pt modelId="{784A1DB7-CF03-412F-AD36-5642B9E82324}" type="sibTrans" cxnId="{127F681E-7663-49F4-B994-A85813100DC8}">
      <dgm:prSet/>
      <dgm:spPr/>
      <dgm:t>
        <a:bodyPr/>
        <a:lstStyle/>
        <a:p>
          <a:endParaRPr lang="en-GB"/>
        </a:p>
      </dgm:t>
    </dgm:pt>
    <dgm:pt modelId="{89DB29E2-B63E-4324-AACC-4290FD080431}">
      <dgm:prSet phldrT="[Text]"/>
      <dgm:spPr/>
      <dgm:t>
        <a:bodyPr/>
        <a:lstStyle/>
        <a:p>
          <a:r>
            <a:rPr lang="en-GB"/>
            <a:t>What Instruments will deliver this science</a:t>
          </a:r>
        </a:p>
      </dgm:t>
    </dgm:pt>
    <dgm:pt modelId="{1276A617-F61E-41EB-B16D-80C397EC3CFC}" type="parTrans" cxnId="{E206A053-4597-49BF-AE5F-16E6B802971E}">
      <dgm:prSet/>
      <dgm:spPr/>
      <dgm:t>
        <a:bodyPr/>
        <a:lstStyle/>
        <a:p>
          <a:endParaRPr lang="en-GB"/>
        </a:p>
      </dgm:t>
    </dgm:pt>
    <dgm:pt modelId="{CD77BF9F-8FD9-4AD0-BBA6-86C347E53047}" type="sibTrans" cxnId="{E206A053-4597-49BF-AE5F-16E6B802971E}">
      <dgm:prSet/>
      <dgm:spPr/>
      <dgm:t>
        <a:bodyPr/>
        <a:lstStyle/>
        <a:p>
          <a:endParaRPr lang="en-GB"/>
        </a:p>
      </dgm:t>
    </dgm:pt>
    <dgm:pt modelId="{4E14F8C7-6EC2-4766-A214-6644B9418186}">
      <dgm:prSet phldrT="[Text]"/>
      <dgm:spPr/>
      <dgm:t>
        <a:bodyPr/>
        <a:lstStyle/>
        <a:p>
          <a:r>
            <a:rPr lang="en-GB"/>
            <a:t>What requirements does the place on the source</a:t>
          </a:r>
        </a:p>
      </dgm:t>
    </dgm:pt>
    <dgm:pt modelId="{9A8D4C81-242F-4AB5-86CA-63211A4640ED}" type="parTrans" cxnId="{1348DEBA-0B4E-4D74-AC71-26EAE572281F}">
      <dgm:prSet/>
      <dgm:spPr/>
      <dgm:t>
        <a:bodyPr/>
        <a:lstStyle/>
        <a:p>
          <a:endParaRPr lang="en-GB"/>
        </a:p>
      </dgm:t>
    </dgm:pt>
    <dgm:pt modelId="{E93A0B7F-844A-4DE7-A862-BFC4C1759FB5}" type="sibTrans" cxnId="{1348DEBA-0B4E-4D74-AC71-26EAE572281F}">
      <dgm:prSet/>
      <dgm:spPr/>
      <dgm:t>
        <a:bodyPr/>
        <a:lstStyle/>
        <a:p>
          <a:endParaRPr lang="en-GB"/>
        </a:p>
      </dgm:t>
    </dgm:pt>
    <dgm:pt modelId="{FAC6DDB3-8E68-42E6-8AD4-1654D5AB8011}" type="pres">
      <dgm:prSet presAssocID="{937F9363-211E-43FF-BD5E-5A193FC3AACF}" presName="Name0" presStyleCnt="0">
        <dgm:presLayoutVars>
          <dgm:chMax val="11"/>
          <dgm:chPref val="11"/>
          <dgm:dir/>
          <dgm:resizeHandles/>
        </dgm:presLayoutVars>
      </dgm:prSet>
      <dgm:spPr/>
    </dgm:pt>
    <dgm:pt modelId="{A5295470-6DC3-4EDC-8551-0D26ADF77669}" type="pres">
      <dgm:prSet presAssocID="{4E14F8C7-6EC2-4766-A214-6644B9418186}" presName="Accent3" presStyleCnt="0"/>
      <dgm:spPr/>
    </dgm:pt>
    <dgm:pt modelId="{6A957ED7-357D-45F2-BB51-22AAE7D10EAC}" type="pres">
      <dgm:prSet presAssocID="{4E14F8C7-6EC2-4766-A214-6644B9418186}" presName="Accent" presStyleLbl="node1" presStyleIdx="0" presStyleCnt="3"/>
      <dgm:spPr/>
    </dgm:pt>
    <dgm:pt modelId="{A045E282-D015-4848-8E98-DD3B1544BEAF}" type="pres">
      <dgm:prSet presAssocID="{4E14F8C7-6EC2-4766-A214-6644B9418186}" presName="ParentBackground3" presStyleCnt="0"/>
      <dgm:spPr/>
    </dgm:pt>
    <dgm:pt modelId="{9BFDB692-0A4B-49A5-BCE1-80C890DC2E6C}" type="pres">
      <dgm:prSet presAssocID="{4E14F8C7-6EC2-4766-A214-6644B9418186}" presName="ParentBackground" presStyleLbl="fgAcc1" presStyleIdx="0" presStyleCnt="3"/>
      <dgm:spPr/>
    </dgm:pt>
    <dgm:pt modelId="{49562A55-F80B-4427-A4E7-32117364F493}" type="pres">
      <dgm:prSet presAssocID="{4E14F8C7-6EC2-4766-A214-6644B9418186}" presName="Parent3" presStyleLbl="revTx" presStyleIdx="0" presStyleCnt="0">
        <dgm:presLayoutVars>
          <dgm:chMax val="1"/>
          <dgm:chPref val="1"/>
          <dgm:bulletEnabled val="1"/>
        </dgm:presLayoutVars>
      </dgm:prSet>
      <dgm:spPr/>
    </dgm:pt>
    <dgm:pt modelId="{8A807C22-8D21-4D8E-AC34-D33A43FCB877}" type="pres">
      <dgm:prSet presAssocID="{89DB29E2-B63E-4324-AACC-4290FD080431}" presName="Accent2" presStyleCnt="0"/>
      <dgm:spPr/>
    </dgm:pt>
    <dgm:pt modelId="{EF6A3012-0778-4238-919B-98B2A555D8C6}" type="pres">
      <dgm:prSet presAssocID="{89DB29E2-B63E-4324-AACC-4290FD080431}" presName="Accent" presStyleLbl="node1" presStyleIdx="1" presStyleCnt="3"/>
      <dgm:spPr/>
    </dgm:pt>
    <dgm:pt modelId="{0B0BD388-DF6F-44F4-885D-585E5EBDD0F0}" type="pres">
      <dgm:prSet presAssocID="{89DB29E2-B63E-4324-AACC-4290FD080431}" presName="ParentBackground2" presStyleCnt="0"/>
      <dgm:spPr/>
    </dgm:pt>
    <dgm:pt modelId="{9CCBC0DD-3635-4DBB-A703-EA7AFA7A80F9}" type="pres">
      <dgm:prSet presAssocID="{89DB29E2-B63E-4324-AACC-4290FD080431}" presName="ParentBackground" presStyleLbl="fgAcc1" presStyleIdx="1" presStyleCnt="3"/>
      <dgm:spPr/>
    </dgm:pt>
    <dgm:pt modelId="{ACEFE38A-3BBD-4214-935C-5F479DA33C7E}" type="pres">
      <dgm:prSet presAssocID="{89DB29E2-B63E-4324-AACC-4290FD080431}" presName="Parent2" presStyleLbl="revTx" presStyleIdx="0" presStyleCnt="0">
        <dgm:presLayoutVars>
          <dgm:chMax val="1"/>
          <dgm:chPref val="1"/>
          <dgm:bulletEnabled val="1"/>
        </dgm:presLayoutVars>
      </dgm:prSet>
      <dgm:spPr/>
    </dgm:pt>
    <dgm:pt modelId="{C3FB8494-6B22-49A9-B4DE-F7A726E6B9DD}" type="pres">
      <dgm:prSet presAssocID="{35516B3D-B0A7-41E4-B94F-1788407CE1A6}" presName="Accent1" presStyleCnt="0"/>
      <dgm:spPr/>
    </dgm:pt>
    <dgm:pt modelId="{A7D3E02F-053C-4A06-BEB5-F2BCFED18947}" type="pres">
      <dgm:prSet presAssocID="{35516B3D-B0A7-41E4-B94F-1788407CE1A6}" presName="Accent" presStyleLbl="node1" presStyleIdx="2" presStyleCnt="3"/>
      <dgm:spPr/>
    </dgm:pt>
    <dgm:pt modelId="{A861EC5C-8490-4C8C-B244-DC87C75B27AD}" type="pres">
      <dgm:prSet presAssocID="{35516B3D-B0A7-41E4-B94F-1788407CE1A6}" presName="ParentBackground1" presStyleCnt="0"/>
      <dgm:spPr/>
    </dgm:pt>
    <dgm:pt modelId="{ACE60633-3D02-4E3E-91DA-02AA21587B99}" type="pres">
      <dgm:prSet presAssocID="{35516B3D-B0A7-41E4-B94F-1788407CE1A6}" presName="ParentBackground" presStyleLbl="fgAcc1" presStyleIdx="2" presStyleCnt="3"/>
      <dgm:spPr/>
    </dgm:pt>
    <dgm:pt modelId="{9D91C6B5-0A43-4A41-B0CF-DE3F2AB7F081}" type="pres">
      <dgm:prSet presAssocID="{35516B3D-B0A7-41E4-B94F-1788407CE1A6}" presName="Parent1" presStyleLbl="revTx" presStyleIdx="0" presStyleCnt="0">
        <dgm:presLayoutVars>
          <dgm:chMax val="1"/>
          <dgm:chPref val="1"/>
          <dgm:bulletEnabled val="1"/>
        </dgm:presLayoutVars>
      </dgm:prSet>
      <dgm:spPr/>
    </dgm:pt>
  </dgm:ptLst>
  <dgm:cxnLst>
    <dgm:cxn modelId="{127F681E-7663-49F4-B994-A85813100DC8}" srcId="{937F9363-211E-43FF-BD5E-5A193FC3AACF}" destId="{35516B3D-B0A7-41E4-B94F-1788407CE1A6}" srcOrd="0" destOrd="0" parTransId="{C551CD81-243E-4586-A6AD-E1DD97D67F0C}" sibTransId="{784A1DB7-CF03-412F-AD36-5642B9E82324}"/>
    <dgm:cxn modelId="{F629722C-7415-4EBD-981C-5065A23FE884}" type="presOf" srcId="{35516B3D-B0A7-41E4-B94F-1788407CE1A6}" destId="{9D91C6B5-0A43-4A41-B0CF-DE3F2AB7F081}" srcOrd="1" destOrd="0" presId="urn:microsoft.com/office/officeart/2011/layout/CircleProcess"/>
    <dgm:cxn modelId="{0BFE3B37-3E4C-4299-B517-CC0498202B00}" type="presOf" srcId="{89DB29E2-B63E-4324-AACC-4290FD080431}" destId="{ACEFE38A-3BBD-4214-935C-5F479DA33C7E}" srcOrd="1" destOrd="0" presId="urn:microsoft.com/office/officeart/2011/layout/CircleProcess"/>
    <dgm:cxn modelId="{50250565-66F8-4BAC-B40D-984BF5DBD64A}" type="presOf" srcId="{4E14F8C7-6EC2-4766-A214-6644B9418186}" destId="{9BFDB692-0A4B-49A5-BCE1-80C890DC2E6C}" srcOrd="0" destOrd="0" presId="urn:microsoft.com/office/officeart/2011/layout/CircleProcess"/>
    <dgm:cxn modelId="{E206A053-4597-49BF-AE5F-16E6B802971E}" srcId="{937F9363-211E-43FF-BD5E-5A193FC3AACF}" destId="{89DB29E2-B63E-4324-AACC-4290FD080431}" srcOrd="1" destOrd="0" parTransId="{1276A617-F61E-41EB-B16D-80C397EC3CFC}" sibTransId="{CD77BF9F-8FD9-4AD0-BBA6-86C347E53047}"/>
    <dgm:cxn modelId="{34E74C7B-244D-41B9-BABC-540EF6A25404}" type="presOf" srcId="{35516B3D-B0A7-41E4-B94F-1788407CE1A6}" destId="{ACE60633-3D02-4E3E-91DA-02AA21587B99}" srcOrd="0" destOrd="0" presId="urn:microsoft.com/office/officeart/2011/layout/CircleProcess"/>
    <dgm:cxn modelId="{ED373992-B442-4845-9EF6-F981E729BBB9}" type="presOf" srcId="{4E14F8C7-6EC2-4766-A214-6644B9418186}" destId="{49562A55-F80B-4427-A4E7-32117364F493}" srcOrd="1" destOrd="0" presId="urn:microsoft.com/office/officeart/2011/layout/CircleProcess"/>
    <dgm:cxn modelId="{1348DEBA-0B4E-4D74-AC71-26EAE572281F}" srcId="{937F9363-211E-43FF-BD5E-5A193FC3AACF}" destId="{4E14F8C7-6EC2-4766-A214-6644B9418186}" srcOrd="2" destOrd="0" parTransId="{9A8D4C81-242F-4AB5-86CA-63211A4640ED}" sibTransId="{E93A0B7F-844A-4DE7-A862-BFC4C1759FB5}"/>
    <dgm:cxn modelId="{E5EF2BC4-1757-455C-A465-98E06A02B3CD}" type="presOf" srcId="{89DB29E2-B63E-4324-AACC-4290FD080431}" destId="{9CCBC0DD-3635-4DBB-A703-EA7AFA7A80F9}" srcOrd="0" destOrd="0" presId="urn:microsoft.com/office/officeart/2011/layout/CircleProcess"/>
    <dgm:cxn modelId="{C6F8E2F2-A1F5-4C62-A266-53B57120B631}" type="presOf" srcId="{937F9363-211E-43FF-BD5E-5A193FC3AACF}" destId="{FAC6DDB3-8E68-42E6-8AD4-1654D5AB8011}" srcOrd="0" destOrd="0" presId="urn:microsoft.com/office/officeart/2011/layout/CircleProcess"/>
    <dgm:cxn modelId="{11B4261C-528E-4298-B258-BCC06A1AED8F}" type="presParOf" srcId="{FAC6DDB3-8E68-42E6-8AD4-1654D5AB8011}" destId="{A5295470-6DC3-4EDC-8551-0D26ADF77669}" srcOrd="0" destOrd="0" presId="urn:microsoft.com/office/officeart/2011/layout/CircleProcess"/>
    <dgm:cxn modelId="{F5FA1CE0-662D-4862-8E20-42CB99BA15F7}" type="presParOf" srcId="{A5295470-6DC3-4EDC-8551-0D26ADF77669}" destId="{6A957ED7-357D-45F2-BB51-22AAE7D10EAC}" srcOrd="0" destOrd="0" presId="urn:microsoft.com/office/officeart/2011/layout/CircleProcess"/>
    <dgm:cxn modelId="{529C6435-FB5C-4D03-ABE5-CE4B97EE7C72}" type="presParOf" srcId="{FAC6DDB3-8E68-42E6-8AD4-1654D5AB8011}" destId="{A045E282-D015-4848-8E98-DD3B1544BEAF}" srcOrd="1" destOrd="0" presId="urn:microsoft.com/office/officeart/2011/layout/CircleProcess"/>
    <dgm:cxn modelId="{0187DC1F-EFF2-4474-ADDF-C5D21F34C5FB}" type="presParOf" srcId="{A045E282-D015-4848-8E98-DD3B1544BEAF}" destId="{9BFDB692-0A4B-49A5-BCE1-80C890DC2E6C}" srcOrd="0" destOrd="0" presId="urn:microsoft.com/office/officeart/2011/layout/CircleProcess"/>
    <dgm:cxn modelId="{64CA5E58-7E73-4F28-96DA-E06B4AC59452}" type="presParOf" srcId="{FAC6DDB3-8E68-42E6-8AD4-1654D5AB8011}" destId="{49562A55-F80B-4427-A4E7-32117364F493}" srcOrd="2" destOrd="0" presId="urn:microsoft.com/office/officeart/2011/layout/CircleProcess"/>
    <dgm:cxn modelId="{3BD81ACD-9176-4807-90B9-EECF957CD7F1}" type="presParOf" srcId="{FAC6DDB3-8E68-42E6-8AD4-1654D5AB8011}" destId="{8A807C22-8D21-4D8E-AC34-D33A43FCB877}" srcOrd="3" destOrd="0" presId="urn:microsoft.com/office/officeart/2011/layout/CircleProcess"/>
    <dgm:cxn modelId="{6BDB9246-38C7-4AE9-AB53-A8E3F60EF5F2}" type="presParOf" srcId="{8A807C22-8D21-4D8E-AC34-D33A43FCB877}" destId="{EF6A3012-0778-4238-919B-98B2A555D8C6}" srcOrd="0" destOrd="0" presId="urn:microsoft.com/office/officeart/2011/layout/CircleProcess"/>
    <dgm:cxn modelId="{D9C3A862-7365-43D7-B78D-C64C930CB0BB}" type="presParOf" srcId="{FAC6DDB3-8E68-42E6-8AD4-1654D5AB8011}" destId="{0B0BD388-DF6F-44F4-885D-585E5EBDD0F0}" srcOrd="4" destOrd="0" presId="urn:microsoft.com/office/officeart/2011/layout/CircleProcess"/>
    <dgm:cxn modelId="{3112096B-5D3F-4B9C-91A1-E2A08EF88405}" type="presParOf" srcId="{0B0BD388-DF6F-44F4-885D-585E5EBDD0F0}" destId="{9CCBC0DD-3635-4DBB-A703-EA7AFA7A80F9}" srcOrd="0" destOrd="0" presId="urn:microsoft.com/office/officeart/2011/layout/CircleProcess"/>
    <dgm:cxn modelId="{169F8D65-E4E2-43D9-A6D3-FA888D3DD0C0}" type="presParOf" srcId="{FAC6DDB3-8E68-42E6-8AD4-1654D5AB8011}" destId="{ACEFE38A-3BBD-4214-935C-5F479DA33C7E}" srcOrd="5" destOrd="0" presId="urn:microsoft.com/office/officeart/2011/layout/CircleProcess"/>
    <dgm:cxn modelId="{98B9860E-8AD7-4B4C-8AC0-7858A40702E8}" type="presParOf" srcId="{FAC6DDB3-8E68-42E6-8AD4-1654D5AB8011}" destId="{C3FB8494-6B22-49A9-B4DE-F7A726E6B9DD}" srcOrd="6" destOrd="0" presId="urn:microsoft.com/office/officeart/2011/layout/CircleProcess"/>
    <dgm:cxn modelId="{12B25F5C-7497-418A-B365-C5BA0D7E3391}" type="presParOf" srcId="{C3FB8494-6B22-49A9-B4DE-F7A726E6B9DD}" destId="{A7D3E02F-053C-4A06-BEB5-F2BCFED18947}" srcOrd="0" destOrd="0" presId="urn:microsoft.com/office/officeart/2011/layout/CircleProcess"/>
    <dgm:cxn modelId="{67F034AF-27A8-4575-982C-44B4F380F968}" type="presParOf" srcId="{FAC6DDB3-8E68-42E6-8AD4-1654D5AB8011}" destId="{A861EC5C-8490-4C8C-B244-DC87C75B27AD}" srcOrd="7" destOrd="0" presId="urn:microsoft.com/office/officeart/2011/layout/CircleProcess"/>
    <dgm:cxn modelId="{F0108854-A5A0-490B-B1E5-B87337E1D848}" type="presParOf" srcId="{A861EC5C-8490-4C8C-B244-DC87C75B27AD}" destId="{ACE60633-3D02-4E3E-91DA-02AA21587B99}" srcOrd="0" destOrd="0" presId="urn:microsoft.com/office/officeart/2011/layout/CircleProcess"/>
    <dgm:cxn modelId="{DA26248B-FB29-42BA-A3D2-0EE8B3FA099C}" type="presParOf" srcId="{FAC6DDB3-8E68-42E6-8AD4-1654D5AB8011}" destId="{9D91C6B5-0A43-4A41-B0CF-DE3F2AB7F081}"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E7B3D6-73B4-45BC-9584-AF5B5E868986}"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GB"/>
        </a:p>
      </dgm:t>
    </dgm:pt>
    <dgm:pt modelId="{624FFC0B-A1FF-416F-A904-1D51801F8EF9}">
      <dgm:prSet phldrT="[Text]"/>
      <dgm:spPr/>
      <dgm:t>
        <a:bodyPr/>
        <a:lstStyle/>
        <a:p>
          <a:r>
            <a:rPr lang="en-GB"/>
            <a:t>Very broad range of applications</a:t>
          </a:r>
        </a:p>
      </dgm:t>
    </dgm:pt>
    <dgm:pt modelId="{6C4DEA3F-E082-4159-B6E7-0379B9A15AFA}" type="parTrans" cxnId="{C703C1CF-B09E-4AFE-8388-F6F6D347479A}">
      <dgm:prSet/>
      <dgm:spPr/>
      <dgm:t>
        <a:bodyPr/>
        <a:lstStyle/>
        <a:p>
          <a:endParaRPr lang="en-GB"/>
        </a:p>
      </dgm:t>
    </dgm:pt>
    <dgm:pt modelId="{00C75D96-AFB3-4C7D-AEE0-34DD9E74AB14}" type="sibTrans" cxnId="{C703C1CF-B09E-4AFE-8388-F6F6D347479A}">
      <dgm:prSet/>
      <dgm:spPr/>
      <dgm:t>
        <a:bodyPr/>
        <a:lstStyle/>
        <a:p>
          <a:endParaRPr lang="en-GB"/>
        </a:p>
      </dgm:t>
    </dgm:pt>
    <dgm:pt modelId="{E77D4C1F-A49A-4B37-8999-98C010E25024}">
      <dgm:prSet phldrT="[Text]"/>
      <dgm:spPr/>
      <dgm:t>
        <a:bodyPr/>
        <a:lstStyle/>
        <a:p>
          <a:r>
            <a:rPr lang="en-GB"/>
            <a:t>Enhanced In-situ/ in-operando</a:t>
          </a:r>
        </a:p>
      </dgm:t>
    </dgm:pt>
    <dgm:pt modelId="{42631D48-454A-4FBC-A74B-82D0B30E8205}" type="parTrans" cxnId="{56EC4509-7FBE-417D-B1C1-603DC0CB60A2}">
      <dgm:prSet/>
      <dgm:spPr/>
      <dgm:t>
        <a:bodyPr/>
        <a:lstStyle/>
        <a:p>
          <a:endParaRPr lang="en-GB"/>
        </a:p>
      </dgm:t>
    </dgm:pt>
    <dgm:pt modelId="{33F04AE9-42BA-4F6E-A10B-F523D8F5790C}" type="sibTrans" cxnId="{56EC4509-7FBE-417D-B1C1-603DC0CB60A2}">
      <dgm:prSet/>
      <dgm:spPr/>
      <dgm:t>
        <a:bodyPr/>
        <a:lstStyle/>
        <a:p>
          <a:endParaRPr lang="en-GB"/>
        </a:p>
      </dgm:t>
    </dgm:pt>
    <dgm:pt modelId="{BC3B2F99-E19B-44F3-92A0-AC3E8BFFC992}">
      <dgm:prSet phldrT="[Text]"/>
      <dgm:spPr/>
      <dgm:t>
        <a:bodyPr/>
        <a:lstStyle/>
        <a:p>
          <a:r>
            <a:rPr lang="en-GB"/>
            <a:t>Requirements for multiple instruments and high throughput</a:t>
          </a:r>
        </a:p>
      </dgm:t>
    </dgm:pt>
    <dgm:pt modelId="{B82ABF5A-B3E4-49E8-A181-372C09229E99}" type="parTrans" cxnId="{90A03089-CB7A-4E29-824F-F872D324826E}">
      <dgm:prSet/>
      <dgm:spPr/>
      <dgm:t>
        <a:bodyPr/>
        <a:lstStyle/>
        <a:p>
          <a:endParaRPr lang="en-GB"/>
        </a:p>
      </dgm:t>
    </dgm:pt>
    <dgm:pt modelId="{ED6D535E-3ADC-4CEF-A783-18F8A14CEAB3}" type="sibTrans" cxnId="{90A03089-CB7A-4E29-824F-F872D324826E}">
      <dgm:prSet/>
      <dgm:spPr/>
      <dgm:t>
        <a:bodyPr/>
        <a:lstStyle/>
        <a:p>
          <a:endParaRPr lang="en-GB"/>
        </a:p>
      </dgm:t>
    </dgm:pt>
    <dgm:pt modelId="{A80C21E4-6C3D-4941-8D5F-380BE8992F85}" type="pres">
      <dgm:prSet presAssocID="{18E7B3D6-73B4-45BC-9584-AF5B5E868986}" presName="Name0" presStyleCnt="0">
        <dgm:presLayoutVars>
          <dgm:dir/>
          <dgm:resizeHandles val="exact"/>
        </dgm:presLayoutVars>
      </dgm:prSet>
      <dgm:spPr/>
    </dgm:pt>
    <dgm:pt modelId="{8EFA01FE-96FA-46D2-8295-BF0FBE397AE7}" type="pres">
      <dgm:prSet presAssocID="{624FFC0B-A1FF-416F-A904-1D51801F8EF9}" presName="composite" presStyleCnt="0"/>
      <dgm:spPr/>
    </dgm:pt>
    <dgm:pt modelId="{DFDF50AF-5C07-485D-99F6-B14F55A45A27}" type="pres">
      <dgm:prSet presAssocID="{624FFC0B-A1FF-416F-A904-1D51801F8EF9}" presName="rect1" presStyleLbl="trAlignAcc1" presStyleIdx="0" presStyleCnt="3">
        <dgm:presLayoutVars>
          <dgm:bulletEnabled val="1"/>
        </dgm:presLayoutVars>
      </dgm:prSet>
      <dgm:spPr/>
    </dgm:pt>
    <dgm:pt modelId="{7E0F6362-F419-4478-BC46-43A59D6F2A51}" type="pres">
      <dgm:prSet presAssocID="{624FFC0B-A1FF-416F-A904-1D51801F8EF9}"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Close up of beakers with solutions on a shelf in a lab"/>
        </a:ext>
      </dgm:extLst>
    </dgm:pt>
    <dgm:pt modelId="{E582AAAC-D6CC-4844-8587-02E4AEBB827D}" type="pres">
      <dgm:prSet presAssocID="{00C75D96-AFB3-4C7D-AEE0-34DD9E74AB14}" presName="sibTrans" presStyleCnt="0"/>
      <dgm:spPr/>
    </dgm:pt>
    <dgm:pt modelId="{C2070AAA-4347-4905-AD7E-3EF290C6F999}" type="pres">
      <dgm:prSet presAssocID="{E77D4C1F-A49A-4B37-8999-98C010E25024}" presName="composite" presStyleCnt="0"/>
      <dgm:spPr/>
    </dgm:pt>
    <dgm:pt modelId="{A3B6B349-AB78-4978-ADCC-11BB102F04D0}" type="pres">
      <dgm:prSet presAssocID="{E77D4C1F-A49A-4B37-8999-98C010E25024}" presName="rect1" presStyleLbl="trAlignAcc1" presStyleIdx="1" presStyleCnt="3">
        <dgm:presLayoutVars>
          <dgm:bulletEnabled val="1"/>
        </dgm:presLayoutVars>
      </dgm:prSet>
      <dgm:spPr/>
    </dgm:pt>
    <dgm:pt modelId="{958F10A3-13D0-4413-8A32-53E47EFF71BA}" type="pres">
      <dgm:prSet presAssocID="{E77D4C1F-A49A-4B37-8999-98C010E25024}" presName="rect2"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8000" r="-58000"/>
          </a:stretch>
        </a:blipFill>
      </dgm:spPr>
    </dgm:pt>
    <dgm:pt modelId="{81FF6054-2139-4DD1-AE7D-F70A884792EA}" type="pres">
      <dgm:prSet presAssocID="{33F04AE9-42BA-4F6E-A10B-F523D8F5790C}" presName="sibTrans" presStyleCnt="0"/>
      <dgm:spPr/>
    </dgm:pt>
    <dgm:pt modelId="{D02E2231-BF2F-4076-A2C4-874FB83B7A5C}" type="pres">
      <dgm:prSet presAssocID="{BC3B2F99-E19B-44F3-92A0-AC3E8BFFC992}" presName="composite" presStyleCnt="0"/>
      <dgm:spPr/>
    </dgm:pt>
    <dgm:pt modelId="{2D389EF6-4001-4091-908C-7E0C8F1DA560}" type="pres">
      <dgm:prSet presAssocID="{BC3B2F99-E19B-44F3-92A0-AC3E8BFFC992}" presName="rect1" presStyleLbl="trAlignAcc1" presStyleIdx="2" presStyleCnt="3">
        <dgm:presLayoutVars>
          <dgm:bulletEnabled val="1"/>
        </dgm:presLayoutVars>
      </dgm:prSet>
      <dgm:spPr/>
    </dgm:pt>
    <dgm:pt modelId="{88609806-CA1C-4952-A03B-24223F34E0B5}" type="pres">
      <dgm:prSet presAssocID="{BC3B2F99-E19B-44F3-92A0-AC3E8BFFC992}"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2000" r="-52000"/>
          </a:stretch>
        </a:blipFill>
      </dgm:spPr>
    </dgm:pt>
  </dgm:ptLst>
  <dgm:cxnLst>
    <dgm:cxn modelId="{56EC4509-7FBE-417D-B1C1-603DC0CB60A2}" srcId="{18E7B3D6-73B4-45BC-9584-AF5B5E868986}" destId="{E77D4C1F-A49A-4B37-8999-98C010E25024}" srcOrd="1" destOrd="0" parTransId="{42631D48-454A-4FBC-A74B-82D0B30E8205}" sibTransId="{33F04AE9-42BA-4F6E-A10B-F523D8F5790C}"/>
    <dgm:cxn modelId="{089F4C12-D787-4698-A441-94C622FF5B3A}" type="presOf" srcId="{18E7B3D6-73B4-45BC-9584-AF5B5E868986}" destId="{A80C21E4-6C3D-4941-8D5F-380BE8992F85}" srcOrd="0" destOrd="0" presId="urn:microsoft.com/office/officeart/2008/layout/PictureStrips"/>
    <dgm:cxn modelId="{02E75C76-74D0-466F-A8BF-C28C1F8A7393}" type="presOf" srcId="{BC3B2F99-E19B-44F3-92A0-AC3E8BFFC992}" destId="{2D389EF6-4001-4091-908C-7E0C8F1DA560}" srcOrd="0" destOrd="0" presId="urn:microsoft.com/office/officeart/2008/layout/PictureStrips"/>
    <dgm:cxn modelId="{90A03089-CB7A-4E29-824F-F872D324826E}" srcId="{18E7B3D6-73B4-45BC-9584-AF5B5E868986}" destId="{BC3B2F99-E19B-44F3-92A0-AC3E8BFFC992}" srcOrd="2" destOrd="0" parTransId="{B82ABF5A-B3E4-49E8-A181-372C09229E99}" sibTransId="{ED6D535E-3ADC-4CEF-A783-18F8A14CEAB3}"/>
    <dgm:cxn modelId="{EBD2DBB6-6F8D-44F8-9193-61DE8915653A}" type="presOf" srcId="{624FFC0B-A1FF-416F-A904-1D51801F8EF9}" destId="{DFDF50AF-5C07-485D-99F6-B14F55A45A27}" srcOrd="0" destOrd="0" presId="urn:microsoft.com/office/officeart/2008/layout/PictureStrips"/>
    <dgm:cxn modelId="{C703C1CF-B09E-4AFE-8388-F6F6D347479A}" srcId="{18E7B3D6-73B4-45BC-9584-AF5B5E868986}" destId="{624FFC0B-A1FF-416F-A904-1D51801F8EF9}" srcOrd="0" destOrd="0" parTransId="{6C4DEA3F-E082-4159-B6E7-0379B9A15AFA}" sibTransId="{00C75D96-AFB3-4C7D-AEE0-34DD9E74AB14}"/>
    <dgm:cxn modelId="{F51B26FF-0A10-49DD-9A50-51F23F5F4345}" type="presOf" srcId="{E77D4C1F-A49A-4B37-8999-98C010E25024}" destId="{A3B6B349-AB78-4978-ADCC-11BB102F04D0}" srcOrd="0" destOrd="0" presId="urn:microsoft.com/office/officeart/2008/layout/PictureStrips"/>
    <dgm:cxn modelId="{7F1BD825-721D-4282-9D2A-F02D604C555D}" type="presParOf" srcId="{A80C21E4-6C3D-4941-8D5F-380BE8992F85}" destId="{8EFA01FE-96FA-46D2-8295-BF0FBE397AE7}" srcOrd="0" destOrd="0" presId="urn:microsoft.com/office/officeart/2008/layout/PictureStrips"/>
    <dgm:cxn modelId="{5FF3246F-8D8D-45E1-BABB-132E124A5EF0}" type="presParOf" srcId="{8EFA01FE-96FA-46D2-8295-BF0FBE397AE7}" destId="{DFDF50AF-5C07-485D-99F6-B14F55A45A27}" srcOrd="0" destOrd="0" presId="urn:microsoft.com/office/officeart/2008/layout/PictureStrips"/>
    <dgm:cxn modelId="{C9AB9296-09BE-46D5-9DA4-46E816D7B092}" type="presParOf" srcId="{8EFA01FE-96FA-46D2-8295-BF0FBE397AE7}" destId="{7E0F6362-F419-4478-BC46-43A59D6F2A51}" srcOrd="1" destOrd="0" presId="urn:microsoft.com/office/officeart/2008/layout/PictureStrips"/>
    <dgm:cxn modelId="{69CD0E25-48AF-4C64-BB92-7B60F36D008E}" type="presParOf" srcId="{A80C21E4-6C3D-4941-8D5F-380BE8992F85}" destId="{E582AAAC-D6CC-4844-8587-02E4AEBB827D}" srcOrd="1" destOrd="0" presId="urn:microsoft.com/office/officeart/2008/layout/PictureStrips"/>
    <dgm:cxn modelId="{CE64E15B-2108-42D6-A7D6-C0C0C93D7D22}" type="presParOf" srcId="{A80C21E4-6C3D-4941-8D5F-380BE8992F85}" destId="{C2070AAA-4347-4905-AD7E-3EF290C6F999}" srcOrd="2" destOrd="0" presId="urn:microsoft.com/office/officeart/2008/layout/PictureStrips"/>
    <dgm:cxn modelId="{6745222C-BB9D-4769-8D2F-1506707522BE}" type="presParOf" srcId="{C2070AAA-4347-4905-AD7E-3EF290C6F999}" destId="{A3B6B349-AB78-4978-ADCC-11BB102F04D0}" srcOrd="0" destOrd="0" presId="urn:microsoft.com/office/officeart/2008/layout/PictureStrips"/>
    <dgm:cxn modelId="{05268179-2F95-4A79-9222-F6704BB264EC}" type="presParOf" srcId="{C2070AAA-4347-4905-AD7E-3EF290C6F999}" destId="{958F10A3-13D0-4413-8A32-53E47EFF71BA}" srcOrd="1" destOrd="0" presId="urn:microsoft.com/office/officeart/2008/layout/PictureStrips"/>
    <dgm:cxn modelId="{27560FCE-5BE0-4E6B-84EE-65CB6C121CEB}" type="presParOf" srcId="{A80C21E4-6C3D-4941-8D5F-380BE8992F85}" destId="{81FF6054-2139-4DD1-AE7D-F70A884792EA}" srcOrd="3" destOrd="0" presId="urn:microsoft.com/office/officeart/2008/layout/PictureStrips"/>
    <dgm:cxn modelId="{339AAFCC-4D80-4A10-914E-07E7A0D582EB}" type="presParOf" srcId="{A80C21E4-6C3D-4941-8D5F-380BE8992F85}" destId="{D02E2231-BF2F-4076-A2C4-874FB83B7A5C}" srcOrd="4" destOrd="0" presId="urn:microsoft.com/office/officeart/2008/layout/PictureStrips"/>
    <dgm:cxn modelId="{C5801D25-9856-4D1C-96C7-E1313EC1B279}" type="presParOf" srcId="{D02E2231-BF2F-4076-A2C4-874FB83B7A5C}" destId="{2D389EF6-4001-4091-908C-7E0C8F1DA560}" srcOrd="0" destOrd="0" presId="urn:microsoft.com/office/officeart/2008/layout/PictureStrips"/>
    <dgm:cxn modelId="{A08DAC27-41F4-4A8C-8622-CA45C236C252}" type="presParOf" srcId="{D02E2231-BF2F-4076-A2C4-874FB83B7A5C}" destId="{88609806-CA1C-4952-A03B-24223F34E0B5}"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57ED7-357D-45F2-BB51-22AAE7D10EAC}">
      <dsp:nvSpPr>
        <dsp:cNvPr id="0" name=""/>
        <dsp:cNvSpPr/>
      </dsp:nvSpPr>
      <dsp:spPr>
        <a:xfrm>
          <a:off x="3873658" y="667416"/>
          <a:ext cx="1698497" cy="16988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DB692-0A4B-49A5-BCE1-80C890DC2E6C}">
      <dsp:nvSpPr>
        <dsp:cNvPr id="0" name=""/>
        <dsp:cNvSpPr/>
      </dsp:nvSpPr>
      <dsp:spPr>
        <a:xfrm>
          <a:off x="3930054" y="724053"/>
          <a:ext cx="1585706" cy="1585537"/>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What requirements does the place on the source</a:t>
          </a:r>
        </a:p>
      </dsp:txBody>
      <dsp:txXfrm>
        <a:off x="4156741" y="950601"/>
        <a:ext cx="1132331" cy="1132441"/>
      </dsp:txXfrm>
    </dsp:sp>
    <dsp:sp modelId="{EF6A3012-0778-4238-919B-98B2A555D8C6}">
      <dsp:nvSpPr>
        <dsp:cNvPr id="0" name=""/>
        <dsp:cNvSpPr/>
      </dsp:nvSpPr>
      <dsp:spPr>
        <a:xfrm rot="2700000">
          <a:off x="2120258" y="669469"/>
          <a:ext cx="1694406" cy="1694406"/>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BC0DD-3635-4DBB-A703-EA7AFA7A80F9}">
      <dsp:nvSpPr>
        <dsp:cNvPr id="0" name=""/>
        <dsp:cNvSpPr/>
      </dsp:nvSpPr>
      <dsp:spPr>
        <a:xfrm>
          <a:off x="2174608" y="724053"/>
          <a:ext cx="1585706" cy="1585537"/>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What Instruments will deliver this science</a:t>
          </a:r>
        </a:p>
      </dsp:txBody>
      <dsp:txXfrm>
        <a:off x="2401295" y="950601"/>
        <a:ext cx="1132331" cy="1132441"/>
      </dsp:txXfrm>
    </dsp:sp>
    <dsp:sp modelId="{A7D3E02F-053C-4A06-BEB5-F2BCFED18947}">
      <dsp:nvSpPr>
        <dsp:cNvPr id="0" name=""/>
        <dsp:cNvSpPr/>
      </dsp:nvSpPr>
      <dsp:spPr>
        <a:xfrm rot="2700000">
          <a:off x="364812" y="669469"/>
          <a:ext cx="1694406" cy="1694406"/>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60633-3D02-4E3E-91DA-02AA21587B99}">
      <dsp:nvSpPr>
        <dsp:cNvPr id="0" name=""/>
        <dsp:cNvSpPr/>
      </dsp:nvSpPr>
      <dsp:spPr>
        <a:xfrm>
          <a:off x="419162" y="724053"/>
          <a:ext cx="1585706" cy="1585537"/>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What Science do we want to do</a:t>
          </a:r>
        </a:p>
      </dsp:txBody>
      <dsp:txXfrm>
        <a:off x="645850" y="950601"/>
        <a:ext cx="1132331" cy="1132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F50AF-5C07-485D-99F6-B14F55A45A27}">
      <dsp:nvSpPr>
        <dsp:cNvPr id="0" name=""/>
        <dsp:cNvSpPr/>
      </dsp:nvSpPr>
      <dsp:spPr>
        <a:xfrm>
          <a:off x="747631" y="204781"/>
          <a:ext cx="2290026" cy="715633"/>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4722"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Very broad range of applications</a:t>
          </a:r>
        </a:p>
      </dsp:txBody>
      <dsp:txXfrm>
        <a:off x="747631" y="204781"/>
        <a:ext cx="2290026" cy="715633"/>
      </dsp:txXfrm>
    </dsp:sp>
    <dsp:sp modelId="{7E0F6362-F419-4478-BC46-43A59D6F2A51}">
      <dsp:nvSpPr>
        <dsp:cNvPr id="0" name=""/>
        <dsp:cNvSpPr/>
      </dsp:nvSpPr>
      <dsp:spPr>
        <a:xfrm>
          <a:off x="652213" y="101412"/>
          <a:ext cx="500943" cy="75141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B6B349-AB78-4978-ADCC-11BB102F04D0}">
      <dsp:nvSpPr>
        <dsp:cNvPr id="0" name=""/>
        <dsp:cNvSpPr/>
      </dsp:nvSpPr>
      <dsp:spPr>
        <a:xfrm>
          <a:off x="747631" y="1105684"/>
          <a:ext cx="2290026" cy="715633"/>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4722"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Enhanced In-situ/ in-operando</a:t>
          </a:r>
        </a:p>
      </dsp:txBody>
      <dsp:txXfrm>
        <a:off x="747631" y="1105684"/>
        <a:ext cx="2290026" cy="715633"/>
      </dsp:txXfrm>
    </dsp:sp>
    <dsp:sp modelId="{958F10A3-13D0-4413-8A32-53E47EFF71BA}">
      <dsp:nvSpPr>
        <dsp:cNvPr id="0" name=""/>
        <dsp:cNvSpPr/>
      </dsp:nvSpPr>
      <dsp:spPr>
        <a:xfrm>
          <a:off x="652213" y="1002315"/>
          <a:ext cx="500943" cy="75141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8000" r="-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389EF6-4001-4091-908C-7E0C8F1DA560}">
      <dsp:nvSpPr>
        <dsp:cNvPr id="0" name=""/>
        <dsp:cNvSpPr/>
      </dsp:nvSpPr>
      <dsp:spPr>
        <a:xfrm>
          <a:off x="747631" y="2006587"/>
          <a:ext cx="2290026" cy="715633"/>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4722"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Requirements for multiple instruments and high throughput</a:t>
          </a:r>
        </a:p>
      </dsp:txBody>
      <dsp:txXfrm>
        <a:off x="747631" y="2006587"/>
        <a:ext cx="2290026" cy="715633"/>
      </dsp:txXfrm>
    </dsp:sp>
    <dsp:sp modelId="{88609806-CA1C-4952-A03B-24223F34E0B5}">
      <dsp:nvSpPr>
        <dsp:cNvPr id="0" name=""/>
        <dsp:cNvSpPr/>
      </dsp:nvSpPr>
      <dsp:spPr>
        <a:xfrm>
          <a:off x="652213" y="1903218"/>
          <a:ext cx="500943" cy="75141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2000" r="-5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57ED7-357D-45F2-BB51-22AAE7D10EAC}">
      <dsp:nvSpPr>
        <dsp:cNvPr id="0" name=""/>
        <dsp:cNvSpPr/>
      </dsp:nvSpPr>
      <dsp:spPr>
        <a:xfrm>
          <a:off x="3873658" y="667416"/>
          <a:ext cx="1698497" cy="16988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DB692-0A4B-49A5-BCE1-80C890DC2E6C}">
      <dsp:nvSpPr>
        <dsp:cNvPr id="0" name=""/>
        <dsp:cNvSpPr/>
      </dsp:nvSpPr>
      <dsp:spPr>
        <a:xfrm>
          <a:off x="3930054" y="724053"/>
          <a:ext cx="1585706" cy="1585537"/>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What requirements does the place on the source</a:t>
          </a:r>
        </a:p>
      </dsp:txBody>
      <dsp:txXfrm>
        <a:off x="4156741" y="950601"/>
        <a:ext cx="1132331" cy="1132441"/>
      </dsp:txXfrm>
    </dsp:sp>
    <dsp:sp modelId="{EF6A3012-0778-4238-919B-98B2A555D8C6}">
      <dsp:nvSpPr>
        <dsp:cNvPr id="0" name=""/>
        <dsp:cNvSpPr/>
      </dsp:nvSpPr>
      <dsp:spPr>
        <a:xfrm rot="2700000">
          <a:off x="2120258" y="669469"/>
          <a:ext cx="1694406" cy="1694406"/>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BC0DD-3635-4DBB-A703-EA7AFA7A80F9}">
      <dsp:nvSpPr>
        <dsp:cNvPr id="0" name=""/>
        <dsp:cNvSpPr/>
      </dsp:nvSpPr>
      <dsp:spPr>
        <a:xfrm>
          <a:off x="2174608" y="724053"/>
          <a:ext cx="1585706" cy="1585537"/>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What Instruments will deliver this science</a:t>
          </a:r>
        </a:p>
      </dsp:txBody>
      <dsp:txXfrm>
        <a:off x="2401295" y="950601"/>
        <a:ext cx="1132331" cy="1132441"/>
      </dsp:txXfrm>
    </dsp:sp>
    <dsp:sp modelId="{A7D3E02F-053C-4A06-BEB5-F2BCFED18947}">
      <dsp:nvSpPr>
        <dsp:cNvPr id="0" name=""/>
        <dsp:cNvSpPr/>
      </dsp:nvSpPr>
      <dsp:spPr>
        <a:xfrm rot="2700000">
          <a:off x="364812" y="669469"/>
          <a:ext cx="1694406" cy="1694406"/>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60633-3D02-4E3E-91DA-02AA21587B99}">
      <dsp:nvSpPr>
        <dsp:cNvPr id="0" name=""/>
        <dsp:cNvSpPr/>
      </dsp:nvSpPr>
      <dsp:spPr>
        <a:xfrm>
          <a:off x="419162" y="724053"/>
          <a:ext cx="1585706" cy="1585537"/>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What Science do we want to do</a:t>
          </a:r>
        </a:p>
      </dsp:txBody>
      <dsp:txXfrm>
        <a:off x="645850" y="950601"/>
        <a:ext cx="1132331" cy="11324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F50AF-5C07-485D-99F6-B14F55A45A27}">
      <dsp:nvSpPr>
        <dsp:cNvPr id="0" name=""/>
        <dsp:cNvSpPr/>
      </dsp:nvSpPr>
      <dsp:spPr>
        <a:xfrm>
          <a:off x="747631" y="204781"/>
          <a:ext cx="2290026" cy="715633"/>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4722"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Very broad range of applications</a:t>
          </a:r>
        </a:p>
      </dsp:txBody>
      <dsp:txXfrm>
        <a:off x="747631" y="204781"/>
        <a:ext cx="2290026" cy="715633"/>
      </dsp:txXfrm>
    </dsp:sp>
    <dsp:sp modelId="{7E0F6362-F419-4478-BC46-43A59D6F2A51}">
      <dsp:nvSpPr>
        <dsp:cNvPr id="0" name=""/>
        <dsp:cNvSpPr/>
      </dsp:nvSpPr>
      <dsp:spPr>
        <a:xfrm>
          <a:off x="652213" y="101412"/>
          <a:ext cx="500943" cy="75141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B6B349-AB78-4978-ADCC-11BB102F04D0}">
      <dsp:nvSpPr>
        <dsp:cNvPr id="0" name=""/>
        <dsp:cNvSpPr/>
      </dsp:nvSpPr>
      <dsp:spPr>
        <a:xfrm>
          <a:off x="747631" y="1105684"/>
          <a:ext cx="2290026" cy="715633"/>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4722"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Enhanced In-situ/ in-operando</a:t>
          </a:r>
        </a:p>
      </dsp:txBody>
      <dsp:txXfrm>
        <a:off x="747631" y="1105684"/>
        <a:ext cx="2290026" cy="715633"/>
      </dsp:txXfrm>
    </dsp:sp>
    <dsp:sp modelId="{958F10A3-13D0-4413-8A32-53E47EFF71BA}">
      <dsp:nvSpPr>
        <dsp:cNvPr id="0" name=""/>
        <dsp:cNvSpPr/>
      </dsp:nvSpPr>
      <dsp:spPr>
        <a:xfrm>
          <a:off x="652213" y="1002315"/>
          <a:ext cx="500943" cy="75141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8000" r="-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389EF6-4001-4091-908C-7E0C8F1DA560}">
      <dsp:nvSpPr>
        <dsp:cNvPr id="0" name=""/>
        <dsp:cNvSpPr/>
      </dsp:nvSpPr>
      <dsp:spPr>
        <a:xfrm>
          <a:off x="747631" y="2006587"/>
          <a:ext cx="2290026" cy="715633"/>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4722"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Requirements for multiple instruments and high throughput</a:t>
          </a:r>
        </a:p>
      </dsp:txBody>
      <dsp:txXfrm>
        <a:off x="747631" y="2006587"/>
        <a:ext cx="2290026" cy="715633"/>
      </dsp:txXfrm>
    </dsp:sp>
    <dsp:sp modelId="{88609806-CA1C-4952-A03B-24223F34E0B5}">
      <dsp:nvSpPr>
        <dsp:cNvPr id="0" name=""/>
        <dsp:cNvSpPr/>
      </dsp:nvSpPr>
      <dsp:spPr>
        <a:xfrm>
          <a:off x="652213" y="1903218"/>
          <a:ext cx="500943" cy="75141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2000" r="-5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EAEF2-0FE7-4741-994E-1827BB31308D}" type="datetimeFigureOut">
              <a:rPr lang="en-GB" smtClean="0"/>
              <a:t>26/05/2025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D54EE-269B-47C9-AB85-5420A7E893B8}" type="slidenum">
              <a:rPr lang="en-GB" smtClean="0"/>
              <a:t>‹#›</a:t>
            </a:fld>
            <a:endParaRPr lang="en-GB"/>
          </a:p>
        </p:txBody>
      </p:sp>
    </p:spTree>
    <p:extLst>
      <p:ext uri="{BB962C8B-B14F-4D97-AF65-F5344CB8AC3E}">
        <p14:creationId xmlns:p14="http://schemas.microsoft.com/office/powerpoint/2010/main" val="187373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8D54EE-269B-47C9-AB85-5420A7E893B8}" type="slidenum">
              <a:rPr lang="en-GB" smtClean="0"/>
              <a:t>1</a:t>
            </a:fld>
            <a:endParaRPr lang="en-GB"/>
          </a:p>
        </p:txBody>
      </p:sp>
    </p:spTree>
    <p:extLst>
      <p:ext uri="{BB962C8B-B14F-4D97-AF65-F5344CB8AC3E}">
        <p14:creationId xmlns:p14="http://schemas.microsoft.com/office/powerpoint/2010/main" val="355383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D34E8-9B5E-457B-A9B9-A767514466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269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A98C66A-37AD-B442-AA1F-9FB43210F46E}" type="slidenum">
              <a:rPr lang="en-GB" smtClean="0"/>
              <a:t>51</a:t>
            </a:fld>
            <a:endParaRPr lang="en-GB"/>
          </a:p>
        </p:txBody>
      </p:sp>
    </p:spTree>
    <p:extLst>
      <p:ext uri="{BB962C8B-B14F-4D97-AF65-F5344CB8AC3E}">
        <p14:creationId xmlns:p14="http://schemas.microsoft.com/office/powerpoint/2010/main" val="207388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A98C66A-37AD-B442-AA1F-9FB43210F46E}" type="slidenum">
              <a:rPr lang="en-GB" smtClean="0"/>
              <a:t>57</a:t>
            </a:fld>
            <a:endParaRPr lang="en-GB"/>
          </a:p>
        </p:txBody>
      </p:sp>
    </p:spTree>
    <p:extLst>
      <p:ext uri="{BB962C8B-B14F-4D97-AF65-F5344CB8AC3E}">
        <p14:creationId xmlns:p14="http://schemas.microsoft.com/office/powerpoint/2010/main" val="132749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9764-D94A-4AE7-D922-116B0D3E4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D1120-5D31-5305-4C99-9F86730F1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8350D-2721-3ED3-1361-CF24145472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35F25F-46E1-6841-3862-EC6AEEB86315}"/>
              </a:ext>
            </a:extLst>
          </p:cNvPr>
          <p:cNvSpPr>
            <a:spLocks noGrp="1"/>
          </p:cNvSpPr>
          <p:nvPr>
            <p:ph type="sldNum" sz="quarter" idx="10"/>
          </p:nvPr>
        </p:nvSpPr>
        <p:spPr/>
        <p:txBody>
          <a:bodyPr/>
          <a:lstStyle/>
          <a:p>
            <a:pPr>
              <a:defRPr/>
            </a:pPr>
            <a:fld id="{5382542B-E2A2-44BB-B4E1-EF72BE2415E8}" type="slidenum">
              <a:rPr lang="en-GB" smtClean="0"/>
              <a:pPr>
                <a:defRPr/>
              </a:pPr>
              <a:t>59</a:t>
            </a:fld>
            <a:endParaRPr lang="en-GB"/>
          </a:p>
        </p:txBody>
      </p:sp>
    </p:spTree>
    <p:extLst>
      <p:ext uri="{BB962C8B-B14F-4D97-AF65-F5344CB8AC3E}">
        <p14:creationId xmlns:p14="http://schemas.microsoft.com/office/powerpoint/2010/main" val="68069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609558D-1C6A-441E-A0AF-FA83DB4C2DF1}"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This year we are celebrating 40 years of ISIS operation.   Forty years characterised by scientific excellence, technical innovation and leadership.  40 years that includes 35,000 proposals to use the facility; 80,000 instrument days delivered; 60,000 user visits from 40 countries; and over 15,000 publications.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ISIS is a world-leading asset for UK science and has the potential to continue to be, well into the future.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90752"/>
            <a:fld id="{F50DD43D-CE98-4D5A-A792-A022F5AB36F0}" type="slidenum">
              <a:rPr lang="en-GB">
                <a:solidFill>
                  <a:prstClr val="black"/>
                </a:solidFill>
                <a:latin typeface="Calibri" panose="020F0502020204030204"/>
              </a:rPr>
              <a:pPr defTabSz="990752"/>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65832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8D54EE-269B-47C9-AB85-5420A7E893B8}" type="slidenum">
              <a:rPr lang="en-GB" smtClean="0"/>
              <a:t>15</a:t>
            </a:fld>
            <a:endParaRPr lang="en-GB"/>
          </a:p>
        </p:txBody>
      </p:sp>
    </p:spTree>
    <p:extLst>
      <p:ext uri="{BB962C8B-B14F-4D97-AF65-F5344CB8AC3E}">
        <p14:creationId xmlns:p14="http://schemas.microsoft.com/office/powerpoint/2010/main" val="112054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E8D429-2704-4C1F-A4E5-0A68A760968B}" type="slidenum">
              <a:rPr lang="en-GB" smtClean="0"/>
              <a:t>16</a:t>
            </a:fld>
            <a:endParaRPr lang="en-GB"/>
          </a:p>
        </p:txBody>
      </p:sp>
    </p:spTree>
    <p:extLst>
      <p:ext uri="{BB962C8B-B14F-4D97-AF65-F5344CB8AC3E}">
        <p14:creationId xmlns:p14="http://schemas.microsoft.com/office/powerpoint/2010/main" val="370422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0AD52-110B-D8A8-B2C5-294CFBA90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43FE4-24E0-7005-E01F-A5E535336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439BB-37FF-5C37-2059-A650C78A6BFF}"/>
              </a:ext>
            </a:extLst>
          </p:cNvPr>
          <p:cNvSpPr>
            <a:spLocks noGrp="1"/>
          </p:cNvSpPr>
          <p:nvPr>
            <p:ph type="body" idx="1"/>
          </p:nvPr>
        </p:nvSpPr>
        <p:spPr/>
        <p:txBody>
          <a:bodyPr/>
          <a:lstStyle/>
          <a:p>
            <a:r>
              <a:rPr lang="en-GB" sz="1200" kern="1200">
                <a:solidFill>
                  <a:schemeClr val="tx1"/>
                </a:solidFill>
                <a:effectLst/>
                <a:latin typeface="+mn-lt"/>
                <a:ea typeface="+mn-ea"/>
                <a:cs typeface="+mn-cs"/>
              </a:rPr>
              <a:t>"The design of this pipeline is strongly influenced on the ESS streaming based data acquisition architecture, which was a collaborative project between the ESS DMSC and ISIS."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worth highlighting </a:t>
            </a:r>
          </a:p>
          <a:p>
            <a:pPr marL="228600" indent="-228600">
              <a:buAutoNum type="alphaLcParenR"/>
            </a:pPr>
            <a:r>
              <a:rPr lang="en-GB" sz="1200" kern="1200">
                <a:solidFill>
                  <a:schemeClr val="tx1"/>
                </a:solidFill>
                <a:effectLst/>
                <a:latin typeface="+mn-lt"/>
                <a:ea typeface="+mn-ea"/>
                <a:cs typeface="+mn-cs"/>
              </a:rPr>
              <a:t>that fact that the core of the architecture is the same as what was done for the ESS and </a:t>
            </a:r>
          </a:p>
          <a:p>
            <a:pPr marL="228600" indent="-228600">
              <a:buAutoNum type="alphaLcParenR"/>
            </a:pPr>
            <a:r>
              <a:rPr lang="en-GB" sz="1200" kern="1200">
                <a:solidFill>
                  <a:schemeClr val="tx1"/>
                </a:solidFill>
                <a:effectLst/>
                <a:latin typeface="+mn-lt"/>
                <a:ea typeface="+mn-ea"/>
                <a:cs typeface="+mn-cs"/>
              </a:rPr>
              <a:t>b) the fact that we are using off the shelf, standard, open source technologies wherever possible.</a:t>
            </a:r>
          </a:p>
          <a:p>
            <a:pPr marL="0" indent="0">
              <a:buNone/>
            </a:pPr>
            <a:endParaRPr lang="en-GB" sz="1200" kern="1200">
              <a:solidFill>
                <a:schemeClr val="tx1"/>
              </a:solidFill>
              <a:effectLst/>
              <a:latin typeface="+mn-lt"/>
              <a:ea typeface="+mn-ea"/>
              <a:cs typeface="+mn-cs"/>
            </a:endParaRPr>
          </a:p>
          <a:p>
            <a:pPr marL="0" indent="0">
              <a:buNone/>
            </a:pPr>
            <a:r>
              <a:rPr lang="en-GB" sz="1200" kern="1200">
                <a:solidFill>
                  <a:schemeClr val="tx1"/>
                </a:solidFill>
                <a:effectLst/>
                <a:latin typeface="+mn-lt"/>
                <a:ea typeface="+mn-ea"/>
                <a:cs typeface="+mn-cs"/>
              </a:rPr>
              <a:t>A large benefit is using the skills ISIS has from the ESS collaboration and taking advantage of standard/off the shelf software solutions where possible</a:t>
            </a:r>
          </a:p>
          <a:p>
            <a:endParaRPr lang="en-GB"/>
          </a:p>
          <a:p>
            <a:r>
              <a:rPr lang="en-GB"/>
              <a:t>Contact Dan</a:t>
            </a:r>
            <a:r>
              <a:rPr lang="en-GB" baseline="0"/>
              <a:t> Nixon / Dan Kirk </a:t>
            </a:r>
            <a:endParaRPr lang="en-GB"/>
          </a:p>
        </p:txBody>
      </p:sp>
      <p:sp>
        <p:nvSpPr>
          <p:cNvPr id="4" name="Slide Number Placeholder 3">
            <a:extLst>
              <a:ext uri="{FF2B5EF4-FFF2-40B4-BE49-F238E27FC236}">
                <a16:creationId xmlns:a16="http://schemas.microsoft.com/office/drawing/2014/main" id="{775B5A6C-5000-9EB7-EF56-BDE73F8D0A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C4462-6088-4DD3-95F2-108D615AA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7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B6449-6337-B24D-7E9B-9AB938927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4F1B6-BA4A-30AF-76F8-771111305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BCF-C3AF-EB04-F540-B38979E2E9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7C55BF4A-6D3C-E3C2-F7BE-BFACCA8508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8C66A-37AD-B442-AA1F-9FB43210F4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68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EE6C-BBA5-15FC-255B-334AE2524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D6AA4-087C-8B89-398D-C04E77F54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3B63B-1677-33ED-3028-4688AD1394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D1DECCC4-A492-15EA-FDC5-E4E070197C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8C66A-37AD-B442-AA1F-9FB43210F4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36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F4F5A-75A3-76AD-0DA9-FD52208BE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D8A0B-5D4E-51C2-46EB-3CE818B43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F1BD4-8331-367C-50A2-DF740C80F1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85625E93-865B-9530-E154-0279D89EA5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8C66A-37AD-B442-AA1F-9FB43210F4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833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6" name="Picture 2" descr="isissmallbott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60988"/>
            <a:ext cx="12192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Grp="1" noChangeArrowheads="1"/>
          </p:cNvSpPr>
          <p:nvPr>
            <p:ph type="ctrTitle"/>
          </p:nvPr>
        </p:nvSpPr>
        <p:spPr>
          <a:xfrm>
            <a:off x="914400" y="1700214"/>
            <a:ext cx="10363200" cy="1470025"/>
          </a:xfrm>
        </p:spPr>
        <p:txBody>
          <a:bodyPr/>
          <a:lstStyle>
            <a:lvl1pPr>
              <a:defRPr/>
            </a:lvl1pPr>
          </a:lstStyle>
          <a:p>
            <a:pPr lvl="0"/>
            <a:r>
              <a:rPr lang="en-US" altLang="en-US" noProof="0"/>
              <a:t>Click to edit Master title style</a:t>
            </a:r>
          </a:p>
        </p:txBody>
      </p:sp>
      <p:sp>
        <p:nvSpPr>
          <p:cNvPr id="6148" name="Rectangle 4"/>
          <p:cNvSpPr>
            <a:spLocks noGrp="1" noChangeArrowheads="1"/>
          </p:cNvSpPr>
          <p:nvPr>
            <p:ph type="subTitle" idx="1"/>
          </p:nvPr>
        </p:nvSpPr>
        <p:spPr>
          <a:xfrm>
            <a:off x="1828800" y="3429000"/>
            <a:ext cx="8534400" cy="1752600"/>
          </a:xfrm>
        </p:spPr>
        <p:txBody>
          <a:bodyPr/>
          <a:lstStyle>
            <a:lvl1pPr marL="0" indent="0" algn="ctr">
              <a:buFontTx/>
              <a:buNone/>
              <a:defRPr/>
            </a:lvl1pPr>
          </a:lstStyle>
          <a:p>
            <a:pPr lvl="0"/>
            <a:r>
              <a:rPr lang="en-US" altLang="en-US" noProof="0"/>
              <a:t>Click to edit Master subtitle style</a:t>
            </a:r>
          </a:p>
        </p:txBody>
      </p:sp>
      <p:sp>
        <p:nvSpPr>
          <p:cNvPr id="6149" name="Rectangle 5"/>
          <p:cNvSpPr>
            <a:spLocks noGrp="1" noChangeArrowheads="1"/>
          </p:cNvSpPr>
          <p:nvPr>
            <p:ph type="dt" sz="half" idx="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54820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079700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30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015646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pPr>
              <a:defRPr/>
            </a:pPr>
            <a:r>
              <a:rPr lang="en-GB">
                <a:solidFill>
                  <a:srgbClr val="000000"/>
                </a:solidFill>
              </a:rPr>
              <a:t>28/04/2009  Athens</a:t>
            </a:r>
            <a:endParaRPr lang="en-US">
              <a:solidFill>
                <a:srgbClr val="000000"/>
              </a:solidFill>
            </a:endParaRPr>
          </a:p>
        </p:txBody>
      </p:sp>
      <p:sp>
        <p:nvSpPr>
          <p:cNvPr id="9"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pPr>
              <a:defRPr/>
            </a:pPr>
            <a:fld id="{8E8C7125-98A3-40BE-A2AC-E56170CD96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297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9282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5737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07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627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46261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132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593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853505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359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7403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30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6118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02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778250"/>
            <a:ext cx="5384800" cy="202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2072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447729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0216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152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1" y="365127"/>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1"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1"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835707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1" y="365127"/>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7"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7"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7"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1"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53036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7"/>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42385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407647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27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4"/>
            <a:ext cx="9144000" cy="431349"/>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1" y="4610102"/>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1" y="4930327"/>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date </a:t>
            </a:r>
          </a:p>
        </p:txBody>
      </p:sp>
    </p:spTree>
    <p:extLst>
      <p:ext uri="{BB962C8B-B14F-4D97-AF65-F5344CB8AC3E}">
        <p14:creationId xmlns:p14="http://schemas.microsoft.com/office/powerpoint/2010/main" val="2967443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700" y="1122363"/>
            <a:ext cx="11654683" cy="2387600"/>
          </a:xfrm>
          <a:prstGeom prst="rect">
            <a:avLst/>
          </a:prstGeom>
        </p:spPr>
        <p:txBody>
          <a:bodyPr anchor="b">
            <a:normAutofit/>
          </a:bodyPr>
          <a:lstStyle>
            <a:lvl1pPr algn="ctr">
              <a:defRPr sz="27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3"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736854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7"/>
            <a:ext cx="11654683"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700" y="1304927"/>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233731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40"/>
            <a:ext cx="11654683" cy="2852737"/>
          </a:xfrm>
          <a:prstGeom prst="rect">
            <a:avLst/>
          </a:prstGeom>
        </p:spPr>
        <p:txBody>
          <a:bodyPr anchor="b">
            <a:normAutofit/>
          </a:bodyPr>
          <a:lstStyle>
            <a:lvl1pPr>
              <a:defRPr sz="27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9"/>
            <a:ext cx="11654683" cy="448075"/>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34725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1" y="365127"/>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7"/>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51103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7"/>
            <a:ext cx="5580000" cy="745721"/>
          </a:xfrm>
          <a:prstGeom prst="rect">
            <a:avLst/>
          </a:prstGeo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1" y="1304927"/>
            <a:ext cx="5580001" cy="745721"/>
          </a:xfrm>
          <a:prstGeom prst="rect">
            <a:avLst/>
          </a:prstGeo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80"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1" y="365127"/>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647370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1" y="365127"/>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85099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1" y="365125"/>
            <a:ext cx="5825383" cy="4814280"/>
          </a:xfrm>
          <a:prstGeom prst="rect">
            <a:avLst/>
          </a:prstGeom>
        </p:spPr>
        <p:txBody>
          <a:bodyPr/>
          <a:lstStyle>
            <a:lvl1pPr>
              <a:defRPr sz="1500"/>
            </a:lvl1pPr>
            <a:lvl2pPr>
              <a:defRPr sz="1350"/>
            </a:lvl2pPr>
            <a:lvl3pPr>
              <a:defRPr sz="1350"/>
            </a:lvl3pPr>
            <a:lvl4pPr>
              <a:defRPr sz="1500"/>
            </a:lvl4pPr>
            <a:lvl5pPr>
              <a:defRPr sz="1500"/>
            </a:lvl5pPr>
            <a:lvl6pPr>
              <a:defRPr sz="1500"/>
            </a:lvl6pPr>
            <a:lvl7pPr>
              <a:defRPr sz="1500"/>
            </a:lvl7pPr>
            <a:lvl8pPr>
              <a:defRPr sz="1500"/>
            </a:lvl8pPr>
            <a:lvl9pPr>
              <a:defRPr sz="1500"/>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200150" marR="0" lvl="3"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7"/>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5378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8" y="365125"/>
            <a:ext cx="6738195" cy="4788126"/>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7" cy="3761080"/>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7"/>
            <a:ext cx="4638587"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4065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4B926C9-EB72-4E7D-B07A-973BCC851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403" y="5815538"/>
            <a:ext cx="1964599" cy="1042465"/>
          </a:xfrm>
          <a:prstGeom prst="rect">
            <a:avLst/>
          </a:prstGeom>
        </p:spPr>
      </p:pic>
      <p:pic>
        <p:nvPicPr>
          <p:cNvPr id="4" name="Picture 3">
            <a:extLst>
              <a:ext uri="{FF2B5EF4-FFF2-40B4-BE49-F238E27FC236}">
                <a16:creationId xmlns:a16="http://schemas.microsoft.com/office/drawing/2014/main" id="{245670CA-0583-4733-8684-BF2FD33C57A3}"/>
              </a:ext>
            </a:extLst>
          </p:cNvPr>
          <p:cNvPicPr>
            <a:picLocks noChangeAspect="1"/>
          </p:cNvPicPr>
          <p:nvPr userDrawn="1"/>
        </p:nvPicPr>
        <p:blipFill>
          <a:blip r:embed="rId3"/>
          <a:stretch>
            <a:fillRect/>
          </a:stretch>
        </p:blipFill>
        <p:spPr>
          <a:xfrm>
            <a:off x="2581742" y="6227183"/>
            <a:ext cx="2390633" cy="569357"/>
          </a:xfrm>
          <a:prstGeom prst="rect">
            <a:avLst/>
          </a:prstGeom>
        </p:spPr>
      </p:pic>
      <p:pic>
        <p:nvPicPr>
          <p:cNvPr id="6" name="Picture 5" descr="Logo&#10;&#10;Description automatically generated">
            <a:extLst>
              <a:ext uri="{FF2B5EF4-FFF2-40B4-BE49-F238E27FC236}">
                <a16:creationId xmlns:a16="http://schemas.microsoft.com/office/drawing/2014/main" id="{043F59B7-9036-4299-B781-FCAB3FD71A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1186"/>
          <a:stretch/>
        </p:blipFill>
        <p:spPr>
          <a:xfrm>
            <a:off x="6303606" y="6150015"/>
            <a:ext cx="2839495" cy="1099956"/>
          </a:xfrm>
          <a:prstGeom prst="rect">
            <a:avLst/>
          </a:prstGeom>
        </p:spPr>
      </p:pic>
    </p:spTree>
    <p:extLst>
      <p:ext uri="{BB962C8B-B14F-4D97-AF65-F5344CB8AC3E}">
        <p14:creationId xmlns:p14="http://schemas.microsoft.com/office/powerpoint/2010/main" val="22570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4185520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6355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D91A89-AEBB-42C7-9642-E6F03A662D22}"/>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673BDB56-A814-4B3D-99EC-3526739FBC64}"/>
              </a:ext>
            </a:extLst>
          </p:cNvPr>
          <p:cNvSpPr>
            <a:spLocks noGrp="1"/>
          </p:cNvSpPr>
          <p:nvPr>
            <p:ph type="sldNum"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526540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ue">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7"/>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4"/>
            <a:ext cx="4953000" cy="4351338"/>
          </a:xfrm>
        </p:spPr>
        <p:txBody>
          <a:bodyPr/>
          <a:lstStyle/>
          <a:p>
            <a:endParaRPr lang="en-GB"/>
          </a:p>
        </p:txBody>
      </p:sp>
      <p:pic>
        <p:nvPicPr>
          <p:cNvPr id="13" name="Graphic 12">
            <a:extLst>
              <a:ext uri="{FF2B5EF4-FFF2-40B4-BE49-F238E27FC236}">
                <a16:creationId xmlns:a16="http://schemas.microsoft.com/office/drawing/2014/main" id="{6EE95479-118E-DBCE-93E7-E339ECCCE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867400" y="-2"/>
            <a:ext cx="6324600" cy="1091613"/>
          </a:xfrm>
          <a:prstGeom prst="rect">
            <a:avLst/>
          </a:prstGeom>
        </p:spPr>
      </p:pic>
      <p:sp>
        <p:nvSpPr>
          <p:cNvPr id="8" name="Text Placeholder 9">
            <a:extLst>
              <a:ext uri="{FF2B5EF4-FFF2-40B4-BE49-F238E27FC236}">
                <a16:creationId xmlns:a16="http://schemas.microsoft.com/office/drawing/2014/main" id="{6E2FDCEF-C9D2-66D0-BD32-C46658AAC73E}"/>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228301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27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4"/>
            <a:ext cx="9144000" cy="431349"/>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1" y="4610102"/>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1" y="4930327"/>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date </a:t>
            </a:r>
          </a:p>
        </p:txBody>
      </p:sp>
    </p:spTree>
    <p:extLst>
      <p:ext uri="{BB962C8B-B14F-4D97-AF65-F5344CB8AC3E}">
        <p14:creationId xmlns:p14="http://schemas.microsoft.com/office/powerpoint/2010/main" val="3180850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18687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620233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417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0BAC6-C683-C494-6ECF-60A87BB87696}"/>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1526824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957249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108178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446913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41406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877215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15345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29875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392932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756632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4528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57003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66921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0355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15597098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3423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57793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5" name="Google Shape;45;p3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37481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59999" y="899999"/>
            <a:ext cx="11197001" cy="513934"/>
          </a:xfrm>
        </p:spPr>
        <p:txBody>
          <a:bodyPr/>
          <a:lstStyle/>
          <a:p>
            <a:r>
              <a:rPr lang="en-US"/>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hasCustomPrompt="1"/>
          </p:nvPr>
        </p:nvSpPr>
        <p:spPr>
          <a:xfrm>
            <a:off x="360000" y="1532467"/>
            <a:ext cx="11197000" cy="4479533"/>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571500" indent="-215900">
              <a:buFont typeface="Arial" panose="020B0604020202020204" pitchFamily="34" charset="0"/>
              <a:buChar char="•"/>
              <a:tabLst/>
              <a:defRPr sz="2400"/>
            </a:lvl2pPr>
            <a:lvl3pPr marL="893763" indent="-241300">
              <a:tabLst/>
              <a:defRPr sz="2400"/>
            </a:lvl3pPr>
          </a:lstStyle>
          <a:p>
            <a:pPr lvl="0"/>
            <a:r>
              <a:rPr lang="en-US"/>
              <a:t>Edit Master text styles</a:t>
            </a:r>
          </a:p>
          <a:p>
            <a:pPr lvl="1"/>
            <a:endParaRPr lang="en-US"/>
          </a:p>
          <a:p>
            <a:pPr lvl="1"/>
            <a:endParaRPr lang="en-US"/>
          </a:p>
          <a:p>
            <a:pPr lvl="1"/>
            <a:endParaRPr lang="en-US"/>
          </a:p>
          <a:p>
            <a:pPr lvl="2"/>
            <a:endParaRPr lang="en-US"/>
          </a:p>
          <a:p>
            <a:pPr lvl="1"/>
            <a:endParaRPr lang="en-US"/>
          </a:p>
          <a:p>
            <a:pPr lvl="1"/>
            <a:endParaRPr lang="en-US"/>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324743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011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80264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0BAC6-C683-C494-6ECF-60A87BB87696}"/>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3776121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820289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41060726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81359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934313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2670107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41202532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2950570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29673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49363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84664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659191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15222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26/05/2025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09152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78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567151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0987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itle Slide" preserve="1">
  <p:cSld name="2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734456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4662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47309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12440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332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038349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728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4599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019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8220710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8649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30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58869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02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778250"/>
            <a:ext cx="5384800" cy="202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67189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7468523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832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image" Target="../media/image2.pn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2.png"/><Relationship Id="rId3" Type="http://schemas.openxmlformats.org/officeDocument/2006/relationships/slideLayout" Target="../slideLayouts/slideLayout68.xml"/><Relationship Id="rId21" Type="http://schemas.openxmlformats.org/officeDocument/2006/relationships/image" Target="../media/image10.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7.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4.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11.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isissmallbottom"/>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360988"/>
            <a:ext cx="12192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p:cNvSpPr>
            <a:spLocks noGrp="1" noChangeArrowheads="1"/>
          </p:cNvSpPr>
          <p:nvPr>
            <p:ph type="body" idx="1"/>
          </p:nvPr>
        </p:nvSpPr>
        <p:spPr bwMode="auto">
          <a:xfrm>
            <a:off x="609600" y="1600200"/>
            <a:ext cx="10972800"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5"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latin typeface="Arial" charset="0"/>
            </a:endParaRPr>
          </a:p>
        </p:txBody>
      </p:sp>
    </p:spTree>
    <p:extLst>
      <p:ext uri="{BB962C8B-B14F-4D97-AF65-F5344CB8AC3E}">
        <p14:creationId xmlns:p14="http://schemas.microsoft.com/office/powerpoint/2010/main" val="1829268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isissmallbottom"/>
          <p:cNvPicPr>
            <a:picLocks noChangeAspect="1" noChangeArrowheads="1"/>
          </p:cNvPicPr>
          <p:nvPr userDrawn="1"/>
        </p:nvPicPr>
        <p:blipFill>
          <a:blip r:embed="rId15" cstate="print"/>
          <a:srcRect/>
          <a:stretch>
            <a:fillRect/>
          </a:stretch>
        </p:blipFill>
        <p:spPr bwMode="auto">
          <a:xfrm>
            <a:off x="0" y="5360988"/>
            <a:ext cx="12192000" cy="1497012"/>
          </a:xfrm>
          <a:prstGeom prst="rect">
            <a:avLst/>
          </a:prstGeom>
          <a:noFill/>
          <a:ln w="9525">
            <a:noFill/>
            <a:miter lim="800000"/>
            <a:headEnd/>
            <a:tailEnd/>
          </a:ln>
        </p:spPr>
      </p:pic>
      <p:sp>
        <p:nvSpPr>
          <p:cNvPr id="6147" name="Rectangle 3"/>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609600" y="1600200"/>
            <a:ext cx="10972800" cy="4205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80773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1357"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7"/>
            <a:ext cx="11654683"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7"/>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26/05/2025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3" y="5367137"/>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7"/>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1" y="1304927"/>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F643A0EE-95E0-D2D7-9A78-A20B4DCF6083}"/>
              </a:ext>
            </a:extLst>
          </p:cNvPr>
          <p:cNvSpPr/>
          <p:nvPr userDrawn="1"/>
        </p:nvSpPr>
        <p:spPr>
          <a:xfrm>
            <a:off x="2312895" y="5732260"/>
            <a:ext cx="3657600" cy="1125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8154789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685800" rtl="0" eaLnBrk="1" latinLnBrk="0" hangingPunct="1">
        <a:lnSpc>
          <a:spcPct val="90000"/>
        </a:lnSpc>
        <a:spcBef>
          <a:spcPct val="0"/>
        </a:spcBef>
        <a:buNone/>
        <a:defRPr sz="2100" kern="1200">
          <a:solidFill>
            <a:srgbClr val="003088"/>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accent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67676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67676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67676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67676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95"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7"/>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60"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518347152"/>
      </p:ext>
    </p:extLst>
  </p:cSld>
  <p:clrMap bg1="lt1" tx1="dk1" bg2="lt2" tx2="dk2" accent1="accent1" accent2="accent2" accent3="accent3" accent4="accent4" accent5="accent5" accent6="accent6" hlink="hlink" folHlink="folHlink"/>
  <p:sldLayoutIdLst>
    <p:sldLayoutId id="2147483763" r:id="rId1"/>
    <p:sldLayoutId id="2147483764" r:id="rId2"/>
  </p:sldLayoutIdLst>
  <p:txStyles>
    <p:titleStyle>
      <a:lvl1pPr algn="l" defTabSz="685800" rtl="0" eaLnBrk="1" latinLnBrk="0" hangingPunct="1">
        <a:lnSpc>
          <a:spcPct val="90000"/>
        </a:lnSpc>
        <a:spcBef>
          <a:spcPct val="0"/>
        </a:spcBef>
        <a:buNone/>
        <a:defRPr sz="21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pic>
        <p:nvPicPr>
          <p:cNvPr id="2" name="Picture 1" descr="A blue and white logo&#10;&#10;Description automatically generated">
            <a:extLst>
              <a:ext uri="{FF2B5EF4-FFF2-40B4-BE49-F238E27FC236}">
                <a16:creationId xmlns:a16="http://schemas.microsoft.com/office/drawing/2014/main" id="{76C6100B-5CD6-B4F1-AE36-982BA65DCD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6700" y="5537123"/>
            <a:ext cx="1614952" cy="1036772"/>
          </a:xfrm>
          <a:prstGeom prst="rect">
            <a:avLst/>
          </a:prstGeom>
        </p:spPr>
      </p:pic>
    </p:spTree>
    <p:extLst>
      <p:ext uri="{BB962C8B-B14F-4D97-AF65-F5344CB8AC3E}">
        <p14:creationId xmlns:p14="http://schemas.microsoft.com/office/powerpoint/2010/main" val="3959666813"/>
      </p:ext>
    </p:extLst>
  </p:cSld>
  <p:clrMap bg1="lt1" tx1="dk1" bg2="lt2" tx2="dk2" accent1="accent1" accent2="accent2" accent3="accent3" accent4="accent4" accent5="accent5" accent6="accent6" hlink="hlink" folHlink="folHlink"/>
  <p:sldLayoutIdLst>
    <p:sldLayoutId id="2147483803" r:id="rId1"/>
    <p:sldLayoutId id="2147483839" r:id="rId2"/>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26/05/2025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A4CAF59F-1812-CD32-87E3-2FEAA4B7E9E5}"/>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grpSp>
        <p:nvGrpSpPr>
          <p:cNvPr id="15" name="Group 14">
            <a:extLst>
              <a:ext uri="{FF2B5EF4-FFF2-40B4-BE49-F238E27FC236}">
                <a16:creationId xmlns:a16="http://schemas.microsoft.com/office/drawing/2014/main" id="{BD7EC289-71F1-5FED-5D43-6399C525B2BA}"/>
              </a:ext>
            </a:extLst>
          </p:cNvPr>
          <p:cNvGrpSpPr/>
          <p:nvPr userDrawn="1"/>
        </p:nvGrpSpPr>
        <p:grpSpPr>
          <a:xfrm>
            <a:off x="11144816" y="5482500"/>
            <a:ext cx="1047184" cy="1375499"/>
            <a:chOff x="11144816" y="5482500"/>
            <a:chExt cx="1047184" cy="1375499"/>
          </a:xfrm>
        </p:grpSpPr>
        <p:grpSp>
          <p:nvGrpSpPr>
            <p:cNvPr id="14" name="Group 13">
              <a:extLst>
                <a:ext uri="{FF2B5EF4-FFF2-40B4-BE49-F238E27FC236}">
                  <a16:creationId xmlns:a16="http://schemas.microsoft.com/office/drawing/2014/main" id="{65AA5C20-ED4E-D770-29C5-A05C6700EF1E}"/>
                </a:ext>
              </a:extLst>
            </p:cNvPr>
            <p:cNvGrpSpPr/>
            <p:nvPr userDrawn="1"/>
          </p:nvGrpSpPr>
          <p:grpSpPr>
            <a:xfrm>
              <a:off x="11144816" y="5732261"/>
              <a:ext cx="1047184" cy="1125738"/>
              <a:chOff x="11144816" y="5732261"/>
              <a:chExt cx="1047184" cy="1125738"/>
            </a:xfrm>
          </p:grpSpPr>
          <p:sp>
            <p:nvSpPr>
              <p:cNvPr id="9" name="Rectangle 8">
                <a:extLst>
                  <a:ext uri="{FF2B5EF4-FFF2-40B4-BE49-F238E27FC236}">
                    <a16:creationId xmlns:a16="http://schemas.microsoft.com/office/drawing/2014/main" id="{21FEBCB5-2FBE-3F18-F23F-D20209E9F7E0}"/>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0206432-1157-C051-2030-8F74B7592F06}"/>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2" name="Straight Connector 11">
              <a:extLst>
                <a:ext uri="{FF2B5EF4-FFF2-40B4-BE49-F238E27FC236}">
                  <a16:creationId xmlns:a16="http://schemas.microsoft.com/office/drawing/2014/main" id="{983B5422-611A-5E31-88A2-1642663BBDCA}"/>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87927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9" r:id="rId14"/>
    <p:sldLayoutId id="2147483820" r:id="rId15"/>
    <p:sldLayoutId id="2147483854" r:id="rId16"/>
    <p:sldLayoutId id="2147483855" r:id="rId17"/>
    <p:sldLayoutId id="2147483856" r:id="rId18"/>
    <p:sldLayoutId id="2147483857" r:id="rId19"/>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26/05/2025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A4CAF59F-1812-CD32-87E3-2FEAA4B7E9E5}"/>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pic>
        <p:nvPicPr>
          <p:cNvPr id="17" name="Picture 5">
            <a:extLst>
              <a:ext uri="{FF2B5EF4-FFF2-40B4-BE49-F238E27FC236}">
                <a16:creationId xmlns:a16="http://schemas.microsoft.com/office/drawing/2014/main" id="{81246338-BA5E-D738-81CF-3A41D5B3A27D}"/>
              </a:ext>
            </a:extLst>
          </p:cNvPr>
          <p:cNvPicPr>
            <a:picLocks noChangeAspect="1" noChangeArrowheads="1"/>
          </p:cNvPicPr>
          <p:nvPr userDrawn="1"/>
        </p:nvPicPr>
        <p:blipFill rotWithShape="1">
          <a:blip r:embed="rId19" cstate="print"/>
          <a:srcRect l="54693" r="893" b="6680"/>
          <a:stretch/>
        </p:blipFill>
        <p:spPr bwMode="auto">
          <a:xfrm>
            <a:off x="8503001" y="5882366"/>
            <a:ext cx="2273088" cy="553315"/>
          </a:xfrm>
          <a:prstGeom prst="rect">
            <a:avLst/>
          </a:prstGeom>
          <a:noFill/>
          <a:ln w="9525">
            <a:noFill/>
            <a:miter lim="800000"/>
            <a:headEnd/>
            <a:tailEnd/>
          </a:ln>
        </p:spPr>
      </p:pic>
      <p:pic>
        <p:nvPicPr>
          <p:cNvPr id="11" name="Picture 10">
            <a:extLst>
              <a:ext uri="{FF2B5EF4-FFF2-40B4-BE49-F238E27FC236}">
                <a16:creationId xmlns:a16="http://schemas.microsoft.com/office/drawing/2014/main" id="{846B03DE-ED16-6D3E-FEE2-4E2E018FC303}"/>
              </a:ext>
            </a:extLst>
          </p:cNvPr>
          <p:cNvPicPr>
            <a:picLocks noChangeAspect="1"/>
          </p:cNvPicPr>
          <p:nvPr userDrawn="1"/>
        </p:nvPicPr>
        <p:blipFill>
          <a:blip r:embed="rId20"/>
          <a:stretch>
            <a:fillRect/>
          </a:stretch>
        </p:blipFill>
        <p:spPr>
          <a:xfrm>
            <a:off x="2505221" y="5879242"/>
            <a:ext cx="2260163" cy="538284"/>
          </a:xfrm>
          <a:prstGeom prst="rect">
            <a:avLst/>
          </a:prstGeom>
        </p:spPr>
      </p:pic>
      <p:grpSp>
        <p:nvGrpSpPr>
          <p:cNvPr id="15" name="Group 14">
            <a:extLst>
              <a:ext uri="{FF2B5EF4-FFF2-40B4-BE49-F238E27FC236}">
                <a16:creationId xmlns:a16="http://schemas.microsoft.com/office/drawing/2014/main" id="{BD7EC289-71F1-5FED-5D43-6399C525B2BA}"/>
              </a:ext>
            </a:extLst>
          </p:cNvPr>
          <p:cNvGrpSpPr/>
          <p:nvPr userDrawn="1"/>
        </p:nvGrpSpPr>
        <p:grpSpPr>
          <a:xfrm>
            <a:off x="11144816" y="5482500"/>
            <a:ext cx="1047184" cy="1375499"/>
            <a:chOff x="11144816" y="5482500"/>
            <a:chExt cx="1047184" cy="1375499"/>
          </a:xfrm>
        </p:grpSpPr>
        <p:grpSp>
          <p:nvGrpSpPr>
            <p:cNvPr id="14" name="Group 13">
              <a:extLst>
                <a:ext uri="{FF2B5EF4-FFF2-40B4-BE49-F238E27FC236}">
                  <a16:creationId xmlns:a16="http://schemas.microsoft.com/office/drawing/2014/main" id="{65AA5C20-ED4E-D770-29C5-A05C6700EF1E}"/>
                </a:ext>
              </a:extLst>
            </p:cNvPr>
            <p:cNvGrpSpPr/>
            <p:nvPr userDrawn="1"/>
          </p:nvGrpSpPr>
          <p:grpSpPr>
            <a:xfrm>
              <a:off x="11144816" y="5732261"/>
              <a:ext cx="1047184" cy="1125738"/>
              <a:chOff x="11144816" y="5732261"/>
              <a:chExt cx="1047184" cy="1125738"/>
            </a:xfrm>
          </p:grpSpPr>
          <p:sp>
            <p:nvSpPr>
              <p:cNvPr id="9" name="Rectangle 8">
                <a:extLst>
                  <a:ext uri="{FF2B5EF4-FFF2-40B4-BE49-F238E27FC236}">
                    <a16:creationId xmlns:a16="http://schemas.microsoft.com/office/drawing/2014/main" id="{21FEBCB5-2FBE-3F18-F23F-D20209E9F7E0}"/>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0206432-1157-C051-2030-8F74B7592F06}"/>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2" name="Straight Connector 11">
              <a:extLst>
                <a:ext uri="{FF2B5EF4-FFF2-40B4-BE49-F238E27FC236}">
                  <a16:creationId xmlns:a16="http://schemas.microsoft.com/office/drawing/2014/main" id="{983B5422-611A-5E31-88A2-1642663BBDCA}"/>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6" name="Picture 2" descr="rectangular logo on light and dark background graphic">
            <a:extLst>
              <a:ext uri="{FF2B5EF4-FFF2-40B4-BE49-F238E27FC236}">
                <a16:creationId xmlns:a16="http://schemas.microsoft.com/office/drawing/2014/main" id="{7E76D67D-B1C6-66EB-9295-5249E3BDB9CD}"/>
              </a:ext>
            </a:extLst>
          </p:cNvPr>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l="8218" t="38783" r="58130" b="37478"/>
          <a:stretch/>
        </p:blipFill>
        <p:spPr bwMode="auto">
          <a:xfrm>
            <a:off x="5248888" y="5802325"/>
            <a:ext cx="2564297" cy="90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68674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sissmallbottom"/>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5360988"/>
            <a:ext cx="12192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609600" y="1600200"/>
            <a:ext cx="109728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175820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7.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7.xml"/><Relationship Id="rId5" Type="http://schemas.openxmlformats.org/officeDocument/2006/relationships/image" Target="../media/image41.emf"/><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hyperlink" Target="https://www.scd.stfc.ac.uk/Pages/Ada-Lovelace-Centre-Studentships.aspx#:~:text=%E2%80%8BAda%20Lovelace%20Centre%20is,closing%20date%209th%20December%202022." TargetMode="External"/><Relationship Id="rId1" Type="http://schemas.openxmlformats.org/officeDocument/2006/relationships/slideLayout" Target="../slideLayouts/slideLayout47.xml"/><Relationship Id="rId6" Type="http://schemas.openxmlformats.org/officeDocument/2006/relationships/image" Target="../media/image45.png"/><Relationship Id="rId11" Type="http://schemas.microsoft.com/office/2007/relationships/hdphoto" Target="../media/hdphoto1.wdp"/><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7.xml"/><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png"/><Relationship Id="rId1" Type="http://schemas.openxmlformats.org/officeDocument/2006/relationships/slideLayout" Target="../slideLayouts/slideLayout57.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5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jpeg"/><Relationship Id="rId7" Type="http://schemas.openxmlformats.org/officeDocument/2006/relationships/image" Target="../media/image87.jpeg"/><Relationship Id="rId2" Type="http://schemas.openxmlformats.org/officeDocument/2006/relationships/image" Target="../media/image85.jpeg"/><Relationship Id="rId1" Type="http://schemas.openxmlformats.org/officeDocument/2006/relationships/slideLayout" Target="../slideLayouts/slideLayout57.xml"/><Relationship Id="rId6" Type="http://schemas.openxmlformats.org/officeDocument/2006/relationships/image" Target="../media/image86.wmf"/><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89.sv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wmf"/><Relationship Id="rId1" Type="http://schemas.openxmlformats.org/officeDocument/2006/relationships/slideLayout" Target="../slideLayouts/slideLayout48.xml"/><Relationship Id="rId4" Type="http://schemas.openxmlformats.org/officeDocument/2006/relationships/image" Target="../media/image98.emf"/></Relationships>
</file>

<file path=ppt/slides/_rels/slide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3.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47.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29.jpeg"/><Relationship Id="rId3" Type="http://schemas.openxmlformats.org/officeDocument/2006/relationships/diagramLayout" Target="../diagrams/layout1.xml"/><Relationship Id="rId7" Type="http://schemas.openxmlformats.org/officeDocument/2006/relationships/image" Target="../media/image125.jpe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31.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30.png"/><Relationship Id="rId2" Type="http://schemas.openxmlformats.org/officeDocument/2006/relationships/diagramData" Target="../diagrams/data3.xml"/><Relationship Id="rId1" Type="http://schemas.openxmlformats.org/officeDocument/2006/relationships/slideLayout" Target="../slideLayouts/slideLayout4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1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144.jpeg"/><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143.jpe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 Id="rId14" Type="http://schemas.openxmlformats.org/officeDocument/2006/relationships/image" Target="../media/image145.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5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7.xml"/><Relationship Id="rId4" Type="http://schemas.openxmlformats.org/officeDocument/2006/relationships/image" Target="../media/image155.png"/></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0.xml"/><Relationship Id="rId5" Type="http://schemas.openxmlformats.org/officeDocument/2006/relationships/image" Target="../media/image159.png"/><Relationship Id="rId4" Type="http://schemas.openxmlformats.org/officeDocument/2006/relationships/image" Target="../media/image158.png"/></Relationships>
</file>

<file path=ppt/slides/_rels/slide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0.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E993D-8328-37FB-0AD3-3C8544731480}"/>
              </a:ext>
            </a:extLst>
          </p:cNvPr>
          <p:cNvSpPr>
            <a:spLocks noGrp="1"/>
          </p:cNvSpPr>
          <p:nvPr>
            <p:ph type="ctrTitle"/>
          </p:nvPr>
        </p:nvSpPr>
        <p:spPr>
          <a:xfrm>
            <a:off x="203200" y="2096858"/>
            <a:ext cx="6603458" cy="1138240"/>
          </a:xfrm>
        </p:spPr>
        <p:txBody>
          <a:bodyPr>
            <a:noAutofit/>
          </a:bodyPr>
          <a:lstStyle/>
          <a:p>
            <a:r>
              <a:rPr lang="en-GB" sz="2600"/>
              <a:t>Advancement of the ISIS muon facility</a:t>
            </a:r>
          </a:p>
        </p:txBody>
      </p:sp>
      <p:sp>
        <p:nvSpPr>
          <p:cNvPr id="5" name="Subtitle 4">
            <a:extLst>
              <a:ext uri="{FF2B5EF4-FFF2-40B4-BE49-F238E27FC236}">
                <a16:creationId xmlns:a16="http://schemas.microsoft.com/office/drawing/2014/main" id="{409DE31E-5504-99CB-7D36-0490207402E4}"/>
              </a:ext>
            </a:extLst>
          </p:cNvPr>
          <p:cNvSpPr>
            <a:spLocks noGrp="1"/>
          </p:cNvSpPr>
          <p:nvPr>
            <p:ph type="subTitle" idx="1"/>
          </p:nvPr>
        </p:nvSpPr>
        <p:spPr/>
        <p:txBody>
          <a:bodyPr/>
          <a:lstStyle/>
          <a:p>
            <a:r>
              <a:rPr lang="en-GB"/>
              <a:t>Adrian Hillier, ISIS Muon Group</a:t>
            </a:r>
          </a:p>
          <a:p>
            <a:endParaRPr lang="en-GB"/>
          </a:p>
        </p:txBody>
      </p:sp>
      <p:sp>
        <p:nvSpPr>
          <p:cNvPr id="6" name="Text Placeholder 5">
            <a:extLst>
              <a:ext uri="{FF2B5EF4-FFF2-40B4-BE49-F238E27FC236}">
                <a16:creationId xmlns:a16="http://schemas.microsoft.com/office/drawing/2014/main" id="{4D1503D3-4C9B-FCD1-0AAF-24620B145F8A}"/>
              </a:ext>
            </a:extLst>
          </p:cNvPr>
          <p:cNvSpPr>
            <a:spLocks noGrp="1"/>
          </p:cNvSpPr>
          <p:nvPr>
            <p:ph type="body" sz="quarter" idx="10"/>
          </p:nvPr>
        </p:nvSpPr>
        <p:spPr/>
        <p:txBody>
          <a:bodyPr>
            <a:normAutofit fontScale="92500" lnSpcReduction="20000"/>
          </a:bodyPr>
          <a:lstStyle/>
          <a:p>
            <a:r>
              <a:rPr lang="en-GB"/>
              <a:t>Muon4future, Venice</a:t>
            </a:r>
          </a:p>
        </p:txBody>
      </p:sp>
      <p:sp>
        <p:nvSpPr>
          <p:cNvPr id="7" name="Text Placeholder 6">
            <a:extLst>
              <a:ext uri="{FF2B5EF4-FFF2-40B4-BE49-F238E27FC236}">
                <a16:creationId xmlns:a16="http://schemas.microsoft.com/office/drawing/2014/main" id="{8AABBD5B-6B8C-EF51-8B12-BBC9606692A1}"/>
              </a:ext>
            </a:extLst>
          </p:cNvPr>
          <p:cNvSpPr>
            <a:spLocks noGrp="1"/>
          </p:cNvSpPr>
          <p:nvPr>
            <p:ph type="body" sz="quarter" idx="11"/>
          </p:nvPr>
        </p:nvSpPr>
        <p:spPr/>
        <p:txBody>
          <a:bodyPr>
            <a:normAutofit fontScale="92500" lnSpcReduction="20000"/>
          </a:bodyPr>
          <a:lstStyle/>
          <a:p>
            <a:r>
              <a:rPr lang="en-GB"/>
              <a:t>May  2025</a:t>
            </a:r>
          </a:p>
        </p:txBody>
      </p:sp>
    </p:spTree>
    <p:extLst>
      <p:ext uri="{BB962C8B-B14F-4D97-AF65-F5344CB8AC3E}">
        <p14:creationId xmlns:p14="http://schemas.microsoft.com/office/powerpoint/2010/main" val="1647335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A4F84F4-4529-BED9-2775-AA730EB1F8E2}"/>
              </a:ext>
            </a:extLst>
          </p:cNvPr>
          <p:cNvGrpSpPr>
            <a:grpSpLocks/>
          </p:cNvGrpSpPr>
          <p:nvPr/>
        </p:nvGrpSpPr>
        <p:grpSpPr bwMode="auto">
          <a:xfrm>
            <a:off x="628650" y="1099221"/>
            <a:ext cx="4704321" cy="4098884"/>
            <a:chOff x="2827" y="647"/>
            <a:chExt cx="2642" cy="2300"/>
          </a:xfrm>
        </p:grpSpPr>
        <p:pic>
          <p:nvPicPr>
            <p:cNvPr id="8" name="Picture 7" descr="ISIS_annrep07">
              <a:extLst>
                <a:ext uri="{FF2B5EF4-FFF2-40B4-BE49-F238E27FC236}">
                  <a16:creationId xmlns:a16="http://schemas.microsoft.com/office/drawing/2014/main" id="{F042CC9B-6EEF-8A01-D7F9-B5EA956F047A}"/>
                </a:ext>
              </a:extLst>
            </p:cNvPr>
            <p:cNvPicPr>
              <a:picLocks noChangeAspect="1" noChangeArrowheads="1"/>
            </p:cNvPicPr>
            <p:nvPr/>
          </p:nvPicPr>
          <p:blipFill>
            <a:blip r:embed="rId2" cstate="print"/>
            <a:srcRect l="49129" t="56134" r="22862" b="23541"/>
            <a:stretch>
              <a:fillRect/>
            </a:stretch>
          </p:blipFill>
          <p:spPr bwMode="auto">
            <a:xfrm>
              <a:off x="2827" y="693"/>
              <a:ext cx="2446" cy="2157"/>
            </a:xfrm>
            <a:prstGeom prst="rect">
              <a:avLst/>
            </a:prstGeom>
            <a:noFill/>
            <a:ln w="9525">
              <a:noFill/>
              <a:miter lim="800000"/>
              <a:headEnd/>
              <a:tailEnd/>
            </a:ln>
          </p:spPr>
        </p:pic>
        <p:sp>
          <p:nvSpPr>
            <p:cNvPr id="9" name="Rectangle 8">
              <a:extLst>
                <a:ext uri="{FF2B5EF4-FFF2-40B4-BE49-F238E27FC236}">
                  <a16:creationId xmlns:a16="http://schemas.microsoft.com/office/drawing/2014/main" id="{1C69B7AE-C3B0-0E88-58AE-8DCBA40AE368}"/>
                </a:ext>
              </a:extLst>
            </p:cNvPr>
            <p:cNvSpPr>
              <a:spLocks noChangeArrowheads="1"/>
            </p:cNvSpPr>
            <p:nvPr/>
          </p:nvSpPr>
          <p:spPr bwMode="auto">
            <a:xfrm>
              <a:off x="4709" y="2346"/>
              <a:ext cx="391" cy="601"/>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0" name="Rectangle 9">
              <a:extLst>
                <a:ext uri="{FF2B5EF4-FFF2-40B4-BE49-F238E27FC236}">
                  <a16:creationId xmlns:a16="http://schemas.microsoft.com/office/drawing/2014/main" id="{731048B6-7A11-104C-265C-FEE087352CCC}"/>
                </a:ext>
              </a:extLst>
            </p:cNvPr>
            <p:cNvSpPr>
              <a:spLocks noChangeArrowheads="1"/>
            </p:cNvSpPr>
            <p:nvPr/>
          </p:nvSpPr>
          <p:spPr bwMode="auto">
            <a:xfrm>
              <a:off x="4986" y="1979"/>
              <a:ext cx="391" cy="916"/>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1" name="Rectangle 10">
              <a:extLst>
                <a:ext uri="{FF2B5EF4-FFF2-40B4-BE49-F238E27FC236}">
                  <a16:creationId xmlns:a16="http://schemas.microsoft.com/office/drawing/2014/main" id="{6FB2C26A-9692-3773-E5C6-DF9184E66883}"/>
                </a:ext>
              </a:extLst>
            </p:cNvPr>
            <p:cNvSpPr>
              <a:spLocks noChangeArrowheads="1"/>
            </p:cNvSpPr>
            <p:nvPr/>
          </p:nvSpPr>
          <p:spPr bwMode="auto">
            <a:xfrm>
              <a:off x="4883" y="647"/>
              <a:ext cx="586" cy="582"/>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grpSp>
      <p:sp>
        <p:nvSpPr>
          <p:cNvPr id="13" name="TextBox 12">
            <a:extLst>
              <a:ext uri="{FF2B5EF4-FFF2-40B4-BE49-F238E27FC236}">
                <a16:creationId xmlns:a16="http://schemas.microsoft.com/office/drawing/2014/main" id="{9D64AE6D-0C99-509F-D6B7-0722A44F07EE}"/>
              </a:ext>
            </a:extLst>
          </p:cNvPr>
          <p:cNvSpPr txBox="1"/>
          <p:nvPr/>
        </p:nvSpPr>
        <p:spPr>
          <a:xfrm>
            <a:off x="5680836" y="709559"/>
            <a:ext cx="6312675" cy="2308324"/>
          </a:xfrm>
          <a:prstGeom prst="rect">
            <a:avLst/>
          </a:prstGeom>
          <a:noFill/>
        </p:spPr>
        <p:txBody>
          <a:bodyPr wrap="square" rtlCol="0">
            <a:spAutoFit/>
          </a:bodyPr>
          <a:lstStyle/>
          <a:p>
            <a:r>
              <a:rPr lang="en-GB" b="1"/>
              <a:t>EC Muons</a:t>
            </a:r>
          </a:p>
          <a:p>
            <a:r>
              <a:rPr lang="en-GB"/>
              <a:t>Fixed Momentum Muons ~27MeV/c </a:t>
            </a:r>
          </a:p>
          <a:p>
            <a:r>
              <a:rPr lang="en-GB"/>
              <a:t>Positive muons</a:t>
            </a:r>
          </a:p>
          <a:p>
            <a:r>
              <a:rPr lang="en-GB"/>
              <a:t>Longitudinal fields </a:t>
            </a:r>
            <a:r>
              <a:rPr lang="en-GB" err="1"/>
              <a:t>upto</a:t>
            </a:r>
            <a:r>
              <a:rPr lang="en-GB"/>
              <a:t> 5 T</a:t>
            </a:r>
          </a:p>
          <a:p>
            <a:r>
              <a:rPr lang="en-GB"/>
              <a:t>Transverse fields </a:t>
            </a:r>
            <a:r>
              <a:rPr lang="en-GB" err="1"/>
              <a:t>upto</a:t>
            </a:r>
            <a:r>
              <a:rPr lang="en-GB"/>
              <a:t> 600+ G (pulse width limited)</a:t>
            </a:r>
          </a:p>
          <a:p>
            <a:r>
              <a:rPr lang="en-GB"/>
              <a:t>Temperature range 30mK – 2000K</a:t>
            </a:r>
          </a:p>
          <a:p>
            <a:r>
              <a:rPr lang="en-GB"/>
              <a:t>Laser excitation</a:t>
            </a:r>
          </a:p>
          <a:p>
            <a:r>
              <a:rPr lang="en-GB"/>
              <a:t>Pulsed techniques e.g. RF, EF, Light, ac susceptibility</a:t>
            </a:r>
          </a:p>
        </p:txBody>
      </p:sp>
      <p:sp>
        <p:nvSpPr>
          <p:cNvPr id="14" name="TextBox 13">
            <a:extLst>
              <a:ext uri="{FF2B5EF4-FFF2-40B4-BE49-F238E27FC236}">
                <a16:creationId xmlns:a16="http://schemas.microsoft.com/office/drawing/2014/main" id="{01CFEA48-CDDB-1B24-7BBA-B6395AA156F5}"/>
              </a:ext>
            </a:extLst>
          </p:cNvPr>
          <p:cNvSpPr txBox="1"/>
          <p:nvPr/>
        </p:nvSpPr>
        <p:spPr>
          <a:xfrm>
            <a:off x="5680836" y="3664578"/>
            <a:ext cx="6579375" cy="2862322"/>
          </a:xfrm>
          <a:prstGeom prst="rect">
            <a:avLst/>
          </a:prstGeom>
          <a:noFill/>
        </p:spPr>
        <p:txBody>
          <a:bodyPr wrap="square" rtlCol="0">
            <a:spAutoFit/>
          </a:bodyPr>
          <a:lstStyle/>
          <a:p>
            <a:r>
              <a:rPr lang="en-GB" b="1"/>
              <a:t>RIKEN</a:t>
            </a:r>
          </a:p>
          <a:p>
            <a:r>
              <a:rPr lang="en-GB"/>
              <a:t>Variable Momentum Muons ~15 – 120 MeV/c </a:t>
            </a:r>
          </a:p>
          <a:p>
            <a:r>
              <a:rPr lang="en-GB"/>
              <a:t>Positive or negative muons</a:t>
            </a:r>
          </a:p>
          <a:p>
            <a:r>
              <a:rPr lang="en-GB"/>
              <a:t>Longitudinal fields up to 0.4 T</a:t>
            </a:r>
          </a:p>
          <a:p>
            <a:r>
              <a:rPr lang="en-GB"/>
              <a:t>Transverse fields up to 600+ G (pulse width limited)</a:t>
            </a:r>
          </a:p>
          <a:p>
            <a:r>
              <a:rPr lang="en-GB"/>
              <a:t>Temperature range 30mK – 500K</a:t>
            </a:r>
          </a:p>
          <a:p>
            <a:r>
              <a:rPr lang="en-GB"/>
              <a:t>Pressure</a:t>
            </a:r>
          </a:p>
          <a:p>
            <a:r>
              <a:rPr lang="en-GB"/>
              <a:t>Elemental Analysis</a:t>
            </a:r>
          </a:p>
          <a:p>
            <a:r>
              <a:rPr lang="en-GB"/>
              <a:t>Ports for long term experiments </a:t>
            </a:r>
          </a:p>
          <a:p>
            <a:r>
              <a:rPr lang="en-GB"/>
              <a:t>	e.g. proton charge radius experiment</a:t>
            </a:r>
          </a:p>
        </p:txBody>
      </p:sp>
      <p:sp>
        <p:nvSpPr>
          <p:cNvPr id="3" name="Title 2">
            <a:extLst>
              <a:ext uri="{FF2B5EF4-FFF2-40B4-BE49-F238E27FC236}">
                <a16:creationId xmlns:a16="http://schemas.microsoft.com/office/drawing/2014/main" id="{6BE647DF-1997-61D9-6903-B04CCEB783AB}"/>
              </a:ext>
            </a:extLst>
          </p:cNvPr>
          <p:cNvSpPr>
            <a:spLocks noGrp="1"/>
          </p:cNvSpPr>
          <p:nvPr>
            <p:ph type="title" idx="4294967295"/>
          </p:nvPr>
        </p:nvSpPr>
        <p:spPr>
          <a:xfrm>
            <a:off x="0" y="365125"/>
            <a:ext cx="11087100" cy="473075"/>
          </a:xfrm>
        </p:spPr>
        <p:txBody>
          <a:bodyPr/>
          <a:lstStyle/>
          <a:p>
            <a:r>
              <a:rPr lang="en-GB"/>
              <a:t>Muons Instruments at ISIS</a:t>
            </a:r>
            <a:br>
              <a:rPr lang="en-GB"/>
            </a:br>
            <a:endParaRPr lang="en-GB"/>
          </a:p>
        </p:txBody>
      </p:sp>
      <p:sp>
        <p:nvSpPr>
          <p:cNvPr id="5" name="Rectangle 4">
            <a:extLst>
              <a:ext uri="{FF2B5EF4-FFF2-40B4-BE49-F238E27FC236}">
                <a16:creationId xmlns:a16="http://schemas.microsoft.com/office/drawing/2014/main" id="{929B5442-BEFD-DFAD-D5A3-6BA2752511C1}"/>
              </a:ext>
            </a:extLst>
          </p:cNvPr>
          <p:cNvSpPr>
            <a:spLocks noChangeArrowheads="1"/>
          </p:cNvSpPr>
          <p:nvPr/>
        </p:nvSpPr>
        <p:spPr bwMode="auto">
          <a:xfrm>
            <a:off x="4154220" y="962888"/>
            <a:ext cx="1043426" cy="1037196"/>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2" name="TextBox 1">
            <a:extLst>
              <a:ext uri="{FF2B5EF4-FFF2-40B4-BE49-F238E27FC236}">
                <a16:creationId xmlns:a16="http://schemas.microsoft.com/office/drawing/2014/main" id="{5B807F94-A505-6AFA-CC20-C5A4CA02F446}"/>
              </a:ext>
            </a:extLst>
          </p:cNvPr>
          <p:cNvSpPr txBox="1"/>
          <p:nvPr/>
        </p:nvSpPr>
        <p:spPr>
          <a:xfrm>
            <a:off x="2039195" y="4035418"/>
            <a:ext cx="1287533" cy="369332"/>
          </a:xfrm>
          <a:prstGeom prst="rect">
            <a:avLst/>
          </a:prstGeom>
          <a:noFill/>
        </p:spPr>
        <p:txBody>
          <a:bodyPr wrap="none" rtlCol="0">
            <a:spAutoFit/>
          </a:bodyPr>
          <a:lstStyle/>
          <a:p>
            <a:pPr algn="ctr"/>
            <a:r>
              <a:rPr lang="en-GB" err="1">
                <a:solidFill>
                  <a:srgbClr val="1E5596"/>
                </a:solidFill>
              </a:rPr>
              <a:t>MuX</a:t>
            </a:r>
            <a:r>
              <a:rPr lang="en-GB">
                <a:solidFill>
                  <a:srgbClr val="1E5596"/>
                </a:solidFill>
              </a:rPr>
              <a:t>/MEIS</a:t>
            </a:r>
          </a:p>
        </p:txBody>
      </p:sp>
    </p:spTree>
    <p:extLst>
      <p:ext uri="{BB962C8B-B14F-4D97-AF65-F5344CB8AC3E}">
        <p14:creationId xmlns:p14="http://schemas.microsoft.com/office/powerpoint/2010/main" val="1860808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305F-2046-447F-A6F9-20D5AB9AF6A5}"/>
              </a:ext>
            </a:extLst>
          </p:cNvPr>
          <p:cNvSpPr>
            <a:spLocks noGrp="1"/>
          </p:cNvSpPr>
          <p:nvPr>
            <p:ph type="title" idx="4294967295"/>
          </p:nvPr>
        </p:nvSpPr>
        <p:spPr>
          <a:xfrm>
            <a:off x="0" y="365125"/>
            <a:ext cx="11087100" cy="473075"/>
          </a:xfrm>
        </p:spPr>
        <p:txBody>
          <a:bodyPr/>
          <a:lstStyle/>
          <a:p>
            <a:r>
              <a:rPr lang="en-GB"/>
              <a:t>ISIS Muon Instrument Suite</a:t>
            </a:r>
          </a:p>
        </p:txBody>
      </p:sp>
      <p:pic>
        <p:nvPicPr>
          <p:cNvPr id="5" name="Picture 3">
            <a:extLst>
              <a:ext uri="{FF2B5EF4-FFF2-40B4-BE49-F238E27FC236}">
                <a16:creationId xmlns:a16="http://schemas.microsoft.com/office/drawing/2014/main" id="{1C76B7FA-5454-4021-8756-09AF8A94B481}"/>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0" y="1282700"/>
            <a:ext cx="4037013" cy="355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ontent Placeholder 7">
            <a:extLst>
              <a:ext uri="{FF2B5EF4-FFF2-40B4-BE49-F238E27FC236}">
                <a16:creationId xmlns:a16="http://schemas.microsoft.com/office/drawing/2014/main" id="{5114EADA-ACE2-47EF-BCF5-51F414B5BDEC}"/>
              </a:ext>
            </a:extLst>
          </p:cNvPr>
          <p:cNvGraphicFramePr>
            <a:graphicFrameLocks noGrp="1"/>
          </p:cNvGraphicFramePr>
          <p:nvPr>
            <p:ph sz="half" idx="4294967295"/>
          </p:nvPr>
        </p:nvGraphicFramePr>
        <p:xfrm>
          <a:off x="5039930" y="838200"/>
          <a:ext cx="5931876" cy="2651760"/>
        </p:xfrm>
        <a:graphic>
          <a:graphicData uri="http://schemas.openxmlformats.org/drawingml/2006/table">
            <a:tbl>
              <a:tblPr firstRow="1" bandRow="1">
                <a:tableStyleId>{2D5ABB26-0587-4C30-8999-92F81FD0307C}</a:tableStyleId>
              </a:tblPr>
              <a:tblGrid>
                <a:gridCol w="2008401">
                  <a:extLst>
                    <a:ext uri="{9D8B030D-6E8A-4147-A177-3AD203B41FA5}">
                      <a16:colId xmlns:a16="http://schemas.microsoft.com/office/drawing/2014/main" val="3886589230"/>
                    </a:ext>
                  </a:extLst>
                </a:gridCol>
                <a:gridCol w="1747142">
                  <a:extLst>
                    <a:ext uri="{9D8B030D-6E8A-4147-A177-3AD203B41FA5}">
                      <a16:colId xmlns:a16="http://schemas.microsoft.com/office/drawing/2014/main" val="2874628272"/>
                    </a:ext>
                  </a:extLst>
                </a:gridCol>
                <a:gridCol w="2176333">
                  <a:extLst>
                    <a:ext uri="{9D8B030D-6E8A-4147-A177-3AD203B41FA5}">
                      <a16:colId xmlns:a16="http://schemas.microsoft.com/office/drawing/2014/main" val="2823519536"/>
                    </a:ext>
                  </a:extLst>
                </a:gridCol>
              </a:tblGrid>
              <a:tr h="660400">
                <a:tc>
                  <a:txBody>
                    <a:bodyPr/>
                    <a:lstStyle/>
                    <a:p>
                      <a:r>
                        <a:rPr lang="en-GB" sz="2400"/>
                        <a:t>Instrument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Detectors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Rate (MEv/h)</a:t>
                      </a:r>
                      <a:br>
                        <a:rPr lang="en-GB" sz="2400"/>
                      </a:br>
                      <a:r>
                        <a:rPr lang="en-GB" sz="2400"/>
                        <a:t>[Double pulse]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298735"/>
                  </a:ext>
                </a:extLst>
              </a:tr>
              <a:tr h="375920">
                <a:tc>
                  <a:txBody>
                    <a:bodyPr/>
                    <a:lstStyle/>
                    <a:p>
                      <a:r>
                        <a:rPr lang="en-GB" sz="2400"/>
                        <a:t>ARGUS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50 [100]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613989"/>
                  </a:ext>
                </a:extLst>
              </a:tr>
              <a:tr h="375920">
                <a:tc>
                  <a:txBody>
                    <a:bodyPr/>
                    <a:lstStyle/>
                    <a:p>
                      <a:r>
                        <a:rPr lang="en-GB" sz="2400"/>
                        <a:t>EMU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0367059"/>
                  </a:ext>
                </a:extLst>
              </a:tr>
              <a:tr h="375920">
                <a:tc>
                  <a:txBody>
                    <a:bodyPr/>
                    <a:lstStyle/>
                    <a:p>
                      <a:r>
                        <a:rPr lang="en-GB" sz="2400" err="1"/>
                        <a:t>HiFi</a:t>
                      </a:r>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5859879"/>
                  </a:ext>
                </a:extLst>
              </a:tr>
              <a:tr h="375920">
                <a:tc>
                  <a:txBody>
                    <a:bodyPr/>
                    <a:lstStyle/>
                    <a:p>
                      <a:r>
                        <a:rPr lang="en-GB" sz="2400"/>
                        <a:t>MuSR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6428073"/>
                  </a:ext>
                </a:extLst>
              </a:tr>
            </a:tbl>
          </a:graphicData>
        </a:graphic>
      </p:graphicFrame>
      <p:sp>
        <p:nvSpPr>
          <p:cNvPr id="6" name="TextBox 5">
            <a:extLst>
              <a:ext uri="{FF2B5EF4-FFF2-40B4-BE49-F238E27FC236}">
                <a16:creationId xmlns:a16="http://schemas.microsoft.com/office/drawing/2014/main" id="{3C53D79A-D456-420E-99D8-A4356EC1EEEB}"/>
              </a:ext>
            </a:extLst>
          </p:cNvPr>
          <p:cNvSpPr txBox="1"/>
          <p:nvPr/>
        </p:nvSpPr>
        <p:spPr>
          <a:xfrm>
            <a:off x="1280956" y="3913498"/>
            <a:ext cx="1287532" cy="369332"/>
          </a:xfrm>
          <a:prstGeom prst="rect">
            <a:avLst/>
          </a:prstGeom>
          <a:noFill/>
        </p:spPr>
        <p:txBody>
          <a:bodyPr wrap="none" rtlCol="0">
            <a:spAutoFit/>
          </a:bodyPr>
          <a:lstStyle/>
          <a:p>
            <a:pPr algn="ctr"/>
            <a:r>
              <a:rPr lang="en-GB" err="1">
                <a:solidFill>
                  <a:srgbClr val="1E5596"/>
                </a:solidFill>
              </a:rPr>
              <a:t>MuX</a:t>
            </a:r>
            <a:r>
              <a:rPr lang="en-GB">
                <a:solidFill>
                  <a:srgbClr val="1E5596"/>
                </a:solidFill>
              </a:rPr>
              <a:t>/MEIS</a:t>
            </a:r>
          </a:p>
        </p:txBody>
      </p:sp>
      <p:sp>
        <p:nvSpPr>
          <p:cNvPr id="7" name="TextBox 6">
            <a:extLst>
              <a:ext uri="{FF2B5EF4-FFF2-40B4-BE49-F238E27FC236}">
                <a16:creationId xmlns:a16="http://schemas.microsoft.com/office/drawing/2014/main" id="{7C9A0CDA-F812-4C3C-9228-9F2FE8FB97B5}"/>
              </a:ext>
            </a:extLst>
          </p:cNvPr>
          <p:cNvSpPr txBox="1"/>
          <p:nvPr/>
        </p:nvSpPr>
        <p:spPr>
          <a:xfrm>
            <a:off x="1398860" y="1203511"/>
            <a:ext cx="1736373" cy="369332"/>
          </a:xfrm>
          <a:prstGeom prst="rect">
            <a:avLst/>
          </a:prstGeom>
          <a:noFill/>
        </p:spPr>
        <p:txBody>
          <a:bodyPr wrap="none" rtlCol="0">
            <a:spAutoFit/>
          </a:bodyPr>
          <a:lstStyle/>
          <a:p>
            <a:r>
              <a:rPr lang="en-GB">
                <a:solidFill>
                  <a:schemeClr val="accent3">
                    <a:lumMod val="60000"/>
                    <a:lumOff val="40000"/>
                  </a:schemeClr>
                </a:solidFill>
              </a:rPr>
              <a:t>Surface muons</a:t>
            </a:r>
          </a:p>
        </p:txBody>
      </p:sp>
      <p:sp>
        <p:nvSpPr>
          <p:cNvPr id="8" name="TextBox 7">
            <a:extLst>
              <a:ext uri="{FF2B5EF4-FFF2-40B4-BE49-F238E27FC236}">
                <a16:creationId xmlns:a16="http://schemas.microsoft.com/office/drawing/2014/main" id="{4E0C19B3-C6F1-4626-BDEA-ACB7CF81400E}"/>
              </a:ext>
            </a:extLst>
          </p:cNvPr>
          <p:cNvSpPr txBox="1"/>
          <p:nvPr/>
        </p:nvSpPr>
        <p:spPr>
          <a:xfrm>
            <a:off x="834604" y="4776536"/>
            <a:ext cx="2864887" cy="369332"/>
          </a:xfrm>
          <a:prstGeom prst="rect">
            <a:avLst/>
          </a:prstGeom>
          <a:noFill/>
        </p:spPr>
        <p:txBody>
          <a:bodyPr wrap="none" rtlCol="0">
            <a:spAutoFit/>
          </a:bodyPr>
          <a:lstStyle/>
          <a:p>
            <a:r>
              <a:rPr lang="en-GB">
                <a:solidFill>
                  <a:schemeClr val="accent3">
                    <a:lumMod val="60000"/>
                    <a:lumOff val="40000"/>
                  </a:schemeClr>
                </a:solidFill>
              </a:rPr>
              <a:t>Surface and decay muons</a:t>
            </a:r>
          </a:p>
        </p:txBody>
      </p:sp>
      <p:sp>
        <p:nvSpPr>
          <p:cNvPr id="3" name="Content Placeholder 2">
            <a:extLst>
              <a:ext uri="{FF2B5EF4-FFF2-40B4-BE49-F238E27FC236}">
                <a16:creationId xmlns:a16="http://schemas.microsoft.com/office/drawing/2014/main" id="{5A668359-7E57-E635-0443-4B979663A959}"/>
              </a:ext>
            </a:extLst>
          </p:cNvPr>
          <p:cNvSpPr txBox="1">
            <a:spLocks/>
          </p:cNvSpPr>
          <p:nvPr/>
        </p:nvSpPr>
        <p:spPr>
          <a:xfrm>
            <a:off x="4871617" y="3745031"/>
            <a:ext cx="11213592" cy="4915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GB"/>
              <a:t>Also within the RIKEN-RAL Muon Facility:</a:t>
            </a:r>
          </a:p>
          <a:p>
            <a:pPr>
              <a:lnSpc>
                <a:spcPct val="150000"/>
              </a:lnSpc>
            </a:pPr>
            <a:r>
              <a:rPr lang="en-GB"/>
              <a:t>Negative muon elemental analysis – </a:t>
            </a:r>
            <a:r>
              <a:rPr lang="en-GB" err="1"/>
              <a:t>MuX</a:t>
            </a:r>
            <a:endParaRPr lang="en-GB"/>
          </a:p>
          <a:p>
            <a:pPr>
              <a:lnSpc>
                <a:spcPct val="150000"/>
              </a:lnSpc>
            </a:pPr>
            <a:r>
              <a:rPr lang="en-GB"/>
              <a:t>Effects of Muons on electronics - MEIS</a:t>
            </a:r>
          </a:p>
          <a:p>
            <a:pPr>
              <a:lnSpc>
                <a:spcPct val="150000"/>
              </a:lnSpc>
            </a:pPr>
            <a:r>
              <a:rPr lang="en-GB"/>
              <a:t>FAMU muonic hydrogen experiment – Port 1</a:t>
            </a:r>
          </a:p>
          <a:p>
            <a:pPr>
              <a:lnSpc>
                <a:spcPct val="150000"/>
              </a:lnSpc>
            </a:pPr>
            <a:r>
              <a:rPr lang="en-GB"/>
              <a:t>Muon development beamline – Port 3</a:t>
            </a:r>
          </a:p>
        </p:txBody>
      </p:sp>
    </p:spTree>
    <p:extLst>
      <p:ext uri="{BB962C8B-B14F-4D97-AF65-F5344CB8AC3E}">
        <p14:creationId xmlns:p14="http://schemas.microsoft.com/office/powerpoint/2010/main" val="194828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F9E4-28FC-292B-EBDD-D848183D2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8E2E9-CE48-DCFC-D5A3-0D057D490425}"/>
              </a:ext>
            </a:extLst>
          </p:cNvPr>
          <p:cNvSpPr>
            <a:spLocks noGrp="1"/>
          </p:cNvSpPr>
          <p:nvPr>
            <p:ph type="title"/>
          </p:nvPr>
        </p:nvSpPr>
        <p:spPr/>
        <p:txBody>
          <a:bodyPr/>
          <a:lstStyle/>
          <a:p>
            <a:r>
              <a:rPr lang="en-GB"/>
              <a:t>Breath of Science now</a:t>
            </a:r>
          </a:p>
        </p:txBody>
      </p:sp>
      <p:pic>
        <p:nvPicPr>
          <p:cNvPr id="3" name="Picture 2">
            <a:extLst>
              <a:ext uri="{FF2B5EF4-FFF2-40B4-BE49-F238E27FC236}">
                <a16:creationId xmlns:a16="http://schemas.microsoft.com/office/drawing/2014/main" id="{14A25950-45C1-F51A-F865-C64CC393D8C0}"/>
              </a:ext>
            </a:extLst>
          </p:cNvPr>
          <p:cNvPicPr>
            <a:picLocks noChangeAspect="1"/>
          </p:cNvPicPr>
          <p:nvPr/>
        </p:nvPicPr>
        <p:blipFill>
          <a:blip r:embed="rId2"/>
          <a:stretch>
            <a:fillRect/>
          </a:stretch>
        </p:blipFill>
        <p:spPr>
          <a:xfrm>
            <a:off x="5233182" y="365125"/>
            <a:ext cx="4745089" cy="3101088"/>
          </a:xfrm>
          <a:prstGeom prst="rect">
            <a:avLst/>
          </a:prstGeom>
        </p:spPr>
      </p:pic>
      <p:pic>
        <p:nvPicPr>
          <p:cNvPr id="4" name="Picture 1">
            <a:extLst>
              <a:ext uri="{FF2B5EF4-FFF2-40B4-BE49-F238E27FC236}">
                <a16:creationId xmlns:a16="http://schemas.microsoft.com/office/drawing/2014/main" id="{E75827ED-04DF-4303-28F8-43E49B719E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19" y="2024994"/>
            <a:ext cx="4914851" cy="28080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AD039C7E-0EDF-B7A9-2BC4-82B81907B40A}"/>
              </a:ext>
            </a:extLst>
          </p:cNvPr>
          <p:cNvGraphicFramePr>
            <a:graphicFrameLocks/>
          </p:cNvGraphicFramePr>
          <p:nvPr>
            <p:extLst>
              <p:ext uri="{D42A27DB-BD31-4B8C-83A1-F6EECF244321}">
                <p14:modId xmlns:p14="http://schemas.microsoft.com/office/powerpoint/2010/main" val="1195136042"/>
              </p:ext>
            </p:extLst>
          </p:nvPr>
        </p:nvGraphicFramePr>
        <p:xfrm>
          <a:off x="5270695" y="3129092"/>
          <a:ext cx="4665346" cy="3562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9432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9EF7-8842-B317-5841-8ABA89A67AD3}"/>
              </a:ext>
            </a:extLst>
          </p:cNvPr>
          <p:cNvSpPr>
            <a:spLocks noGrp="1"/>
          </p:cNvSpPr>
          <p:nvPr>
            <p:ph type="title"/>
          </p:nvPr>
        </p:nvSpPr>
        <p:spPr>
          <a:xfrm>
            <a:off x="303150" y="2884207"/>
            <a:ext cx="11087100" cy="472363"/>
          </a:xfrm>
        </p:spPr>
        <p:txBody>
          <a:bodyPr/>
          <a:lstStyle/>
          <a:p>
            <a:r>
              <a:rPr lang="en-GB"/>
              <a:t>Current Developments</a:t>
            </a:r>
          </a:p>
        </p:txBody>
      </p:sp>
    </p:spTree>
    <p:extLst>
      <p:ext uri="{BB962C8B-B14F-4D97-AF65-F5344CB8AC3E}">
        <p14:creationId xmlns:p14="http://schemas.microsoft.com/office/powerpoint/2010/main" val="931971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8BC43-5BB6-8E55-7E93-74766B933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F5AF8-15EB-BE7B-6C5C-4D84F78104B1}"/>
              </a:ext>
            </a:extLst>
          </p:cNvPr>
          <p:cNvSpPr>
            <a:spLocks noGrp="1"/>
          </p:cNvSpPr>
          <p:nvPr>
            <p:ph type="title"/>
          </p:nvPr>
        </p:nvSpPr>
        <p:spPr>
          <a:xfrm>
            <a:off x="303150" y="2884207"/>
            <a:ext cx="11087100" cy="472363"/>
          </a:xfrm>
        </p:spPr>
        <p:txBody>
          <a:bodyPr/>
          <a:lstStyle/>
          <a:p>
            <a:r>
              <a:rPr lang="en-GB"/>
              <a:t>Current Developments – Pulse Compression</a:t>
            </a:r>
          </a:p>
        </p:txBody>
      </p:sp>
    </p:spTree>
    <p:extLst>
      <p:ext uri="{BB962C8B-B14F-4D97-AF65-F5344CB8AC3E}">
        <p14:creationId xmlns:p14="http://schemas.microsoft.com/office/powerpoint/2010/main" val="3608945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1E01-425E-7930-29E7-116BDF319210}"/>
              </a:ext>
            </a:extLst>
          </p:cNvPr>
          <p:cNvSpPr>
            <a:spLocks noGrp="1"/>
          </p:cNvSpPr>
          <p:nvPr>
            <p:ph type="title"/>
          </p:nvPr>
        </p:nvSpPr>
        <p:spPr/>
        <p:txBody>
          <a:bodyPr/>
          <a:lstStyle/>
          <a:p>
            <a:r>
              <a:rPr lang="en-GB"/>
              <a:t>ISIS Proton Pulse Compression</a:t>
            </a:r>
          </a:p>
        </p:txBody>
      </p:sp>
      <p:pic>
        <p:nvPicPr>
          <p:cNvPr id="3" name="Picture 2">
            <a:extLst>
              <a:ext uri="{FF2B5EF4-FFF2-40B4-BE49-F238E27FC236}">
                <a16:creationId xmlns:a16="http://schemas.microsoft.com/office/drawing/2014/main" id="{01CAB229-A5E5-BF4D-84A1-FAC8A0F47D8F}"/>
              </a:ext>
            </a:extLst>
          </p:cNvPr>
          <p:cNvPicPr>
            <a:picLocks noChangeAspect="1"/>
          </p:cNvPicPr>
          <p:nvPr/>
        </p:nvPicPr>
        <p:blipFill rotWithShape="1">
          <a:blip r:embed="rId3"/>
          <a:srcRect r="319"/>
          <a:stretch/>
        </p:blipFill>
        <p:spPr>
          <a:xfrm>
            <a:off x="460128" y="2895014"/>
            <a:ext cx="5091617" cy="2641870"/>
          </a:xfrm>
          <a:prstGeom prst="rect">
            <a:avLst/>
          </a:prstGeom>
        </p:spPr>
      </p:pic>
      <p:pic>
        <p:nvPicPr>
          <p:cNvPr id="4" name="Picture 3" descr="A graph of a function&#10;&#10;Description automatically generated">
            <a:extLst>
              <a:ext uri="{FF2B5EF4-FFF2-40B4-BE49-F238E27FC236}">
                <a16:creationId xmlns:a16="http://schemas.microsoft.com/office/drawing/2014/main" id="{C0D49B9B-A266-4884-D301-CB298B342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914" y="2351942"/>
            <a:ext cx="5021874" cy="3842920"/>
          </a:xfrm>
          <a:prstGeom prst="rect">
            <a:avLst/>
          </a:prstGeom>
        </p:spPr>
      </p:pic>
      <p:sp>
        <p:nvSpPr>
          <p:cNvPr id="5" name="TextBox 4">
            <a:extLst>
              <a:ext uri="{FF2B5EF4-FFF2-40B4-BE49-F238E27FC236}">
                <a16:creationId xmlns:a16="http://schemas.microsoft.com/office/drawing/2014/main" id="{C2F421DD-E415-BC25-E08B-F34703CA20A7}"/>
              </a:ext>
            </a:extLst>
          </p:cNvPr>
          <p:cNvSpPr txBox="1"/>
          <p:nvPr/>
        </p:nvSpPr>
        <p:spPr>
          <a:xfrm>
            <a:off x="5217760" y="6159012"/>
            <a:ext cx="5453737" cy="276999"/>
          </a:xfrm>
          <a:prstGeom prst="rect">
            <a:avLst/>
          </a:prstGeom>
          <a:noFill/>
        </p:spPr>
        <p:txBody>
          <a:bodyPr wrap="none" rtlCol="0">
            <a:spAutoFit/>
          </a:bodyPr>
          <a:lstStyle/>
          <a:p>
            <a:r>
              <a:rPr lang="en-GB" sz="1200"/>
              <a:t>Frequency response with and without pulse compression – </a:t>
            </a:r>
            <a:r>
              <a:rPr lang="en-GB" sz="1200" err="1"/>
              <a:t>MuSR</a:t>
            </a:r>
            <a:r>
              <a:rPr lang="en-GB" sz="1200"/>
              <a:t> Cycle 23_5</a:t>
            </a:r>
          </a:p>
        </p:txBody>
      </p:sp>
      <p:sp>
        <p:nvSpPr>
          <p:cNvPr id="7" name="TextBox 6">
            <a:extLst>
              <a:ext uri="{FF2B5EF4-FFF2-40B4-BE49-F238E27FC236}">
                <a16:creationId xmlns:a16="http://schemas.microsoft.com/office/drawing/2014/main" id="{9FF4C4BA-E0F9-6E1C-77E0-0F21DB4D449B}"/>
              </a:ext>
            </a:extLst>
          </p:cNvPr>
          <p:cNvSpPr txBox="1"/>
          <p:nvPr/>
        </p:nvSpPr>
        <p:spPr>
          <a:xfrm>
            <a:off x="1092066" y="874614"/>
            <a:ext cx="10007868" cy="1477328"/>
          </a:xfrm>
          <a:prstGeom prst="rect">
            <a:avLst/>
          </a:prstGeom>
          <a:noFill/>
        </p:spPr>
        <p:txBody>
          <a:bodyPr wrap="none" rtlCol="0">
            <a:spAutoFit/>
          </a:bodyPr>
          <a:lstStyle/>
          <a:p>
            <a:r>
              <a:rPr lang="en-GB"/>
              <a:t>Improving the performance of the muon spectrometers by optimising the proton beam</a:t>
            </a:r>
          </a:p>
          <a:p>
            <a:endParaRPr lang="en-GB"/>
          </a:p>
          <a:p>
            <a:r>
              <a:rPr lang="en-GB"/>
              <a:t>Shorter pulses give a better frequency response</a:t>
            </a:r>
          </a:p>
          <a:p>
            <a:endParaRPr lang="en-GB"/>
          </a:p>
          <a:p>
            <a:r>
              <a:rPr lang="en-GB"/>
              <a:t>Rotating phase space in the final stages of the proton acceleration reduces the pulse width (time)</a:t>
            </a:r>
          </a:p>
        </p:txBody>
      </p:sp>
    </p:spTree>
    <p:extLst>
      <p:ext uri="{BB962C8B-B14F-4D97-AF65-F5344CB8AC3E}">
        <p14:creationId xmlns:p14="http://schemas.microsoft.com/office/powerpoint/2010/main" val="387107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B144-78C0-F134-C91D-38DF2F10180D}"/>
              </a:ext>
            </a:extLst>
          </p:cNvPr>
          <p:cNvSpPr>
            <a:spLocks noGrp="1"/>
          </p:cNvSpPr>
          <p:nvPr>
            <p:ph type="title"/>
          </p:nvPr>
        </p:nvSpPr>
        <p:spPr/>
        <p:txBody>
          <a:bodyPr/>
          <a:lstStyle/>
          <a:p>
            <a:r>
              <a:rPr lang="en-GB"/>
              <a:t>Muon target optimisation</a:t>
            </a:r>
          </a:p>
        </p:txBody>
      </p:sp>
      <p:sp>
        <p:nvSpPr>
          <p:cNvPr id="3" name="Text Placeholder 2">
            <a:extLst>
              <a:ext uri="{FF2B5EF4-FFF2-40B4-BE49-F238E27FC236}">
                <a16:creationId xmlns:a16="http://schemas.microsoft.com/office/drawing/2014/main" id="{C89E74B5-F1F8-5BB0-18FD-309C47BB2B4B}"/>
              </a:ext>
            </a:extLst>
          </p:cNvPr>
          <p:cNvSpPr>
            <a:spLocks noGrp="1"/>
          </p:cNvSpPr>
          <p:nvPr>
            <p:ph type="body" idx="1"/>
          </p:nvPr>
        </p:nvSpPr>
        <p:spPr>
          <a:xfrm>
            <a:off x="281450" y="731166"/>
            <a:ext cx="3676034" cy="745721"/>
          </a:xfrm>
        </p:spPr>
        <p:txBody>
          <a:bodyPr>
            <a:normAutofit/>
          </a:bodyPr>
          <a:lstStyle/>
          <a:p>
            <a:r>
              <a:rPr lang="en-GB"/>
              <a:t>Currently 45°, 10mm path</a:t>
            </a:r>
          </a:p>
        </p:txBody>
      </p:sp>
      <p:pic>
        <p:nvPicPr>
          <p:cNvPr id="11" name="Content Placeholder 10">
            <a:extLst>
              <a:ext uri="{FF2B5EF4-FFF2-40B4-BE49-F238E27FC236}">
                <a16:creationId xmlns:a16="http://schemas.microsoft.com/office/drawing/2014/main" id="{6FE3D315-65B4-8F59-0B8C-BA1A02049126}"/>
              </a:ext>
            </a:extLst>
          </p:cNvPr>
          <p:cNvPicPr>
            <a:picLocks noGrp="1" noChangeAspect="1"/>
          </p:cNvPicPr>
          <p:nvPr>
            <p:ph sz="half" idx="2"/>
          </p:nvPr>
        </p:nvPicPr>
        <p:blipFill>
          <a:blip r:embed="rId3"/>
          <a:stretch>
            <a:fillRect/>
          </a:stretch>
        </p:blipFill>
        <p:spPr>
          <a:xfrm>
            <a:off x="437205" y="1785807"/>
            <a:ext cx="3364523" cy="2846387"/>
          </a:xfrm>
          <a:prstGeom prst="rect">
            <a:avLst/>
          </a:prstGeom>
        </p:spPr>
      </p:pic>
      <p:sp>
        <p:nvSpPr>
          <p:cNvPr id="5" name="Text Placeholder 4">
            <a:extLst>
              <a:ext uri="{FF2B5EF4-FFF2-40B4-BE49-F238E27FC236}">
                <a16:creationId xmlns:a16="http://schemas.microsoft.com/office/drawing/2014/main" id="{5842AA3C-D3DF-E44C-8941-8E5A38CD8953}"/>
              </a:ext>
            </a:extLst>
          </p:cNvPr>
          <p:cNvSpPr>
            <a:spLocks noGrp="1"/>
          </p:cNvSpPr>
          <p:nvPr>
            <p:ph type="body" sz="quarter" idx="3"/>
          </p:nvPr>
        </p:nvSpPr>
        <p:spPr>
          <a:xfrm>
            <a:off x="3972233" y="734657"/>
            <a:ext cx="3676035" cy="745721"/>
          </a:xfrm>
        </p:spPr>
        <p:txBody>
          <a:bodyPr/>
          <a:lstStyle/>
          <a:p>
            <a:r>
              <a:rPr lang="en-GB"/>
              <a:t>Previous simulations</a:t>
            </a:r>
          </a:p>
        </p:txBody>
      </p:sp>
      <p:pic>
        <p:nvPicPr>
          <p:cNvPr id="9" name="Content Placeholder 8">
            <a:extLst>
              <a:ext uri="{FF2B5EF4-FFF2-40B4-BE49-F238E27FC236}">
                <a16:creationId xmlns:a16="http://schemas.microsoft.com/office/drawing/2014/main" id="{706970F2-51B3-E70C-4A27-B9E51E89B9DB}"/>
              </a:ext>
            </a:extLst>
          </p:cNvPr>
          <p:cNvPicPr>
            <a:picLocks noGrp="1" noChangeAspect="1"/>
          </p:cNvPicPr>
          <p:nvPr>
            <p:ph sz="quarter" idx="4"/>
          </p:nvPr>
        </p:nvPicPr>
        <p:blipFill>
          <a:blip r:embed="rId4"/>
          <a:stretch>
            <a:fillRect/>
          </a:stretch>
        </p:blipFill>
        <p:spPr>
          <a:xfrm>
            <a:off x="3972233" y="1527426"/>
            <a:ext cx="1660809" cy="2846388"/>
          </a:xfrm>
        </p:spPr>
      </p:pic>
      <p:sp>
        <p:nvSpPr>
          <p:cNvPr id="7" name="Text Placeholder 4">
            <a:extLst>
              <a:ext uri="{FF2B5EF4-FFF2-40B4-BE49-F238E27FC236}">
                <a16:creationId xmlns:a16="http://schemas.microsoft.com/office/drawing/2014/main" id="{386EA721-E845-DE06-5F29-B462C706B3CE}"/>
              </a:ext>
            </a:extLst>
          </p:cNvPr>
          <p:cNvSpPr txBox="1">
            <a:spLocks/>
          </p:cNvSpPr>
          <p:nvPr/>
        </p:nvSpPr>
        <p:spPr>
          <a:xfrm>
            <a:off x="7776557" y="734656"/>
            <a:ext cx="3406893" cy="74572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67676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67676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67676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676767"/>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a:t>New geometries</a:t>
            </a:r>
          </a:p>
        </p:txBody>
      </p:sp>
      <p:pic>
        <p:nvPicPr>
          <p:cNvPr id="1026" name="Picture 1">
            <a:extLst>
              <a:ext uri="{FF2B5EF4-FFF2-40B4-BE49-F238E27FC236}">
                <a16:creationId xmlns:a16="http://schemas.microsoft.com/office/drawing/2014/main" id="{F5373DBA-162A-2627-C832-6797C3123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6556" y="1814178"/>
            <a:ext cx="3432376" cy="260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53C8AAD-2072-BABB-5FE1-B1EA29615A33}"/>
              </a:ext>
            </a:extLst>
          </p:cNvPr>
          <p:cNvSpPr txBox="1"/>
          <p:nvPr/>
        </p:nvSpPr>
        <p:spPr>
          <a:xfrm>
            <a:off x="141954" y="4824734"/>
            <a:ext cx="11354548" cy="1893339"/>
          </a:xfrm>
          <a:prstGeom prst="rect">
            <a:avLst/>
          </a:prstGeom>
          <a:solidFill>
            <a:schemeClr val="bg1"/>
          </a:solidFill>
        </p:spPr>
        <p:txBody>
          <a:bodyPr wrap="square" rtlCol="0">
            <a:spAutoFit/>
          </a:bodyPr>
          <a:lstStyle/>
          <a:p>
            <a:pPr marL="285750" indent="-285750">
              <a:lnSpc>
                <a:spcPct val="150000"/>
              </a:lnSpc>
              <a:buFont typeface="Arial" panose="020B0604020202020204" pitchFamily="34" charset="0"/>
              <a:buChar char="•"/>
            </a:pPr>
            <a:r>
              <a:rPr lang="el-GR" sz="1600">
                <a:latin typeface="Arial" panose="020B0604020202020204" pitchFamily="34" charset="0"/>
                <a:cs typeface="Arial" panose="020B0604020202020204" pitchFamily="34" charset="0"/>
              </a:rPr>
              <a:t>μ</a:t>
            </a:r>
            <a:r>
              <a:rPr lang="en-GB" sz="1600" baseline="30000"/>
              <a:t>+</a:t>
            </a:r>
            <a:r>
              <a:rPr lang="en-GB" sz="1600"/>
              <a:t>, </a:t>
            </a:r>
            <a:r>
              <a:rPr lang="el-GR" sz="1600">
                <a:latin typeface="Arial" panose="020B0604020202020204" pitchFamily="34" charset="0"/>
                <a:cs typeface="Arial" panose="020B0604020202020204" pitchFamily="34" charset="0"/>
              </a:rPr>
              <a:t>π</a:t>
            </a:r>
            <a:r>
              <a:rPr lang="en-GB" sz="1600" baseline="30000"/>
              <a:t>+</a:t>
            </a:r>
            <a:r>
              <a:rPr lang="en-GB" sz="1600"/>
              <a:t>, and </a:t>
            </a:r>
            <a:r>
              <a:rPr lang="el-GR" sz="1600">
                <a:latin typeface="Arial" panose="020B0604020202020204" pitchFamily="34" charset="0"/>
                <a:cs typeface="Arial" panose="020B0604020202020204" pitchFamily="34" charset="0"/>
              </a:rPr>
              <a:t>π</a:t>
            </a:r>
            <a:r>
              <a:rPr lang="en-GB" sz="1600" baseline="30000"/>
              <a:t>-</a:t>
            </a:r>
            <a:r>
              <a:rPr lang="en-GB" sz="1600"/>
              <a:t> collected perpendicular to the proton beam axis, simulated in </a:t>
            </a:r>
            <a:r>
              <a:rPr lang="en-GB" sz="1600" err="1"/>
              <a:t>Bungau</a:t>
            </a:r>
            <a:r>
              <a:rPr lang="en-GB" sz="1600"/>
              <a:t> </a:t>
            </a:r>
            <a:r>
              <a:rPr lang="en-GB" sz="1600" i="1"/>
              <a:t>et al.</a:t>
            </a:r>
            <a:r>
              <a:rPr lang="en-GB" sz="1600"/>
              <a:t> 2014</a:t>
            </a:r>
          </a:p>
          <a:p>
            <a:pPr marL="285750" indent="-285750">
              <a:lnSpc>
                <a:spcPct val="150000"/>
              </a:lnSpc>
              <a:buFont typeface="Arial" panose="020B0604020202020204" pitchFamily="34" charset="0"/>
              <a:buChar char="•"/>
            </a:pPr>
            <a:r>
              <a:rPr lang="en-GB" sz="1600"/>
              <a:t>Simulations show that a target more parallel to the proton beam increases surface muon yield (</a:t>
            </a:r>
            <a:r>
              <a:rPr lang="en-GB" sz="1600" err="1"/>
              <a:t>Bungau</a:t>
            </a:r>
            <a:r>
              <a:rPr lang="en-GB" sz="1600"/>
              <a:t> 2014, Berg 2016)</a:t>
            </a:r>
          </a:p>
          <a:p>
            <a:pPr marL="285750" indent="-285750">
              <a:lnSpc>
                <a:spcPct val="150000"/>
              </a:lnSpc>
              <a:buFont typeface="Arial" panose="020B0604020202020204" pitchFamily="34" charset="0"/>
              <a:buChar char="•"/>
            </a:pPr>
            <a:r>
              <a:rPr lang="en-GB" sz="1600"/>
              <a:t>Interaction length of ISIS target less than beam diameter – opposite limit to PSI</a:t>
            </a:r>
          </a:p>
          <a:p>
            <a:pPr marL="285750" indent="-285750">
              <a:lnSpc>
                <a:spcPct val="150000"/>
              </a:lnSpc>
              <a:buFont typeface="Arial" panose="020B0604020202020204" pitchFamily="34" charset="0"/>
              <a:buChar char="•"/>
            </a:pPr>
            <a:r>
              <a:rPr lang="en-GB" sz="1600"/>
              <a:t>X-shaped targets with same interaction length increase surface muon yield &gt;50% while maintaining decay muon yield</a:t>
            </a:r>
          </a:p>
          <a:p>
            <a:pPr marL="285750" indent="-285750">
              <a:lnSpc>
                <a:spcPct val="150000"/>
              </a:lnSpc>
              <a:buFont typeface="Arial" panose="020B0604020202020204" pitchFamily="34" charset="0"/>
              <a:buChar char="•"/>
            </a:pPr>
            <a:r>
              <a:rPr lang="en-GB" sz="1600"/>
              <a:t>Working to improve simulations of these targets and the coupling with the beamline transport</a:t>
            </a:r>
          </a:p>
        </p:txBody>
      </p:sp>
      <p:pic>
        <p:nvPicPr>
          <p:cNvPr id="13" name="Picture 12">
            <a:extLst>
              <a:ext uri="{FF2B5EF4-FFF2-40B4-BE49-F238E27FC236}">
                <a16:creationId xmlns:a16="http://schemas.microsoft.com/office/drawing/2014/main" id="{21F7B3DF-FCD8-9C64-AEB2-D4FFE4BA8EE6}"/>
              </a:ext>
            </a:extLst>
          </p:cNvPr>
          <p:cNvPicPr>
            <a:picLocks noChangeAspect="1"/>
          </p:cNvPicPr>
          <p:nvPr/>
        </p:nvPicPr>
        <p:blipFill>
          <a:blip r:embed="rId6"/>
          <a:srcRect l="54136" t="4935" r="1462" b="7098"/>
          <a:stretch/>
        </p:blipFill>
        <p:spPr>
          <a:xfrm>
            <a:off x="5531745" y="3093985"/>
            <a:ext cx="1993137" cy="1314193"/>
          </a:xfrm>
          <a:prstGeom prst="rect">
            <a:avLst/>
          </a:prstGeom>
        </p:spPr>
      </p:pic>
      <p:pic>
        <p:nvPicPr>
          <p:cNvPr id="14" name="Picture 13">
            <a:extLst>
              <a:ext uri="{FF2B5EF4-FFF2-40B4-BE49-F238E27FC236}">
                <a16:creationId xmlns:a16="http://schemas.microsoft.com/office/drawing/2014/main" id="{2390F0C3-C892-33A1-78F2-BEB6FCA180EA}"/>
              </a:ext>
            </a:extLst>
          </p:cNvPr>
          <p:cNvPicPr>
            <a:picLocks noChangeAspect="1"/>
          </p:cNvPicPr>
          <p:nvPr/>
        </p:nvPicPr>
        <p:blipFill>
          <a:blip r:embed="rId7"/>
          <a:srcRect r="49426"/>
          <a:stretch/>
        </p:blipFill>
        <p:spPr>
          <a:xfrm>
            <a:off x="5531745" y="1659633"/>
            <a:ext cx="2174152" cy="1316324"/>
          </a:xfrm>
          <a:prstGeom prst="rect">
            <a:avLst/>
          </a:prstGeom>
        </p:spPr>
      </p:pic>
      <p:sp>
        <p:nvSpPr>
          <p:cNvPr id="16" name="TextBox 15">
            <a:extLst>
              <a:ext uri="{FF2B5EF4-FFF2-40B4-BE49-F238E27FC236}">
                <a16:creationId xmlns:a16="http://schemas.microsoft.com/office/drawing/2014/main" id="{68BD50FC-71D9-3801-EC9F-C9652DF62926}"/>
              </a:ext>
            </a:extLst>
          </p:cNvPr>
          <p:cNvSpPr txBox="1"/>
          <p:nvPr/>
        </p:nvSpPr>
        <p:spPr>
          <a:xfrm>
            <a:off x="4087289" y="4362099"/>
            <a:ext cx="3232823" cy="369332"/>
          </a:xfrm>
          <a:prstGeom prst="rect">
            <a:avLst/>
          </a:prstGeom>
          <a:noFill/>
        </p:spPr>
        <p:txBody>
          <a:bodyPr wrap="square">
            <a:spAutoFit/>
          </a:bodyPr>
          <a:lstStyle/>
          <a:p>
            <a:r>
              <a:rPr lang="en-GB" err="1"/>
              <a:t>Bungau</a:t>
            </a:r>
            <a:r>
              <a:rPr lang="en-GB"/>
              <a:t> 2014          Berg 2016</a:t>
            </a:r>
          </a:p>
        </p:txBody>
      </p:sp>
    </p:spTree>
    <p:extLst>
      <p:ext uri="{BB962C8B-B14F-4D97-AF65-F5344CB8AC3E}">
        <p14:creationId xmlns:p14="http://schemas.microsoft.com/office/powerpoint/2010/main" val="339298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8EC4-A040-77E5-1492-44D2F9A7F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40F3D-6B6E-31DB-9082-F9DE8788D85B}"/>
              </a:ext>
            </a:extLst>
          </p:cNvPr>
          <p:cNvSpPr>
            <a:spLocks noGrp="1"/>
          </p:cNvSpPr>
          <p:nvPr>
            <p:ph type="title"/>
          </p:nvPr>
        </p:nvSpPr>
        <p:spPr>
          <a:xfrm>
            <a:off x="303150" y="2884207"/>
            <a:ext cx="11087100" cy="472363"/>
          </a:xfrm>
        </p:spPr>
        <p:txBody>
          <a:bodyPr/>
          <a:lstStyle/>
          <a:p>
            <a:r>
              <a:rPr lang="en-GB"/>
              <a:t>Current Developments – Super </a:t>
            </a:r>
            <a:r>
              <a:rPr lang="en-GB" err="1"/>
              <a:t>MuSR</a:t>
            </a:r>
            <a:endParaRPr lang="en-GB"/>
          </a:p>
        </p:txBody>
      </p:sp>
    </p:spTree>
    <p:extLst>
      <p:ext uri="{BB962C8B-B14F-4D97-AF65-F5344CB8AC3E}">
        <p14:creationId xmlns:p14="http://schemas.microsoft.com/office/powerpoint/2010/main" val="829200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2CB69AA-C70D-0836-51A1-F72DB5E361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12" y="2952714"/>
            <a:ext cx="4833343" cy="37874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DA7F60-DEE4-4099-9C5D-703437E7054B}"/>
              </a:ext>
            </a:extLst>
          </p:cNvPr>
          <p:cNvSpPr>
            <a:spLocks noGrp="1"/>
          </p:cNvSpPr>
          <p:nvPr>
            <p:ph type="title"/>
          </p:nvPr>
        </p:nvSpPr>
        <p:spPr>
          <a:xfrm>
            <a:off x="839788" y="365125"/>
            <a:ext cx="10515600" cy="583102"/>
          </a:xfrm>
        </p:spPr>
        <p:txBody>
          <a:bodyPr>
            <a:normAutofit/>
          </a:bodyPr>
          <a:lstStyle/>
          <a:p>
            <a:r>
              <a:rPr lang="en-GB"/>
              <a:t>Super-</a:t>
            </a:r>
            <a:r>
              <a:rPr lang="en-GB" err="1"/>
              <a:t>MuSR</a:t>
            </a:r>
            <a:endParaRPr lang="en-GB"/>
          </a:p>
        </p:txBody>
      </p:sp>
      <p:sp>
        <p:nvSpPr>
          <p:cNvPr id="6" name="Text Placeholder 5">
            <a:extLst>
              <a:ext uri="{FF2B5EF4-FFF2-40B4-BE49-F238E27FC236}">
                <a16:creationId xmlns:a16="http://schemas.microsoft.com/office/drawing/2014/main" id="{BA2FD707-40A1-4B12-80D7-F3F8CAC722DE}"/>
              </a:ext>
            </a:extLst>
          </p:cNvPr>
          <p:cNvSpPr>
            <a:spLocks noGrp="1"/>
          </p:cNvSpPr>
          <p:nvPr>
            <p:ph type="body" idx="1"/>
          </p:nvPr>
        </p:nvSpPr>
        <p:spPr>
          <a:xfrm>
            <a:off x="301224" y="489025"/>
            <a:ext cx="5657606" cy="823912"/>
          </a:xfrm>
        </p:spPr>
        <p:txBody>
          <a:bodyPr/>
          <a:lstStyle/>
          <a:p>
            <a:r>
              <a:rPr lang="en-GB"/>
              <a:t>Detector and instrument improvements</a:t>
            </a:r>
          </a:p>
        </p:txBody>
      </p:sp>
      <p:sp>
        <p:nvSpPr>
          <p:cNvPr id="7" name="Content Placeholder 6">
            <a:extLst>
              <a:ext uri="{FF2B5EF4-FFF2-40B4-BE49-F238E27FC236}">
                <a16:creationId xmlns:a16="http://schemas.microsoft.com/office/drawing/2014/main" id="{3713A6E4-AF2B-444E-B5DF-B7CB5407F1B7}"/>
              </a:ext>
            </a:extLst>
          </p:cNvPr>
          <p:cNvSpPr>
            <a:spLocks noGrp="1"/>
          </p:cNvSpPr>
          <p:nvPr>
            <p:ph sz="half" idx="2"/>
          </p:nvPr>
        </p:nvSpPr>
        <p:spPr>
          <a:xfrm>
            <a:off x="-196186" y="1436837"/>
            <a:ext cx="5657605" cy="3684588"/>
          </a:xfrm>
        </p:spPr>
        <p:txBody>
          <a:bodyPr/>
          <a:lstStyle/>
          <a:p>
            <a:pPr lvl="1"/>
            <a:r>
              <a:rPr lang="en-GB"/>
              <a:t>Use full muon flux and maximise information per muon</a:t>
            </a:r>
          </a:p>
          <a:p>
            <a:pPr lvl="1"/>
            <a:r>
              <a:rPr lang="en-GB"/>
              <a:t>New transverse magnet and cruciform with flypast tube</a:t>
            </a:r>
          </a:p>
          <a:p>
            <a:pPr lvl="1"/>
            <a:r>
              <a:rPr lang="en-GB"/>
              <a:t>Better zero-field (correcting quadrupolar terms)</a:t>
            </a:r>
          </a:p>
        </p:txBody>
      </p:sp>
      <p:sp>
        <p:nvSpPr>
          <p:cNvPr id="8" name="Text Placeholder 7">
            <a:extLst>
              <a:ext uri="{FF2B5EF4-FFF2-40B4-BE49-F238E27FC236}">
                <a16:creationId xmlns:a16="http://schemas.microsoft.com/office/drawing/2014/main" id="{45529674-80E0-4443-B7D1-5F22C7F0AA75}"/>
              </a:ext>
            </a:extLst>
          </p:cNvPr>
          <p:cNvSpPr>
            <a:spLocks noGrp="1"/>
          </p:cNvSpPr>
          <p:nvPr>
            <p:ph type="body" sz="quarter" idx="3"/>
          </p:nvPr>
        </p:nvSpPr>
        <p:spPr>
          <a:xfrm>
            <a:off x="6133454" y="489025"/>
            <a:ext cx="5657606" cy="823912"/>
          </a:xfrm>
        </p:spPr>
        <p:txBody>
          <a:bodyPr/>
          <a:lstStyle/>
          <a:p>
            <a:r>
              <a:rPr lang="en-GB"/>
              <a:t>Beamline improvements</a:t>
            </a:r>
          </a:p>
        </p:txBody>
      </p:sp>
      <p:sp>
        <p:nvSpPr>
          <p:cNvPr id="9" name="Content Placeholder 8">
            <a:extLst>
              <a:ext uri="{FF2B5EF4-FFF2-40B4-BE49-F238E27FC236}">
                <a16:creationId xmlns:a16="http://schemas.microsoft.com/office/drawing/2014/main" id="{E6427604-B0DC-4556-8F6A-AACAC74B22BC}"/>
              </a:ext>
            </a:extLst>
          </p:cNvPr>
          <p:cNvSpPr>
            <a:spLocks noGrp="1"/>
          </p:cNvSpPr>
          <p:nvPr>
            <p:ph sz="quarter" idx="4"/>
          </p:nvPr>
        </p:nvSpPr>
        <p:spPr>
          <a:xfrm>
            <a:off x="5628039" y="1436837"/>
            <a:ext cx="5657606" cy="3684588"/>
          </a:xfrm>
        </p:spPr>
        <p:txBody>
          <a:bodyPr/>
          <a:lstStyle/>
          <a:p>
            <a:pPr lvl="1"/>
            <a:r>
              <a:rPr lang="en-GB"/>
              <a:t>Pulse slicer reducing muon pulse length to ~10ns</a:t>
            </a:r>
          </a:p>
          <a:p>
            <a:pPr lvl="1"/>
            <a:r>
              <a:rPr lang="en-GB"/>
              <a:t>Spin rotators allowing higher transverse field experiments</a:t>
            </a:r>
          </a:p>
        </p:txBody>
      </p:sp>
      <p:pic>
        <p:nvPicPr>
          <p:cNvPr id="3" name="Content Placeholder 63">
            <a:extLst>
              <a:ext uri="{FF2B5EF4-FFF2-40B4-BE49-F238E27FC236}">
                <a16:creationId xmlns:a16="http://schemas.microsoft.com/office/drawing/2014/main" id="{551658EA-7F54-F965-B7CE-1D9CFA8B740A}"/>
              </a:ext>
            </a:extLst>
          </p:cNvPr>
          <p:cNvPicPr>
            <a:picLocks noChangeAspect="1"/>
          </p:cNvPicPr>
          <p:nvPr/>
        </p:nvPicPr>
        <p:blipFill>
          <a:blip r:embed="rId3"/>
          <a:stretch>
            <a:fillRect/>
          </a:stretch>
        </p:blipFill>
        <p:spPr>
          <a:xfrm>
            <a:off x="4682536" y="2215244"/>
            <a:ext cx="6910488" cy="4351338"/>
          </a:xfrm>
          <a:prstGeom prst="rect">
            <a:avLst/>
          </a:prstGeom>
          <a:effectLst>
            <a:softEdge rad="635000"/>
          </a:effectLst>
        </p:spPr>
      </p:pic>
      <p:pic>
        <p:nvPicPr>
          <p:cNvPr id="4" name="Picture 4" descr="A machine with wires and cables&#10;&#10;Description automatically generated">
            <a:extLst>
              <a:ext uri="{FF2B5EF4-FFF2-40B4-BE49-F238E27FC236}">
                <a16:creationId xmlns:a16="http://schemas.microsoft.com/office/drawing/2014/main" id="{9607A3C5-7F54-D230-C6ED-23A8A2CFB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530" y="4640678"/>
            <a:ext cx="2953115" cy="221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84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EAF4-527F-678A-3483-4B6AE4707327}"/>
              </a:ext>
            </a:extLst>
          </p:cNvPr>
          <p:cNvSpPr>
            <a:spLocks noGrp="1"/>
          </p:cNvSpPr>
          <p:nvPr>
            <p:ph type="title"/>
          </p:nvPr>
        </p:nvSpPr>
        <p:spPr/>
        <p:txBody>
          <a:bodyPr/>
          <a:lstStyle/>
          <a:p>
            <a:r>
              <a:rPr lang="en-GB"/>
              <a:t>Super-MuSR Science Drivers</a:t>
            </a:r>
          </a:p>
        </p:txBody>
      </p:sp>
      <p:sp>
        <p:nvSpPr>
          <p:cNvPr id="24" name="Text Placeholder 4">
            <a:extLst>
              <a:ext uri="{FF2B5EF4-FFF2-40B4-BE49-F238E27FC236}">
                <a16:creationId xmlns:a16="http://schemas.microsoft.com/office/drawing/2014/main" id="{5193A469-8231-065E-4F44-AF94E7DC243D}"/>
              </a:ext>
            </a:extLst>
          </p:cNvPr>
          <p:cNvSpPr txBox="1">
            <a:spLocks/>
          </p:cNvSpPr>
          <p:nvPr/>
        </p:nvSpPr>
        <p:spPr>
          <a:xfrm>
            <a:off x="448614" y="1288735"/>
            <a:ext cx="3691586"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Weak relaxations and detailed material characterisation</a:t>
            </a:r>
          </a:p>
        </p:txBody>
      </p:sp>
      <p:sp>
        <p:nvSpPr>
          <p:cNvPr id="25" name="Content Placeholder 5">
            <a:extLst>
              <a:ext uri="{FF2B5EF4-FFF2-40B4-BE49-F238E27FC236}">
                <a16:creationId xmlns:a16="http://schemas.microsoft.com/office/drawing/2014/main" id="{2BEC8A89-C4CE-81B1-B368-2F3481CDE7DB}"/>
              </a:ext>
            </a:extLst>
          </p:cNvPr>
          <p:cNvSpPr txBox="1">
            <a:spLocks/>
          </p:cNvSpPr>
          <p:nvPr/>
        </p:nvSpPr>
        <p:spPr>
          <a:xfrm>
            <a:off x="461315" y="2925699"/>
            <a:ext cx="4099410" cy="42374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P.K. Biswas </a:t>
            </a:r>
            <a:r>
              <a:rPr kumimoji="0" lang="en-GB" sz="1800" b="0" i="1"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et al.</a:t>
            </a: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 Nature </a:t>
            </a:r>
            <a:b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Communications </a:t>
            </a:r>
            <a:r>
              <a:rPr kumimoji="0" lang="en-GB" sz="1800" b="1"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12</a:t>
            </a: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 2504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endParaRPr>
          </a:p>
        </p:txBody>
      </p:sp>
      <p:sp>
        <p:nvSpPr>
          <p:cNvPr id="26" name="Text Placeholder 6">
            <a:extLst>
              <a:ext uri="{FF2B5EF4-FFF2-40B4-BE49-F238E27FC236}">
                <a16:creationId xmlns:a16="http://schemas.microsoft.com/office/drawing/2014/main" id="{48EC5AC8-E177-6A0B-8114-314C03F20FF4}"/>
              </a:ext>
            </a:extLst>
          </p:cNvPr>
          <p:cNvSpPr txBox="1">
            <a:spLocks/>
          </p:cNvSpPr>
          <p:nvPr/>
        </p:nvSpPr>
        <p:spPr>
          <a:xfrm>
            <a:off x="4806950" y="1288735"/>
            <a:ext cx="2578100"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Explicit calculation of </a:t>
            </a:r>
            <a:br>
              <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relaxation functions</a:t>
            </a:r>
          </a:p>
        </p:txBody>
      </p:sp>
      <p:pic>
        <p:nvPicPr>
          <p:cNvPr id="27" name="Content Placeholder 8">
            <a:extLst>
              <a:ext uri="{FF2B5EF4-FFF2-40B4-BE49-F238E27FC236}">
                <a16:creationId xmlns:a16="http://schemas.microsoft.com/office/drawing/2014/main" id="{01C8A244-DC09-8D69-3F31-9653B22D2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09" y="2071164"/>
            <a:ext cx="1638866" cy="2155824"/>
          </a:xfrm>
          <a:prstGeom prst="rect">
            <a:avLst/>
          </a:prstGeom>
        </p:spPr>
      </p:pic>
      <p:pic>
        <p:nvPicPr>
          <p:cNvPr id="28" name="Picture 27">
            <a:extLst>
              <a:ext uri="{FF2B5EF4-FFF2-40B4-BE49-F238E27FC236}">
                <a16:creationId xmlns:a16="http://schemas.microsoft.com/office/drawing/2014/main" id="{304916E7-86B1-641C-33A1-889BBB846637}"/>
              </a:ext>
            </a:extLst>
          </p:cNvPr>
          <p:cNvPicPr>
            <a:picLocks noChangeAspect="1"/>
          </p:cNvPicPr>
          <p:nvPr/>
        </p:nvPicPr>
        <p:blipFill>
          <a:blip r:embed="rId3"/>
          <a:stretch>
            <a:fillRect/>
          </a:stretch>
        </p:blipFill>
        <p:spPr>
          <a:xfrm>
            <a:off x="2011502" y="2107217"/>
            <a:ext cx="2549222" cy="2119771"/>
          </a:xfrm>
          <a:prstGeom prst="rect">
            <a:avLst/>
          </a:prstGeom>
        </p:spPr>
      </p:pic>
      <p:pic>
        <p:nvPicPr>
          <p:cNvPr id="29" name="Picture 28">
            <a:extLst>
              <a:ext uri="{FF2B5EF4-FFF2-40B4-BE49-F238E27FC236}">
                <a16:creationId xmlns:a16="http://schemas.microsoft.com/office/drawing/2014/main" id="{2C13016B-6E0A-33A0-E9C4-0A54C4F1787E}"/>
              </a:ext>
            </a:extLst>
          </p:cNvPr>
          <p:cNvPicPr>
            <a:picLocks noChangeAspect="1"/>
          </p:cNvPicPr>
          <p:nvPr/>
        </p:nvPicPr>
        <p:blipFill>
          <a:blip r:embed="rId4"/>
          <a:stretch>
            <a:fillRect/>
          </a:stretch>
        </p:blipFill>
        <p:spPr>
          <a:xfrm>
            <a:off x="4365626" y="2197370"/>
            <a:ext cx="3460750" cy="1903412"/>
          </a:xfrm>
          <a:prstGeom prst="rect">
            <a:avLst/>
          </a:prstGeom>
        </p:spPr>
      </p:pic>
      <p:sp>
        <p:nvSpPr>
          <p:cNvPr id="30" name="Content Placeholder 5">
            <a:extLst>
              <a:ext uri="{FF2B5EF4-FFF2-40B4-BE49-F238E27FC236}">
                <a16:creationId xmlns:a16="http://schemas.microsoft.com/office/drawing/2014/main" id="{C76B1B81-B92F-4901-D40A-772E938CF9EF}"/>
              </a:ext>
            </a:extLst>
          </p:cNvPr>
          <p:cNvSpPr txBox="1">
            <a:spLocks/>
          </p:cNvSpPr>
          <p:nvPr/>
        </p:nvSpPr>
        <p:spPr>
          <a:xfrm>
            <a:off x="4274972" y="2483886"/>
            <a:ext cx="3642056" cy="3412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Wingdings" pitchFamily="2" charset="2"/>
              <a:buNone/>
              <a:tabLst/>
              <a:defRPr/>
            </a:pP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J. M. Wilkinson and S. J. Blundell, </a:t>
            </a:r>
            <a:b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Physical Review Letters </a:t>
            </a:r>
            <a:r>
              <a:rPr kumimoji="0" lang="en-GB" altLang="en-US" sz="1800" b="1"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125</a:t>
            </a:r>
            <a:r>
              <a:rPr kumimoji="0" lang="en-GB" altLang="en-US"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 087201 (2020)</a:t>
            </a:r>
            <a:endPar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p:txBody>
      </p:sp>
      <p:sp>
        <p:nvSpPr>
          <p:cNvPr id="31" name="Text Placeholder 6">
            <a:extLst>
              <a:ext uri="{FF2B5EF4-FFF2-40B4-BE49-F238E27FC236}">
                <a16:creationId xmlns:a16="http://schemas.microsoft.com/office/drawing/2014/main" id="{2820818E-7C8F-C2F3-4C3A-4EC20B9F8301}"/>
              </a:ext>
            </a:extLst>
          </p:cNvPr>
          <p:cNvSpPr txBox="1">
            <a:spLocks/>
          </p:cNvSpPr>
          <p:nvPr/>
        </p:nvSpPr>
        <p:spPr>
          <a:xfrm>
            <a:off x="8324850" y="1283305"/>
            <a:ext cx="2578100"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Using both high rate and resolution</a:t>
            </a:r>
          </a:p>
        </p:txBody>
      </p:sp>
      <p:sp>
        <p:nvSpPr>
          <p:cNvPr id="33" name="Content Placeholder 5">
            <a:extLst>
              <a:ext uri="{FF2B5EF4-FFF2-40B4-BE49-F238E27FC236}">
                <a16:creationId xmlns:a16="http://schemas.microsoft.com/office/drawing/2014/main" id="{3A619441-B3EE-1FA4-3EEF-4AC2A0B5B117}"/>
              </a:ext>
            </a:extLst>
          </p:cNvPr>
          <p:cNvSpPr txBox="1">
            <a:spLocks/>
          </p:cNvSpPr>
          <p:nvPr/>
        </p:nvSpPr>
        <p:spPr>
          <a:xfrm>
            <a:off x="7826375" y="1659974"/>
            <a:ext cx="3642056" cy="5059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Wingdings" pitchFamily="2" charset="2"/>
              <a:buNone/>
              <a:tabLst/>
              <a:defRPr/>
            </a:pP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K. Tustain </a:t>
            </a:r>
            <a:r>
              <a:rPr kumimoji="0" lang="en-GB" sz="1800" b="0" i="1"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et al.</a:t>
            </a: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err="1">
                <a:ln>
                  <a:noFill/>
                </a:ln>
                <a:solidFill>
                  <a:srgbClr val="1E5DF8"/>
                </a:solidFill>
                <a:effectLst/>
                <a:uLnTx/>
                <a:uFillTx/>
                <a:latin typeface="Arial" panose="020B0604020202020204" pitchFamily="34" charset="0"/>
                <a:ea typeface="+mn-ea"/>
                <a:cs typeface="Arial" panose="020B0604020202020204" pitchFamily="34" charset="0"/>
              </a:rPr>
              <a:t>npj</a:t>
            </a:r>
            <a:r>
              <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 Quantum Materials </a:t>
            </a:r>
            <a:r>
              <a:rPr kumimoji="0" lang="en-GB" altLang="en-US" sz="1800" b="1"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5</a:t>
            </a:r>
            <a:r>
              <a:rPr kumimoji="0" lang="en-GB" altLang="en-US"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 74 (2020)</a:t>
            </a:r>
            <a:endParaRPr kumimoji="0" lang="en-GB" sz="18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a:ln>
                <a:noFill/>
              </a:ln>
              <a:solidFill>
                <a:srgbClr val="D77900"/>
              </a:solidFill>
              <a:effectLst/>
              <a:uLnTx/>
              <a:uFillTx/>
              <a:latin typeface="Arial" panose="020B0604020202020204" pitchFamily="34" charset="0"/>
              <a:ea typeface="+mn-ea"/>
              <a:cs typeface="Arial" panose="020B0604020202020204" pitchFamily="34" charset="0"/>
            </a:endParaRPr>
          </a:p>
        </p:txBody>
      </p:sp>
      <p:pic>
        <p:nvPicPr>
          <p:cNvPr id="34" name="Picture 33">
            <a:extLst>
              <a:ext uri="{FF2B5EF4-FFF2-40B4-BE49-F238E27FC236}">
                <a16:creationId xmlns:a16="http://schemas.microsoft.com/office/drawing/2014/main" id="{64EE18CE-1E74-F1BA-14F9-26A5972DE375}"/>
              </a:ext>
            </a:extLst>
          </p:cNvPr>
          <p:cNvPicPr>
            <a:picLocks noChangeAspect="1"/>
          </p:cNvPicPr>
          <p:nvPr/>
        </p:nvPicPr>
        <p:blipFill>
          <a:blip r:embed="rId5"/>
          <a:stretch>
            <a:fillRect/>
          </a:stretch>
        </p:blipFill>
        <p:spPr>
          <a:xfrm>
            <a:off x="7863930" y="2341805"/>
            <a:ext cx="3657600" cy="1167788"/>
          </a:xfrm>
          <a:prstGeom prst="rect">
            <a:avLst/>
          </a:prstGeom>
        </p:spPr>
      </p:pic>
    </p:spTree>
    <p:extLst>
      <p:ext uri="{BB962C8B-B14F-4D97-AF65-F5344CB8AC3E}">
        <p14:creationId xmlns:p14="http://schemas.microsoft.com/office/powerpoint/2010/main" val="2949483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524000" y="5360988"/>
            <a:ext cx="9144000" cy="1497012"/>
            <a:chOff x="-164" y="2693"/>
            <a:chExt cx="5760" cy="943"/>
          </a:xfrm>
        </p:grpSpPr>
        <p:sp>
          <p:nvSpPr>
            <p:cNvPr id="3" name="Rectangle 13"/>
            <p:cNvSpPr>
              <a:spLocks noChangeArrowheads="1"/>
            </p:cNvSpPr>
            <p:nvPr/>
          </p:nvSpPr>
          <p:spPr bwMode="auto">
            <a:xfrm>
              <a:off x="4013" y="3127"/>
              <a:ext cx="1519" cy="468"/>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4" name="Picture 14" descr="PPointLogo"/>
            <p:cNvPicPr>
              <a:picLocks noChangeAspect="1" noChangeArrowheads="1"/>
            </p:cNvPicPr>
            <p:nvPr/>
          </p:nvPicPr>
          <p:blipFill>
            <a:blip r:embed="rId2" cstate="print"/>
            <a:srcRect/>
            <a:stretch>
              <a:fillRect/>
            </a:stretch>
          </p:blipFill>
          <p:spPr bwMode="auto">
            <a:xfrm>
              <a:off x="-164" y="2693"/>
              <a:ext cx="5760" cy="943"/>
            </a:xfrm>
            <a:prstGeom prst="rect">
              <a:avLst/>
            </a:prstGeom>
            <a:noFill/>
            <a:ln w="9525">
              <a:noFill/>
              <a:miter lim="800000"/>
              <a:headEnd/>
              <a:tailEnd/>
            </a:ln>
          </p:spPr>
        </p:pic>
      </p:grpSp>
      <p:pic>
        <p:nvPicPr>
          <p:cNvPr id="5" name="Picture 2" descr="06EC3818 Campus aerial view"/>
          <p:cNvPicPr>
            <a:picLocks noChangeAspect="1" noChangeArrowheads="1"/>
          </p:cNvPicPr>
          <p:nvPr/>
        </p:nvPicPr>
        <p:blipFill>
          <a:blip r:embed="rId3" cstate="print"/>
          <a:srcRect/>
          <a:stretch>
            <a:fillRect/>
          </a:stretch>
        </p:blipFill>
        <p:spPr bwMode="auto">
          <a:xfrm>
            <a:off x="0" y="1"/>
            <a:ext cx="12192000" cy="6858000"/>
          </a:xfrm>
          <a:prstGeom prst="rect">
            <a:avLst/>
          </a:prstGeom>
          <a:noFill/>
          <a:ln w="9525">
            <a:noFill/>
            <a:miter lim="800000"/>
            <a:headEnd/>
            <a:tailEnd/>
          </a:ln>
        </p:spPr>
      </p:pic>
      <p:sp>
        <p:nvSpPr>
          <p:cNvPr id="6" name="Text Box 5"/>
          <p:cNvSpPr txBox="1">
            <a:spLocks noChangeArrowheads="1"/>
          </p:cNvSpPr>
          <p:nvPr/>
        </p:nvSpPr>
        <p:spPr bwMode="auto">
          <a:xfrm>
            <a:off x="1788993" y="314729"/>
            <a:ext cx="7611748" cy="583774"/>
          </a:xfrm>
          <a:prstGeom prst="rect">
            <a:avLst/>
          </a:prstGeom>
          <a:noFill/>
          <a:ln w="9525">
            <a:noFill/>
            <a:miter lim="800000"/>
            <a:headEnd/>
            <a:tailEnd/>
          </a:ln>
        </p:spPr>
        <p:txBody>
          <a:bodyPr wrap="none" lIns="90448" tIns="45224" rIns="90448" bIns="45224">
            <a:spAutoFit/>
          </a:bodyPr>
          <a:lstStyle/>
          <a:p>
            <a:r>
              <a:rPr lang="en-GB" sz="3200" b="1">
                <a:solidFill>
                  <a:srgbClr val="FFFF00"/>
                </a:solidFill>
              </a:rPr>
              <a:t>STFC Rutherford Appleton Laboratory</a:t>
            </a:r>
          </a:p>
        </p:txBody>
      </p:sp>
      <p:grpSp>
        <p:nvGrpSpPr>
          <p:cNvPr id="7" name="Group 6"/>
          <p:cNvGrpSpPr/>
          <p:nvPr/>
        </p:nvGrpSpPr>
        <p:grpSpPr>
          <a:xfrm>
            <a:off x="3775880" y="3548418"/>
            <a:ext cx="7116237" cy="3309582"/>
            <a:chOff x="2251881" y="3548418"/>
            <a:chExt cx="5759356" cy="3309582"/>
          </a:xfrm>
        </p:grpSpPr>
        <p:sp>
          <p:nvSpPr>
            <p:cNvPr id="8" name="Text Box 10"/>
            <p:cNvSpPr txBox="1">
              <a:spLocks noChangeArrowheads="1"/>
            </p:cNvSpPr>
            <p:nvPr/>
          </p:nvSpPr>
          <p:spPr bwMode="auto">
            <a:xfrm>
              <a:off x="2910906" y="4920009"/>
              <a:ext cx="5100331" cy="1937991"/>
            </a:xfrm>
            <a:prstGeom prst="rect">
              <a:avLst/>
            </a:prstGeom>
            <a:noFill/>
            <a:ln w="9525">
              <a:noFill/>
              <a:miter lim="800000"/>
              <a:headEnd/>
              <a:tailEnd/>
            </a:ln>
          </p:spPr>
          <p:txBody>
            <a:bodyPr wrap="square" lIns="90448" tIns="45224" rIns="90448" bIns="45224">
              <a:spAutoFit/>
            </a:bodyPr>
            <a:lstStyle/>
            <a:p>
              <a:pPr algn="ctr"/>
              <a:r>
                <a:rPr lang="en-GB" sz="3200" b="1" i="1">
                  <a:solidFill>
                    <a:srgbClr val="FFFF00"/>
                  </a:solidFill>
                </a:rPr>
                <a:t>ISIS Pulsed Neutron and </a:t>
              </a:r>
              <a:r>
                <a:rPr lang="en-GB" sz="3200" b="1" i="1" err="1">
                  <a:solidFill>
                    <a:srgbClr val="FFFF00"/>
                  </a:solidFill>
                </a:rPr>
                <a:t>Muon</a:t>
              </a:r>
              <a:r>
                <a:rPr lang="en-GB" sz="3200" b="1" i="1">
                  <a:solidFill>
                    <a:srgbClr val="FFFF00"/>
                  </a:solidFill>
                </a:rPr>
                <a:t> Source</a:t>
              </a:r>
            </a:p>
            <a:p>
              <a:pPr algn="ctr"/>
              <a:endParaRPr lang="en-GB" sz="3200" b="1" i="1">
                <a:solidFill>
                  <a:srgbClr val="FFFF00"/>
                </a:solidFill>
              </a:endParaRPr>
            </a:p>
            <a:p>
              <a:pPr algn="ctr"/>
              <a:endParaRPr lang="en-GB" sz="2400" b="1" i="1">
                <a:solidFill>
                  <a:srgbClr val="FFFF00"/>
                </a:solidFill>
              </a:endParaRPr>
            </a:p>
          </p:txBody>
        </p:sp>
        <p:sp>
          <p:nvSpPr>
            <p:cNvPr id="9" name="Rectangle 8"/>
            <p:cNvSpPr/>
            <p:nvPr/>
          </p:nvSpPr>
          <p:spPr bwMode="auto">
            <a:xfrm>
              <a:off x="2251881" y="3548418"/>
              <a:ext cx="4435522" cy="1351128"/>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000">
                <a:solidFill>
                  <a:srgbClr val="333399"/>
                </a:solidFill>
                <a:latin typeface="Trebuchet MS"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BA86-C809-0499-C4BF-10CA40EDD280}"/>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D5F42219-BB30-7BA5-0A61-FE4D819A67E5}"/>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3" name="Group 32">
            <a:extLst>
              <a:ext uri="{FF2B5EF4-FFF2-40B4-BE49-F238E27FC236}">
                <a16:creationId xmlns:a16="http://schemas.microsoft.com/office/drawing/2014/main" id="{7DB9405B-1B15-72CC-0874-F35FC36C03AB}"/>
              </a:ext>
            </a:extLst>
          </p:cNvPr>
          <p:cNvGrpSpPr/>
          <p:nvPr/>
        </p:nvGrpSpPr>
        <p:grpSpPr>
          <a:xfrm>
            <a:off x="8900586" y="157796"/>
            <a:ext cx="2574286" cy="1646779"/>
            <a:chOff x="1503948" y="5270267"/>
            <a:chExt cx="1895842" cy="1200150"/>
          </a:xfrm>
        </p:grpSpPr>
        <p:pic>
          <p:nvPicPr>
            <p:cNvPr id="31" name="Picture 30">
              <a:extLst>
                <a:ext uri="{FF2B5EF4-FFF2-40B4-BE49-F238E27FC236}">
                  <a16:creationId xmlns:a16="http://schemas.microsoft.com/office/drawing/2014/main" id="{8AC39430-0A55-2C60-70BA-B20066D1D00B}"/>
                </a:ext>
              </a:extLst>
            </p:cNvPr>
            <p:cNvPicPr>
              <a:picLocks noChangeAspect="1"/>
            </p:cNvPicPr>
            <p:nvPr/>
          </p:nvPicPr>
          <p:blipFill>
            <a:blip r:embed="rId3"/>
            <a:stretch>
              <a:fillRect/>
            </a:stretch>
          </p:blipFill>
          <p:spPr>
            <a:xfrm>
              <a:off x="1847105" y="5473235"/>
              <a:ext cx="1464333" cy="794215"/>
            </a:xfrm>
            <a:prstGeom prst="ellipse">
              <a:avLst/>
            </a:prstGeom>
            <a:ln>
              <a:noFill/>
            </a:ln>
          </p:spPr>
        </p:pic>
        <p:sp>
          <p:nvSpPr>
            <p:cNvPr id="32" name="Cloud 31">
              <a:extLst>
                <a:ext uri="{FF2B5EF4-FFF2-40B4-BE49-F238E27FC236}">
                  <a16:creationId xmlns:a16="http://schemas.microsoft.com/office/drawing/2014/main" id="{46C9FEA0-8226-F20E-2796-9CE1D71869D9}"/>
                </a:ext>
              </a:extLst>
            </p:cNvPr>
            <p:cNvSpPr/>
            <p:nvPr/>
          </p:nvSpPr>
          <p:spPr>
            <a:xfrm>
              <a:off x="1503948" y="5270267"/>
              <a:ext cx="1895842" cy="1200150"/>
            </a:xfrm>
            <a:prstGeom prst="cloud">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E863E"/>
                </a:solidFill>
                <a:effectLst/>
                <a:uLnTx/>
                <a:uFillTx/>
                <a:latin typeface="Arial" panose="020B0604020202020204"/>
                <a:ea typeface="+mn-ea"/>
                <a:cs typeface="+mn-cs"/>
              </a:endParaRPr>
            </a:p>
          </p:txBody>
        </p:sp>
      </p:grpSp>
      <p:grpSp>
        <p:nvGrpSpPr>
          <p:cNvPr id="97" name="Group 96">
            <a:extLst>
              <a:ext uri="{FF2B5EF4-FFF2-40B4-BE49-F238E27FC236}">
                <a16:creationId xmlns:a16="http://schemas.microsoft.com/office/drawing/2014/main" id="{C59DC345-72F6-CB2A-952C-03CFAE99C285}"/>
              </a:ext>
            </a:extLst>
          </p:cNvPr>
          <p:cNvGrpSpPr/>
          <p:nvPr/>
        </p:nvGrpSpPr>
        <p:grpSpPr>
          <a:xfrm>
            <a:off x="8449624" y="2012139"/>
            <a:ext cx="3465546" cy="4606630"/>
            <a:chOff x="8449624" y="2110865"/>
            <a:chExt cx="3465546" cy="4606630"/>
          </a:xfrm>
        </p:grpSpPr>
        <p:sp>
          <p:nvSpPr>
            <p:cNvPr id="21" name="Down Arrow 20">
              <a:extLst>
                <a:ext uri="{FF2B5EF4-FFF2-40B4-BE49-F238E27FC236}">
                  <a16:creationId xmlns:a16="http://schemas.microsoft.com/office/drawing/2014/main" id="{2E3E4211-5CE9-DB84-23E3-CC737A737642}"/>
                </a:ext>
              </a:extLst>
            </p:cNvPr>
            <p:cNvSpPr/>
            <p:nvPr/>
          </p:nvSpPr>
          <p:spPr>
            <a:xfrm>
              <a:off x="9722849" y="2110865"/>
              <a:ext cx="919096" cy="687754"/>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endParaRPr>
            </a:p>
          </p:txBody>
        </p:sp>
        <p:grpSp>
          <p:nvGrpSpPr>
            <p:cNvPr id="30" name="Group 29">
              <a:extLst>
                <a:ext uri="{FF2B5EF4-FFF2-40B4-BE49-F238E27FC236}">
                  <a16:creationId xmlns:a16="http://schemas.microsoft.com/office/drawing/2014/main" id="{163DFE00-2A1D-4E66-0A42-2ABEE36B0CDE}"/>
                </a:ext>
              </a:extLst>
            </p:cNvPr>
            <p:cNvGrpSpPr/>
            <p:nvPr/>
          </p:nvGrpSpPr>
          <p:grpSpPr>
            <a:xfrm>
              <a:off x="8449624" y="3117495"/>
              <a:ext cx="3465546" cy="3600000"/>
              <a:chOff x="4187558" y="3186670"/>
              <a:chExt cx="3465546" cy="3600000"/>
            </a:xfrm>
          </p:grpSpPr>
          <p:sp>
            <p:nvSpPr>
              <p:cNvPr id="22" name="Rounded Rectangle 21">
                <a:extLst>
                  <a:ext uri="{FF2B5EF4-FFF2-40B4-BE49-F238E27FC236}">
                    <a16:creationId xmlns:a16="http://schemas.microsoft.com/office/drawing/2014/main" id="{6C6A553D-A4CE-C800-D2AF-AAE275ADAE23}"/>
                  </a:ext>
                </a:extLst>
              </p:cNvPr>
              <p:cNvSpPr/>
              <p:nvPr/>
            </p:nvSpPr>
            <p:spPr>
              <a:xfrm>
                <a:off x="4187559" y="3186670"/>
                <a:ext cx="3465545" cy="3600000"/>
              </a:xfrm>
              <a:prstGeom prst="roundRect">
                <a:avLst>
                  <a:gd name="adj" fmla="val 9005"/>
                </a:avLst>
              </a:prstGeom>
              <a:solidFill>
                <a:srgbClr val="4472C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3" name="Picture 62">
                <a:extLst>
                  <a:ext uri="{FF2B5EF4-FFF2-40B4-BE49-F238E27FC236}">
                    <a16:creationId xmlns:a16="http://schemas.microsoft.com/office/drawing/2014/main" id="{D9D81086-B823-9D78-798A-39253499BFE0}"/>
                  </a:ext>
                </a:extLst>
              </p:cNvPr>
              <p:cNvPicPr>
                <a:picLocks noChangeAspect="1"/>
              </p:cNvPicPr>
              <p:nvPr/>
            </p:nvPicPr>
            <p:blipFill>
              <a:blip r:embed="rId4"/>
              <a:stretch>
                <a:fillRect/>
              </a:stretch>
            </p:blipFill>
            <p:spPr>
              <a:xfrm>
                <a:off x="4263449" y="4368800"/>
                <a:ext cx="3313765" cy="2225912"/>
              </a:xfrm>
              <a:prstGeom prst="rect">
                <a:avLst/>
              </a:prstGeom>
            </p:spPr>
          </p:pic>
          <p:sp>
            <p:nvSpPr>
              <p:cNvPr id="62" name="TextBox 61">
                <a:extLst>
                  <a:ext uri="{FF2B5EF4-FFF2-40B4-BE49-F238E27FC236}">
                    <a16:creationId xmlns:a16="http://schemas.microsoft.com/office/drawing/2014/main" id="{4C7BA4A0-34C7-FE19-353F-909B3B3BB733}"/>
                  </a:ext>
                </a:extLst>
              </p:cNvPr>
              <p:cNvSpPr txBox="1"/>
              <p:nvPr/>
            </p:nvSpPr>
            <p:spPr>
              <a:xfrm>
                <a:off x="4187558" y="3732164"/>
                <a:ext cx="34645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Power Signal Processing: options from peak-finders to Machine Learning.</a:t>
                </a:r>
              </a:p>
            </p:txBody>
          </p:sp>
          <p:sp>
            <p:nvSpPr>
              <p:cNvPr id="25" name="Rectangle 24">
                <a:extLst>
                  <a:ext uri="{FF2B5EF4-FFF2-40B4-BE49-F238E27FC236}">
                    <a16:creationId xmlns:a16="http://schemas.microsoft.com/office/drawing/2014/main" id="{FBAEE7B2-86AB-533B-C862-96657580F84E}"/>
                  </a:ext>
                </a:extLst>
              </p:cNvPr>
              <p:cNvSpPr/>
              <p:nvPr/>
            </p:nvSpPr>
            <p:spPr>
              <a:xfrm>
                <a:off x="4624143" y="3194924"/>
                <a:ext cx="259237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Event Formation Unit</a:t>
                </a:r>
              </a:p>
            </p:txBody>
          </p:sp>
        </p:grpSp>
      </p:grpSp>
      <p:grpSp>
        <p:nvGrpSpPr>
          <p:cNvPr id="98" name="Group 97">
            <a:extLst>
              <a:ext uri="{FF2B5EF4-FFF2-40B4-BE49-F238E27FC236}">
                <a16:creationId xmlns:a16="http://schemas.microsoft.com/office/drawing/2014/main" id="{06712B39-7084-0AAC-91DD-DC00D663E874}"/>
              </a:ext>
            </a:extLst>
          </p:cNvPr>
          <p:cNvGrpSpPr/>
          <p:nvPr/>
        </p:nvGrpSpPr>
        <p:grpSpPr>
          <a:xfrm>
            <a:off x="4326010" y="3018769"/>
            <a:ext cx="4048767" cy="3600000"/>
            <a:chOff x="4326010" y="3117495"/>
            <a:chExt cx="4048767" cy="3600000"/>
          </a:xfrm>
        </p:grpSpPr>
        <p:grpSp>
          <p:nvGrpSpPr>
            <p:cNvPr id="76" name="Group 75">
              <a:extLst>
                <a:ext uri="{FF2B5EF4-FFF2-40B4-BE49-F238E27FC236}">
                  <a16:creationId xmlns:a16="http://schemas.microsoft.com/office/drawing/2014/main" id="{507EDFAA-C36B-1878-03AE-1A6EBC38D4EA}"/>
                </a:ext>
              </a:extLst>
            </p:cNvPr>
            <p:cNvGrpSpPr/>
            <p:nvPr/>
          </p:nvGrpSpPr>
          <p:grpSpPr>
            <a:xfrm>
              <a:off x="4326010" y="3117495"/>
              <a:ext cx="3465545" cy="3600000"/>
              <a:chOff x="4187559" y="3186670"/>
              <a:chExt cx="3465545" cy="3600000"/>
            </a:xfrm>
          </p:grpSpPr>
          <p:sp>
            <p:nvSpPr>
              <p:cNvPr id="77" name="Rounded Rectangle 76">
                <a:extLst>
                  <a:ext uri="{FF2B5EF4-FFF2-40B4-BE49-F238E27FC236}">
                    <a16:creationId xmlns:a16="http://schemas.microsoft.com/office/drawing/2014/main" id="{6788C323-9061-AA5D-27A8-6555EE856AF8}"/>
                  </a:ext>
                </a:extLst>
              </p:cNvPr>
              <p:cNvSpPr/>
              <p:nvPr/>
            </p:nvSpPr>
            <p:spPr>
              <a:xfrm>
                <a:off x="4187559" y="3186670"/>
                <a:ext cx="3465545" cy="3600000"/>
              </a:xfrm>
              <a:prstGeom prst="roundRect">
                <a:avLst>
                  <a:gd name="adj" fmla="val 9005"/>
                </a:avLst>
              </a:prstGeom>
              <a:solidFill>
                <a:srgbClr val="4472C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6A308CF7-8291-4BA0-CC29-33F342748ABD}"/>
                  </a:ext>
                </a:extLst>
              </p:cNvPr>
              <p:cNvSpPr/>
              <p:nvPr/>
            </p:nvSpPr>
            <p:spPr>
              <a:xfrm>
                <a:off x="5008061" y="3194924"/>
                <a:ext cx="182453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Event Filtering</a:t>
                </a:r>
              </a:p>
            </p:txBody>
          </p:sp>
        </p:grpSp>
        <p:sp>
          <p:nvSpPr>
            <p:cNvPr id="74" name="TextBox 73">
              <a:extLst>
                <a:ext uri="{FF2B5EF4-FFF2-40B4-BE49-F238E27FC236}">
                  <a16:creationId xmlns:a16="http://schemas.microsoft.com/office/drawing/2014/main" id="{C406F1A1-2251-B6C2-FB94-1AB4D607ED76}"/>
                </a:ext>
              </a:extLst>
            </p:cNvPr>
            <p:cNvSpPr txBox="1"/>
            <p:nvPr/>
          </p:nvSpPr>
          <p:spPr>
            <a:xfrm>
              <a:off x="5453828" y="4136792"/>
              <a:ext cx="233772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Flexibly select the events that are important for analysis. Filter on parameters such as sample temperature or laser status.</a:t>
              </a:r>
            </a:p>
          </p:txBody>
        </p:sp>
        <p:pic>
          <p:nvPicPr>
            <p:cNvPr id="1026" name="Picture 2" descr="Funnel - Free Tools and utensils icons">
              <a:extLst>
                <a:ext uri="{FF2B5EF4-FFF2-40B4-BE49-F238E27FC236}">
                  <a16:creationId xmlns:a16="http://schemas.microsoft.com/office/drawing/2014/main" id="{1CCC062F-052C-F7B3-900C-2CBA99FDDA2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12089" y="4041360"/>
              <a:ext cx="956831" cy="1677770"/>
            </a:xfrm>
            <a:prstGeom prst="rect">
              <a:avLst/>
            </a:prstGeom>
            <a:noFill/>
            <a:extLst>
              <a:ext uri="{909E8E84-426E-40DD-AFC4-6F175D3DCCD1}">
                <a14:hiddenFill xmlns:a14="http://schemas.microsoft.com/office/drawing/2010/main">
                  <a:solidFill>
                    <a:srgbClr val="FFFFFF"/>
                  </a:solidFill>
                </a14:hiddenFill>
              </a:ext>
            </a:extLst>
          </p:spPr>
        </p:pic>
        <p:sp>
          <p:nvSpPr>
            <p:cNvPr id="92" name="Down Arrow 91">
              <a:extLst>
                <a:ext uri="{FF2B5EF4-FFF2-40B4-BE49-F238E27FC236}">
                  <a16:creationId xmlns:a16="http://schemas.microsoft.com/office/drawing/2014/main" id="{05DF0D45-5E5D-A7E3-7AD6-ED39898F129A}"/>
                </a:ext>
              </a:extLst>
            </p:cNvPr>
            <p:cNvSpPr/>
            <p:nvPr/>
          </p:nvSpPr>
          <p:spPr>
            <a:xfrm rot="5400000">
              <a:off x="7671414" y="4709396"/>
              <a:ext cx="919096" cy="487631"/>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endParaRPr>
            </a:p>
          </p:txBody>
        </p:sp>
      </p:grpSp>
      <p:grpSp>
        <p:nvGrpSpPr>
          <p:cNvPr id="99" name="Group 98">
            <a:extLst>
              <a:ext uri="{FF2B5EF4-FFF2-40B4-BE49-F238E27FC236}">
                <a16:creationId xmlns:a16="http://schemas.microsoft.com/office/drawing/2014/main" id="{A69017F6-A0B9-A8A6-2C1D-4BF246F47DE5}"/>
              </a:ext>
            </a:extLst>
          </p:cNvPr>
          <p:cNvGrpSpPr/>
          <p:nvPr/>
        </p:nvGrpSpPr>
        <p:grpSpPr>
          <a:xfrm>
            <a:off x="202396" y="3018769"/>
            <a:ext cx="4001079" cy="3600000"/>
            <a:chOff x="202396" y="3117495"/>
            <a:chExt cx="4001079" cy="3600000"/>
          </a:xfrm>
        </p:grpSpPr>
        <p:sp>
          <p:nvSpPr>
            <p:cNvPr id="87" name="Rounded Rectangle 86">
              <a:extLst>
                <a:ext uri="{FF2B5EF4-FFF2-40B4-BE49-F238E27FC236}">
                  <a16:creationId xmlns:a16="http://schemas.microsoft.com/office/drawing/2014/main" id="{9439F648-1853-A14C-E3AE-A7472EDC6E2A}"/>
                </a:ext>
              </a:extLst>
            </p:cNvPr>
            <p:cNvSpPr/>
            <p:nvPr/>
          </p:nvSpPr>
          <p:spPr>
            <a:xfrm>
              <a:off x="202396" y="3117495"/>
              <a:ext cx="3465545" cy="3600000"/>
            </a:xfrm>
            <a:prstGeom prst="roundRect">
              <a:avLst>
                <a:gd name="adj" fmla="val 9005"/>
              </a:avLst>
            </a:prstGeom>
            <a:solidFill>
              <a:srgbClr val="4472C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B11825CA-9D7C-FC1E-2901-2C9D31D21CEE}"/>
                </a:ext>
              </a:extLst>
            </p:cNvPr>
            <p:cNvSpPr/>
            <p:nvPr/>
          </p:nvSpPr>
          <p:spPr>
            <a:xfrm>
              <a:off x="359932" y="3125749"/>
              <a:ext cx="315047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Data Analysis &amp; Retention</a:t>
              </a:r>
            </a:p>
          </p:txBody>
        </p:sp>
        <p:grpSp>
          <p:nvGrpSpPr>
            <p:cNvPr id="53" name="Group 52">
              <a:extLst>
                <a:ext uri="{FF2B5EF4-FFF2-40B4-BE49-F238E27FC236}">
                  <a16:creationId xmlns:a16="http://schemas.microsoft.com/office/drawing/2014/main" id="{7A728572-2E31-6C55-0C0E-4A0CE8903B23}"/>
                </a:ext>
              </a:extLst>
            </p:cNvPr>
            <p:cNvGrpSpPr/>
            <p:nvPr/>
          </p:nvGrpSpPr>
          <p:grpSpPr>
            <a:xfrm>
              <a:off x="413511" y="5764449"/>
              <a:ext cx="2903192" cy="601435"/>
              <a:chOff x="10072353" y="4496794"/>
              <a:chExt cx="2903192" cy="601435"/>
            </a:xfrm>
          </p:grpSpPr>
          <p:grpSp>
            <p:nvGrpSpPr>
              <p:cNvPr id="55" name="Group 54">
                <a:extLst>
                  <a:ext uri="{FF2B5EF4-FFF2-40B4-BE49-F238E27FC236}">
                    <a16:creationId xmlns:a16="http://schemas.microsoft.com/office/drawing/2014/main" id="{1116405D-B10B-7293-81C2-261EB4B63E67}"/>
                  </a:ext>
                </a:extLst>
              </p:cNvPr>
              <p:cNvGrpSpPr/>
              <p:nvPr/>
            </p:nvGrpSpPr>
            <p:grpSpPr>
              <a:xfrm>
                <a:off x="10072353" y="4496794"/>
                <a:ext cx="1499961" cy="586452"/>
                <a:chOff x="10092785" y="4282451"/>
                <a:chExt cx="1499961" cy="586452"/>
              </a:xfrm>
            </p:grpSpPr>
            <p:pic>
              <p:nvPicPr>
                <p:cNvPr id="58" name="Picture 57">
                  <a:extLst>
                    <a:ext uri="{FF2B5EF4-FFF2-40B4-BE49-F238E27FC236}">
                      <a16:creationId xmlns:a16="http://schemas.microsoft.com/office/drawing/2014/main" id="{840A92C6-9F93-9846-1707-26973A91B736}"/>
                    </a:ext>
                  </a:extLst>
                </p:cNvPr>
                <p:cNvPicPr>
                  <a:picLocks noChangeAspect="1"/>
                </p:cNvPicPr>
                <p:nvPr/>
              </p:nvPicPr>
              <p:blipFill>
                <a:blip r:embed="rId6"/>
                <a:stretch>
                  <a:fillRect/>
                </a:stretch>
              </p:blipFill>
              <p:spPr>
                <a:xfrm>
                  <a:off x="10092785" y="4282451"/>
                  <a:ext cx="560387" cy="586452"/>
                </a:xfrm>
                <a:prstGeom prst="rect">
                  <a:avLst/>
                </a:prstGeom>
              </p:spPr>
            </p:pic>
            <p:pic>
              <p:nvPicPr>
                <p:cNvPr id="59" name="Picture 58">
                  <a:extLst>
                    <a:ext uri="{FF2B5EF4-FFF2-40B4-BE49-F238E27FC236}">
                      <a16:creationId xmlns:a16="http://schemas.microsoft.com/office/drawing/2014/main" id="{7E7076EE-8477-E92A-60A2-5567F655A1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93256" y="4282451"/>
                  <a:ext cx="899490" cy="586452"/>
                </a:xfrm>
                <a:prstGeom prst="rect">
                  <a:avLst/>
                </a:prstGeom>
              </p:spPr>
            </p:pic>
          </p:grpSp>
          <p:pic>
            <p:nvPicPr>
              <p:cNvPr id="56" name="Picture 55">
                <a:extLst>
                  <a:ext uri="{FF2B5EF4-FFF2-40B4-BE49-F238E27FC236}">
                    <a16:creationId xmlns:a16="http://schemas.microsoft.com/office/drawing/2014/main" id="{41870E55-87B4-3C57-B194-B220B96678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7124" y="4496794"/>
                <a:ext cx="1328421" cy="601435"/>
              </a:xfrm>
              <a:prstGeom prst="rect">
                <a:avLst/>
              </a:prstGeom>
            </p:spPr>
          </p:pic>
        </p:grpSp>
        <p:pic>
          <p:nvPicPr>
            <p:cNvPr id="91" name="Picture 90">
              <a:extLst>
                <a:ext uri="{FF2B5EF4-FFF2-40B4-BE49-F238E27FC236}">
                  <a16:creationId xmlns:a16="http://schemas.microsoft.com/office/drawing/2014/main" id="{91C8CAF1-BA6F-C284-6C8C-1D6A009CF3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350" y="4064620"/>
              <a:ext cx="2008005" cy="1488017"/>
            </a:xfrm>
            <a:prstGeom prst="rect">
              <a:avLst/>
            </a:prstGeom>
          </p:spPr>
        </p:pic>
        <p:sp>
          <p:nvSpPr>
            <p:cNvPr id="93" name="Down Arrow 92">
              <a:extLst>
                <a:ext uri="{FF2B5EF4-FFF2-40B4-BE49-F238E27FC236}">
                  <a16:creationId xmlns:a16="http://schemas.microsoft.com/office/drawing/2014/main" id="{0EE21CA4-49D3-936F-B382-F786132E5A84}"/>
                </a:ext>
              </a:extLst>
            </p:cNvPr>
            <p:cNvSpPr/>
            <p:nvPr/>
          </p:nvSpPr>
          <p:spPr>
            <a:xfrm rot="5400000">
              <a:off x="3500112" y="4709395"/>
              <a:ext cx="919096" cy="487631"/>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endParaRPr>
            </a:p>
          </p:txBody>
        </p:sp>
        <p:sp>
          <p:nvSpPr>
            <p:cNvPr id="35" name="Rectangle 34">
              <a:extLst>
                <a:ext uri="{FF2B5EF4-FFF2-40B4-BE49-F238E27FC236}">
                  <a16:creationId xmlns:a16="http://schemas.microsoft.com/office/drawing/2014/main" id="{B9C85D18-5339-D7CE-512E-9DDECBB35B73}"/>
                </a:ext>
              </a:extLst>
            </p:cNvPr>
            <p:cNvSpPr/>
            <p:nvPr/>
          </p:nvSpPr>
          <p:spPr>
            <a:xfrm>
              <a:off x="251633" y="3660333"/>
              <a:ext cx="332014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Creation of .</a:t>
              </a:r>
              <a:r>
                <a:rPr kumimoji="0" lang="en-GB" sz="1600" b="0" i="0" u="none" strike="noStrike" kern="1200" cap="none" spc="0" normalizeH="0" baseline="0" noProof="0" err="1">
                  <a:ln>
                    <a:noFill/>
                  </a:ln>
                  <a:solidFill>
                    <a:prstClr val="black"/>
                  </a:solidFill>
                  <a:effectLst/>
                  <a:uLnTx/>
                  <a:uFillTx/>
                  <a:latin typeface="Arial" panose="020B0604020202020204"/>
                  <a:ea typeface="+mn-ea"/>
                  <a:cs typeface="+mn-cs"/>
                </a:rPr>
                <a:t>nxs</a:t>
              </a: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 files and archiving</a:t>
              </a:r>
            </a:p>
          </p:txBody>
        </p:sp>
      </p:grpSp>
      <p:grpSp>
        <p:nvGrpSpPr>
          <p:cNvPr id="41" name="Group 40">
            <a:extLst>
              <a:ext uri="{FF2B5EF4-FFF2-40B4-BE49-F238E27FC236}">
                <a16:creationId xmlns:a16="http://schemas.microsoft.com/office/drawing/2014/main" id="{D446530A-A7B5-06C9-53AA-7EF7B5787351}"/>
              </a:ext>
            </a:extLst>
          </p:cNvPr>
          <p:cNvGrpSpPr/>
          <p:nvPr/>
        </p:nvGrpSpPr>
        <p:grpSpPr>
          <a:xfrm>
            <a:off x="39454" y="160254"/>
            <a:ext cx="3538952" cy="2470719"/>
            <a:chOff x="39454" y="233996"/>
            <a:chExt cx="3538952" cy="2470719"/>
          </a:xfrm>
        </p:grpSpPr>
        <p:grpSp>
          <p:nvGrpSpPr>
            <p:cNvPr id="34" name="Group 33">
              <a:extLst>
                <a:ext uri="{FF2B5EF4-FFF2-40B4-BE49-F238E27FC236}">
                  <a16:creationId xmlns:a16="http://schemas.microsoft.com/office/drawing/2014/main" id="{5FCFAC19-A3A7-9357-4AE7-9BCEC067F090}"/>
                </a:ext>
              </a:extLst>
            </p:cNvPr>
            <p:cNvGrpSpPr/>
            <p:nvPr/>
          </p:nvGrpSpPr>
          <p:grpSpPr>
            <a:xfrm>
              <a:off x="39454" y="233996"/>
              <a:ext cx="3538952" cy="2470719"/>
              <a:chOff x="-265648" y="494473"/>
              <a:chExt cx="3538952" cy="2470719"/>
            </a:xfrm>
          </p:grpSpPr>
          <p:pic>
            <p:nvPicPr>
              <p:cNvPr id="20" name="Picture 19">
                <a:extLst>
                  <a:ext uri="{FF2B5EF4-FFF2-40B4-BE49-F238E27FC236}">
                    <a16:creationId xmlns:a16="http://schemas.microsoft.com/office/drawing/2014/main" id="{6F4AA133-619D-EF57-DA2D-C36D80B953FA}"/>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500" b="83100" l="0" r="78378">
                            <a14:foregroundMark x1="1405" y1="42400" x2="13838" y2="46000"/>
                            <a14:foregroundMark x1="62270" y1="68000" x2="73351" y2="62900"/>
                            <a14:foregroundMark x1="59730" y1="68300" x2="59730" y2="68300"/>
                            <a14:foregroundMark x1="12108" y1="51100" x2="33459" y2="61100"/>
                            <a14:foregroundMark x1="52162" y1="63700" x2="66703" y2="68700"/>
                            <a14:foregroundMark x1="73946" y1="62600" x2="70432" y2="54300"/>
                            <a14:foregroundMark x1="74486" y1="65100" x2="72541" y2="51800"/>
                            <a14:foregroundMark x1="76054" y1="68300" x2="75297" y2="50400"/>
                            <a14:foregroundMark x1="4919" y1="9300" x2="70595" y2="44600"/>
                            <a14:foregroundMark x1="1027" y1="48200" x2="32919" y2="65500"/>
                            <a14:foregroundMark x1="35243" y1="46000" x2="59351" y2="74100"/>
                          </a14:backgroundRemoval>
                        </a14:imgEffect>
                      </a14:imgLayer>
                    </a14:imgProps>
                  </a:ext>
                  <a:ext uri="{28A0092B-C50C-407E-A947-70E740481C1C}">
                    <a14:useLocalDpi xmlns:a14="http://schemas.microsoft.com/office/drawing/2010/main"/>
                  </a:ext>
                </a:extLst>
              </a:blip>
              <a:srcRect r="22879"/>
              <a:stretch/>
            </p:blipFill>
            <p:spPr>
              <a:xfrm flipH="1">
                <a:off x="19049" y="494473"/>
                <a:ext cx="3254255" cy="2280914"/>
              </a:xfrm>
              <a:prstGeom prst="rect">
                <a:avLst/>
              </a:prstGeom>
            </p:spPr>
          </p:pic>
          <p:cxnSp>
            <p:nvCxnSpPr>
              <p:cNvPr id="5" name="Straight Arrow Connector 4">
                <a:extLst>
                  <a:ext uri="{FF2B5EF4-FFF2-40B4-BE49-F238E27FC236}">
                    <a16:creationId xmlns:a16="http://schemas.microsoft.com/office/drawing/2014/main" id="{FCD38D2F-79ED-38BF-D356-1D98481A26A7}"/>
                  </a:ext>
                </a:extLst>
              </p:cNvPr>
              <p:cNvCxnSpPr>
                <a:cxnSpLocks/>
              </p:cNvCxnSpPr>
              <p:nvPr/>
            </p:nvCxnSpPr>
            <p:spPr>
              <a:xfrm flipV="1">
                <a:off x="340835" y="1411391"/>
                <a:ext cx="1057951" cy="1553801"/>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B9A8754-8FDD-2235-0ECC-BF38857D8C9F}"/>
                  </a:ext>
                </a:extLst>
              </p:cNvPr>
              <p:cNvSpPr txBox="1"/>
              <p:nvPr/>
            </p:nvSpPr>
            <p:spPr>
              <a:xfrm rot="20661152">
                <a:off x="-265648" y="757569"/>
                <a:ext cx="31736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Lots of particles arrive at the detector</a:t>
                </a:r>
              </a:p>
            </p:txBody>
          </p:sp>
        </p:grpSp>
        <p:pic>
          <p:nvPicPr>
            <p:cNvPr id="17" name="Picture 16">
              <a:extLst>
                <a:ext uri="{FF2B5EF4-FFF2-40B4-BE49-F238E27FC236}">
                  <a16:creationId xmlns:a16="http://schemas.microsoft.com/office/drawing/2014/main" id="{38B81523-A259-3F1D-2CE5-45DD2E04A0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550" y="2332961"/>
              <a:ext cx="255231" cy="291552"/>
            </a:xfrm>
            <a:prstGeom prst="rect">
              <a:avLst/>
            </a:prstGeom>
          </p:spPr>
        </p:pic>
        <p:pic>
          <p:nvPicPr>
            <p:cNvPr id="42" name="Picture 41">
              <a:extLst>
                <a:ext uri="{FF2B5EF4-FFF2-40B4-BE49-F238E27FC236}">
                  <a16:creationId xmlns:a16="http://schemas.microsoft.com/office/drawing/2014/main" id="{920C2CD3-C45D-0FF7-C195-B668593A57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6051" y="2041409"/>
              <a:ext cx="255231" cy="291552"/>
            </a:xfrm>
            <a:prstGeom prst="rect">
              <a:avLst/>
            </a:prstGeom>
          </p:spPr>
        </p:pic>
        <p:pic>
          <p:nvPicPr>
            <p:cNvPr id="43" name="Picture 42">
              <a:extLst>
                <a:ext uri="{FF2B5EF4-FFF2-40B4-BE49-F238E27FC236}">
                  <a16:creationId xmlns:a16="http://schemas.microsoft.com/office/drawing/2014/main" id="{79C1F9EB-ACE4-A0C6-3F70-D76E3EDACBD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00982" y="1308955"/>
              <a:ext cx="255231" cy="291552"/>
            </a:xfrm>
            <a:prstGeom prst="rect">
              <a:avLst/>
            </a:prstGeom>
          </p:spPr>
        </p:pic>
        <p:pic>
          <p:nvPicPr>
            <p:cNvPr id="45" name="Picture 44">
              <a:extLst>
                <a:ext uri="{FF2B5EF4-FFF2-40B4-BE49-F238E27FC236}">
                  <a16:creationId xmlns:a16="http://schemas.microsoft.com/office/drawing/2014/main" id="{88F5A0A1-06FA-BE30-207C-3E30A9AACD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34559" y="1757858"/>
              <a:ext cx="255231" cy="291552"/>
            </a:xfrm>
            <a:prstGeom prst="rect">
              <a:avLst/>
            </a:prstGeom>
          </p:spPr>
        </p:pic>
        <p:pic>
          <p:nvPicPr>
            <p:cNvPr id="95" name="Picture 94">
              <a:extLst>
                <a:ext uri="{FF2B5EF4-FFF2-40B4-BE49-F238E27FC236}">
                  <a16:creationId xmlns:a16="http://schemas.microsoft.com/office/drawing/2014/main" id="{6BAC677C-4856-DDDC-72FE-3E80195D224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6085" y="1506176"/>
              <a:ext cx="255231" cy="291552"/>
            </a:xfrm>
            <a:prstGeom prst="rect">
              <a:avLst/>
            </a:prstGeom>
          </p:spPr>
        </p:pic>
        <p:pic>
          <p:nvPicPr>
            <p:cNvPr id="96" name="Picture 95">
              <a:extLst>
                <a:ext uri="{FF2B5EF4-FFF2-40B4-BE49-F238E27FC236}">
                  <a16:creationId xmlns:a16="http://schemas.microsoft.com/office/drawing/2014/main" id="{1A06F261-626D-0843-E629-2FDBEB856D5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2876" y="1939234"/>
              <a:ext cx="255231" cy="291552"/>
            </a:xfrm>
            <a:prstGeom prst="rect">
              <a:avLst/>
            </a:prstGeom>
          </p:spPr>
        </p:pic>
      </p:grpSp>
      <p:grpSp>
        <p:nvGrpSpPr>
          <p:cNvPr id="3" name="Group 2">
            <a:extLst>
              <a:ext uri="{FF2B5EF4-FFF2-40B4-BE49-F238E27FC236}">
                <a16:creationId xmlns:a16="http://schemas.microsoft.com/office/drawing/2014/main" id="{2EB51CCB-7F00-2CDE-83E3-E1FBAEF34A43}"/>
              </a:ext>
            </a:extLst>
          </p:cNvPr>
          <p:cNvGrpSpPr/>
          <p:nvPr/>
        </p:nvGrpSpPr>
        <p:grpSpPr>
          <a:xfrm>
            <a:off x="3999540" y="237544"/>
            <a:ext cx="4131422" cy="2148858"/>
            <a:chOff x="3999540" y="237544"/>
            <a:chExt cx="4131422" cy="2148858"/>
          </a:xfrm>
        </p:grpSpPr>
        <p:grpSp>
          <p:nvGrpSpPr>
            <p:cNvPr id="44" name="Group 43">
              <a:extLst>
                <a:ext uri="{FF2B5EF4-FFF2-40B4-BE49-F238E27FC236}">
                  <a16:creationId xmlns:a16="http://schemas.microsoft.com/office/drawing/2014/main" id="{AEB0BD07-BDA1-BB5C-E031-A187EC543EF0}"/>
                </a:ext>
              </a:extLst>
            </p:cNvPr>
            <p:cNvGrpSpPr/>
            <p:nvPr/>
          </p:nvGrpSpPr>
          <p:grpSpPr>
            <a:xfrm>
              <a:off x="3999540" y="237544"/>
              <a:ext cx="4131422" cy="2148858"/>
              <a:chOff x="3999540" y="237544"/>
              <a:chExt cx="4131422" cy="2148858"/>
            </a:xfrm>
          </p:grpSpPr>
          <p:sp>
            <p:nvSpPr>
              <p:cNvPr id="19" name="Right Arrow 18">
                <a:extLst>
                  <a:ext uri="{FF2B5EF4-FFF2-40B4-BE49-F238E27FC236}">
                    <a16:creationId xmlns:a16="http://schemas.microsoft.com/office/drawing/2014/main" id="{C72FC7D2-738E-EADF-C917-09BAD79C173F}"/>
                  </a:ext>
                </a:extLst>
              </p:cNvPr>
              <p:cNvSpPr/>
              <p:nvPr/>
            </p:nvSpPr>
            <p:spPr>
              <a:xfrm>
                <a:off x="3999540" y="237544"/>
                <a:ext cx="4131422" cy="913370"/>
              </a:xfrm>
              <a:prstGeom prst="right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Signals are </a:t>
                </a:r>
                <a:r>
                  <a:rPr kumimoji="0" lang="en-GB" sz="1800" b="1"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streamed</a:t>
                </a:r>
                <a:r>
                  <a:rPr kumimoji="0" lang="en-GB" sz="18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 directly to a broker</a:t>
                </a:r>
              </a:p>
            </p:txBody>
          </p:sp>
          <p:sp>
            <p:nvSpPr>
              <p:cNvPr id="65" name="Rectangle 64">
                <a:extLst>
                  <a:ext uri="{FF2B5EF4-FFF2-40B4-BE49-F238E27FC236}">
                    <a16:creationId xmlns:a16="http://schemas.microsoft.com/office/drawing/2014/main" id="{87AD831B-7512-FAA0-4CC6-B57950006936}"/>
                  </a:ext>
                </a:extLst>
              </p:cNvPr>
              <p:cNvSpPr/>
              <p:nvPr/>
            </p:nvSpPr>
            <p:spPr>
              <a:xfrm>
                <a:off x="5045742" y="1924737"/>
                <a:ext cx="16306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Arial" panose="020B0604020202020204"/>
                    <a:ea typeface="+mn-ea"/>
                    <a:cs typeface="+mn-cs"/>
                  </a:rPr>
                  <a:t>NI </a:t>
                </a:r>
                <a:r>
                  <a:rPr kumimoji="0" lang="en-GB" sz="2400" b="0" i="0" u="none" strike="noStrike" kern="1200" cap="none" spc="0" normalizeH="0" baseline="0" noProof="0" err="1">
                    <a:ln>
                      <a:noFill/>
                    </a:ln>
                    <a:solidFill>
                      <a:srgbClr val="002060"/>
                    </a:solidFill>
                    <a:effectLst/>
                    <a:uLnTx/>
                    <a:uFillTx/>
                    <a:latin typeface="Arial" panose="020B0604020202020204"/>
                    <a:ea typeface="+mn-ea"/>
                    <a:cs typeface="+mn-cs"/>
                  </a:rPr>
                  <a:t>DAQ</a:t>
                </a:r>
                <a:r>
                  <a:rPr kumimoji="0" lang="en-GB" sz="2400" b="0" i="0" u="none" strike="noStrike" kern="1200" cap="none" spc="0" normalizeH="0" baseline="0" noProof="0">
                    <a:ln>
                      <a:noFill/>
                    </a:ln>
                    <a:solidFill>
                      <a:srgbClr val="002060"/>
                    </a:solidFill>
                    <a:effectLst/>
                    <a:uLnTx/>
                    <a:uFillTx/>
                    <a:latin typeface="Arial" panose="020B0604020202020204"/>
                    <a:ea typeface="+mn-ea"/>
                    <a:cs typeface="+mn-cs"/>
                  </a:rPr>
                  <a:t> 121</a:t>
                </a:r>
              </a:p>
            </p:txBody>
          </p:sp>
        </p:grpSp>
        <p:pic>
          <p:nvPicPr>
            <p:cNvPr id="2" name="Picture 1">
              <a:extLst>
                <a:ext uri="{FF2B5EF4-FFF2-40B4-BE49-F238E27FC236}">
                  <a16:creationId xmlns:a16="http://schemas.microsoft.com/office/drawing/2014/main" id="{D3403C48-E5CA-A65A-B9B6-6E79BC5457E2}"/>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5830" b="89238" l="3167" r="96833">
                          <a14:foregroundMark x1="3167" y1="37220" x2="3167" y2="37220"/>
                          <a14:foregroundMark x1="5656" y1="53363" x2="5656" y2="53363"/>
                          <a14:foregroundMark x1="90950" y1="42601" x2="90950" y2="42601"/>
                          <a14:foregroundMark x1="96833" y1="35874" x2="96833" y2="35874"/>
                          <a14:foregroundMark x1="80204" y1="20179" x2="80204" y2="20179"/>
                          <a14:foregroundMark x1="28281" y1="13004" x2="28281" y2="13004"/>
                          <a14:foregroundMark x1="38462" y1="17040" x2="38462" y2="17040"/>
                          <a14:foregroundMark x1="11199" y1="24215" x2="11199" y2="24215"/>
                          <a14:foregroundMark x1="16176" y1="17489" x2="16176" y2="17489"/>
                          <a14:foregroundMark x1="16855" y1="17040" x2="17195" y2="16592"/>
                          <a14:foregroundMark x1="19005" y1="14798" x2="20249" y2="13901"/>
                          <a14:foregroundMark x1="22964" y1="11659" x2="25113" y2="9865"/>
                          <a14:foregroundMark x1="26923" y1="8520" x2="28620" y2="8520"/>
                          <a14:foregroundMark x1="28959" y1="8072" x2="29977" y2="7175"/>
                          <a14:foregroundMark x1="32240" y1="6726" x2="33937" y2="5830"/>
                          <a14:foregroundMark x1="36199" y1="5830" x2="37670" y2="5830"/>
                          <a14:foregroundMark x1="42081" y1="7623" x2="45023" y2="8072"/>
                          <a14:foregroundMark x1="48077" y1="8520" x2="49208" y2="8969"/>
                          <a14:foregroundMark x1="51697" y1="9865" x2="52376" y2="9865"/>
                          <a14:foregroundMark x1="54525" y1="8520" x2="55204" y2="8520"/>
                          <a14:foregroundMark x1="55995" y1="8072" x2="55995" y2="8072"/>
                          <a14:foregroundMark x1="58032" y1="8072" x2="58937" y2="8072"/>
                          <a14:foregroundMark x1="61086" y1="8072" x2="61878" y2="8072"/>
                          <a14:foregroundMark x1="63235" y1="7175" x2="64367" y2="7175"/>
                          <a14:foregroundMark x1="65385" y1="7175" x2="66403" y2="7175"/>
                          <a14:foregroundMark x1="67873" y1="6726" x2="68778" y2="6726"/>
                          <a14:foregroundMark x1="70249" y1="6726" x2="70814" y2="6726"/>
                          <a14:foregroundMark x1="71154" y1="7175" x2="71154" y2="7175"/>
                          <a14:foregroundMark x1="72172" y1="8969" x2="72738" y2="11211"/>
                          <a14:foregroundMark x1="72964" y1="11211" x2="72964" y2="11211"/>
                          <a14:foregroundMark x1="73643" y1="13004" x2="73643" y2="13004"/>
                          <a14:foregroundMark x1="74774" y1="13901" x2="74774" y2="13901"/>
                          <a14:foregroundMark x1="75113" y1="13901" x2="75113" y2="13901"/>
                          <a14:foregroundMark x1="75226" y1="13901" x2="75226" y2="13901"/>
                          <a14:foregroundMark x1="76131" y1="16592" x2="76584" y2="17489"/>
                          <a14:foregroundMark x1="76923" y1="17489" x2="77602" y2="19283"/>
                          <a14:foregroundMark x1="79525" y1="20179" x2="79525" y2="20179"/>
                          <a14:foregroundMark x1="80204" y1="20179" x2="80204" y2="20179"/>
                          <a14:foregroundMark x1="81109" y1="21076" x2="81674" y2="21525"/>
                          <a14:foregroundMark x1="82014" y1="21973" x2="83258" y2="22422"/>
                          <a14:foregroundMark x1="84502" y1="22870" x2="84955" y2="23318"/>
                          <a14:foregroundMark x1="86652" y1="23318" x2="86652" y2="23318"/>
                          <a14:foregroundMark x1="87104" y1="23318" x2="88122" y2="25112"/>
                          <a14:foregroundMark x1="88348" y1="25112" x2="88348" y2="25112"/>
                          <a14:foregroundMark x1="88801" y1="25112" x2="89593" y2="26906"/>
                          <a14:foregroundMark x1="89819" y1="27354" x2="90271" y2="27354"/>
                          <a14:foregroundMark x1="90724" y1="27354" x2="90724" y2="27354"/>
                          <a14:foregroundMark x1="91176" y1="27354" x2="91176" y2="27354"/>
                          <a14:foregroundMark x1="91516" y1="27354" x2="91516" y2="27354"/>
                          <a14:foregroundMark x1="91742" y1="27354" x2="91290" y2="26906"/>
                          <a14:foregroundMark x1="90611" y1="23318" x2="90611" y2="23318"/>
                          <a14:foregroundMark x1="92647" y1="25561" x2="92647" y2="25561"/>
                          <a14:foregroundMark x1="92081" y1="25561" x2="92081" y2="25561"/>
                        </a14:backgroundRemoval>
                      </a14:imgEffect>
                    </a14:imgLayer>
                  </a14:imgProps>
                </a:ext>
                <a:ext uri="{28A0092B-C50C-407E-A947-70E740481C1C}">
                  <a14:useLocalDpi xmlns:a14="http://schemas.microsoft.com/office/drawing/2010/main"/>
                </a:ext>
              </a:extLst>
            </a:blip>
            <a:srcRect/>
            <a:stretch/>
          </p:blipFill>
          <p:spPr>
            <a:xfrm>
              <a:off x="4068651" y="1054446"/>
              <a:ext cx="3584822" cy="903459"/>
            </a:xfrm>
            <a:prstGeom prst="rect">
              <a:avLst/>
            </a:prstGeom>
          </p:spPr>
        </p:pic>
      </p:grpSp>
      <p:pic>
        <p:nvPicPr>
          <p:cNvPr id="4" name="Picture 3">
            <a:extLst>
              <a:ext uri="{FF2B5EF4-FFF2-40B4-BE49-F238E27FC236}">
                <a16:creationId xmlns:a16="http://schemas.microsoft.com/office/drawing/2014/main" id="{10BD5A47-C82C-5ABF-7F09-BC4FC7CB77DB}"/>
              </a:ext>
            </a:extLst>
          </p:cNvPr>
          <p:cNvPicPr>
            <a:picLocks noChangeAspect="1"/>
          </p:cNvPicPr>
          <p:nvPr/>
        </p:nvPicPr>
        <p:blipFill>
          <a:blip r:embed="rId15"/>
          <a:stretch>
            <a:fillRect/>
          </a:stretch>
        </p:blipFill>
        <p:spPr>
          <a:xfrm>
            <a:off x="7745207" y="6663600"/>
            <a:ext cx="4456780" cy="229829"/>
          </a:xfrm>
          <a:prstGeom prst="rect">
            <a:avLst/>
          </a:prstGeom>
        </p:spPr>
      </p:pic>
      <p:sp>
        <p:nvSpPr>
          <p:cNvPr id="8" name="TextBox 7">
            <a:extLst>
              <a:ext uri="{FF2B5EF4-FFF2-40B4-BE49-F238E27FC236}">
                <a16:creationId xmlns:a16="http://schemas.microsoft.com/office/drawing/2014/main" id="{74B15B3C-3D62-2A03-036F-0C9300034DD8}"/>
              </a:ext>
            </a:extLst>
          </p:cNvPr>
          <p:cNvSpPr txBox="1"/>
          <p:nvPr/>
        </p:nvSpPr>
        <p:spPr>
          <a:xfrm>
            <a:off x="8374778" y="2636960"/>
            <a:ext cx="3779546" cy="369332"/>
          </a:xfrm>
          <a:prstGeom prst="rect">
            <a:avLst/>
          </a:prstGeom>
          <a:noFill/>
        </p:spPr>
        <p:txBody>
          <a:bodyPr wrap="square">
            <a:spAutoFit/>
          </a:bodyPr>
          <a:lstStyle/>
          <a:p>
            <a:pPr algn="l"/>
            <a:r>
              <a:rPr lang="en-GB" b="0" i="0" u="none" strike="noStrike">
                <a:effectLst/>
                <a:highlight>
                  <a:srgbClr val="FFFFFF"/>
                </a:highlight>
                <a:latin typeface="Arial" panose="020B0604020202020204" pitchFamily="34" charset="0"/>
                <a:hlinkClick r:id="rId16"/>
              </a:rPr>
              <a:t>2024: SCD Ada Lovelace Centre</a:t>
            </a:r>
          </a:p>
        </p:txBody>
      </p:sp>
    </p:spTree>
    <p:extLst>
      <p:ext uri="{BB962C8B-B14F-4D97-AF65-F5344CB8AC3E}">
        <p14:creationId xmlns:p14="http://schemas.microsoft.com/office/powerpoint/2010/main" val="2529786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7E96-30EF-453D-A9CA-351D540D99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5C7D2-BB4B-A430-D137-8FF1B8DCA7AB}"/>
              </a:ext>
            </a:extLst>
          </p:cNvPr>
          <p:cNvSpPr>
            <a:spLocks noGrp="1"/>
          </p:cNvSpPr>
          <p:nvPr>
            <p:ph type="title"/>
          </p:nvPr>
        </p:nvSpPr>
        <p:spPr>
          <a:xfrm>
            <a:off x="303150" y="2884207"/>
            <a:ext cx="11087100" cy="472363"/>
          </a:xfrm>
        </p:spPr>
        <p:txBody>
          <a:bodyPr/>
          <a:lstStyle/>
          <a:p>
            <a:r>
              <a:rPr lang="en-GB"/>
              <a:t>Current Developments – Future Instrument Plans</a:t>
            </a:r>
          </a:p>
        </p:txBody>
      </p:sp>
    </p:spTree>
    <p:extLst>
      <p:ext uri="{BB962C8B-B14F-4D97-AF65-F5344CB8AC3E}">
        <p14:creationId xmlns:p14="http://schemas.microsoft.com/office/powerpoint/2010/main" val="1622537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DC99F-D6FC-7802-F73A-8BCBC07EAFB9}"/>
              </a:ext>
            </a:extLst>
          </p:cNvPr>
          <p:cNvSpPr>
            <a:spLocks noGrp="1"/>
          </p:cNvSpPr>
          <p:nvPr>
            <p:ph type="title"/>
          </p:nvPr>
        </p:nvSpPr>
        <p:spPr/>
        <p:txBody>
          <a:bodyPr/>
          <a:lstStyle/>
          <a:p>
            <a:r>
              <a:rPr lang="en-GB"/>
              <a:t>Our Future Plans: </a:t>
            </a:r>
            <a:br>
              <a:rPr lang="en-GB"/>
            </a:br>
            <a:r>
              <a:rPr lang="en-GB"/>
              <a:t>Proposed Endeavour+ instruments</a:t>
            </a:r>
          </a:p>
        </p:txBody>
      </p:sp>
      <p:pic>
        <p:nvPicPr>
          <p:cNvPr id="3" name="Picture 3">
            <a:extLst>
              <a:ext uri="{FF2B5EF4-FFF2-40B4-BE49-F238E27FC236}">
                <a16:creationId xmlns:a16="http://schemas.microsoft.com/office/drawing/2014/main" id="{7964E6D7-B990-DB9A-0AE0-77796501E3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926" y="1733036"/>
            <a:ext cx="3055347" cy="286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5A34EA2-8586-FAEB-9BDB-1F9E804E1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809" y="1691394"/>
            <a:ext cx="2770067" cy="2864387"/>
          </a:xfrm>
          <a:prstGeom prst="rect">
            <a:avLst/>
          </a:prstGeom>
        </p:spPr>
      </p:pic>
      <p:sp>
        <p:nvSpPr>
          <p:cNvPr id="5" name="TextBox 4">
            <a:extLst>
              <a:ext uri="{FF2B5EF4-FFF2-40B4-BE49-F238E27FC236}">
                <a16:creationId xmlns:a16="http://schemas.microsoft.com/office/drawing/2014/main" id="{600687AB-4D41-CAEA-78DE-9F68B34F4C28}"/>
              </a:ext>
            </a:extLst>
          </p:cNvPr>
          <p:cNvSpPr txBox="1"/>
          <p:nvPr/>
        </p:nvSpPr>
        <p:spPr>
          <a:xfrm>
            <a:off x="1689021" y="1239716"/>
            <a:ext cx="659155" cy="369332"/>
          </a:xfrm>
          <a:prstGeom prst="rect">
            <a:avLst/>
          </a:prstGeom>
          <a:noFill/>
        </p:spPr>
        <p:txBody>
          <a:bodyPr wrap="none" rtlCol="0">
            <a:spAutoFit/>
          </a:bodyPr>
          <a:lstStyle/>
          <a:p>
            <a:r>
              <a:rPr lang="en-GB" err="1"/>
              <a:t>MuX</a:t>
            </a:r>
            <a:endParaRPr lang="en-GB"/>
          </a:p>
        </p:txBody>
      </p:sp>
      <p:sp>
        <p:nvSpPr>
          <p:cNvPr id="6" name="TextBox 5">
            <a:extLst>
              <a:ext uri="{FF2B5EF4-FFF2-40B4-BE49-F238E27FC236}">
                <a16:creationId xmlns:a16="http://schemas.microsoft.com/office/drawing/2014/main" id="{E40F1693-7C6F-94AC-DEC7-2F55F6F85214}"/>
              </a:ext>
            </a:extLst>
          </p:cNvPr>
          <p:cNvSpPr txBox="1"/>
          <p:nvPr/>
        </p:nvSpPr>
        <p:spPr>
          <a:xfrm>
            <a:off x="5010552" y="1239716"/>
            <a:ext cx="992579" cy="369332"/>
          </a:xfrm>
          <a:prstGeom prst="rect">
            <a:avLst/>
          </a:prstGeom>
          <a:noFill/>
        </p:spPr>
        <p:txBody>
          <a:bodyPr wrap="none" rtlCol="0">
            <a:spAutoFit/>
          </a:bodyPr>
          <a:lstStyle/>
          <a:p>
            <a:r>
              <a:rPr lang="en-GB" err="1"/>
              <a:t>NuEMU</a:t>
            </a:r>
            <a:endParaRPr lang="en-GB"/>
          </a:p>
        </p:txBody>
      </p:sp>
      <p:sp>
        <p:nvSpPr>
          <p:cNvPr id="7" name="TextBox 6">
            <a:extLst>
              <a:ext uri="{FF2B5EF4-FFF2-40B4-BE49-F238E27FC236}">
                <a16:creationId xmlns:a16="http://schemas.microsoft.com/office/drawing/2014/main" id="{374D08B0-059F-4136-C738-77E782BED118}"/>
              </a:ext>
            </a:extLst>
          </p:cNvPr>
          <p:cNvSpPr txBox="1"/>
          <p:nvPr/>
        </p:nvSpPr>
        <p:spPr>
          <a:xfrm>
            <a:off x="8998360" y="1239716"/>
            <a:ext cx="1056700" cy="369332"/>
          </a:xfrm>
          <a:prstGeom prst="rect">
            <a:avLst/>
          </a:prstGeom>
          <a:noFill/>
        </p:spPr>
        <p:txBody>
          <a:bodyPr wrap="none" rtlCol="0">
            <a:spAutoFit/>
          </a:bodyPr>
          <a:lstStyle/>
          <a:p>
            <a:r>
              <a:rPr lang="en-GB"/>
              <a:t>Chimera</a:t>
            </a:r>
          </a:p>
        </p:txBody>
      </p:sp>
      <p:pic>
        <p:nvPicPr>
          <p:cNvPr id="8" name="Picture 14" descr="sean1_4">
            <a:extLst>
              <a:ext uri="{FF2B5EF4-FFF2-40B4-BE49-F238E27FC236}">
                <a16:creationId xmlns:a16="http://schemas.microsoft.com/office/drawing/2014/main" id="{1D7ECFA6-88DF-5EDD-6787-0661ABEAA9B9}"/>
              </a:ext>
            </a:extLst>
          </p:cNvPr>
          <p:cNvPicPr>
            <a:picLocks noChangeAspect="1" noChangeArrowheads="1"/>
          </p:cNvPicPr>
          <p:nvPr/>
        </p:nvPicPr>
        <p:blipFill>
          <a:blip r:embed="rId4" cstate="print"/>
          <a:srcRect/>
          <a:stretch>
            <a:fillRect/>
          </a:stretch>
        </p:blipFill>
        <p:spPr bwMode="auto">
          <a:xfrm>
            <a:off x="6985921" y="1609048"/>
            <a:ext cx="2525179" cy="1987006"/>
          </a:xfrm>
          <a:prstGeom prst="rect">
            <a:avLst/>
          </a:prstGeom>
          <a:noFill/>
          <a:effectLst>
            <a:outerShdw blurRad="50800" dist="88900" dir="2700000" algn="ctr" rotWithShape="0">
              <a:srgbClr val="808080"/>
            </a:outerShdw>
          </a:effectLst>
        </p:spPr>
      </p:pic>
      <p:pic>
        <p:nvPicPr>
          <p:cNvPr id="9" name="Picture 8">
            <a:extLst>
              <a:ext uri="{FF2B5EF4-FFF2-40B4-BE49-F238E27FC236}">
                <a16:creationId xmlns:a16="http://schemas.microsoft.com/office/drawing/2014/main" id="{5DC5F581-7494-3866-A014-9C6C10DCAB33}"/>
              </a:ext>
            </a:extLst>
          </p:cNvPr>
          <p:cNvPicPr>
            <a:picLocks noChangeAspect="1"/>
          </p:cNvPicPr>
          <p:nvPr/>
        </p:nvPicPr>
        <p:blipFill rotWithShape="1">
          <a:blip r:embed="rId5"/>
          <a:srcRect t="28176"/>
          <a:stretch/>
        </p:blipFill>
        <p:spPr>
          <a:xfrm>
            <a:off x="8859716" y="2659756"/>
            <a:ext cx="2187819" cy="2749920"/>
          </a:xfrm>
          <a:prstGeom prst="rect">
            <a:avLst/>
          </a:prstGeom>
        </p:spPr>
      </p:pic>
      <p:sp>
        <p:nvSpPr>
          <p:cNvPr id="10" name="TextBox 9">
            <a:extLst>
              <a:ext uri="{FF2B5EF4-FFF2-40B4-BE49-F238E27FC236}">
                <a16:creationId xmlns:a16="http://schemas.microsoft.com/office/drawing/2014/main" id="{7B85D75F-7106-0359-874D-58FB4563685B}"/>
              </a:ext>
            </a:extLst>
          </p:cNvPr>
          <p:cNvSpPr txBox="1"/>
          <p:nvPr/>
        </p:nvSpPr>
        <p:spPr>
          <a:xfrm>
            <a:off x="438180" y="4846641"/>
            <a:ext cx="3160835" cy="646331"/>
          </a:xfrm>
          <a:prstGeom prst="rect">
            <a:avLst/>
          </a:prstGeom>
          <a:noFill/>
        </p:spPr>
        <p:txBody>
          <a:bodyPr wrap="square" rtlCol="0">
            <a:spAutoFit/>
          </a:bodyPr>
          <a:lstStyle/>
          <a:p>
            <a:r>
              <a:rPr lang="en-GB"/>
              <a:t>New instrument for elemental analysis x100 in rate</a:t>
            </a:r>
          </a:p>
        </p:txBody>
      </p:sp>
      <p:sp>
        <p:nvSpPr>
          <p:cNvPr id="11" name="TextBox 10">
            <a:extLst>
              <a:ext uri="{FF2B5EF4-FFF2-40B4-BE49-F238E27FC236}">
                <a16:creationId xmlns:a16="http://schemas.microsoft.com/office/drawing/2014/main" id="{DC2B4D9F-D1FD-124E-B087-5B72BB846823}"/>
              </a:ext>
            </a:extLst>
          </p:cNvPr>
          <p:cNvSpPr txBox="1"/>
          <p:nvPr/>
        </p:nvSpPr>
        <p:spPr>
          <a:xfrm>
            <a:off x="4229832" y="4846641"/>
            <a:ext cx="3160835" cy="646331"/>
          </a:xfrm>
          <a:prstGeom prst="rect">
            <a:avLst/>
          </a:prstGeom>
          <a:noFill/>
        </p:spPr>
        <p:txBody>
          <a:bodyPr wrap="square" rtlCol="0">
            <a:spAutoFit/>
          </a:bodyPr>
          <a:lstStyle/>
          <a:p>
            <a:r>
              <a:rPr lang="en-GB"/>
              <a:t>x5 data rate, improved frequency response</a:t>
            </a:r>
          </a:p>
        </p:txBody>
      </p:sp>
      <p:sp>
        <p:nvSpPr>
          <p:cNvPr id="12" name="TextBox 11">
            <a:extLst>
              <a:ext uri="{FF2B5EF4-FFF2-40B4-BE49-F238E27FC236}">
                <a16:creationId xmlns:a16="http://schemas.microsoft.com/office/drawing/2014/main" id="{3A4C1DDC-8C0F-F822-F1AF-48B05E5D686C}"/>
              </a:ext>
            </a:extLst>
          </p:cNvPr>
          <p:cNvSpPr txBox="1"/>
          <p:nvPr/>
        </p:nvSpPr>
        <p:spPr>
          <a:xfrm>
            <a:off x="7183315" y="5618201"/>
            <a:ext cx="3943350" cy="923330"/>
          </a:xfrm>
          <a:prstGeom prst="rect">
            <a:avLst/>
          </a:prstGeom>
          <a:noFill/>
        </p:spPr>
        <p:txBody>
          <a:bodyPr wrap="square" rtlCol="0">
            <a:spAutoFit/>
          </a:bodyPr>
          <a:lstStyle/>
          <a:p>
            <a:r>
              <a:rPr lang="en-GB"/>
              <a:t>Optimised µSR spectrometer for RIKEN-RAL facility</a:t>
            </a:r>
          </a:p>
          <a:p>
            <a:endParaRPr lang="en-GB"/>
          </a:p>
        </p:txBody>
      </p:sp>
    </p:spTree>
    <p:extLst>
      <p:ext uri="{BB962C8B-B14F-4D97-AF65-F5344CB8AC3E}">
        <p14:creationId xmlns:p14="http://schemas.microsoft.com/office/powerpoint/2010/main" val="1612746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A8E74-CFEB-A827-B327-F549562DAA90}"/>
              </a:ext>
            </a:extLst>
          </p:cNvPr>
          <p:cNvSpPr>
            <a:spLocks noGrp="1"/>
          </p:cNvSpPr>
          <p:nvPr>
            <p:ph type="title"/>
          </p:nvPr>
        </p:nvSpPr>
        <p:spPr>
          <a:xfrm>
            <a:off x="472888" y="2956637"/>
            <a:ext cx="11087100" cy="47236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err="1"/>
              <a:t>nuEMU</a:t>
            </a:r>
            <a:br>
              <a:rPr lang="en-GB" dirty="0"/>
            </a:br>
            <a:br>
              <a:rPr lang="en-GB" dirty="0"/>
            </a:br>
            <a:r>
              <a:rPr lang="en-GB" sz="2000" dirty="0">
                <a:solidFill>
                  <a:prstClr val="black"/>
                </a:solidFill>
                <a:latin typeface="Arial" panose="020B0604020202020204"/>
              </a:rPr>
              <a:t>H</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igh</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data rate</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lang="en-GB" sz="2000" dirty="0">
                <a:solidFill>
                  <a:prstClr val="black"/>
                </a:solidFill>
                <a:latin typeface="Arial" panose="020B0604020202020204"/>
              </a:rPr>
              <a:t>I</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mproved</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frequency response</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lang="en-GB" sz="2000" dirty="0">
                <a:solidFill>
                  <a:prstClr val="black"/>
                </a:solidFill>
              </a:rPr>
              <a:t>Small samples</a:t>
            </a:r>
            <a:br>
              <a:rPr lang="en-GB" sz="2000" dirty="0">
                <a:solidFill>
                  <a:prstClr val="black"/>
                </a:solidFill>
              </a:rPr>
            </a:br>
            <a:r>
              <a:rPr lang="en-GB" sz="2000" dirty="0">
                <a:solidFill>
                  <a:prstClr val="black"/>
                </a:solidFill>
                <a:latin typeface="Arial" panose="020B0604020202020204"/>
              </a:rPr>
              <a:t>Enhanced Laser facility</a:t>
            </a:r>
            <a:br>
              <a:rPr lang="en-GB" dirty="0">
                <a:solidFill>
                  <a:prstClr val="black"/>
                </a:solidFill>
                <a:latin typeface="Arial" panose="020B0604020202020204"/>
              </a:rPr>
            </a:br>
            <a:endParaRPr lang="en-GB" dirty="0"/>
          </a:p>
        </p:txBody>
      </p:sp>
      <p:pic>
        <p:nvPicPr>
          <p:cNvPr id="3" name="Picture 2">
            <a:extLst>
              <a:ext uri="{FF2B5EF4-FFF2-40B4-BE49-F238E27FC236}">
                <a16:creationId xmlns:a16="http://schemas.microsoft.com/office/drawing/2014/main" id="{2310F7BF-E3C3-D271-3D13-8B5232BF3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268" y="804592"/>
            <a:ext cx="5075979" cy="5248815"/>
          </a:xfrm>
          <a:prstGeom prst="rect">
            <a:avLst/>
          </a:prstGeom>
        </p:spPr>
      </p:pic>
    </p:spTree>
    <p:extLst>
      <p:ext uri="{BB962C8B-B14F-4D97-AF65-F5344CB8AC3E}">
        <p14:creationId xmlns:p14="http://schemas.microsoft.com/office/powerpoint/2010/main" val="154223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BBCE-0FE7-6335-82AE-327F038A070F}"/>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385CEB4-842D-3CDC-C0A1-A9D349F35947}"/>
              </a:ext>
            </a:extLst>
          </p:cNvPr>
          <p:cNvSpPr/>
          <p:nvPr/>
        </p:nvSpPr>
        <p:spPr>
          <a:xfrm>
            <a:off x="121722" y="805146"/>
            <a:ext cx="5064188" cy="2796698"/>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 name="Slide Number Placeholder 2">
            <a:extLst>
              <a:ext uri="{FF2B5EF4-FFF2-40B4-BE49-F238E27FC236}">
                <a16:creationId xmlns:a16="http://schemas.microsoft.com/office/drawing/2014/main" id="{50AAF4CC-1DC5-D937-3C3C-B9F920C6F1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26D7F149-8884-FA8B-08D6-12B960FEF689}"/>
              </a:ext>
            </a:extLst>
          </p:cNvPr>
          <p:cNvSpPr>
            <a:spLocks noGrp="1"/>
          </p:cNvSpPr>
          <p:nvPr>
            <p:ph type="title"/>
          </p:nvPr>
        </p:nvSpPr>
        <p:spPr/>
        <p:txBody>
          <a:bodyPr/>
          <a:lstStyle/>
          <a:p>
            <a:r>
              <a:rPr lang="en-US" err="1"/>
              <a:t>nuEMU</a:t>
            </a:r>
            <a:r>
              <a:rPr lang="en-US"/>
              <a:t>: Science case</a:t>
            </a:r>
            <a:endParaRPr lang="en-GB"/>
          </a:p>
        </p:txBody>
      </p:sp>
      <p:sp>
        <p:nvSpPr>
          <p:cNvPr id="20" name="Content Placeholder 3">
            <a:extLst>
              <a:ext uri="{FF2B5EF4-FFF2-40B4-BE49-F238E27FC236}">
                <a16:creationId xmlns:a16="http://schemas.microsoft.com/office/drawing/2014/main" id="{1EA6B5B1-7DE1-B952-87E5-97BB1851955F}"/>
              </a:ext>
            </a:extLst>
          </p:cNvPr>
          <p:cNvSpPr txBox="1">
            <a:spLocks/>
          </p:cNvSpPr>
          <p:nvPr/>
        </p:nvSpPr>
        <p:spPr bwMode="auto">
          <a:xfrm>
            <a:off x="212873" y="2802781"/>
            <a:ext cx="4881886" cy="1153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40 % of the current EMU programme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Quantum spin liquids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Low dimension systems</a:t>
            </a:r>
          </a:p>
        </p:txBody>
      </p:sp>
      <p:pic>
        <p:nvPicPr>
          <p:cNvPr id="7" name="Picture 6">
            <a:extLst>
              <a:ext uri="{FF2B5EF4-FFF2-40B4-BE49-F238E27FC236}">
                <a16:creationId xmlns:a16="http://schemas.microsoft.com/office/drawing/2014/main" id="{441373CB-4087-9E85-0B15-C1307028D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340877"/>
            <a:ext cx="4748568" cy="1356734"/>
          </a:xfrm>
          <a:prstGeom prst="rect">
            <a:avLst/>
          </a:prstGeom>
        </p:spPr>
      </p:pic>
      <p:sp>
        <p:nvSpPr>
          <p:cNvPr id="19" name="Content Placeholder 3">
            <a:extLst>
              <a:ext uri="{FF2B5EF4-FFF2-40B4-BE49-F238E27FC236}">
                <a16:creationId xmlns:a16="http://schemas.microsoft.com/office/drawing/2014/main" id="{2DBB5DD0-2E9D-312F-AA74-84111C046807}"/>
              </a:ext>
            </a:extLst>
          </p:cNvPr>
          <p:cNvSpPr txBox="1">
            <a:spLocks/>
          </p:cNvSpPr>
          <p:nvPr/>
        </p:nvSpPr>
        <p:spPr bwMode="auto">
          <a:xfrm>
            <a:off x="346954" y="897860"/>
            <a:ext cx="2947994" cy="551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1600" b="0" i="0" u="sng"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Magnetism</a:t>
            </a:r>
            <a:endParaRPr kumimoji="0" lang="is-IS" sz="16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endParaRPr>
          </a:p>
        </p:txBody>
      </p:sp>
      <p:sp>
        <p:nvSpPr>
          <p:cNvPr id="13" name="Rounded Rectangle 12">
            <a:extLst>
              <a:ext uri="{FF2B5EF4-FFF2-40B4-BE49-F238E27FC236}">
                <a16:creationId xmlns:a16="http://schemas.microsoft.com/office/drawing/2014/main" id="{0F581042-DF28-F8B5-5798-E738CC504652}"/>
              </a:ext>
            </a:extLst>
          </p:cNvPr>
          <p:cNvSpPr/>
          <p:nvPr/>
        </p:nvSpPr>
        <p:spPr>
          <a:xfrm>
            <a:off x="5270118" y="805146"/>
            <a:ext cx="5981462" cy="2430708"/>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9" name="Picture 8">
            <a:extLst>
              <a:ext uri="{FF2B5EF4-FFF2-40B4-BE49-F238E27FC236}">
                <a16:creationId xmlns:a16="http://schemas.microsoft.com/office/drawing/2014/main" id="{FDE72836-92C9-7156-16EB-44E93480CDFF}"/>
              </a:ext>
            </a:extLst>
          </p:cNvPr>
          <p:cNvPicPr>
            <a:picLocks noChangeAspect="1"/>
          </p:cNvPicPr>
          <p:nvPr/>
        </p:nvPicPr>
        <p:blipFill>
          <a:blip r:embed="rId4"/>
          <a:stretch>
            <a:fillRect/>
          </a:stretch>
        </p:blipFill>
        <p:spPr>
          <a:xfrm>
            <a:off x="8801040" y="941503"/>
            <a:ext cx="2450540" cy="2027266"/>
          </a:xfrm>
          <a:prstGeom prst="rect">
            <a:avLst/>
          </a:prstGeom>
        </p:spPr>
      </p:pic>
      <p:sp>
        <p:nvSpPr>
          <p:cNvPr id="18" name="Content Placeholder 3">
            <a:extLst>
              <a:ext uri="{FF2B5EF4-FFF2-40B4-BE49-F238E27FC236}">
                <a16:creationId xmlns:a16="http://schemas.microsoft.com/office/drawing/2014/main" id="{D0453898-E50C-568C-066E-1AD962C19DF4}"/>
              </a:ext>
            </a:extLst>
          </p:cNvPr>
          <p:cNvSpPr txBox="1">
            <a:spLocks/>
          </p:cNvSpPr>
          <p:nvPr/>
        </p:nvSpPr>
        <p:spPr bwMode="auto">
          <a:xfrm>
            <a:off x="5239737" y="1689073"/>
            <a:ext cx="4928618" cy="1163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30 % of the current EMU programme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Measuring a family of samples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In-operando experiments</a:t>
            </a:r>
          </a:p>
        </p:txBody>
      </p:sp>
      <p:sp>
        <p:nvSpPr>
          <p:cNvPr id="21" name="Content Placeholder 3">
            <a:extLst>
              <a:ext uri="{FF2B5EF4-FFF2-40B4-BE49-F238E27FC236}">
                <a16:creationId xmlns:a16="http://schemas.microsoft.com/office/drawing/2014/main" id="{43ED15A5-8370-EC77-9682-88AB991E374B}"/>
              </a:ext>
            </a:extLst>
          </p:cNvPr>
          <p:cNvSpPr txBox="1">
            <a:spLocks/>
          </p:cNvSpPr>
          <p:nvPr/>
        </p:nvSpPr>
        <p:spPr bwMode="auto">
          <a:xfrm>
            <a:off x="5418497" y="897859"/>
            <a:ext cx="2947994" cy="551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1600" b="0" i="0" u="sng"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Energy materials</a:t>
            </a:r>
            <a:endParaRPr kumimoji="0" lang="is-IS" sz="16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endParaRPr>
          </a:p>
        </p:txBody>
      </p:sp>
      <p:sp>
        <p:nvSpPr>
          <p:cNvPr id="4" name="Rounded Rectangle 12">
            <a:extLst>
              <a:ext uri="{FF2B5EF4-FFF2-40B4-BE49-F238E27FC236}">
                <a16:creationId xmlns:a16="http://schemas.microsoft.com/office/drawing/2014/main" id="{E854D709-D605-BEAB-8DA5-A73F994AB176}"/>
              </a:ext>
            </a:extLst>
          </p:cNvPr>
          <p:cNvSpPr/>
          <p:nvPr/>
        </p:nvSpPr>
        <p:spPr>
          <a:xfrm>
            <a:off x="5372392" y="3414728"/>
            <a:ext cx="5981407" cy="3443272"/>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 name="Rounded Rectangle 14">
            <a:extLst>
              <a:ext uri="{FF2B5EF4-FFF2-40B4-BE49-F238E27FC236}">
                <a16:creationId xmlns:a16="http://schemas.microsoft.com/office/drawing/2014/main" id="{6CF1DFD7-FFF9-DBAA-54FE-02877F8A44AE}"/>
              </a:ext>
            </a:extLst>
          </p:cNvPr>
          <p:cNvSpPr/>
          <p:nvPr/>
        </p:nvSpPr>
        <p:spPr>
          <a:xfrm>
            <a:off x="141878" y="3772623"/>
            <a:ext cx="5064188" cy="3039767"/>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6" name="Content Placeholder 3">
            <a:extLst>
              <a:ext uri="{FF2B5EF4-FFF2-40B4-BE49-F238E27FC236}">
                <a16:creationId xmlns:a16="http://schemas.microsoft.com/office/drawing/2014/main" id="{D76AD0CA-9184-9232-E83D-84F42CABEE20}"/>
              </a:ext>
            </a:extLst>
          </p:cNvPr>
          <p:cNvSpPr txBox="1">
            <a:spLocks/>
          </p:cNvSpPr>
          <p:nvPr/>
        </p:nvSpPr>
        <p:spPr bwMode="auto">
          <a:xfrm>
            <a:off x="346954" y="5618132"/>
            <a:ext cx="4812104" cy="11942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Chemical systems including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Catalysts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MOFs</a:t>
            </a:r>
          </a:p>
        </p:txBody>
      </p:sp>
      <p:sp>
        <p:nvSpPr>
          <p:cNvPr id="8" name="Content Placeholder 3">
            <a:extLst>
              <a:ext uri="{FF2B5EF4-FFF2-40B4-BE49-F238E27FC236}">
                <a16:creationId xmlns:a16="http://schemas.microsoft.com/office/drawing/2014/main" id="{0EBFD7EF-0DD8-1514-AEBD-A0F1862B148C}"/>
              </a:ext>
            </a:extLst>
          </p:cNvPr>
          <p:cNvSpPr txBox="1">
            <a:spLocks/>
          </p:cNvSpPr>
          <p:nvPr/>
        </p:nvSpPr>
        <p:spPr bwMode="auto">
          <a:xfrm>
            <a:off x="5409437" y="3840796"/>
            <a:ext cx="4928618" cy="2837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Semiconductor systems including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Photovoltaic materials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Power semiconductors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Carrier lifetime measurement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14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Hydrogen dynamics</a:t>
            </a:r>
          </a:p>
        </p:txBody>
      </p:sp>
      <p:sp>
        <p:nvSpPr>
          <p:cNvPr id="11" name="Content Placeholder 3">
            <a:extLst>
              <a:ext uri="{FF2B5EF4-FFF2-40B4-BE49-F238E27FC236}">
                <a16:creationId xmlns:a16="http://schemas.microsoft.com/office/drawing/2014/main" id="{69BA12CA-08AD-67C5-5329-D3EC1AE23421}"/>
              </a:ext>
            </a:extLst>
          </p:cNvPr>
          <p:cNvSpPr txBox="1">
            <a:spLocks/>
          </p:cNvSpPr>
          <p:nvPr/>
        </p:nvSpPr>
        <p:spPr bwMode="auto">
          <a:xfrm>
            <a:off x="5483700" y="3475630"/>
            <a:ext cx="2947994" cy="551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1600" b="0" i="0" u="sng"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Semiconductors</a:t>
            </a:r>
            <a:endParaRPr kumimoji="0" lang="is-IS" sz="16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endParaRPr>
          </a:p>
        </p:txBody>
      </p:sp>
      <p:grpSp>
        <p:nvGrpSpPr>
          <p:cNvPr id="12" name="Group 11">
            <a:extLst>
              <a:ext uri="{FF2B5EF4-FFF2-40B4-BE49-F238E27FC236}">
                <a16:creationId xmlns:a16="http://schemas.microsoft.com/office/drawing/2014/main" id="{E0C2E3DE-2157-21EA-6055-D5B68355AE38}"/>
              </a:ext>
            </a:extLst>
          </p:cNvPr>
          <p:cNvGrpSpPr/>
          <p:nvPr/>
        </p:nvGrpSpPr>
        <p:grpSpPr>
          <a:xfrm>
            <a:off x="997247" y="3936763"/>
            <a:ext cx="4198855" cy="1727825"/>
            <a:chOff x="302359" y="1399928"/>
            <a:chExt cx="4812104" cy="2268182"/>
          </a:xfrm>
        </p:grpSpPr>
        <p:pic>
          <p:nvPicPr>
            <p:cNvPr id="14" name="Picture 13">
              <a:extLst>
                <a:ext uri="{FF2B5EF4-FFF2-40B4-BE49-F238E27FC236}">
                  <a16:creationId xmlns:a16="http://schemas.microsoft.com/office/drawing/2014/main" id="{976D49DE-B1BF-9E9A-CCFC-99692E01F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59" y="1399928"/>
              <a:ext cx="4812104" cy="2268182"/>
            </a:xfrm>
            <a:prstGeom prst="rect">
              <a:avLst/>
            </a:prstGeom>
          </p:spPr>
        </p:pic>
        <p:sp>
          <p:nvSpPr>
            <p:cNvPr id="16" name="Rectangle 15">
              <a:extLst>
                <a:ext uri="{FF2B5EF4-FFF2-40B4-BE49-F238E27FC236}">
                  <a16:creationId xmlns:a16="http://schemas.microsoft.com/office/drawing/2014/main" id="{1F3E2EC3-8D70-3AFA-CFB2-029F2792144E}"/>
                </a:ext>
              </a:extLst>
            </p:cNvPr>
            <p:cNvSpPr/>
            <p:nvPr/>
          </p:nvSpPr>
          <p:spPr>
            <a:xfrm>
              <a:off x="2585545" y="2932386"/>
              <a:ext cx="409903" cy="157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7" name="Picture 16"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424A53E9-370F-2C21-0BB2-CC89A43537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1845" y="3534435"/>
            <a:ext cx="2213015" cy="2837198"/>
          </a:xfrm>
          <a:prstGeom prst="rect">
            <a:avLst/>
          </a:prstGeom>
        </p:spPr>
      </p:pic>
      <p:pic>
        <p:nvPicPr>
          <p:cNvPr id="22" name="Picture 21">
            <a:extLst>
              <a:ext uri="{FF2B5EF4-FFF2-40B4-BE49-F238E27FC236}">
                <a16:creationId xmlns:a16="http://schemas.microsoft.com/office/drawing/2014/main" id="{5B88BE43-95A8-3C42-867F-ACE46C63D75F}"/>
              </a:ext>
            </a:extLst>
          </p:cNvPr>
          <p:cNvPicPr>
            <a:picLocks noChangeAspect="1"/>
          </p:cNvPicPr>
          <p:nvPr/>
        </p:nvPicPr>
        <p:blipFill>
          <a:blip r:embed="rId7"/>
          <a:stretch>
            <a:fillRect/>
          </a:stretch>
        </p:blipFill>
        <p:spPr>
          <a:xfrm>
            <a:off x="5741161" y="5220445"/>
            <a:ext cx="1896703" cy="1664818"/>
          </a:xfrm>
          <a:prstGeom prst="rect">
            <a:avLst/>
          </a:prstGeom>
        </p:spPr>
      </p:pic>
      <p:sp>
        <p:nvSpPr>
          <p:cNvPr id="10" name="Content Placeholder 3">
            <a:extLst>
              <a:ext uri="{FF2B5EF4-FFF2-40B4-BE49-F238E27FC236}">
                <a16:creationId xmlns:a16="http://schemas.microsoft.com/office/drawing/2014/main" id="{80FBDC99-36DC-68C7-D051-190CEBAA0F4F}"/>
              </a:ext>
            </a:extLst>
          </p:cNvPr>
          <p:cNvSpPr txBox="1">
            <a:spLocks/>
          </p:cNvSpPr>
          <p:nvPr/>
        </p:nvSpPr>
        <p:spPr bwMode="auto">
          <a:xfrm>
            <a:off x="379200" y="3822961"/>
            <a:ext cx="2947994" cy="551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1600" b="0" i="0" u="sng"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Chemistry</a:t>
            </a:r>
            <a:endParaRPr kumimoji="0" lang="is-IS" sz="16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endParaRPr>
          </a:p>
        </p:txBody>
      </p:sp>
    </p:spTree>
    <p:extLst>
      <p:ext uri="{BB962C8B-B14F-4D97-AF65-F5344CB8AC3E}">
        <p14:creationId xmlns:p14="http://schemas.microsoft.com/office/powerpoint/2010/main" val="1438737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12A07-0EF6-9968-3F4D-3E1D24397AB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9CEA43-1DF4-2F2C-453B-2861B196D7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8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0D6F5F31-3DC7-09FF-26E5-8A2505D8EFF0}"/>
              </a:ext>
            </a:extLst>
          </p:cNvPr>
          <p:cNvSpPr>
            <a:spLocks noGrp="1"/>
          </p:cNvSpPr>
          <p:nvPr>
            <p:ph type="title"/>
          </p:nvPr>
        </p:nvSpPr>
        <p:spPr/>
        <p:txBody>
          <a:bodyPr/>
          <a:lstStyle/>
          <a:p>
            <a:r>
              <a:rPr lang="en-US" err="1"/>
              <a:t>nuEMU</a:t>
            </a:r>
            <a:r>
              <a:rPr lang="en-US"/>
              <a:t>: Beamline extension</a:t>
            </a:r>
            <a:endParaRPr lang="en-GB"/>
          </a:p>
        </p:txBody>
      </p:sp>
      <p:sp>
        <p:nvSpPr>
          <p:cNvPr id="20" name="Content Placeholder 3">
            <a:extLst>
              <a:ext uri="{FF2B5EF4-FFF2-40B4-BE49-F238E27FC236}">
                <a16:creationId xmlns:a16="http://schemas.microsoft.com/office/drawing/2014/main" id="{DBF251AE-9B66-DF72-4CC8-AC03A1ACC009}"/>
              </a:ext>
            </a:extLst>
          </p:cNvPr>
          <p:cNvSpPr txBox="1">
            <a:spLocks/>
          </p:cNvSpPr>
          <p:nvPr/>
        </p:nvSpPr>
        <p:spPr bwMode="auto">
          <a:xfrm>
            <a:off x="4670209" y="3550881"/>
            <a:ext cx="6641951" cy="3170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20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Current beam spot very large in horizontal direction due to dispersion from the kicker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20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Additional magnets in nuEMU enable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20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Canceling the dispersion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is-IS" sz="20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More focused beam</a:t>
            </a:r>
            <a:br>
              <a:rPr kumimoji="0" lang="is-IS" sz="20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br>
            <a:r>
              <a:rPr kumimoji="0" lang="is-IS" sz="20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(current 27 mm → 10 mm) </a:t>
            </a:r>
          </a:p>
          <a:p>
            <a:pPr marL="742950" marR="0" lvl="1" indent="-285750" algn="l" defTabSz="914400" rtl="0" eaLnBrk="0" fontAlgn="base" latinLnBrk="0" hangingPunct="0">
              <a:lnSpc>
                <a:spcPct val="100000"/>
              </a:lnSpc>
              <a:spcBef>
                <a:spcPct val="20000"/>
              </a:spcBef>
              <a:spcAft>
                <a:spcPct val="0"/>
              </a:spcAft>
              <a:buClrTx/>
              <a:buSzTx/>
              <a:buFont typeface="System Font Regular"/>
              <a:buChar char="🌟"/>
              <a:tabLst/>
              <a:defRPr/>
            </a:pPr>
            <a:r>
              <a:rPr kumimoji="0" lang="is-IS" sz="2000" b="1"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10x improvement for small samples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2000" b="0"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Pulse slicer for 10 ns pulse width</a:t>
            </a:r>
          </a:p>
          <a:p>
            <a:pPr marL="742950" marR="0" lvl="1" indent="-285750" algn="l" defTabSz="914400" rtl="0" eaLnBrk="0" fontAlgn="base" latinLnBrk="0" hangingPunct="0">
              <a:lnSpc>
                <a:spcPct val="100000"/>
              </a:lnSpc>
              <a:spcBef>
                <a:spcPct val="20000"/>
              </a:spcBef>
              <a:spcAft>
                <a:spcPct val="0"/>
              </a:spcAft>
              <a:buClrTx/>
              <a:buSzTx/>
              <a:buFont typeface="System Font Regular"/>
              <a:buChar char="🌟"/>
              <a:tabLst/>
              <a:defRPr/>
            </a:pPr>
            <a:r>
              <a:rPr kumimoji="0" lang="is-IS" sz="2000" b="1" i="0" u="none" strike="noStrike" kern="0" cap="none" spc="0" normalizeH="0" baseline="0" noProof="0">
                <a:ln>
                  <a:noFill/>
                </a:ln>
                <a:solidFill>
                  <a:schemeClr val="accent1"/>
                </a:solidFill>
                <a:effectLst/>
                <a:uLnTx/>
                <a:uFillTx/>
                <a:latin typeface="Segoe UI" panose="020B0502040204020203" pitchFamily="34" charset="0"/>
                <a:ea typeface="ＭＳ Ｐゴシック" charset="0"/>
                <a:cs typeface="Segoe UI" panose="020B0502040204020203" pitchFamily="34" charset="0"/>
              </a:rPr>
              <a:t>Unlocks new materials which can be studied</a:t>
            </a:r>
          </a:p>
        </p:txBody>
      </p:sp>
      <p:pic>
        <p:nvPicPr>
          <p:cNvPr id="7" name="Picture 6" descr="A comparison of a rainbow colored oval&#10;&#10;Description automatically generated with medium confidence">
            <a:extLst>
              <a:ext uri="{FF2B5EF4-FFF2-40B4-BE49-F238E27FC236}">
                <a16:creationId xmlns:a16="http://schemas.microsoft.com/office/drawing/2014/main" id="{708AB62B-1D14-0213-066F-3DE6BEB6F6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08" y="4467178"/>
            <a:ext cx="4234739" cy="2208259"/>
          </a:xfrm>
          <a:prstGeom prst="rect">
            <a:avLst/>
          </a:prstGeom>
        </p:spPr>
      </p:pic>
      <p:grpSp>
        <p:nvGrpSpPr>
          <p:cNvPr id="28" name="Group 27">
            <a:extLst>
              <a:ext uri="{FF2B5EF4-FFF2-40B4-BE49-F238E27FC236}">
                <a16:creationId xmlns:a16="http://schemas.microsoft.com/office/drawing/2014/main" id="{36DBAFCC-26FF-B7A9-932F-3EC2E87A76A9}"/>
              </a:ext>
            </a:extLst>
          </p:cNvPr>
          <p:cNvGrpSpPr>
            <a:grpSpLocks noChangeAspect="1"/>
          </p:cNvGrpSpPr>
          <p:nvPr/>
        </p:nvGrpSpPr>
        <p:grpSpPr>
          <a:xfrm rot="16200000">
            <a:off x="401081" y="434933"/>
            <a:ext cx="4257773" cy="5017125"/>
            <a:chOff x="462456" y="940878"/>
            <a:chExt cx="3983420" cy="4693844"/>
          </a:xfrm>
        </p:grpSpPr>
        <p:pic>
          <p:nvPicPr>
            <p:cNvPr id="5" name="Picture 4" descr="A diagram of a machine&#10;&#10;Description automatically generated">
              <a:extLst>
                <a:ext uri="{FF2B5EF4-FFF2-40B4-BE49-F238E27FC236}">
                  <a16:creationId xmlns:a16="http://schemas.microsoft.com/office/drawing/2014/main" id="{36E9D373-00C5-B21C-B349-A9FFD50A5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75006" y="2022496"/>
              <a:ext cx="4143054" cy="3081397"/>
            </a:xfrm>
            <a:prstGeom prst="rect">
              <a:avLst/>
            </a:prstGeom>
          </p:spPr>
        </p:pic>
        <p:cxnSp>
          <p:nvCxnSpPr>
            <p:cNvPr id="16" name="Straight Arrow Connector 15">
              <a:extLst>
                <a:ext uri="{FF2B5EF4-FFF2-40B4-BE49-F238E27FC236}">
                  <a16:creationId xmlns:a16="http://schemas.microsoft.com/office/drawing/2014/main" id="{166569C3-E28B-45BA-750F-0C26B7FB2365}"/>
                </a:ext>
              </a:extLst>
            </p:cNvPr>
            <p:cNvCxnSpPr>
              <a:cxnSpLocks/>
            </p:cNvCxnSpPr>
            <p:nvPr/>
          </p:nvCxnSpPr>
          <p:spPr>
            <a:xfrm>
              <a:off x="462456" y="1334814"/>
              <a:ext cx="3983420" cy="0"/>
            </a:xfrm>
            <a:prstGeom prst="straightConnector1">
              <a:avLst/>
            </a:prstGeom>
            <a:ln w="38100">
              <a:solidFill>
                <a:srgbClr val="003088"/>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65738B-E813-31D1-B4AE-8DF3CC42716A}"/>
                </a:ext>
              </a:extLst>
            </p:cNvPr>
            <p:cNvCxnSpPr>
              <a:cxnSpLocks/>
            </p:cNvCxnSpPr>
            <p:nvPr/>
          </p:nvCxnSpPr>
          <p:spPr>
            <a:xfrm>
              <a:off x="462456" y="1334814"/>
              <a:ext cx="861847" cy="630620"/>
            </a:xfrm>
            <a:prstGeom prst="straightConnector1">
              <a:avLst/>
            </a:prstGeom>
            <a:ln w="38100">
              <a:solidFill>
                <a:srgbClr val="003088"/>
              </a:solidFill>
              <a:tailEnd type="arrow"/>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039D8A3-F7C4-5AC0-F8A7-CC97A94088F6}"/>
                </a:ext>
              </a:extLst>
            </p:cNvPr>
            <p:cNvSpPr txBox="1">
              <a:spLocks/>
            </p:cNvSpPr>
            <p:nvPr/>
          </p:nvSpPr>
          <p:spPr bwMode="auto">
            <a:xfrm>
              <a:off x="1251473" y="940878"/>
              <a:ext cx="2680905" cy="47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2000" b="0"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SuperMuSR beamline</a:t>
              </a:r>
            </a:p>
          </p:txBody>
        </p:sp>
        <p:sp>
          <p:nvSpPr>
            <p:cNvPr id="25" name="Content Placeholder 3">
              <a:extLst>
                <a:ext uri="{FF2B5EF4-FFF2-40B4-BE49-F238E27FC236}">
                  <a16:creationId xmlns:a16="http://schemas.microsoft.com/office/drawing/2014/main" id="{6C989CDA-5A27-92B0-422F-5DF51A736D5A}"/>
                </a:ext>
              </a:extLst>
            </p:cNvPr>
            <p:cNvSpPr txBox="1">
              <a:spLocks/>
            </p:cNvSpPr>
            <p:nvPr/>
          </p:nvSpPr>
          <p:spPr bwMode="auto">
            <a:xfrm rot="5400000">
              <a:off x="2254323" y="4824661"/>
              <a:ext cx="1095382" cy="472363"/>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2000" b="0"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nuEMU</a:t>
              </a:r>
            </a:p>
          </p:txBody>
        </p:sp>
      </p:grpSp>
      <p:pic>
        <p:nvPicPr>
          <p:cNvPr id="6" name="Picture 5">
            <a:extLst>
              <a:ext uri="{FF2B5EF4-FFF2-40B4-BE49-F238E27FC236}">
                <a16:creationId xmlns:a16="http://schemas.microsoft.com/office/drawing/2014/main" id="{2BF56D04-4C6A-A90E-7285-C58FE52CEB4D}"/>
              </a:ext>
            </a:extLst>
          </p:cNvPr>
          <p:cNvPicPr>
            <a:picLocks noChangeAspect="1"/>
          </p:cNvPicPr>
          <p:nvPr/>
        </p:nvPicPr>
        <p:blipFill>
          <a:blip r:embed="rId5"/>
          <a:stretch>
            <a:fillRect/>
          </a:stretch>
        </p:blipFill>
        <p:spPr>
          <a:xfrm>
            <a:off x="5571255" y="61452"/>
            <a:ext cx="4540302" cy="3555077"/>
          </a:xfrm>
          <a:prstGeom prst="rect">
            <a:avLst/>
          </a:prstGeom>
        </p:spPr>
      </p:pic>
      <p:sp>
        <p:nvSpPr>
          <p:cNvPr id="8" name="TextBox 7">
            <a:extLst>
              <a:ext uri="{FF2B5EF4-FFF2-40B4-BE49-F238E27FC236}">
                <a16:creationId xmlns:a16="http://schemas.microsoft.com/office/drawing/2014/main" id="{939DCB61-C8D0-8FCE-D8DF-225C52AB0FA9}"/>
              </a:ext>
            </a:extLst>
          </p:cNvPr>
          <p:cNvSpPr txBox="1"/>
          <p:nvPr/>
        </p:nvSpPr>
        <p:spPr>
          <a:xfrm>
            <a:off x="9174256" y="825518"/>
            <a:ext cx="520701" cy="200055"/>
          </a:xfrm>
          <a:prstGeom prst="rect">
            <a:avLst/>
          </a:prstGeom>
          <a:solidFill>
            <a:schemeClr val="bg1"/>
          </a:solidFill>
        </p:spPr>
        <p:txBody>
          <a:bodyPr wrap="square" lIns="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a:ea typeface="+mn-ea"/>
                <a:cs typeface="+mn-cs"/>
              </a:rPr>
              <a:t>EMU</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C2DA2691-4898-7063-FDD8-54CFAD056068}"/>
              </a:ext>
            </a:extLst>
          </p:cNvPr>
          <p:cNvCxnSpPr>
            <a:cxnSpLocks/>
          </p:cNvCxnSpPr>
          <p:nvPr/>
        </p:nvCxnSpPr>
        <p:spPr>
          <a:xfrm>
            <a:off x="6489700" y="485775"/>
            <a:ext cx="0" cy="2682875"/>
          </a:xfrm>
          <a:prstGeom prst="line">
            <a:avLst/>
          </a:prstGeom>
          <a:ln>
            <a:prstDash val="lgDashDotDot"/>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CB8667B3-355D-8509-FA6C-0D2E0FF057FA}"/>
              </a:ext>
            </a:extLst>
          </p:cNvPr>
          <p:cNvSpPr/>
          <p:nvPr/>
        </p:nvSpPr>
        <p:spPr>
          <a:xfrm>
            <a:off x="8973906" y="2656815"/>
            <a:ext cx="1004975" cy="47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0</a:t>
            </a:r>
          </a:p>
        </p:txBody>
      </p:sp>
    </p:spTree>
    <p:extLst>
      <p:ext uri="{BB962C8B-B14F-4D97-AF65-F5344CB8AC3E}">
        <p14:creationId xmlns:p14="http://schemas.microsoft.com/office/powerpoint/2010/main" val="3784706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0BA8-4A15-0176-4250-48177130993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05C4C44C-80ED-FDC8-F1F2-32EF3E402788}"/>
              </a:ext>
            </a:extLst>
          </p:cNvPr>
          <p:cNvSpPr/>
          <p:nvPr/>
        </p:nvSpPr>
        <p:spPr>
          <a:xfrm>
            <a:off x="77003" y="807665"/>
            <a:ext cx="3937949" cy="5913810"/>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8" name="Rounded Rectangle 7">
            <a:extLst>
              <a:ext uri="{FF2B5EF4-FFF2-40B4-BE49-F238E27FC236}">
                <a16:creationId xmlns:a16="http://schemas.microsoft.com/office/drawing/2014/main" id="{960D2A9E-588F-F094-039B-EE0BC3B2FD60}"/>
              </a:ext>
            </a:extLst>
          </p:cNvPr>
          <p:cNvSpPr/>
          <p:nvPr/>
        </p:nvSpPr>
        <p:spPr>
          <a:xfrm>
            <a:off x="4106739" y="807665"/>
            <a:ext cx="7994429" cy="3945766"/>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 name="Slide Number Placeholder 2">
            <a:extLst>
              <a:ext uri="{FF2B5EF4-FFF2-40B4-BE49-F238E27FC236}">
                <a16:creationId xmlns:a16="http://schemas.microsoft.com/office/drawing/2014/main" id="{F8302330-018F-D420-577A-D2ACA4948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01B8E-4C5D-4D9E-8821-9696CA0E0E3F}" type="slidenum">
              <a:rPr kumimoji="0" lang="en-GB" sz="18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65475F3B-DDBD-A0E3-BAF7-09A78C872607}"/>
              </a:ext>
            </a:extLst>
          </p:cNvPr>
          <p:cNvSpPr>
            <a:spLocks noGrp="1"/>
          </p:cNvSpPr>
          <p:nvPr>
            <p:ph type="title"/>
          </p:nvPr>
        </p:nvSpPr>
        <p:spPr/>
        <p:txBody>
          <a:bodyPr/>
          <a:lstStyle/>
          <a:p>
            <a:r>
              <a:rPr lang="en-US" err="1"/>
              <a:t>nuEMU</a:t>
            </a:r>
            <a:r>
              <a:rPr lang="en-US"/>
              <a:t>: Major Upgrade of EMU</a:t>
            </a:r>
            <a:endParaRPr lang="en-GB"/>
          </a:p>
        </p:txBody>
      </p:sp>
      <p:sp>
        <p:nvSpPr>
          <p:cNvPr id="20" name="Content Placeholder 3">
            <a:extLst>
              <a:ext uri="{FF2B5EF4-FFF2-40B4-BE49-F238E27FC236}">
                <a16:creationId xmlns:a16="http://schemas.microsoft.com/office/drawing/2014/main" id="{590AE58E-EBB0-82D9-D3E6-637A714CCCD7}"/>
              </a:ext>
            </a:extLst>
          </p:cNvPr>
          <p:cNvSpPr txBox="1">
            <a:spLocks/>
          </p:cNvSpPr>
          <p:nvPr/>
        </p:nvSpPr>
        <p:spPr bwMode="auto">
          <a:xfrm>
            <a:off x="182618" y="917023"/>
            <a:ext cx="3453416" cy="417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2000" b="0" i="0" u="sng"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High data rates</a:t>
            </a:r>
          </a:p>
        </p:txBody>
      </p:sp>
      <p:sp>
        <p:nvSpPr>
          <p:cNvPr id="9" name="Content Placeholder 3">
            <a:extLst>
              <a:ext uri="{FF2B5EF4-FFF2-40B4-BE49-F238E27FC236}">
                <a16:creationId xmlns:a16="http://schemas.microsoft.com/office/drawing/2014/main" id="{F07C52FE-B06A-2527-D28C-6CDDCEBE881D}"/>
              </a:ext>
            </a:extLst>
          </p:cNvPr>
          <p:cNvSpPr txBox="1">
            <a:spLocks/>
          </p:cNvSpPr>
          <p:nvPr/>
        </p:nvSpPr>
        <p:spPr bwMode="auto">
          <a:xfrm>
            <a:off x="165003" y="5150049"/>
            <a:ext cx="3849949" cy="2173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2000" b="0"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New detector design</a:t>
            </a:r>
            <a:br>
              <a:rPr kumimoji="0" lang="is-IS" sz="2000" b="0"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br>
            <a:r>
              <a:rPr kumimoji="0" lang="is-IS" sz="2000" b="0"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for higher count rate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is-IS" sz="2000" b="0"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Utilise the detector technology in Super-MuSR</a:t>
            </a:r>
          </a:p>
        </p:txBody>
      </p:sp>
      <p:grpSp>
        <p:nvGrpSpPr>
          <p:cNvPr id="5" name="Group 4">
            <a:extLst>
              <a:ext uri="{FF2B5EF4-FFF2-40B4-BE49-F238E27FC236}">
                <a16:creationId xmlns:a16="http://schemas.microsoft.com/office/drawing/2014/main" id="{70221ABB-2B82-2E36-6393-5F946A48339C}"/>
              </a:ext>
            </a:extLst>
          </p:cNvPr>
          <p:cNvGrpSpPr/>
          <p:nvPr/>
        </p:nvGrpSpPr>
        <p:grpSpPr>
          <a:xfrm>
            <a:off x="4127026" y="4812440"/>
            <a:ext cx="7987971" cy="1884960"/>
            <a:chOff x="4127025" y="806489"/>
            <a:chExt cx="7987971" cy="1537319"/>
          </a:xfrm>
        </p:grpSpPr>
        <p:sp>
          <p:nvSpPr>
            <p:cNvPr id="6" name="Rounded Rectangle 5">
              <a:extLst>
                <a:ext uri="{FF2B5EF4-FFF2-40B4-BE49-F238E27FC236}">
                  <a16:creationId xmlns:a16="http://schemas.microsoft.com/office/drawing/2014/main" id="{CE20847B-C7E4-9C97-A1E9-1C7E823F4525}"/>
                </a:ext>
              </a:extLst>
            </p:cNvPr>
            <p:cNvSpPr/>
            <p:nvPr/>
          </p:nvSpPr>
          <p:spPr>
            <a:xfrm>
              <a:off x="4127025" y="807666"/>
              <a:ext cx="7987971" cy="1536142"/>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1" name="Content Placeholder 3">
              <a:extLst>
                <a:ext uri="{FF2B5EF4-FFF2-40B4-BE49-F238E27FC236}">
                  <a16:creationId xmlns:a16="http://schemas.microsoft.com/office/drawing/2014/main" id="{8028F692-5967-611F-61C4-26B2D76F74AB}"/>
                </a:ext>
              </a:extLst>
            </p:cNvPr>
            <p:cNvSpPr txBox="1">
              <a:spLocks/>
            </p:cNvSpPr>
            <p:nvPr/>
          </p:nvSpPr>
          <p:spPr bwMode="auto">
            <a:xfrm>
              <a:off x="4183556" y="806489"/>
              <a:ext cx="3453416" cy="417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2000" b="0" i="0" u="sng"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Field homogeneity</a:t>
              </a:r>
            </a:p>
          </p:txBody>
        </p:sp>
        <p:sp>
          <p:nvSpPr>
            <p:cNvPr id="12" name="Content Placeholder 3">
              <a:extLst>
                <a:ext uri="{FF2B5EF4-FFF2-40B4-BE49-F238E27FC236}">
                  <a16:creationId xmlns:a16="http://schemas.microsoft.com/office/drawing/2014/main" id="{0ABE1063-CE85-DFFD-D577-B2AA407F0304}"/>
                </a:ext>
              </a:extLst>
            </p:cNvPr>
            <p:cNvSpPr txBox="1">
              <a:spLocks/>
            </p:cNvSpPr>
            <p:nvPr/>
          </p:nvSpPr>
          <p:spPr bwMode="auto">
            <a:xfrm>
              <a:off x="4190205" y="1134013"/>
              <a:ext cx="7689134" cy="8378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 typeface="System Font Regular"/>
                <a:buChar char="🌟"/>
                <a:tabLst/>
                <a:defRPr/>
              </a:pPr>
              <a:r>
                <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Opens new opportunities for studying chemical kinetics</a:t>
              </a:r>
            </a:p>
            <a:p>
              <a:pPr marL="342900" marR="0" lvl="0" indent="-342900" algn="l" defTabSz="914400" rtl="0" eaLnBrk="0" fontAlgn="base" latinLnBrk="0" hangingPunct="0">
                <a:lnSpc>
                  <a:spcPct val="100000"/>
                </a:lnSpc>
                <a:spcBef>
                  <a:spcPct val="20000"/>
                </a:spcBef>
                <a:spcAft>
                  <a:spcPct val="0"/>
                </a:spcAft>
                <a:buClrTx/>
                <a:buSzTx/>
                <a:buFont typeface="System Font Regular"/>
                <a:buChar char="🌟"/>
                <a:tabLst/>
                <a:defRPr/>
              </a:pPr>
              <a:r>
                <a:rPr lang="is-IS" sz="2000" b="1" kern="0">
                  <a:solidFill>
                    <a:srgbClr val="1F3088"/>
                  </a:solidFill>
                </a:rPr>
                <a:t>Combined with pulse slicing gives over an order of magnitude in dynamic range</a:t>
              </a:r>
              <a:endPar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endParaRPr>
            </a:p>
          </p:txBody>
        </p:sp>
      </p:grpSp>
      <p:pic>
        <p:nvPicPr>
          <p:cNvPr id="18" name="Picture 17" descr="A train with a long rectangular object&#10;&#10;Description automatically generated with medium confidence">
            <a:extLst>
              <a:ext uri="{FF2B5EF4-FFF2-40B4-BE49-F238E27FC236}">
                <a16:creationId xmlns:a16="http://schemas.microsoft.com/office/drawing/2014/main" id="{2BA08B5E-CC51-CBCC-EBE3-74D111144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18" y="2349609"/>
            <a:ext cx="2974358" cy="1345543"/>
          </a:xfrm>
          <a:prstGeom prst="rect">
            <a:avLst/>
          </a:prstGeom>
        </p:spPr>
      </p:pic>
      <p:pic>
        <p:nvPicPr>
          <p:cNvPr id="21" name="Picture 20" descr="A white barrel with blue and black text&#10;&#10;Description automatically generated with medium confidence">
            <a:extLst>
              <a:ext uri="{FF2B5EF4-FFF2-40B4-BE49-F238E27FC236}">
                <a16:creationId xmlns:a16="http://schemas.microsoft.com/office/drawing/2014/main" id="{313D1D3F-44FB-4993-42D7-A41C1122E9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0445" y="3374584"/>
            <a:ext cx="1695831" cy="1599139"/>
          </a:xfrm>
          <a:prstGeom prst="rect">
            <a:avLst/>
          </a:prstGeom>
        </p:spPr>
      </p:pic>
      <p:sp>
        <p:nvSpPr>
          <p:cNvPr id="29" name="Content Placeholder 3">
            <a:extLst>
              <a:ext uri="{FF2B5EF4-FFF2-40B4-BE49-F238E27FC236}">
                <a16:creationId xmlns:a16="http://schemas.microsoft.com/office/drawing/2014/main" id="{EFA0E632-D355-60F6-2F52-0773F81B1D3E}"/>
              </a:ext>
            </a:extLst>
          </p:cNvPr>
          <p:cNvSpPr txBox="1">
            <a:spLocks/>
          </p:cNvSpPr>
          <p:nvPr/>
        </p:nvSpPr>
        <p:spPr bwMode="auto">
          <a:xfrm>
            <a:off x="4190206" y="902266"/>
            <a:ext cx="6585618" cy="417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s-IS" sz="2000" b="0" i="0" u="sng"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Enhanced laser facility</a:t>
            </a:r>
          </a:p>
        </p:txBody>
      </p:sp>
      <p:sp>
        <p:nvSpPr>
          <p:cNvPr id="30" name="Content Placeholder 3">
            <a:extLst>
              <a:ext uri="{FF2B5EF4-FFF2-40B4-BE49-F238E27FC236}">
                <a16:creationId xmlns:a16="http://schemas.microsoft.com/office/drawing/2014/main" id="{CF0EA8B1-EAEA-4BAF-5D0E-7B7B14742B39}"/>
              </a:ext>
            </a:extLst>
          </p:cNvPr>
          <p:cNvSpPr txBox="1">
            <a:spLocks/>
          </p:cNvSpPr>
          <p:nvPr/>
        </p:nvSpPr>
        <p:spPr bwMode="auto">
          <a:xfrm>
            <a:off x="4102952" y="2951742"/>
            <a:ext cx="3873067" cy="1711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is-IS" sz="2000" b="0"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endParaRPr>
          </a:p>
        </p:txBody>
      </p:sp>
      <p:pic>
        <p:nvPicPr>
          <p:cNvPr id="31" name="Picture 30" descr="A diagram of a machine&#10;&#10;Description automatically generated">
            <a:extLst>
              <a:ext uri="{FF2B5EF4-FFF2-40B4-BE49-F238E27FC236}">
                <a16:creationId xmlns:a16="http://schemas.microsoft.com/office/drawing/2014/main" id="{7CFEF3DE-141B-AEAB-9969-73819369D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5207" y="2377463"/>
            <a:ext cx="3873067" cy="2286390"/>
          </a:xfrm>
          <a:prstGeom prst="rect">
            <a:avLst/>
          </a:prstGeom>
        </p:spPr>
      </p:pic>
      <p:sp>
        <p:nvSpPr>
          <p:cNvPr id="32" name="Content Placeholder 3">
            <a:extLst>
              <a:ext uri="{FF2B5EF4-FFF2-40B4-BE49-F238E27FC236}">
                <a16:creationId xmlns:a16="http://schemas.microsoft.com/office/drawing/2014/main" id="{0EA8ED9C-0F3E-E474-F690-FDB67FF87237}"/>
              </a:ext>
            </a:extLst>
          </p:cNvPr>
          <p:cNvSpPr txBox="1">
            <a:spLocks/>
          </p:cNvSpPr>
          <p:nvPr/>
        </p:nvSpPr>
        <p:spPr bwMode="auto">
          <a:xfrm>
            <a:off x="4120567" y="1359268"/>
            <a:ext cx="7790275" cy="1761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 typeface="System Font Regular"/>
              <a:buChar char="🌟"/>
              <a:tabLst/>
              <a:defRPr/>
            </a:pPr>
            <a:r>
              <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The small beam allows for uniform illumination of samples</a:t>
            </a:r>
          </a:p>
          <a:p>
            <a:pPr marL="342900" marR="0" lvl="0" indent="-342900" algn="l" defTabSz="914400" rtl="0" eaLnBrk="0" fontAlgn="base" latinLnBrk="0" hangingPunct="0">
              <a:lnSpc>
                <a:spcPct val="100000"/>
              </a:lnSpc>
              <a:spcBef>
                <a:spcPct val="20000"/>
              </a:spcBef>
              <a:spcAft>
                <a:spcPct val="0"/>
              </a:spcAft>
              <a:buClrTx/>
              <a:buSzTx/>
              <a:buFont typeface="System Font Regular"/>
              <a:buChar char="🌟"/>
              <a:tabLst/>
              <a:defRPr/>
            </a:pPr>
            <a:r>
              <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Takes advantage of good ZF compensation</a:t>
            </a:r>
          </a:p>
          <a:p>
            <a:pPr marL="342900" marR="0" lvl="0" indent="-342900" algn="l" defTabSz="914400" rtl="0" eaLnBrk="0" fontAlgn="base" latinLnBrk="0" hangingPunct="0">
              <a:lnSpc>
                <a:spcPct val="100000"/>
              </a:lnSpc>
              <a:spcBef>
                <a:spcPct val="20000"/>
              </a:spcBef>
              <a:spcAft>
                <a:spcPct val="0"/>
              </a:spcAft>
              <a:buClrTx/>
              <a:buSzTx/>
              <a:buFont typeface="System Font Regular"/>
              <a:buChar char="🌟"/>
              <a:tabLst/>
              <a:defRPr/>
            </a:pPr>
            <a:r>
              <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Opens new photo-µSR science areas (incl. Chemistry)</a:t>
            </a:r>
          </a:p>
          <a:p>
            <a:pPr marL="342900" marR="0" lvl="0" indent="-342900" algn="l" defTabSz="914400" rtl="0" eaLnBrk="0" fontAlgn="base" latinLnBrk="0" hangingPunct="0">
              <a:lnSpc>
                <a:spcPct val="100000"/>
              </a:lnSpc>
              <a:spcBef>
                <a:spcPct val="20000"/>
              </a:spcBef>
              <a:spcAft>
                <a:spcPct val="0"/>
              </a:spcAft>
              <a:buClrTx/>
              <a:buSzTx/>
              <a:buFont typeface="System Font Regular"/>
              <a:buChar char="🌟"/>
              <a:tabLst/>
              <a:defRPr/>
            </a:pPr>
            <a:endPar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endParaRPr>
          </a:p>
        </p:txBody>
      </p:sp>
      <p:sp>
        <p:nvSpPr>
          <p:cNvPr id="7" name="TextBox 6">
            <a:extLst>
              <a:ext uri="{FF2B5EF4-FFF2-40B4-BE49-F238E27FC236}">
                <a16:creationId xmlns:a16="http://schemas.microsoft.com/office/drawing/2014/main" id="{8277667E-74CE-F0ED-6150-B7502EA270F5}"/>
              </a:ext>
            </a:extLst>
          </p:cNvPr>
          <p:cNvSpPr txBox="1"/>
          <p:nvPr/>
        </p:nvSpPr>
        <p:spPr>
          <a:xfrm>
            <a:off x="90832" y="1496175"/>
            <a:ext cx="3169457" cy="677108"/>
          </a:xfrm>
          <a:prstGeom prst="rect">
            <a:avLst/>
          </a:prstGeom>
          <a:noFill/>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 typeface="System Font Regular"/>
              <a:buChar char="🌟"/>
              <a:tabLst/>
              <a:defRPr/>
            </a:pPr>
            <a:r>
              <a:rPr kumimoji="0" lang="is-IS" sz="2000" b="1" i="0" u="none" strike="noStrike" kern="0" cap="none" spc="0" normalizeH="0" baseline="0" noProof="0">
                <a:ln>
                  <a:noFill/>
                </a:ln>
                <a:solidFill>
                  <a:srgbClr val="1F3088"/>
                </a:solidFill>
                <a:effectLst/>
                <a:uLnTx/>
                <a:uFillTx/>
                <a:latin typeface="Segoe UI" panose="020B0502040204020203" pitchFamily="34" charset="0"/>
                <a:ea typeface="ＭＳ Ｐゴシック" charset="0"/>
                <a:cs typeface="Segoe UI" panose="020B0502040204020203" pitchFamily="34" charset="0"/>
              </a:rPr>
              <a:t>5-fold increase in rate</a:t>
            </a:r>
          </a:p>
          <a:p>
            <a:endParaRPr lang="en-GB"/>
          </a:p>
        </p:txBody>
      </p:sp>
    </p:spTree>
    <p:extLst>
      <p:ext uri="{BB962C8B-B14F-4D97-AF65-F5344CB8AC3E}">
        <p14:creationId xmlns:p14="http://schemas.microsoft.com/office/powerpoint/2010/main" val="3475483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D2F7-3FC1-1029-0B6E-5D4E2A9EA9F9}"/>
              </a:ext>
            </a:extLst>
          </p:cNvPr>
          <p:cNvSpPr>
            <a:spLocks noGrp="1"/>
          </p:cNvSpPr>
          <p:nvPr>
            <p:ph type="title"/>
          </p:nvPr>
        </p:nvSpPr>
        <p:spPr>
          <a:xfrm>
            <a:off x="587414" y="4154576"/>
            <a:ext cx="5508586" cy="472363"/>
          </a:xfrm>
        </p:spPr>
        <p:txBody>
          <a:bodyPr/>
          <a:lstStyle/>
          <a:p>
            <a:r>
              <a:rPr lang="en-GB" dirty="0"/>
              <a:t>Chimera</a:t>
            </a:r>
            <a:br>
              <a:rPr lang="en-GB" dirty="0"/>
            </a:br>
            <a:br>
              <a:rPr lang="en-GB" dirty="0"/>
            </a:br>
            <a:r>
              <a:rPr lang="en-GB" sz="2000" dirty="0"/>
              <a:t>State-of-the-art instrument to replace a 30+ year old spectrometer</a:t>
            </a:r>
            <a:br>
              <a:rPr lang="en-GB" sz="2000" dirty="0"/>
            </a:br>
            <a:r>
              <a:rPr lang="en-GB" sz="2000" dirty="0"/>
              <a:t>Optimised for µ</a:t>
            </a:r>
            <a:r>
              <a:rPr lang="en-GB" sz="2000" baseline="30000" dirty="0"/>
              <a:t>-</a:t>
            </a:r>
            <a:r>
              <a:rPr lang="en-GB" sz="2000" dirty="0"/>
              <a:t> and µ</a:t>
            </a:r>
            <a:r>
              <a:rPr lang="en-GB" sz="2000" baseline="30000" dirty="0"/>
              <a:t>+</a:t>
            </a:r>
            <a:r>
              <a:rPr lang="en-GB" sz="2000" dirty="0"/>
              <a:t> with variable muon momentum</a:t>
            </a:r>
            <a:br>
              <a:rPr lang="en-GB" sz="2000" dirty="0"/>
            </a:br>
            <a:endParaRPr lang="en-GB" dirty="0"/>
          </a:p>
        </p:txBody>
      </p:sp>
      <p:pic>
        <p:nvPicPr>
          <p:cNvPr id="4" name="Picture 3">
            <a:extLst>
              <a:ext uri="{FF2B5EF4-FFF2-40B4-BE49-F238E27FC236}">
                <a16:creationId xmlns:a16="http://schemas.microsoft.com/office/drawing/2014/main" id="{93D0AF04-AA03-3064-BA98-C1D3F4C031B5}"/>
              </a:ext>
            </a:extLst>
          </p:cNvPr>
          <p:cNvPicPr>
            <a:picLocks noChangeAspect="1"/>
          </p:cNvPicPr>
          <p:nvPr/>
        </p:nvPicPr>
        <p:blipFill rotWithShape="1">
          <a:blip r:embed="rId2"/>
          <a:srcRect t="28176"/>
          <a:stretch/>
        </p:blipFill>
        <p:spPr>
          <a:xfrm>
            <a:off x="5940264" y="404710"/>
            <a:ext cx="4726338" cy="5940643"/>
          </a:xfrm>
          <a:prstGeom prst="rect">
            <a:avLst/>
          </a:prstGeom>
        </p:spPr>
      </p:pic>
    </p:spTree>
    <p:extLst>
      <p:ext uri="{BB962C8B-B14F-4D97-AF65-F5344CB8AC3E}">
        <p14:creationId xmlns:p14="http://schemas.microsoft.com/office/powerpoint/2010/main" val="80081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1E516-500C-6679-C53B-C2FAB8FFB9C5}"/>
              </a:ext>
            </a:extLst>
          </p:cNvPr>
          <p:cNvSpPr>
            <a:spLocks noGrp="1"/>
          </p:cNvSpPr>
          <p:nvPr>
            <p:ph type="title"/>
          </p:nvPr>
        </p:nvSpPr>
        <p:spPr/>
        <p:txBody>
          <a:bodyPr/>
          <a:lstStyle/>
          <a:p>
            <a:r>
              <a:rPr lang="en-GB"/>
              <a:t>Optimised RIKEN-RAL spectrometer - Chimera</a:t>
            </a:r>
          </a:p>
        </p:txBody>
      </p:sp>
      <p:sp>
        <p:nvSpPr>
          <p:cNvPr id="3" name="Subtitle 2">
            <a:extLst>
              <a:ext uri="{FF2B5EF4-FFF2-40B4-BE49-F238E27FC236}">
                <a16:creationId xmlns:a16="http://schemas.microsoft.com/office/drawing/2014/main" id="{22DA118D-8C51-3D5B-B6EC-DCB7759081AD}"/>
              </a:ext>
            </a:extLst>
          </p:cNvPr>
          <p:cNvSpPr>
            <a:spLocks noGrp="1"/>
          </p:cNvSpPr>
          <p:nvPr>
            <p:ph type="subTitle" idx="4294967295"/>
          </p:nvPr>
        </p:nvSpPr>
        <p:spPr>
          <a:xfrm>
            <a:off x="138275" y="1010494"/>
            <a:ext cx="10513369" cy="4915178"/>
          </a:xfrm>
        </p:spPr>
        <p:txBody>
          <a:bodyPr>
            <a:normAutofit fontScale="92500" lnSpcReduction="10000"/>
          </a:bodyPr>
          <a:lstStyle/>
          <a:p>
            <a:r>
              <a:rPr lang="en-GB"/>
              <a:t>Giving ISIS a state-of-the-art instrument to replace a 30+ year old spectrometer</a:t>
            </a:r>
          </a:p>
          <a:p>
            <a:r>
              <a:rPr lang="en-GB"/>
              <a:t>Optimised spectrometer for experiments using µ</a:t>
            </a:r>
            <a:r>
              <a:rPr lang="en-GB" baseline="30000"/>
              <a:t>-</a:t>
            </a:r>
            <a:r>
              <a:rPr lang="en-GB"/>
              <a:t> and µ</a:t>
            </a:r>
            <a:r>
              <a:rPr lang="en-GB" baseline="30000"/>
              <a:t>+</a:t>
            </a:r>
            <a:r>
              <a:rPr lang="en-GB"/>
              <a:t> with variable muon momentum</a:t>
            </a:r>
          </a:p>
          <a:p>
            <a:r>
              <a:rPr lang="en-GB"/>
              <a:t>Optimised for the RIKEN-RAL Muon beam characteristics</a:t>
            </a:r>
          </a:p>
          <a:p>
            <a:endParaRPr lang="en-GB"/>
          </a:p>
          <a:p>
            <a:r>
              <a:rPr lang="en-GB"/>
              <a:t>Science Areas to develop:</a:t>
            </a:r>
          </a:p>
          <a:p>
            <a:pPr lvl="1"/>
            <a:r>
              <a:rPr lang="en-GB"/>
              <a:t>Quantum materials under pressure – e.g. magnetic/superconducting phase separation</a:t>
            </a:r>
          </a:p>
          <a:p>
            <a:pPr lvl="1"/>
            <a:r>
              <a:rPr lang="en-GB"/>
              <a:t>Fundamental studies of chemical reactions – e.g. pumped hydrogen </a:t>
            </a:r>
          </a:p>
          <a:p>
            <a:pPr lvl="1"/>
            <a:r>
              <a:rPr lang="en-GB"/>
              <a:t>Life Sciences – e.g. electron transfer in DNA</a:t>
            </a:r>
          </a:p>
          <a:p>
            <a:pPr lvl="1"/>
            <a:r>
              <a:rPr lang="en-GB"/>
              <a:t>Advanced Materials – e.g. depth profile piezo-electric materials</a:t>
            </a:r>
          </a:p>
          <a:p>
            <a:pPr lvl="1"/>
            <a:r>
              <a:rPr lang="en-GB"/>
              <a:t>Energy Materials – e.g. u</a:t>
            </a:r>
            <a:r>
              <a:rPr lang="en-GB" baseline="30000"/>
              <a:t>-</a:t>
            </a:r>
            <a:r>
              <a:rPr lang="en-GB"/>
              <a:t>SR giving a complementary view of ion motion</a:t>
            </a:r>
          </a:p>
          <a:p>
            <a:pPr lvl="1"/>
            <a:endParaRPr lang="en-GB"/>
          </a:p>
          <a:p>
            <a:r>
              <a:rPr lang="en-GB"/>
              <a:t>Optimised use of muon beams</a:t>
            </a:r>
          </a:p>
          <a:p>
            <a:pPr lvl="1"/>
            <a:r>
              <a:rPr lang="en-GB"/>
              <a:t>Complex experiments (days to setup) that initially do not require muons </a:t>
            </a:r>
          </a:p>
          <a:p>
            <a:pPr lvl="1"/>
            <a:endParaRPr lang="en-GB"/>
          </a:p>
          <a:p>
            <a:r>
              <a:rPr lang="en-GB"/>
              <a:t>New equipment for new experiments</a:t>
            </a:r>
          </a:p>
          <a:p>
            <a:pPr lvl="1"/>
            <a:r>
              <a:rPr lang="en-GB"/>
              <a:t>Custom cells – e.g. stress, strain, pressure – utilise variable momentum</a:t>
            </a:r>
          </a:p>
          <a:p>
            <a:pPr lvl="1"/>
            <a:endParaRPr lang="en-GB"/>
          </a:p>
          <a:p>
            <a:pPr lvl="1"/>
            <a:endParaRPr lang="en-GB"/>
          </a:p>
        </p:txBody>
      </p:sp>
    </p:spTree>
    <p:extLst>
      <p:ext uri="{BB962C8B-B14F-4D97-AF65-F5344CB8AC3E}">
        <p14:creationId xmlns:p14="http://schemas.microsoft.com/office/powerpoint/2010/main" val="3564503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C1F4-F758-57F8-FC38-816BEB68C6BD}"/>
              </a:ext>
            </a:extLst>
          </p:cNvPr>
          <p:cNvSpPr>
            <a:spLocks noGrp="1"/>
          </p:cNvSpPr>
          <p:nvPr>
            <p:ph type="title"/>
          </p:nvPr>
        </p:nvSpPr>
        <p:spPr/>
        <p:txBody>
          <a:bodyPr/>
          <a:lstStyle/>
          <a:p>
            <a:r>
              <a:rPr lang="en-GB"/>
              <a:t>CHIMERA</a:t>
            </a:r>
          </a:p>
        </p:txBody>
      </p:sp>
      <p:sp>
        <p:nvSpPr>
          <p:cNvPr id="3" name="Content Placeholder 2">
            <a:extLst>
              <a:ext uri="{FF2B5EF4-FFF2-40B4-BE49-F238E27FC236}">
                <a16:creationId xmlns:a16="http://schemas.microsoft.com/office/drawing/2014/main" id="{82EE6A68-5D0E-4143-CDA2-9095E549E135}"/>
              </a:ext>
            </a:extLst>
          </p:cNvPr>
          <p:cNvSpPr>
            <a:spLocks noGrp="1"/>
          </p:cNvSpPr>
          <p:nvPr>
            <p:ph idx="4294967295"/>
          </p:nvPr>
        </p:nvSpPr>
        <p:spPr>
          <a:xfrm>
            <a:off x="5285721" y="1323025"/>
            <a:ext cx="4979988" cy="4369563"/>
          </a:xfrm>
          <a:solidFill>
            <a:schemeClr val="bg1"/>
          </a:solidFill>
        </p:spPr>
        <p:txBody>
          <a:bodyPr>
            <a:normAutofit/>
          </a:bodyPr>
          <a:lstStyle/>
          <a:p>
            <a:r>
              <a:rPr lang="en-GB"/>
              <a:t>Improved data quality</a:t>
            </a:r>
          </a:p>
          <a:p>
            <a:pPr lvl="1"/>
            <a:r>
              <a:rPr lang="en-GB"/>
              <a:t>New detector array matched to the beamline</a:t>
            </a:r>
          </a:p>
          <a:p>
            <a:pPr lvl="1"/>
            <a:r>
              <a:rPr lang="en-GB"/>
              <a:t>Improved Solid angle coverage</a:t>
            </a:r>
          </a:p>
          <a:p>
            <a:pPr lvl="1"/>
            <a:r>
              <a:rPr lang="en-GB"/>
              <a:t>Digital muons</a:t>
            </a:r>
          </a:p>
          <a:p>
            <a:pPr lvl="1"/>
            <a:endParaRPr lang="en-GB"/>
          </a:p>
          <a:p>
            <a:r>
              <a:rPr lang="en-GB"/>
              <a:t>Smaller Samples</a:t>
            </a:r>
          </a:p>
          <a:p>
            <a:pPr lvl="1"/>
            <a:r>
              <a:rPr lang="en-GB"/>
              <a:t>Smaller beam spot by a new slit package </a:t>
            </a:r>
          </a:p>
          <a:p>
            <a:pPr lvl="1"/>
            <a:endParaRPr lang="en-GB"/>
          </a:p>
          <a:p>
            <a:r>
              <a:rPr lang="en-GB"/>
              <a:t>Open access design for novel SE</a:t>
            </a:r>
          </a:p>
          <a:p>
            <a:pPr lvl="1"/>
            <a:r>
              <a:rPr lang="en-GB"/>
              <a:t>Large aperture magnets</a:t>
            </a:r>
          </a:p>
          <a:p>
            <a:pPr lvl="1"/>
            <a:r>
              <a:rPr lang="en-GB"/>
              <a:t>High homogeneity magnet fields</a:t>
            </a:r>
          </a:p>
        </p:txBody>
      </p:sp>
      <p:pic>
        <p:nvPicPr>
          <p:cNvPr id="10" name="Picture 9" descr="A red and silver machine with a circular object&#10;&#10;Description automatically generated with medium confidence">
            <a:extLst>
              <a:ext uri="{FF2B5EF4-FFF2-40B4-BE49-F238E27FC236}">
                <a16:creationId xmlns:a16="http://schemas.microsoft.com/office/drawing/2014/main" id="{5C9EB1A4-2866-1607-6508-7BFAE7340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98" y="1230774"/>
            <a:ext cx="3965178" cy="5286904"/>
          </a:xfrm>
          <a:prstGeom prst="rect">
            <a:avLst/>
          </a:prstGeom>
          <a:solidFill>
            <a:srgbClr val="FFFFFF">
              <a:shade val="85000"/>
            </a:srgbClr>
          </a:solidFill>
          <a:ln w="88900" cap="sq">
            <a:solidFill>
              <a:schemeClr val="tx2">
                <a:lumMod val="10000"/>
                <a:lumOff val="9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5331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Q:\Aerial Images\aerial2009-05-28\high resolution\09EC2175 Campus aerial view.tif"/>
          <p:cNvPicPr>
            <a:picLocks noChangeAspect="1" noChangeArrowheads="1"/>
          </p:cNvPicPr>
          <p:nvPr/>
        </p:nvPicPr>
        <p:blipFill>
          <a:blip r:embed="rId3" cstate="print"/>
          <a:srcRect l="22926" t="45682" r="40459" b="31729"/>
          <a:stretch>
            <a:fillRect/>
          </a:stretch>
        </p:blipFill>
        <p:spPr bwMode="auto">
          <a:xfrm>
            <a:off x="1524000" y="836613"/>
            <a:ext cx="9190038" cy="5256683"/>
          </a:xfrm>
          <a:prstGeom prst="rect">
            <a:avLst/>
          </a:prstGeom>
          <a:noFill/>
          <a:ln w="9525">
            <a:noFill/>
            <a:miter lim="800000"/>
            <a:headEnd/>
            <a:tailEnd/>
          </a:ln>
        </p:spPr>
      </p:pic>
      <p:grpSp>
        <p:nvGrpSpPr>
          <p:cNvPr id="8" name="Group 9"/>
          <p:cNvGrpSpPr>
            <a:grpSpLocks/>
          </p:cNvGrpSpPr>
          <p:nvPr/>
        </p:nvGrpSpPr>
        <p:grpSpPr bwMode="auto">
          <a:xfrm>
            <a:off x="712788" y="173038"/>
            <a:ext cx="10731501" cy="6424314"/>
            <a:chOff x="7903" y="646981"/>
            <a:chExt cx="9144000" cy="5305585"/>
          </a:xfrm>
        </p:grpSpPr>
        <p:sp>
          <p:nvSpPr>
            <p:cNvPr id="9" name="Rectangle 8"/>
            <p:cNvSpPr>
              <a:spLocks noChangeArrowheads="1"/>
            </p:cNvSpPr>
            <p:nvPr/>
          </p:nvSpPr>
          <p:spPr bwMode="auto">
            <a:xfrm>
              <a:off x="7903" y="646981"/>
              <a:ext cx="9144000" cy="5305585"/>
            </a:xfrm>
            <a:prstGeom prst="rect">
              <a:avLst/>
            </a:prstGeom>
            <a:solidFill>
              <a:srgbClr val="FFFFFF">
                <a:alpha val="50195"/>
              </a:srgbClr>
            </a:solidFill>
            <a:ln w="9525" algn="ctr">
              <a:noFill/>
              <a:round/>
              <a:headEnd/>
              <a:tailEnd/>
            </a:ln>
          </p:spPr>
          <p:txBody>
            <a:bodyPr/>
            <a:lstStyle/>
            <a:p>
              <a:pPr eaLnBrk="0" hangingPunct="0"/>
              <a:endParaRPr lang="en-US" sz="2000">
                <a:solidFill>
                  <a:srgbClr val="333399"/>
                </a:solidFill>
                <a:latin typeface="Trebuchet MS" pitchFamily="34" charset="0"/>
              </a:endParaRPr>
            </a:p>
          </p:txBody>
        </p:sp>
        <p:pic>
          <p:nvPicPr>
            <p:cNvPr id="10" name="Picture 7" descr="Image10.gif"/>
            <p:cNvPicPr>
              <a:picLocks noChangeAspect="1"/>
            </p:cNvPicPr>
            <p:nvPr/>
          </p:nvPicPr>
          <p:blipFill>
            <a:blip r:embed="rId4" cstate="print"/>
            <a:srcRect/>
            <a:stretch>
              <a:fillRect/>
            </a:stretch>
          </p:blipFill>
          <p:spPr bwMode="auto">
            <a:xfrm rot="20400000">
              <a:off x="1132631" y="1346147"/>
              <a:ext cx="7497525" cy="2871484"/>
            </a:xfrm>
            <a:prstGeom prst="rect">
              <a:avLst/>
            </a:prstGeom>
            <a:noFill/>
            <a:ln w="9525">
              <a:noFill/>
              <a:miter lim="800000"/>
              <a:headEnd/>
              <a:tailEnd/>
            </a:ln>
          </p:spPr>
        </p:pic>
      </p:grpSp>
      <p:sp>
        <p:nvSpPr>
          <p:cNvPr id="11" name="Rectangle 2"/>
          <p:cNvSpPr txBox="1">
            <a:spLocks noChangeArrowheads="1"/>
          </p:cNvSpPr>
          <p:nvPr/>
        </p:nvSpPr>
        <p:spPr>
          <a:xfrm>
            <a:off x="1524000" y="0"/>
            <a:ext cx="7200900" cy="495300"/>
          </a:xfrm>
          <a:prstGeom prst="rect">
            <a:avLst/>
          </a:prstGeom>
        </p:spPr>
        <p:txBody>
          <a:bodyPr/>
          <a:lstStyle/>
          <a:p>
            <a:pPr defTabSz="914400" fontAlgn="base">
              <a:spcBef>
                <a:spcPct val="0"/>
              </a:spcBef>
              <a:spcAft>
                <a:spcPct val="0"/>
              </a:spcAft>
              <a:defRPr/>
            </a:pPr>
            <a:r>
              <a:rPr lang="en-GB" sz="2800" b="1" kern="0">
                <a:solidFill>
                  <a:srgbClr val="311EA2"/>
                </a:solidFill>
                <a:latin typeface="+mj-lt"/>
                <a:ea typeface="+mj-ea"/>
                <a:cs typeface="+mj-cs"/>
              </a:rPr>
              <a:t>ISIS Pulsed Neutron and Muon Source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4C757-09B6-E770-4BB0-B309F50C5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123" y="2615281"/>
            <a:ext cx="4031948" cy="364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BE5C14D-EA0C-88C1-1ED2-D9BEC5079236}"/>
              </a:ext>
            </a:extLst>
          </p:cNvPr>
          <p:cNvSpPr txBox="1"/>
          <p:nvPr/>
        </p:nvSpPr>
        <p:spPr>
          <a:xfrm>
            <a:off x="356443" y="228249"/>
            <a:ext cx="7116386" cy="5909310"/>
          </a:xfrm>
          <a:prstGeom prst="rect">
            <a:avLst/>
          </a:prstGeom>
          <a:noFill/>
        </p:spPr>
        <p:txBody>
          <a:bodyPr wrap="square">
            <a:spAutoFit/>
          </a:bodyPr>
          <a:lstStyle/>
          <a:p>
            <a:endParaRPr lang="en-GB"/>
          </a:p>
          <a:p>
            <a:r>
              <a:rPr lang="en-GB"/>
              <a:t> </a:t>
            </a:r>
          </a:p>
          <a:p>
            <a:endParaRPr lang="en-GB"/>
          </a:p>
          <a:p>
            <a:pPr>
              <a:buClr>
                <a:srgbClr val="FF0000"/>
              </a:buClr>
            </a:pPr>
            <a:r>
              <a:rPr lang="en-GB"/>
              <a:t>Instrument dedicated to elemental analysis studies. </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Solve the Data Rate and Sensitivity Problem:</a:t>
            </a:r>
          </a:p>
          <a:p>
            <a:pPr marL="742950" lvl="1" indent="-285750">
              <a:buClr>
                <a:srgbClr val="FF0000"/>
              </a:buClr>
              <a:buFont typeface="Wingdings" panose="05000000000000000000" pitchFamily="2" charset="2"/>
              <a:buChar char="Ø"/>
            </a:pPr>
            <a:r>
              <a:rPr lang="en-GB"/>
              <a:t>Aiming for two orders + magnitude in rate</a:t>
            </a:r>
          </a:p>
          <a:p>
            <a:pPr marL="742950" lvl="1" indent="-285750">
              <a:buClr>
                <a:srgbClr val="FF0000"/>
              </a:buClr>
              <a:buFont typeface="Wingdings" panose="05000000000000000000" pitchFamily="2" charset="2"/>
              <a:buChar char="Ø"/>
            </a:pPr>
            <a:r>
              <a:rPr lang="en-GB"/>
              <a:t>Improved detector coverage with high segmentation</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Enhanced sample automation</a:t>
            </a:r>
          </a:p>
          <a:p>
            <a:pPr marL="742950" lvl="1" indent="-285750">
              <a:buClr>
                <a:srgbClr val="FF0000"/>
              </a:buClr>
              <a:buFont typeface="Wingdings" panose="05000000000000000000" pitchFamily="2" charset="2"/>
              <a:buChar char="Ø"/>
            </a:pPr>
            <a:r>
              <a:rPr lang="en-GB"/>
              <a:t>Automatic sample changer </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How to analysis all this data!</a:t>
            </a:r>
          </a:p>
          <a:p>
            <a:pPr marL="742950" lvl="1" indent="-285750">
              <a:buClr>
                <a:srgbClr val="FF0000"/>
              </a:buClr>
              <a:buFont typeface="Wingdings" panose="05000000000000000000" pitchFamily="2" charset="2"/>
              <a:buChar char="Ø"/>
            </a:pPr>
            <a:r>
              <a:rPr lang="en-GB"/>
              <a:t>Easier data analysis c.f. XRF methods (EVA)</a:t>
            </a:r>
          </a:p>
          <a:p>
            <a:pPr marL="742950" lvl="1" indent="-285750">
              <a:buClr>
                <a:srgbClr val="FF0000"/>
              </a:buClr>
              <a:buFont typeface="Wingdings" panose="05000000000000000000" pitchFamily="2" charset="2"/>
              <a:buChar char="Ø"/>
            </a:pPr>
            <a:r>
              <a:rPr lang="en-GB"/>
              <a:t>Machine Learning</a:t>
            </a:r>
          </a:p>
          <a:p>
            <a:pPr marL="742950" lvl="1" indent="-285750">
              <a:buClr>
                <a:srgbClr val="FF0000"/>
              </a:buClr>
              <a:buFont typeface="Wingdings" panose="05000000000000000000" pitchFamily="2" charset="2"/>
              <a:buChar char="Ø"/>
            </a:pPr>
            <a:r>
              <a:rPr lang="en-GB"/>
              <a:t>High performance computing</a:t>
            </a:r>
          </a:p>
          <a:p>
            <a:pPr marL="742950" lvl="1"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endParaRPr lang="en-GB"/>
          </a:p>
          <a:p>
            <a:endParaRPr lang="en-GB"/>
          </a:p>
        </p:txBody>
      </p:sp>
      <p:sp>
        <p:nvSpPr>
          <p:cNvPr id="6" name="Title 5">
            <a:extLst>
              <a:ext uri="{FF2B5EF4-FFF2-40B4-BE49-F238E27FC236}">
                <a16:creationId xmlns:a16="http://schemas.microsoft.com/office/drawing/2014/main" id="{124C3464-1512-B825-4D8F-4503B5DC97C5}"/>
              </a:ext>
            </a:extLst>
          </p:cNvPr>
          <p:cNvSpPr>
            <a:spLocks noGrp="1"/>
          </p:cNvSpPr>
          <p:nvPr>
            <p:ph type="title"/>
          </p:nvPr>
        </p:nvSpPr>
        <p:spPr/>
        <p:txBody>
          <a:bodyPr/>
          <a:lstStyle/>
          <a:p>
            <a:r>
              <a:rPr lang="en-GB"/>
              <a:t>New Instrument </a:t>
            </a:r>
            <a:r>
              <a:rPr lang="en-GB" err="1"/>
              <a:t>MuX</a:t>
            </a:r>
            <a:endParaRPr lang="en-GB"/>
          </a:p>
        </p:txBody>
      </p:sp>
      <p:pic>
        <p:nvPicPr>
          <p:cNvPr id="8" name="Picture 2" descr="C:\Users\adh37\Pictures\riken\20150331 011.JPG">
            <a:extLst>
              <a:ext uri="{FF2B5EF4-FFF2-40B4-BE49-F238E27FC236}">
                <a16:creationId xmlns:a16="http://schemas.microsoft.com/office/drawing/2014/main" id="{AFB643CF-02C0-2C59-D09C-69B40015A2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2572" y="228249"/>
            <a:ext cx="3843372" cy="256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480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7B72-B1F8-F328-2A54-C9B2668D05C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0387728-4FEB-C10C-C30E-EB6BC127E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6416" y="715493"/>
            <a:ext cx="4219584" cy="289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990CD99-B792-CAE4-D0B6-E9BD8513EC5B}"/>
              </a:ext>
            </a:extLst>
          </p:cNvPr>
          <p:cNvSpPr txBox="1"/>
          <p:nvPr/>
        </p:nvSpPr>
        <p:spPr>
          <a:xfrm>
            <a:off x="440138" y="3750568"/>
            <a:ext cx="5508104" cy="3046988"/>
          </a:xfrm>
          <a:prstGeom prst="rect">
            <a:avLst/>
          </a:prstGeom>
          <a:noFill/>
        </p:spPr>
        <p:txBody>
          <a:bodyPr wrap="square" rtlCol="0">
            <a:spAutoFit/>
          </a:bodyPr>
          <a:lstStyle/>
          <a:p>
            <a:pPr marL="285750" indent="-285750">
              <a:buClr>
                <a:srgbClr val="FF0000"/>
              </a:buClr>
              <a:buFont typeface="Wingdings" panose="05000000000000000000" pitchFamily="2" charset="2"/>
              <a:buChar char="Ø"/>
              <a:defRPr/>
            </a:pPr>
            <a:r>
              <a:rPr lang="en-GB" sz="1600">
                <a:latin typeface="Lucida Sans"/>
              </a:rPr>
              <a:t> High Energy X-rays emitted</a:t>
            </a:r>
          </a:p>
          <a:p>
            <a:pPr marL="742950" lvl="1" indent="-285750">
              <a:buClr>
                <a:srgbClr val="FF0000"/>
              </a:buClr>
              <a:buFont typeface="Courier New" panose="02070309020205020404" pitchFamily="49" charset="0"/>
              <a:buChar char="o"/>
              <a:defRPr/>
            </a:pPr>
            <a:r>
              <a:rPr lang="en-GB" sz="1600">
                <a:latin typeface="Lucida Sans"/>
              </a:rPr>
              <a:t>0.01- 6 MeV </a:t>
            </a:r>
          </a:p>
          <a:p>
            <a:pPr marL="742950" lvl="1" indent="-285750">
              <a:buClr>
                <a:srgbClr val="FF0000"/>
              </a:buClr>
              <a:buFont typeface="Courier New" panose="02070309020205020404" pitchFamily="49" charset="0"/>
              <a:buChar char="o"/>
              <a:defRPr/>
            </a:pPr>
            <a:endParaRPr lang="en-GB" sz="1600">
              <a:latin typeface="Lucida Sans"/>
            </a:endParaRPr>
          </a:p>
          <a:p>
            <a:pPr marL="285750" indent="-285750">
              <a:buClr>
                <a:srgbClr val="FF0000"/>
              </a:buClr>
              <a:buFont typeface="Wingdings" panose="05000000000000000000" pitchFamily="2" charset="2"/>
              <a:buChar char="Ø"/>
              <a:defRPr/>
            </a:pPr>
            <a:r>
              <a:rPr lang="en-GB" sz="1600">
                <a:latin typeface="Lucida Sans"/>
              </a:rPr>
              <a:t> Energy dependent of the atom which captures the muon</a:t>
            </a:r>
          </a:p>
          <a:p>
            <a:pPr marL="285750" indent="-285750">
              <a:buClr>
                <a:srgbClr val="FF0000"/>
              </a:buClr>
              <a:buFont typeface="Wingdings" panose="05000000000000000000" pitchFamily="2" charset="2"/>
              <a:buChar char="Ø"/>
              <a:defRPr/>
            </a:pPr>
            <a:endParaRPr lang="en-GB" sz="1600">
              <a:latin typeface="Lucida Sans"/>
            </a:endParaRPr>
          </a:p>
          <a:p>
            <a:pPr marL="285750" indent="-285750">
              <a:buClr>
                <a:srgbClr val="FF0000"/>
              </a:buClr>
              <a:buFont typeface="Wingdings" panose="05000000000000000000" pitchFamily="2" charset="2"/>
              <a:buChar char="Ø"/>
              <a:defRPr/>
            </a:pPr>
            <a:r>
              <a:rPr lang="en-GB" sz="1600">
                <a:latin typeface="Lucida Sans"/>
              </a:rPr>
              <a:t> Transition Energies are known from measurement and calculation</a:t>
            </a:r>
          </a:p>
          <a:p>
            <a:pPr marL="285750" indent="-285750">
              <a:buClr>
                <a:srgbClr val="FF0000"/>
              </a:buClr>
              <a:buFont typeface="Wingdings" panose="05000000000000000000" pitchFamily="2" charset="2"/>
              <a:buChar char="Ø"/>
              <a:defRPr/>
            </a:pPr>
            <a:endParaRPr lang="en-GB" sz="1600">
              <a:latin typeface="Lucida Sans"/>
            </a:endParaRPr>
          </a:p>
          <a:p>
            <a:pPr marL="285750" indent="-285750">
              <a:buClr>
                <a:srgbClr val="FF0000"/>
              </a:buClr>
              <a:buFont typeface="Wingdings" panose="05000000000000000000" pitchFamily="2" charset="2"/>
              <a:buChar char="Ø"/>
              <a:defRPr/>
            </a:pPr>
            <a:endParaRPr lang="en-GB" sz="1600">
              <a:latin typeface="Lucida Sans"/>
            </a:endParaRPr>
          </a:p>
          <a:p>
            <a:pPr marL="285750" indent="-285750">
              <a:buClr>
                <a:srgbClr val="FF0000"/>
              </a:buClr>
              <a:buFont typeface="Wingdings" panose="05000000000000000000" pitchFamily="2" charset="2"/>
              <a:buChar char="Ø"/>
              <a:defRPr/>
            </a:pPr>
            <a:endParaRPr lang="en-GB" sz="1600">
              <a:latin typeface="Lucida Sans"/>
            </a:endParaRPr>
          </a:p>
          <a:p>
            <a:pPr lvl="1">
              <a:buClr>
                <a:srgbClr val="FF0000"/>
              </a:buClr>
              <a:defRPr/>
            </a:pPr>
            <a:endParaRPr lang="en-GB" sz="1600">
              <a:latin typeface="Lucida Sans"/>
            </a:endParaRPr>
          </a:p>
        </p:txBody>
      </p:sp>
      <p:pic>
        <p:nvPicPr>
          <p:cNvPr id="7" name="Picture 6">
            <a:extLst>
              <a:ext uri="{FF2B5EF4-FFF2-40B4-BE49-F238E27FC236}">
                <a16:creationId xmlns:a16="http://schemas.microsoft.com/office/drawing/2014/main" id="{FCD51124-0CE7-3B50-C9B5-9415303242BC}"/>
              </a:ext>
            </a:extLst>
          </p:cNvPr>
          <p:cNvPicPr>
            <a:picLocks noChangeAspect="1"/>
          </p:cNvPicPr>
          <p:nvPr/>
        </p:nvPicPr>
        <p:blipFill>
          <a:blip r:embed="rId3"/>
          <a:stretch>
            <a:fillRect/>
          </a:stretch>
        </p:blipFill>
        <p:spPr>
          <a:xfrm>
            <a:off x="6076808" y="-1886299"/>
            <a:ext cx="4221464" cy="6030541"/>
          </a:xfrm>
          <a:prstGeom prst="rect">
            <a:avLst/>
          </a:prstGeom>
        </p:spPr>
      </p:pic>
      <p:sp>
        <p:nvSpPr>
          <p:cNvPr id="3" name="TextBox 2">
            <a:extLst>
              <a:ext uri="{FF2B5EF4-FFF2-40B4-BE49-F238E27FC236}">
                <a16:creationId xmlns:a16="http://schemas.microsoft.com/office/drawing/2014/main" id="{819B88C9-F022-2776-7052-4B6D2894E275}"/>
              </a:ext>
            </a:extLst>
          </p:cNvPr>
          <p:cNvSpPr txBox="1"/>
          <p:nvPr/>
        </p:nvSpPr>
        <p:spPr>
          <a:xfrm>
            <a:off x="7541978" y="6520557"/>
            <a:ext cx="3714478" cy="276999"/>
          </a:xfrm>
          <a:prstGeom prst="rect">
            <a:avLst/>
          </a:prstGeom>
          <a:noFill/>
        </p:spPr>
        <p:txBody>
          <a:bodyPr wrap="none" rtlCol="0">
            <a:spAutoFit/>
          </a:bodyPr>
          <a:lstStyle/>
          <a:p>
            <a:r>
              <a:rPr lang="en-GB" sz="1200"/>
              <a:t>Sturniolo, Hillier X-Ray spectroscopy 50 180 (2020) </a:t>
            </a:r>
          </a:p>
        </p:txBody>
      </p:sp>
      <p:sp>
        <p:nvSpPr>
          <p:cNvPr id="4" name="Title 3">
            <a:extLst>
              <a:ext uri="{FF2B5EF4-FFF2-40B4-BE49-F238E27FC236}">
                <a16:creationId xmlns:a16="http://schemas.microsoft.com/office/drawing/2014/main" id="{ECA23C8D-978B-2218-10DF-C3024102FBB8}"/>
              </a:ext>
            </a:extLst>
          </p:cNvPr>
          <p:cNvSpPr>
            <a:spLocks noGrp="1"/>
          </p:cNvSpPr>
          <p:nvPr>
            <p:ph type="title"/>
          </p:nvPr>
        </p:nvSpPr>
        <p:spPr/>
        <p:txBody>
          <a:bodyPr/>
          <a:lstStyle/>
          <a:p>
            <a:r>
              <a:rPr lang="en-GB"/>
              <a:t>Why use muons</a:t>
            </a:r>
          </a:p>
        </p:txBody>
      </p:sp>
      <p:pic>
        <p:nvPicPr>
          <p:cNvPr id="5" name="Picture 4">
            <a:extLst>
              <a:ext uri="{FF2B5EF4-FFF2-40B4-BE49-F238E27FC236}">
                <a16:creationId xmlns:a16="http://schemas.microsoft.com/office/drawing/2014/main" id="{CB6B8DD5-F858-04B6-FA38-D3ACCEA48BB9}"/>
              </a:ext>
            </a:extLst>
          </p:cNvPr>
          <p:cNvPicPr>
            <a:picLocks noChangeAspect="1"/>
          </p:cNvPicPr>
          <p:nvPr/>
        </p:nvPicPr>
        <p:blipFill>
          <a:blip r:embed="rId4"/>
          <a:stretch>
            <a:fillRect/>
          </a:stretch>
        </p:blipFill>
        <p:spPr>
          <a:xfrm>
            <a:off x="6578561" y="3850468"/>
            <a:ext cx="3848277" cy="2963864"/>
          </a:xfrm>
          <a:prstGeom prst="rect">
            <a:avLst/>
          </a:prstGeom>
        </p:spPr>
      </p:pic>
    </p:spTree>
    <p:extLst>
      <p:ext uri="{BB962C8B-B14F-4D97-AF65-F5344CB8AC3E}">
        <p14:creationId xmlns:p14="http://schemas.microsoft.com/office/powerpoint/2010/main" val="1310211717"/>
      </p:ext>
    </p:extLst>
  </p:cSld>
  <p:clrMapOvr>
    <a:masterClrMapping/>
  </p:clrMapOvr>
  <mc:AlternateContent xmlns:mc="http://schemas.openxmlformats.org/markup-compatibility/2006">
    <mc:Choice xmlns:p14="http://schemas.microsoft.com/office/powerpoint/2010/main" Requires="p14">
      <p:transition spd="med" p14:dur="700" advTm="73686">
        <p:fade/>
      </p:transition>
    </mc:Choice>
    <mc:Fallback>
      <p:transition spd="med" advTm="736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2538" x="5200650" y="1033463"/>
          <p14:tracePt t="2556" x="5195888" y="1028700"/>
          <p14:tracePt t="2572" x="5195888" y="1023938"/>
          <p14:tracePt t="2636" x="5195888" y="1019175"/>
          <p14:tracePt t="2740" x="5200650" y="1028700"/>
          <p14:tracePt t="2748" x="5200650" y="1038225"/>
          <p14:tracePt t="2763" x="5200650" y="1057275"/>
          <p14:tracePt t="2764" x="5205413" y="1071563"/>
          <p14:tracePt t="2764" x="5205413" y="1081088"/>
          <p14:tracePt t="2781" x="5205413" y="1095375"/>
          <p14:tracePt t="2797" x="5205413" y="1109663"/>
          <p14:tracePt t="2813" x="5205413" y="1119188"/>
          <p14:tracePt t="2829" x="5205413" y="1128713"/>
          <p14:tracePt t="2846" x="5205413" y="1157288"/>
          <p14:tracePt t="2863" x="5205413" y="1223963"/>
          <p14:tracePt t="2879" x="5205413" y="1323975"/>
          <p14:tracePt t="2898" x="5205413" y="1481138"/>
          <p14:tracePt t="2913" x="5205413" y="1666875"/>
          <p14:tracePt t="2931" x="5186363" y="1814513"/>
          <p14:tracePt t="2946" x="5133975" y="2062163"/>
          <p14:tracePt t="2963" x="5114925" y="2295525"/>
          <p14:tracePt t="2979" x="5114925" y="2681288"/>
          <p14:tracePt t="2997" x="5114925" y="2962275"/>
          <p14:tracePt t="3013" x="5114925" y="3186113"/>
          <p14:tracePt t="3029" x="5100638" y="3443288"/>
          <p14:tracePt t="3046" x="5086350" y="3667125"/>
          <p14:tracePt t="3062" x="5086350" y="3890963"/>
          <p14:tracePt t="3080" x="5086350" y="4143375"/>
          <p14:tracePt t="3096" x="5081588" y="4400550"/>
          <p14:tracePt t="3113" x="5062538" y="4643438"/>
          <p14:tracePt t="3130" x="5062538" y="4819650"/>
          <p14:tracePt t="3146" x="5062538" y="4948238"/>
          <p14:tracePt t="3163" x="5067300" y="5095875"/>
          <p14:tracePt t="3179" x="5086350" y="5314950"/>
          <p14:tracePt t="3199" x="5086350" y="5410200"/>
          <p14:tracePt t="3213" x="5100638" y="5510213"/>
          <p14:tracePt t="3230" x="5119688" y="5600700"/>
          <p14:tracePt t="3247" x="5124450" y="5667375"/>
          <p14:tracePt t="3262" x="5129213" y="5700713"/>
          <p14:tracePt t="3279" x="5138738" y="5724525"/>
          <p14:tracePt t="3296" x="5157788" y="5757863"/>
          <p14:tracePt t="3312" x="5186363" y="5824538"/>
          <p14:tracePt t="3329" x="5200650" y="5881688"/>
          <p14:tracePt t="3346" x="5200650" y="5895975"/>
          <p14:tracePt t="3380" x="5205413" y="5895975"/>
          <p14:tracePt t="3508" x="5214938" y="5895975"/>
          <p14:tracePt t="3515" x="5238750" y="5895975"/>
          <p14:tracePt t="3524" x="5267325" y="5895975"/>
          <p14:tracePt t="3530" x="5395913" y="5919788"/>
          <p14:tracePt t="3546" x="5681663" y="5934075"/>
          <p14:tracePt t="3562" x="5957888" y="5934075"/>
          <p14:tracePt t="3562" x="6067425" y="5934075"/>
          <p14:tracePt t="3580" x="6324600" y="5948363"/>
          <p14:tracePt t="3597" x="6586538" y="5972175"/>
          <p14:tracePt t="3613" x="6786563" y="6000750"/>
          <p14:tracePt t="3630" x="6958013" y="6000750"/>
          <p14:tracePt t="3646" x="7138988" y="6000750"/>
          <p14:tracePt t="3662" x="7315200" y="6000750"/>
          <p14:tracePt t="3679" x="7434263" y="6000750"/>
          <p14:tracePt t="3696" x="7562850" y="6000750"/>
          <p14:tracePt t="3713" x="7705725" y="6000750"/>
          <p14:tracePt t="3729" x="7839075" y="6000750"/>
          <p14:tracePt t="3746" x="7958138" y="6000750"/>
          <p14:tracePt t="3762" x="8101013" y="6000750"/>
          <p14:tracePt t="3779" x="8215313" y="6015038"/>
          <p14:tracePt t="3796" x="8353425" y="6038850"/>
          <p14:tracePt t="3812" x="8391525" y="6038850"/>
          <p14:tracePt t="3829" x="8405813" y="6043613"/>
          <p14:tracePt t="4083" x="0" y="0"/>
        </p14:tracePtLst>
        <p14:tracePtLst>
          <p14:tracePt t="17594" x="5829300" y="3967163"/>
          <p14:tracePt t="17724" x="5834063" y="3967163"/>
          <p14:tracePt t="17909" x="5838825" y="3967163"/>
          <p14:tracePt t="17916" x="5848350" y="3981450"/>
          <p14:tracePt t="17924" x="5857875" y="4019550"/>
          <p14:tracePt t="17942" x="5857875" y="4038600"/>
          <p14:tracePt t="17944" x="5867400" y="4071938"/>
          <p14:tracePt t="17959" x="5867400" y="4081463"/>
          <p14:tracePt t="17975" x="5867400" y="4090988"/>
          <p14:tracePt t="17992" x="5867400" y="4100513"/>
          <p14:tracePt t="18009" x="5867400" y="4105275"/>
          <p14:tracePt t="18028" x="5867400" y="4119563"/>
          <p14:tracePt t="18042" x="5867400" y="4133850"/>
          <p14:tracePt t="18061" x="5862638" y="4138613"/>
          <p14:tracePt t="18117" x="5862638" y="4143375"/>
          <p14:tracePt t="18125" x="5862638" y="4148138"/>
          <p14:tracePt t="18253" x="5862638" y="4152900"/>
          <p14:tracePt t="18485" x="5867400" y="4152900"/>
          <p14:tracePt t="18485" x="5881688" y="4152900"/>
          <p14:tracePt t="18493" x="5886450" y="4148138"/>
          <p14:tracePt t="18504" x="5905500" y="4148138"/>
          <p14:tracePt t="18513" x="5924550" y="4138613"/>
          <p14:tracePt t="18529" x="5938838" y="4129088"/>
          <p14:tracePt t="18544" x="5938838" y="4124325"/>
          <p14:tracePt t="18581" x="5943600" y="4124325"/>
          <p14:tracePt t="18661" x="5943600" y="4133850"/>
          <p14:tracePt t="18662" x="5929313" y="4138613"/>
          <p14:tracePt t="18677" x="5919788" y="4138613"/>
          <p14:tracePt t="18693" x="5876925" y="4162425"/>
          <p14:tracePt t="18694" x="5853113" y="4176713"/>
          <p14:tracePt t="18710" x="5834063" y="4191000"/>
          <p14:tracePt t="18726" x="5824538" y="4195763"/>
          <p14:tracePt t="18917" x="5824538" y="4191000"/>
          <p14:tracePt t="18925" x="5819775" y="4186238"/>
          <p14:tracePt t="18926" x="5805488" y="4181475"/>
          <p14:tracePt t="18943" x="5776913" y="4167188"/>
          <p14:tracePt t="18944" x="5686425" y="4148138"/>
          <p14:tracePt t="18961" x="5600700" y="4133850"/>
          <p14:tracePt t="18978" x="5548313" y="4124325"/>
          <p14:tracePt t="18995" x="5495925" y="4114800"/>
          <p14:tracePt t="19011" x="5481638" y="4110038"/>
          <p14:tracePt t="19101" x="5491163" y="4110038"/>
          <p14:tracePt t="19109" x="5514975" y="4110038"/>
          <p14:tracePt t="19117" x="5548313" y="4110038"/>
          <p14:tracePt t="19127" x="5576888" y="4110038"/>
          <p14:tracePt t="19127" x="5614988" y="4110038"/>
          <p14:tracePt t="19143" x="5667375" y="4110038"/>
          <p14:tracePt t="19161" x="5691188" y="4110038"/>
          <p14:tracePt t="19178" x="5715000" y="4100513"/>
          <p14:tracePt t="19194" x="5719763" y="4095750"/>
          <p14:tracePt t="19211" x="5734050" y="4086225"/>
          <p14:tracePt t="19229" x="5738813" y="4081463"/>
          <p14:tracePt t="19341" x="5729288" y="4081463"/>
          <p14:tracePt t="19349" x="5700713" y="4081463"/>
          <p14:tracePt t="19361" x="5672138" y="4081463"/>
          <p14:tracePt t="19362" x="5624513" y="4090988"/>
          <p14:tracePt t="19378" x="5591175" y="4110038"/>
          <p14:tracePt t="19396" x="5553075" y="4124325"/>
          <p14:tracePt t="19411" x="5538788" y="4133850"/>
          <p14:tracePt t="19428" x="5514975" y="4138613"/>
          <p14:tracePt t="19444" x="5505450" y="4143375"/>
          <p14:tracePt t="19539" x="5519738" y="4143375"/>
          <p14:tracePt t="19557" x="5538788" y="4143375"/>
          <p14:tracePt t="19565" x="5557838" y="4143375"/>
          <p14:tracePt t="19573" x="5581650" y="4143375"/>
          <p14:tracePt t="19581" x="5638800" y="4143375"/>
          <p14:tracePt t="19594" x="5729288" y="4143375"/>
          <p14:tracePt t="19612" x="5815013" y="4143375"/>
          <p14:tracePt t="19627" x="5934075" y="4148138"/>
          <p14:tracePt t="19660" x="5972175" y="4148138"/>
          <p14:tracePt t="19661" x="5976938" y="4148138"/>
          <p14:tracePt t="19661" x="5986463" y="4148138"/>
          <p14:tracePt t="19677" x="5991225" y="4148138"/>
          <p14:tracePt t="19693" x="5995988" y="4148138"/>
          <p14:tracePt t="19822" x="5986463" y="4148138"/>
          <p14:tracePt t="19829" x="5924550" y="4148138"/>
          <p14:tracePt t="19845" x="5867400" y="4143375"/>
          <p14:tracePt t="19861" x="5834063" y="4143375"/>
          <p14:tracePt t="19862" x="5810250" y="4138613"/>
          <p14:tracePt t="19878" x="5791200" y="4138613"/>
          <p14:tracePt t="19933" x="5786438" y="4133850"/>
          <p14:tracePt t="20037" x="5791200" y="4129088"/>
          <p14:tracePt t="20044" x="5810250" y="4129088"/>
          <p14:tracePt t="20061" x="5819775" y="4124325"/>
          <p14:tracePt t="20062" x="5848350" y="4114800"/>
          <p14:tracePt t="20078" x="5867400" y="4105275"/>
          <p14:tracePt t="20095" x="5872163" y="4105275"/>
          <p14:tracePt t="20165" x="5867400" y="4105275"/>
          <p14:tracePt t="20173" x="5829300" y="4100513"/>
          <p14:tracePt t="20177" x="5786438" y="4090988"/>
          <p14:tracePt t="20189" x="5743575" y="4090988"/>
          <p14:tracePt t="20195" x="5653088" y="4090988"/>
          <p14:tracePt t="20212" x="5581650" y="4090988"/>
          <p14:tracePt t="20228" x="5557838" y="4090988"/>
          <p14:tracePt t="20228" x="5543550" y="4090988"/>
          <p14:tracePt t="20278" x="5538788" y="4090988"/>
          <p14:tracePt t="20337" x="5553075" y="4095750"/>
          <p14:tracePt t="20349" x="5591175" y="4095750"/>
          <p14:tracePt t="20362" x="5629275" y="4095750"/>
          <p14:tracePt t="20365" x="5729288" y="4095750"/>
          <p14:tracePt t="20379" x="5876925" y="4095750"/>
          <p14:tracePt t="20395" x="5981700" y="4095750"/>
          <p14:tracePt t="20412" x="6038850" y="4095750"/>
          <p14:tracePt t="20428" x="6043613" y="4095750"/>
          <p14:tracePt t="20517" x="6029325" y="4095750"/>
          <p14:tracePt t="20525" x="5991225" y="4095750"/>
          <p14:tracePt t="20533" x="5948363" y="4095750"/>
          <p14:tracePt t="20545" x="5886450" y="4086225"/>
          <p14:tracePt t="20546" x="5757863" y="4086225"/>
          <p14:tracePt t="20562" x="5643563" y="4086225"/>
          <p14:tracePt t="20579" x="5562600" y="4086225"/>
          <p14:tracePt t="20595" x="5524500" y="4090988"/>
          <p14:tracePt t="20612" x="5519738" y="4090988"/>
          <p14:tracePt t="20701" x="5534025" y="4090988"/>
          <p14:tracePt t="20709" x="5572125" y="4090988"/>
          <p14:tracePt t="20723" x="5619750" y="4090988"/>
          <p14:tracePt t="20725" x="5681663" y="4090988"/>
          <p14:tracePt t="20733" x="5834063" y="4090988"/>
          <p14:tracePt t="20746" x="6005513" y="4090988"/>
          <p14:tracePt t="20762" x="6086475" y="4090988"/>
          <p14:tracePt t="20779" x="6124575" y="4090988"/>
          <p14:tracePt t="20853" x="6115050" y="4090988"/>
          <p14:tracePt t="20861" x="6062663" y="4090988"/>
          <p14:tracePt t="20879" x="6034088" y="4090988"/>
          <p14:tracePt t="20880" x="5886450" y="4090988"/>
          <p14:tracePt t="20896" x="5724525" y="4090988"/>
          <p14:tracePt t="20916" x="5619750" y="4090988"/>
          <p14:tracePt t="20929" x="5538788" y="4090988"/>
          <p14:tracePt t="20948" x="5514975" y="4090988"/>
          <p14:tracePt t="20962" x="5510213" y="4090988"/>
          <p14:tracePt t="21045" x="5514975" y="4086225"/>
          <p14:tracePt t="21053" x="5534025" y="4086225"/>
          <p14:tracePt t="21061" x="5629275" y="4076700"/>
          <p14:tracePt t="21079" x="5681663" y="4071938"/>
          <p14:tracePt t="21080" x="5786438" y="4062413"/>
          <p14:tracePt t="21096" x="5895975" y="4057650"/>
          <p14:tracePt t="21112" x="5957888" y="4048125"/>
          <p14:tracePt t="21129" x="5972175" y="4048125"/>
          <p14:tracePt t="21197" x="5957888" y="4048125"/>
          <p14:tracePt t="21206" x="5910263" y="4048125"/>
          <p14:tracePt t="21213" x="5853113" y="4048125"/>
          <p14:tracePt t="21214" x="5724525" y="4048125"/>
          <p14:tracePt t="21230" x="5600700" y="4048125"/>
          <p14:tracePt t="21246" x="5491163" y="4057650"/>
          <p14:tracePt t="21262" x="5443538" y="4062413"/>
          <p14:tracePt t="21278" x="5438775" y="4062413"/>
          <p14:tracePt t="21381" x="5457825" y="4062413"/>
          <p14:tracePt t="21389" x="5491163" y="4062413"/>
          <p14:tracePt t="21389" x="5534025" y="4057650"/>
          <p14:tracePt t="21406" x="5595938" y="4048125"/>
          <p14:tracePt t="21413" x="5667375" y="4038600"/>
          <p14:tracePt t="21414" x="5805488" y="4033838"/>
          <p14:tracePt t="21429" x="5915025" y="4033838"/>
          <p14:tracePt t="21445" x="5986463" y="4033838"/>
          <p14:tracePt t="21463" x="5991225" y="4033838"/>
          <p14:tracePt t="21534" x="5981700" y="4033838"/>
          <p14:tracePt t="21541" x="5962650" y="4033838"/>
          <p14:tracePt t="21549" x="5900738" y="4033838"/>
          <p14:tracePt t="21565" x="5857875" y="4033838"/>
          <p14:tracePt t="21566" x="5815013" y="4038600"/>
          <p14:tracePt t="21579" x="5705475" y="4038600"/>
          <p14:tracePt t="21596" x="5619750" y="4057650"/>
          <p14:tracePt t="21613" x="5543550" y="4067175"/>
          <p14:tracePt t="21630" x="5529263" y="4067175"/>
          <p14:tracePt t="21757" x="5548313" y="4067175"/>
          <p14:tracePt t="21765" x="5581650" y="4067175"/>
          <p14:tracePt t="21773" x="5619750" y="4067175"/>
          <p14:tracePt t="21781" x="5719763" y="4067175"/>
          <p14:tracePt t="21797" x="5781675" y="4067175"/>
          <p14:tracePt t="21797" x="5843588" y="4067175"/>
          <p14:tracePt t="21812" x="5972175" y="4067175"/>
          <p14:tracePt t="21828" x="6062663" y="4067175"/>
          <p14:tracePt t="21845" x="6067425" y="4067175"/>
          <p14:tracePt t="21861" x="6072188" y="4067175"/>
          <p14:tracePt t="21917" x="6067425" y="4067175"/>
          <p14:tracePt t="21917" x="6062663" y="4067175"/>
          <p14:tracePt t="21933" x="6057900" y="4067175"/>
          <p14:tracePt t="21941" x="6053138" y="4067175"/>
          <p14:tracePt t="21989" x="6048375" y="4067175"/>
          <p14:tracePt t="21989" x="0" y="0"/>
        </p14:tracePtLst>
        <p14:tracePtLst>
          <p14:tracePt t="22738" x="5829300" y="4090988"/>
          <p14:tracePt t="22837" x="5829300" y="4086225"/>
          <p14:tracePt t="22845" x="5834063" y="4081463"/>
          <p14:tracePt t="22861" x="5848350" y="4067175"/>
          <p14:tracePt t="22869" x="5867400" y="4043363"/>
          <p14:tracePt t="22885" x="5886450" y="4000500"/>
          <p14:tracePt t="22901" x="5910263" y="3943350"/>
          <p14:tracePt t="22917" x="5938838" y="3890963"/>
          <p14:tracePt t="22933" x="5976938" y="3824288"/>
          <p14:tracePt t="22949" x="5991225" y="3781425"/>
          <p14:tracePt t="22965" x="6010275" y="3743325"/>
          <p14:tracePt t="22980" x="6024563" y="3714750"/>
          <p14:tracePt t="22997" x="6029325" y="3709988"/>
          <p14:tracePt t="23015" x="6029325" y="3705225"/>
          <p14:tracePt t="23429" x="6034088" y="3700463"/>
          <p14:tracePt t="23437" x="6043613" y="3700463"/>
          <p14:tracePt t="23445" x="6062663" y="3700463"/>
          <p14:tracePt t="23447" x="6167438" y="3700463"/>
          <p14:tracePt t="23464" x="6386513" y="3700463"/>
          <p14:tracePt t="23481" x="6705600" y="3700463"/>
          <p14:tracePt t="23497" x="7153275" y="3700463"/>
          <p14:tracePt t="23515" x="7553325" y="3700463"/>
          <p14:tracePt t="23531" x="7824788" y="3681413"/>
          <p14:tracePt t="23548" x="8043863" y="3652838"/>
          <p14:tracePt t="23566" x="8091488" y="3643313"/>
          <p14:tracePt t="23581" x="8124825" y="3629025"/>
          <p14:tracePt t="23598" x="8129588" y="3629025"/>
          <p14:tracePt t="23685" x="8134350" y="3629025"/>
          <p14:tracePt t="23917" x="8139113" y="3629025"/>
          <p14:tracePt t="23934" x="8139113" y="3638550"/>
          <p14:tracePt t="23939" x="8134350" y="3643313"/>
          <p14:tracePt t="23948" x="8096250" y="3662363"/>
          <p14:tracePt t="23964" x="8029575" y="3709988"/>
          <p14:tracePt t="23982" x="7972425" y="3738563"/>
          <p14:tracePt t="23998" x="7920038" y="3762375"/>
          <p14:tracePt t="24015" x="7891463" y="3762375"/>
          <p14:tracePt t="24031" x="7886700" y="3762375"/>
          <p14:tracePt t="24077" x="7886700" y="3757613"/>
          <p14:tracePt t="24085" x="7886700" y="3743325"/>
          <p14:tracePt t="24093" x="7886700" y="3719513"/>
          <p14:tracePt t="24101" x="7896225" y="3671888"/>
          <p14:tracePt t="24114" x="7920038" y="3609975"/>
          <p14:tracePt t="24131" x="7958138" y="3538538"/>
          <p14:tracePt t="24148" x="7996238" y="3452813"/>
          <p14:tracePt t="24164" x="8058150" y="3343275"/>
          <p14:tracePt t="24181" x="8134350" y="3248025"/>
          <p14:tracePt t="24197" x="8220075" y="3152775"/>
          <p14:tracePt t="24214" x="8296275" y="3071813"/>
          <p14:tracePt t="24230" x="8377238" y="2986088"/>
          <p14:tracePt t="24247" x="8434388" y="2919413"/>
          <p14:tracePt t="24263" x="8477250" y="2862263"/>
          <p14:tracePt t="24280" x="8515350" y="2824163"/>
          <p14:tracePt t="24297" x="8553450" y="2795588"/>
          <p14:tracePt t="24314" x="8567738" y="2781300"/>
          <p14:tracePt t="24330" x="8596313" y="2762250"/>
          <p14:tracePt t="24347" x="8620125" y="2757488"/>
          <p14:tracePt t="24364" x="8662988" y="2738438"/>
          <p14:tracePt t="24383" x="8691563" y="2724150"/>
          <p14:tracePt t="24398" x="8705850" y="2714625"/>
          <p14:tracePt t="24414" x="8710613" y="2709863"/>
          <p14:tracePt t="24952" x="0" y="0"/>
        </p14:tracePtLst>
        <p14:tracePtLst>
          <p14:tracePt t="27793" x="6219825" y="2219325"/>
          <p14:tracePt t="28198" x="6215063" y="2224088"/>
          <p14:tracePt t="28206" x="6215063" y="2238375"/>
          <p14:tracePt t="28219" x="6210300" y="2247900"/>
          <p14:tracePt t="28220" x="6205538" y="2271713"/>
          <p14:tracePt t="28236" x="6200775" y="2305050"/>
          <p14:tracePt t="28253" x="6186488" y="2352675"/>
          <p14:tracePt t="28269" x="6162675" y="2414588"/>
          <p14:tracePt t="28286" x="6153150" y="2447925"/>
          <p14:tracePt t="28302" x="6143625" y="2490788"/>
          <p14:tracePt t="28319" x="6138863" y="2514600"/>
          <p14:tracePt t="28337" x="6134100" y="2538413"/>
          <p14:tracePt t="28352" x="6134100" y="2547938"/>
          <p14:tracePt t="28369" x="6124575" y="2571750"/>
          <p14:tracePt t="28386" x="6115050" y="2605088"/>
          <p14:tracePt t="28402" x="6096000" y="2643188"/>
          <p14:tracePt t="28419" x="6081713" y="2657475"/>
          <p14:tracePt t="28438" x="6072188" y="2676525"/>
          <p14:tracePt t="28452" x="6057900" y="2695575"/>
          <p14:tracePt t="28469" x="6048375" y="2719388"/>
          <p14:tracePt t="28485" x="6005513" y="2767013"/>
          <p14:tracePt t="28502" x="5986463" y="2795588"/>
          <p14:tracePt t="28518" x="5962650" y="2819400"/>
          <p14:tracePt t="28535" x="5938838" y="2828925"/>
          <p14:tracePt t="28552" x="5929313" y="2838450"/>
          <p14:tracePt t="28569" x="5919788" y="2843213"/>
          <p14:tracePt t="28585" x="5905500" y="2852738"/>
          <p14:tracePt t="28602" x="5886450" y="2852738"/>
          <p14:tracePt t="28619" x="5876925" y="2857500"/>
          <p14:tracePt t="28653" x="5872163" y="2857500"/>
          <p14:tracePt t="28693" x="5867400" y="2857500"/>
          <p14:tracePt t="28701" x="5857875" y="2857500"/>
          <p14:tracePt t="28718" x="5853113" y="2857500"/>
          <p14:tracePt t="28718" x="5843588" y="2857500"/>
          <p14:tracePt t="28736" x="5824538" y="2857500"/>
          <p14:tracePt t="28752" x="5815013" y="2857500"/>
          <p14:tracePt t="28870" x="5805488" y="2857500"/>
          <p14:tracePt t="28886" x="5805488" y="2852738"/>
          <p14:tracePt t="28893" x="5805488" y="2843213"/>
          <p14:tracePt t="28902" x="5805488" y="2838450"/>
          <p14:tracePt t="28903" x="5810250" y="2824163"/>
          <p14:tracePt t="28919" x="5819775" y="2819400"/>
          <p14:tracePt t="28936" x="5834063" y="2809875"/>
          <p14:tracePt t="28953" x="5843588" y="2805113"/>
          <p14:tracePt t="28970" x="5862638" y="2790825"/>
          <p14:tracePt t="28986" x="5872163" y="2786063"/>
          <p14:tracePt t="29002" x="5891213" y="2771775"/>
          <p14:tracePt t="29019" x="5895975" y="2771775"/>
          <p14:tracePt t="29036" x="5910263" y="2771775"/>
          <p14:tracePt t="29053" x="5919788" y="2767013"/>
          <p14:tracePt t="29070" x="5934075" y="2762250"/>
          <p14:tracePt t="29103" x="5948363" y="2762250"/>
          <p14:tracePt t="29104" x="5957888" y="2757488"/>
          <p14:tracePt t="29222" x="5967413" y="2757488"/>
          <p14:tracePt t="29230" x="5967413" y="2762250"/>
          <p14:tracePt t="29238" x="5967413" y="2776538"/>
          <p14:tracePt t="29239" x="5929313" y="2800350"/>
          <p14:tracePt t="29254" x="5915025" y="2814638"/>
          <p14:tracePt t="29254" x="5876925" y="2838450"/>
          <p14:tracePt t="29270" x="5838825" y="2867025"/>
          <p14:tracePt t="29286" x="5815013" y="2881313"/>
          <p14:tracePt t="29303" x="5781675" y="2890838"/>
          <p14:tracePt t="29320" x="5767388" y="2900363"/>
          <p14:tracePt t="29338" x="5753100" y="2909888"/>
          <p14:tracePt t="29353" x="5743575" y="2919413"/>
          <p14:tracePt t="29370" x="5738813" y="2924175"/>
          <p14:tracePt t="29386" x="5729288" y="2933700"/>
          <p14:tracePt t="29403" x="5724525" y="2943225"/>
          <p14:tracePt t="29420" x="5719763" y="2952750"/>
          <p14:tracePt t="29437" x="5715000" y="2957513"/>
          <p14:tracePt t="29453" x="5710238" y="2967038"/>
          <p14:tracePt t="29470" x="5695950" y="2995613"/>
          <p14:tracePt t="29486" x="5676900" y="3024188"/>
          <p14:tracePt t="29503" x="5648325" y="3062288"/>
          <p14:tracePt t="29520" x="5634038" y="3076575"/>
          <p14:tracePt t="29537" x="5624513" y="3086100"/>
          <p14:tracePt t="29553" x="5619750" y="3095625"/>
          <p14:tracePt t="29570" x="5614988" y="3095625"/>
          <p14:tracePt t="29588" x="5614988" y="3109913"/>
          <p14:tracePt t="29606" x="5614988" y="3114675"/>
          <p14:tracePt t="29620" x="5600700" y="3133725"/>
          <p14:tracePt t="29654" x="5595938" y="3143250"/>
          <p14:tracePt t="29654" x="5591175" y="3143250"/>
          <p14:tracePt t="29669" x="5576888" y="3152775"/>
          <p14:tracePt t="29686" x="5567363" y="3162300"/>
          <p14:tracePt t="29703" x="5553075" y="3171825"/>
          <p14:tracePt t="29719" x="5543550" y="3171825"/>
          <p14:tracePt t="29736" x="5534025" y="3176588"/>
          <p14:tracePt t="29753" x="5529263" y="3186113"/>
          <p14:tracePt t="29770" x="5519738" y="3186113"/>
          <p14:tracePt t="29787" x="5519738" y="3190875"/>
          <p14:tracePt t="29862" x="5519738" y="3181350"/>
          <p14:tracePt t="29870" x="5524500" y="3171825"/>
          <p14:tracePt t="29877" x="5529263" y="3162300"/>
          <p14:tracePt t="29887" x="5543550" y="3148013"/>
          <p14:tracePt t="29890" x="5576888" y="3119438"/>
          <p14:tracePt t="29903" x="5653088" y="3081338"/>
          <p14:tracePt t="29921" x="5757863" y="3019425"/>
          <p14:tracePt t="29936" x="5834063" y="2967038"/>
          <p14:tracePt t="29956" x="5891213" y="2924175"/>
          <p14:tracePt t="29970" x="5929313" y="2895600"/>
          <p14:tracePt t="29988" x="5938838" y="2867025"/>
          <p14:tracePt t="30003" x="5953125" y="2852738"/>
          <p14:tracePt t="30020" x="5957888" y="2838450"/>
          <p14:tracePt t="30020" x="5957888" y="2828925"/>
          <p14:tracePt t="30038" x="5962650" y="2828925"/>
          <p14:tracePt t="30038" x="5967413" y="2824163"/>
          <p14:tracePt t="30054" x="5967413" y="2819400"/>
          <p14:tracePt t="30070" x="5967413" y="2814638"/>
          <p14:tracePt t="30125" x="5967413" y="2809875"/>
          <p14:tracePt t="30133" x="5972175" y="2805113"/>
          <p14:tracePt t="30150" x="5976938" y="2800350"/>
          <p14:tracePt t="30158" x="5976938" y="2795588"/>
          <p14:tracePt t="30286" x="5976938" y="2790825"/>
          <p14:tracePt t="30301" x="5967413" y="2790825"/>
          <p14:tracePt t="30302" x="5962650" y="2790825"/>
          <p14:tracePt t="30314" x="5953125" y="2790825"/>
          <p14:tracePt t="30320" x="5948363" y="2790825"/>
          <p14:tracePt t="30358" x="5938838" y="2790825"/>
          <p14:tracePt t="30733" x="5934075" y="2786063"/>
          <p14:tracePt t="30773" x="5924550" y="2786063"/>
          <p14:tracePt t="30797" x="5919788" y="2786063"/>
          <p14:tracePt t="30821" x="5910263" y="2786063"/>
          <p14:tracePt t="30829" x="5905500" y="2786063"/>
          <p14:tracePt t="30849" x="5895975" y="2786063"/>
          <p14:tracePt t="30862" x="5886450" y="2786063"/>
          <p14:tracePt t="30871" x="5881688" y="2786063"/>
          <p14:tracePt t="30877" x="5867400" y="2786063"/>
          <p14:tracePt t="30887" x="5843588" y="2786063"/>
          <p14:tracePt t="30904" x="5834063" y="2786063"/>
          <p14:tracePt t="30921" x="5824538" y="2786063"/>
          <p14:tracePt t="30938" x="5810250" y="2786063"/>
          <p14:tracePt t="30956" x="5795963" y="2786063"/>
          <p14:tracePt t="30971" x="5786438" y="2786063"/>
          <p14:tracePt t="31246" x="5781675" y="2786063"/>
          <p14:tracePt t="31253" x="5781675" y="2781300"/>
          <p14:tracePt t="31265" x="5800725" y="2776538"/>
          <p14:tracePt t="31269" x="5853113" y="2776538"/>
          <p14:tracePt t="31282" x="5886450" y="2776538"/>
          <p14:tracePt t="31289" x="5938838" y="2771775"/>
          <p14:tracePt t="31304" x="5981700" y="2762250"/>
          <p14:tracePt t="31321" x="6029325" y="2752725"/>
          <p14:tracePt t="31338" x="6057900" y="2747963"/>
          <p14:tracePt t="31355" x="6105525" y="2743200"/>
          <p14:tracePt t="31371" x="6172200" y="2743200"/>
          <p14:tracePt t="31389" x="6276975" y="2728913"/>
          <p14:tracePt t="31405" x="6353175" y="2719388"/>
          <p14:tracePt t="31421" x="6477000" y="2695575"/>
          <p14:tracePt t="31438" x="6581775" y="2676525"/>
          <p14:tracePt t="31454" x="6657975" y="2671763"/>
          <p14:tracePt t="31471" x="6762750" y="2662238"/>
          <p14:tracePt t="31487" x="6900863" y="2638425"/>
          <p14:tracePt t="31504" x="7024688" y="2624138"/>
          <p14:tracePt t="31522" x="7143750" y="2614613"/>
          <p14:tracePt t="31538" x="7234238" y="2595563"/>
          <p14:tracePt t="31555" x="7324725" y="2590800"/>
          <p14:tracePt t="31571" x="7415213" y="2590800"/>
          <p14:tracePt t="31587" x="7496175" y="2590800"/>
          <p14:tracePt t="31605" x="7539038" y="2586038"/>
          <p14:tracePt t="31621" x="7567613" y="2576513"/>
          <p14:tracePt t="31644" x="7591425" y="2571750"/>
          <p14:tracePt t="31655" x="7605713" y="2571750"/>
          <p14:tracePt t="31671" x="7620000" y="2566988"/>
          <p14:tracePt t="31687" x="7639050" y="2566988"/>
          <p14:tracePt t="31704" x="7653338" y="2562225"/>
          <p14:tracePt t="31720" x="7667625" y="2557463"/>
          <p14:tracePt t="31737" x="7677150" y="2557463"/>
          <p14:tracePt t="31754" x="7686675" y="2552700"/>
          <p14:tracePt t="31771" x="7705725" y="2552700"/>
          <p14:tracePt t="31788" x="7743825" y="2552700"/>
          <p14:tracePt t="31788" x="7758113" y="2552700"/>
          <p14:tracePt t="31805" x="7777163" y="2547938"/>
          <p14:tracePt t="31825" x="7800975" y="2543175"/>
          <p14:tracePt t="31839" x="7810500" y="2543175"/>
          <p14:tracePt t="32197" x="7815263" y="2538413"/>
          <p14:tracePt t="32381" x="7820025" y="2538413"/>
          <p14:tracePt t="32397" x="7820025" y="2543175"/>
          <p14:tracePt t="32406" x="7820025" y="2547938"/>
          <p14:tracePt t="32407" x="7820025" y="2557463"/>
          <p14:tracePt t="32422" x="7820025" y="2576513"/>
          <p14:tracePt t="32439" x="7810500" y="2590800"/>
          <p14:tracePt t="32455" x="7805738" y="2609850"/>
          <p14:tracePt t="32473" x="7791450" y="2624138"/>
          <p14:tracePt t="32490" x="7791450" y="2633663"/>
          <p14:tracePt t="32505" x="7791450" y="2638425"/>
          <p14:tracePt t="32589" x="7786688" y="2643188"/>
          <p14:tracePt t="32621" x="7781925" y="2643188"/>
          <p14:tracePt t="32653" x="7781925" y="2638425"/>
          <p14:tracePt t="32733" x="7777163" y="2638425"/>
          <p14:tracePt t="32750" x="7753350" y="2643188"/>
          <p14:tracePt t="32757" x="7739063" y="2647950"/>
          <p14:tracePt t="32761" x="7729538" y="2652713"/>
          <p14:tracePt t="32772" x="7720013" y="2662238"/>
          <p14:tracePt t="32870" x="7720013" y="2652713"/>
          <p14:tracePt t="32877" x="7720013" y="2643188"/>
          <p14:tracePt t="32885" x="7720013" y="2628900"/>
          <p14:tracePt t="32906" x="7724775" y="2619375"/>
          <p14:tracePt t="32907" x="7724775" y="2614613"/>
          <p14:tracePt t="32922" x="7724775" y="2609850"/>
          <p14:tracePt t="33286" x="7734300" y="2605088"/>
          <p14:tracePt t="33289" x="7748588" y="2590800"/>
          <p14:tracePt t="33306" x="7762875" y="2590800"/>
          <p14:tracePt t="33307" x="7791450" y="2576513"/>
          <p14:tracePt t="33323" x="7834313" y="2557463"/>
          <p14:tracePt t="33339" x="7848600" y="2547938"/>
          <p14:tracePt t="33356" x="7872413" y="2538413"/>
          <p14:tracePt t="33373" x="7881938" y="2533650"/>
          <p14:tracePt t="33390" x="7881938" y="2528888"/>
          <p14:tracePt t="33406" x="7891463" y="2519363"/>
          <p14:tracePt t="33446" x="7896225" y="2514600"/>
          <p14:tracePt t="33453" x="7900988" y="2509838"/>
          <p14:tracePt t="33456" x="7905750" y="2505075"/>
          <p14:tracePt t="33473" x="7910513" y="2500313"/>
          <p14:tracePt t="33491" x="7915275" y="2500313"/>
          <p14:tracePt t="33613" x="7920038" y="2495550"/>
          <p14:tracePt t="33813" x="7934325" y="2490788"/>
          <p14:tracePt t="33821" x="7939088" y="2490788"/>
          <p14:tracePt t="33829" x="7943850" y="2486025"/>
          <p14:tracePt t="33837" x="7958138" y="2481263"/>
          <p14:tracePt t="33845" x="7977188" y="2466975"/>
          <p14:tracePt t="33856" x="7996238" y="2457450"/>
          <p14:tracePt t="33873" x="8005763" y="2452688"/>
          <p14:tracePt t="33890" x="8010525" y="2443163"/>
          <p14:tracePt t="33906" x="8010525" y="2438400"/>
          <p14:tracePt t="34557" x="8015288" y="2438400"/>
          <p14:tracePt t="34568" x="8024813" y="2438400"/>
          <p14:tracePt t="34573" x="8043863" y="2433638"/>
          <p14:tracePt t="34589" x="8048625" y="2428875"/>
          <p14:tracePt t="34861" x="8048625" y="2433638"/>
          <p14:tracePt t="34869" x="8039100" y="2433638"/>
          <p14:tracePt t="34873" x="8001000" y="2443163"/>
          <p14:tracePt t="34893" x="7953375" y="2447925"/>
          <p14:tracePt t="34894" x="7896225" y="2452688"/>
          <p14:tracePt t="34907" x="7729538" y="2471738"/>
          <p14:tracePt t="34924" x="7496175" y="2486025"/>
          <p14:tracePt t="34941" x="7034213" y="2486025"/>
          <p14:tracePt t="34958" x="6829425" y="2495550"/>
          <p14:tracePt t="34974" x="6643688" y="2519363"/>
          <p14:tracePt t="34991" x="6500813" y="2519363"/>
          <p14:tracePt t="35007" x="6353175" y="2519363"/>
          <p14:tracePt t="35025" x="6229350" y="2519363"/>
          <p14:tracePt t="35041" x="6124575" y="2509838"/>
          <p14:tracePt t="35057" x="6048375" y="2500313"/>
          <p14:tracePt t="35074" x="5986463" y="2486025"/>
          <p14:tracePt t="35091" x="5891213" y="2471738"/>
          <p14:tracePt t="35108" x="5776913" y="2457450"/>
          <p14:tracePt t="35124" x="5691188" y="2452688"/>
          <p14:tracePt t="35124" x="5653088" y="2452688"/>
          <p14:tracePt t="35141" x="5619750" y="2452688"/>
          <p14:tracePt t="35141" x="5576888" y="2452688"/>
          <p14:tracePt t="35158" x="5534025" y="2452688"/>
          <p14:tracePt t="35461" x="5557838" y="2452688"/>
          <p14:tracePt t="35470" x="5605463" y="2452688"/>
          <p14:tracePt t="35478" x="5648325" y="2452688"/>
          <p14:tracePt t="35479" x="5691188" y="2452688"/>
          <p14:tracePt t="35493" x="5838825" y="2452688"/>
          <p14:tracePt t="35508" x="6062663" y="2476500"/>
          <p14:tracePt t="35524" x="6353175" y="2495550"/>
          <p14:tracePt t="35542" x="6424613" y="2500313"/>
          <p14:tracePt t="35558" x="6596063" y="2524125"/>
          <p14:tracePt t="35591" x="6686550" y="2533650"/>
          <p14:tracePt t="35592" x="6743700" y="2538413"/>
          <p14:tracePt t="35608" x="6819900" y="2547938"/>
          <p14:tracePt t="35625" x="7010400" y="2547938"/>
          <p14:tracePt t="35646" x="7081838" y="2547938"/>
          <p14:tracePt t="35658" x="7229475" y="2547938"/>
          <p14:tracePt t="35675" x="7396163" y="2552700"/>
          <p14:tracePt t="35691" x="7510463" y="2552700"/>
          <p14:tracePt t="35708" x="7600950" y="2552700"/>
          <p14:tracePt t="35725" x="7724775" y="2552700"/>
          <p14:tracePt t="35741" x="7805738" y="2552700"/>
          <p14:tracePt t="35758" x="7881938" y="2552700"/>
          <p14:tracePt t="35775" x="7929563" y="2547938"/>
          <p14:tracePt t="35791" x="7977188" y="2547938"/>
          <p14:tracePt t="35808" x="8020050" y="2543175"/>
          <p14:tracePt t="35824" x="8053388" y="2533650"/>
          <p14:tracePt t="35845" x="8091488" y="2528888"/>
          <p14:tracePt t="35858" x="8148638" y="2519363"/>
          <p14:tracePt t="35877" x="8167688" y="2519363"/>
          <p14:tracePt t="35891" x="8210550" y="2509838"/>
          <p14:tracePt t="35909" x="8243888" y="2505075"/>
          <p14:tracePt t="35925" x="8272463" y="2490788"/>
          <p14:tracePt t="35942" x="8291513" y="2476500"/>
          <p14:tracePt t="35958" x="8301038" y="2471738"/>
          <p14:tracePt t="35974" x="8320088" y="2462213"/>
          <p14:tracePt t="35991" x="8334375" y="2457450"/>
          <p14:tracePt t="36008" x="8348663" y="2452688"/>
          <p14:tracePt t="36025" x="8358188" y="2452688"/>
          <p14:tracePt t="36041" x="8367713" y="2443163"/>
          <p14:tracePt t="36058" x="8367713" y="2438400"/>
          <p14:tracePt t="36141" x="8377238" y="2433638"/>
          <p14:tracePt t="36149" x="8386763" y="2424113"/>
          <p14:tracePt t="36157" x="8405813" y="2409825"/>
          <p14:tracePt t="36175" x="8420100" y="2395538"/>
          <p14:tracePt t="36176" x="8453438" y="2376488"/>
          <p14:tracePt t="36191" x="8482013" y="2357438"/>
          <p14:tracePt t="36208" x="8505825" y="2338388"/>
          <p14:tracePt t="36225" x="8520113" y="2333625"/>
          <p14:tracePt t="36241" x="8520113" y="2328863"/>
          <p14:tracePt t="36259" x="8524875" y="2324100"/>
          <p14:tracePt t="36349" x="8520113" y="2324100"/>
          <p14:tracePt t="36369" x="8467725" y="2333625"/>
          <p14:tracePt t="36370" x="8410575" y="2362200"/>
          <p14:tracePt t="36375" x="8262938" y="2405063"/>
          <p14:tracePt t="36394" x="8001000" y="2481263"/>
          <p14:tracePt t="36409" x="7634288" y="2552700"/>
          <p14:tracePt t="36425" x="7281863" y="2595563"/>
          <p14:tracePt t="36442" x="7038975" y="2633663"/>
          <p14:tracePt t="36459" x="6877050" y="2657475"/>
          <p14:tracePt t="36475" x="6786563" y="2667000"/>
          <p14:tracePt t="36492" x="6696075" y="2671763"/>
          <p14:tracePt t="36509" x="6557963" y="2671763"/>
          <p14:tracePt t="36526" x="6434138" y="2671763"/>
          <p14:tracePt t="36542" x="6296025" y="2671763"/>
          <p14:tracePt t="36558" x="6186488" y="2671763"/>
          <p14:tracePt t="36575" x="6096000" y="2671763"/>
          <p14:tracePt t="36592" x="6029325" y="2681288"/>
          <p14:tracePt t="36609" x="5981700" y="2686050"/>
          <p14:tracePt t="36625" x="5905500" y="2690813"/>
          <p14:tracePt t="36641" x="5810250" y="2690813"/>
          <p14:tracePt t="36658" x="5710238" y="2690813"/>
          <p14:tracePt t="36675" x="5600700" y="2690813"/>
          <p14:tracePt t="36691" x="5529263" y="2690813"/>
          <p14:tracePt t="36708" x="5453063" y="2676525"/>
          <p14:tracePt t="36724" x="5348288" y="2633663"/>
          <p14:tracePt t="36741" x="5305425" y="2614613"/>
          <p14:tracePt t="36758" x="5286375" y="2605088"/>
          <p14:tracePt t="36774" x="5281613" y="2605088"/>
          <p14:tracePt t="36821" x="5281613" y="2600325"/>
          <p14:tracePt t="36829" x="5281613" y="2595563"/>
          <p14:tracePt t="36837" x="5281613" y="2590800"/>
          <p14:tracePt t="36845" x="5281613" y="2576513"/>
          <p14:tracePt t="36858" x="5281613" y="2562225"/>
          <p14:tracePt t="36875" x="5281613" y="2533650"/>
          <p14:tracePt t="36893" x="5286375" y="2519363"/>
          <p14:tracePt t="36909" x="5353050" y="2481263"/>
          <p14:tracePt t="36926" x="5400675" y="2457450"/>
          <p14:tracePt t="36942" x="5448300" y="2438400"/>
          <p14:tracePt t="36959" x="5500688" y="2419350"/>
          <p14:tracePt t="36976" x="5553075" y="2414588"/>
          <p14:tracePt t="36993" x="5614988" y="2414588"/>
          <p14:tracePt t="37009" x="5710238" y="2414588"/>
          <p14:tracePt t="37026" x="5819775" y="2414588"/>
          <p14:tracePt t="37042" x="5948363" y="2414588"/>
          <p14:tracePt t="37059" x="6062663" y="2424113"/>
          <p14:tracePt t="37076" x="6186488" y="2447925"/>
          <p14:tracePt t="37093" x="6291263" y="2457450"/>
          <p14:tracePt t="37111" x="6429375" y="2476500"/>
          <p14:tracePt t="37125" x="6534150" y="2476500"/>
          <p14:tracePt t="37143" x="6653213" y="2476500"/>
          <p14:tracePt t="37159" x="6796088" y="2476500"/>
          <p14:tracePt t="37176" x="6958013" y="2476500"/>
          <p14:tracePt t="37193" x="7162800" y="2486025"/>
          <p14:tracePt t="37209" x="7424738" y="2514600"/>
          <p14:tracePt t="37226" x="7748588" y="2566988"/>
          <p14:tracePt t="37243" x="7939088" y="2581275"/>
          <p14:tracePt t="37260" x="8067675" y="2581275"/>
          <p14:tracePt t="37276" x="8181975" y="2566988"/>
          <p14:tracePt t="37296" x="8210550" y="2557463"/>
          <p14:tracePt t="37296" x="8224838" y="2557463"/>
          <p14:tracePt t="37310" x="8253413" y="2543175"/>
          <p14:tracePt t="37326" x="8281988" y="2533650"/>
          <p14:tracePt t="37345" x="8305800" y="2519363"/>
          <p14:tracePt t="37359" x="8324850" y="2514600"/>
          <p14:tracePt t="37376" x="8343900" y="2505075"/>
          <p14:tracePt t="37392" x="8353425" y="2500313"/>
          <p14:tracePt t="37409" x="8362950" y="2495550"/>
          <p14:tracePt t="37426" x="8377238" y="2495550"/>
          <p14:tracePt t="37443" x="8382000" y="2495550"/>
          <p14:tracePt t="37459" x="8386763" y="2490788"/>
          <p14:tracePt t="37714" x="0" y="0"/>
        </p14:tracePtLst>
        <p14:tracePtLst>
          <p14:tracePt t="39466" x="6738938" y="1762125"/>
          <p14:tracePt t="39533" x="6743700" y="1762125"/>
          <p14:tracePt t="39557" x="6748463" y="1762125"/>
          <p14:tracePt t="39629" x="6753225" y="1762125"/>
          <p14:tracePt t="39630" x="6748463" y="1771650"/>
          <p14:tracePt t="39653" x="6743700" y="1776413"/>
          <p14:tracePt t="39661" x="6729413" y="1795463"/>
          <p14:tracePt t="39662" x="6705600" y="1809750"/>
          <p14:tracePt t="39677" x="6657975" y="1838325"/>
          <p14:tracePt t="39694" x="6600825" y="1871663"/>
          <p14:tracePt t="39710" x="6538913" y="1909763"/>
          <p14:tracePt t="39727" x="6486525" y="1938338"/>
          <p14:tracePt t="39744" x="6453188" y="1962150"/>
          <p14:tracePt t="39760" x="6429375" y="1976438"/>
          <p14:tracePt t="39777" x="6405563" y="1985963"/>
          <p14:tracePt t="39793" x="6381750" y="1995488"/>
          <p14:tracePt t="39810" x="6338888" y="2005013"/>
          <p14:tracePt t="39827" x="6286500" y="2009775"/>
          <p14:tracePt t="39844" x="6248400" y="2014538"/>
          <p14:tracePt t="39862" x="6229350" y="2024063"/>
          <p14:tracePt t="39981" x="6234113" y="2024063"/>
          <p14:tracePt t="39989" x="6257925" y="2019300"/>
          <p14:tracePt t="39996" x="6305550" y="2014538"/>
          <p14:tracePt t="39997" x="6357938" y="2005013"/>
          <p14:tracePt t="40012" x="6467475" y="1995488"/>
          <p14:tracePt t="40027" x="6572250" y="1985963"/>
          <p14:tracePt t="40043" x="6724650" y="1971675"/>
          <p14:tracePt t="40061" x="6791325" y="1952625"/>
          <p14:tracePt t="40077" x="6848475" y="1938338"/>
          <p14:tracePt t="40096" x="6891338" y="1924050"/>
          <p14:tracePt t="40111" x="6958013" y="1895475"/>
          <p14:tracePt t="40127" x="7048500" y="1876425"/>
          <p14:tracePt t="40144" x="7167563" y="1857375"/>
          <p14:tracePt t="40161" x="7258050" y="1838325"/>
          <p14:tracePt t="40177" x="7396163" y="1814513"/>
          <p14:tracePt t="40196" x="7443788" y="1804988"/>
          <p14:tracePt t="40211" x="7496175" y="1800225"/>
          <p14:tracePt t="40228" x="7519988" y="1795463"/>
          <p14:tracePt t="40244" x="7558088" y="1785938"/>
          <p14:tracePt t="40260" x="7596188" y="1785938"/>
          <p14:tracePt t="40277" x="7639050" y="1785938"/>
          <p14:tracePt t="40293" x="7686675" y="1776413"/>
          <p14:tracePt t="40311" x="7715250" y="1776413"/>
          <p14:tracePt t="40327" x="7748588" y="1771650"/>
          <p14:tracePt t="40344" x="7772400" y="1762125"/>
          <p14:tracePt t="40361" x="7791450" y="1762125"/>
          <p14:tracePt t="40379" x="7810500" y="1762125"/>
          <p14:tracePt t="40396" x="7824788" y="1757363"/>
          <p14:tracePt t="40412" x="7834313" y="1752600"/>
          <p14:tracePt t="40429" x="7843838" y="1747838"/>
          <p14:tracePt t="40445" x="7848600" y="1743075"/>
          <p14:tracePt t="40572" x="7853363" y="1743075"/>
          <p14:tracePt t="40628" x="7848600" y="1743075"/>
          <p14:tracePt t="40638" x="7839075" y="1743075"/>
          <p14:tracePt t="40644" x="7810500" y="1747838"/>
          <p14:tracePt t="40660" x="7800975" y="1747838"/>
          <p14:tracePt t="40660" x="7762875" y="1762125"/>
          <p14:tracePt t="40677" x="7715250" y="1771650"/>
          <p14:tracePt t="40693" x="7639050" y="1790700"/>
          <p14:tracePt t="40710" x="7529513" y="1809750"/>
          <p14:tracePt t="40727" x="7462838" y="1814513"/>
          <p14:tracePt t="40743" x="7391400" y="1824038"/>
          <p14:tracePt t="40760" x="7324725" y="1833563"/>
          <p14:tracePt t="40778" x="7277100" y="1838325"/>
          <p14:tracePt t="40794" x="7229475" y="1847850"/>
          <p14:tracePt t="40811" x="7205663" y="1857375"/>
          <p14:tracePt t="40828" x="7162800" y="1866900"/>
          <p14:tracePt t="40828" x="7143750" y="1866900"/>
          <p14:tracePt t="40845" x="7110413" y="1881188"/>
          <p14:tracePt t="40861" x="7058025" y="1890713"/>
          <p14:tracePt t="40878" x="7000875" y="1890713"/>
          <p14:tracePt t="40896" x="6962775" y="1900238"/>
          <p14:tracePt t="40912" x="6948488" y="1900238"/>
          <p14:tracePt t="40927" x="6929438" y="1905000"/>
          <p14:tracePt t="40947" x="6919913" y="1909763"/>
          <p14:tracePt t="40961" x="6896100" y="1914525"/>
          <p14:tracePt t="40978" x="6877050" y="1919288"/>
          <p14:tracePt t="40995" x="6853238" y="1924050"/>
          <p14:tracePt t="41011" x="6824663" y="1924050"/>
          <p14:tracePt t="41028" x="6748463" y="1947863"/>
          <p14:tracePt t="41046" x="6691313" y="1962150"/>
          <p14:tracePt t="41061" x="6619875" y="1971675"/>
          <p14:tracePt t="41078" x="6572250" y="1981200"/>
          <p14:tracePt t="41095" x="6543675" y="1985963"/>
          <p14:tracePt t="41112" x="6519863" y="1990725"/>
          <p14:tracePt t="41128" x="6500813" y="2005013"/>
          <p14:tracePt t="41147" x="6496050" y="2005013"/>
          <p14:tracePt t="41161" x="6486525" y="2009775"/>
          <p14:tracePt t="41196" x="6477000" y="2014538"/>
          <p14:tracePt t="41197" x="6472238" y="2019300"/>
          <p14:tracePt t="41211" x="6462713" y="2024063"/>
          <p14:tracePt t="41228" x="6453188" y="2033588"/>
          <p14:tracePt t="41245" x="6448425" y="2033588"/>
          <p14:tracePt t="41356" x="6443663" y="2033588"/>
          <p14:tracePt t="41396" x="6438900" y="2033588"/>
          <p14:tracePt t="41420" x="6434138" y="2033588"/>
          <p14:tracePt t="41440" x="6434138" y="2014538"/>
          <p14:tracePt t="41447" x="6443663" y="2009775"/>
          <p14:tracePt t="41447" x="6500813" y="1971675"/>
          <p14:tracePt t="41462" x="6577013" y="1943100"/>
          <p14:tracePt t="41480" x="6729413" y="1905000"/>
          <p14:tracePt t="41495" x="6905625" y="1852613"/>
          <p14:tracePt t="41512" x="7062788" y="1809750"/>
          <p14:tracePt t="41528" x="7196138" y="1790700"/>
          <p14:tracePt t="41545" x="7305675" y="1771650"/>
          <p14:tracePt t="41562" x="7381875" y="1762125"/>
          <p14:tracePt t="41579" x="7429500" y="1757363"/>
          <p14:tracePt t="41595" x="7453313" y="1757363"/>
          <p14:tracePt t="41612" x="7458075" y="1757363"/>
          <p14:tracePt t="41668" x="7462838" y="1757363"/>
          <p14:tracePt t="41676" x="7462838" y="1762125"/>
          <p14:tracePt t="41684" x="7462838" y="1776413"/>
          <p14:tracePt t="41691" x="7462838" y="1790700"/>
          <p14:tracePt t="41700" x="7458075" y="1824038"/>
          <p14:tracePt t="41710" x="7405688" y="1871663"/>
          <p14:tracePt t="41728" x="7324725" y="1909763"/>
          <p14:tracePt t="41745" x="7186613" y="1962150"/>
          <p14:tracePt t="41761" x="7077075" y="2009775"/>
          <p14:tracePt t="41778" x="6958013" y="2043113"/>
          <p14:tracePt t="41795" x="6819900" y="2062163"/>
          <p14:tracePt t="41812" x="6753225" y="2066925"/>
          <p14:tracePt t="41829" x="6700838" y="2066925"/>
          <p14:tracePt t="41845" x="6657975" y="2066925"/>
          <p14:tracePt t="41862" x="6643688" y="2066925"/>
          <p14:tracePt t="41879" x="6638925" y="2071688"/>
          <p14:tracePt t="41895" x="6634163" y="2071688"/>
          <p14:tracePt t="41941" x="6629400" y="2071688"/>
          <p14:tracePt t="41956" x="6624638" y="2071688"/>
          <p14:tracePt t="41964" x="6615113" y="2071688"/>
          <p14:tracePt t="41964" x="6610350" y="2071688"/>
          <p14:tracePt t="41980" x="6600825" y="2071688"/>
          <p14:tracePt t="41996" x="6596063" y="2071688"/>
          <p14:tracePt t="42012" x="6596063" y="2076450"/>
          <p14:tracePt t="42092" x="6591300" y="2076450"/>
          <p14:tracePt t="42092" x="6591300" y="2066925"/>
          <p14:tracePt t="42108" x="6591300" y="2062163"/>
          <p14:tracePt t="42116" x="6591300" y="2052638"/>
          <p14:tracePt t="42125" x="6591300" y="2043113"/>
          <p14:tracePt t="42131" x="6615113" y="2024063"/>
          <p14:tracePt t="42145" x="6643688" y="2014538"/>
          <p14:tracePt t="42162" x="6686550" y="2005013"/>
          <p14:tracePt t="42179" x="6729413" y="1985963"/>
          <p14:tracePt t="42195" x="6748463" y="1981200"/>
          <p14:tracePt t="42213" x="6767513" y="1971675"/>
          <p14:tracePt t="42229" x="6772275" y="1971675"/>
          <p14:tracePt t="42245" x="6777038" y="1971675"/>
          <p14:tracePt t="42263" x="6786563" y="1971675"/>
          <p14:tracePt t="42279" x="6796088" y="1962150"/>
          <p14:tracePt t="42296" x="6819900" y="1952625"/>
          <p14:tracePt t="42313" x="6838950" y="1947863"/>
          <p14:tracePt t="42329" x="6862763" y="1933575"/>
          <p14:tracePt t="42347" x="6881813" y="1928813"/>
          <p14:tracePt t="42365" x="6886575" y="1928813"/>
          <p14:tracePt t="42379" x="6891338" y="1928813"/>
          <p14:tracePt t="42517" x="6896100" y="1928813"/>
          <p14:tracePt t="42580" x="6900863" y="1933575"/>
          <p14:tracePt t="42596" x="6900863" y="1938338"/>
          <p14:tracePt t="42597" x="6910388" y="1952625"/>
          <p14:tracePt t="42613" x="6929438" y="1971675"/>
          <p14:tracePt t="42631" x="6948488" y="1990725"/>
          <p14:tracePt t="42646" x="6977063" y="2009775"/>
          <p14:tracePt t="42663" x="7000875" y="2024063"/>
          <p14:tracePt t="42678" x="7015163" y="2028825"/>
          <p14:tracePt t="42695" x="7038975" y="2043113"/>
          <p14:tracePt t="42712" x="7062788" y="2052638"/>
          <p14:tracePt t="42728" x="7091363" y="2066925"/>
          <p14:tracePt t="42745" x="7110413" y="2081213"/>
          <p14:tracePt t="42762" x="7124700" y="2081213"/>
          <p14:tracePt t="42778" x="7129463" y="2081213"/>
          <p14:tracePt t="42795" x="7143750" y="2081213"/>
          <p14:tracePt t="42812" x="7162800" y="2076450"/>
          <p14:tracePt t="42829" x="7177088" y="2062163"/>
          <p14:tracePt t="42845" x="7196138" y="2043113"/>
          <p14:tracePt t="42863" x="7200900" y="2024063"/>
          <p14:tracePt t="42880" x="7205663" y="2000250"/>
          <p14:tracePt t="42896" x="7205663" y="1981200"/>
          <p14:tracePt t="42913" x="7205663" y="1962150"/>
          <p14:tracePt t="42930" x="7205663" y="1938338"/>
          <p14:tracePt t="42946" x="7205663" y="1919288"/>
          <p14:tracePt t="42946" x="7205663" y="1905000"/>
          <p14:tracePt t="42964" x="7205663" y="1900238"/>
          <p14:tracePt t="42979" x="7200900" y="1885950"/>
          <p14:tracePt t="42996" x="7196138" y="1881188"/>
          <p14:tracePt t="43012" x="7186613" y="1876425"/>
          <p14:tracePt t="43030" x="7177088" y="1876425"/>
          <p14:tracePt t="43063" x="7158038" y="1871663"/>
          <p14:tracePt t="43064" x="7148513" y="1866900"/>
          <p14:tracePt t="43082" x="7138988" y="1866900"/>
          <p14:tracePt t="43096" x="7134225" y="1866900"/>
          <p14:tracePt t="43181" x="7129463" y="1866900"/>
          <p14:tracePt t="43229" x="7129463" y="1871663"/>
          <p14:tracePt t="43349" x="7129463" y="1876425"/>
          <p14:tracePt t="43373" x="7129463" y="1885950"/>
          <p14:tracePt t="43389" x="7129463" y="1890713"/>
          <p14:tracePt t="43414" x="7129463" y="1900238"/>
          <p14:tracePt t="43429" x="7129463" y="1905000"/>
          <p14:tracePt t="43430" x="7129463" y="1919288"/>
          <p14:tracePt t="43447" x="7129463" y="1928813"/>
          <p14:tracePt t="43447" x="7129463" y="1938338"/>
          <p14:tracePt t="43453" x="7129463" y="1947863"/>
          <p14:tracePt t="43464" x="7134225" y="1962150"/>
          <p14:tracePt t="43481" x="7134225" y="1966913"/>
          <p14:tracePt t="43497" x="7134225" y="1971675"/>
          <p14:tracePt t="43514" x="7143750" y="1976438"/>
          <p14:tracePt t="43531" x="7143750" y="1985963"/>
          <p14:tracePt t="43547" x="7153275" y="2005013"/>
          <p14:tracePt t="43565" x="7158038" y="2014538"/>
          <p14:tracePt t="43581" x="7167563" y="2019300"/>
          <p14:tracePt t="43597" x="7181850" y="2024063"/>
          <p14:tracePt t="43615" x="7191375" y="2024063"/>
          <p14:tracePt t="43630" x="7210425" y="2024063"/>
          <p14:tracePt t="43648" x="7224713" y="2024063"/>
          <p14:tracePt t="43663" x="7248525" y="2024063"/>
          <p14:tracePt t="43680" x="7267575" y="2014538"/>
          <p14:tracePt t="43697" x="7281863" y="2009775"/>
          <p14:tracePt t="43713" x="7291388" y="1995488"/>
          <p14:tracePt t="43730" x="7305675" y="1976438"/>
          <p14:tracePt t="43747" x="7319963" y="1962150"/>
          <p14:tracePt t="43764" x="7324725" y="1947863"/>
          <p14:tracePt t="43764" x="7329488" y="1943100"/>
          <p14:tracePt t="43781" x="7334250" y="1928813"/>
          <p14:tracePt t="43797" x="7339013" y="1919288"/>
          <p14:tracePt t="43814" x="7348538" y="1895475"/>
          <p14:tracePt t="43830" x="7362825" y="1876425"/>
          <p14:tracePt t="43848" x="7372350" y="1866900"/>
          <p14:tracePt t="43864" x="7381875" y="1857375"/>
          <p14:tracePt t="43881" x="7386638" y="1847850"/>
          <p14:tracePt t="43897" x="7391400" y="1843088"/>
          <p14:tracePt t="43915" x="7405688" y="1824038"/>
          <p14:tracePt t="43931" x="7410450" y="1814513"/>
          <p14:tracePt t="43948" x="7410450" y="1809750"/>
          <p14:tracePt t="43964" x="7419975" y="1790700"/>
          <p14:tracePt t="43982" x="7434263" y="1776413"/>
          <p14:tracePt t="43998" x="7439025" y="1766888"/>
          <p14:tracePt t="44015" x="7443788" y="1766888"/>
          <p14:tracePt t="44032" x="7443788" y="1762125"/>
          <p14:tracePt t="44150" x="7448550" y="1762125"/>
          <p14:tracePt t="44253" x="7453313" y="1776413"/>
          <p14:tracePt t="44261" x="7453313" y="1790700"/>
          <p14:tracePt t="44269" x="7453313" y="1814513"/>
          <p14:tracePt t="44275" x="7453313" y="1838325"/>
          <p14:tracePt t="44282" x="7453313" y="1905000"/>
          <p14:tracePt t="44297" x="7453313" y="1976438"/>
          <p14:tracePt t="44314" x="7453313" y="2038350"/>
          <p14:tracePt t="44331" x="7458075" y="2105025"/>
          <p14:tracePt t="44348" x="7467600" y="2147888"/>
          <p14:tracePt t="44365" x="7467600" y="2176463"/>
          <p14:tracePt t="44382" x="7467600" y="2195513"/>
          <p14:tracePt t="44398" x="7448550" y="2238375"/>
          <p14:tracePt t="44415" x="7424738" y="2262188"/>
          <p14:tracePt t="44432" x="7386638" y="2305050"/>
          <p14:tracePt t="44448" x="7315200" y="2338388"/>
          <p14:tracePt t="44465" x="7234238" y="2362200"/>
          <p14:tracePt t="44482" x="7191375" y="2376488"/>
          <p14:tracePt t="44498" x="7143750" y="2381250"/>
          <p14:tracePt t="44515" x="7096125" y="2386013"/>
          <p14:tracePt t="44532" x="7062788" y="2395538"/>
          <p14:tracePt t="44548" x="7043738" y="2400300"/>
          <p14:tracePt t="44629" x="7034213" y="2400300"/>
          <p14:tracePt t="44645" x="7029450" y="2400300"/>
          <p14:tracePt t="44661" x="7029450" y="2395538"/>
          <p14:tracePt t="44661" x="0" y="0"/>
        </p14:tracePtLst>
        <p14:tracePtLst>
          <p14:tracePt t="48805" x="6557963" y="1233488"/>
          <p14:tracePt t="48940" x="6562725" y="1233488"/>
          <p14:tracePt t="48951" x="6581775" y="1228725"/>
          <p14:tracePt t="48951" x="6610350" y="1214438"/>
          <p14:tracePt t="48964" x="6657975" y="1209675"/>
          <p14:tracePt t="48972" x="6757988" y="1181100"/>
          <p14:tracePt t="48984" x="6843713" y="1166813"/>
          <p14:tracePt t="49001" x="6958013" y="1157288"/>
          <p14:tracePt t="49018" x="7077075" y="1147763"/>
          <p14:tracePt t="49035" x="7186613" y="1147763"/>
          <p14:tracePt t="49052" x="7277100" y="1147763"/>
          <p14:tracePt t="49069" x="7415213" y="1147763"/>
          <p14:tracePt t="49088" x="7505700" y="1147763"/>
          <p14:tracePt t="49102" x="7572375" y="1147763"/>
          <p14:tracePt t="49120" x="7624763" y="1143000"/>
          <p14:tracePt t="49136" x="7648575" y="1133475"/>
          <p14:tracePt t="49152" x="7681913" y="1123950"/>
          <p14:tracePt t="49168" x="7715250" y="1114425"/>
          <p14:tracePt t="49185" x="7767638" y="1109663"/>
          <p14:tracePt t="49202" x="7815263" y="1100138"/>
          <p14:tracePt t="49220" x="7867650" y="1100138"/>
          <p14:tracePt t="49236" x="7896225" y="1100138"/>
          <p14:tracePt t="49236" x="7910513" y="1095375"/>
          <p14:tracePt t="49253" x="7920038" y="1095375"/>
          <p14:tracePt t="49293" x="7924800" y="1095375"/>
          <p14:tracePt t="49396" x="7905750" y="1095375"/>
          <p14:tracePt t="49404" x="7848600" y="1095375"/>
          <p14:tracePt t="49420" x="7810500" y="1104900"/>
          <p14:tracePt t="49421" x="7743825" y="1123950"/>
          <p14:tracePt t="49436" x="7562850" y="1147763"/>
          <p14:tracePt t="49453" x="7448550" y="1157288"/>
          <p14:tracePt t="49469" x="7324725" y="1176338"/>
          <p14:tracePt t="49485" x="7210425" y="1176338"/>
          <p14:tracePt t="49502" x="7105650" y="1185863"/>
          <p14:tracePt t="49519" x="6953250" y="1185863"/>
          <p14:tracePt t="49536" x="6815138" y="1185863"/>
          <p14:tracePt t="49553" x="6724650" y="1185863"/>
          <p14:tracePt t="49571" x="6657975" y="1195388"/>
          <p14:tracePt t="49586" x="6596063" y="1204913"/>
          <p14:tracePt t="49603" x="6529388" y="1214438"/>
          <p14:tracePt t="49619" x="6453188" y="1233488"/>
          <p14:tracePt t="49642" x="6419850" y="1252538"/>
          <p14:tracePt t="49653" x="6415088" y="1257300"/>
          <p14:tracePt t="49653" x="6405563" y="1262063"/>
          <p14:tracePt t="49668" x="6400800" y="1262063"/>
          <p14:tracePt t="49773" x="6400800" y="1266825"/>
          <p14:tracePt t="49780" x="6415088" y="1262063"/>
          <p14:tracePt t="49796" x="6448425" y="1252538"/>
          <p14:tracePt t="49796" x="6515100" y="1238250"/>
          <p14:tracePt t="49802" x="6657975" y="1214438"/>
          <p14:tracePt t="49819" x="6900863" y="1176338"/>
          <p14:tracePt t="49836" x="7010400" y="1171575"/>
          <p14:tracePt t="49836" x="7105650" y="1166813"/>
          <p14:tracePt t="49853" x="7334250" y="1166813"/>
          <p14:tracePt t="49872" x="7477125" y="1147763"/>
          <p14:tracePt t="49886" x="7634288" y="1143000"/>
          <p14:tracePt t="49903" x="7767638" y="1138238"/>
          <p14:tracePt t="49920" x="7862888" y="1128713"/>
          <p14:tracePt t="49936" x="7967663" y="1119188"/>
          <p14:tracePt t="49953" x="8062913" y="1100138"/>
          <p14:tracePt t="49969" x="8148638" y="1090613"/>
          <p14:tracePt t="49986" x="8229600" y="1085850"/>
          <p14:tracePt t="50002" x="8267700" y="1071563"/>
          <p14:tracePt t="50019" x="8301038" y="1066800"/>
          <p14:tracePt t="50180" x="8277225" y="1066800"/>
          <p14:tracePt t="50188" x="8196263" y="1066800"/>
          <p14:tracePt t="50205" x="8134350" y="1081088"/>
          <p14:tracePt t="50206" x="7991475" y="1090613"/>
          <p14:tracePt t="50221" x="7872413" y="1114425"/>
          <p14:tracePt t="50221" x="7791450" y="1119188"/>
          <p14:tracePt t="50236" x="7648575" y="1123950"/>
          <p14:tracePt t="50253" x="7524750" y="1138238"/>
          <p14:tracePt t="50270" x="7415213" y="1143000"/>
          <p14:tracePt t="50286" x="7334250" y="1143000"/>
          <p14:tracePt t="50305" x="7243763" y="1162050"/>
          <p14:tracePt t="50321" x="7124700" y="1162050"/>
          <p14:tracePt t="50336" x="7000875" y="1162050"/>
          <p14:tracePt t="50355" x="6905625" y="1162050"/>
          <p14:tracePt t="50370" x="6838950" y="1171575"/>
          <p14:tracePt t="50386" x="6777038" y="1176338"/>
          <p14:tracePt t="50403" x="6719888" y="1185863"/>
          <p14:tracePt t="50420" x="6667500" y="1195388"/>
          <p14:tracePt t="50436" x="6591300" y="1204913"/>
          <p14:tracePt t="50453" x="6562725" y="1214438"/>
          <p14:tracePt t="50470" x="6524625" y="1233488"/>
          <p14:tracePt t="50486" x="6500813" y="1238250"/>
          <p14:tracePt t="50503" x="6481763" y="1252538"/>
          <p14:tracePt t="50522" x="6462713" y="1271588"/>
          <p14:tracePt t="50537" x="6448425" y="1276350"/>
          <p14:tracePt t="50553" x="6438900" y="1281113"/>
          <p14:tracePt t="50692" x="6453188" y="1271588"/>
          <p14:tracePt t="50700" x="6472238" y="1266825"/>
          <p14:tracePt t="50714" x="6510338" y="1262063"/>
          <p14:tracePt t="50716" x="6557963" y="1257300"/>
          <p14:tracePt t="50736" x="6691313" y="1233488"/>
          <p14:tracePt t="50737" x="6919913" y="1233488"/>
          <p14:tracePt t="50753" x="7129463" y="1233488"/>
          <p14:tracePt t="50772" x="7319963" y="1233488"/>
          <p14:tracePt t="50787" x="7462838" y="1233488"/>
          <p14:tracePt t="50787" x="7534275" y="1233488"/>
          <p14:tracePt t="50804" x="7643813" y="1233488"/>
          <p14:tracePt t="50822" x="7700963" y="1233488"/>
          <p14:tracePt t="50838" x="7748588" y="1233488"/>
          <p14:tracePt t="50853" x="7796213" y="1233488"/>
          <p14:tracePt t="50870" x="7853363" y="1233488"/>
          <p14:tracePt t="50886" x="7905750" y="1223963"/>
          <p14:tracePt t="50903" x="7924800" y="1219200"/>
          <p14:tracePt t="50920" x="7953375" y="1209675"/>
          <p14:tracePt t="50936" x="7962900" y="1204913"/>
          <p14:tracePt t="50953" x="7972425" y="1200150"/>
          <p14:tracePt t="50970" x="7977188" y="1195388"/>
          <p14:tracePt t="51092" x="7962900" y="1195388"/>
          <p14:tracePt t="51100" x="7929563" y="1195388"/>
          <p14:tracePt t="51108" x="7891463" y="1195388"/>
          <p14:tracePt t="51116" x="7848600" y="1195388"/>
          <p14:tracePt t="51121" x="7696200" y="1195388"/>
          <p14:tracePt t="51136" x="7481888" y="1195388"/>
          <p14:tracePt t="51153" x="7229475" y="1195388"/>
          <p14:tracePt t="51169" x="6977063" y="1195388"/>
          <p14:tracePt t="51187" x="6724650" y="1195388"/>
          <p14:tracePt t="51203" x="6591300" y="1195388"/>
          <p14:tracePt t="51203" x="6534150" y="1195388"/>
          <p14:tracePt t="51220" x="6448425" y="1195388"/>
          <p14:tracePt t="51240" x="6396038" y="1204913"/>
          <p14:tracePt t="51254" x="6367463" y="1204913"/>
          <p14:tracePt t="51272" x="6353175" y="1209675"/>
          <p14:tracePt t="51287" x="6334125" y="1209675"/>
          <p14:tracePt t="51304" x="6315075" y="1214438"/>
          <p14:tracePt t="51322" x="6296025" y="1214438"/>
          <p14:tracePt t="51337" x="6291263" y="1214438"/>
          <p14:tracePt t="51516" x="6291263" y="1209675"/>
          <p14:tracePt t="51518" x="6300788" y="1200150"/>
          <p14:tracePt t="51531" x="6324600" y="1195388"/>
          <p14:tracePt t="51538" x="6396038" y="1176338"/>
          <p14:tracePt t="51554" x="6472238" y="1147763"/>
          <p14:tracePt t="51570" x="6586538" y="1128713"/>
          <p14:tracePt t="51587" x="6681788" y="1128713"/>
          <p14:tracePt t="51604" x="6796088" y="1109663"/>
          <p14:tracePt t="51621" x="6867525" y="1109663"/>
          <p14:tracePt t="51654" x="6900863" y="1109663"/>
          <p14:tracePt t="51657" x="6929438" y="1109663"/>
          <p14:tracePt t="51670" x="6934200" y="1109663"/>
          <p14:tracePt t="51708" x="6938963" y="1109663"/>
          <p14:tracePt t="51868" x="6929438" y="1109663"/>
          <p14:tracePt t="51876" x="6915150" y="1114425"/>
          <p14:tracePt t="51887" x="6900863" y="1123950"/>
          <p14:tracePt t="51887" x="6829425" y="1152525"/>
          <p14:tracePt t="51903" x="6724650" y="1185863"/>
          <p14:tracePt t="51920" x="6591300" y="1204913"/>
          <p14:tracePt t="51937" x="6429375" y="1228725"/>
          <p14:tracePt t="51953" x="6276975" y="1243013"/>
          <p14:tracePt t="51970" x="6153150" y="1247775"/>
          <p14:tracePt t="51987" x="6053138" y="1247775"/>
          <p14:tracePt t="52003" x="5991225" y="1257300"/>
          <p14:tracePt t="52020" x="5976938" y="1257300"/>
          <p14:tracePt t="52037" x="5962650" y="1262063"/>
          <p14:tracePt t="52054" x="5943600" y="1262063"/>
          <p14:tracePt t="52070" x="5895975" y="1266825"/>
          <p14:tracePt t="52088" x="5829300" y="1266825"/>
          <p14:tracePt t="52104" x="5738813" y="1266825"/>
          <p14:tracePt t="52121" x="5657850" y="1266825"/>
          <p14:tracePt t="52138" x="5605463" y="1266825"/>
          <p14:tracePt t="52155" x="5553075" y="1266825"/>
          <p14:tracePt t="52171" x="5524500" y="1266825"/>
          <p14:tracePt t="52188" x="5495925" y="1266825"/>
          <p14:tracePt t="52205" x="5491163" y="1266825"/>
          <p14:tracePt t="52332" x="5486400" y="1266825"/>
          <p14:tracePt t="52340" x="5486400" y="1257300"/>
          <p14:tracePt t="52356" x="5486400" y="1252538"/>
          <p14:tracePt t="52373" x="5486400" y="1247775"/>
          <p14:tracePt t="52388" x="5486400" y="1243013"/>
          <p14:tracePt t="52389" x="5491163" y="1243013"/>
          <p14:tracePt t="52404" x="5491163" y="1238250"/>
          <p14:tracePt t="52500" x="5495925" y="1238250"/>
          <p14:tracePt t="52500" x="5510213" y="1228725"/>
          <p14:tracePt t="52516" x="5562600" y="1223963"/>
          <p14:tracePt t="52524" x="5619750" y="1223963"/>
          <p14:tracePt t="52525" x="5691188" y="1223963"/>
          <p14:tracePt t="52540" x="5919788" y="1223963"/>
          <p14:tracePt t="52555" x="6172200" y="1223963"/>
          <p14:tracePt t="52571" x="6334125" y="1223963"/>
          <p14:tracePt t="52571" x="6415088" y="1223963"/>
          <p14:tracePt t="52588" x="6553200" y="1223963"/>
          <p14:tracePt t="52605" x="6648450" y="1223963"/>
          <p14:tracePt t="52621" x="6724650" y="1223963"/>
          <p14:tracePt t="52655" x="6738938" y="1223963"/>
          <p14:tracePt t="52656" x="6743700" y="1223963"/>
          <p14:tracePt t="52884" x="6748463" y="1223963"/>
          <p14:tracePt t="52899" x="6710363" y="1238250"/>
          <p14:tracePt t="52909" x="6657975" y="1238250"/>
          <p14:tracePt t="52921" x="6600825" y="1238250"/>
          <p14:tracePt t="52922" x="6496050" y="1247775"/>
          <p14:tracePt t="52938" x="6396038" y="1257300"/>
          <p14:tracePt t="52955" x="6329363" y="1262063"/>
          <p14:tracePt t="52971" x="6257925" y="1271588"/>
          <p14:tracePt t="52989" x="6238875" y="1271588"/>
          <p14:tracePt t="53048" x="6229350" y="1271588"/>
          <p14:tracePt t="53071" x="6215063" y="1271588"/>
          <p14:tracePt t="53088" x="6196013" y="1271588"/>
          <p14:tracePt t="53089" x="6119813" y="1271588"/>
          <p14:tracePt t="53105" x="6043613" y="1271588"/>
          <p14:tracePt t="53122" x="5972175" y="1271588"/>
          <p14:tracePt t="53139" x="5929313" y="1271588"/>
          <p14:tracePt t="53155" x="5910263" y="1271588"/>
          <p14:tracePt t="53171" x="5900738" y="1271588"/>
          <p14:tracePt t="53188" x="5891213" y="1276350"/>
          <p14:tracePt t="53244" x="5886450" y="1276350"/>
          <p14:tracePt t="53420" x="5881688" y="1276350"/>
          <p14:tracePt t="53468" x="5895975" y="1276350"/>
          <p14:tracePt t="53476" x="5929313" y="1276350"/>
          <p14:tracePt t="53484" x="5986463" y="1276350"/>
          <p14:tracePt t="53492" x="6105525" y="1276350"/>
          <p14:tracePt t="53504" x="6205538" y="1276350"/>
          <p14:tracePt t="53522" x="6272213" y="1276350"/>
          <p14:tracePt t="53538" x="6319838" y="1276350"/>
          <p14:tracePt t="53555" x="6357938" y="1276350"/>
          <p14:tracePt t="53572" x="6372225" y="1276350"/>
          <p14:tracePt t="53589" x="6391275" y="1271588"/>
          <p14:tracePt t="53605" x="6419850" y="1257300"/>
          <p14:tracePt t="53622" x="6505575" y="1247775"/>
          <p14:tracePt t="53639" x="6615113" y="1247775"/>
          <p14:tracePt t="53655" x="6791325" y="1247775"/>
          <p14:tracePt t="53673" x="6929438" y="1247775"/>
          <p14:tracePt t="53688" x="7067550" y="1247775"/>
          <p14:tracePt t="53705" x="7134225" y="1228725"/>
          <p14:tracePt t="53721" x="7196138" y="1209675"/>
          <p14:tracePt t="53738" x="7253288" y="1185863"/>
          <p14:tracePt t="53755" x="7334250" y="1162050"/>
          <p14:tracePt t="53772" x="7415213" y="1152525"/>
          <p14:tracePt t="53788" x="7500938" y="1133475"/>
          <p14:tracePt t="53805" x="7524750" y="1123950"/>
          <p14:tracePt t="53822" x="7534275" y="1119188"/>
          <p14:tracePt t="53838" x="7539038" y="1114425"/>
          <p14:tracePt t="53855" x="7548563" y="1114425"/>
          <p14:tracePt t="53872" x="7558088" y="1114425"/>
          <p14:tracePt t="53889" x="7567613" y="1114425"/>
          <p14:tracePt t="53907" x="7577138" y="1114425"/>
          <p14:tracePt t="53972" x="7581900" y="1114425"/>
          <p14:tracePt t="54141" x="0" y="0"/>
        </p14:tracePtLst>
        <p14:tracePtLst>
          <p14:tracePt t="56182" x="6162675" y="1319213"/>
          <p14:tracePt t="56188" x="6162675" y="1314450"/>
          <p14:tracePt t="56204" x="6162675" y="1309688"/>
          <p14:tracePt t="56460" x="6157913" y="1309688"/>
          <p14:tracePt t="56484" x="6153150" y="1309688"/>
          <p14:tracePt t="56500" x="6148388" y="1309688"/>
          <p14:tracePt t="56540" x="6143625" y="1304925"/>
          <p14:tracePt t="56542" x="6143625" y="1300163"/>
          <p14:tracePt t="56552" x="6134100" y="1285875"/>
          <p14:tracePt t="56558" x="6115050" y="1262063"/>
          <p14:tracePt t="56575" x="6091238" y="1247775"/>
          <p14:tracePt t="56593" x="6053138" y="1228725"/>
          <p14:tracePt t="56609" x="5995988" y="1204913"/>
          <p14:tracePt t="56625" x="5929313" y="1176338"/>
          <p14:tracePt t="56641" x="5838825" y="1147763"/>
          <p14:tracePt t="56658" x="5734050" y="1128713"/>
          <p14:tracePt t="56674" x="5624513" y="1104900"/>
          <p14:tracePt t="56691" x="5548313" y="1071563"/>
          <p14:tracePt t="56707" x="5481638" y="1028700"/>
          <p14:tracePt t="56724" x="5467350" y="1014413"/>
          <p14:tracePt t="56741" x="5462588" y="1004888"/>
          <p14:tracePt t="56757" x="5457825" y="995363"/>
          <p14:tracePt t="56796" x="5457825" y="990600"/>
          <p14:tracePt t="56808" x="5457825" y="981075"/>
          <p14:tracePt t="56812" x="5453063" y="971550"/>
          <p14:tracePt t="56825" x="5443538" y="952500"/>
          <p14:tracePt t="56841" x="5434013" y="938213"/>
          <p14:tracePt t="56858" x="5429250" y="923925"/>
          <p14:tracePt t="56948" x="5424488" y="923925"/>
          <p14:tracePt t="56956" x="5424488" y="947738"/>
          <p14:tracePt t="56964" x="5405438" y="995363"/>
          <p14:tracePt t="56972" x="5391150" y="1052513"/>
          <p14:tracePt t="56977" x="5353050" y="1176338"/>
          <p14:tracePt t="56992" x="5334000" y="1304925"/>
          <p14:tracePt t="57008" x="5324475" y="1457325"/>
          <p14:tracePt t="57024" x="5324475" y="1647825"/>
          <p14:tracePt t="57041" x="5329238" y="1790700"/>
          <p14:tracePt t="57057" x="5334000" y="1905000"/>
          <p14:tracePt t="57075" x="5353050" y="1976438"/>
          <p14:tracePt t="57091" x="5353050" y="2005013"/>
          <p14:tracePt t="57180" x="5353050" y="1995488"/>
          <p14:tracePt t="57188" x="5367338" y="1957388"/>
          <p14:tracePt t="57196" x="5367338" y="1914525"/>
          <p14:tracePt t="57204" x="5376863" y="1852613"/>
          <p14:tracePt t="57208" x="5381625" y="1738313"/>
          <p14:tracePt t="57224" x="5381625" y="1614488"/>
          <p14:tracePt t="57241" x="5395913" y="1481138"/>
          <p14:tracePt t="57258" x="5410200" y="1333500"/>
          <p14:tracePt t="57278" x="5410200" y="1295400"/>
          <p14:tracePt t="57293" x="5410200" y="1228725"/>
          <p14:tracePt t="57293" x="5410200" y="1209675"/>
          <p14:tracePt t="57309" x="5410200" y="1190625"/>
          <p14:tracePt t="57325" x="5410200" y="1181100"/>
          <p14:tracePt t="57372" x="5410200" y="1176338"/>
          <p14:tracePt t="57374" x="5419725" y="1204913"/>
          <p14:tracePt t="57397" x="5424488" y="1247775"/>
          <p14:tracePt t="57398" x="5424488" y="1295400"/>
          <p14:tracePt t="57409" x="5424488" y="1390650"/>
          <p14:tracePt t="57425" x="5424488" y="1452563"/>
          <p14:tracePt t="57442" x="5424488" y="1519238"/>
          <p14:tracePt t="57458" x="5424488" y="1552575"/>
          <p14:tracePt t="57458" x="5424488" y="1557338"/>
          <p14:tracePt t="57476" x="5424488" y="1566863"/>
          <p14:tracePt t="57492" x="5424488" y="1581150"/>
          <p14:tracePt t="57580" x="5424488" y="1585913"/>
          <p14:tracePt t="57588" x="5424488" y="1590675"/>
          <p14:tracePt t="57596" x="5424488" y="1600200"/>
          <p14:tracePt t="57612" x="5424488" y="1609725"/>
          <p14:tracePt t="57613" x="5424488" y="1614488"/>
          <p14:tracePt t="57626" x="5424488" y="1628775"/>
          <p14:tracePt t="57648" x="5424488" y="1633538"/>
          <p14:tracePt t="57659" x="5429250" y="1657350"/>
          <p14:tracePt t="57674" x="5438775" y="1685925"/>
          <p14:tracePt t="57691" x="5457825" y="1714500"/>
          <p14:tracePt t="57707" x="5510213" y="1719263"/>
          <p14:tracePt t="57724" x="5591175" y="1719263"/>
          <p14:tracePt t="57741" x="5695950" y="1690688"/>
          <p14:tracePt t="57757" x="5805488" y="1643063"/>
          <p14:tracePt t="57774" x="5881688" y="1609725"/>
          <p14:tracePt t="57791" x="5938838" y="1571625"/>
          <p14:tracePt t="57808" x="5972175" y="1543050"/>
          <p14:tracePt t="57824" x="6000750" y="1504950"/>
          <p14:tracePt t="57841" x="6015038" y="1466850"/>
          <p14:tracePt t="57858" x="6029325" y="1438275"/>
          <p14:tracePt t="57875" x="6048375" y="1404938"/>
          <p14:tracePt t="57892" x="6072188" y="1376363"/>
          <p14:tracePt t="57909" x="6086475" y="1362075"/>
          <p14:tracePt t="57925" x="6096000" y="1362075"/>
          <p14:tracePt t="58028" x="6100763" y="1362075"/>
          <p14:tracePt t="58037" x="6105525" y="1362075"/>
          <p14:tracePt t="58053" x="6105525" y="1381125"/>
          <p14:tracePt t="58060" x="6105525" y="1423988"/>
          <p14:tracePt t="58076" x="6105525" y="1443038"/>
          <p14:tracePt t="58077" x="6105525" y="1509713"/>
          <p14:tracePt t="58094" x="6105525" y="1576388"/>
          <p14:tracePt t="58108" x="6110288" y="1604963"/>
          <p14:tracePt t="58125" x="6110288" y="1614488"/>
          <p14:tracePt t="58142" x="6110288" y="1619250"/>
          <p14:tracePt t="58228" x="6115050" y="1619250"/>
          <p14:tracePt t="58236" x="6119813" y="1614488"/>
          <p14:tracePt t="58244" x="6124575" y="1600200"/>
          <p14:tracePt t="58244" x="6129338" y="1585913"/>
          <p14:tracePt t="58259" x="6143625" y="1557338"/>
          <p14:tracePt t="58278" x="6143625" y="1543050"/>
          <p14:tracePt t="58292" x="6143625" y="1466850"/>
          <p14:tracePt t="58308" x="6143625" y="1419225"/>
          <p14:tracePt t="58326" x="6143625" y="1381125"/>
          <p14:tracePt t="58342" x="6143625" y="1347788"/>
          <p14:tracePt t="58359" x="6143625" y="1323975"/>
          <p14:tracePt t="58375" x="6138863" y="1314450"/>
          <p14:tracePt t="58392" x="6134100" y="1304925"/>
          <p14:tracePt t="58408" x="6124575" y="1290638"/>
          <p14:tracePt t="58426" x="6110288" y="1290638"/>
          <p14:tracePt t="58442" x="6091238" y="1290638"/>
          <p14:tracePt t="58459" x="6057900" y="1290638"/>
          <p14:tracePt t="58479" x="6038850" y="1290638"/>
          <p14:tracePt t="58493" x="6019800" y="1290638"/>
          <p14:tracePt t="58509" x="6015038" y="1290638"/>
          <p14:tracePt t="58526" x="6005513" y="1290638"/>
          <p14:tracePt t="58543" x="5991225" y="1290638"/>
          <p14:tracePt t="58559" x="5972175" y="1295400"/>
          <p14:tracePt t="58576" x="5953125" y="1300163"/>
          <p14:tracePt t="58593" x="5934075" y="1309688"/>
          <p14:tracePt t="58610" x="5924550" y="1309688"/>
          <p14:tracePt t="58644" x="5919788" y="1309688"/>
          <p14:tracePt t="58821" x="5929313" y="1309688"/>
          <p14:tracePt t="58825" x="5962650" y="1309688"/>
          <p14:tracePt t="58844" x="5976938" y="1309688"/>
          <p14:tracePt t="58844" x="5995988" y="1309688"/>
          <p14:tracePt t="58859" x="6043613" y="1309688"/>
          <p14:tracePt t="58876" x="6143625" y="1309688"/>
          <p14:tracePt t="58893" x="6215063" y="1319213"/>
          <p14:tracePt t="58910" x="6286500" y="1333500"/>
          <p14:tracePt t="58926" x="6324600" y="1333500"/>
          <p14:tracePt t="58943" x="6348413" y="1333500"/>
          <p14:tracePt t="58960" x="6362700" y="1333500"/>
          <p14:tracePt t="58976" x="6386513" y="1333500"/>
          <p14:tracePt t="58993" x="6405563" y="1338263"/>
          <p14:tracePt t="59009" x="6419850" y="1338263"/>
          <p14:tracePt t="59027" x="6424613" y="1338263"/>
          <p14:tracePt t="59043" x="6434138" y="1338263"/>
          <p14:tracePt t="59059" x="6448425" y="1338263"/>
          <p14:tracePt t="59079" x="6467475" y="1338263"/>
          <p14:tracePt t="59093" x="6496050" y="1338263"/>
          <p14:tracePt t="59110" x="6548438" y="1338263"/>
          <p14:tracePt t="59127" x="6577013" y="1338263"/>
          <p14:tracePt t="59143" x="6610350" y="1338263"/>
          <p14:tracePt t="59160" x="6624638" y="1338263"/>
          <p14:tracePt t="59176" x="6629400" y="1338263"/>
          <p14:tracePt t="59212" x="6634163" y="1338263"/>
          <p14:tracePt t="59213" x="6638925" y="1338263"/>
          <p14:tracePt t="59226" x="6657975" y="1338263"/>
          <p14:tracePt t="59226" x="6672263" y="1338263"/>
          <p14:tracePt t="59245" x="6715125" y="1338263"/>
          <p14:tracePt t="59262" x="6757988" y="1338263"/>
          <p14:tracePt t="59277" x="6777038" y="1338263"/>
          <p14:tracePt t="59532" x="6781800" y="1343025"/>
          <p14:tracePt t="59540" x="6777038" y="1352550"/>
          <p14:tracePt t="59548" x="6767513" y="1376363"/>
          <p14:tracePt t="59560" x="6743700" y="1404938"/>
          <p14:tracePt t="59560" x="6691313" y="1462088"/>
          <p14:tracePt t="59576" x="6634163" y="1504950"/>
          <p14:tracePt t="59593" x="6577013" y="1557338"/>
          <p14:tracePt t="59609" x="6524625" y="1604963"/>
          <p14:tracePt t="59627" x="6472238" y="1643063"/>
          <p14:tracePt t="59644" x="6438900" y="1666875"/>
          <p14:tracePt t="59659" x="6381750" y="1690688"/>
          <p14:tracePt t="59676" x="6348413" y="1700213"/>
          <p14:tracePt t="59693" x="6334125" y="1704975"/>
          <p14:tracePt t="59710" x="6305550" y="1704975"/>
          <p14:tracePt t="59727" x="6296025" y="1704975"/>
          <p14:tracePt t="59764" x="6291263" y="1704975"/>
          <p14:tracePt t="59812" x="6286500" y="1704975"/>
          <p14:tracePt t="59828" x="6281738" y="1704975"/>
          <p14:tracePt t="59836" x="6276975" y="1704975"/>
          <p14:tracePt t="59924" x="6272213" y="1704975"/>
          <p14:tracePt t="59938" x="6272213" y="1700213"/>
          <p14:tracePt t="59940" x="6281738" y="1681163"/>
          <p14:tracePt t="59947" x="6305550" y="1662113"/>
          <p14:tracePt t="59960" x="6348413" y="1647825"/>
          <p14:tracePt t="59977" x="6429375" y="1638300"/>
          <p14:tracePt t="59995" x="6529388" y="1614488"/>
          <p14:tracePt t="60010" x="6605588" y="1609725"/>
          <p14:tracePt t="60027" x="6662738" y="1595438"/>
          <p14:tracePt t="60044" x="6710363" y="1576388"/>
          <p14:tracePt t="60060" x="6743700" y="1566863"/>
          <p14:tracePt t="60077" x="6767513" y="1552575"/>
          <p14:tracePt t="60093" x="6791325" y="1552575"/>
          <p14:tracePt t="60111" x="6796088" y="1547813"/>
          <p14:tracePt t="60228" x="6800850" y="1557338"/>
          <p14:tracePt t="60236" x="6800850" y="1595438"/>
          <p14:tracePt t="60241" x="6781800" y="1633538"/>
          <p14:tracePt t="60245" x="6729413" y="1709738"/>
          <p14:tracePt t="60261" x="6677025" y="1795463"/>
          <p14:tracePt t="60279" x="6619875" y="1876425"/>
          <p14:tracePt t="60294" x="6543675" y="1957388"/>
          <p14:tracePt t="60311" x="6496050" y="2000250"/>
          <p14:tracePt t="60327" x="6477000" y="2028825"/>
          <p14:tracePt t="60344" x="6457950" y="2062163"/>
          <p14:tracePt t="60360" x="6438900" y="2085975"/>
          <p14:tracePt t="60377" x="6434138" y="2085975"/>
          <p14:tracePt t="60394" x="6434138" y="2090738"/>
          <p14:tracePt t="60492" x="6434138" y="2076450"/>
          <p14:tracePt t="60500" x="6448425" y="2057400"/>
          <p14:tracePt t="60500" x="6462713" y="2043113"/>
          <p14:tracePt t="60508" x="6467475" y="2038350"/>
          <p14:tracePt t="60528" x="6477000" y="2028825"/>
          <p14:tracePt t="60528" x="6529388" y="1995488"/>
          <p14:tracePt t="60544" x="6615113" y="1966913"/>
          <p14:tracePt t="60561" x="6715125" y="1943100"/>
          <p14:tracePt t="60578" x="6838950" y="1914525"/>
          <p14:tracePt t="60594" x="6967538" y="1905000"/>
          <p14:tracePt t="60612" x="7091363" y="1881188"/>
          <p14:tracePt t="60629" x="7224713" y="1862138"/>
          <p14:tracePt t="60650" x="7324725" y="1852613"/>
          <p14:tracePt t="60662" x="7396163" y="1847850"/>
          <p14:tracePt t="60678" x="7443788" y="1828800"/>
          <p14:tracePt t="60694" x="7491413" y="1814513"/>
          <p14:tracePt t="60711" x="7524750" y="1809750"/>
          <p14:tracePt t="60727" x="7543800" y="1809750"/>
          <p14:tracePt t="60745" x="7553325" y="1809750"/>
          <p14:tracePt t="60761" x="7562850" y="1804988"/>
          <p14:tracePt t="60976"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8D93B-F313-EE54-AFFE-C588EED47E8D}"/>
              </a:ext>
            </a:extLst>
          </p:cNvPr>
          <p:cNvPicPr>
            <a:picLocks noChangeAspect="1"/>
          </p:cNvPicPr>
          <p:nvPr/>
        </p:nvPicPr>
        <p:blipFill rotWithShape="1">
          <a:blip r:embed="rId2"/>
          <a:srcRect l="15175" t="32279" r="54128" b="38140"/>
          <a:stretch/>
        </p:blipFill>
        <p:spPr>
          <a:xfrm>
            <a:off x="4968276" y="3254671"/>
            <a:ext cx="3360223" cy="1011888"/>
          </a:xfrm>
          <a:prstGeom prst="rect">
            <a:avLst/>
          </a:prstGeom>
          <a:ln w="57150">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C9889BF-198F-4BF3-9000-79F8A702C17C}"/>
              </a:ext>
            </a:extLst>
          </p:cNvPr>
          <p:cNvSpPr txBox="1"/>
          <p:nvPr/>
        </p:nvSpPr>
        <p:spPr>
          <a:xfrm>
            <a:off x="493132" y="759660"/>
            <a:ext cx="4767652" cy="5847755"/>
          </a:xfrm>
          <a:prstGeom prst="rect">
            <a:avLst/>
          </a:prstGeom>
          <a:noFill/>
        </p:spPr>
        <p:txBody>
          <a:bodyPr wrap="none" rtlCol="0">
            <a:spAutoFit/>
          </a:bodyPr>
          <a:lstStyle/>
          <a:p>
            <a:r>
              <a:rPr lang="en-GB" sz="1600"/>
              <a:t>Diverse science areas</a:t>
            </a:r>
          </a:p>
          <a:p>
            <a:pPr>
              <a:buClr>
                <a:srgbClr val="FF0000"/>
              </a:buClr>
            </a:pPr>
            <a:r>
              <a:rPr lang="en-GB" sz="1600"/>
              <a:t>	</a:t>
            </a:r>
          </a:p>
          <a:p>
            <a:pPr marL="914400" lvl="1" indent="-457200">
              <a:buClr>
                <a:srgbClr val="FF0000"/>
              </a:buClr>
              <a:buFont typeface="Wingdings" panose="05000000000000000000" pitchFamily="2" charset="2"/>
              <a:buChar char="Ø"/>
            </a:pPr>
            <a:r>
              <a:rPr lang="en-GB" sz="1600"/>
              <a:t>Cultural Heritage</a:t>
            </a:r>
          </a:p>
          <a:p>
            <a:pPr marL="1828800" lvl="3" indent="-457200">
              <a:buClr>
                <a:srgbClr val="FF0000"/>
              </a:buClr>
              <a:buFont typeface="Wingdings" panose="05000000000000000000" pitchFamily="2" charset="2"/>
              <a:buChar char="Ø"/>
            </a:pPr>
            <a:r>
              <a:rPr lang="en-GB" sz="1600"/>
              <a:t>Bronze Age artefacts</a:t>
            </a:r>
          </a:p>
          <a:p>
            <a:pPr marL="1828800" lvl="3" indent="-457200">
              <a:buClr>
                <a:srgbClr val="FF0000"/>
              </a:buClr>
              <a:buFont typeface="Wingdings" panose="05000000000000000000" pitchFamily="2" charset="2"/>
              <a:buChar char="Ø"/>
            </a:pPr>
            <a:r>
              <a:rPr lang="en-GB" sz="1600"/>
              <a:t>Mary Rose artefacts</a:t>
            </a:r>
          </a:p>
          <a:p>
            <a:pPr marL="1828800" lvl="3" indent="-457200">
              <a:buClr>
                <a:srgbClr val="FF0000"/>
              </a:buClr>
              <a:buFont typeface="Wingdings" panose="05000000000000000000" pitchFamily="2" charset="2"/>
              <a:buChar char="Ø"/>
            </a:pPr>
            <a:r>
              <a:rPr lang="en-GB" sz="1600"/>
              <a:t>Swords</a:t>
            </a:r>
          </a:p>
          <a:p>
            <a:pPr marL="1828800" lvl="3" indent="-457200">
              <a:buClr>
                <a:srgbClr val="FF0000"/>
              </a:buClr>
              <a:buFont typeface="Wingdings" panose="05000000000000000000" pitchFamily="2" charset="2"/>
              <a:buChar char="Ø"/>
            </a:pPr>
            <a:r>
              <a:rPr lang="en-GB" sz="1600"/>
              <a:t>Cannon Balls</a:t>
            </a:r>
          </a:p>
          <a:p>
            <a:pPr marL="1828800" lvl="3" indent="-457200">
              <a:buClr>
                <a:srgbClr val="FF0000"/>
              </a:buClr>
              <a:buFont typeface="Wingdings" panose="05000000000000000000" pitchFamily="2" charset="2"/>
              <a:buChar char="Ø"/>
            </a:pPr>
            <a:r>
              <a:rPr lang="en-GB" sz="1600"/>
              <a:t>Sundials</a:t>
            </a:r>
          </a:p>
          <a:p>
            <a:pPr marL="1828800" lvl="3" indent="-457200">
              <a:buClr>
                <a:srgbClr val="FF0000"/>
              </a:buClr>
              <a:buFont typeface="Wingdings" panose="05000000000000000000" pitchFamily="2" charset="2"/>
              <a:buChar char="Ø"/>
            </a:pPr>
            <a:r>
              <a:rPr lang="en-GB" sz="1600"/>
              <a:t>Coins</a:t>
            </a:r>
          </a:p>
          <a:p>
            <a:pPr marL="1828800" lvl="3" indent="-457200">
              <a:buClr>
                <a:srgbClr val="FF0000"/>
              </a:buClr>
              <a:buFont typeface="Wingdings" panose="05000000000000000000" pitchFamily="2" charset="2"/>
              <a:buChar char="Ø"/>
            </a:pPr>
            <a:r>
              <a:rPr lang="en-GB" sz="1600"/>
              <a:t>Mirrors</a:t>
            </a:r>
          </a:p>
          <a:p>
            <a:pPr marL="1828800" lvl="3" indent="-457200">
              <a:buClr>
                <a:srgbClr val="FF0000"/>
              </a:buClr>
              <a:buFont typeface="Wingdings" panose="05000000000000000000" pitchFamily="2" charset="2"/>
              <a:buChar char="Ø"/>
            </a:pPr>
            <a:r>
              <a:rPr lang="en-GB" sz="1600"/>
              <a:t>Statues</a:t>
            </a:r>
          </a:p>
          <a:p>
            <a:pPr marL="1828800" lvl="3" indent="-457200">
              <a:buClr>
                <a:srgbClr val="FF0000"/>
              </a:buClr>
              <a:buFont typeface="Wingdings" panose="05000000000000000000" pitchFamily="2" charset="2"/>
              <a:buChar char="Ø"/>
            </a:pPr>
            <a:r>
              <a:rPr lang="en-GB" sz="1600"/>
              <a:t>Florence baptistery gates </a:t>
            </a:r>
          </a:p>
          <a:p>
            <a:pPr lvl="3">
              <a:buClr>
                <a:srgbClr val="FF0000"/>
              </a:buClr>
            </a:pPr>
            <a:r>
              <a:rPr lang="en-GB" sz="1600"/>
              <a:t>	(gates of paradise)</a:t>
            </a:r>
          </a:p>
          <a:p>
            <a:pPr marL="914400" lvl="1" indent="-457200">
              <a:buClr>
                <a:srgbClr val="FF0000"/>
              </a:buClr>
              <a:buFont typeface="Wingdings" panose="05000000000000000000" pitchFamily="2" charset="2"/>
              <a:buChar char="Ø"/>
            </a:pPr>
            <a:r>
              <a:rPr lang="en-GB" sz="1600"/>
              <a:t>Solar cells</a:t>
            </a:r>
          </a:p>
          <a:p>
            <a:pPr marL="914400" lvl="1" indent="-457200">
              <a:buClr>
                <a:srgbClr val="FF0000"/>
              </a:buClr>
              <a:buFont typeface="Wingdings" panose="05000000000000000000" pitchFamily="2" charset="2"/>
              <a:buChar char="Ø"/>
            </a:pPr>
            <a:r>
              <a:rPr lang="en-GB" sz="1600"/>
              <a:t>Piezoelectric devices</a:t>
            </a:r>
          </a:p>
          <a:p>
            <a:pPr marL="914400" lvl="1" indent="-457200">
              <a:buClr>
                <a:srgbClr val="FF0000"/>
              </a:buClr>
              <a:buFont typeface="Wingdings" panose="05000000000000000000" pitchFamily="2" charset="2"/>
              <a:buChar char="Ø"/>
            </a:pPr>
            <a:r>
              <a:rPr lang="en-GB" sz="1600"/>
              <a:t>Li batteries</a:t>
            </a:r>
          </a:p>
          <a:p>
            <a:pPr marL="914400" lvl="1" indent="-457200">
              <a:buClr>
                <a:srgbClr val="FF0000"/>
              </a:buClr>
              <a:buFont typeface="Wingdings" panose="05000000000000000000" pitchFamily="2" charset="2"/>
              <a:buChar char="Ø"/>
            </a:pPr>
            <a:r>
              <a:rPr lang="en-GB" sz="1600"/>
              <a:t>Steel, corrosion and carbon composition</a:t>
            </a:r>
          </a:p>
          <a:p>
            <a:pPr marL="914400" lvl="1" indent="-457200">
              <a:buClr>
                <a:srgbClr val="FF0000"/>
              </a:buClr>
              <a:buFont typeface="Wingdings" panose="05000000000000000000" pitchFamily="2" charset="2"/>
              <a:buChar char="Ø"/>
            </a:pPr>
            <a:r>
              <a:rPr lang="en-GB" sz="1600"/>
              <a:t>Meteorites</a:t>
            </a:r>
          </a:p>
          <a:p>
            <a:pPr marL="914400" lvl="1" indent="-457200">
              <a:buClr>
                <a:srgbClr val="FF0000"/>
              </a:buClr>
              <a:buFont typeface="Wingdings" panose="05000000000000000000" pitchFamily="2" charset="2"/>
              <a:buChar char="Ø"/>
            </a:pPr>
            <a:r>
              <a:rPr lang="en-GB" sz="1600"/>
              <a:t>Biomaterials</a:t>
            </a:r>
          </a:p>
          <a:p>
            <a:pPr marL="914400" lvl="1" indent="-457200">
              <a:buClr>
                <a:srgbClr val="FF0000"/>
              </a:buClr>
              <a:buFont typeface="Wingdings" panose="05000000000000000000" pitchFamily="2" charset="2"/>
              <a:buChar char="Ø"/>
            </a:pPr>
            <a:r>
              <a:rPr lang="en-GB" sz="1600"/>
              <a:t>Industrial Access ICRD</a:t>
            </a:r>
          </a:p>
          <a:p>
            <a:pPr marL="914400" lvl="1" indent="-457200">
              <a:buClr>
                <a:srgbClr val="FF0000"/>
              </a:buClr>
              <a:buFont typeface="Wingdings" panose="05000000000000000000" pitchFamily="2" charset="2"/>
              <a:buChar char="Ø"/>
            </a:pPr>
            <a:endParaRPr lang="en-GB"/>
          </a:p>
          <a:p>
            <a:pPr marL="914400" lvl="1" indent="-457200">
              <a:buClr>
                <a:srgbClr val="FF0000"/>
              </a:buClr>
              <a:buFont typeface="Wingdings" panose="05000000000000000000" pitchFamily="2" charset="2"/>
              <a:buChar char="Ø"/>
            </a:pPr>
            <a:endParaRPr lang="en-GB"/>
          </a:p>
          <a:p>
            <a:pPr marL="914400" lvl="1" indent="-457200">
              <a:buClr>
                <a:srgbClr val="FF0000"/>
              </a:buClr>
              <a:buFont typeface="Wingdings" panose="05000000000000000000" pitchFamily="2" charset="2"/>
              <a:buChar char="Ø"/>
            </a:pPr>
            <a:endParaRPr lang="en-GB"/>
          </a:p>
        </p:txBody>
      </p:sp>
      <p:sp>
        <p:nvSpPr>
          <p:cNvPr id="2" name="Title 1">
            <a:extLst>
              <a:ext uri="{FF2B5EF4-FFF2-40B4-BE49-F238E27FC236}">
                <a16:creationId xmlns:a16="http://schemas.microsoft.com/office/drawing/2014/main" id="{505E9A9E-11CF-F293-9F06-6C8ABA520D01}"/>
              </a:ext>
            </a:extLst>
          </p:cNvPr>
          <p:cNvSpPr>
            <a:spLocks noGrp="1"/>
          </p:cNvSpPr>
          <p:nvPr>
            <p:ph type="title"/>
          </p:nvPr>
        </p:nvSpPr>
        <p:spPr>
          <a:xfrm>
            <a:off x="276325" y="227490"/>
            <a:ext cx="11087100" cy="472363"/>
          </a:xfrm>
        </p:spPr>
        <p:txBody>
          <a:bodyPr/>
          <a:lstStyle/>
          <a:p>
            <a:r>
              <a:rPr lang="da-DK" dirty="0"/>
              <a:t>MuX Science Program</a:t>
            </a:r>
            <a:endParaRPr lang="en-GB" dirty="0"/>
          </a:p>
        </p:txBody>
      </p:sp>
      <p:pic>
        <p:nvPicPr>
          <p:cNvPr id="3" name="Picture 2">
            <a:extLst>
              <a:ext uri="{FF2B5EF4-FFF2-40B4-BE49-F238E27FC236}">
                <a16:creationId xmlns:a16="http://schemas.microsoft.com/office/drawing/2014/main" id="{E25FE0E1-7A8F-84EC-EEDE-ABE71F624670}"/>
              </a:ext>
            </a:extLst>
          </p:cNvPr>
          <p:cNvPicPr>
            <a:picLocks noChangeAspect="1"/>
          </p:cNvPicPr>
          <p:nvPr/>
        </p:nvPicPr>
        <p:blipFill>
          <a:blip r:embed="rId3"/>
          <a:stretch>
            <a:fillRect/>
          </a:stretch>
        </p:blipFill>
        <p:spPr>
          <a:xfrm>
            <a:off x="4660009" y="2299515"/>
            <a:ext cx="4664907" cy="1389861"/>
          </a:xfrm>
          <a:prstGeom prst="rect">
            <a:avLst/>
          </a:prstGeom>
        </p:spPr>
      </p:pic>
      <p:pic>
        <p:nvPicPr>
          <p:cNvPr id="4" name="Picture 3">
            <a:extLst>
              <a:ext uri="{FF2B5EF4-FFF2-40B4-BE49-F238E27FC236}">
                <a16:creationId xmlns:a16="http://schemas.microsoft.com/office/drawing/2014/main" id="{F3FD0E7C-8681-95F9-B4EF-F94CAD7E3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90193">
            <a:off x="8364103" y="882922"/>
            <a:ext cx="3269892" cy="38916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ACF38CDF-1524-AC73-D015-427904452C25}"/>
              </a:ext>
            </a:extLst>
          </p:cNvPr>
          <p:cNvPicPr>
            <a:picLocks noChangeAspect="1"/>
          </p:cNvPicPr>
          <p:nvPr/>
        </p:nvPicPr>
        <p:blipFill>
          <a:blip r:embed="rId5"/>
          <a:stretch>
            <a:fillRect/>
          </a:stretch>
        </p:blipFill>
        <p:spPr>
          <a:xfrm>
            <a:off x="8632982" y="5183235"/>
            <a:ext cx="3564437" cy="1044587"/>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C77102F9-87D1-CBEA-392B-CC5085FB8C40}"/>
              </a:ext>
            </a:extLst>
          </p:cNvPr>
          <p:cNvPicPr>
            <a:picLocks noChangeAspect="1"/>
          </p:cNvPicPr>
          <p:nvPr/>
        </p:nvPicPr>
        <p:blipFill>
          <a:blip r:embed="rId6"/>
          <a:stretch>
            <a:fillRect/>
          </a:stretch>
        </p:blipFill>
        <p:spPr>
          <a:xfrm>
            <a:off x="8545369" y="2857615"/>
            <a:ext cx="3401291" cy="106700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4B26B32-0548-6471-9730-69052D8BBD43}"/>
              </a:ext>
            </a:extLst>
          </p:cNvPr>
          <p:cNvPicPr>
            <a:picLocks noChangeAspect="1"/>
          </p:cNvPicPr>
          <p:nvPr/>
        </p:nvPicPr>
        <p:blipFill rotWithShape="1">
          <a:blip r:embed="rId7"/>
          <a:srcRect t="39273" r="72273" b="39393"/>
          <a:stretch/>
        </p:blipFill>
        <p:spPr>
          <a:xfrm>
            <a:off x="5177568" y="4203037"/>
            <a:ext cx="3515636" cy="84529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7E672C03-040F-E80C-4619-7FC5DD4AF151}"/>
              </a:ext>
            </a:extLst>
          </p:cNvPr>
          <p:cNvPicPr>
            <a:picLocks noChangeAspect="1"/>
          </p:cNvPicPr>
          <p:nvPr/>
        </p:nvPicPr>
        <p:blipFill rotWithShape="1">
          <a:blip r:embed="rId8"/>
          <a:srcRect l="12994" t="38977" r="62861" b="22791"/>
          <a:stretch/>
        </p:blipFill>
        <p:spPr>
          <a:xfrm>
            <a:off x="5544003" y="601306"/>
            <a:ext cx="2769056" cy="1370203"/>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4C979857-3EAD-1016-3502-B8FFE4DE1A06}"/>
              </a:ext>
            </a:extLst>
          </p:cNvPr>
          <p:cNvPicPr>
            <a:picLocks noChangeAspect="1"/>
          </p:cNvPicPr>
          <p:nvPr/>
        </p:nvPicPr>
        <p:blipFill rotWithShape="1">
          <a:blip r:embed="rId9"/>
          <a:srcRect l="18053" t="26139" r="57180" b="40889"/>
          <a:stretch/>
        </p:blipFill>
        <p:spPr>
          <a:xfrm>
            <a:off x="7611783" y="5342849"/>
            <a:ext cx="2458106" cy="102260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9087A359-27CE-88CD-4E89-A462688906B9}"/>
              </a:ext>
            </a:extLst>
          </p:cNvPr>
          <p:cNvPicPr>
            <a:picLocks noChangeAspect="1"/>
          </p:cNvPicPr>
          <p:nvPr/>
        </p:nvPicPr>
        <p:blipFill rotWithShape="1">
          <a:blip r:embed="rId10"/>
          <a:srcRect l="16618" t="38758" r="57517" b="44306"/>
          <a:stretch/>
        </p:blipFill>
        <p:spPr>
          <a:xfrm>
            <a:off x="8328499" y="6104310"/>
            <a:ext cx="2940032" cy="601584"/>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551E3AA2-DF9E-EBC4-2C33-6F64F3113B20}"/>
              </a:ext>
            </a:extLst>
          </p:cNvPr>
          <p:cNvPicPr>
            <a:picLocks noChangeAspect="1"/>
          </p:cNvPicPr>
          <p:nvPr/>
        </p:nvPicPr>
        <p:blipFill>
          <a:blip r:embed="rId11"/>
          <a:stretch>
            <a:fillRect/>
          </a:stretch>
        </p:blipFill>
        <p:spPr>
          <a:xfrm>
            <a:off x="4321996" y="5204837"/>
            <a:ext cx="3168764" cy="1160618"/>
          </a:xfrm>
          <a:prstGeom prst="rect">
            <a:avLst/>
          </a:prstGeom>
          <a:ln w="57150">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AD0552E3-4B27-94A5-5175-1ED73E291F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93792" y="4155465"/>
            <a:ext cx="3608110" cy="12438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025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48438-E7D6-F95B-2258-C3B7758666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576854-2531-6080-B741-238310BF47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888" y="558574"/>
            <a:ext cx="4348511" cy="3335226"/>
          </a:xfrm>
          <a:prstGeom prst="rect">
            <a:avLst/>
          </a:prstGeom>
        </p:spPr>
      </p:pic>
      <p:sp>
        <p:nvSpPr>
          <p:cNvPr id="3" name="TextBox 2">
            <a:extLst>
              <a:ext uri="{FF2B5EF4-FFF2-40B4-BE49-F238E27FC236}">
                <a16:creationId xmlns:a16="http://schemas.microsoft.com/office/drawing/2014/main" id="{EF7A030B-D742-893F-CBBE-A93E450EF202}"/>
              </a:ext>
            </a:extLst>
          </p:cNvPr>
          <p:cNvSpPr txBox="1"/>
          <p:nvPr/>
        </p:nvSpPr>
        <p:spPr>
          <a:xfrm>
            <a:off x="665514" y="3560487"/>
            <a:ext cx="3595856" cy="2308324"/>
          </a:xfrm>
          <a:prstGeom prst="rect">
            <a:avLst/>
          </a:prstGeom>
          <a:noFill/>
        </p:spPr>
        <p:txBody>
          <a:bodyPr wrap="none" rtlCol="0">
            <a:spAutoFit/>
          </a:bodyPr>
          <a:lstStyle/>
          <a:p>
            <a:endParaRPr lang="en-GB"/>
          </a:p>
          <a:p>
            <a:r>
              <a:rPr lang="en-GB"/>
              <a:t>Core composition:</a:t>
            </a:r>
          </a:p>
          <a:p>
            <a:r>
              <a:rPr lang="en-GB"/>
              <a:t>	 51(1) </a:t>
            </a:r>
            <a:r>
              <a:rPr lang="en-GB" err="1"/>
              <a:t>wt</a:t>
            </a:r>
            <a:r>
              <a:rPr lang="en-GB"/>
              <a:t>% Silver</a:t>
            </a:r>
          </a:p>
          <a:p>
            <a:r>
              <a:rPr lang="en-GB"/>
              <a:t>	49(1) </a:t>
            </a:r>
            <a:r>
              <a:rPr lang="en-GB" err="1"/>
              <a:t>wt</a:t>
            </a:r>
            <a:r>
              <a:rPr lang="en-GB"/>
              <a:t>% Copper</a:t>
            </a:r>
          </a:p>
          <a:p>
            <a:endParaRPr lang="en-GB"/>
          </a:p>
          <a:p>
            <a:r>
              <a:rPr lang="en-GB"/>
              <a:t>Compares well with a similar coin</a:t>
            </a:r>
          </a:p>
          <a:p>
            <a:r>
              <a:rPr lang="en-GB">
                <a:latin typeface="Calibri" panose="020F0502020204030204" pitchFamily="34" charset="0"/>
                <a:ea typeface="Calibri" panose="020F0502020204030204" pitchFamily="34" charset="0"/>
                <a:cs typeface="Times New Roman" panose="02020603050405020304" pitchFamily="18" charset="0"/>
              </a:rPr>
              <a:t>	No 83 46(1 or 2) % </a:t>
            </a:r>
          </a:p>
          <a:p>
            <a:r>
              <a:rPr lang="en-GB">
                <a:latin typeface="Calibri" panose="020F0502020204030204" pitchFamily="34" charset="0"/>
                <a:ea typeface="Calibri" panose="020F0502020204030204" pitchFamily="34" charset="0"/>
                <a:cs typeface="Times New Roman" panose="02020603050405020304" pitchFamily="18" charset="0"/>
              </a:rPr>
              <a:t>	</a:t>
            </a:r>
            <a:r>
              <a:rPr lang="en-GB" err="1">
                <a:latin typeface="Calibri" panose="020F0502020204030204" pitchFamily="34" charset="0"/>
                <a:ea typeface="Calibri" panose="020F0502020204030204" pitchFamily="34" charset="0"/>
                <a:cs typeface="Times New Roman" panose="02020603050405020304" pitchFamily="18" charset="0"/>
              </a:rPr>
              <a:t>Gilter</a:t>
            </a:r>
            <a:r>
              <a:rPr lang="en-GB">
                <a:latin typeface="Calibri" panose="020F0502020204030204" pitchFamily="34" charset="0"/>
                <a:ea typeface="Calibri" panose="020F0502020204030204" pitchFamily="34" charset="0"/>
                <a:cs typeface="Times New Roman" panose="02020603050405020304" pitchFamily="18" charset="0"/>
              </a:rPr>
              <a:t> and Ponting 2003</a:t>
            </a:r>
            <a:endParaRPr lang="en-GB"/>
          </a:p>
        </p:txBody>
      </p:sp>
      <p:sp>
        <p:nvSpPr>
          <p:cNvPr id="7" name="TextBox 6">
            <a:extLst>
              <a:ext uri="{FF2B5EF4-FFF2-40B4-BE49-F238E27FC236}">
                <a16:creationId xmlns:a16="http://schemas.microsoft.com/office/drawing/2014/main" id="{297FF977-3928-166D-B1A1-23812AE99310}"/>
              </a:ext>
            </a:extLst>
          </p:cNvPr>
          <p:cNvSpPr txBox="1"/>
          <p:nvPr/>
        </p:nvSpPr>
        <p:spPr>
          <a:xfrm>
            <a:off x="8479665" y="6492875"/>
            <a:ext cx="2661306" cy="307777"/>
          </a:xfrm>
          <a:prstGeom prst="rect">
            <a:avLst/>
          </a:prstGeom>
          <a:noFill/>
        </p:spPr>
        <p:txBody>
          <a:bodyPr wrap="none" rtlCol="0">
            <a:spAutoFit/>
          </a:bodyPr>
          <a:lstStyle/>
          <a:p>
            <a:r>
              <a:rPr lang="en-GB" sz="1400"/>
              <a:t>Hampshire et al, Heritage 2019</a:t>
            </a:r>
          </a:p>
        </p:txBody>
      </p:sp>
      <p:sp>
        <p:nvSpPr>
          <p:cNvPr id="2" name="Title 1">
            <a:extLst>
              <a:ext uri="{FF2B5EF4-FFF2-40B4-BE49-F238E27FC236}">
                <a16:creationId xmlns:a16="http://schemas.microsoft.com/office/drawing/2014/main" id="{4B535843-02A7-4360-9A39-F26C3D11C4B9}"/>
              </a:ext>
            </a:extLst>
          </p:cNvPr>
          <p:cNvSpPr>
            <a:spLocks noGrp="1"/>
          </p:cNvSpPr>
          <p:nvPr>
            <p:ph type="title"/>
          </p:nvPr>
        </p:nvSpPr>
        <p:spPr/>
        <p:txBody>
          <a:bodyPr/>
          <a:lstStyle/>
          <a:p>
            <a:r>
              <a:rPr lang="en-GB"/>
              <a:t>Examples</a:t>
            </a:r>
          </a:p>
        </p:txBody>
      </p:sp>
      <p:pic>
        <p:nvPicPr>
          <p:cNvPr id="5" name="Picture 4" descr="A picture containing diagram&#10;&#10;Description automatically generated">
            <a:extLst>
              <a:ext uri="{FF2B5EF4-FFF2-40B4-BE49-F238E27FC236}">
                <a16:creationId xmlns:a16="http://schemas.microsoft.com/office/drawing/2014/main" id="{076C9105-E6A5-4910-F2BA-BE201050D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462" y="5747903"/>
            <a:ext cx="1473449" cy="1042465"/>
          </a:xfrm>
          <a:prstGeom prst="rect">
            <a:avLst/>
          </a:prstGeom>
        </p:spPr>
      </p:pic>
      <p:pic>
        <p:nvPicPr>
          <p:cNvPr id="8" name="Picture 7">
            <a:extLst>
              <a:ext uri="{FF2B5EF4-FFF2-40B4-BE49-F238E27FC236}">
                <a16:creationId xmlns:a16="http://schemas.microsoft.com/office/drawing/2014/main" id="{CEFB8974-FBA5-3255-45BC-FC930BF012F2}"/>
              </a:ext>
            </a:extLst>
          </p:cNvPr>
          <p:cNvPicPr>
            <a:picLocks noChangeAspect="1"/>
          </p:cNvPicPr>
          <p:nvPr/>
        </p:nvPicPr>
        <p:blipFill>
          <a:blip r:embed="rId4"/>
          <a:stretch>
            <a:fillRect/>
          </a:stretch>
        </p:blipFill>
        <p:spPr>
          <a:xfrm>
            <a:off x="2112834" y="6014831"/>
            <a:ext cx="1792975" cy="569357"/>
          </a:xfrm>
          <a:prstGeom prst="rect">
            <a:avLst/>
          </a:prstGeom>
        </p:spPr>
      </p:pic>
      <p:pic>
        <p:nvPicPr>
          <p:cNvPr id="9" name="Picture 8" descr="Logo&#10;&#10;Description automatically generated">
            <a:extLst>
              <a:ext uri="{FF2B5EF4-FFF2-40B4-BE49-F238E27FC236}">
                <a16:creationId xmlns:a16="http://schemas.microsoft.com/office/drawing/2014/main" id="{08F6CDC0-DD69-E909-2C74-DAFF24D2F4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186"/>
          <a:stretch/>
        </p:blipFill>
        <p:spPr>
          <a:xfrm>
            <a:off x="4216332" y="5968076"/>
            <a:ext cx="2129621" cy="1099956"/>
          </a:xfrm>
          <a:prstGeom prst="rect">
            <a:avLst/>
          </a:prstGeom>
        </p:spPr>
      </p:pic>
      <p:pic>
        <p:nvPicPr>
          <p:cNvPr id="6" name="Picture 5">
            <a:extLst>
              <a:ext uri="{FF2B5EF4-FFF2-40B4-BE49-F238E27FC236}">
                <a16:creationId xmlns:a16="http://schemas.microsoft.com/office/drawing/2014/main" id="{BD9FB914-9D8F-5B03-EA41-992C14C63A6F}"/>
              </a:ext>
            </a:extLst>
          </p:cNvPr>
          <p:cNvPicPr>
            <a:picLocks noChangeAspect="1"/>
          </p:cNvPicPr>
          <p:nvPr/>
        </p:nvPicPr>
        <p:blipFill>
          <a:blip r:embed="rId4"/>
          <a:stretch>
            <a:fillRect/>
          </a:stretch>
        </p:blipFill>
        <p:spPr>
          <a:xfrm>
            <a:off x="8262648" y="6014830"/>
            <a:ext cx="1792975" cy="569357"/>
          </a:xfrm>
          <a:prstGeom prst="rect">
            <a:avLst/>
          </a:prstGeom>
        </p:spPr>
      </p:pic>
      <p:pic>
        <p:nvPicPr>
          <p:cNvPr id="10" name="Picture 9" descr="Logo&#10;&#10;Description automatically generated">
            <a:extLst>
              <a:ext uri="{FF2B5EF4-FFF2-40B4-BE49-F238E27FC236}">
                <a16:creationId xmlns:a16="http://schemas.microsoft.com/office/drawing/2014/main" id="{4D8791D8-8E7A-3F97-B854-8ADFA8E4D3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186"/>
          <a:stretch/>
        </p:blipFill>
        <p:spPr>
          <a:xfrm>
            <a:off x="4216332" y="5962368"/>
            <a:ext cx="2129621" cy="1099956"/>
          </a:xfrm>
          <a:prstGeom prst="rect">
            <a:avLst/>
          </a:prstGeom>
        </p:spPr>
      </p:pic>
      <p:pic>
        <p:nvPicPr>
          <p:cNvPr id="11" name="Picture 10">
            <a:extLst>
              <a:ext uri="{FF2B5EF4-FFF2-40B4-BE49-F238E27FC236}">
                <a16:creationId xmlns:a16="http://schemas.microsoft.com/office/drawing/2014/main" id="{3AD38EE2-D2F5-7761-7D6A-6767FFFD577B}"/>
              </a:ext>
            </a:extLst>
          </p:cNvPr>
          <p:cNvPicPr>
            <a:picLocks noChangeAspect="1"/>
          </p:cNvPicPr>
          <p:nvPr/>
        </p:nvPicPr>
        <p:blipFill>
          <a:blip r:embed="rId6"/>
          <a:stretch>
            <a:fillRect/>
          </a:stretch>
        </p:blipFill>
        <p:spPr>
          <a:xfrm>
            <a:off x="6088392" y="102575"/>
            <a:ext cx="4348511" cy="3326425"/>
          </a:xfrm>
          <a:prstGeom prst="rect">
            <a:avLst/>
          </a:prstGeom>
        </p:spPr>
      </p:pic>
      <p:pic>
        <p:nvPicPr>
          <p:cNvPr id="12" name="Picture 11">
            <a:extLst>
              <a:ext uri="{FF2B5EF4-FFF2-40B4-BE49-F238E27FC236}">
                <a16:creationId xmlns:a16="http://schemas.microsoft.com/office/drawing/2014/main" id="{2BBE0E4C-7AEB-B784-1FE9-0FF3E3F80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932" t="7607" r="12733" b="7393"/>
          <a:stretch/>
        </p:blipFill>
        <p:spPr>
          <a:xfrm rot="5400000">
            <a:off x="4573540" y="3825879"/>
            <a:ext cx="2182531" cy="2129621"/>
          </a:xfrm>
          <a:prstGeom prst="rect">
            <a:avLst/>
          </a:prstGeom>
        </p:spPr>
      </p:pic>
      <p:pic>
        <p:nvPicPr>
          <p:cNvPr id="13" name="Graphic 14">
            <a:extLst>
              <a:ext uri="{FF2B5EF4-FFF2-40B4-BE49-F238E27FC236}">
                <a16:creationId xmlns:a16="http://schemas.microsoft.com/office/drawing/2014/main" id="{B2BF2DD9-C253-9F77-3CB8-D9F3D323F57A}"/>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71360" y="3447344"/>
            <a:ext cx="3826199" cy="2534611"/>
          </a:xfrm>
          <a:prstGeom prst="rect">
            <a:avLst/>
          </a:prstGeom>
        </p:spPr>
      </p:pic>
      <p:sp>
        <p:nvSpPr>
          <p:cNvPr id="14" name="TextBox 13">
            <a:extLst>
              <a:ext uri="{FF2B5EF4-FFF2-40B4-BE49-F238E27FC236}">
                <a16:creationId xmlns:a16="http://schemas.microsoft.com/office/drawing/2014/main" id="{68DBBB19-1E9D-832C-0FAC-E4C5390CDE62}"/>
              </a:ext>
            </a:extLst>
          </p:cNvPr>
          <p:cNvSpPr txBox="1"/>
          <p:nvPr/>
        </p:nvSpPr>
        <p:spPr>
          <a:xfrm>
            <a:off x="10596222" y="3262678"/>
            <a:ext cx="3557773" cy="369332"/>
          </a:xfrm>
          <a:prstGeom prst="rect">
            <a:avLst/>
          </a:prstGeom>
          <a:noFill/>
        </p:spPr>
        <p:txBody>
          <a:bodyPr wrap="square" rtlCol="0">
            <a:spAutoFit/>
          </a:bodyPr>
          <a:lstStyle/>
          <a:p>
            <a:pPr>
              <a:defRPr/>
            </a:pPr>
            <a:r>
              <a:rPr lang="en-GB">
                <a:solidFill>
                  <a:srgbClr val="000000"/>
                </a:solidFill>
                <a:latin typeface="Lucida Sans"/>
              </a:rPr>
              <a:t>Depth of oxygen penetration</a:t>
            </a:r>
          </a:p>
        </p:txBody>
      </p:sp>
      <p:sp>
        <p:nvSpPr>
          <p:cNvPr id="15" name="TextBox 14">
            <a:extLst>
              <a:ext uri="{FF2B5EF4-FFF2-40B4-BE49-F238E27FC236}">
                <a16:creationId xmlns:a16="http://schemas.microsoft.com/office/drawing/2014/main" id="{D0A91D1A-0649-CD4C-A815-73A39BDF0DBE}"/>
              </a:ext>
            </a:extLst>
          </p:cNvPr>
          <p:cNvSpPr txBox="1"/>
          <p:nvPr/>
        </p:nvSpPr>
        <p:spPr>
          <a:xfrm>
            <a:off x="10697560" y="5151572"/>
            <a:ext cx="979755" cy="369332"/>
          </a:xfrm>
          <a:prstGeom prst="rect">
            <a:avLst/>
          </a:prstGeom>
          <a:noFill/>
        </p:spPr>
        <p:txBody>
          <a:bodyPr wrap="none" rtlCol="0">
            <a:spAutoFit/>
          </a:bodyPr>
          <a:lstStyle/>
          <a:p>
            <a:r>
              <a:rPr lang="en-GB"/>
              <a:t>Surface</a:t>
            </a:r>
          </a:p>
        </p:txBody>
      </p:sp>
      <p:sp>
        <p:nvSpPr>
          <p:cNvPr id="16" name="TextBox 15">
            <a:extLst>
              <a:ext uri="{FF2B5EF4-FFF2-40B4-BE49-F238E27FC236}">
                <a16:creationId xmlns:a16="http://schemas.microsoft.com/office/drawing/2014/main" id="{93250894-089A-4E41-4B0A-05E1B0B581E2}"/>
              </a:ext>
            </a:extLst>
          </p:cNvPr>
          <p:cNvSpPr txBox="1"/>
          <p:nvPr/>
        </p:nvSpPr>
        <p:spPr>
          <a:xfrm>
            <a:off x="10697559" y="4013638"/>
            <a:ext cx="684803" cy="369332"/>
          </a:xfrm>
          <a:prstGeom prst="rect">
            <a:avLst/>
          </a:prstGeom>
          <a:noFill/>
        </p:spPr>
        <p:txBody>
          <a:bodyPr wrap="none" rtlCol="0">
            <a:spAutoFit/>
          </a:bodyPr>
          <a:lstStyle/>
          <a:p>
            <a:r>
              <a:rPr lang="en-GB"/>
              <a:t>Core</a:t>
            </a:r>
          </a:p>
        </p:txBody>
      </p:sp>
    </p:spTree>
    <p:extLst>
      <p:ext uri="{BB962C8B-B14F-4D97-AF65-F5344CB8AC3E}">
        <p14:creationId xmlns:p14="http://schemas.microsoft.com/office/powerpoint/2010/main" val="2967716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3"/>
          <p:cNvSpPr>
            <a:spLocks noChangeArrowheads="1"/>
          </p:cNvSpPr>
          <p:nvPr/>
        </p:nvSpPr>
        <p:spPr bwMode="auto">
          <a:xfrm>
            <a:off x="-1427584" y="3947357"/>
            <a:ext cx="1533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5708"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a:solidFill>
                  <a:prstClr val="black"/>
                </a:solidFill>
                <a:latin typeface="Arial" panose="020B0604020202020204" pitchFamily="34" charset="0"/>
              </a:rPr>
              <a:t> </a:t>
            </a:r>
          </a:p>
        </p:txBody>
      </p:sp>
      <p:sp>
        <p:nvSpPr>
          <p:cNvPr id="4" name="Rectangle 5"/>
          <p:cNvSpPr>
            <a:spLocks noChangeArrowheads="1"/>
          </p:cNvSpPr>
          <p:nvPr/>
        </p:nvSpPr>
        <p:spPr bwMode="auto">
          <a:xfrm>
            <a:off x="388453" y="1107540"/>
            <a:ext cx="5513350" cy="4248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708" tIns="58322" rIns="68580" bIns="34290" numCol="1" anchor="ctr" anchorCtr="0" compatLnSpc="1">
            <a:prstTxWarp prst="textNoShape">
              <a:avLst/>
            </a:prstTxWarp>
            <a:spAutoFit/>
          </a:bodyPr>
          <a:lstStyle/>
          <a:p>
            <a:pPr defTabSz="685800"/>
            <a:r>
              <a:rPr lang="en-GB">
                <a:solidFill>
                  <a:prstClr val="black"/>
                </a:solidFill>
                <a:latin typeface="Calibri" panose="020F0502020204030204"/>
              </a:rPr>
              <a:t>Single event upsets (SEUs) occur when high energy particles hit microelectronics, causing devices to malfunction. Solar flares and cosmic rays are the main sources of such particles and, with the ubiquitous nature and rapid advances in microelectronics; it’s an area of intense interest. The semiconductor industry is looking ahead by understanding how and why devices might become vulnerable.</a:t>
            </a:r>
          </a:p>
          <a:p>
            <a:pPr defTabSz="685800"/>
            <a:endParaRPr lang="en-GB">
              <a:solidFill>
                <a:prstClr val="black"/>
              </a:solidFill>
              <a:latin typeface="Calibri" panose="020F0502020204030204"/>
            </a:endParaRPr>
          </a:p>
          <a:p>
            <a:pPr defTabSz="685800"/>
            <a:r>
              <a:rPr lang="en-GB">
                <a:solidFill>
                  <a:prstClr val="black"/>
                </a:solidFill>
                <a:latin typeface="Calibri" panose="020F0502020204030204"/>
              </a:rPr>
              <a:t>“</a:t>
            </a:r>
            <a:r>
              <a:rPr lang="en-GB" i="1">
                <a:solidFill>
                  <a:prstClr val="black"/>
                </a:solidFill>
                <a:latin typeface="Calibri" panose="020F0502020204030204"/>
              </a:rPr>
              <a:t>Our experiments are about understanding the probability of these events, which represents an important contribution to the semiconductor industry. This will inform future design decisions, enabling manufacturers to develop devices that are less susceptible to muon SEUs</a:t>
            </a:r>
            <a:r>
              <a:rPr lang="en-GB">
                <a:solidFill>
                  <a:prstClr val="black"/>
                </a:solidFill>
                <a:latin typeface="Calibri" panose="020F0502020204030204"/>
              </a:rPr>
              <a:t>.”</a:t>
            </a:r>
          </a:p>
          <a:p>
            <a:pPr defTabSz="685800"/>
            <a:r>
              <a:rPr lang="en-GB">
                <a:solidFill>
                  <a:prstClr val="black"/>
                </a:solidFill>
                <a:latin typeface="Calibri" panose="020F0502020204030204"/>
              </a:rPr>
              <a:t>Professor </a:t>
            </a:r>
            <a:r>
              <a:rPr lang="en-GB" err="1">
                <a:solidFill>
                  <a:prstClr val="black"/>
                </a:solidFill>
                <a:latin typeface="Calibri" panose="020F0502020204030204"/>
              </a:rPr>
              <a:t>Bhuva</a:t>
            </a:r>
            <a:r>
              <a:rPr lang="en-GB">
                <a:solidFill>
                  <a:prstClr val="black"/>
                </a:solidFill>
                <a:latin typeface="Calibri" panose="020F0502020204030204"/>
              </a:rPr>
              <a:t>, Vanderbilt University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187" y="626960"/>
            <a:ext cx="4554477" cy="3024269"/>
          </a:xfrm>
          <a:prstGeom prst="rect">
            <a:avLst/>
          </a:prstGeom>
        </p:spPr>
      </p:pic>
      <p:sp>
        <p:nvSpPr>
          <p:cNvPr id="6" name="TextBox 5">
            <a:extLst>
              <a:ext uri="{FF2B5EF4-FFF2-40B4-BE49-F238E27FC236}">
                <a16:creationId xmlns:a16="http://schemas.microsoft.com/office/drawing/2014/main" id="{047806AB-64A1-964A-C227-66F529E2A5B5}"/>
              </a:ext>
            </a:extLst>
          </p:cNvPr>
          <p:cNvSpPr txBox="1"/>
          <p:nvPr/>
        </p:nvSpPr>
        <p:spPr>
          <a:xfrm>
            <a:off x="7639114" y="6342982"/>
            <a:ext cx="6809100" cy="369332"/>
          </a:xfrm>
          <a:prstGeom prst="rect">
            <a:avLst/>
          </a:prstGeom>
          <a:noFill/>
        </p:spPr>
        <p:txBody>
          <a:bodyPr wrap="square">
            <a:spAutoFit/>
          </a:bodyPr>
          <a:lstStyle/>
          <a:p>
            <a:r>
              <a:rPr lang="en-GB" b="0" i="0" err="1">
                <a:solidFill>
                  <a:srgbClr val="333333"/>
                </a:solidFill>
                <a:effectLst/>
                <a:latin typeface="HelveticaNeue Regular"/>
              </a:rPr>
              <a:t>doi</a:t>
            </a:r>
            <a:r>
              <a:rPr lang="en-GB" b="0" i="0">
                <a:solidFill>
                  <a:srgbClr val="333333"/>
                </a:solidFill>
                <a:effectLst/>
                <a:latin typeface="HelveticaNeue Regular"/>
              </a:rPr>
              <a:t>: 10.1109/IRPS.2014.6860585</a:t>
            </a:r>
            <a:endParaRPr lang="en-GB"/>
          </a:p>
        </p:txBody>
      </p:sp>
      <p:pic>
        <p:nvPicPr>
          <p:cNvPr id="7" name="Picture 6">
            <a:extLst>
              <a:ext uri="{FF2B5EF4-FFF2-40B4-BE49-F238E27FC236}">
                <a16:creationId xmlns:a16="http://schemas.microsoft.com/office/drawing/2014/main" id="{C2D5A301-55FD-08C7-F1A6-63E6E43B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918" y="3383797"/>
            <a:ext cx="3933746" cy="2677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4">
            <a:extLst>
              <a:ext uri="{FF2B5EF4-FFF2-40B4-BE49-F238E27FC236}">
                <a16:creationId xmlns:a16="http://schemas.microsoft.com/office/drawing/2014/main" id="{2911A9CE-97B4-9C21-CCBC-670BE96D4AE1}"/>
              </a:ext>
            </a:extLst>
          </p:cNvPr>
          <p:cNvSpPr>
            <a:spLocks noGrp="1"/>
          </p:cNvSpPr>
          <p:nvPr>
            <p:ph type="title"/>
          </p:nvPr>
        </p:nvSpPr>
        <p:spPr/>
        <p:txBody>
          <a:bodyPr/>
          <a:lstStyle/>
          <a:p>
            <a:r>
              <a:rPr lang="en-GB"/>
              <a:t>Protecting electronics from cosmic invaders</a:t>
            </a:r>
            <a:br>
              <a:rPr lang="en-GB"/>
            </a:br>
            <a:endParaRPr lang="en-GB"/>
          </a:p>
        </p:txBody>
      </p:sp>
    </p:spTree>
    <p:extLst>
      <p:ext uri="{BB962C8B-B14F-4D97-AF65-F5344CB8AC3E}">
        <p14:creationId xmlns:p14="http://schemas.microsoft.com/office/powerpoint/2010/main" val="1070141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h37\Desktop\Stop Windows Error Blue Sc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540919"/>
      </p:ext>
    </p:extLst>
  </p:cSld>
  <p:clrMapOvr>
    <a:masterClrMapping/>
  </p:clrMapOvr>
  <mc:AlternateContent xmlns:mc="http://schemas.openxmlformats.org/markup-compatibility/2006">
    <mc:Choice xmlns:p14="http://schemas.microsoft.com/office/powerpoint/2010/main" Requires="p14">
      <p:transition p14:dur="0" advTm="20000"/>
    </mc:Choice>
    <mc:Fallback>
      <p:transition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AEE52-96DD-693B-9FC2-7E4A8257A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D32E7-D6D5-48B7-8694-551B9FDE0422}"/>
              </a:ext>
            </a:extLst>
          </p:cNvPr>
          <p:cNvSpPr>
            <a:spLocks noGrp="1"/>
          </p:cNvSpPr>
          <p:nvPr>
            <p:ph type="title"/>
          </p:nvPr>
        </p:nvSpPr>
        <p:spPr>
          <a:xfrm>
            <a:off x="303150" y="2884207"/>
            <a:ext cx="11087100" cy="472363"/>
          </a:xfrm>
        </p:spPr>
        <p:txBody>
          <a:bodyPr/>
          <a:lstStyle/>
          <a:p>
            <a:r>
              <a:rPr lang="en-GB"/>
              <a:t>Current Developments – SWARM – Low Energy Muons &lt;100 keV</a:t>
            </a:r>
          </a:p>
        </p:txBody>
      </p:sp>
    </p:spTree>
    <p:extLst>
      <p:ext uri="{BB962C8B-B14F-4D97-AF65-F5344CB8AC3E}">
        <p14:creationId xmlns:p14="http://schemas.microsoft.com/office/powerpoint/2010/main" val="2238735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FF82-1B79-C2BA-7625-D8F2C122E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0026A-3464-181C-0225-4A7389452137}"/>
              </a:ext>
            </a:extLst>
          </p:cNvPr>
          <p:cNvSpPr>
            <a:spLocks noGrp="1"/>
          </p:cNvSpPr>
          <p:nvPr>
            <p:ph type="title"/>
          </p:nvPr>
        </p:nvSpPr>
        <p:spPr>
          <a:xfrm>
            <a:off x="266700" y="365125"/>
            <a:ext cx="7396162" cy="574675"/>
          </a:xfrm>
        </p:spPr>
        <p:txBody>
          <a:bodyPr/>
          <a:lstStyle/>
          <a:p>
            <a:r>
              <a:rPr lang="en-US">
                <a:cs typeface="Arial"/>
              </a:rPr>
              <a:t>A slow muon beam at ISIS</a:t>
            </a:r>
            <a:endParaRPr lang="en-US"/>
          </a:p>
        </p:txBody>
      </p:sp>
      <p:sp>
        <p:nvSpPr>
          <p:cNvPr id="5" name="Rectangle 4">
            <a:extLst>
              <a:ext uri="{FF2B5EF4-FFF2-40B4-BE49-F238E27FC236}">
                <a16:creationId xmlns:a16="http://schemas.microsoft.com/office/drawing/2014/main" id="{B66C6C91-96FA-B98B-6429-22CC2041EB0E}"/>
              </a:ext>
            </a:extLst>
          </p:cNvPr>
          <p:cNvSpPr/>
          <p:nvPr/>
        </p:nvSpPr>
        <p:spPr>
          <a:xfrm>
            <a:off x="60614" y="5775613"/>
            <a:ext cx="5992090" cy="101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0A59FC-0497-3E62-34FB-B7EDFD0837DC}"/>
              </a:ext>
            </a:extLst>
          </p:cNvPr>
          <p:cNvSpPr txBox="1"/>
          <p:nvPr/>
        </p:nvSpPr>
        <p:spPr>
          <a:xfrm>
            <a:off x="493568" y="1577398"/>
            <a:ext cx="448757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a:solidFill>
                  <a:srgbClr val="003088"/>
                </a:solidFill>
                <a:ea typeface="Roboto"/>
                <a:cs typeface="Roboto"/>
              </a:rPr>
              <a:t>Cooling from MeV      keV energies</a:t>
            </a:r>
          </a:p>
          <a:p>
            <a:pPr marL="285750" indent="-285750">
              <a:buFont typeface="Courier New"/>
              <a:buChar char="o"/>
            </a:pPr>
            <a:r>
              <a:rPr lang="en-US">
                <a:solidFill>
                  <a:srgbClr val="003088"/>
                </a:solidFill>
                <a:ea typeface="Roboto"/>
                <a:cs typeface="Roboto"/>
              </a:rPr>
              <a:t>Need to retain a short pulse beam</a:t>
            </a:r>
          </a:p>
          <a:p>
            <a:pPr marL="285750" indent="-285750">
              <a:buFont typeface="Courier New"/>
              <a:buChar char="o"/>
            </a:pPr>
            <a:r>
              <a:rPr lang="en-US">
                <a:solidFill>
                  <a:srgbClr val="003088"/>
                </a:solidFill>
                <a:ea typeface="Roboto"/>
                <a:cs typeface="Roboto"/>
              </a:rPr>
              <a:t>Need good efficiency </a:t>
            </a:r>
          </a:p>
          <a:p>
            <a:pPr marL="285750" indent="-285750">
              <a:buFont typeface="Courier New"/>
              <a:buChar char="o"/>
            </a:pPr>
            <a:r>
              <a:rPr lang="en-US">
                <a:solidFill>
                  <a:srgbClr val="003088"/>
                </a:solidFill>
                <a:ea typeface="Roboto"/>
                <a:cs typeface="Roboto"/>
              </a:rPr>
              <a:t>Need to retain close to 100% spin </a:t>
            </a:r>
            <a:r>
              <a:rPr lang="en-US" err="1">
                <a:solidFill>
                  <a:srgbClr val="003088"/>
                </a:solidFill>
                <a:ea typeface="Roboto"/>
                <a:cs typeface="Roboto"/>
              </a:rPr>
              <a:t>polarisation</a:t>
            </a:r>
            <a:endParaRPr lang="en-US">
              <a:solidFill>
                <a:srgbClr val="003088"/>
              </a:solidFill>
              <a:ea typeface="Roboto"/>
              <a:cs typeface="Roboto"/>
            </a:endParaRPr>
          </a:p>
          <a:p>
            <a:pPr marL="285750" indent="-285750">
              <a:buFont typeface="Courier New"/>
              <a:buChar char="o"/>
            </a:pPr>
            <a:r>
              <a:rPr lang="en-US">
                <a:solidFill>
                  <a:srgbClr val="003088"/>
                </a:solidFill>
                <a:ea typeface="Roboto"/>
                <a:cs typeface="Roboto"/>
              </a:rPr>
              <a:t>Ideal beam spot of ~ 5mmx5mm</a:t>
            </a:r>
          </a:p>
        </p:txBody>
      </p:sp>
      <p:sp>
        <p:nvSpPr>
          <p:cNvPr id="4" name="Arrow: Right 3">
            <a:extLst>
              <a:ext uri="{FF2B5EF4-FFF2-40B4-BE49-F238E27FC236}">
                <a16:creationId xmlns:a16="http://schemas.microsoft.com/office/drawing/2014/main" id="{73914214-5FE8-357C-2FF2-D36B4DDB3A24}"/>
              </a:ext>
            </a:extLst>
          </p:cNvPr>
          <p:cNvSpPr/>
          <p:nvPr/>
        </p:nvSpPr>
        <p:spPr>
          <a:xfrm>
            <a:off x="2785341" y="1715943"/>
            <a:ext cx="536863" cy="95250"/>
          </a:xfrm>
          <a:prstGeom prst="rightArrow">
            <a:avLst/>
          </a:prstGeom>
          <a:solidFill>
            <a:srgbClr val="ED7D31"/>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E2E639-5E67-74AC-41F2-B9F46D5D2B20}"/>
              </a:ext>
            </a:extLst>
          </p:cNvPr>
          <p:cNvSpPr txBox="1"/>
          <p:nvPr/>
        </p:nvSpPr>
        <p:spPr>
          <a:xfrm>
            <a:off x="490681" y="1148773"/>
            <a:ext cx="30306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Wishlist:</a:t>
            </a:r>
          </a:p>
        </p:txBody>
      </p:sp>
      <p:pic>
        <p:nvPicPr>
          <p:cNvPr id="7" name="Picture 6">
            <a:extLst>
              <a:ext uri="{FF2B5EF4-FFF2-40B4-BE49-F238E27FC236}">
                <a16:creationId xmlns:a16="http://schemas.microsoft.com/office/drawing/2014/main" id="{D58D74B4-2B01-F090-C535-35BD7D25CFF2}"/>
              </a:ext>
            </a:extLst>
          </p:cNvPr>
          <p:cNvPicPr>
            <a:picLocks noChangeAspect="1"/>
          </p:cNvPicPr>
          <p:nvPr/>
        </p:nvPicPr>
        <p:blipFill>
          <a:blip r:embed="rId2"/>
          <a:srcRect l="928" r="796" b="169"/>
          <a:stretch/>
        </p:blipFill>
        <p:spPr>
          <a:xfrm>
            <a:off x="4985927" y="936625"/>
            <a:ext cx="6125311" cy="4841894"/>
          </a:xfrm>
          <a:prstGeom prst="rect">
            <a:avLst/>
          </a:prstGeom>
        </p:spPr>
      </p:pic>
      <p:sp>
        <p:nvSpPr>
          <p:cNvPr id="8" name="Oval 7">
            <a:extLst>
              <a:ext uri="{FF2B5EF4-FFF2-40B4-BE49-F238E27FC236}">
                <a16:creationId xmlns:a16="http://schemas.microsoft.com/office/drawing/2014/main" id="{BA696C1A-975C-39ED-8A64-551A380FDF9B}"/>
              </a:ext>
            </a:extLst>
          </p:cNvPr>
          <p:cNvSpPr/>
          <p:nvPr/>
        </p:nvSpPr>
        <p:spPr>
          <a:xfrm>
            <a:off x="4771157" y="649431"/>
            <a:ext cx="2200853" cy="11624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6C796EF-9AA9-F280-CEC4-7A83BFB8344A}"/>
              </a:ext>
            </a:extLst>
          </p:cNvPr>
          <p:cNvCxnSpPr/>
          <p:nvPr/>
        </p:nvCxnSpPr>
        <p:spPr>
          <a:xfrm flipV="1">
            <a:off x="4139767" y="1732539"/>
            <a:ext cx="1231034" cy="2109932"/>
          </a:xfrm>
          <a:prstGeom prst="straightConnector1">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091E895-2690-5E72-38B9-2C7EE6CF3B02}"/>
              </a:ext>
            </a:extLst>
          </p:cNvPr>
          <p:cNvSpPr txBox="1"/>
          <p:nvPr/>
        </p:nvSpPr>
        <p:spPr>
          <a:xfrm>
            <a:off x="492124" y="3799897"/>
            <a:ext cx="426460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Plan to use frictional cooling in </a:t>
            </a:r>
            <a:r>
              <a:rPr lang="en-US" b="1">
                <a:solidFill>
                  <a:srgbClr val="003088"/>
                </a:solidFill>
                <a:ea typeface="Roboto"/>
                <a:cs typeface="Roboto"/>
              </a:rPr>
              <a:t>high purity He gas</a:t>
            </a:r>
          </a:p>
          <a:p>
            <a:pPr marL="285750" indent="-285750">
              <a:buFont typeface="Courier New"/>
              <a:buChar char="o"/>
            </a:pPr>
            <a:r>
              <a:rPr lang="en-US">
                <a:solidFill>
                  <a:srgbClr val="003088"/>
                </a:solidFill>
                <a:ea typeface="Roboto"/>
                <a:cs typeface="Roboto"/>
              </a:rPr>
              <a:t>High energy muons lose more energy</a:t>
            </a:r>
          </a:p>
          <a:p>
            <a:pPr marL="285750" indent="-285750">
              <a:buFont typeface="Courier New"/>
              <a:buChar char="o"/>
            </a:pPr>
            <a:r>
              <a:rPr lang="en-US">
                <a:solidFill>
                  <a:srgbClr val="003088"/>
                </a:solidFill>
                <a:ea typeface="Roboto"/>
                <a:cs typeface="Roboto"/>
              </a:rPr>
              <a:t>Low energy muons lose less energy</a:t>
            </a:r>
          </a:p>
          <a:p>
            <a:pPr marL="285750" indent="-285750">
              <a:buFont typeface="Courier New"/>
              <a:buChar char="o"/>
            </a:pPr>
            <a:r>
              <a:rPr lang="en-US">
                <a:solidFill>
                  <a:srgbClr val="003088"/>
                </a:solidFill>
                <a:ea typeface="Roboto"/>
                <a:cs typeface="Roboto"/>
              </a:rPr>
              <a:t>Achieve energy compression</a:t>
            </a:r>
          </a:p>
        </p:txBody>
      </p:sp>
      <p:sp>
        <p:nvSpPr>
          <p:cNvPr id="11" name="TextBox 10">
            <a:extLst>
              <a:ext uri="{FF2B5EF4-FFF2-40B4-BE49-F238E27FC236}">
                <a16:creationId xmlns:a16="http://schemas.microsoft.com/office/drawing/2014/main" id="{AEF1B77A-4369-F2C3-2075-7AD939DB6699}"/>
              </a:ext>
            </a:extLst>
          </p:cNvPr>
          <p:cNvSpPr txBox="1"/>
          <p:nvPr/>
        </p:nvSpPr>
        <p:spPr>
          <a:xfrm>
            <a:off x="8939789" y="5772727"/>
            <a:ext cx="21727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49000"/>
                  </a:schemeClr>
                </a:solidFill>
                <a:ea typeface="Roboto"/>
                <a:cs typeface="Roboto"/>
              </a:rPr>
              <a:t>Courtesy of Chris Rogers</a:t>
            </a:r>
          </a:p>
        </p:txBody>
      </p:sp>
      <p:sp>
        <p:nvSpPr>
          <p:cNvPr id="12" name="TextBox 11">
            <a:extLst>
              <a:ext uri="{FF2B5EF4-FFF2-40B4-BE49-F238E27FC236}">
                <a16:creationId xmlns:a16="http://schemas.microsoft.com/office/drawing/2014/main" id="{0B45809F-0071-A328-17E4-E030139EFBC9}"/>
              </a:ext>
            </a:extLst>
          </p:cNvPr>
          <p:cNvSpPr txBox="1"/>
          <p:nvPr/>
        </p:nvSpPr>
        <p:spPr>
          <a:xfrm>
            <a:off x="494289" y="5550477"/>
            <a:ext cx="49833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Slowed muons extracted with a short pulse HV</a:t>
            </a:r>
          </a:p>
        </p:txBody>
      </p:sp>
    </p:spTree>
    <p:extLst>
      <p:ext uri="{BB962C8B-B14F-4D97-AF65-F5344CB8AC3E}">
        <p14:creationId xmlns:p14="http://schemas.microsoft.com/office/powerpoint/2010/main" val="4231119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7C54C-6B6D-A19B-1D47-13E292C06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963AE-F294-6315-2DD3-2B6AA665BC72}"/>
              </a:ext>
            </a:extLst>
          </p:cNvPr>
          <p:cNvSpPr>
            <a:spLocks noGrp="1"/>
          </p:cNvSpPr>
          <p:nvPr>
            <p:ph type="title"/>
          </p:nvPr>
        </p:nvSpPr>
        <p:spPr>
          <a:xfrm>
            <a:off x="266700" y="365125"/>
            <a:ext cx="7396162" cy="574675"/>
          </a:xfrm>
        </p:spPr>
        <p:txBody>
          <a:bodyPr/>
          <a:lstStyle/>
          <a:p>
            <a:r>
              <a:rPr lang="en-US">
                <a:cs typeface="Arial"/>
              </a:rPr>
              <a:t>Possible Cooling Schemes for ISIS</a:t>
            </a:r>
            <a:endParaRPr lang="en-US"/>
          </a:p>
        </p:txBody>
      </p:sp>
      <p:sp>
        <p:nvSpPr>
          <p:cNvPr id="5" name="Rectangle 4">
            <a:extLst>
              <a:ext uri="{FF2B5EF4-FFF2-40B4-BE49-F238E27FC236}">
                <a16:creationId xmlns:a16="http://schemas.microsoft.com/office/drawing/2014/main" id="{627C3A74-4809-0F46-21D7-11ABCA4D59B2}"/>
              </a:ext>
            </a:extLst>
          </p:cNvPr>
          <p:cNvSpPr/>
          <p:nvPr/>
        </p:nvSpPr>
        <p:spPr>
          <a:xfrm>
            <a:off x="60614" y="5775613"/>
            <a:ext cx="5992090" cy="101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F797B1-720B-EE98-A6B0-CDCAA3C2479A}"/>
              </a:ext>
            </a:extLst>
          </p:cNvPr>
          <p:cNvPicPr>
            <a:picLocks noChangeAspect="1"/>
          </p:cNvPicPr>
          <p:nvPr/>
        </p:nvPicPr>
        <p:blipFill>
          <a:blip r:embed="rId2"/>
          <a:stretch>
            <a:fillRect/>
          </a:stretch>
        </p:blipFill>
        <p:spPr>
          <a:xfrm>
            <a:off x="5429250" y="1394115"/>
            <a:ext cx="5411932" cy="4061114"/>
          </a:xfrm>
          <a:prstGeom prst="rect">
            <a:avLst/>
          </a:prstGeom>
        </p:spPr>
      </p:pic>
      <p:sp>
        <p:nvSpPr>
          <p:cNvPr id="4" name="TextBox 3">
            <a:extLst>
              <a:ext uri="{FF2B5EF4-FFF2-40B4-BE49-F238E27FC236}">
                <a16:creationId xmlns:a16="http://schemas.microsoft.com/office/drawing/2014/main" id="{05CBDF12-CF1F-182B-80B2-AAFE6B8352C3}"/>
              </a:ext>
            </a:extLst>
          </p:cNvPr>
          <p:cNvSpPr txBox="1"/>
          <p:nvPr/>
        </p:nvSpPr>
        <p:spPr>
          <a:xfrm>
            <a:off x="5619750" y="5515841"/>
            <a:ext cx="5056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1MV/m peak gradient, He gas density 0.032*</a:t>
            </a:r>
            <a:r>
              <a:rPr lang="en-US" err="1">
                <a:ea typeface="Roboto"/>
                <a:cs typeface="Roboto"/>
              </a:rPr>
              <a:t>stp</a:t>
            </a:r>
            <a:endParaRPr lang="en-US" err="1"/>
          </a:p>
        </p:txBody>
      </p:sp>
      <p:sp>
        <p:nvSpPr>
          <p:cNvPr id="7" name="TextBox 6">
            <a:extLst>
              <a:ext uri="{FF2B5EF4-FFF2-40B4-BE49-F238E27FC236}">
                <a16:creationId xmlns:a16="http://schemas.microsoft.com/office/drawing/2014/main" id="{4F1D4CCF-1C32-8743-B7D3-3A8B9146AE35}"/>
              </a:ext>
            </a:extLst>
          </p:cNvPr>
          <p:cNvSpPr txBox="1"/>
          <p:nvPr/>
        </p:nvSpPr>
        <p:spPr>
          <a:xfrm>
            <a:off x="6765637" y="6127750"/>
            <a:ext cx="2734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49000"/>
                  </a:schemeClr>
                </a:solidFill>
                <a:ea typeface="Roboto"/>
                <a:cs typeface="Roboto"/>
              </a:rPr>
              <a:t>Courtesy of Chris Rogers, STFC</a:t>
            </a:r>
            <a:endParaRPr lang="en-US" sz="1600">
              <a:solidFill>
                <a:schemeClr val="bg1">
                  <a:lumMod val="49000"/>
                </a:schemeClr>
              </a:solidFill>
              <a:ea typeface="Roboto"/>
              <a:cs typeface="Roboto"/>
            </a:endParaRPr>
          </a:p>
        </p:txBody>
      </p:sp>
      <p:sp>
        <p:nvSpPr>
          <p:cNvPr id="8" name="TextBox 7">
            <a:extLst>
              <a:ext uri="{FF2B5EF4-FFF2-40B4-BE49-F238E27FC236}">
                <a16:creationId xmlns:a16="http://schemas.microsoft.com/office/drawing/2014/main" id="{65EDD802-C740-5AD3-A9A6-B3A70423C591}"/>
              </a:ext>
            </a:extLst>
          </p:cNvPr>
          <p:cNvSpPr txBox="1"/>
          <p:nvPr/>
        </p:nvSpPr>
        <p:spPr>
          <a:xfrm>
            <a:off x="528204" y="1619249"/>
            <a:ext cx="454602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a:solidFill>
                  <a:srgbClr val="003088"/>
                </a:solidFill>
                <a:ea typeface="Roboto"/>
                <a:cs typeface="Roboto"/>
              </a:rPr>
              <a:t>Pre-moderated muons captured by an EM wave</a:t>
            </a:r>
          </a:p>
          <a:p>
            <a:pPr marL="285750" indent="-285750">
              <a:buFont typeface="Courier New"/>
              <a:buChar char="o"/>
            </a:pPr>
            <a:r>
              <a:rPr lang="en-US">
                <a:solidFill>
                  <a:srgbClr val="003088"/>
                </a:solidFill>
                <a:ea typeface="Roboto"/>
                <a:cs typeface="Roboto"/>
              </a:rPr>
              <a:t>Fast muons slowed more, slow muons slowed less</a:t>
            </a:r>
          </a:p>
          <a:p>
            <a:pPr marL="285750" indent="-285750">
              <a:buFont typeface="Courier New"/>
              <a:buChar char="o"/>
            </a:pPr>
            <a:r>
              <a:rPr lang="en-US">
                <a:solidFill>
                  <a:srgbClr val="003088"/>
                </a:solidFill>
                <a:ea typeface="Roboto"/>
                <a:cs typeface="Roboto"/>
              </a:rPr>
              <a:t>End bunch is sharp in time and energy</a:t>
            </a:r>
          </a:p>
          <a:p>
            <a:pPr marL="285750" indent="-285750">
              <a:buFont typeface="Courier New"/>
              <a:buChar char="o"/>
            </a:pPr>
            <a:r>
              <a:rPr lang="en-US">
                <a:solidFill>
                  <a:srgbClr val="003088"/>
                </a:solidFill>
                <a:ea typeface="Roboto"/>
                <a:cs typeface="Roboto"/>
              </a:rPr>
              <a:t>Fields longitudinal, so loss of spin </a:t>
            </a:r>
            <a:r>
              <a:rPr lang="en-US" err="1">
                <a:solidFill>
                  <a:srgbClr val="003088"/>
                </a:solidFill>
                <a:ea typeface="Roboto"/>
                <a:cs typeface="Roboto"/>
              </a:rPr>
              <a:t>polarisation</a:t>
            </a:r>
            <a:r>
              <a:rPr lang="en-US">
                <a:solidFill>
                  <a:srgbClr val="003088"/>
                </a:solidFill>
                <a:ea typeface="Roboto"/>
                <a:cs typeface="Roboto"/>
              </a:rPr>
              <a:t> expected to be </a:t>
            </a:r>
            <a:r>
              <a:rPr lang="en-US" err="1">
                <a:solidFill>
                  <a:srgbClr val="003088"/>
                </a:solidFill>
                <a:ea typeface="Roboto"/>
                <a:cs typeface="Roboto"/>
              </a:rPr>
              <a:t>minimised</a:t>
            </a:r>
            <a:r>
              <a:rPr lang="en-US">
                <a:solidFill>
                  <a:srgbClr val="003088"/>
                </a:solidFill>
                <a:ea typeface="Roboto"/>
                <a:cs typeface="Roboto"/>
              </a:rPr>
              <a:t> but needs to be checked. </a:t>
            </a:r>
          </a:p>
          <a:p>
            <a:pPr marL="285750" indent="-285750">
              <a:buFont typeface="Courier New"/>
              <a:buChar char="o"/>
            </a:pPr>
            <a:endParaRPr lang="en-US">
              <a:solidFill>
                <a:srgbClr val="003088"/>
              </a:solidFill>
              <a:ea typeface="Roboto"/>
              <a:cs typeface="Roboto"/>
            </a:endParaRPr>
          </a:p>
        </p:txBody>
      </p:sp>
      <p:sp>
        <p:nvSpPr>
          <p:cNvPr id="9" name="TextBox 8">
            <a:extLst>
              <a:ext uri="{FF2B5EF4-FFF2-40B4-BE49-F238E27FC236}">
                <a16:creationId xmlns:a16="http://schemas.microsoft.com/office/drawing/2014/main" id="{0FDDAD6C-8B19-62AA-04C2-E7F5995A8C54}"/>
              </a:ext>
            </a:extLst>
          </p:cNvPr>
          <p:cNvSpPr txBox="1"/>
          <p:nvPr/>
        </p:nvSpPr>
        <p:spPr>
          <a:xfrm>
            <a:off x="528204" y="4805794"/>
            <a:ext cx="4805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A very interesting concept to explore further!</a:t>
            </a:r>
            <a:endParaRPr lang="en-US">
              <a:ea typeface="Roboto"/>
              <a:cs typeface="Roboto"/>
            </a:endParaRPr>
          </a:p>
        </p:txBody>
      </p:sp>
    </p:spTree>
    <p:extLst>
      <p:ext uri="{BB962C8B-B14F-4D97-AF65-F5344CB8AC3E}">
        <p14:creationId xmlns:p14="http://schemas.microsoft.com/office/powerpoint/2010/main" val="191788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359C-5025-3346-3A47-6523D75E0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2F121-D740-2E30-D581-B21E95D3547E}"/>
              </a:ext>
            </a:extLst>
          </p:cNvPr>
          <p:cNvSpPr>
            <a:spLocks noGrp="1"/>
          </p:cNvSpPr>
          <p:nvPr>
            <p:ph type="title"/>
          </p:nvPr>
        </p:nvSpPr>
        <p:spPr>
          <a:xfrm>
            <a:off x="266700" y="365125"/>
            <a:ext cx="7396162" cy="574675"/>
          </a:xfrm>
        </p:spPr>
        <p:txBody>
          <a:bodyPr/>
          <a:lstStyle/>
          <a:p>
            <a:r>
              <a:rPr lang="en-US">
                <a:cs typeface="Arial"/>
              </a:rPr>
              <a:t>Test Experiments at ISIS</a:t>
            </a:r>
            <a:endParaRPr lang="en-US"/>
          </a:p>
        </p:txBody>
      </p:sp>
      <p:sp>
        <p:nvSpPr>
          <p:cNvPr id="5" name="Rectangle 4">
            <a:extLst>
              <a:ext uri="{FF2B5EF4-FFF2-40B4-BE49-F238E27FC236}">
                <a16:creationId xmlns:a16="http://schemas.microsoft.com/office/drawing/2014/main" id="{9B6BB507-3CBC-35E5-4FE3-51FA00FAD4C1}"/>
              </a:ext>
            </a:extLst>
          </p:cNvPr>
          <p:cNvSpPr/>
          <p:nvPr/>
        </p:nvSpPr>
        <p:spPr>
          <a:xfrm>
            <a:off x="60614" y="5775613"/>
            <a:ext cx="5992090" cy="101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81CDC6-6421-49A8-D245-330652D3DE88}"/>
              </a:ext>
            </a:extLst>
          </p:cNvPr>
          <p:cNvSpPr txBox="1"/>
          <p:nvPr/>
        </p:nvSpPr>
        <p:spPr>
          <a:xfrm>
            <a:off x="269153" y="1182686"/>
            <a:ext cx="105655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Upcoming (hopefully) experiment with the CSNS team, which will use the HiFi beamline and instrument at the ISIS muon facility:</a:t>
            </a:r>
            <a:endParaRPr lang="en-US"/>
          </a:p>
        </p:txBody>
      </p:sp>
      <p:sp>
        <p:nvSpPr>
          <p:cNvPr id="4" name="TextBox 3">
            <a:extLst>
              <a:ext uri="{FF2B5EF4-FFF2-40B4-BE49-F238E27FC236}">
                <a16:creationId xmlns:a16="http://schemas.microsoft.com/office/drawing/2014/main" id="{06646A94-43E3-C994-DBB8-9B973F5C3B10}"/>
              </a:ext>
            </a:extLst>
          </p:cNvPr>
          <p:cNvSpPr txBox="1"/>
          <p:nvPr/>
        </p:nvSpPr>
        <p:spPr>
          <a:xfrm>
            <a:off x="269153" y="5476873"/>
            <a:ext cx="108671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Follow up with future work to test Chris's RF concept – could be tested initially with a very simple RF-</a:t>
            </a:r>
            <a:r>
              <a:rPr lang="en-US" err="1">
                <a:solidFill>
                  <a:srgbClr val="003088"/>
                </a:solidFill>
                <a:ea typeface="Roboto"/>
                <a:cs typeface="Roboto"/>
              </a:rPr>
              <a:t>MuSR</a:t>
            </a:r>
            <a:r>
              <a:rPr lang="en-US">
                <a:solidFill>
                  <a:srgbClr val="003088"/>
                </a:solidFill>
                <a:ea typeface="Roboto"/>
                <a:cs typeface="Roboto"/>
              </a:rPr>
              <a:t> experiment.</a:t>
            </a:r>
          </a:p>
        </p:txBody>
      </p:sp>
      <p:pic>
        <p:nvPicPr>
          <p:cNvPr id="6" name="Picture 5" descr="A diagram of a magnetic field&#10;&#10;AI-generated content may be incorrect.">
            <a:extLst>
              <a:ext uri="{FF2B5EF4-FFF2-40B4-BE49-F238E27FC236}">
                <a16:creationId xmlns:a16="http://schemas.microsoft.com/office/drawing/2014/main" id="{63893E26-6FCE-09EB-9FFF-F071B7CFB2F4}"/>
              </a:ext>
            </a:extLst>
          </p:cNvPr>
          <p:cNvPicPr>
            <a:picLocks noChangeAspect="1"/>
          </p:cNvPicPr>
          <p:nvPr/>
        </p:nvPicPr>
        <p:blipFill>
          <a:blip r:embed="rId2"/>
          <a:stretch>
            <a:fillRect/>
          </a:stretch>
        </p:blipFill>
        <p:spPr>
          <a:xfrm>
            <a:off x="333375" y="2111375"/>
            <a:ext cx="6572251" cy="2500313"/>
          </a:xfrm>
          <a:prstGeom prst="rect">
            <a:avLst/>
          </a:prstGeom>
        </p:spPr>
      </p:pic>
      <p:sp>
        <p:nvSpPr>
          <p:cNvPr id="7" name="TextBox 6">
            <a:extLst>
              <a:ext uri="{FF2B5EF4-FFF2-40B4-BE49-F238E27FC236}">
                <a16:creationId xmlns:a16="http://schemas.microsoft.com/office/drawing/2014/main" id="{0FD249D5-6C82-666F-83C8-769CF7A527C9}"/>
              </a:ext>
            </a:extLst>
          </p:cNvPr>
          <p:cNvSpPr txBox="1"/>
          <p:nvPr/>
        </p:nvSpPr>
        <p:spPr>
          <a:xfrm>
            <a:off x="2029114" y="4612409"/>
            <a:ext cx="3530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49000"/>
                  </a:schemeClr>
                </a:solidFill>
                <a:ea typeface="Roboto"/>
                <a:cs typeface="Roboto"/>
              </a:rPr>
              <a:t>Courtesy of Wu Chen, CSNS Muon Group</a:t>
            </a:r>
            <a:endParaRPr lang="en-US" sz="1600">
              <a:solidFill>
                <a:schemeClr val="bg1">
                  <a:lumMod val="49000"/>
                </a:schemeClr>
              </a:solidFill>
              <a:ea typeface="Roboto"/>
              <a:cs typeface="Roboto"/>
            </a:endParaRPr>
          </a:p>
        </p:txBody>
      </p:sp>
      <p:sp>
        <p:nvSpPr>
          <p:cNvPr id="8" name="TextBox 7">
            <a:extLst>
              <a:ext uri="{FF2B5EF4-FFF2-40B4-BE49-F238E27FC236}">
                <a16:creationId xmlns:a16="http://schemas.microsoft.com/office/drawing/2014/main" id="{A81F55AE-3AED-EF7F-15E3-9FFBA9840161}"/>
              </a:ext>
            </a:extLst>
          </p:cNvPr>
          <p:cNvSpPr txBox="1"/>
          <p:nvPr/>
        </p:nvSpPr>
        <p:spPr>
          <a:xfrm>
            <a:off x="7201477" y="2414442"/>
            <a:ext cx="332653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a:solidFill>
                  <a:srgbClr val="003088"/>
                </a:solidFill>
                <a:ea typeface="Roboto"/>
                <a:cs typeface="Roboto"/>
              </a:rPr>
              <a:t>A simplified </a:t>
            </a:r>
            <a:r>
              <a:rPr lang="en-US" err="1">
                <a:solidFill>
                  <a:srgbClr val="003088"/>
                </a:solidFill>
                <a:ea typeface="Roboto"/>
                <a:cs typeface="Roboto"/>
              </a:rPr>
              <a:t>muCool</a:t>
            </a:r>
            <a:endParaRPr lang="en-US">
              <a:solidFill>
                <a:srgbClr val="003088"/>
              </a:solidFill>
              <a:ea typeface="Roboto"/>
              <a:cs typeface="Roboto"/>
            </a:endParaRPr>
          </a:p>
          <a:p>
            <a:pPr marL="285750" indent="-285750">
              <a:buFont typeface="Courier New"/>
              <a:buChar char="o"/>
            </a:pPr>
            <a:r>
              <a:rPr lang="en-US">
                <a:solidFill>
                  <a:srgbClr val="003088"/>
                </a:solidFill>
                <a:ea typeface="Roboto"/>
                <a:cs typeface="Roboto"/>
              </a:rPr>
              <a:t>E-field generated outside to reduce risk of HV breakdowns</a:t>
            </a:r>
          </a:p>
          <a:p>
            <a:pPr marL="285750" indent="-285750">
              <a:buFont typeface="Courier New"/>
              <a:buChar char="o"/>
            </a:pPr>
            <a:r>
              <a:rPr lang="en-US">
                <a:solidFill>
                  <a:srgbClr val="003088"/>
                </a:solidFill>
                <a:ea typeface="Roboto"/>
                <a:cs typeface="Roboto"/>
              </a:rPr>
              <a:t>Testing will allow simulation codes to be benchmarked and inform future designs. </a:t>
            </a:r>
          </a:p>
        </p:txBody>
      </p:sp>
    </p:spTree>
    <p:extLst>
      <p:ext uri="{BB962C8B-B14F-4D97-AF65-F5344CB8AC3E}">
        <p14:creationId xmlns:p14="http://schemas.microsoft.com/office/powerpoint/2010/main" val="250368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94"/>
            <a:ext cx="12260827" cy="6896522"/>
          </a:xfrm>
          <a:prstGeom prst="rect">
            <a:avLst/>
          </a:prstGeom>
        </p:spPr>
      </p:pic>
    </p:spTree>
    <p:extLst>
      <p:ext uri="{BB962C8B-B14F-4D97-AF65-F5344CB8AC3E}">
        <p14:creationId xmlns:p14="http://schemas.microsoft.com/office/powerpoint/2010/main" val="4230543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51E59-182A-2A0D-63CB-5459FDB2E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47A22-AACE-F8DF-2012-DB813136D80F}"/>
              </a:ext>
            </a:extLst>
          </p:cNvPr>
          <p:cNvSpPr>
            <a:spLocks noGrp="1"/>
          </p:cNvSpPr>
          <p:nvPr>
            <p:ph type="title"/>
          </p:nvPr>
        </p:nvSpPr>
        <p:spPr>
          <a:xfrm>
            <a:off x="303150" y="2884207"/>
            <a:ext cx="11087100" cy="472363"/>
          </a:xfrm>
        </p:spPr>
        <p:txBody>
          <a:bodyPr/>
          <a:lstStyle/>
          <a:p>
            <a:r>
              <a:rPr lang="en-GB" dirty="0"/>
              <a:t>Current Developments – Imaging</a:t>
            </a:r>
          </a:p>
        </p:txBody>
      </p:sp>
    </p:spTree>
    <p:extLst>
      <p:ext uri="{BB962C8B-B14F-4D97-AF65-F5344CB8AC3E}">
        <p14:creationId xmlns:p14="http://schemas.microsoft.com/office/powerpoint/2010/main" val="3500398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64BDB-2A6A-4941-EFE8-1E86BDB80AB1}"/>
              </a:ext>
            </a:extLst>
          </p:cNvPr>
          <p:cNvSpPr>
            <a:spLocks noGrp="1"/>
          </p:cNvSpPr>
          <p:nvPr>
            <p:ph type="title"/>
          </p:nvPr>
        </p:nvSpPr>
        <p:spPr>
          <a:xfrm>
            <a:off x="266700" y="365125"/>
            <a:ext cx="6035488" cy="746499"/>
          </a:xfrm>
        </p:spPr>
        <p:txBody>
          <a:bodyPr>
            <a:normAutofit/>
          </a:bodyPr>
          <a:lstStyle/>
          <a:p>
            <a:r>
              <a:rPr lang="en-GB"/>
              <a:t>Elemental Mapping</a:t>
            </a:r>
          </a:p>
        </p:txBody>
      </p:sp>
      <p:grpSp>
        <p:nvGrpSpPr>
          <p:cNvPr id="8" name="Group 7">
            <a:extLst>
              <a:ext uri="{FF2B5EF4-FFF2-40B4-BE49-F238E27FC236}">
                <a16:creationId xmlns:a16="http://schemas.microsoft.com/office/drawing/2014/main" id="{95FE4DB7-8AEF-8FA3-5271-D57F97FD194C}"/>
              </a:ext>
            </a:extLst>
          </p:cNvPr>
          <p:cNvGrpSpPr/>
          <p:nvPr/>
        </p:nvGrpSpPr>
        <p:grpSpPr>
          <a:xfrm>
            <a:off x="5285810" y="1201739"/>
            <a:ext cx="2505581" cy="2210498"/>
            <a:chOff x="0" y="0"/>
            <a:chExt cx="1257957" cy="1168627"/>
          </a:xfrm>
        </p:grpSpPr>
        <p:grpSp>
          <p:nvGrpSpPr>
            <p:cNvPr id="10" name="Group 9">
              <a:extLst>
                <a:ext uri="{FF2B5EF4-FFF2-40B4-BE49-F238E27FC236}">
                  <a16:creationId xmlns:a16="http://schemas.microsoft.com/office/drawing/2014/main" id="{C1FC45F3-6C20-D036-6990-A5BB3DAA0FF2}"/>
                </a:ext>
              </a:extLst>
            </p:cNvPr>
            <p:cNvGrpSpPr/>
            <p:nvPr/>
          </p:nvGrpSpPr>
          <p:grpSpPr>
            <a:xfrm>
              <a:off x="385430" y="0"/>
              <a:ext cx="738186" cy="1168627"/>
              <a:chOff x="385430" y="0"/>
              <a:chExt cx="738186" cy="1168627"/>
            </a:xfrm>
          </p:grpSpPr>
          <p:sp>
            <p:nvSpPr>
              <p:cNvPr id="16" name="Cylinder 15">
                <a:extLst>
                  <a:ext uri="{FF2B5EF4-FFF2-40B4-BE49-F238E27FC236}">
                    <a16:creationId xmlns:a16="http://schemas.microsoft.com/office/drawing/2014/main" id="{8C19750B-AB97-3DAF-BE4E-82DAB9DEE117}"/>
                  </a:ext>
                </a:extLst>
              </p:cNvPr>
              <p:cNvSpPr/>
              <p:nvPr/>
            </p:nvSpPr>
            <p:spPr>
              <a:xfrm>
                <a:off x="385430" y="0"/>
                <a:ext cx="735404" cy="411389"/>
              </a:xfrm>
              <a:prstGeom prst="can">
                <a:avLst>
                  <a:gd name="adj" fmla="val 40049"/>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4014F819-AAB0-226B-DAAE-C1133248E25F}"/>
                  </a:ext>
                </a:extLst>
              </p:cNvPr>
              <p:cNvSpPr/>
              <p:nvPr/>
            </p:nvSpPr>
            <p:spPr>
              <a:xfrm>
                <a:off x="385430" y="430441"/>
                <a:ext cx="738186" cy="738186"/>
              </a:xfrm>
              <a:prstGeom prst="ellipse">
                <a:avLst/>
              </a:prstGeom>
              <a:solidFill>
                <a:srgbClr val="7D858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18" name="Oval 17">
                <a:extLst>
                  <a:ext uri="{FF2B5EF4-FFF2-40B4-BE49-F238E27FC236}">
                    <a16:creationId xmlns:a16="http://schemas.microsoft.com/office/drawing/2014/main" id="{796C4E64-A2A3-7A80-0FBF-97CF64B022CB}"/>
                  </a:ext>
                </a:extLst>
              </p:cNvPr>
              <p:cNvSpPr/>
              <p:nvPr/>
            </p:nvSpPr>
            <p:spPr>
              <a:xfrm>
                <a:off x="499939" y="784470"/>
                <a:ext cx="186518" cy="186518"/>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19" name="Oval 18">
                <a:extLst>
                  <a:ext uri="{FF2B5EF4-FFF2-40B4-BE49-F238E27FC236}">
                    <a16:creationId xmlns:a16="http://schemas.microsoft.com/office/drawing/2014/main" id="{39475610-DBEF-05DF-1A6C-39155DECD14A}"/>
                  </a:ext>
                </a:extLst>
              </p:cNvPr>
              <p:cNvSpPr/>
              <p:nvPr/>
            </p:nvSpPr>
            <p:spPr>
              <a:xfrm>
                <a:off x="824028" y="784470"/>
                <a:ext cx="190753" cy="190753"/>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0" name="Oval 19">
                <a:extLst>
                  <a:ext uri="{FF2B5EF4-FFF2-40B4-BE49-F238E27FC236}">
                    <a16:creationId xmlns:a16="http://schemas.microsoft.com/office/drawing/2014/main" id="{7E9E7315-7B6D-A6D0-A618-A6215A6D26D0}"/>
                  </a:ext>
                </a:extLst>
              </p:cNvPr>
              <p:cNvSpPr/>
              <p:nvPr/>
            </p:nvSpPr>
            <p:spPr>
              <a:xfrm>
                <a:off x="651799" y="518023"/>
                <a:ext cx="186517" cy="186517"/>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1" name="Oval 20">
                <a:extLst>
                  <a:ext uri="{FF2B5EF4-FFF2-40B4-BE49-F238E27FC236}">
                    <a16:creationId xmlns:a16="http://schemas.microsoft.com/office/drawing/2014/main" id="{4360DF47-0B5D-52C1-D54E-E631E6172757}"/>
                  </a:ext>
                </a:extLst>
              </p:cNvPr>
              <p:cNvSpPr/>
              <p:nvPr/>
            </p:nvSpPr>
            <p:spPr>
              <a:xfrm>
                <a:off x="659873" y="19177"/>
                <a:ext cx="186517" cy="45719"/>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2" name="Oval 21">
                <a:extLst>
                  <a:ext uri="{FF2B5EF4-FFF2-40B4-BE49-F238E27FC236}">
                    <a16:creationId xmlns:a16="http://schemas.microsoft.com/office/drawing/2014/main" id="{54D433B8-612A-E2D4-3050-D7C943EAA14A}"/>
                  </a:ext>
                </a:extLst>
              </p:cNvPr>
              <p:cNvSpPr/>
              <p:nvPr/>
            </p:nvSpPr>
            <p:spPr>
              <a:xfrm>
                <a:off x="826145" y="86688"/>
                <a:ext cx="186517" cy="45719"/>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3" name="Oval 22">
                <a:extLst>
                  <a:ext uri="{FF2B5EF4-FFF2-40B4-BE49-F238E27FC236}">
                    <a16:creationId xmlns:a16="http://schemas.microsoft.com/office/drawing/2014/main" id="{42C31AEE-8F04-475D-F521-C0C7B71331F9}"/>
                  </a:ext>
                </a:extLst>
              </p:cNvPr>
              <p:cNvSpPr/>
              <p:nvPr/>
            </p:nvSpPr>
            <p:spPr>
              <a:xfrm>
                <a:off x="499939" y="86688"/>
                <a:ext cx="186517" cy="45719"/>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grpSp>
        <p:cxnSp>
          <p:nvCxnSpPr>
            <p:cNvPr id="11" name="Straight Arrow Connector 10">
              <a:extLst>
                <a:ext uri="{FF2B5EF4-FFF2-40B4-BE49-F238E27FC236}">
                  <a16:creationId xmlns:a16="http://schemas.microsoft.com/office/drawing/2014/main" id="{5C8A8274-9B10-B875-459B-6D95E544A758}"/>
                </a:ext>
              </a:extLst>
            </p:cNvPr>
            <p:cNvCxnSpPr>
              <a:cxnSpLocks/>
            </p:cNvCxnSpPr>
            <p:nvPr/>
          </p:nvCxnSpPr>
          <p:spPr>
            <a:xfrm>
              <a:off x="260114" y="205694"/>
              <a:ext cx="99784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35">
              <a:extLst>
                <a:ext uri="{FF2B5EF4-FFF2-40B4-BE49-F238E27FC236}">
                  <a16:creationId xmlns:a16="http://schemas.microsoft.com/office/drawing/2014/main" id="{B4F9996E-3D1C-7E17-62CC-76C9FEA3D455}"/>
                </a:ext>
              </a:extLst>
            </p:cNvPr>
            <p:cNvSpPr txBox="1"/>
            <p:nvPr/>
          </p:nvSpPr>
          <p:spPr>
            <a:xfrm>
              <a:off x="0" y="48795"/>
              <a:ext cx="315595" cy="410845"/>
            </a:xfrm>
            <a:prstGeom prst="rect">
              <a:avLst/>
            </a:prstGeom>
            <a:noFill/>
          </p:spPr>
          <p:txBody>
            <a:bodyPr wrap="none" rtlCol="0">
              <a:spAutoFit/>
            </a:bodyPr>
            <a:lstStyle/>
            <a:p>
              <a:pPr>
                <a:lnSpc>
                  <a:spcPct val="107000"/>
                </a:lnSpc>
                <a:spcAft>
                  <a:spcPts val="800"/>
                </a:spcAft>
              </a:pPr>
              <a:r>
                <a:rPr lang="en-GB" sz="11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µ</a:t>
              </a:r>
              <a:r>
                <a:rPr lang="en-GB" sz="1100" kern="1200" baseline="300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40">
              <a:extLst>
                <a:ext uri="{FF2B5EF4-FFF2-40B4-BE49-F238E27FC236}">
                  <a16:creationId xmlns:a16="http://schemas.microsoft.com/office/drawing/2014/main" id="{F166F9E1-94A5-8B03-F5C4-7CAB32D94ED2}"/>
                </a:ext>
              </a:extLst>
            </p:cNvPr>
            <p:cNvSpPr txBox="1"/>
            <p:nvPr/>
          </p:nvSpPr>
          <p:spPr>
            <a:xfrm>
              <a:off x="3773" y="448363"/>
              <a:ext cx="307340" cy="641350"/>
            </a:xfrm>
            <a:prstGeom prst="rect">
              <a:avLst/>
            </a:prstGeom>
            <a:noFill/>
          </p:spPr>
          <p:txBody>
            <a:bodyPr wrap="none" rtlCol="0">
              <a:spAutoFit/>
            </a:bodyPr>
            <a:lstStyle/>
            <a:p>
              <a:pPr>
                <a:lnSpc>
                  <a:spcPct val="107000"/>
                </a:lnSpc>
                <a:spcAft>
                  <a:spcPts val="800"/>
                </a:spcAft>
              </a:pPr>
              <a:r>
                <a:rPr lang="en-GB" sz="11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AF078817-BEC7-B71B-9B6C-00E488C61FBD}"/>
                </a:ext>
              </a:extLst>
            </p:cNvPr>
            <p:cNvCxnSpPr>
              <a:cxnSpLocks/>
            </p:cNvCxnSpPr>
            <p:nvPr/>
          </p:nvCxnSpPr>
          <p:spPr>
            <a:xfrm>
              <a:off x="313473" y="611281"/>
              <a:ext cx="444422" cy="48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637E8E3-7A77-E90E-1878-9C2782DC8CA2}"/>
                </a:ext>
              </a:extLst>
            </p:cNvPr>
            <p:cNvCxnSpPr>
              <a:cxnSpLocks/>
            </p:cNvCxnSpPr>
            <p:nvPr/>
          </p:nvCxnSpPr>
          <p:spPr>
            <a:xfrm>
              <a:off x="313473" y="755802"/>
              <a:ext cx="2222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EE6CCE91-C0B1-323C-04F1-15A7A423E006}"/>
              </a:ext>
            </a:extLst>
          </p:cNvPr>
          <p:cNvPicPr>
            <a:picLocks noChangeAspect="1"/>
          </p:cNvPicPr>
          <p:nvPr/>
        </p:nvPicPr>
        <p:blipFill rotWithShape="1">
          <a:blip r:embed="rId2">
            <a:lum bright="-12000" contrast="32000"/>
            <a:extLst>
              <a:ext uri="{28A0092B-C50C-407E-A947-70E740481C1C}">
                <a14:useLocalDpi xmlns:a14="http://schemas.microsoft.com/office/drawing/2010/main" val="0"/>
              </a:ext>
            </a:extLst>
          </a:blip>
          <a:srcRect l="11090" t="19050" r="18375" b="21782"/>
          <a:stretch/>
        </p:blipFill>
        <p:spPr bwMode="auto">
          <a:xfrm>
            <a:off x="8290194" y="1201739"/>
            <a:ext cx="2760781" cy="2210492"/>
          </a:xfrm>
          <a:prstGeom prst="rect">
            <a:avLst/>
          </a:prstGeom>
          <a:noFill/>
          <a:ln>
            <a:noFill/>
          </a:ln>
        </p:spPr>
      </p:pic>
      <p:sp>
        <p:nvSpPr>
          <p:cNvPr id="7" name="Text Box 1">
            <a:extLst>
              <a:ext uri="{FF2B5EF4-FFF2-40B4-BE49-F238E27FC236}">
                <a16:creationId xmlns:a16="http://schemas.microsoft.com/office/drawing/2014/main" id="{35CE0133-9C93-AA20-DC32-3ECE690A5BD6}"/>
              </a:ext>
            </a:extLst>
          </p:cNvPr>
          <p:cNvSpPr txBox="1"/>
          <p:nvPr/>
        </p:nvSpPr>
        <p:spPr>
          <a:xfrm>
            <a:off x="5803901" y="4343511"/>
            <a:ext cx="5764887" cy="184734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just">
              <a:spcAft>
                <a:spcPts val="1000"/>
              </a:spcAft>
            </a:pPr>
            <a:r>
              <a:rPr lang="en-GB" sz="1400" i="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Image reconstruction of 5 mm aluminium rods in 20 mm carbon cylinder. </a:t>
            </a:r>
          </a:p>
          <a:p>
            <a:pPr algn="just">
              <a:spcAft>
                <a:spcPts val="1000"/>
              </a:spcAft>
            </a:pPr>
            <a:r>
              <a:rPr lang="en-GB" sz="1400" i="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Radiating lines are artefacts from high-frequency components</a:t>
            </a:r>
            <a:endParaRPr lang="en-GB" sz="1400">
              <a:solidFill>
                <a:srgbClr val="44546A"/>
              </a:solidFill>
              <a:latin typeface="Helvetica" panose="020B0604020202020204" pitchFamily="34" charset="0"/>
              <a:ea typeface="Calibri" panose="020F0502020204030204" pitchFamily="34" charset="0"/>
              <a:cs typeface="Times New Roman" panose="02020603050405020304" pitchFamily="18" charset="0"/>
            </a:endParaRPr>
          </a:p>
          <a:p>
            <a:pPr algn="just">
              <a:spcAft>
                <a:spcPts val="1000"/>
              </a:spcAft>
            </a:pPr>
            <a:r>
              <a:rPr lang="en-GB" sz="1400" i="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Line between the Al rods is likely caused by rotation axis misalignment.</a:t>
            </a:r>
            <a:endParaRPr lang="en-GB" sz="105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7">
            <a:extLst>
              <a:ext uri="{FF2B5EF4-FFF2-40B4-BE49-F238E27FC236}">
                <a16:creationId xmlns:a16="http://schemas.microsoft.com/office/drawing/2014/main" id="{2362C156-77A9-C8E7-B3EE-7B149038CE4C}"/>
              </a:ext>
            </a:extLst>
          </p:cNvPr>
          <p:cNvSpPr txBox="1"/>
          <p:nvPr/>
        </p:nvSpPr>
        <p:spPr>
          <a:xfrm>
            <a:off x="-34592" y="3491151"/>
            <a:ext cx="1734712" cy="138389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0" normalizeH="0" baseline="0" noProof="0">
              <a:ln>
                <a:noFill/>
              </a:ln>
              <a:solidFill>
                <a:srgbClr val="000000"/>
              </a:solidFill>
              <a:effectLst/>
              <a:uLnTx/>
              <a:uFillTx/>
              <a:latin typeface="Times New Roman" panose="02020603050405020304" pitchFamily="18" charset="0"/>
              <a:ea typeface="MS Mincho"/>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MS Mincho"/>
                <a:cs typeface="+mn-cs"/>
              </a:rPr>
              <a:t>The spectrum from an area of 20x20 pixels next to the C, Al and Fe</a:t>
            </a:r>
            <a:r>
              <a:rPr kumimoji="0" lang="en-US" sz="1200" b="0" i="0" u="none" strike="noStrike" kern="100" cap="none" spc="0" normalizeH="0" baseline="-25000" noProof="0">
                <a:ln>
                  <a:noFill/>
                </a:ln>
                <a:solidFill>
                  <a:srgbClr val="000000"/>
                </a:solidFill>
                <a:effectLst/>
                <a:uLnTx/>
                <a:uFillTx/>
                <a:latin typeface="Times New Roman" panose="02020603050405020304" pitchFamily="18" charset="0"/>
                <a:ea typeface="MS Mincho"/>
                <a:cs typeface="+mn-cs"/>
              </a:rPr>
              <a:t>2</a:t>
            </a: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MS Mincho"/>
                <a:cs typeface="+mn-cs"/>
              </a:rPr>
              <a:t>O</a:t>
            </a:r>
            <a:r>
              <a:rPr kumimoji="0" lang="en-US" sz="1400" b="0" i="0" u="none" strike="noStrike" kern="100" cap="none" spc="0" normalizeH="0" baseline="0" noProof="0">
                <a:ln>
                  <a:noFill/>
                </a:ln>
                <a:solidFill>
                  <a:srgbClr val="000000"/>
                </a:solidFill>
                <a:effectLst/>
                <a:uLnTx/>
                <a:uFillTx/>
                <a:latin typeface="Century" panose="02040604050505020304" pitchFamily="18" charset="0"/>
                <a:ea typeface="MS Mincho"/>
                <a:cs typeface="+mn-cs"/>
              </a:rPr>
              <a:t> </a:t>
            </a:r>
            <a:endPar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25" name="Picture 24" descr="C:\Users\crc47443\Documents\Muons\Paper\66_75_130ImageSubplotJET.jpg">
            <a:extLst>
              <a:ext uri="{FF2B5EF4-FFF2-40B4-BE49-F238E27FC236}">
                <a16:creationId xmlns:a16="http://schemas.microsoft.com/office/drawing/2014/main" id="{35CC97D3-0F77-A71D-0CF0-60A960ACF4F2}"/>
              </a:ext>
            </a:extLst>
          </p:cNvPr>
          <p:cNvPicPr/>
          <p:nvPr/>
        </p:nvPicPr>
        <p:blipFill rotWithShape="1">
          <a:blip r:embed="rId3">
            <a:extLst>
              <a:ext uri="{28A0092B-C50C-407E-A947-70E740481C1C}">
                <a14:useLocalDpi xmlns:a14="http://schemas.microsoft.com/office/drawing/2010/main" val="0"/>
              </a:ext>
            </a:extLst>
          </a:blip>
          <a:srcRect l="11553" r="36601" b="2"/>
          <a:stretch/>
        </p:blipFill>
        <p:spPr bwMode="auto">
          <a:xfrm>
            <a:off x="1576499" y="3051723"/>
            <a:ext cx="3927475" cy="1641475"/>
          </a:xfrm>
          <a:prstGeom prst="rect">
            <a:avLst/>
          </a:prstGeom>
          <a:noFill/>
          <a:ln>
            <a:noFill/>
          </a:ln>
          <a:extLst>
            <a:ext uri="{53640926-AAD7-44D8-BBD7-CCE9431645EC}">
              <a14:shadowObscured xmlns:a14="http://schemas.microsoft.com/office/drawing/2010/main"/>
            </a:ext>
          </a:extLst>
        </p:spPr>
      </p:pic>
      <p:grpSp>
        <p:nvGrpSpPr>
          <p:cNvPr id="26" name="Group 25">
            <a:extLst>
              <a:ext uri="{FF2B5EF4-FFF2-40B4-BE49-F238E27FC236}">
                <a16:creationId xmlns:a16="http://schemas.microsoft.com/office/drawing/2014/main" id="{95170056-8809-AB9A-4F46-86DEC74AF8A8}"/>
              </a:ext>
            </a:extLst>
          </p:cNvPr>
          <p:cNvGrpSpPr/>
          <p:nvPr/>
        </p:nvGrpSpPr>
        <p:grpSpPr>
          <a:xfrm>
            <a:off x="3819943" y="4735394"/>
            <a:ext cx="1469389" cy="1158875"/>
            <a:chOff x="0" y="0"/>
            <a:chExt cx="1470383" cy="1159771"/>
          </a:xfrm>
        </p:grpSpPr>
        <p:sp>
          <p:nvSpPr>
            <p:cNvPr id="27" name="Rectangle 26">
              <a:extLst>
                <a:ext uri="{FF2B5EF4-FFF2-40B4-BE49-F238E27FC236}">
                  <a16:creationId xmlns:a16="http://schemas.microsoft.com/office/drawing/2014/main" id="{520E4E61-FA80-EF83-4809-391BA05C8663}"/>
                </a:ext>
              </a:extLst>
            </p:cNvPr>
            <p:cNvSpPr/>
            <p:nvPr/>
          </p:nvSpPr>
          <p:spPr>
            <a:xfrm>
              <a:off x="0" y="3650"/>
              <a:ext cx="776963" cy="11561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28" name="Rectangle 27">
              <a:extLst>
                <a:ext uri="{FF2B5EF4-FFF2-40B4-BE49-F238E27FC236}">
                  <a16:creationId xmlns:a16="http://schemas.microsoft.com/office/drawing/2014/main" id="{B5C5E6D6-AC89-09AD-2E3E-D3AAAB86B9AF}"/>
                </a:ext>
              </a:extLst>
            </p:cNvPr>
            <p:cNvSpPr/>
            <p:nvPr/>
          </p:nvSpPr>
          <p:spPr>
            <a:xfrm>
              <a:off x="700070" y="580175"/>
              <a:ext cx="770313" cy="579596"/>
            </a:xfrm>
            <a:prstGeom prst="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29" name="Rectangle 28">
              <a:extLst>
                <a:ext uri="{FF2B5EF4-FFF2-40B4-BE49-F238E27FC236}">
                  <a16:creationId xmlns:a16="http://schemas.microsoft.com/office/drawing/2014/main" id="{3C5B3A09-4804-B05B-7B30-6E8B0FFFE23C}"/>
                </a:ext>
              </a:extLst>
            </p:cNvPr>
            <p:cNvSpPr/>
            <p:nvPr/>
          </p:nvSpPr>
          <p:spPr>
            <a:xfrm>
              <a:off x="776963" y="0"/>
              <a:ext cx="682920" cy="575173"/>
            </a:xfrm>
            <a:prstGeom prst="rect">
              <a:avLst/>
            </a:prstGeom>
            <a:solidFill>
              <a:schemeClr val="bg1">
                <a:lumMod val="7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Fe</a:t>
              </a:r>
              <a:r>
                <a:rPr kumimoji="0" lang="en-GB" sz="1200" b="0" i="0" u="none" strike="noStrike" kern="120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O</a:t>
              </a:r>
              <a:r>
                <a:rPr kumimoji="0" lang="en-GB" sz="1200" b="0" i="0" u="none" strike="noStrike" kern="120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cs typeface="+mn-cs"/>
                </a:rPr>
                <a:t>3</a:t>
              </a:r>
              <a:endParaRPr kumimoji="0" lang="en-GB" sz="12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30" name="TextBox 37">
              <a:extLst>
                <a:ext uri="{FF2B5EF4-FFF2-40B4-BE49-F238E27FC236}">
                  <a16:creationId xmlns:a16="http://schemas.microsoft.com/office/drawing/2014/main" id="{39B07E49-6A01-19DC-3E99-1191EA281658}"/>
                </a:ext>
              </a:extLst>
            </p:cNvPr>
            <p:cNvSpPr txBox="1"/>
            <p:nvPr/>
          </p:nvSpPr>
          <p:spPr>
            <a:xfrm>
              <a:off x="214736" y="343101"/>
              <a:ext cx="308555" cy="338098"/>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C</a:t>
              </a:r>
              <a:endPar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31" name="TextBox 38">
              <a:extLst>
                <a:ext uri="{FF2B5EF4-FFF2-40B4-BE49-F238E27FC236}">
                  <a16:creationId xmlns:a16="http://schemas.microsoft.com/office/drawing/2014/main" id="{8798183C-4D36-B200-1B61-E2E97BA6A683}"/>
                </a:ext>
              </a:extLst>
            </p:cNvPr>
            <p:cNvSpPr txBox="1"/>
            <p:nvPr/>
          </p:nvSpPr>
          <p:spPr>
            <a:xfrm>
              <a:off x="906515" y="559933"/>
              <a:ext cx="431051" cy="338098"/>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Al</a:t>
              </a:r>
            </a:p>
          </p:txBody>
        </p:sp>
      </p:grpSp>
      <p:pic>
        <p:nvPicPr>
          <p:cNvPr id="32" name="Picture 31" descr="C:\Users\crc47443\Documents\Muons\Paper\66_75_130ImageSubplotJET.jpg">
            <a:extLst>
              <a:ext uri="{FF2B5EF4-FFF2-40B4-BE49-F238E27FC236}">
                <a16:creationId xmlns:a16="http://schemas.microsoft.com/office/drawing/2014/main" id="{A49AB6AC-566A-379C-7F7C-84CB1DD8186E}"/>
              </a:ext>
            </a:extLst>
          </p:cNvPr>
          <p:cNvPicPr/>
          <p:nvPr/>
        </p:nvPicPr>
        <p:blipFill rotWithShape="1">
          <a:blip r:embed="rId3">
            <a:extLst>
              <a:ext uri="{28A0092B-C50C-407E-A947-70E740481C1C}">
                <a14:useLocalDpi xmlns:a14="http://schemas.microsoft.com/office/drawing/2010/main" val="0"/>
              </a:ext>
            </a:extLst>
          </a:blip>
          <a:srcRect l="67211" t="-1" r="8602" b="3"/>
          <a:stretch/>
        </p:blipFill>
        <p:spPr bwMode="auto">
          <a:xfrm>
            <a:off x="1501053" y="4511557"/>
            <a:ext cx="1849120" cy="1606550"/>
          </a:xfrm>
          <a:prstGeom prst="rect">
            <a:avLst/>
          </a:prstGeom>
          <a:noFill/>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B1EF7032-FD2B-1DD1-E83B-3C5FC7A2FCA4}"/>
              </a:ext>
            </a:extLst>
          </p:cNvPr>
          <p:cNvPicPr/>
          <p:nvPr/>
        </p:nvPicPr>
        <p:blipFill>
          <a:blip r:embed="rId4"/>
          <a:stretch>
            <a:fillRect/>
          </a:stretch>
        </p:blipFill>
        <p:spPr>
          <a:xfrm>
            <a:off x="725439" y="823923"/>
            <a:ext cx="3456384" cy="2311944"/>
          </a:xfrm>
          <a:prstGeom prst="rect">
            <a:avLst/>
          </a:prstGeom>
        </p:spPr>
      </p:pic>
      <p:cxnSp>
        <p:nvCxnSpPr>
          <p:cNvPr id="35" name="Straight Connector 34">
            <a:extLst>
              <a:ext uri="{FF2B5EF4-FFF2-40B4-BE49-F238E27FC236}">
                <a16:creationId xmlns:a16="http://schemas.microsoft.com/office/drawing/2014/main" id="{13DC6789-E425-BB2C-E858-14091B3FA4E1}"/>
              </a:ext>
            </a:extLst>
          </p:cNvPr>
          <p:cNvCxnSpPr/>
          <p:nvPr/>
        </p:nvCxnSpPr>
        <p:spPr>
          <a:xfrm>
            <a:off x="6189785" y="1008185"/>
            <a:ext cx="0" cy="1173412"/>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558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13785-75A7-BCA3-15BB-63C1AF32CEAF}"/>
            </a:ext>
          </a:extLst>
        </p:cNvPr>
        <p:cNvGrpSpPr/>
        <p:nvPr/>
      </p:nvGrpSpPr>
      <p:grpSpPr>
        <a:xfrm>
          <a:off x="0" y="0"/>
          <a:ext cx="0" cy="0"/>
          <a:chOff x="0" y="0"/>
          <a:chExt cx="0" cy="0"/>
        </a:xfrm>
      </p:grpSpPr>
      <p:sp>
        <p:nvSpPr>
          <p:cNvPr id="65" name="Title 64">
            <a:extLst>
              <a:ext uri="{FF2B5EF4-FFF2-40B4-BE49-F238E27FC236}">
                <a16:creationId xmlns:a16="http://schemas.microsoft.com/office/drawing/2014/main" id="{C5C7BA50-27B0-91E8-50DC-67CB49E82515}"/>
              </a:ext>
            </a:extLst>
          </p:cNvPr>
          <p:cNvSpPr>
            <a:spLocks noGrp="1"/>
          </p:cNvSpPr>
          <p:nvPr>
            <p:ph type="title"/>
          </p:nvPr>
        </p:nvSpPr>
        <p:spPr/>
        <p:txBody>
          <a:bodyPr/>
          <a:lstStyle/>
          <a:p>
            <a:r>
              <a:rPr lang="en-GB" noProof="0" dirty="0" err="1"/>
              <a:t>Muography</a:t>
            </a:r>
            <a:r>
              <a:rPr lang="en-GB" noProof="0" dirty="0"/>
              <a:t> </a:t>
            </a:r>
            <a:br>
              <a:rPr lang="en-GB" noProof="0" dirty="0"/>
            </a:br>
            <a:r>
              <a:rPr lang="en-GB" noProof="0" dirty="0"/>
              <a:t>MeV/c Dependence – 10 min (decay µ</a:t>
            </a:r>
            <a:r>
              <a:rPr lang="en-GB" baseline="30000" noProof="0" dirty="0"/>
              <a:t>+</a:t>
            </a:r>
            <a:r>
              <a:rPr lang="en-GB" noProof="0" dirty="0"/>
              <a:t>)</a:t>
            </a:r>
            <a:br>
              <a:rPr lang="en-GB" noProof="0" dirty="0"/>
            </a:br>
            <a:endParaRPr lang="en-GB" noProof="0" dirty="0"/>
          </a:p>
        </p:txBody>
      </p:sp>
      <p:pic>
        <p:nvPicPr>
          <p:cNvPr id="70" name="Picture 69" descr="A screenshot of a computer generated image&#10;&#10;AI-generated content may be incorrect.">
            <a:extLst>
              <a:ext uri="{FF2B5EF4-FFF2-40B4-BE49-F238E27FC236}">
                <a16:creationId xmlns:a16="http://schemas.microsoft.com/office/drawing/2014/main" id="{45EF8488-E231-3EE0-2559-7F2012795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8391" y="1386001"/>
            <a:ext cx="7039625" cy="4995749"/>
          </a:xfrm>
          <a:prstGeom prst="rect">
            <a:avLst/>
          </a:prstGeom>
        </p:spPr>
      </p:pic>
      <p:sp>
        <p:nvSpPr>
          <p:cNvPr id="2" name="Slide Number Placeholder 1">
            <a:extLst>
              <a:ext uri="{FF2B5EF4-FFF2-40B4-BE49-F238E27FC236}">
                <a16:creationId xmlns:a16="http://schemas.microsoft.com/office/drawing/2014/main" id="{F0324839-65A4-C90E-D713-83FA57478D20}"/>
              </a:ext>
            </a:extLst>
          </p:cNvPr>
          <p:cNvSpPr>
            <a:spLocks noGrp="1"/>
          </p:cNvSpPr>
          <p:nvPr>
            <p:ph type="sldNum" sz="quarter" idx="12"/>
          </p:nvPr>
        </p:nvSpPr>
        <p:spPr/>
        <p:txBody>
          <a:bodyPr/>
          <a:lstStyle/>
          <a:p>
            <a:pPr>
              <a:defRPr/>
            </a:pPr>
            <a:fld id="{A68DF897-BF7D-364E-94C4-DBD7D61CD3A9}" type="slidenum">
              <a:rPr lang="en-GB" noProof="0" smtClean="0"/>
              <a:pPr>
                <a:defRPr/>
              </a:pPr>
              <a:t>42</a:t>
            </a:fld>
            <a:endParaRPr lang="en-GB" noProof="0"/>
          </a:p>
        </p:txBody>
      </p:sp>
      <p:sp>
        <p:nvSpPr>
          <p:cNvPr id="3" name="TextBox 2">
            <a:extLst>
              <a:ext uri="{FF2B5EF4-FFF2-40B4-BE49-F238E27FC236}">
                <a16:creationId xmlns:a16="http://schemas.microsoft.com/office/drawing/2014/main" id="{D3FEA041-BEC3-A109-6372-DE373D1C544A}"/>
              </a:ext>
            </a:extLst>
          </p:cNvPr>
          <p:cNvSpPr txBox="1"/>
          <p:nvPr/>
        </p:nvSpPr>
        <p:spPr>
          <a:xfrm>
            <a:off x="4514850" y="2463800"/>
            <a:ext cx="1159292" cy="369332"/>
          </a:xfrm>
          <a:prstGeom prst="rect">
            <a:avLst/>
          </a:prstGeom>
          <a:noFill/>
        </p:spPr>
        <p:txBody>
          <a:bodyPr wrap="none" rtlCol="0">
            <a:spAutoFit/>
          </a:bodyPr>
          <a:lstStyle/>
          <a:p>
            <a:pPr algn="l"/>
            <a:r>
              <a:rPr lang="en-GB">
                <a:solidFill>
                  <a:schemeClr val="bg1"/>
                </a:solidFill>
              </a:rPr>
              <a:t>27 MeV/c</a:t>
            </a:r>
          </a:p>
        </p:txBody>
      </p:sp>
      <p:sp>
        <p:nvSpPr>
          <p:cNvPr id="4" name="TextBox 3">
            <a:extLst>
              <a:ext uri="{FF2B5EF4-FFF2-40B4-BE49-F238E27FC236}">
                <a16:creationId xmlns:a16="http://schemas.microsoft.com/office/drawing/2014/main" id="{F36F4556-021C-8E0A-436D-3628F4A8D743}"/>
              </a:ext>
            </a:extLst>
          </p:cNvPr>
          <p:cNvSpPr txBox="1"/>
          <p:nvPr/>
        </p:nvSpPr>
        <p:spPr>
          <a:xfrm>
            <a:off x="4514850" y="3762300"/>
            <a:ext cx="1159292" cy="369332"/>
          </a:xfrm>
          <a:prstGeom prst="rect">
            <a:avLst/>
          </a:prstGeom>
          <a:noFill/>
        </p:spPr>
        <p:txBody>
          <a:bodyPr wrap="none" rtlCol="0">
            <a:spAutoFit/>
          </a:bodyPr>
          <a:lstStyle/>
          <a:p>
            <a:pPr algn="l"/>
            <a:r>
              <a:rPr lang="en-GB">
                <a:solidFill>
                  <a:schemeClr val="bg1"/>
                </a:solidFill>
              </a:rPr>
              <a:t>32 MeV/c</a:t>
            </a:r>
          </a:p>
        </p:txBody>
      </p:sp>
      <p:sp>
        <p:nvSpPr>
          <p:cNvPr id="5" name="TextBox 4">
            <a:extLst>
              <a:ext uri="{FF2B5EF4-FFF2-40B4-BE49-F238E27FC236}">
                <a16:creationId xmlns:a16="http://schemas.microsoft.com/office/drawing/2014/main" id="{F5B56CE0-A83E-3E02-5A4D-70ECA0937C29}"/>
              </a:ext>
            </a:extLst>
          </p:cNvPr>
          <p:cNvSpPr txBox="1"/>
          <p:nvPr/>
        </p:nvSpPr>
        <p:spPr>
          <a:xfrm>
            <a:off x="4514850" y="5003963"/>
            <a:ext cx="1159292" cy="369332"/>
          </a:xfrm>
          <a:prstGeom prst="rect">
            <a:avLst/>
          </a:prstGeom>
          <a:noFill/>
        </p:spPr>
        <p:txBody>
          <a:bodyPr wrap="none" rtlCol="0">
            <a:spAutoFit/>
          </a:bodyPr>
          <a:lstStyle/>
          <a:p>
            <a:pPr algn="l"/>
            <a:r>
              <a:rPr lang="en-GB">
                <a:solidFill>
                  <a:schemeClr val="bg1"/>
                </a:solidFill>
              </a:rPr>
              <a:t>37 MeV/c</a:t>
            </a:r>
          </a:p>
        </p:txBody>
      </p:sp>
      <p:sp>
        <p:nvSpPr>
          <p:cNvPr id="6" name="TextBox 5">
            <a:extLst>
              <a:ext uri="{FF2B5EF4-FFF2-40B4-BE49-F238E27FC236}">
                <a16:creationId xmlns:a16="http://schemas.microsoft.com/office/drawing/2014/main" id="{42FD4489-90DC-81B1-58AB-244AD0CBF4DB}"/>
              </a:ext>
            </a:extLst>
          </p:cNvPr>
          <p:cNvSpPr txBox="1"/>
          <p:nvPr/>
        </p:nvSpPr>
        <p:spPr>
          <a:xfrm>
            <a:off x="4514850" y="6245626"/>
            <a:ext cx="1159292" cy="369332"/>
          </a:xfrm>
          <a:prstGeom prst="rect">
            <a:avLst/>
          </a:prstGeom>
          <a:noFill/>
        </p:spPr>
        <p:txBody>
          <a:bodyPr wrap="none" rtlCol="0">
            <a:spAutoFit/>
          </a:bodyPr>
          <a:lstStyle/>
          <a:p>
            <a:pPr algn="l"/>
            <a:r>
              <a:rPr lang="en-GB">
                <a:solidFill>
                  <a:schemeClr val="bg1"/>
                </a:solidFill>
              </a:rPr>
              <a:t>42 MeV/c</a:t>
            </a:r>
          </a:p>
        </p:txBody>
      </p:sp>
      <p:cxnSp>
        <p:nvCxnSpPr>
          <p:cNvPr id="8" name="Straight Arrow Connector 7">
            <a:extLst>
              <a:ext uri="{FF2B5EF4-FFF2-40B4-BE49-F238E27FC236}">
                <a16:creationId xmlns:a16="http://schemas.microsoft.com/office/drawing/2014/main" id="{FC321833-9B59-AA50-7668-7930555A4A79}"/>
              </a:ext>
            </a:extLst>
          </p:cNvPr>
          <p:cNvCxnSpPr/>
          <p:nvPr/>
        </p:nvCxnSpPr>
        <p:spPr>
          <a:xfrm>
            <a:off x="410547" y="3430965"/>
            <a:ext cx="1144555" cy="0"/>
          </a:xfrm>
          <a:prstGeom prst="straightConnector1">
            <a:avLst/>
          </a:prstGeom>
          <a:ln w="425450">
            <a:tailEnd type="triangle" w="med" len="sm"/>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9F7B7C9-4414-DE2D-33E3-56B10D1571AB}"/>
              </a:ext>
            </a:extLst>
          </p:cNvPr>
          <p:cNvSpPr/>
          <p:nvPr/>
        </p:nvSpPr>
        <p:spPr>
          <a:xfrm>
            <a:off x="1723053" y="2894455"/>
            <a:ext cx="304800" cy="1169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05C09CF-A514-EF5E-88FA-9581756E8344}"/>
              </a:ext>
            </a:extLst>
          </p:cNvPr>
          <p:cNvSpPr/>
          <p:nvPr/>
        </p:nvSpPr>
        <p:spPr>
          <a:xfrm>
            <a:off x="2369975" y="2894455"/>
            <a:ext cx="1808953" cy="12391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1279E0B4-11BD-9CE9-AB45-6C5941A83093}"/>
              </a:ext>
            </a:extLst>
          </p:cNvPr>
          <p:cNvSpPr txBox="1"/>
          <p:nvPr/>
        </p:nvSpPr>
        <p:spPr>
          <a:xfrm>
            <a:off x="2620426" y="3052361"/>
            <a:ext cx="1308050" cy="923330"/>
          </a:xfrm>
          <a:prstGeom prst="rect">
            <a:avLst/>
          </a:prstGeom>
          <a:noFill/>
        </p:spPr>
        <p:txBody>
          <a:bodyPr wrap="square" rtlCol="0">
            <a:spAutoFit/>
          </a:bodyPr>
          <a:lstStyle/>
          <a:p>
            <a:r>
              <a:rPr lang="en-GB"/>
              <a:t>Scintillator and Camera</a:t>
            </a:r>
          </a:p>
        </p:txBody>
      </p:sp>
      <p:sp>
        <p:nvSpPr>
          <p:cNvPr id="12" name="TextBox 11">
            <a:extLst>
              <a:ext uri="{FF2B5EF4-FFF2-40B4-BE49-F238E27FC236}">
                <a16:creationId xmlns:a16="http://schemas.microsoft.com/office/drawing/2014/main" id="{2174CF7A-554A-4274-9B47-9908BE1F21E0}"/>
              </a:ext>
            </a:extLst>
          </p:cNvPr>
          <p:cNvSpPr txBox="1"/>
          <p:nvPr/>
        </p:nvSpPr>
        <p:spPr>
          <a:xfrm>
            <a:off x="1391987" y="4168973"/>
            <a:ext cx="966931" cy="369332"/>
          </a:xfrm>
          <a:prstGeom prst="rect">
            <a:avLst/>
          </a:prstGeom>
          <a:noFill/>
        </p:spPr>
        <p:txBody>
          <a:bodyPr wrap="none" rtlCol="0">
            <a:spAutoFit/>
          </a:bodyPr>
          <a:lstStyle/>
          <a:p>
            <a:r>
              <a:rPr lang="en-GB"/>
              <a:t>Sample</a:t>
            </a:r>
          </a:p>
        </p:txBody>
      </p:sp>
      <p:sp>
        <p:nvSpPr>
          <p:cNvPr id="13" name="TextBox 12">
            <a:extLst>
              <a:ext uri="{FF2B5EF4-FFF2-40B4-BE49-F238E27FC236}">
                <a16:creationId xmlns:a16="http://schemas.microsoft.com/office/drawing/2014/main" id="{47438849-4F1F-ADC3-86D5-B4FFBB215B59}"/>
              </a:ext>
            </a:extLst>
          </p:cNvPr>
          <p:cNvSpPr txBox="1"/>
          <p:nvPr/>
        </p:nvSpPr>
        <p:spPr>
          <a:xfrm>
            <a:off x="179607" y="2423103"/>
            <a:ext cx="1428596" cy="369332"/>
          </a:xfrm>
          <a:prstGeom prst="rect">
            <a:avLst/>
          </a:prstGeom>
          <a:noFill/>
        </p:spPr>
        <p:txBody>
          <a:bodyPr wrap="none" rtlCol="0">
            <a:spAutoFit/>
          </a:bodyPr>
          <a:lstStyle/>
          <a:p>
            <a:r>
              <a:rPr lang="en-GB"/>
              <a:t>Muon Beam</a:t>
            </a:r>
          </a:p>
        </p:txBody>
      </p:sp>
      <p:sp>
        <p:nvSpPr>
          <p:cNvPr id="7" name="TextBox 6">
            <a:extLst>
              <a:ext uri="{FF2B5EF4-FFF2-40B4-BE49-F238E27FC236}">
                <a16:creationId xmlns:a16="http://schemas.microsoft.com/office/drawing/2014/main" id="{5B0BCC31-7909-894D-CFDF-16BBFBB580CE}"/>
              </a:ext>
            </a:extLst>
          </p:cNvPr>
          <p:cNvSpPr txBox="1"/>
          <p:nvPr/>
        </p:nvSpPr>
        <p:spPr>
          <a:xfrm>
            <a:off x="7978204" y="6381750"/>
            <a:ext cx="3258393" cy="369332"/>
          </a:xfrm>
          <a:prstGeom prst="rect">
            <a:avLst/>
          </a:prstGeom>
          <a:noFill/>
        </p:spPr>
        <p:txBody>
          <a:bodyPr wrap="none" rtlCol="0">
            <a:spAutoFit/>
          </a:bodyPr>
          <a:lstStyle/>
          <a:p>
            <a:r>
              <a:rPr lang="en-GB" dirty="0"/>
              <a:t>Images from Tom Ashton UCL</a:t>
            </a:r>
          </a:p>
        </p:txBody>
      </p:sp>
    </p:spTree>
    <p:extLst>
      <p:ext uri="{BB962C8B-B14F-4D97-AF65-F5344CB8AC3E}">
        <p14:creationId xmlns:p14="http://schemas.microsoft.com/office/powerpoint/2010/main" val="934252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CD37E-CAE8-EECF-D224-242049F9F1F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8F677BB-E815-377C-A1D5-77BA7513AA09}"/>
              </a:ext>
            </a:extLst>
          </p:cNvPr>
          <p:cNvSpPr>
            <a:spLocks noGrp="1"/>
          </p:cNvSpPr>
          <p:nvPr>
            <p:ph type="title"/>
          </p:nvPr>
        </p:nvSpPr>
        <p:spPr/>
        <p:txBody>
          <a:bodyPr/>
          <a:lstStyle/>
          <a:p>
            <a:r>
              <a:rPr lang="en-GB" noProof="0"/>
              <a:t>Alkaline Battery (70 MeV/c µ</a:t>
            </a:r>
            <a:r>
              <a:rPr lang="en-GB" baseline="30000" noProof="0"/>
              <a:t>−</a:t>
            </a:r>
            <a:r>
              <a:rPr lang="en-GB" noProof="0"/>
              <a:t>)</a:t>
            </a:r>
          </a:p>
        </p:txBody>
      </p:sp>
      <p:sp>
        <p:nvSpPr>
          <p:cNvPr id="2" name="Slide Number Placeholder 1">
            <a:extLst>
              <a:ext uri="{FF2B5EF4-FFF2-40B4-BE49-F238E27FC236}">
                <a16:creationId xmlns:a16="http://schemas.microsoft.com/office/drawing/2014/main" id="{50DDA3DA-C4D6-EBC5-1FE3-07F5C9B1E3F0}"/>
              </a:ext>
            </a:extLst>
          </p:cNvPr>
          <p:cNvSpPr>
            <a:spLocks noGrp="1"/>
          </p:cNvSpPr>
          <p:nvPr>
            <p:ph type="sldNum" sz="quarter" idx="12"/>
          </p:nvPr>
        </p:nvSpPr>
        <p:spPr/>
        <p:txBody>
          <a:bodyPr/>
          <a:lstStyle/>
          <a:p>
            <a:pPr>
              <a:defRPr/>
            </a:pPr>
            <a:fld id="{A68DF897-BF7D-364E-94C4-DBD7D61CD3A9}" type="slidenum">
              <a:rPr lang="en-GB" noProof="0" smtClean="0"/>
              <a:pPr>
                <a:defRPr/>
              </a:pPr>
              <a:t>43</a:t>
            </a:fld>
            <a:endParaRPr lang="en-GB" noProof="0"/>
          </a:p>
        </p:txBody>
      </p:sp>
      <p:grpSp>
        <p:nvGrpSpPr>
          <p:cNvPr id="47" name="Group 46">
            <a:extLst>
              <a:ext uri="{FF2B5EF4-FFF2-40B4-BE49-F238E27FC236}">
                <a16:creationId xmlns:a16="http://schemas.microsoft.com/office/drawing/2014/main" id="{42C39CCA-3F47-A196-8D23-9AB969A277A5}"/>
              </a:ext>
            </a:extLst>
          </p:cNvPr>
          <p:cNvGrpSpPr/>
          <p:nvPr/>
        </p:nvGrpSpPr>
        <p:grpSpPr>
          <a:xfrm>
            <a:off x="1218917" y="2324301"/>
            <a:ext cx="4514489" cy="2724556"/>
            <a:chOff x="2381611" y="2044063"/>
            <a:chExt cx="4514489" cy="2724556"/>
          </a:xfrm>
        </p:grpSpPr>
        <p:pic>
          <p:nvPicPr>
            <p:cNvPr id="4" name="Picture 3">
              <a:extLst>
                <a:ext uri="{FF2B5EF4-FFF2-40B4-BE49-F238E27FC236}">
                  <a16:creationId xmlns:a16="http://schemas.microsoft.com/office/drawing/2014/main" id="{18698BE4-7B71-E0F2-643F-7C713152D4DE}"/>
                </a:ext>
              </a:extLst>
            </p:cNvPr>
            <p:cNvPicPr>
              <a:picLocks noChangeAspect="1"/>
            </p:cNvPicPr>
            <p:nvPr/>
          </p:nvPicPr>
          <p:blipFill>
            <a:blip r:embed="rId2"/>
            <a:srcRect l="15798" t="18769" r="15709" b="18290"/>
            <a:stretch/>
          </p:blipFill>
          <p:spPr>
            <a:xfrm>
              <a:off x="4884420" y="2279093"/>
              <a:ext cx="2011680" cy="2474261"/>
            </a:xfrm>
            <a:prstGeom prst="rect">
              <a:avLst/>
            </a:prstGeom>
          </p:spPr>
        </p:pic>
        <p:sp>
          <p:nvSpPr>
            <p:cNvPr id="15" name="TextBox 14">
              <a:extLst>
                <a:ext uri="{FF2B5EF4-FFF2-40B4-BE49-F238E27FC236}">
                  <a16:creationId xmlns:a16="http://schemas.microsoft.com/office/drawing/2014/main" id="{075D7CD8-DBEB-1C36-2A1C-3F60AAFD82DC}"/>
                </a:ext>
              </a:extLst>
            </p:cNvPr>
            <p:cNvSpPr txBox="1"/>
            <p:nvPr/>
          </p:nvSpPr>
          <p:spPr>
            <a:xfrm>
              <a:off x="3381903" y="2044063"/>
              <a:ext cx="1300356" cy="584775"/>
            </a:xfrm>
            <a:prstGeom prst="rect">
              <a:avLst/>
            </a:prstGeom>
            <a:noFill/>
          </p:spPr>
          <p:txBody>
            <a:bodyPr wrap="none" rtlCol="0">
              <a:spAutoFit/>
            </a:bodyPr>
            <a:lstStyle/>
            <a:p>
              <a:pPr algn="ctr"/>
              <a:r>
                <a:rPr lang="en-GB" sz="1600"/>
                <a:t>Zinc anode</a:t>
              </a:r>
            </a:p>
            <a:p>
              <a:pPr algn="ctr"/>
              <a:r>
                <a:rPr lang="en-GB" sz="1600"/>
                <a:t>(7.14 g cm</a:t>
              </a:r>
              <a:r>
                <a:rPr lang="en-GB" sz="1600" baseline="30000"/>
                <a:t>3</a:t>
              </a:r>
              <a:r>
                <a:rPr lang="en-GB" sz="1600"/>
                <a:t>)</a:t>
              </a:r>
            </a:p>
          </p:txBody>
        </p:sp>
        <p:sp>
          <p:nvSpPr>
            <p:cNvPr id="16" name="TextBox 15">
              <a:extLst>
                <a:ext uri="{FF2B5EF4-FFF2-40B4-BE49-F238E27FC236}">
                  <a16:creationId xmlns:a16="http://schemas.microsoft.com/office/drawing/2014/main" id="{237BAC4D-428D-9F06-FF84-5B5B9B9AB108}"/>
                </a:ext>
              </a:extLst>
            </p:cNvPr>
            <p:cNvSpPr txBox="1"/>
            <p:nvPr/>
          </p:nvSpPr>
          <p:spPr>
            <a:xfrm>
              <a:off x="3285723" y="2772697"/>
              <a:ext cx="1492716" cy="584775"/>
            </a:xfrm>
            <a:prstGeom prst="rect">
              <a:avLst/>
            </a:prstGeom>
            <a:noFill/>
          </p:spPr>
          <p:txBody>
            <a:bodyPr wrap="none" rtlCol="0">
              <a:spAutoFit/>
            </a:bodyPr>
            <a:lstStyle/>
            <a:p>
              <a:pPr algn="ctr"/>
              <a:r>
                <a:rPr lang="en-GB" sz="1600"/>
                <a:t>MnO</a:t>
              </a:r>
              <a:r>
                <a:rPr lang="en-GB" sz="1600" baseline="-25000"/>
                <a:t>2</a:t>
              </a:r>
              <a:r>
                <a:rPr lang="en-GB" sz="1600"/>
                <a:t> cathode</a:t>
              </a:r>
            </a:p>
            <a:p>
              <a:pPr algn="ctr"/>
              <a:r>
                <a:rPr lang="en-GB" sz="1600"/>
                <a:t>(5.03 g cm</a:t>
              </a:r>
              <a:r>
                <a:rPr lang="en-GB" sz="1600" baseline="30000"/>
                <a:t>3</a:t>
              </a:r>
              <a:r>
                <a:rPr lang="en-GB" sz="1600"/>
                <a:t>)</a:t>
              </a:r>
            </a:p>
          </p:txBody>
        </p:sp>
        <p:sp>
          <p:nvSpPr>
            <p:cNvPr id="17" name="TextBox 16">
              <a:extLst>
                <a:ext uri="{FF2B5EF4-FFF2-40B4-BE49-F238E27FC236}">
                  <a16:creationId xmlns:a16="http://schemas.microsoft.com/office/drawing/2014/main" id="{788FC01E-0444-D053-5603-1BF83B882384}"/>
                </a:ext>
              </a:extLst>
            </p:cNvPr>
            <p:cNvSpPr txBox="1"/>
            <p:nvPr/>
          </p:nvSpPr>
          <p:spPr>
            <a:xfrm>
              <a:off x="3268090" y="3508457"/>
              <a:ext cx="1527982" cy="584775"/>
            </a:xfrm>
            <a:prstGeom prst="rect">
              <a:avLst/>
            </a:prstGeom>
            <a:noFill/>
          </p:spPr>
          <p:txBody>
            <a:bodyPr wrap="none" rtlCol="0">
              <a:spAutoFit/>
            </a:bodyPr>
            <a:lstStyle/>
            <a:p>
              <a:pPr algn="ctr"/>
              <a:r>
                <a:rPr lang="en-GB" sz="1600"/>
                <a:t>SS cell casing </a:t>
              </a:r>
            </a:p>
            <a:p>
              <a:pPr algn="ctr"/>
              <a:r>
                <a:rPr lang="en-GB" sz="1600"/>
                <a:t>(≈ 8.00 g cm</a:t>
              </a:r>
              <a:r>
                <a:rPr lang="en-GB" sz="1600" baseline="30000"/>
                <a:t>3</a:t>
              </a:r>
              <a:r>
                <a:rPr lang="en-GB" sz="1600"/>
                <a:t>)</a:t>
              </a:r>
            </a:p>
          </p:txBody>
        </p:sp>
        <p:grpSp>
          <p:nvGrpSpPr>
            <p:cNvPr id="37" name="Group 36">
              <a:extLst>
                <a:ext uri="{FF2B5EF4-FFF2-40B4-BE49-F238E27FC236}">
                  <a16:creationId xmlns:a16="http://schemas.microsoft.com/office/drawing/2014/main" id="{A7201561-631A-F830-04C4-A6C3DAFF9964}"/>
                </a:ext>
              </a:extLst>
            </p:cNvPr>
            <p:cNvGrpSpPr/>
            <p:nvPr/>
          </p:nvGrpSpPr>
          <p:grpSpPr>
            <a:xfrm>
              <a:off x="2381611" y="2279093"/>
              <a:ext cx="3401969" cy="2489526"/>
              <a:chOff x="935173" y="2399739"/>
              <a:chExt cx="3401969" cy="2489526"/>
            </a:xfrm>
          </p:grpSpPr>
          <p:sp>
            <p:nvSpPr>
              <p:cNvPr id="23" name="Cylinder 22">
                <a:extLst>
                  <a:ext uri="{FF2B5EF4-FFF2-40B4-BE49-F238E27FC236}">
                    <a16:creationId xmlns:a16="http://schemas.microsoft.com/office/drawing/2014/main" id="{41BABD0E-E0CC-9A9C-51E9-B2031F219045}"/>
                  </a:ext>
                </a:extLst>
              </p:cNvPr>
              <p:cNvSpPr/>
              <p:nvPr/>
            </p:nvSpPr>
            <p:spPr>
              <a:xfrm>
                <a:off x="935176" y="2399739"/>
                <a:ext cx="755599" cy="2286561"/>
              </a:xfrm>
              <a:prstGeom prst="can">
                <a:avLst>
                  <a:gd name="adj" fmla="val 2869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ylinder 24">
                <a:extLst>
                  <a:ext uri="{FF2B5EF4-FFF2-40B4-BE49-F238E27FC236}">
                    <a16:creationId xmlns:a16="http://schemas.microsoft.com/office/drawing/2014/main" id="{2996375B-DD1B-37D1-3C2F-980064317456}"/>
                  </a:ext>
                </a:extLst>
              </p:cNvPr>
              <p:cNvSpPr/>
              <p:nvPr/>
            </p:nvSpPr>
            <p:spPr>
              <a:xfrm>
                <a:off x="935173" y="4450561"/>
                <a:ext cx="755599" cy="438704"/>
              </a:xfrm>
              <a:prstGeom prst="can">
                <a:avLst>
                  <a:gd name="adj"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74593CE-D760-4D9C-6668-50639C370719}"/>
                  </a:ext>
                </a:extLst>
              </p:cNvPr>
              <p:cNvSpPr/>
              <p:nvPr/>
            </p:nvSpPr>
            <p:spPr>
              <a:xfrm>
                <a:off x="935176" y="2506266"/>
                <a:ext cx="755599" cy="2041920"/>
              </a:xfrm>
              <a:prstGeom prst="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ylinder 19">
                <a:extLst>
                  <a:ext uri="{FF2B5EF4-FFF2-40B4-BE49-F238E27FC236}">
                    <a16:creationId xmlns:a16="http://schemas.microsoft.com/office/drawing/2014/main" id="{CBF26232-90DB-4BD7-C2ED-9F85FB1F35CE}"/>
                  </a:ext>
                </a:extLst>
              </p:cNvPr>
              <p:cNvSpPr/>
              <p:nvPr/>
            </p:nvSpPr>
            <p:spPr>
              <a:xfrm>
                <a:off x="983595" y="2418595"/>
                <a:ext cx="658761" cy="2208174"/>
              </a:xfrm>
              <a:prstGeom prst="can">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E55599E-487B-E032-09CB-6082F441A9C0}"/>
                  </a:ext>
                </a:extLst>
              </p:cNvPr>
              <p:cNvSpPr/>
              <p:nvPr/>
            </p:nvSpPr>
            <p:spPr>
              <a:xfrm>
                <a:off x="983595" y="2506266"/>
                <a:ext cx="658761" cy="2041919"/>
              </a:xfrm>
              <a:prstGeom prst="rect">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ylinder 20">
                <a:extLst>
                  <a:ext uri="{FF2B5EF4-FFF2-40B4-BE49-F238E27FC236}">
                    <a16:creationId xmlns:a16="http://schemas.microsoft.com/office/drawing/2014/main" id="{9B0027BF-F99F-277E-4DED-0A97C7ADCF79}"/>
                  </a:ext>
                </a:extLst>
              </p:cNvPr>
              <p:cNvSpPr/>
              <p:nvPr/>
            </p:nvSpPr>
            <p:spPr>
              <a:xfrm>
                <a:off x="1142685" y="2461261"/>
                <a:ext cx="340579" cy="2139314"/>
              </a:xfrm>
              <a:prstGeom prst="can">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E42110E-508E-9503-B758-7485A449D9DB}"/>
                  </a:ext>
                </a:extLst>
              </p:cNvPr>
              <p:cNvSpPr/>
              <p:nvPr/>
            </p:nvSpPr>
            <p:spPr>
              <a:xfrm>
                <a:off x="1142685" y="2506266"/>
                <a:ext cx="340579" cy="2041922"/>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9641761F-2116-58A8-3A0D-B2C424244A97}"/>
                  </a:ext>
                </a:extLst>
              </p:cNvPr>
              <p:cNvCxnSpPr>
                <a:cxnSpLocks/>
              </p:cNvCxnSpPr>
              <p:nvPr/>
            </p:nvCxnSpPr>
            <p:spPr>
              <a:xfrm flipH="1">
                <a:off x="1308511" y="2772697"/>
                <a:ext cx="3028631" cy="0"/>
              </a:xfrm>
              <a:prstGeom prst="straightConnector1">
                <a:avLst/>
              </a:prstGeom>
              <a:ln w="3810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EFE9AF8-4C1A-011B-875A-DF49E09E90F9}"/>
                  </a:ext>
                </a:extLst>
              </p:cNvPr>
              <p:cNvCxnSpPr>
                <a:cxnSpLocks/>
              </p:cNvCxnSpPr>
              <p:nvPr/>
            </p:nvCxnSpPr>
            <p:spPr>
              <a:xfrm flipH="1">
                <a:off x="1521158" y="3501360"/>
                <a:ext cx="2602624" cy="0"/>
              </a:xfrm>
              <a:prstGeom prst="straightConnector1">
                <a:avLst/>
              </a:prstGeom>
              <a:ln w="3810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10F3090-1AB3-0954-4BEF-5CFDFCF0BE39}"/>
                  </a:ext>
                </a:extLst>
              </p:cNvPr>
              <p:cNvCxnSpPr>
                <a:cxnSpLocks/>
              </p:cNvCxnSpPr>
              <p:nvPr/>
            </p:nvCxnSpPr>
            <p:spPr>
              <a:xfrm flipH="1">
                <a:off x="1650173" y="4237166"/>
                <a:ext cx="2298349" cy="0"/>
              </a:xfrm>
              <a:prstGeom prst="straightConnector1">
                <a:avLst/>
              </a:prstGeom>
              <a:ln w="3810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Cylinder 34">
                <a:extLst>
                  <a:ext uri="{FF2B5EF4-FFF2-40B4-BE49-F238E27FC236}">
                    <a16:creationId xmlns:a16="http://schemas.microsoft.com/office/drawing/2014/main" id="{F51AF5D9-2664-4167-BC4E-A21271EABD06}"/>
                  </a:ext>
                </a:extLst>
              </p:cNvPr>
              <p:cNvSpPr/>
              <p:nvPr/>
            </p:nvSpPr>
            <p:spPr>
              <a:xfrm>
                <a:off x="1285652" y="3053059"/>
                <a:ext cx="45719" cy="1505130"/>
              </a:xfrm>
              <a:prstGeom prst="can">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5" name="Picture 4">
            <a:extLst>
              <a:ext uri="{FF2B5EF4-FFF2-40B4-BE49-F238E27FC236}">
                <a16:creationId xmlns:a16="http://schemas.microsoft.com/office/drawing/2014/main" id="{3424CADB-070C-0E18-FFD9-A8F6023C7382}"/>
              </a:ext>
            </a:extLst>
          </p:cNvPr>
          <p:cNvPicPr>
            <a:picLocks noChangeAspect="1"/>
          </p:cNvPicPr>
          <p:nvPr/>
        </p:nvPicPr>
        <p:blipFill>
          <a:blip r:embed="rId3"/>
          <a:srcRect l="26848" r="26651"/>
          <a:stretch/>
        </p:blipFill>
        <p:spPr>
          <a:xfrm rot="10800000">
            <a:off x="6560045" y="2555345"/>
            <a:ext cx="1561034" cy="2508081"/>
          </a:xfrm>
          <a:prstGeom prst="rect">
            <a:avLst/>
          </a:prstGeom>
        </p:spPr>
      </p:pic>
      <p:sp>
        <p:nvSpPr>
          <p:cNvPr id="11" name="TextBox 10">
            <a:extLst>
              <a:ext uri="{FF2B5EF4-FFF2-40B4-BE49-F238E27FC236}">
                <a16:creationId xmlns:a16="http://schemas.microsoft.com/office/drawing/2014/main" id="{69223662-5AD6-EFA2-D2B4-F2310B2BB972}"/>
              </a:ext>
            </a:extLst>
          </p:cNvPr>
          <p:cNvSpPr txBox="1"/>
          <p:nvPr/>
        </p:nvSpPr>
        <p:spPr>
          <a:xfrm>
            <a:off x="4407526" y="5318525"/>
            <a:ext cx="492443" cy="369332"/>
          </a:xfrm>
          <a:prstGeom prst="rect">
            <a:avLst/>
          </a:prstGeom>
          <a:noFill/>
        </p:spPr>
        <p:txBody>
          <a:bodyPr wrap="none" rtlCol="0">
            <a:spAutoFit/>
          </a:bodyPr>
          <a:lstStyle/>
          <a:p>
            <a:pPr algn="l"/>
            <a:r>
              <a:rPr lang="en-GB"/>
              <a:t>AA</a:t>
            </a:r>
          </a:p>
        </p:txBody>
      </p:sp>
      <p:sp>
        <p:nvSpPr>
          <p:cNvPr id="12" name="TextBox 11">
            <a:extLst>
              <a:ext uri="{FF2B5EF4-FFF2-40B4-BE49-F238E27FC236}">
                <a16:creationId xmlns:a16="http://schemas.microsoft.com/office/drawing/2014/main" id="{A11D897A-FA9E-DE28-3280-83A7D32A04D7}"/>
              </a:ext>
            </a:extLst>
          </p:cNvPr>
          <p:cNvSpPr txBox="1"/>
          <p:nvPr/>
        </p:nvSpPr>
        <p:spPr>
          <a:xfrm>
            <a:off x="6968867" y="5318525"/>
            <a:ext cx="646331" cy="369332"/>
          </a:xfrm>
          <a:prstGeom prst="rect">
            <a:avLst/>
          </a:prstGeom>
          <a:noFill/>
        </p:spPr>
        <p:txBody>
          <a:bodyPr wrap="none" rtlCol="0">
            <a:spAutoFit/>
          </a:bodyPr>
          <a:lstStyle/>
          <a:p>
            <a:pPr algn="l"/>
            <a:r>
              <a:rPr lang="en-GB" dirty="0"/>
              <a:t>AAA</a:t>
            </a:r>
          </a:p>
        </p:txBody>
      </p:sp>
      <p:pic>
        <p:nvPicPr>
          <p:cNvPr id="8" name="Picture 7" descr="A light shining on a black background&#10;&#10;AI-generated content may be incorrect.">
            <a:extLst>
              <a:ext uri="{FF2B5EF4-FFF2-40B4-BE49-F238E27FC236}">
                <a16:creationId xmlns:a16="http://schemas.microsoft.com/office/drawing/2014/main" id="{5BE65250-B47E-E904-894C-DD15E871CE18}"/>
              </a:ext>
            </a:extLst>
          </p:cNvPr>
          <p:cNvPicPr>
            <a:picLocks noChangeAspect="1"/>
          </p:cNvPicPr>
          <p:nvPr/>
        </p:nvPicPr>
        <p:blipFill>
          <a:blip r:embed="rId4">
            <a:extLst>
              <a:ext uri="{28A0092B-C50C-407E-A947-70E740481C1C}">
                <a14:useLocalDpi xmlns:a14="http://schemas.microsoft.com/office/drawing/2010/main" val="0"/>
              </a:ext>
            </a:extLst>
          </a:blip>
          <a:srcRect l="26743" r="23603"/>
          <a:stretch/>
        </p:blipFill>
        <p:spPr>
          <a:xfrm>
            <a:off x="8882908" y="2555345"/>
            <a:ext cx="1666875" cy="2508082"/>
          </a:xfrm>
          <a:prstGeom prst="rect">
            <a:avLst/>
          </a:prstGeom>
        </p:spPr>
      </p:pic>
      <p:sp>
        <p:nvSpPr>
          <p:cNvPr id="9" name="TextBox 8">
            <a:extLst>
              <a:ext uri="{FF2B5EF4-FFF2-40B4-BE49-F238E27FC236}">
                <a16:creationId xmlns:a16="http://schemas.microsoft.com/office/drawing/2014/main" id="{13B6792D-FDD0-C439-2E1F-16210B9F85E1}"/>
              </a:ext>
            </a:extLst>
          </p:cNvPr>
          <p:cNvSpPr txBox="1"/>
          <p:nvPr/>
        </p:nvSpPr>
        <p:spPr>
          <a:xfrm>
            <a:off x="9360930" y="5318525"/>
            <a:ext cx="800219" cy="369332"/>
          </a:xfrm>
          <a:prstGeom prst="rect">
            <a:avLst/>
          </a:prstGeom>
          <a:noFill/>
        </p:spPr>
        <p:txBody>
          <a:bodyPr wrap="none" rtlCol="0">
            <a:spAutoFit/>
          </a:bodyPr>
          <a:lstStyle/>
          <a:p>
            <a:pPr algn="l"/>
            <a:r>
              <a:rPr lang="en-GB" dirty="0"/>
              <a:t>AAAA</a:t>
            </a:r>
          </a:p>
        </p:txBody>
      </p:sp>
      <p:sp>
        <p:nvSpPr>
          <p:cNvPr id="10" name="TextBox 9">
            <a:extLst>
              <a:ext uri="{FF2B5EF4-FFF2-40B4-BE49-F238E27FC236}">
                <a16:creationId xmlns:a16="http://schemas.microsoft.com/office/drawing/2014/main" id="{2B2D1982-3C69-E8EB-EA79-07D09A2773C0}"/>
              </a:ext>
            </a:extLst>
          </p:cNvPr>
          <p:cNvSpPr txBox="1"/>
          <p:nvPr/>
        </p:nvSpPr>
        <p:spPr>
          <a:xfrm>
            <a:off x="7978204" y="6381750"/>
            <a:ext cx="3258393" cy="369332"/>
          </a:xfrm>
          <a:prstGeom prst="rect">
            <a:avLst/>
          </a:prstGeom>
          <a:noFill/>
        </p:spPr>
        <p:txBody>
          <a:bodyPr wrap="none" rtlCol="0">
            <a:spAutoFit/>
          </a:bodyPr>
          <a:lstStyle/>
          <a:p>
            <a:r>
              <a:rPr lang="en-GB" dirty="0"/>
              <a:t>Images from Tom Ashton UCL</a:t>
            </a:r>
          </a:p>
        </p:txBody>
      </p:sp>
    </p:spTree>
    <p:extLst>
      <p:ext uri="{BB962C8B-B14F-4D97-AF65-F5344CB8AC3E}">
        <p14:creationId xmlns:p14="http://schemas.microsoft.com/office/powerpoint/2010/main" val="2022950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1883-25DF-B054-A333-F7099CFC95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F2608-CBF8-F6D5-DEB2-51EA81EE0BC8}"/>
              </a:ext>
            </a:extLst>
          </p:cNvPr>
          <p:cNvSpPr>
            <a:spLocks noGrp="1"/>
          </p:cNvSpPr>
          <p:nvPr>
            <p:ph type="title"/>
          </p:nvPr>
        </p:nvSpPr>
        <p:spPr>
          <a:xfrm>
            <a:off x="303150" y="2884207"/>
            <a:ext cx="11087100" cy="472363"/>
          </a:xfrm>
        </p:spPr>
        <p:txBody>
          <a:bodyPr/>
          <a:lstStyle/>
          <a:p>
            <a:r>
              <a:rPr lang="en-GB" dirty="0"/>
              <a:t>Future Detectors</a:t>
            </a:r>
          </a:p>
        </p:txBody>
      </p:sp>
    </p:spTree>
    <p:extLst>
      <p:ext uri="{BB962C8B-B14F-4D97-AF65-F5344CB8AC3E}">
        <p14:creationId xmlns:p14="http://schemas.microsoft.com/office/powerpoint/2010/main" val="1354001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B26251-5982-4A5D-AC6F-871F72DDF1D5}"/>
              </a:ext>
            </a:extLst>
          </p:cNvPr>
          <p:cNvSpPr>
            <a:spLocks noGrp="1"/>
          </p:cNvSpPr>
          <p:nvPr>
            <p:ph type="title"/>
          </p:nvPr>
        </p:nvSpPr>
        <p:spPr>
          <a:xfrm>
            <a:off x="371475" y="365125"/>
            <a:ext cx="11449050" cy="1325563"/>
          </a:xfrm>
        </p:spPr>
        <p:txBody>
          <a:bodyPr/>
          <a:lstStyle/>
          <a:p>
            <a:r>
              <a:rPr lang="en-GB"/>
              <a:t>Challenges with Super-MuSR and beyond</a:t>
            </a:r>
          </a:p>
        </p:txBody>
      </p:sp>
      <p:sp>
        <p:nvSpPr>
          <p:cNvPr id="7" name="Content Placeholder 6">
            <a:extLst>
              <a:ext uri="{FF2B5EF4-FFF2-40B4-BE49-F238E27FC236}">
                <a16:creationId xmlns:a16="http://schemas.microsoft.com/office/drawing/2014/main" id="{ACE15CD0-C0AD-4508-A613-5BBE570B839B}"/>
              </a:ext>
            </a:extLst>
          </p:cNvPr>
          <p:cNvSpPr>
            <a:spLocks noGrp="1"/>
          </p:cNvSpPr>
          <p:nvPr>
            <p:ph sz="half" idx="1"/>
          </p:nvPr>
        </p:nvSpPr>
        <p:spPr>
          <a:xfrm>
            <a:off x="371475" y="1825625"/>
            <a:ext cx="5985363" cy="4351338"/>
          </a:xfrm>
        </p:spPr>
        <p:txBody>
          <a:bodyPr>
            <a:normAutofit/>
          </a:bodyPr>
          <a:lstStyle/>
          <a:p>
            <a:r>
              <a:rPr lang="en-GB" sz="2400"/>
              <a:t>Edge effects on scintillators, </a:t>
            </a:r>
            <a:r>
              <a:rPr lang="en-GB" sz="2400" err="1"/>
              <a:t>SiPM</a:t>
            </a:r>
            <a:r>
              <a:rPr lang="en-GB" sz="2400"/>
              <a:t> mounting, and wrapping leading to worst-case 12-33% dead volume</a:t>
            </a:r>
          </a:p>
          <a:p>
            <a:pPr lvl="1"/>
            <a:r>
              <a:rPr lang="en-GB" sz="2000"/>
              <a:t>Best case might be 4.5-13% dead volume</a:t>
            </a:r>
          </a:p>
          <a:p>
            <a:pPr lvl="1"/>
            <a:r>
              <a:rPr lang="en-GB" sz="2000"/>
              <a:t>Today’s MuSR is roughly 15% dead volume</a:t>
            </a:r>
          </a:p>
          <a:p>
            <a:r>
              <a:rPr lang="en-GB" sz="2400"/>
              <a:t>Counting rate of </a:t>
            </a:r>
            <a:r>
              <a:rPr lang="en-GB" sz="2400" err="1"/>
              <a:t>SiPMs</a:t>
            </a:r>
            <a:r>
              <a:rPr lang="en-GB" sz="2400"/>
              <a:t> is slightly worse than individual PMTs – need digitisers to claw this back</a:t>
            </a:r>
          </a:p>
          <a:p>
            <a:r>
              <a:rPr lang="en-GB" sz="2400"/>
              <a:t>Getting the counting rate for full beam will be at the limit of what is feasible</a:t>
            </a:r>
          </a:p>
        </p:txBody>
      </p:sp>
      <p:pic>
        <p:nvPicPr>
          <p:cNvPr id="9" name="Picture 2">
            <a:extLst>
              <a:ext uri="{FF2B5EF4-FFF2-40B4-BE49-F238E27FC236}">
                <a16:creationId xmlns:a16="http://schemas.microsoft.com/office/drawing/2014/main" id="{82102EA7-F1C1-4F39-9FA8-FF42CD34F86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82034" y="1825625"/>
            <a:ext cx="499414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123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ED34-7331-4C75-B33A-3F42BD9D06C7}"/>
              </a:ext>
            </a:extLst>
          </p:cNvPr>
          <p:cNvSpPr>
            <a:spLocks noGrp="1"/>
          </p:cNvSpPr>
          <p:nvPr>
            <p:ph type="title"/>
          </p:nvPr>
        </p:nvSpPr>
        <p:spPr>
          <a:xfrm>
            <a:off x="371475" y="365125"/>
            <a:ext cx="11449050" cy="1325563"/>
          </a:xfrm>
        </p:spPr>
        <p:txBody>
          <a:bodyPr/>
          <a:lstStyle/>
          <a:p>
            <a:r>
              <a:rPr lang="en-GB"/>
              <a:t>Si-pixel detectors</a:t>
            </a:r>
          </a:p>
        </p:txBody>
      </p:sp>
      <p:sp>
        <p:nvSpPr>
          <p:cNvPr id="3" name="Content Placeholder 2">
            <a:extLst>
              <a:ext uri="{FF2B5EF4-FFF2-40B4-BE49-F238E27FC236}">
                <a16:creationId xmlns:a16="http://schemas.microsoft.com/office/drawing/2014/main" id="{48F91864-C2D8-47A6-9515-04C8A7CD3EC4}"/>
              </a:ext>
            </a:extLst>
          </p:cNvPr>
          <p:cNvSpPr>
            <a:spLocks noGrp="1"/>
          </p:cNvSpPr>
          <p:nvPr>
            <p:ph sz="half" idx="1"/>
          </p:nvPr>
        </p:nvSpPr>
        <p:spPr>
          <a:xfrm>
            <a:off x="371475" y="1628774"/>
            <a:ext cx="6220711" cy="4999037"/>
          </a:xfrm>
        </p:spPr>
        <p:txBody>
          <a:bodyPr>
            <a:normAutofit lnSpcReduction="10000"/>
          </a:bodyPr>
          <a:lstStyle/>
          <a:p>
            <a:r>
              <a:rPr lang="en-GB" sz="2400"/>
              <a:t>Position sensitive detector in silicon</a:t>
            </a:r>
          </a:p>
          <a:p>
            <a:r>
              <a:rPr lang="en-GB" sz="2400"/>
              <a:t>Electronics can be in the same silicon</a:t>
            </a:r>
          </a:p>
          <a:p>
            <a:r>
              <a:rPr lang="en-GB" sz="2400"/>
              <a:t>Provide information on:</a:t>
            </a:r>
          </a:p>
          <a:p>
            <a:pPr lvl="1"/>
            <a:r>
              <a:rPr lang="en-GB" sz="2000"/>
              <a:t>Position – &gt;~50</a:t>
            </a:r>
            <a:r>
              <a:rPr lang="el-GR" sz="2000">
                <a:latin typeface="+mn-lt"/>
                <a:cs typeface="Calibri" panose="020F0502020204030204" pitchFamily="34" charset="0"/>
              </a:rPr>
              <a:t>μ</a:t>
            </a:r>
            <a:r>
              <a:rPr lang="en-GB" sz="2000"/>
              <a:t>m</a:t>
            </a:r>
          </a:p>
          <a:p>
            <a:pPr lvl="1"/>
            <a:r>
              <a:rPr lang="en-GB" sz="2000"/>
              <a:t>Counting – &lt;THz/cm</a:t>
            </a:r>
            <a:r>
              <a:rPr lang="en-GB" sz="2000" baseline="30000"/>
              <a:t>2</a:t>
            </a:r>
            <a:r>
              <a:rPr lang="en-GB" sz="2000"/>
              <a:t>, often &lt;GHz/cm</a:t>
            </a:r>
            <a:r>
              <a:rPr lang="en-GB" sz="2000" baseline="30000"/>
              <a:t>2</a:t>
            </a:r>
          </a:p>
          <a:p>
            <a:pPr lvl="1"/>
            <a:r>
              <a:rPr lang="en-GB" sz="2000"/>
              <a:t>Timing – &gt;30ps </a:t>
            </a:r>
          </a:p>
          <a:p>
            <a:r>
              <a:rPr lang="en-GB" sz="2400"/>
              <a:t>Can’t have all the best performance characteristics at the same time</a:t>
            </a:r>
          </a:p>
          <a:p>
            <a:r>
              <a:rPr lang="en-GB" sz="2400"/>
              <a:t>Also need some other characteristics specific to muon experiments</a:t>
            </a:r>
          </a:p>
          <a:p>
            <a:r>
              <a:rPr lang="en-GB" sz="2400"/>
              <a:t>R&amp;D is very expensive so hope to find already developed systems suitable for us</a:t>
            </a:r>
          </a:p>
          <a:p>
            <a:r>
              <a:rPr lang="en-GB" sz="2400" u="sng"/>
              <a:t>What do we really need?</a:t>
            </a:r>
          </a:p>
        </p:txBody>
      </p:sp>
      <p:sp>
        <p:nvSpPr>
          <p:cNvPr id="5" name="TextBox 4">
            <a:extLst>
              <a:ext uri="{FF2B5EF4-FFF2-40B4-BE49-F238E27FC236}">
                <a16:creationId xmlns:a16="http://schemas.microsoft.com/office/drawing/2014/main" id="{19FDAF2D-C7D6-452E-9456-6268F1ACD2BE}"/>
              </a:ext>
            </a:extLst>
          </p:cNvPr>
          <p:cNvSpPr txBox="1"/>
          <p:nvPr/>
        </p:nvSpPr>
        <p:spPr>
          <a:xfrm>
            <a:off x="5223850" y="230188"/>
            <a:ext cx="6844694" cy="1200329"/>
          </a:xfrm>
          <a:prstGeom prst="rect">
            <a:avLst/>
          </a:prstGeom>
          <a:noFill/>
        </p:spPr>
        <p:txBody>
          <a:bodyPr wrap="none" rtlCol="0">
            <a:spAutoFit/>
          </a:bodyPr>
          <a:lstStyle/>
          <a:p>
            <a:r>
              <a:rPr lang="en-GB"/>
              <a:t>“Up to about 10 years ago, silicon sensors were not considered </a:t>
            </a:r>
            <a:br>
              <a:rPr lang="en-GB"/>
            </a:br>
            <a:r>
              <a:rPr lang="en-GB"/>
              <a:t>mainstream MIP timing detectors. Presently, they are considered </a:t>
            </a:r>
            <a:br>
              <a:rPr lang="en-GB"/>
            </a:br>
            <a:r>
              <a:rPr lang="en-GB"/>
              <a:t>the most likely (only?) solution for 4D trackers.”</a:t>
            </a:r>
          </a:p>
          <a:p>
            <a:pPr algn="r"/>
            <a:r>
              <a:rPr lang="en-GB"/>
              <a:t>– Nicolo </a:t>
            </a:r>
            <a:r>
              <a:rPr lang="en-GB" err="1"/>
              <a:t>Cartiglia</a:t>
            </a:r>
            <a:r>
              <a:rPr lang="en-GB"/>
              <a:t>, Position Sensitive Detectors Conference 2021</a:t>
            </a:r>
          </a:p>
        </p:txBody>
      </p:sp>
      <p:pic>
        <p:nvPicPr>
          <p:cNvPr id="7" name="Picture 6">
            <a:extLst>
              <a:ext uri="{FF2B5EF4-FFF2-40B4-BE49-F238E27FC236}">
                <a16:creationId xmlns:a16="http://schemas.microsoft.com/office/drawing/2014/main" id="{DC2AB67E-E3EB-4ED4-B1ED-99FFDC86563F}"/>
              </a:ext>
            </a:extLst>
          </p:cNvPr>
          <p:cNvPicPr>
            <a:picLocks noChangeAspect="1"/>
          </p:cNvPicPr>
          <p:nvPr/>
        </p:nvPicPr>
        <p:blipFill>
          <a:blip r:embed="rId2"/>
          <a:stretch>
            <a:fillRect/>
          </a:stretch>
        </p:blipFill>
        <p:spPr>
          <a:xfrm>
            <a:off x="6592186" y="1690688"/>
            <a:ext cx="4890977" cy="3285094"/>
          </a:xfrm>
          <a:prstGeom prst="rect">
            <a:avLst/>
          </a:prstGeom>
        </p:spPr>
      </p:pic>
      <p:pic>
        <p:nvPicPr>
          <p:cNvPr id="9" name="Picture 8">
            <a:extLst>
              <a:ext uri="{FF2B5EF4-FFF2-40B4-BE49-F238E27FC236}">
                <a16:creationId xmlns:a16="http://schemas.microsoft.com/office/drawing/2014/main" id="{98FD15DE-4824-4EDD-B347-6A541B875A30}"/>
              </a:ext>
            </a:extLst>
          </p:cNvPr>
          <p:cNvPicPr>
            <a:picLocks noChangeAspect="1"/>
          </p:cNvPicPr>
          <p:nvPr/>
        </p:nvPicPr>
        <p:blipFill>
          <a:blip r:embed="rId3"/>
          <a:stretch>
            <a:fillRect/>
          </a:stretch>
        </p:blipFill>
        <p:spPr>
          <a:xfrm>
            <a:off x="7327360" y="5123068"/>
            <a:ext cx="3505689" cy="1038370"/>
          </a:xfrm>
          <a:prstGeom prst="rect">
            <a:avLst/>
          </a:prstGeom>
        </p:spPr>
      </p:pic>
    </p:spTree>
    <p:extLst>
      <p:ext uri="{BB962C8B-B14F-4D97-AF65-F5344CB8AC3E}">
        <p14:creationId xmlns:p14="http://schemas.microsoft.com/office/powerpoint/2010/main" val="3410137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8CC2-C6CF-40E0-9215-5DF06D511548}"/>
              </a:ext>
            </a:extLst>
          </p:cNvPr>
          <p:cNvSpPr>
            <a:spLocks noGrp="1"/>
          </p:cNvSpPr>
          <p:nvPr>
            <p:ph type="title"/>
          </p:nvPr>
        </p:nvSpPr>
        <p:spPr/>
        <p:txBody>
          <a:bodyPr/>
          <a:lstStyle/>
          <a:p>
            <a:r>
              <a:rPr lang="en-GB"/>
              <a:t>Option 1 – Positron counting</a:t>
            </a:r>
          </a:p>
        </p:txBody>
      </p:sp>
      <p:sp>
        <p:nvSpPr>
          <p:cNvPr id="3" name="Content Placeholder 2">
            <a:extLst>
              <a:ext uri="{FF2B5EF4-FFF2-40B4-BE49-F238E27FC236}">
                <a16:creationId xmlns:a16="http://schemas.microsoft.com/office/drawing/2014/main" id="{77C3558F-09CB-4C9A-BE8A-88F7773AD702}"/>
              </a:ext>
            </a:extLst>
          </p:cNvPr>
          <p:cNvSpPr>
            <a:spLocks noGrp="1"/>
          </p:cNvSpPr>
          <p:nvPr>
            <p:ph sz="half" idx="1"/>
          </p:nvPr>
        </p:nvSpPr>
        <p:spPr/>
        <p:txBody>
          <a:bodyPr>
            <a:normAutofit/>
          </a:bodyPr>
          <a:lstStyle/>
          <a:p>
            <a:r>
              <a:rPr lang="en-GB" sz="2400"/>
              <a:t>Aim: Replace existing scintillators</a:t>
            </a:r>
          </a:p>
          <a:p>
            <a:pPr lvl="1"/>
            <a:r>
              <a:rPr lang="en-GB" sz="2000"/>
              <a:t>Far more pixels</a:t>
            </a:r>
          </a:p>
          <a:p>
            <a:pPr lvl="1"/>
            <a:r>
              <a:rPr lang="en-GB" sz="2000"/>
              <a:t>Improving solid angle coverage</a:t>
            </a:r>
          </a:p>
          <a:p>
            <a:pPr lvl="1"/>
            <a:r>
              <a:rPr lang="en-GB" sz="2000"/>
              <a:t>Better timing resolution</a:t>
            </a:r>
          </a:p>
          <a:p>
            <a:pPr lvl="1"/>
            <a:r>
              <a:rPr lang="en-GB" sz="2000"/>
              <a:t>Better count rate</a:t>
            </a:r>
          </a:p>
          <a:p>
            <a:r>
              <a:rPr lang="en-GB" sz="2400"/>
              <a:t>What geometry works best for us?</a:t>
            </a:r>
          </a:p>
          <a:p>
            <a:r>
              <a:rPr lang="en-GB" sz="2400"/>
              <a:t>Do we need any extra features?</a:t>
            </a:r>
          </a:p>
        </p:txBody>
      </p:sp>
      <p:pic>
        <p:nvPicPr>
          <p:cNvPr id="5" name="Picture 4" descr="Diagram&#10;&#10;Description automatically generated">
            <a:extLst>
              <a:ext uri="{FF2B5EF4-FFF2-40B4-BE49-F238E27FC236}">
                <a16:creationId xmlns:a16="http://schemas.microsoft.com/office/drawing/2014/main" id="{E5F8D74D-54E3-441F-8A65-DE4BDB86DE6E}"/>
              </a:ext>
            </a:extLst>
          </p:cNvPr>
          <p:cNvPicPr>
            <a:picLocks noChangeAspect="1"/>
          </p:cNvPicPr>
          <p:nvPr/>
        </p:nvPicPr>
        <p:blipFill>
          <a:blip r:embed="rId2"/>
          <a:stretch>
            <a:fillRect/>
          </a:stretch>
        </p:blipFill>
        <p:spPr>
          <a:xfrm>
            <a:off x="7254239" y="1620919"/>
            <a:ext cx="4421823" cy="4789033"/>
          </a:xfrm>
          <a:prstGeom prst="rect">
            <a:avLst/>
          </a:prstGeom>
        </p:spPr>
      </p:pic>
    </p:spTree>
    <p:extLst>
      <p:ext uri="{BB962C8B-B14F-4D97-AF65-F5344CB8AC3E}">
        <p14:creationId xmlns:p14="http://schemas.microsoft.com/office/powerpoint/2010/main" val="227328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8CC2-C6CF-40E0-9215-5DF06D511548}"/>
              </a:ext>
            </a:extLst>
          </p:cNvPr>
          <p:cNvSpPr>
            <a:spLocks noGrp="1"/>
          </p:cNvSpPr>
          <p:nvPr>
            <p:ph type="title"/>
          </p:nvPr>
        </p:nvSpPr>
        <p:spPr/>
        <p:txBody>
          <a:bodyPr/>
          <a:lstStyle/>
          <a:p>
            <a:r>
              <a:rPr lang="en-GB"/>
              <a:t>Option 2 – Positron tracking</a:t>
            </a:r>
          </a:p>
        </p:txBody>
      </p:sp>
      <p:sp>
        <p:nvSpPr>
          <p:cNvPr id="3" name="Content Placeholder 2">
            <a:extLst>
              <a:ext uri="{FF2B5EF4-FFF2-40B4-BE49-F238E27FC236}">
                <a16:creationId xmlns:a16="http://schemas.microsoft.com/office/drawing/2014/main" id="{77C3558F-09CB-4C9A-BE8A-88F7773AD702}"/>
              </a:ext>
            </a:extLst>
          </p:cNvPr>
          <p:cNvSpPr>
            <a:spLocks noGrp="1"/>
          </p:cNvSpPr>
          <p:nvPr>
            <p:ph sz="half" idx="1"/>
          </p:nvPr>
        </p:nvSpPr>
        <p:spPr/>
        <p:txBody>
          <a:bodyPr>
            <a:normAutofit lnSpcReduction="10000"/>
          </a:bodyPr>
          <a:lstStyle/>
          <a:p>
            <a:r>
              <a:rPr lang="en-GB" sz="2400"/>
              <a:t>Aim: Track positrons out of sample</a:t>
            </a:r>
          </a:p>
          <a:p>
            <a:r>
              <a:rPr lang="en-GB" sz="2400"/>
              <a:t>Benefits: Sample/BG separation, multiple samples, imaging samples, better field dependence</a:t>
            </a:r>
          </a:p>
          <a:p>
            <a:r>
              <a:rPr lang="en-GB" sz="2400"/>
              <a:t>How precisely do we need to know positron source? – 1mm for BG removal?</a:t>
            </a:r>
          </a:p>
          <a:p>
            <a:r>
              <a:rPr lang="en-GB" sz="2400"/>
              <a:t>Endcap designs are also possible</a:t>
            </a:r>
          </a:p>
          <a:p>
            <a:endParaRPr lang="en-GB" sz="1100"/>
          </a:p>
          <a:p>
            <a:r>
              <a:rPr lang="en-GB" sz="2400"/>
              <a:t>What else would we like to specify?</a:t>
            </a:r>
          </a:p>
        </p:txBody>
      </p:sp>
      <p:pic>
        <p:nvPicPr>
          <p:cNvPr id="6" name="Content Placeholder 5" descr="Diagram&#10;&#10;Description automatically generated">
            <a:extLst>
              <a:ext uri="{FF2B5EF4-FFF2-40B4-BE49-F238E27FC236}">
                <a16:creationId xmlns:a16="http://schemas.microsoft.com/office/drawing/2014/main" id="{36620753-167A-4582-92DE-292F4B9D2576}"/>
              </a:ext>
            </a:extLst>
          </p:cNvPr>
          <p:cNvPicPr>
            <a:picLocks noGrp="1" noChangeAspect="1"/>
          </p:cNvPicPr>
          <p:nvPr>
            <p:ph sz="half" idx="2"/>
          </p:nvPr>
        </p:nvPicPr>
        <p:blipFill>
          <a:blip r:embed="rId2"/>
          <a:stretch>
            <a:fillRect/>
          </a:stretch>
        </p:blipFill>
        <p:spPr>
          <a:xfrm>
            <a:off x="6172200" y="2142538"/>
            <a:ext cx="5181600" cy="3717511"/>
          </a:xfrm>
        </p:spPr>
      </p:pic>
    </p:spTree>
    <p:extLst>
      <p:ext uri="{BB962C8B-B14F-4D97-AF65-F5344CB8AC3E}">
        <p14:creationId xmlns:p14="http://schemas.microsoft.com/office/powerpoint/2010/main" val="3025545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8CC2-C6CF-40E0-9215-5DF06D511548}"/>
              </a:ext>
            </a:extLst>
          </p:cNvPr>
          <p:cNvSpPr>
            <a:spLocks noGrp="1"/>
          </p:cNvSpPr>
          <p:nvPr>
            <p:ph type="title"/>
          </p:nvPr>
        </p:nvSpPr>
        <p:spPr/>
        <p:txBody>
          <a:bodyPr/>
          <a:lstStyle/>
          <a:p>
            <a:r>
              <a:rPr lang="en-GB"/>
              <a:t>Option 3 – Muon and positron tracking</a:t>
            </a:r>
          </a:p>
        </p:txBody>
      </p:sp>
      <p:sp>
        <p:nvSpPr>
          <p:cNvPr id="3" name="Content Placeholder 2">
            <a:extLst>
              <a:ext uri="{FF2B5EF4-FFF2-40B4-BE49-F238E27FC236}">
                <a16:creationId xmlns:a16="http://schemas.microsoft.com/office/drawing/2014/main" id="{77C3558F-09CB-4C9A-BE8A-88F7773AD702}"/>
              </a:ext>
            </a:extLst>
          </p:cNvPr>
          <p:cNvSpPr>
            <a:spLocks noGrp="1"/>
          </p:cNvSpPr>
          <p:nvPr>
            <p:ph sz="half" idx="1"/>
          </p:nvPr>
        </p:nvSpPr>
        <p:spPr>
          <a:xfrm>
            <a:off x="371475" y="1825625"/>
            <a:ext cx="5648325" cy="4351338"/>
          </a:xfrm>
        </p:spPr>
        <p:txBody>
          <a:bodyPr>
            <a:normAutofit/>
          </a:bodyPr>
          <a:lstStyle/>
          <a:p>
            <a:r>
              <a:rPr lang="en-GB" sz="2400"/>
              <a:t>Aim: Track muons into sample and match positrons emitted</a:t>
            </a:r>
          </a:p>
          <a:p>
            <a:r>
              <a:rPr lang="en-GB" sz="2400"/>
              <a:t>Benefits: Beat muon pulse width + benefits of positron tracking</a:t>
            </a:r>
          </a:p>
          <a:p>
            <a:r>
              <a:rPr lang="en-GB" sz="2400"/>
              <a:t>Rate will be limited by scattering of muons through muon counter limiting precision in where they stop</a:t>
            </a:r>
          </a:p>
          <a:p>
            <a:r>
              <a:rPr lang="en-GB" sz="2400"/>
              <a:t>Would need new sample environment to get detectors close enough</a:t>
            </a:r>
            <a:endParaRPr lang="en-GB" sz="1100"/>
          </a:p>
          <a:p>
            <a:r>
              <a:rPr lang="en-GB" sz="2400"/>
              <a:t>What else would we like to specify?</a:t>
            </a:r>
          </a:p>
        </p:txBody>
      </p:sp>
      <p:pic>
        <p:nvPicPr>
          <p:cNvPr id="6" name="Content Placeholder 5" descr="Shape&#10;&#10;Description automatically generated with low confidence">
            <a:extLst>
              <a:ext uri="{FF2B5EF4-FFF2-40B4-BE49-F238E27FC236}">
                <a16:creationId xmlns:a16="http://schemas.microsoft.com/office/drawing/2014/main" id="{4A2B1574-F0D1-42A3-89F6-AC18305F3F74}"/>
              </a:ext>
            </a:extLst>
          </p:cNvPr>
          <p:cNvPicPr>
            <a:picLocks noGrp="1" noChangeAspect="1"/>
          </p:cNvPicPr>
          <p:nvPr>
            <p:ph sz="half" idx="2"/>
          </p:nvPr>
        </p:nvPicPr>
        <p:blipFill>
          <a:blip r:embed="rId2"/>
          <a:stretch>
            <a:fillRect/>
          </a:stretch>
        </p:blipFill>
        <p:spPr>
          <a:xfrm>
            <a:off x="6459690" y="1804413"/>
            <a:ext cx="2997461" cy="2373918"/>
          </a:xfrm>
        </p:spPr>
      </p:pic>
      <p:pic>
        <p:nvPicPr>
          <p:cNvPr id="8" name="Picture 7" descr="Shape&#10;&#10;Description automatically generated with medium confidence">
            <a:extLst>
              <a:ext uri="{FF2B5EF4-FFF2-40B4-BE49-F238E27FC236}">
                <a16:creationId xmlns:a16="http://schemas.microsoft.com/office/drawing/2014/main" id="{B93E6880-C6B8-43F6-8312-F7063C5FD840}"/>
              </a:ext>
            </a:extLst>
          </p:cNvPr>
          <p:cNvPicPr>
            <a:picLocks noChangeAspect="1"/>
          </p:cNvPicPr>
          <p:nvPr/>
        </p:nvPicPr>
        <p:blipFill>
          <a:blip r:embed="rId3"/>
          <a:stretch>
            <a:fillRect/>
          </a:stretch>
        </p:blipFill>
        <p:spPr>
          <a:xfrm>
            <a:off x="8295161" y="3607496"/>
            <a:ext cx="3569265" cy="2701230"/>
          </a:xfrm>
          <a:prstGeom prst="rect">
            <a:avLst/>
          </a:prstGeom>
        </p:spPr>
      </p:pic>
    </p:spTree>
    <p:extLst>
      <p:ext uri="{BB962C8B-B14F-4D97-AF65-F5344CB8AC3E}">
        <p14:creationId xmlns:p14="http://schemas.microsoft.com/office/powerpoint/2010/main" val="4151079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C028-5419-CF56-87D4-86286DF06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61A37-9A06-9796-BEE4-17615B8F0DA7}"/>
              </a:ext>
            </a:extLst>
          </p:cNvPr>
          <p:cNvSpPr>
            <a:spLocks noGrp="1"/>
          </p:cNvSpPr>
          <p:nvPr>
            <p:ph type="title"/>
          </p:nvPr>
        </p:nvSpPr>
        <p:spPr/>
        <p:txBody>
          <a:bodyPr/>
          <a:lstStyle/>
          <a:p>
            <a:r>
              <a:rPr lang="en-GB"/>
              <a:t>Over Forty Years ago – Muons @ISIS</a:t>
            </a:r>
          </a:p>
        </p:txBody>
      </p:sp>
      <p:pic>
        <p:nvPicPr>
          <p:cNvPr id="7" name="Content Placeholder 6">
            <a:extLst>
              <a:ext uri="{FF2B5EF4-FFF2-40B4-BE49-F238E27FC236}">
                <a16:creationId xmlns:a16="http://schemas.microsoft.com/office/drawing/2014/main" id="{46C72EDE-806B-B958-EF43-A61F76929343}"/>
              </a:ext>
            </a:extLst>
          </p:cNvPr>
          <p:cNvPicPr>
            <a:picLocks noGrp="1" noChangeAspect="1"/>
          </p:cNvPicPr>
          <p:nvPr>
            <p:ph idx="1"/>
          </p:nvPr>
        </p:nvPicPr>
        <p:blipFill>
          <a:blip r:embed="rId2"/>
          <a:stretch>
            <a:fillRect/>
          </a:stretch>
        </p:blipFill>
        <p:spPr>
          <a:xfrm>
            <a:off x="1628169" y="1313878"/>
            <a:ext cx="8935662" cy="3442142"/>
          </a:xfrm>
        </p:spPr>
      </p:pic>
    </p:spTree>
    <p:extLst>
      <p:ext uri="{BB962C8B-B14F-4D97-AF65-F5344CB8AC3E}">
        <p14:creationId xmlns:p14="http://schemas.microsoft.com/office/powerpoint/2010/main" val="2425727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6A42-4B71-18B1-A750-D016A7EEE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A0006-3686-8A0E-5E76-6CDA2CD54A54}"/>
              </a:ext>
            </a:extLst>
          </p:cNvPr>
          <p:cNvSpPr>
            <a:spLocks noGrp="1"/>
          </p:cNvSpPr>
          <p:nvPr>
            <p:ph type="title"/>
          </p:nvPr>
        </p:nvSpPr>
        <p:spPr>
          <a:xfrm>
            <a:off x="303150" y="2884207"/>
            <a:ext cx="11087100" cy="472363"/>
          </a:xfrm>
        </p:spPr>
        <p:txBody>
          <a:bodyPr/>
          <a:lstStyle/>
          <a:p>
            <a:r>
              <a:rPr lang="en-GB" dirty="0"/>
              <a:t>A New Source – ISIS-II </a:t>
            </a:r>
          </a:p>
        </p:txBody>
      </p:sp>
    </p:spTree>
    <p:extLst>
      <p:ext uri="{BB962C8B-B14F-4D97-AF65-F5344CB8AC3E}">
        <p14:creationId xmlns:p14="http://schemas.microsoft.com/office/powerpoint/2010/main" val="2088107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46F1E8-F1C6-A1E0-9431-E078A81717B7}"/>
              </a:ext>
            </a:extLst>
          </p:cNvPr>
          <p:cNvSpPr>
            <a:spLocks noGrp="1"/>
          </p:cNvSpPr>
          <p:nvPr>
            <p:ph type="sldNum" sz="quarter" idx="12"/>
          </p:nvPr>
        </p:nvSpPr>
        <p:spPr/>
        <p:txBody>
          <a:bodyPr/>
          <a:lstStyle/>
          <a:p>
            <a:fld id="{94601B8E-4C5D-4D9E-8821-9696CA0E0E3F}" type="slidenum">
              <a:rPr lang="en-GB" smtClean="0"/>
              <a:pPr/>
              <a:t>51</a:t>
            </a:fld>
            <a:endParaRPr lang="en-GB"/>
          </a:p>
        </p:txBody>
      </p:sp>
      <p:sp>
        <p:nvSpPr>
          <p:cNvPr id="2" name="Title 1">
            <a:extLst>
              <a:ext uri="{FF2B5EF4-FFF2-40B4-BE49-F238E27FC236}">
                <a16:creationId xmlns:a16="http://schemas.microsoft.com/office/drawing/2014/main" id="{605146F5-8B99-F87A-84F7-985AD0B3E519}"/>
              </a:ext>
            </a:extLst>
          </p:cNvPr>
          <p:cNvSpPr>
            <a:spLocks noGrp="1"/>
          </p:cNvSpPr>
          <p:nvPr>
            <p:ph type="title"/>
          </p:nvPr>
        </p:nvSpPr>
        <p:spPr/>
        <p:txBody>
          <a:bodyPr/>
          <a:lstStyle/>
          <a:p>
            <a:r>
              <a:rPr lang="en-GB"/>
              <a:t>ISIS-II: the successor to ISIS</a:t>
            </a:r>
          </a:p>
        </p:txBody>
      </p:sp>
      <p:sp>
        <p:nvSpPr>
          <p:cNvPr id="20" name="Content Placeholder 3">
            <a:extLst>
              <a:ext uri="{FF2B5EF4-FFF2-40B4-BE49-F238E27FC236}">
                <a16:creationId xmlns:a16="http://schemas.microsoft.com/office/drawing/2014/main" id="{39D8C26D-FB2A-EC89-B898-92580ACE0C60}"/>
              </a:ext>
            </a:extLst>
          </p:cNvPr>
          <p:cNvSpPr txBox="1">
            <a:spLocks/>
          </p:cNvSpPr>
          <p:nvPr/>
        </p:nvSpPr>
        <p:spPr>
          <a:xfrm>
            <a:off x="976292" y="843462"/>
            <a:ext cx="10511515" cy="25855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3088"/>
                </a:solidFill>
                <a:latin typeface="Segoe UI" panose="020B0502040204020203" pitchFamily="34" charset="0"/>
                <a:ea typeface="Verdana" panose="020B0604030504040204"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is-IS" sz="2400">
                <a:solidFill>
                  <a:srgbClr val="1F3088"/>
                </a:solidFill>
              </a:rPr>
              <a:t>The UK‘s next-generation neutron and muon source</a:t>
            </a:r>
          </a:p>
          <a:p>
            <a:pPr marL="914400" lvl="1" indent="-457200">
              <a:buFont typeface="System Font Regular"/>
              <a:buChar char="⁃"/>
            </a:pPr>
            <a:r>
              <a:rPr lang="is-IS" sz="2400">
                <a:solidFill>
                  <a:srgbClr val="1F3088"/>
                </a:solidFill>
                <a:latin typeface="Segoe UI" panose="020B0502040204020203" pitchFamily="34" charset="0"/>
                <a:cs typeface="Segoe UI" panose="020B0502040204020203" pitchFamily="34" charset="0"/>
              </a:rPr>
              <a:t>ISIS‘s scientific leadership with</a:t>
            </a:r>
            <a:r>
              <a:rPr lang="en-US" sz="2400">
                <a:solidFill>
                  <a:srgbClr val="1F3088"/>
                </a:solidFill>
                <a:latin typeface="Segoe UI" panose="020B0502040204020203" pitchFamily="34" charset="0"/>
                <a:cs typeface="Segoe UI" panose="020B0502040204020203" pitchFamily="34" charset="0"/>
              </a:rPr>
              <a:t> (more)</a:t>
            </a:r>
            <a:r>
              <a:rPr lang="is-IS" sz="2400">
                <a:solidFill>
                  <a:srgbClr val="1F3088"/>
                </a:solidFill>
                <a:latin typeface="Segoe UI" panose="020B0502040204020203" pitchFamily="34" charset="0"/>
                <a:cs typeface="Segoe UI" panose="020B0502040204020203" pitchFamily="34" charset="0"/>
              </a:rPr>
              <a:t> modern technologies</a:t>
            </a:r>
          </a:p>
        </p:txBody>
      </p:sp>
      <p:sp>
        <p:nvSpPr>
          <p:cNvPr id="4" name="Content Placeholder 3">
            <a:extLst>
              <a:ext uri="{FF2B5EF4-FFF2-40B4-BE49-F238E27FC236}">
                <a16:creationId xmlns:a16="http://schemas.microsoft.com/office/drawing/2014/main" id="{3CD2C21F-EB1D-F177-0140-25AF187DA1CD}"/>
              </a:ext>
            </a:extLst>
          </p:cNvPr>
          <p:cNvSpPr txBox="1">
            <a:spLocks/>
          </p:cNvSpPr>
          <p:nvPr/>
        </p:nvSpPr>
        <p:spPr>
          <a:xfrm>
            <a:off x="7377545" y="4209332"/>
            <a:ext cx="804017" cy="265686"/>
          </a:xfrm>
          <a:prstGeom prst="rect">
            <a:avLst/>
          </a:prstGeom>
          <a:solidFill>
            <a:schemeClr val="bg1"/>
          </a:solidFill>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3088"/>
                </a:solidFill>
                <a:latin typeface="Segoe UI" panose="020B0502040204020203" pitchFamily="34" charset="0"/>
                <a:ea typeface="Verdana" panose="020B0604030504040204"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s-IS">
                <a:solidFill>
                  <a:schemeClr val="tx1"/>
                </a:solidFill>
                <a:latin typeface="+mj-lt"/>
                <a:cs typeface="Segoe UI" panose="020B0502040204020203" pitchFamily="34" charset="0"/>
              </a:rPr>
              <a:t>2030s</a:t>
            </a:r>
          </a:p>
        </p:txBody>
      </p:sp>
      <p:sp>
        <p:nvSpPr>
          <p:cNvPr id="6" name="Content Placeholder 3">
            <a:extLst>
              <a:ext uri="{FF2B5EF4-FFF2-40B4-BE49-F238E27FC236}">
                <a16:creationId xmlns:a16="http://schemas.microsoft.com/office/drawing/2014/main" id="{7F2E35C3-0BDC-EA5F-5BDB-29F084108173}"/>
              </a:ext>
            </a:extLst>
          </p:cNvPr>
          <p:cNvSpPr txBox="1">
            <a:spLocks/>
          </p:cNvSpPr>
          <p:nvPr/>
        </p:nvSpPr>
        <p:spPr>
          <a:xfrm>
            <a:off x="10217735" y="4195472"/>
            <a:ext cx="804017" cy="265686"/>
          </a:xfrm>
          <a:prstGeom prst="rect">
            <a:avLst/>
          </a:prstGeom>
          <a:solidFill>
            <a:schemeClr val="bg1"/>
          </a:solidFill>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3088"/>
                </a:solidFill>
                <a:latin typeface="Segoe UI" panose="020B0502040204020203" pitchFamily="34" charset="0"/>
                <a:ea typeface="Verdana" panose="020B0604030504040204"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s-IS">
                <a:solidFill>
                  <a:schemeClr val="tx1"/>
                </a:solidFill>
                <a:latin typeface="Arial" panose="020B0604020202020204" pitchFamily="34" charset="0"/>
                <a:cs typeface="Arial" panose="020B0604020202020204" pitchFamily="34" charset="0"/>
              </a:rPr>
              <a:t>2040s</a:t>
            </a:r>
          </a:p>
        </p:txBody>
      </p:sp>
      <p:pic>
        <p:nvPicPr>
          <p:cNvPr id="7" name="Content Placeholder 5">
            <a:extLst>
              <a:ext uri="{FF2B5EF4-FFF2-40B4-BE49-F238E27FC236}">
                <a16:creationId xmlns:a16="http://schemas.microsoft.com/office/drawing/2014/main" id="{DF186260-E812-7F32-F463-8DDF64E35637}"/>
              </a:ext>
            </a:extLst>
          </p:cNvPr>
          <p:cNvPicPr>
            <a:picLocks noChangeAspect="1"/>
          </p:cNvPicPr>
          <p:nvPr/>
        </p:nvPicPr>
        <p:blipFill>
          <a:blip r:embed="rId3"/>
          <a:stretch>
            <a:fillRect/>
          </a:stretch>
        </p:blipFill>
        <p:spPr>
          <a:xfrm>
            <a:off x="266700" y="2170845"/>
            <a:ext cx="11605443" cy="4314940"/>
          </a:xfrm>
          <a:prstGeom prst="rect">
            <a:avLst/>
          </a:prstGeom>
        </p:spPr>
      </p:pic>
      <p:sp>
        <p:nvSpPr>
          <p:cNvPr id="8" name="Content Placeholder 3">
            <a:extLst>
              <a:ext uri="{FF2B5EF4-FFF2-40B4-BE49-F238E27FC236}">
                <a16:creationId xmlns:a16="http://schemas.microsoft.com/office/drawing/2014/main" id="{F3035216-566B-A057-AB44-00FA39559911}"/>
              </a:ext>
            </a:extLst>
          </p:cNvPr>
          <p:cNvSpPr txBox="1">
            <a:spLocks/>
          </p:cNvSpPr>
          <p:nvPr/>
        </p:nvSpPr>
        <p:spPr bwMode="auto">
          <a:xfrm>
            <a:off x="630945" y="5590918"/>
            <a:ext cx="3699755" cy="4236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2000" kern="0">
                <a:solidFill>
                  <a:schemeClr val="bg1"/>
                </a:solidFill>
              </a:rPr>
              <a:t>ISIS-II at RAL</a:t>
            </a:r>
          </a:p>
        </p:txBody>
      </p:sp>
    </p:spTree>
    <p:extLst>
      <p:ext uri="{BB962C8B-B14F-4D97-AF65-F5344CB8AC3E}">
        <p14:creationId xmlns:p14="http://schemas.microsoft.com/office/powerpoint/2010/main" val="2634505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2;p11"/>
          <p:cNvSpPr/>
          <p:nvPr/>
        </p:nvSpPr>
        <p:spPr>
          <a:xfrm>
            <a:off x="7408853" y="2304059"/>
            <a:ext cx="3941686" cy="3652900"/>
          </a:xfrm>
          <a:prstGeom prst="rect">
            <a:avLst/>
          </a:prstGeom>
          <a:noFill/>
          <a:ln>
            <a:noFill/>
          </a:ln>
        </p:spPr>
        <p:txBody>
          <a:bodyPr spcFirstLastPara="1" wrap="square" lIns="51427" tIns="25706" rIns="51427" bIns="25706" anchor="t" anchorCtr="0">
            <a:spAutoFit/>
          </a:bodyPr>
          <a:lstStyle/>
          <a:p>
            <a:pPr marL="285750" marR="0" lvl="0" indent="-285750" algn="l" defTabSz="6858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en-GB"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£5.1m UKRI Infrastructure Funding for ISIS-II Feasibility, Design Studies and R&amp;D – ‘Phase 1.2a’ covers FY21/22 – FY24/25.</a:t>
            </a:r>
          </a:p>
          <a:p>
            <a:pPr marL="285750" marR="0" lvl="0" indent="-285750" algn="l" defTabSz="6858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en-GB"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The next bid for UKRI Infrastructure Funding will be an indicative bid for the full facility and will involve HMG scrutiny</a:t>
            </a:r>
            <a:r>
              <a:rPr lang="en-GB">
                <a:solidFill>
                  <a:srgbClr val="E7E6E6">
                    <a:lumMod val="50000"/>
                  </a:srgbClr>
                </a:solidFill>
                <a:latin typeface="Arial" panose="020B0604020202020204" pitchFamily="34" charset="0"/>
                <a:cs typeface="Arial" panose="020B0604020202020204" pitchFamily="34" charset="0"/>
              </a:rPr>
              <a:t>. </a:t>
            </a:r>
            <a:endParaRPr kumimoji="0" lang="en-GB"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285750" marR="0" lvl="0" indent="-285750" algn="l" defTabSz="6858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en-GB"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Timeline and requirements for bid preparation are under discussion with STFC Executive Board and Infrastructure Fund, but some bridging funding will be required.</a:t>
            </a:r>
          </a:p>
        </p:txBody>
      </p:sp>
      <p:sp>
        <p:nvSpPr>
          <p:cNvPr id="8"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275451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10" name="AutoShape 2" descr="data:image/jpg;base64,%20/9j/4AAQSkZJRgABAQEAYABgAAD/2wBDAAUDBAQEAwUEBAQFBQUGBwwIBwcHBw8LCwkMEQ8SEhEPERETFhwXExQaFRERGCEYGh0dHx8fExciJCIeJBweHx7/2wBDAQUFBQcGBw4ICA4eFBEUHh4eHh4eHh4eHh4eHh4eHh4eHh4eHh4eHh4eHh4eHh4eHh4eHh4eHh4eHh4eHh4eHh7/wAARCACE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OuNXgg1aPTmimMjgEMq5UZBIz/AN8mtGsu7vryLWo7WLS3mhZQWuBwF68UAPh1iGaJJYrW9dHUMrCA4IPQ07+1E/5877/vwapeDdY0vUdDs0s9QtZ5Y4VjljjmVmjdRhlIHcEEfhW5QBQ/tRP+fO+/78GsrxDPqd4tv/ZU15YtHIGk3WhYSLkfL7dD+ddJRQBwzp4s2R7dTn37CHP2QgZ2gDH45JP0plxF4vZZPK1iYM4AybI4X5mJwPoVHttrvKr319ZWMfmXt3BbJ6yyBR+tBUYuTtFXZx7weI7i2kjuNWvYpDPvR4LMgrGPMwvPf5o+f9io5I/GQDpFrEm3btjLWBLdMbj6n+ta914+8F2zbZvE2mKcZx54PH4VSX4pfD9nKDxTYZBxnccfyrN1qa3kvvO6OU46avGhN/8Abr/yI9R/4ShtQ8zT7yZIXVd3m2jHawQgkD0LYOKsaPJ4ihvLaTUrya4hRXEyR2RHmE/dI9MDr6mp7X4heCbqURQeJ9NZyMgecB/Oty01LTrzH2S/tZ89PLlVs/kaqM4y2ZhWweIo/wAWm4+qaI/7UT/nzvv+/Bo/tRP+fO+/78Gr9FUcxQ/tRP8Anzvv+/BqzZ3Ed3brPFu2kkYYYIIJBBH1BqaqOhf8g8/9d5v/AEa1AF6ory4jtbZ7iXdsXGcDJ5OBxUtc3e3OsfYLxtTtrW2gSWPyn83qvm4yfTjafxoA1f7UT/nzvv8AvwaP7UT/AJ877/vwavg5GRyKKAKH9qJ/z533/fg1BqN/JNYTxWsN9BOyERyfZydrdj+da1FAHCQQeKwFM2tXUhSQMAtkVBXnIPr1X8j61KE8SyrdpNqVyiyWvlQmO0O6OQqQXz35wQPau0d0jUs7KoHcnAqncaxpNucT6nZxH0adR/Wk2kXGnOfwq5yZi8WQlUttYuJIgSSZrIlzllIH5Aj8addr4pNnaeTfztdxoyzu1oVV8tkEAdMD+VdAfFXhoE517TRg4P8ApC/401PFnhh/u6/pp5x/x8L/AI0uePc2+pYj/n2/uZiW58WCRTcalIVE6udlieY9zErz3IKjPsfWum/tRP8Anzvv+/Bp8GqaZP8A6nUbST/dmU/1q2CGGQQR6iquYShKPxKxR/tRP+fO+/78Gj+1E/5877/vwav0UEme+rQxo0klreIigszNAQFA6k1oVS1//kBah/17Sf8AoJq4v3R9KAFqteXsVq6RsksjuCVWNCxwMZP6j86dqLXUdnI9nGss4xsRjgHnnn6ZrEg1GaHWtJi1trSzu7uC4jiiEuS7hkbavqdoJ/CgDT/tRP8Anzvv+/Bo/tRP+fO+/wC/Bq/RQBnSakrRsq2t8rEEA+QeDXMyN4sOXW9kQLGoWMWjHcw2g5Pvh/xYeldvVPUtV0zTU36hqFrar/01lC/zpNpblQhKb5Yq7OOtV8YragyahL50qR+YrWrERkKm8L9SH5/2h6UeT4uW1hiTWJiwCiVmsmJICqDg+pO8/iK1pfiF4IifY/ijSw3p54NVj8T/AIfj/ma9N/7+VHtqf8y+87o5Tj5bUJ/+Av8AyK15b+JRPe3FhrF4jTl/KjlsyyRAl9uPXAKf98mpUXxK0d6lxqNywkTFvssipQ785J+mR9DT2+KPw+U4PivTemf9ZTofib4BmfYnirTSfeXFHtqf8y+8byfMEr+wn/4C/wDIp2h8Z/u2uNQOMHzEWzbJOVxg+nDfg2K6DRr66t9Mhh1Jby6ulB8yVbUqGOTjj6YFXdM1jStUQPp2o2t2p/55Shv5Veq009jgnCUHyyVmUP7UT/nzvv8AvwaP7UT/AJ877/vwav0UySlBqUMlxHAYbmJ5M7PMiKg4GTz9Ku1Rv/8AkJ6d/wBdH/8ARbVeoAyfEOvWuitbLcw3MhuN+3yoywG0AnOOnWp21WHzpYlt7t2ibaxSEkA4z/IioPEOsPpTW4XS7u+83fzCuQm3HX654+lcbL8VvCOifELWPCmv340u8SWKSJ7gYjlVoUPDduc9aAO5/tRP+fO+/wC/Bo/tRP8Anzvv+/BqfTr6y1G2W5sLuC6hYZWSJwyn8RVigCh/aif8+d9/34NH9qJ/z533/fg1dldY42kc4VQWY+gFeO3v7QvhSDVJLSHTdTuokYqZ41GCQew61jVr06KvUlY9LLsnx2ZOSwlNz5d7dDu/FDavfC2fRbq80+SHeWDWhZZCVwufoTn8KpIniVoL1bjUbh3kC/ZilmV2YYE7vXIBH4mvOdY/aBu5Cq6H4Tnb5jlrmTAI7YA9qxrj47+O8fJ4Zs48jg5Zh1rhlnWCi7e0R7tLgbOJpNxjH1lFfqetWh8Z/u2uNQIHlfOgsmJ35HOfQfNx6EV0Wk31zBpsEN/He3N0iYllFsVDn1xXgP8Awv7xnEw8/wAM2xAHzY3ck9Ks2/7RGtRuTfeFR5ZPBVyCBxTjnGDltM1fAOdJXUIv0lH/ADPf/wC1E/5877/vwaP7UT/nzvv+/Bryax/aH8LGFDqGnanbuTyBFuAqx4E+PHg3WJ0029vLi1u5J5FRp49qkGRtoz2wu0V30a1OvFunK+23nf8AyPIxPDObYZN1aEkl+h6j/aif8+d9/wB+DR/aif8APnff9+DVO21iC98Rw21leJND9ld5FTkBtygHP4mtuuipTlTtzdTwUytZ3sV08kapLG8YBZZEKnBzg/ofyqzVGD/kPXf/AF7Qf+hS1erMZWkvraPUI7BpALiRC6r6gf8A6qS/N+Jbb7GsTJ5n78OcfJg8j3zisjUI428e6U+071s5+RjoSvB7/T8a1b+3uZrm1eC8MCxuTIgGfMHp/n1oA/J/xrq2raX8SvEk2n6ld2Mw1e6Ja2naPnzm6EEV3/gX9p74teGHjSbXBrVqnBh1BA5x6BhgivNPiSGHxE8Shm3EatdZOMZPnNXP0Afot+zf+0tpvxT10eF9T0dtI1xoWlh8t98M4UZYKeoIHOD7173qN5bafYzX15MsNvAheR2OAoFfnv8A8E+fL/4X42+He39kXGxtudhynPtxkfjX278a9LvtY+GmsWGnjdO8OQo6sAQSP0qKknGLaOrA0IYjE06VSXLGTSb7Jvc8W8efGzXtev5bHwix0zTkJX7SVzJLz1/2RXDNp97qknmare3d8xPWaZm5zzwaxvD8ipE0DgK43B0bhgR6/pXZWk8bIzKQfUjtX5hm+aYuc2mz9vx1KnkVP2WBpqNuvV+be7/IzxoWnW6lfs6K27Bwowe9PXS9N8tV8sdOmB6//WqzdJIysQyjPJVewNUPss5l3ZYYGB6fj/ntXiRnOSu5nDSr1sQuaeIaY+TRtPk6Rp04UKMHj/61Vv7E+zuJtPupreTOQ0UrIV47EVdiguNgDfK5G7A9u5rQZmiiJ+6q52k9accTVpP3JkTzLFYeSVOtzX0t0E0H4i/EDwwsccOrHUYFOfs1385x3AbrXu3wk+J+n+OYpLWS3Nhq0CgzW7NkN/tL6ivnHVJot75A6bgR1x9a2f2fdL1TVvira6npyutnY7nuZuQpUg/J75OOK+0yHNcVVqKnPVFZzkuBx+W1cVVpqnOMXLmStr2a2d9u9z63qjoX/IPP/Xeb/wBGtV6qOhf8g8/9d5v/AEa1fcH4qS2V9bXjzpbyBzC+x8djXnf7T91GvwF8bxx3CrPFpbMQrYZckbT7dK6vwjHGupa9JGpXffnI4xwMZGPfPXvmuP8A2obO1T4EeOrxYUE8uklXfHJCn5fyyaAPzm0P4mfEHRG3aX4y1u39vtjsPyYkdq7zQv2ofjJpQRW8SrfqpBP2y3VyfbPFeU6d4f13UXC2GjahdE/88rZ2/kK7HQvgh8WNaCtY+BdYMbEfvJIfLUfUtigD6p+HX7Vl7rngmS41Pw5ENcjuPJXyXIhlXAO/nkHnGKdd/Er4k6/Kzpq0ekW74wlvGNyj6nn3rD+GX7Lvi/SPBEr6pqdlb6zJP5sdorb0RcAbSw4yT6dKvXfg74g+GCI77w5NfQq2xZbX94p9D618vnkszV/q23kfq3DtHJnlsHQ5HievPa9/JS0+4he3vrtQ+s+IdXu253h7hgNuTngGs+XTdIhctLG8zjtI5Y/SrU2pGB2GoWF9ZPjkS27AZ6/0qo93pMqlRfRkEENvyDyOa+CqTxzk/bOX4nsUFjk/3zml/dWny5dCIR6Cu6NbKEMMHlehPPNSxxaDtCrp8EmRlm29D/k0jQaTvLJfW4zjB3jBxTI7fTFTLanAjFtxG8cDnH9Kz5k18UvxOy9OUb81T/yYlTTdKkHmQpJDvbGElKlfyPar1rHrlhIJNH8U6pbsoBVftDMvT0NVIrzQ4QxW9jPzDOPmz1/x/SprbUpJWSPTtK1G7fG4bLdiCf8AIrahUx6l+4cvxOSrLHyuqXM1/fWn/kysbNn8V/iN4aUfabyDWLZSM+emHx9RXsvwq+LOi+OS1osMljqCDc0LnII9QfrXh9n8P/iP4nYQrojadalsGS6OzAPfHWvYvhD8ILPwVMdRvLw3mouu0svCKOpAH4CvvsmlmTS+sbeZ43EdLIVgW63IsT09n/7cl7v6no+vf8gK/wD+vaT/ANBNWmdY4TJIwVVXLE9AKq69/wAgG/8A+vWT/wBBNJrriPQL5yMhbaQ49flNfSn5SW4JY54VmhcOjDKsO9fL37fHiO50PRfAXiLQ7xVvLDXGuIJEbPzImefbsfUGvozwUXbwnphkKlzbru2g4z3689a+Xv8Ago1ZWtl8P/CcVrAkSf2pLwB/0yoA9M+HX7Tnwt8UafZC/wBci0TU5Y18+2vAUVJMcqH6EZ6GvW9Q17R7HQJNeuNQtxpiR+ablXDIV9QR1/Cvx8hilnmSGGN5JHYKiIuWYnoAB1NfTPh7wn4+8L/BLTG8Rf23aade6g5XT7pv3UQCgxuF6puDNwf7uaxxFX2VJztsexkGWRzTMaWElLlUnq/RX083ay8z1f4kfH3W9VlksvCSNpdjyPtLjM0g9R2UfrXjl/eahqlyZ767ub2Vv4ppC5P505Ahh4w3Pfoa3vDv2RWUyIGbIxn1r4nG5jUac5a+R/ROFwGCyPDtYSja33v1e5z8enXL422rn1+Spn0XUFAH2RlB6bhjNeiR39tDG2UQrnbuz3FUptasZk5Gcrhty/57V4SzXESfu09Dy6XEmY1ZPlw2ne9zhX0y4Qtuh2Y/E9KbJYyJxIqj5c/hXXS3VpJcxyGON4cgugbaxA4OD271f1668FTaO40nQL+11KRQqXE+oeYq8jOFA54yK9DD4iVSLc2o26anqQzeteCnTeva2nrdp/cmcLYzXenzLPZ3VxaSZBDwyFD+leu/DX4469olxDZ+JZH1fTGYKZm4niz3z/EBXkl3FliqvuIPSoJCFiw3qQeelehhsXVptShI3zDKsHm1L2eKgpX+9ej3R+hEbrIiyRsGRgCrA5BHrS1xvwRXUY/hV4fXVBILkWo4k+8Eydmf+A4rsq+3hLmipdz+YMbh1hsTUop35W1fvZ2uUb//AJCenf8AXR//AEW1XiQOpAqjf/8AIT07/ro//otqz/GbskOm7Sw3X8akKcZGGz/KqOYteIb7UrGGJtN0tr92LbgHC7ABkfmcCvif9rSe3Hx11lblo428i2+VmPI8lcHivtnXpdZjWH+x7WCdiW8zzX2gDHGPx/rXxJ+1vHA/x31lrmGAv5FtyZcceSuOKAOF8K+NdW8LXaXXh/xBNYOhyFSZvLP1Q8Gvvn4N+K5vG3w20fxJcRpHPdRHzQn3S6sVJHsSM/jX50eTYf8APC3/AO/9foD+zQtuvwM8LLaqqxfZW4VsjPmPnn65oA6P4kTSweCtTeFgreSRk9q+MPCEElxdbR90ue2c19f/ABruPsvwx1qfcylYMAqOQSQP618leCA64cfdJH1A/wAK+Q4rm40lY/X+Ab08nxNRbuSX3L/gno2jafbrApMW44B/z6Vf8iJRwu0biQB0H/16itSPLDRY3FRz0J9P8+9TKPkA5LZ7dPzr8knJtttn5lmeIxVXFynOo9xhtLZiD5as2Mjjp9aZJp1pKQXhQjowwCV9qljUgOWA4Gen+c0sbgBixwR3o5pdGYRx2KoW5ar+9nN6xpNskLGO3Q8HAI+7+P5V57r0UFrPHJGqq8bhhgehr1nViohfgFcck9+teT+KwpuwqkHc2Cwr6PIqtR1Urs/aOA8dWxlO1aV7H214DkNz4Q0q8kjRZprSNmIAycj2rcrG8Cwi38GaPArbhHZRKD64UVs1+ywbcVc/FcZy/WKnLtd/mUYP+Q9d/wDXtB/6FLV6qMH/ACHrv/r2g/8AQpavVRzGReQ3Z8VWM6Qq1qLeRZZCoyjcbeevOT+VFxHp0usQTPqJM0bHZF5vHzIQQB9OfqK1zjBz0rnVm8MtrEKrFGbo4EbeWcdGP0/hb8qAPgt/2a/ih4z8aazqVlpMNhpd1qNxNBdXkwUPG0rFWUckggg1614I/Yn0mAJN4w8VT3j/AMUFhH5af99Nz+lfVvhsqfD2mmPGw2kW3A4xsFX6AON+GHww8FfDewe18KaNFaPIMTXDnfNL/vOece3SuyoooA8v+IXwX8O+JbmfUtPkfSNTlIYywj5GP+0v+FeY6p8HvH+jMRpqWOqRA4V4pNjkdckNX09XmHxI+OfgLwRJJa3WoNqN/Hw1rZDzGU+jHoK83F5ThcVrUjqfUYHi/MsLTVGUlUguklf8dH+J4zceGfiBbN5c/hK/CruyY0DDH1HWoUsPFuR/xSmrHILY+znkf5NdQv7WWiM/y+ENT8ojIb7RHn8qnX9rDw15bNL4X1ZSOwkQ15MuEsE+rO//AFzUl7+Fh8nJfqctbeHfHd780PhLUwe29Av6mtaz+F/xL1RVMtla2CNwTPcDcvvgVox/tZeG5CrL4W1byz/EZEz+VdD4Y/aY+H+q3UdtqC32js5Ch7mPMYOe7DpWtLhbAwd2myHxpWg70cPCL9G/1IvDvwAhM6XHijXJLtQf+Pa1Xy0+hY817B4b0HSfDumR6bo1lFaWydFQdT6k9zVrTb6z1KyivdPuobq2lUNHLE4ZWHsRVivaw+Do4ZWpRseFmWe4/Mko4io3FdFovuWgVR0L/kHn/rvN/wCjWq9VHQv+Qef+u83/AKNauk8goaPFqUFzqoNvEpa53QOy7VdPUkc+34VU1WDVL3S7211u1sZrKRolEbDcHHm87h0Py7ePrXTSSJGm+R1RfVjgVj6lqmn3mnzx2t5DM8ckW8K3IzKAP1Uj8KANO0srO0Xba2kFuPSKML/Kp6KKACiis/xDrek+H9Lm1TWr+CxtIl3PLK+B+HqfagC3PbW9wu2e3ilHo6Bv51n3Hhrw9cf67Q9Of62yf4V4x4m/am8DabI8em6fqmq4OFdEEaMfYtWTH+1jopZt/g/UlHYi4jOaTSe6NYV6lP4JNejPcX8EeD2cM3hvS8/9e60ieBvByNuXw1pgOc/8e614uf2sPCqRb5fDWrrgDIDIeaG/av8ADHlq0fhnVmJGcF0GKn2cOxv/AGji/wDn7L/wJ/5nusPhvw/CQYtD01CMY22yD+nvWjDBDCP3MMcf+6oFfNo/a30Nldl8H6mVRmU/6RH1BrrvBv7Sfw91+6htrp7zRpJeFa7jxHn0LDgVSSWxzzrVKnxyb9We0UVHbTw3MCXFvKk0UihkdGBVh6gipKZmUtf/AOQFqH/XtJ/6Cak1GO4l0u4jtXCXDwssTHoGI4P51Hr/APyAtQ/69pP/AEE1cX7o+lAGLZLr0OhWqNHam9EY89d3G/PIHbGM18yf8FAbPXdR8DeCrKS0FzqM2qTKIbVS7M2w4CgdeK+r7u8tbRN1zPHEP9o4rLzpeq69pd9H9nu/Jt55LaXAbYd0all9OCRn3oA8B/ZV/ZssfBcFl4y8ZwrdeJWUS29qwzHYZHH1kx37dvWvonxFo2m+INHuNJ1a1S5tLhdro36EehHrWhRSaTVmXTqTpzU4OzWqaPlD4i/AvxH4fne68NiTWdO5YIvE0Y9CP4vqK8tkkms7horqGW2lXqsilWBHsa/QGuV+IZ8DWOlNqPjOHS1ts7BJdRqWdj0Ve5J9BXi4nJadR3g7H6blfiXiKUFTx9P2lvtLR/NbP8D4q/tBwzKJMqQVHNH25QeJAAR0z1Nd9rfxP+BY1Mx2fw7u7y1MkYNwjeUMPGZAQpOegro/D/jr9m8u7T6IbF45PLb7XbOyhvl75P8AeFcP+r8u6Pe/4iTlKV1Rnf8A7d/zPHBeTS5YKzjkfIhOKA1w/wAq20zg8YETf4V9m+EPEHw01iIW3hu+8Pzhcr5UIQEEEgjBGc5BH4V1kdjYocx2dsp9ViUf0rdZBH+b8Dgl4oUU3yYX/wAm/wDtT4g0Pwd4v110TS/D1/KDwJDEUT8S1e2/Cr4Crp93Dq/jOWC7ljO+Kwj+aNW9XP8AFj06V70OBgUV3YfKaNF8z1Z8/m3iHmOOpujQiqUXvbWX39PkkCgKoVQABwAO1FFFeofAFG//AOQnp3/XR/8A0W1LrFlJewRpE0KvHKrgyxBxgdsf1pL/AP5Cenf9dH/9FtV6gCrqy3zabMumyRR3hX900gyoPuK+Gf2t21NfjvrIjaAr5Ftgkgf8sV9a+2NY0/VrqVTaat9mQFjgR8jIAA9+cn8q4HU/g74X8U/EbWfFXiZZNRdnhihtj8saBIk5OOWJNAHw5oel+LNdvksdG0839w5ACQANjPqQOPxr9Bfgf4Z1Lwf8LtF0HV5EfUIIma4CHKq7MWKg98Zx+FdHoWg6LoVuLfRtKs7CMKFxBCqZA9SOT+NaNAHBfH+O8m+FmrQ2SlnZBvx/dBBNfKnhC4hhCsHOSOEHr2r7ivbaG8tJbW4XdFKhRx6g14vqP7PHhsXUl1a69qFhbZLOnykKP949BjNfP55lVTHRSgz9H4Q4kwGBwNXB4xuN3dNJu+lrO3pocXZ6hatCN0yEr6EYUj+laCXNs3IkTAxk5ryz4iv4F8N6hc6ZoXi7UNZu4VLSiCIeUuATjf0PKkfhXFL4rvYZG/eXA9DuBJ5P+FfE1OCcX9lnNicr4cxUnUjjbX6OMv8AI+iEnh/dqzDdvIpxmjO4bwgxnn1r54/4TS+U5Wa5yM4JPrT7Xx2GllXVry/gijUPI0ShztOeg9flrH/UvHX3Rw1eHcjerzBW/wAMm/yPZfEmqW627rEyyN90BemK8zkWS/161iRMvLMqqoXJHzYHFes/CvwZ8N/HcMsNp42vrjUImAltmAglX6Kevfkelek+EvgX4d8O+JrXXIdSvrl7V98cU2CM9smvoMr4Xr4SScmj7HJ+JMhyPDTpUKjnJJ2916u2h6boduLTRrO1VQoigRcAYxhRVyiivu0rI/IJzc5OT6lGD/kPXf8A17Qf+hS1eqjB/wAh67/69oP/AEKWr1MkD0rDOsRnWI7YaPdlnxmcxAbevXv61uUUAY2k3r2+l2lvLp9+JI4URsQ55CgGp49WSRdy2GofQwcj9au3MK3EXlszqMg5RsGqOh6HZ6OZfsjTt5oUN5shf7vTrQBJ/aY/58L/AP78UyPWEkTctjfn28nn+dXrmFZ4jGzOoJByrYNUdH0a10uaea3aVnnChy75+7nGB26mgDw34z/8Ly8XTS6X4a0N9H0TO3ct0qz3A9WIPyj2FeHS/AH4q3EDMugIzOTktdLknPOa+9apWNrBo+leRbrK8UKswBO5j1OPegD4aj/Z/wDiosahvD8YwOf9JSmj4B/FKaEmPw/Gcgj/AI+Ur7VvtfCwsn9k6o6vCWJjhyVyqnHs3z4x6g+lSeD7e1t7GdLW3vIFExDLcn5icAkj25oA+Jrb9n34rJCqt4fjyP8Ap5Slj+AfxSkTcvh+PHTm5SvvGVBJE0bZAZSpwcHmqGg6NaaLbPb2ZmKO+4+ZIXOfqaAPkb4a+Bf2iPAE0TaBZKtt5waWymuleB178dj7ivqDwd4j1vUdISXxB4Xu9LvhxJHGwmQn1BHb61080azQvE+drqVODg4NUNA0Wz0W3kgs2mKyPuPmOWOcYoAf/aY/58L/AP78Unh5i2mBijITNK21hhgDIxGR9CDV6VBJE8bZwylTg4ODWd4f0Sz0OCWGyMxWV97eY5bnGOM9BQBoyIki7ZEV19GGRWVqOmWsGnTfYrFBITGSI0+Zgr7v6k/jWvRQBnSasqLuOn6gRkDiA9zilGqKRkWN+R7Q0us6TbatbPb3TzrG6FGEUhTj8PpU+m2cOn2aWsBcopJG45PJJP8AOgDH8QeIL2w02S407w9qOo3AwEhAEeSeBlmOAM18vfFHwJ8dPiJrR1DWNHjW3QkW1nFdr5UK+w7n1Jr601XTYdRgMM0kqqylTsbGQetSaZYw6fZra25cxqSRubJ5OaAPhC//AGf/AIqeSG/4R+MhWBP+kpVj/hQHxU/6F+P/AMCVr7n1Sxh1Gye0uC4jfGdjYP50X10tmsGYpZfNmWEBBkgnufYdzQB8I3/wB+KYtWP/AAj8fbj7SnPNSp+z/wDFTYv/ABT8R4HS5SvsjVNR/tWBbS40PVhHvV90agA4fb1+vP0rf0ZUj0izjjjkjRYECpIcso2jAPvQB8If8M/fFWG1uS/h6Pl3YAXKHIJ4qaD9n74qLAqnw/EeO1yhFfc+s6Zb6tZi1umlWMSJIPLcqcqcjkds1PY20dnZw2kO7y4UCLuOTge9AHzT8GdO+OPw6ZbO98PnVfD4+9aG7TfEPWIn/wBB6Gvoi11dpbdJJNL1CJmGShi3Y/EHBqbXNLtdYshaXZlEYdZAY3KnI6cip7C1jsrOK1h3GOJdq7jk0AZmsX5m0i8hWwvt0kDquYcclSBWyhBRSCCMdRVLXdKtdZ082N4ZREXVz5blWypyOR9Kn0+1jsrOO1hLFIxgbjk9c0ALc2tvcrtuIY5B/tLnvmsydbfTNStPs9m3lJbyptgjB25ZCPpnB/KtmsTUfDNhfsxuJLohl2kCUj+9/wDFmgC5/ag/58L/AP78VVudddbSWW00jULqZNwEIjCliMjGScDp3rSW1jWwWzVnEaxiMEN82AMdfWq1lpFpZ38l7CHEsikOS33skHJ/IUAeTeLfFvxzk85fDvw/sLOLftilurtZHILoFYqOOhY49hXjHjL4a/HnxrqNlqHiW0+2yQTBgguUEcaiZj8qjgfLt96+wtY0u31S3aC5aUIy7SEcr3Bz9eKl02zh0+zW1g3lFJI3HJ5JJ/nQB8Hr8AfimHER0CMMPs7c3SdFgaM/+PVNdfs/fFSSO9VfD8eZZ96f6SnTMf8A8Sa+3rjQrSe+ju5JJy8bBlBfgHcG4/ED8Kn1y+bT7Bp0srm8bO0RQDLHg0AfD9l8B/iorQXMGheWwvxcB1ulVgnnu/UHrtYcVtp8P/2ioYLazkvdU+y4RSn9pjqISp5zn7+K+t/Bt1BLp72sFjfWYtm+ZLtcPl/nP/oVW9a0i21ZY0umkCx5wEbHJxz+lAHzR4Yg/am8OwCG3hg1OEM4Ed/MkmF2ptw3B6769H8F+LPjMmpSW/ivwJaXFqJSBLZXSq6oX4O0nBwuCe+eK9hrNtNFs7bWZtVjMvnyqVYFztwSCcD1yKAHNqqqpZrG/AAycw0kerLIiutjfkMMj9x/9erl5bx3drLbTAmOVSrYODg1HpllDp9ktpbgiJWZgCc43MWI+mTQBQlvPP1Sx/0a5iVHdnaVNqqNh6mtisbWPDtjql59quXnD7VACPtHykkcd+T/AErXhjWKJIlztRQoycnAoAyNa0OXUZUdNXvrUKzMUjYbTlcY/Dr9afBK9jeXqvbXswlmEiuqbhjYoxn6g1rU2aMSxNGxYBgQSpwaAKCasrZAsNQBBIwYOePxp39pj/nwv/8AvxUOnaDZWOpy6jC9w00u7d5kpYfNtzwf90Vo3MK3ERjZnUEjlWwaAKCawskRkj0/UGOCQvk8/wA6+b/jtpnx78eTX9lpuivpXh3yGWK1jvFWSY4PMhB57cdK+kdI0a10yaeaBpWefG8u+cke3art3Al1ay28m4JKhVtpwcGgD4Ot/wBn34qLPNJ/wj8W17YIuLlOuH/+KFWLz4D/ABQXdIdATbj/AJ+Uz1NfdNnBHa2kNrFu8uGNY13HJwBgZNc5r99b6haQQ3Gmaq0ZkMmIo8MCkmwZ9s/N7igD43/4UB8VP+hfj/8AAlKoX/7PfxWP2n/in4v38Sxp/pSfeG88+nUV91eHr5Z4RaR2N5apbxKq/aFwSMlR9fu5/EU7XdDstZMJu2nHkklfLkKjkg8469BQB8RRfAf4v2moNe2Gjm2uFuo5YpYrxUdQpbJBB9xX0V8JNa+MGltDpPj7w4b+2I2x38MyGZMf31/i+o5r2asu+0GxvNZh1aUzi4hRUULIQpAbcMj60AS/2mP+fC//AO/FM/tdPNMX2G/3AA/6n/69aVZSaDYr4gOtgz/ajnI8w7OV29PoKAJdPZ5tTubo280UbQxRr5q7SSpkJ4/4EK0KKKACioZrq3huIbeWZElnJESMcFyBk49eKxbbw5PDqf2xtcv5R5hfy2YbeXLY/XH0oA2/tNv/AM94v++xR9pt/wDn4i/77FZ3h+xtDoWnlreN2+zR5ZlBJO0ck+tXfsFl/wA+kP8A3wKAOZGveJoUgE2kW0zSZ8wxTD93xnkd+uMd8Gga/wCJFlaP+xreUDJ3icKCAG4GfXCj/gXtXTfYLL/n0h/74FH2Cy/59If++BQBzTa94g/s/wC0HS4Y5PtBTyt+47ASA3HrwfbNWW1zWBDaN/Y8W+TmdRcA+V8+0j3OCGH0b0rc+wWX/PpD/wB8Cj7BZf8APpD/AN8CgDnJtc8SR6g8KaTaSQM2I5hcDgbmGW9OAp/GmxeIPETSFP7FgwGI3tMF4DAZ/LcR9BXS/YLL/n0h/wC+BR9gsv8An0h/74FAHLxa94mktpt2lW8MkcabTvyHcmPdgZzwDJ9dopbjXPFGF8nSbMZycmbP93GQOc8n/vk10/2Cy/59If8AvgVyXxf1a28J/DzVdag0+2lniRUiR1wCzuEz+G7P4VM5KEXJ9DowmGqYuvChTXvTaS9W7Fm28Q6/I259FhSLzdgbzxkrnhsemK3NF1CS50uCfUVhtLp1zJCJAdh9M18jeAfi7rGi39hDqK29zpttAYTE6cY5IJxyTnjNfW+jJY6hpFnf/YYE+028c23YONyg4/WsMPioV17p7nEXC+MyGcVXs4y2a/rcvfabf/n4i/77FSIyuoZGDKehByKr/YLL/n0h/wC+BUPh9VTTdqKFUTzAAdv3rV0nzZfpHZUUszBVHUk4FQ6heQWFlLeXLFYYl3OQCTj6CsGfXtL1rSp0tWkcAwlg8ZAIaQAdfoaAOg+02/8Az8Rf99ij7Tb/APPxF/32KZ9gsv8An0h/74FJ9gsv+fSH/vgUAc5d654jtmkKaVbXamZxGEnAOzL7SfwVD/wOmtr3iRbkxrpFvNGWwsnm7ABuPJB56bT+NdL9gsv+fSH/AL4FH2Cy/wCfSH/vgUAc1Jr/AIhOn3lwNJiikicCGMyBmde5wPwH5mpm8Qau2nR3EOkxPK0kqsnnj5QhwG992DgfSt/7BZf8+kP/AHwKX7DZf8+sP/fAoA5271vxDHqpgt9KtZLT+GZpwM5UEcDpg5B+lVpPEPiaOwcjRoJLrKhQsuFOUyWyegDcc/Wuq+wWX/PpD/3wK8x+MHiTSfD14llJJDFcPCJII48KxO7G3PbI9qipUVOPMzuy7AVcwrqhSWrOtuta8QR3V4tvpttPEkjeSTKF3IFJXB7knj2zUC6/4nWYRto9rLudgHEu1UUZwSffjp61r+HbjSda0uO+tbeB1YAMRFgZx2yOR71o/YLL/n0h/wC+BVJpq6OSpTlTm4TVmjI0fWdTub9Y77T4rS3MRZnMwJD7iAvvwAc+/tW39pt/+fiL/vsVH9gsv+fSH/vgUfYLL/n0h/74FMgk+02//PxF/wB9ipaytcsrNdEvmW1hDC2kIIQZB2mtRfuj6UAR3FxBbqjTyrGHYIpY4yx7UyG+s5oUmjuYmjfO1t2M4OD+tOvLS2vEVLmFZVVg6hux9f1NZzafZR6vaQrax+WttOQpGQCXjJ/UmgDS+02//PxF/wB9ij7Tb/8APxF/32Kj+wWX/PpD/wB8Cj7BZf8APpD/AN8CgCT7Tb/8/EX/AH2Koa/fXUOnF9I+zT3XmJhHkABXcN3/AI7mrf2Cy/59If8AvgUfYLL/AJ9If++BQBzMuv8AiPdNGmkQL5bgI/m5EgwM49OSetJc+IvEiQyPDoELtkqii4GSctyfbAX/AL6rp/sFl/z6Q/8AfAo+wWX/AD6Q/wDfAoA5+71jX4L5khsba6hkiQxsJAoR9p3hjnpnGPrUVzrnihrCKa10myWf7RIskMlwOIgPlYHuT6e9dL9gsv8An0h/74FH2Cy/59If++BQBjeGdd1HUJ7iPVNNTT1iwFZpQd5wD/X9K3ftNv8A8/EX/fYpn2Cy/wCfWH/vgUn2Cy/59If++BQBJ9pt/wDn4i/77FH2m3/5+Iv++xUf2Cy/59If++BR9gsv+fSH/vgUASpPC7bUmjZvQMCakrLuba3h1XTmigjRvMkGVXH8BrUoAzn17R0OH1K2U4JwXxwOtXDcW4JUzxAjqC44rPbw3oTHLaZbseeSuTz1pbGztZL7UWe2iY/aByVB/wCWa0AN17ULyC3ibSY7a6lMuJFeUKAm1jn/AL6Cj8axf+Eh8SeWJDocIJ4EfnAkn5Tz6Dlh+Ge9dP8AYLL/AJ9If++BR9gsv+fSH/vgUAcvL4i8TLH5i6FA3Hyxif5id+Bn0+Ubv+BD0NTXOteIo7h1h0+1nURxFcy7QWKsX59mCjHvXRfYLL/n0h/74FH2Cy/59If++BQByp8QeKI3lzotvMPN2xKsuDs3MNxPT7u0/iavWut61JdxxTaXbxIVk3uZxgEL8uD/ALRx9M1ufYLL/n0h/wC+BR9gsv8An0h/74FAHPSa74gbTpZoNHgFysqBIHnA3Iy5zn1UnB+lRw674jYwvLpVqqPjeqy5ZPmAJP0BzjrxXS/YLL/n0h/74FH2Cy/59If++BQBzJ17xE1sJhpUMb/aNvlGQEmMLIc9eMsIx7bjRJrvidbtV/sq08kY3FZdxb5j0/AA8+tdN9gsv+fSH/vgUfYLL/n0h/74FAHMJ4i8SGz81tBhWUxllTzwfmx90+nP+HWuohuoWhRpJoVcqCw3jg9xSfYLL/n0h/74FH2Cy/59If8AvgUATxyRyZ8uRXx12nNOrOsoYodbvFhjWNTbQHCjAzulrRoA5/xFJt8T+HkG0kzS5+UEgeWeR6c+lLa67qE2pi0fw9fRRGR189sbMA4DfQ9abr6K3izQH8lmZWm+cRk7Rs/vdB/Wt1biBn2LNGWzjAYZoAqeHST4f04lSpNrFkHt8oq/VHw//wAgLT/+vaP/ANBFXqACiiigAooooAKKKKACvDP2xryOPwRpdmLjZLLfbvKDYLoFOTjuASP0r3Ovnn9rizN9rnhW3Ck7luM49tprz81q+ywk5+R9ZwNCMs9oOT0V390Wz5qIZCA6kZGRn0r7i+At1dXnwm0Ga7cvJ5BUMWySoYgZ/Kvkz4kaXFY3URjXbtjRcV9W/s8x7Pg/oPzbt0TN0xj524968LhrFfWbzWzR+jeJWIhicmoVkt5/+2s7+qOhf8g8/wDXeb/0a1Xqo6F/yDz/ANd5v/RrV9afhpn6XOW8V65FJNKY4hDhJG+RQUHKjt7+9W9YFuNMk8kRD5487Mf89B6fjWVptjHdeIvEsM7uyTmJCQu07fLGQG74z+HNPfw7puj6ZMbJZhvaBTvlLcLICOv1NAHS0UUUAFFFFABRRRQAV8WftIaxJqvxa1RXREWy22qbTncFGc/rX2nXwRqOialqt3rOqJvlEV1JuJyS2GPevDz3FRw9KPM7Js/UvC2jSWMr4mo7csUl/wBvP/gfifVX7OviKx1T4eadYC/Et5ax7Ghkb94qjp9R/wDqr02viD4A6kmm/FnQpppzDC8zRSHsdyMAD/wIrX2/Xdl+I9tRT7aHh8eZJHKs0bg7xqe/ttdu6/ruFFFFdx8SUtf/AOQFqH/XtJ/6CauL90fSqev/APIC1D/r2k/9BNXF+6PpQBkNJZa/5tvHPcRmxuhuaNiuXUHv3HP50lhp8en6pZwRzTyhba4+aV9xO6WNjn8T+VZugw3k6ajHYra2Bh1RlLxHd5yKMfMOxyentWnZQXcOrWi3V157/Zrjnb2MsZHPsCB+FAGxRRRQAUUUUAFFFFABRRVLWk1OSwddJmt4bog7XnUso464FJsqEeaSjexdqpqGp6dp8TS319bWyKMkyyhf514J4t8O/H+7vjCuspJaHKbrKZYwVz1IPOawpvg947n1AzNajUhncr6leZ+YEHJHPXJ/WuCeMqXcY038/wDgXPqnw9g6UYyqYuMnK+kGtLd3JxS/F+R79pfj7wZqmqrpWn+JNPub1iVWGOTJJHpXSjkV8s2XwE8f3mrC7vdQ03TCuNskDn5R6KFHFer/AA6+GWteG762utS8aX+pJEp3W5J2Z7YJOcdc+tPDYjEzS9rTt8zXN8kybDU1LDY1SlbWNnLXspJJfeeg3/8AyE9O/wCuj/8Aotqo6nM6+MNIhE0yK8UxKBsI+B3Hc9x+NXr/AP5Cenf9dH/9FtWXqURbx3pUm47Ut5eNmQD9ex/wrvPjh2r+E7PU9Slvpr7UYnlTYUiuSqAYxwOxrR0pAl1qIBY5uQeTn+BaztY0vxFc6hLNY68trbsmEi8kHacdc/n+daOlBlutR3PvP2kc4xgeWvFAF+iiigAooooAKKKKACiiigAooooAKKKKAKMH/Ieu/wDr2g/9Clq9VGD/AJD13/17Qf8AoUtXqAOe8RFh4p8PfvzEplmBUSFfMPlnggcN68+lTWvhXR7e/W+jhk89WZtxkPJY5J/OoPETqPFXh2M5ZmlmwAOmIzz9Klt38TnVFE0VmLLewJz8+3Pynj2/XHvQBe8OqF8P6cqjAFrEAP8AgIq/VDw7u/4R/Tt2N32WLOOmdoq/QAUUUUAFFFFABRRRQAV5N8YrGPVPHnh+2yrPHaXDlc8gFkAP869ZryTxCzP8drhXf5Y9Fh8tfQtI+f5V8txpXdHJa8lvZfmj6DhxyhiZ1ovWEJP8LfqeG/H6yNjrVvH035z+FfVnw00+30vwBodnax+XEtlGwXdu5ZQx5+pNfM/7T3Gt6Z6mIk/Wvo74PzQ3Hwz0CW3OYzZqB85bkcHk+4NeVwDPnwEZPe36n2XFtSdbhzA1G9G3f1tp+p1dUdC/5B5/67zf+jWq9VHQv+Qef+u83/o1q++Py0xrSO5bXfEFvYi0hlIjaOYZLbmXJ3j+WOuKDZa5badP/amqxXYLQhNsW3BEvzfmCPypbNb6y1vxFfR6a7o5iaEKOZiEAbH5USanqV7YXC3miz2So8O1nYfNmXB/IAH8aAOmooooAKKKKACiiigCj4guZLLQdQvIcebBayypkcblUkfyr57+Eq2v/CCwLeRo0usTTSMxHcn/ABr37xf/AMinrH/XjP8A+i2r54+GqtceCfDbJyIZXVvbkmvzbxIbeGoxvZXf4J2PYqY3EYDhyviMN8XtaK+V2cB4A0+NPjlp1iNiomo/xOFHAJ6njtX21Xxj8O7JtX/aAtYxGjquoPK+4ZAChjn8wK+zq+q4cv8AUot+X5H2niZU5sVhk3r7NX+bYUUUV75+ZlLX/wDkBah/17Sf+gmri/dH0qnr/wDyAtQ/69pP/QTVxfuj6UAcl4fkvIjq32CMXEo1d1m3pswOpI9f4efc+la1jJeSapZteQrG5tbjIzyP3keP0xTnFr4ftswwXMy3N0S+CXIZ8kt7Dim2d6t7q9pKsMsYNtcD51x92WNf6Z+lAGxRRRQAUUUUAFFFFABRRRQAUUUUAFFFFAFG/wD+Qnp3/XR//RbVnal8vjPSisNs2+KQMzEiRQAcbex6nOfWtG//AOQnp3/XR/8A0W1Z+oW1w/jXS7mO1LQpbyrLNjhM/dFACa1deKIr900zTbSa1EeUd5cMWx0I7CvPvF/xi0zwb441XQdUsZtyMkqyxnIO6JSM/wAvxr0HW/E0el3z2p0y+uSibi8Me5emcfWvH/iPY+HP+Fja7qmraa1zIwhjPnEBFAiXGK8vN8ViMNQUsPTdSbdlGKu3udeDzTJcsm6+dN+ytZWvfmdrbeV/I6XRPjf4V1G8MJvlt0bAR5ht+fHQj0OK7XSfGWj6hbi4gu4WBxkBwfb5fWvm7UvDXg3VGZrfT5LP/btZsgfUHis6HwfdQ/ubDxZPb22RhXjYED8O9fOUuLlTbhiqUoSW6cXf9T06HEHh9ma/cY72Mu1RNfja34n2EbmBfvTRr9WAqUHPTmvk2z8CW+oTC2PjHVpLlxwzE7S2Pr9a50eMvHPw88TvZx67c3KRON8c7F0kA4wQfaurA8YYLGVnSinf+u56uTcNZdxDCbybHxrSjuuVpffqfalFcl8L/Gdn4x8N298kird4xPEP4W9vb/Cutr6uElNKSPlMXhauErSo1laUXZhRRRVHOFFFFABRRRQBRg/5D13/ANe0H/oUtXqowf8AIeu/+vaD/wBClq9QBHJBDJNHM8SNJFnYxHK564qO7vrW1mghuJlR52Kxg/xEf/rH51YqlrNnJeWTx28qwXIH7mYoGMZ9RQBR0HVtNGh2AN2mfs0fr/dFXf7X03/n7T9aNJtLq2SZbq4Wfc+YwEwEXH3RV3av90flQBROs6YuM3kYycDryaX+19N/5+0/WoNVsNQuLvzbS8SKIQlRGyZAk3Ah8/QEfjWptX+6PyoApf2vpv8Az9p+tINZ0wkgXkZI6jnir21f7o/KuZtryLSdSMOsa5bEpCd4ddpZmYYJPTgcf8CoA2f7X03/AJ+0/WkbWNMVSzXkYAGSTngVXXxFoBbb/aNsDv2YJxz6VT1TWNNuobP7JrFvAs0gZWIysy5Zdv4kH64oAi17x34f0dCZpLu4fsltbPIx/IV4FY+JtZvviTrHiW60XVYILkqtukkDkpGoIA6fjj3r6c0yCe3s1iuphNKCxLgdixIH4DA/CrOK8rN8qhmmHeHqytF9j38pzqllsKijRUpTVm23tdPRW8j4x+L8mseJtXt5bfR9Sfy0P/Ls3I/KvRPgP8Qrzwx4ei8NeJPD+tLDHKfIuktmZUVj91hjIA65+te6XGn6nJqZuI9UEUHmRsI/KBO0feTPYNx+QrWxXPleRU8shGnQm7I9nGcZRxmXxy+rho8kdved0+/4mPpvibRdQhaW3uztB2nfGynP4ip/DsiS6WJI2DI08xBHf969XLuN5LaWOJxHKyFUfGdpI4NUtFs7603fbLwXAMca4C4AcA7m/wCBHB+ua91HxMmm/dVkaVYviHUrFLa6tXuFWWAwPKp/hDSDafxwa2qy9Y066uZ0msbmO2Yo6ykxglzj5Cf905I+tBJN/a+m/wDP2n60f2vpv/P2n61PZQyRWcMdxIJplRVeTGN7Acmptq/3R+VAFH+2dM3bftke7Gcc9KX+19N/5+0/WoLaw1CPUTNJepJCZmYrswdhB2p+BOf/ANdam1f7o/KgCl/a+m/8/afrSLrOmMoZbyMqRkEZ5FSatbXFxp00NlcC1uGXCS7c7T61i6d4g0e3S5F1q9sxEkhWMKR5ap8pUDHYqaAJfFOp2M3hnVYYrhXkeymVFAJJJQ4Arwj4KyyWPhF7HVbO6tpoJGeJZYWBc46Divff+En8O4b/AImltlW2EZ53en1qnc3Y1TVpbfTtZjik8ho0hKfMsgbJkHrgZFfP8QcP0c7oxpVZuNux62FzRUcFVwc6alGbjLXo47Hy58K7TVdN+M+nazfaZfQWgvpC8r277QGVlBPHuK+u/wC19N/5+0/Wr2KTav8AdH5V6mBwccHS9nF3R18R8Q1M9rQrVIKLjHl0fRNv9SiNZ0skgXkZIOD14pf7X03/AJ+0/Wq2j6dqVrPHJe6ktyghZHQRAb3LAhyfXHGK1tq/3R+Vdh88Y2uarp76LfKt0hJtpABz/dNbK/dH0qnqtrcXMcS2twsBWQM+UyHXnKmpNLguLawjhurg3Eq5zIe/PH6UALfXttZJG91KsSySCNSe7Ht+hrL/ALY02bVLK5ju0MUlrPtbnnDx1szQxTKFmjSQA5AYZwfWsiTSb9dQMlrfRwWgeMpCsQ+VQfnUf73H5UAXP7X03/n7T9aP7X03/n7T9au7V/uj8qiu4nktJo4HEUrIypJjOxiOD+BoArLrOlsMreRke2aX+19N/wCftP1puj2d5aoy3lxHPlEAIXHzBcMfxPP41f2r/dH5UAUW1nS1GWvIwPfNL/a+m/8AP2n61V8SRzpEl3Hex21vFG4lV49wdmwEPHPB/nUdt4h0OO2hSTVraaQBUdwerYHJ9M9aAL39r6b/AM/afrSf2xpm4r9sjyACRz0/yDUCeINBkbbHqFs7bXbCnJwgJY/QYqpoTPfXbXdvq0V1BHNIJFVPmAI+WM/7vWgDT/tfTf8An7T9aP7X03/n7T9au7V/uj8qqatbXFzYSQ2dwLWdsbZNucUAMXWdMZQy3kZBGQRnkUv9r6b/AM/afrTtLtbi2ilW6uVuC0rNHiMKI0PRAB2FW9q/3R+VAGTNf2dzq2nRwXCu++Q4Gf8Anma16yNV0/Ubi7aS01AW8fkBVTZysm7O/P04x6Vr0AQaheW+n2Ut5dyCKCIbnc9AK8V+IlnHqPjfWPJlWRh5avEUJBHlL7Yr26aKOaJopo0kjYYZWGQfwqtYWtxDcXclxcCZJZd8S7APLXAGPevNzPATxtKMKdV05RakpLdNHn5nleGzTDvD4lNx30drPoz5D1b4ezw3732hXl/pVwTkhFZ4ifpW54eh1eCD/iewrM0YyZYo2UOPcY4NfVeB6Cs7XrO9vLeOKxultSJMyErneuDlfxrux9TG5rglhMyqRrW2lKCU16Si0/vufKYngeGIjGE8Q3y7Nxi2vK+7Xk7nhomsrGH+07HRru4kiGWiO7eD7DHNeNePpNT8Sa619DoOpwkk5D27f4V9t6Ja3lpYCHUL37bOGYmYoFyCeBipNTvrTTbNru9kEUKkZYjOK+Ny/gnD4Oq6vtXKXn2+8/WuDM6pcKUuXD4aDm95K8b+qV1c8P8A2ZtF1Lw5ZT3Gs3UNtBcqskVuTlzx1IxxjI4r2z+19N/5+0/WuTvtQhk1V7qHxlbRW7yfJF5I+QbV+UHvzhvyroI/E3h6VisWowSN83yr1O3GfyyK+xo0lSgoI484zWrmuLniqqScui2Ln9r6b/z9p+tIus6Ywyt5GR7ZrH1jxJo02lyx22tR2Vw6gLIYyWjO3fyMf3f51V8P6tZWbztqHim0vUyVACBQrZH+P/j1anmHR/2vpv8Az9p+tI2s6Yoy15GBnHOetXQFIBABB9qxPEGlavfXkUmn6uLKFVAaPyg2WDZzz7UAX/7X03/n7T9aP7X03/n7T9amsIZIbOKO4kE0qqA74xuNSyJujZVADEHBx0NAGfp1zBda3ePbyCRRbwAkdjulrTrmLfRPESzpJJ4hBAZC4EI5UDBH55P/AOs109ABRRRQAUUUUAFFFFABUFzZ2lz/AMfFrDLzn50B5/H6CiigBn9m6fkn7HASepKA0g0zTwIgLG3AhGIx5Ywgznj8aKKALdFFFABRRRQAUUUUAFFFFABRRRQAUUUUAFQPZWbvva1hLc8lBnk5P60UUAIbCxIwbO3I3bv9WOvr9aWOztY7k3MdvEsxBBcKAecZ5/AflRRQBPRRRQAUUUUAFFFFABRRRQAUUUUAFFFFACOquu1lDD0IqqNM04FiLG3G45b92OT6miigBV06wWQSLZW4cKUDCMZ2nqPxqS0tba0j8u1gjhU9Qi4zRRQBNRRRQAUUUUAFFFFABRRRQAUUUUAFNdEkXa6qw9CMiiigCA2FiQAbSDjOP3Y4z1pRZWe/zPskG7BAPljOD1oooAU2VmVCm1hIHTKD0x/Km/2fY7Nn2O325Jx5Y6nrRRQBZooooAKKKKACiiigD//Z"/>
          <p:cNvSpPr>
            <a:spLocks noChangeAspect="1" noChangeArrowheads="1"/>
          </p:cNvSpPr>
          <p:nvPr/>
        </p:nvSpPr>
        <p:spPr bwMode="auto">
          <a:xfrm>
            <a:off x="2786658"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11" name="AutoShape 4" descr="data:image/jpg;base64,%20/9j/4AAQSkZJRgABAQEAYABgAAD/2wBDAAUDBAQEAwUEBAQFBQUGBwwIBwcHBw8LCwkMEQ8SEhEPERETFhwXExQaFRERGCEYGh0dHx8fExciJCIeJBweHx7/2wBDAQUFBQcGBw4ICA4eFBEUHh4eHh4eHh4eHh4eHh4eHh4eHh4eHh4eHh4eHh4eHh4eHh4eHh4eHh4eHh4eHh4eHh7/wAARCACE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OuNXgg1aPTmimMjgEMq5UZBIz/AN8mtGsu7vryLWo7WLS3mhZQWuBwF68UAPh1iGaJJYrW9dHUMrCA4IPQ07+1E/5877/vwapeDdY0vUdDs0s9QtZ5Y4VjljjmVmjdRhlIHcEEfhW5QBQ/tRP+fO+/78GsrxDPqd4tv/ZU15YtHIGk3WhYSLkfL7dD+ddJRQBwzp4s2R7dTn37CHP2QgZ2gDH45JP0plxF4vZZPK1iYM4AybI4X5mJwPoVHttrvKr319ZWMfmXt3BbJ6yyBR+tBUYuTtFXZx7weI7i2kjuNWvYpDPvR4LMgrGPMwvPf5o+f9io5I/GQDpFrEm3btjLWBLdMbj6n+ta914+8F2zbZvE2mKcZx54PH4VSX4pfD9nKDxTYZBxnccfyrN1qa3kvvO6OU46avGhN/8Abr/yI9R/4ShtQ8zT7yZIXVd3m2jHawQgkD0LYOKsaPJ4ihvLaTUrya4hRXEyR2RHmE/dI9MDr6mp7X4heCbqURQeJ9NZyMgecB/Oty01LTrzH2S/tZ89PLlVs/kaqM4y2ZhWweIo/wAWm4+qaI/7UT/nzvv+/Bo/tRP+fO+/78Gr9FUcxQ/tRP8Anzvv+/BqzZ3Ed3brPFu2kkYYYIIJBBH1BqaqOhf8g8/9d5v/AEa1AF6ory4jtbZ7iXdsXGcDJ5OBxUtc3e3OsfYLxtTtrW2gSWPyn83qvm4yfTjafxoA1f7UT/nzvv8AvwaP7UT/AJ877/vwavg5GRyKKAKH9qJ/z533/fg1BqN/JNYTxWsN9BOyERyfZydrdj+da1FAHCQQeKwFM2tXUhSQMAtkVBXnIPr1X8j61KE8SyrdpNqVyiyWvlQmO0O6OQqQXz35wQPau0d0jUs7KoHcnAqncaxpNucT6nZxH0adR/Wk2kXGnOfwq5yZi8WQlUttYuJIgSSZrIlzllIH5Aj8addr4pNnaeTfztdxoyzu1oVV8tkEAdMD+VdAfFXhoE517TRg4P8ApC/401PFnhh/u6/pp5x/x8L/AI0uePc2+pYj/n2/uZiW58WCRTcalIVE6udlieY9zErz3IKjPsfWum/tRP8Anzvv+/Bp8GqaZP8A6nUbST/dmU/1q2CGGQQR6iquYShKPxKxR/tRP+fO+/78Gj+1E/5877/vwav0UEme+rQxo0klreIigszNAQFA6k1oVS1//kBah/17Sf8AoJq4v3R9KAFqteXsVq6RsksjuCVWNCxwMZP6j86dqLXUdnI9nGss4xsRjgHnnn6ZrEg1GaHWtJi1trSzu7uC4jiiEuS7hkbavqdoJ/CgDT/tRP8Anzvv+/Bo/tRP+fO+/wC/Bq/RQBnSakrRsq2t8rEEA+QeDXMyN4sOXW9kQLGoWMWjHcw2g5Pvh/xYeldvVPUtV0zTU36hqFrar/01lC/zpNpblQhKb5Yq7OOtV8YragyahL50qR+YrWrERkKm8L9SH5/2h6UeT4uW1hiTWJiwCiVmsmJICqDg+pO8/iK1pfiF4IifY/ijSw3p54NVj8T/AIfj/ma9N/7+VHtqf8y+87o5Tj5bUJ/+Av8AyK15b+JRPe3FhrF4jTl/KjlsyyRAl9uPXAKf98mpUXxK0d6lxqNywkTFvssipQ785J+mR9DT2+KPw+U4PivTemf9ZTofib4BmfYnirTSfeXFHtqf8y+8byfMEr+wn/4C/wDIp2h8Z/u2uNQOMHzEWzbJOVxg+nDfg2K6DRr66t9Mhh1Jby6ulB8yVbUqGOTjj6YFXdM1jStUQPp2o2t2p/55Shv5Veq009jgnCUHyyVmUP7UT/nzvv8AvwaP7UT/AJ877/vwav0UySlBqUMlxHAYbmJ5M7PMiKg4GTz9Ku1Rv/8AkJ6d/wBdH/8ARbVeoAyfEOvWuitbLcw3MhuN+3yoywG0AnOOnWp21WHzpYlt7t2ibaxSEkA4z/IioPEOsPpTW4XS7u+83fzCuQm3HX654+lcbL8VvCOifELWPCmv340u8SWKSJ7gYjlVoUPDduc9aAO5/tRP+fO+/wC/Bo/tRP8Anzvv+/BqfTr6y1G2W5sLuC6hYZWSJwyn8RVigCh/aif8+d9/34NH9qJ/z533/fg1dldY42kc4VQWY+gFeO3v7QvhSDVJLSHTdTuokYqZ41GCQew61jVr06KvUlY9LLsnx2ZOSwlNz5d7dDu/FDavfC2fRbq80+SHeWDWhZZCVwufoTn8KpIniVoL1bjUbh3kC/ZilmV2YYE7vXIBH4mvOdY/aBu5Cq6H4Tnb5jlrmTAI7YA9qxrj47+O8fJ4Zs48jg5Zh1rhlnWCi7e0R7tLgbOJpNxjH1lFfqetWh8Z/u2uNQIHlfOgsmJ35HOfQfNx6EV0Wk31zBpsEN/He3N0iYllFsVDn1xXgP8Awv7xnEw8/wAM2xAHzY3ck9Ks2/7RGtRuTfeFR5ZPBVyCBxTjnGDltM1fAOdJXUIv0lH/ADPf/wC1E/5877/vwaP7UT/nzvv+/Bryax/aH8LGFDqGnanbuTyBFuAqx4E+PHg3WJ0029vLi1u5J5FRp49qkGRtoz2wu0V30a1OvFunK+23nf8AyPIxPDObYZN1aEkl+h6j/aif8+d9/wB+DR/aif8APnff9+DVO21iC98Rw21leJND9ld5FTkBtygHP4mtuuipTlTtzdTwUytZ3sV08kapLG8YBZZEKnBzg/ofyqzVGD/kPXf/AF7Qf+hS1erMZWkvraPUI7BpALiRC6r6gf8A6qS/N+Jbb7GsTJ5n78OcfJg8j3zisjUI428e6U+071s5+RjoSvB7/T8a1b+3uZrm1eC8MCxuTIgGfMHp/n1oA/J/xrq2raX8SvEk2n6ld2Mw1e6Ja2naPnzm6EEV3/gX9p74teGHjSbXBrVqnBh1BA5x6BhgivNPiSGHxE8Shm3EatdZOMZPnNXP0Afot+zf+0tpvxT10eF9T0dtI1xoWlh8t98M4UZYKeoIHOD7173qN5bafYzX15MsNvAheR2OAoFfnv8A8E+fL/4X42+He39kXGxtudhynPtxkfjX278a9LvtY+GmsWGnjdO8OQo6sAQSP0qKknGLaOrA0IYjE06VSXLGTSb7Jvc8W8efGzXtev5bHwix0zTkJX7SVzJLz1/2RXDNp97qknmare3d8xPWaZm5zzwaxvD8ipE0DgK43B0bhgR6/pXZWk8bIzKQfUjtX5hm+aYuc2mz9vx1KnkVP2WBpqNuvV+be7/IzxoWnW6lfs6K27Bwowe9PXS9N8tV8sdOmB6//WqzdJIysQyjPJVewNUPss5l3ZYYGB6fj/ntXiRnOSu5nDSr1sQuaeIaY+TRtPk6Rp04UKMHj/61Vv7E+zuJtPupreTOQ0UrIV47EVdiguNgDfK5G7A9u5rQZmiiJ+6q52k9accTVpP3JkTzLFYeSVOtzX0t0E0H4i/EDwwsccOrHUYFOfs1385x3AbrXu3wk+J+n+OYpLWS3Nhq0CgzW7NkN/tL6ivnHVJot75A6bgR1x9a2f2fdL1TVvira6npyutnY7nuZuQpUg/J75OOK+0yHNcVVqKnPVFZzkuBx+W1cVVpqnOMXLmStr2a2d9u9z63qjoX/IPP/Xeb/wBGtV6qOhf8g8/9d5v/AEa1fcH4qS2V9bXjzpbyBzC+x8djXnf7T91GvwF8bxx3CrPFpbMQrYZckbT7dK6vwjHGupa9JGpXffnI4xwMZGPfPXvmuP8A2obO1T4EeOrxYUE8uklXfHJCn5fyyaAPzm0P4mfEHRG3aX4y1u39vtjsPyYkdq7zQv2ofjJpQRW8SrfqpBP2y3VyfbPFeU6d4f13UXC2GjahdE/88rZ2/kK7HQvgh8WNaCtY+BdYMbEfvJIfLUfUtigD6p+HX7Vl7rngmS41Pw5ENcjuPJXyXIhlXAO/nkHnGKdd/Er4k6/Kzpq0ekW74wlvGNyj6nn3rD+GX7Lvi/SPBEr6pqdlb6zJP5sdorb0RcAbSw4yT6dKvXfg74g+GCI77w5NfQq2xZbX94p9D618vnkszV/q23kfq3DtHJnlsHQ5HievPa9/JS0+4he3vrtQ+s+IdXu253h7hgNuTngGs+XTdIhctLG8zjtI5Y/SrU2pGB2GoWF9ZPjkS27AZ6/0qo93pMqlRfRkEENvyDyOa+CqTxzk/bOX4nsUFjk/3zml/dWny5dCIR6Cu6NbKEMMHlehPPNSxxaDtCrp8EmRlm29D/k0jQaTvLJfW4zjB3jBxTI7fTFTLanAjFtxG8cDnH9Kz5k18UvxOy9OUb81T/yYlTTdKkHmQpJDvbGElKlfyPar1rHrlhIJNH8U6pbsoBVftDMvT0NVIrzQ4QxW9jPzDOPmz1/x/SprbUpJWSPTtK1G7fG4bLdiCf8AIrahUx6l+4cvxOSrLHyuqXM1/fWn/kysbNn8V/iN4aUfabyDWLZSM+emHx9RXsvwq+LOi+OS1osMljqCDc0LnII9QfrXh9n8P/iP4nYQrojadalsGS6OzAPfHWvYvhD8ILPwVMdRvLw3mouu0svCKOpAH4CvvsmlmTS+sbeZ43EdLIVgW63IsT09n/7cl7v6no+vf8gK/wD+vaT/ANBNWmdY4TJIwVVXLE9AKq69/wAgG/8A+vWT/wBBNJrriPQL5yMhbaQ49flNfSn5SW4JY54VmhcOjDKsO9fL37fHiO50PRfAXiLQ7xVvLDXGuIJEbPzImefbsfUGvozwUXbwnphkKlzbru2g4z3689a+Xv8Ago1ZWtl8P/CcVrAkSf2pLwB/0yoA9M+HX7Tnwt8UafZC/wBci0TU5Y18+2vAUVJMcqH6EZ6GvW9Q17R7HQJNeuNQtxpiR+ablXDIV9QR1/Cvx8hilnmSGGN5JHYKiIuWYnoAB1NfTPh7wn4+8L/BLTG8Rf23aade6g5XT7pv3UQCgxuF6puDNwf7uaxxFX2VJztsexkGWRzTMaWElLlUnq/RX083ay8z1f4kfH3W9VlksvCSNpdjyPtLjM0g9R2UfrXjl/eahqlyZ767ub2Vv4ppC5P505Ahh4w3Pfoa3vDv2RWUyIGbIxn1r4nG5jUac5a+R/ROFwGCyPDtYSja33v1e5z8enXL422rn1+Spn0XUFAH2RlB6bhjNeiR39tDG2UQrnbuz3FUptasZk5Gcrhty/57V4SzXESfu09Dy6XEmY1ZPlw2ne9zhX0y4Qtuh2Y/E9KbJYyJxIqj5c/hXXS3VpJcxyGON4cgugbaxA4OD271f1668FTaO40nQL+11KRQqXE+oeYq8jOFA54yK9DD4iVSLc2o26anqQzeteCnTeva2nrdp/cmcLYzXenzLPZ3VxaSZBDwyFD+leu/DX4469olxDZ+JZH1fTGYKZm4niz3z/EBXkl3FliqvuIPSoJCFiw3qQeelehhsXVptShI3zDKsHm1L2eKgpX+9ej3R+hEbrIiyRsGRgCrA5BHrS1xvwRXUY/hV4fXVBILkWo4k+8Eydmf+A4rsq+3hLmipdz+YMbh1hsTUop35W1fvZ2uUb//AJCenf8AXR//AEW1XiQOpAqjf/8AIT07/ro//otqz/GbskOm7Sw3X8akKcZGGz/KqOYteIb7UrGGJtN0tr92LbgHC7ABkfmcCvif9rSe3Hx11lblo428i2+VmPI8lcHivtnXpdZjWH+x7WCdiW8zzX2gDHGPx/rXxJ+1vHA/x31lrmGAv5FtyZcceSuOKAOF8K+NdW8LXaXXh/xBNYOhyFSZvLP1Q8Gvvn4N+K5vG3w20fxJcRpHPdRHzQn3S6sVJHsSM/jX50eTYf8APC3/AO/9foD+zQtuvwM8LLaqqxfZW4VsjPmPnn65oA6P4kTSweCtTeFgreSRk9q+MPCEElxdbR90ue2c19f/ABruPsvwx1qfcylYMAqOQSQP618leCA64cfdJH1A/wAK+Q4rm40lY/X+Ab08nxNRbuSX3L/gno2jafbrApMW44B/z6Vf8iJRwu0biQB0H/16itSPLDRY3FRz0J9P8+9TKPkA5LZ7dPzr8knJtttn5lmeIxVXFynOo9xhtLZiD5as2Mjjp9aZJp1pKQXhQjowwCV9qljUgOWA4Gen+c0sbgBixwR3o5pdGYRx2KoW5ar+9nN6xpNskLGO3Q8HAI+7+P5V57r0UFrPHJGqq8bhhgehr1nViohfgFcck9+teT+KwpuwqkHc2Cwr6PIqtR1Urs/aOA8dWxlO1aV7H214DkNz4Q0q8kjRZprSNmIAycj2rcrG8Cwi38GaPArbhHZRKD64UVs1+ywbcVc/FcZy/WKnLtd/mUYP+Q9d/wDXtB/6FLV6qMH/ACHrv/r2g/8AQpavVRzGReQ3Z8VWM6Qq1qLeRZZCoyjcbeevOT+VFxHp0usQTPqJM0bHZF5vHzIQQB9OfqK1zjBz0rnVm8MtrEKrFGbo4EbeWcdGP0/hb8qAPgt/2a/ih4z8aazqVlpMNhpd1qNxNBdXkwUPG0rFWUckggg1614I/Yn0mAJN4w8VT3j/AMUFhH5af99Nz+lfVvhsqfD2mmPGw2kW3A4xsFX6AON+GHww8FfDewe18KaNFaPIMTXDnfNL/vOece3SuyoooA8v+IXwX8O+JbmfUtPkfSNTlIYywj5GP+0v+FeY6p8HvH+jMRpqWOqRA4V4pNjkdckNX09XmHxI+OfgLwRJJa3WoNqN/Hw1rZDzGU+jHoK83F5ThcVrUjqfUYHi/MsLTVGUlUguklf8dH+J4zceGfiBbN5c/hK/CruyY0DDH1HWoUsPFuR/xSmrHILY+znkf5NdQv7WWiM/y+ENT8ojIb7RHn8qnX9rDw15bNL4X1ZSOwkQ15MuEsE+rO//AFzUl7+Fh8nJfqctbeHfHd780PhLUwe29Av6mtaz+F/xL1RVMtla2CNwTPcDcvvgVox/tZeG5CrL4W1byz/EZEz+VdD4Y/aY+H+q3UdtqC32js5Ch7mPMYOe7DpWtLhbAwd2myHxpWg70cPCL9G/1IvDvwAhM6XHijXJLtQf+Pa1Xy0+hY817B4b0HSfDumR6bo1lFaWydFQdT6k9zVrTb6z1KyivdPuobq2lUNHLE4ZWHsRVivaw+Do4ZWpRseFmWe4/Mko4io3FdFovuWgVR0L/kHn/rvN/wCjWq9VHQv+Qef+u83/AKNauk8goaPFqUFzqoNvEpa53QOy7VdPUkc+34VU1WDVL3S7211u1sZrKRolEbDcHHm87h0Py7ePrXTSSJGm+R1RfVjgVj6lqmn3mnzx2t5DM8ckW8K3IzKAP1Uj8KANO0srO0Xba2kFuPSKML/Kp6KKACiis/xDrek+H9Lm1TWr+CxtIl3PLK+B+HqfagC3PbW9wu2e3ilHo6Bv51n3Hhrw9cf67Q9Of62yf4V4x4m/am8DabI8em6fqmq4OFdEEaMfYtWTH+1jopZt/g/UlHYi4jOaTSe6NYV6lP4JNejPcX8EeD2cM3hvS8/9e60ieBvByNuXw1pgOc/8e614uf2sPCqRb5fDWrrgDIDIeaG/av8ADHlq0fhnVmJGcF0GKn2cOxv/AGji/wDn7L/wJ/5nusPhvw/CQYtD01CMY22yD+nvWjDBDCP3MMcf+6oFfNo/a30Nldl8H6mVRmU/6RH1BrrvBv7Sfw91+6htrp7zRpJeFa7jxHn0LDgVSSWxzzrVKnxyb9We0UVHbTw3MCXFvKk0UihkdGBVh6gipKZmUtf/AOQFqH/XtJ/6Cak1GO4l0u4jtXCXDwssTHoGI4P51Hr/APyAtQ/69pP/AEE1cX7o+lAGLZLr0OhWqNHam9EY89d3G/PIHbGM18yf8FAbPXdR8DeCrKS0FzqM2qTKIbVS7M2w4CgdeK+r7u8tbRN1zPHEP9o4rLzpeq69pd9H9nu/Jt55LaXAbYd0all9OCRn3oA8B/ZV/ZssfBcFl4y8ZwrdeJWUS29qwzHYZHH1kx37dvWvonxFo2m+INHuNJ1a1S5tLhdro36EehHrWhRSaTVmXTqTpzU4OzWqaPlD4i/AvxH4fne68NiTWdO5YIvE0Y9CP4vqK8tkkms7horqGW2lXqsilWBHsa/QGuV+IZ8DWOlNqPjOHS1ts7BJdRqWdj0Ve5J9BXi4nJadR3g7H6blfiXiKUFTx9P2lvtLR/NbP8D4q/tBwzKJMqQVHNH25QeJAAR0z1Nd9rfxP+BY1Mx2fw7u7y1MkYNwjeUMPGZAQpOegro/D/jr9m8u7T6IbF45PLb7XbOyhvl75P8AeFcP+r8u6Pe/4iTlKV1Rnf8A7d/zPHBeTS5YKzjkfIhOKA1w/wAq20zg8YETf4V9m+EPEHw01iIW3hu+8Pzhcr5UIQEEEgjBGc5BH4V1kdjYocx2dsp9ViUf0rdZBH+b8Dgl4oUU3yYX/wAm/wDtT4g0Pwd4v110TS/D1/KDwJDEUT8S1e2/Cr4Crp93Dq/jOWC7ljO+Kwj+aNW9XP8AFj06V70OBgUV3YfKaNF8z1Z8/m3iHmOOpujQiqUXvbWX39PkkCgKoVQABwAO1FFFeofAFG//AOQnp3/XR/8A0W1LrFlJewRpE0KvHKrgyxBxgdsf1pL/AP5Cenf9dH/9FtV6gCrqy3zabMumyRR3hX900gyoPuK+Gf2t21NfjvrIjaAr5Ftgkgf8sV9a+2NY0/VrqVTaat9mQFjgR8jIAA9+cn8q4HU/g74X8U/EbWfFXiZZNRdnhihtj8saBIk5OOWJNAHw5oel+LNdvksdG0839w5ACQANjPqQOPxr9Bfgf4Z1Lwf8LtF0HV5EfUIIma4CHKq7MWKg98Zx+FdHoWg6LoVuLfRtKs7CMKFxBCqZA9SOT+NaNAHBfH+O8m+FmrQ2SlnZBvx/dBBNfKnhC4hhCsHOSOEHr2r7ivbaG8tJbW4XdFKhRx6g14vqP7PHhsXUl1a69qFhbZLOnykKP949BjNfP55lVTHRSgz9H4Q4kwGBwNXB4xuN3dNJu+lrO3pocXZ6hatCN0yEr6EYUj+laCXNs3IkTAxk5ryz4iv4F8N6hc6ZoXi7UNZu4VLSiCIeUuATjf0PKkfhXFL4rvYZG/eXA9DuBJ5P+FfE1OCcX9lnNicr4cxUnUjjbX6OMv8AI+iEnh/dqzDdvIpxmjO4bwgxnn1r54/4TS+U5Wa5yM4JPrT7Xx2GllXVry/gijUPI0ShztOeg9flrH/UvHX3Rw1eHcjerzBW/wAMm/yPZfEmqW627rEyyN90BemK8zkWS/161iRMvLMqqoXJHzYHFes/CvwZ8N/HcMsNp42vrjUImAltmAglX6Kevfkelek+EvgX4d8O+JrXXIdSvrl7V98cU2CM9smvoMr4Xr4SScmj7HJ+JMhyPDTpUKjnJJ2916u2h6boduLTRrO1VQoigRcAYxhRVyiivu0rI/IJzc5OT6lGD/kPXf8A17Qf+hS1eqjB/wAh67/69oP/AEKWr1MkD0rDOsRnWI7YaPdlnxmcxAbevXv61uUUAY2k3r2+l2lvLp9+JI4URsQ55CgGp49WSRdy2GofQwcj9au3MK3EXlszqMg5RsGqOh6HZ6OZfsjTt5oUN5shf7vTrQBJ/aY/58L/AP78UyPWEkTctjfn28nn+dXrmFZ4jGzOoJByrYNUdH0a10uaea3aVnnChy75+7nGB26mgDw34z/8Ly8XTS6X4a0N9H0TO3ct0qz3A9WIPyj2FeHS/AH4q3EDMugIzOTktdLknPOa+9apWNrBo+leRbrK8UKswBO5j1OPegD4aj/Z/wDiosahvD8YwOf9JSmj4B/FKaEmPw/Gcgj/AI+Ur7VvtfCwsn9k6o6vCWJjhyVyqnHs3z4x6g+lSeD7e1t7GdLW3vIFExDLcn5icAkj25oA+Jrb9n34rJCqt4fjyP8Ap5Slj+AfxSkTcvh+PHTm5SvvGVBJE0bZAZSpwcHmqGg6NaaLbPb2ZmKO+4+ZIXOfqaAPkb4a+Bf2iPAE0TaBZKtt5waWymuleB178dj7ivqDwd4j1vUdISXxB4Xu9LvhxJHGwmQn1BHb61080azQvE+drqVODg4NUNA0Wz0W3kgs2mKyPuPmOWOcYoAf/aY/58L/AP78Unh5i2mBijITNK21hhgDIxGR9CDV6VBJE8bZwylTg4ODWd4f0Sz0OCWGyMxWV97eY5bnGOM9BQBoyIki7ZEV19GGRWVqOmWsGnTfYrFBITGSI0+Zgr7v6k/jWvRQBnSasqLuOn6gRkDiA9zilGqKRkWN+R7Q0us6TbatbPb3TzrG6FGEUhTj8PpU+m2cOn2aWsBcopJG45PJJP8AOgDH8QeIL2w02S407w9qOo3AwEhAEeSeBlmOAM18vfFHwJ8dPiJrR1DWNHjW3QkW1nFdr5UK+w7n1Jr601XTYdRgMM0kqqylTsbGQetSaZYw6fZra25cxqSRubJ5OaAPhC//AGf/AIqeSG/4R+MhWBP+kpVj/hQHxU/6F+P/AMCVr7n1Sxh1Gye0uC4jfGdjYP50X10tmsGYpZfNmWEBBkgnufYdzQB8I3/wB+KYtWP/AAj8fbj7SnPNSp+z/wDFTYv/ABT8R4HS5SvsjVNR/tWBbS40PVhHvV90agA4fb1+vP0rf0ZUj0izjjjkjRYECpIcso2jAPvQB8If8M/fFWG1uS/h6Pl3YAXKHIJ4qaD9n74qLAqnw/EeO1yhFfc+s6Zb6tZi1umlWMSJIPLcqcqcjkds1PY20dnZw2kO7y4UCLuOTge9AHzT8GdO+OPw6ZbO98PnVfD4+9aG7TfEPWIn/wBB6Gvoi11dpbdJJNL1CJmGShi3Y/EHBqbXNLtdYshaXZlEYdZAY3KnI6cip7C1jsrOK1h3GOJdq7jk0AZmsX5m0i8hWwvt0kDquYcclSBWyhBRSCCMdRVLXdKtdZ082N4ZREXVz5blWypyOR9Kn0+1jsrOO1hLFIxgbjk9c0ALc2tvcrtuIY5B/tLnvmsydbfTNStPs9m3lJbyptgjB25ZCPpnB/KtmsTUfDNhfsxuJLohl2kCUj+9/wDFmgC5/ag/58L/AP78VVudddbSWW00jULqZNwEIjCliMjGScDp3rSW1jWwWzVnEaxiMEN82AMdfWq1lpFpZ38l7CHEsikOS33skHJ/IUAeTeLfFvxzk85fDvw/sLOLftilurtZHILoFYqOOhY49hXjHjL4a/HnxrqNlqHiW0+2yQTBgguUEcaiZj8qjgfLt96+wtY0u31S3aC5aUIy7SEcr3Bz9eKl02zh0+zW1g3lFJI3HJ5JJ/nQB8Hr8AfimHER0CMMPs7c3SdFgaM/+PVNdfs/fFSSO9VfD8eZZ96f6SnTMf8A8Sa+3rjQrSe+ju5JJy8bBlBfgHcG4/ED8Kn1y+bT7Bp0srm8bO0RQDLHg0AfD9l8B/iorQXMGheWwvxcB1ulVgnnu/UHrtYcVtp8P/2ioYLazkvdU+y4RSn9pjqISp5zn7+K+t/Bt1BLp72sFjfWYtm+ZLtcPl/nP/oVW9a0i21ZY0umkCx5wEbHJxz+lAHzR4Yg/am8OwCG3hg1OEM4Ed/MkmF2ptw3B6769H8F+LPjMmpSW/ivwJaXFqJSBLZXSq6oX4O0nBwuCe+eK9hrNtNFs7bWZtVjMvnyqVYFztwSCcD1yKAHNqqqpZrG/AAycw0kerLIiutjfkMMj9x/9erl5bx3drLbTAmOVSrYODg1HpllDp9ktpbgiJWZgCc43MWI+mTQBQlvPP1Sx/0a5iVHdnaVNqqNh6mtisbWPDtjql59quXnD7VACPtHykkcd+T/AErXhjWKJIlztRQoycnAoAyNa0OXUZUdNXvrUKzMUjYbTlcY/Dr9afBK9jeXqvbXswlmEiuqbhjYoxn6g1rU2aMSxNGxYBgQSpwaAKCasrZAsNQBBIwYOePxp39pj/nwv/8AvxUOnaDZWOpy6jC9w00u7d5kpYfNtzwf90Vo3MK3ERjZnUEjlWwaAKCawskRkj0/UGOCQvk8/wA6+b/jtpnx78eTX9lpuivpXh3yGWK1jvFWSY4PMhB57cdK+kdI0a10yaeaBpWefG8u+cke3art3Al1ay28m4JKhVtpwcGgD4Ot/wBn34qLPNJ/wj8W17YIuLlOuH/+KFWLz4D/ABQXdIdATbj/AJ+Uz1NfdNnBHa2kNrFu8uGNY13HJwBgZNc5r99b6haQQ3Gmaq0ZkMmIo8MCkmwZ9s/N7igD43/4UB8VP+hfj/8AAlKoX/7PfxWP2n/in4v38Sxp/pSfeG88+nUV91eHr5Z4RaR2N5apbxKq/aFwSMlR9fu5/EU7XdDstZMJu2nHkklfLkKjkg8469BQB8RRfAf4v2moNe2Gjm2uFuo5YpYrxUdQpbJBB9xX0V8JNa+MGltDpPj7w4b+2I2x38MyGZMf31/i+o5r2asu+0GxvNZh1aUzi4hRUULIQpAbcMj60AS/2mP+fC//AO/FM/tdPNMX2G/3AA/6n/69aVZSaDYr4gOtgz/ajnI8w7OV29PoKAJdPZ5tTubo280UbQxRr5q7SSpkJ4/4EK0KKKACioZrq3huIbeWZElnJESMcFyBk49eKxbbw5PDqf2xtcv5R5hfy2YbeXLY/XH0oA2/tNv/AM94v++xR9pt/wDn4i/77FZ3h+xtDoWnlreN2+zR5ZlBJO0ck+tXfsFl/wA+kP8A3wKAOZGveJoUgE2kW0zSZ8wxTD93xnkd+uMd8Gga/wCJFlaP+xreUDJ3icKCAG4GfXCj/gXtXTfYLL/n0h/74FH2Cy/59If++BQBzTa94g/s/wC0HS4Y5PtBTyt+47ASA3HrwfbNWW1zWBDaN/Y8W+TmdRcA+V8+0j3OCGH0b0rc+wWX/PpD/wB8Cj7BZf8APpD/AN8CgDnJtc8SR6g8KaTaSQM2I5hcDgbmGW9OAp/GmxeIPETSFP7FgwGI3tMF4DAZ/LcR9BXS/YLL/n0h/wC+BR9gsv8An0h/74FAHLxa94mktpt2lW8MkcabTvyHcmPdgZzwDJ9dopbjXPFGF8nSbMZycmbP93GQOc8n/vk10/2Cy/59If8AvgVyXxf1a28J/DzVdag0+2lniRUiR1wCzuEz+G7P4VM5KEXJ9DowmGqYuvChTXvTaS9W7Fm28Q6/I259FhSLzdgbzxkrnhsemK3NF1CS50uCfUVhtLp1zJCJAdh9M18jeAfi7rGi39hDqK29zpttAYTE6cY5IJxyTnjNfW+jJY6hpFnf/YYE+028c23YONyg4/WsMPioV17p7nEXC+MyGcVXs4y2a/rcvfabf/n4i/77FSIyuoZGDKehByKr/YLL/n0h/wC+BUPh9VTTdqKFUTzAAdv3rV0nzZfpHZUUszBVHUk4FQ6heQWFlLeXLFYYl3OQCTj6CsGfXtL1rSp0tWkcAwlg8ZAIaQAdfoaAOg+02/8Az8Rf99ij7Tb/APPxF/32KZ9gsv8An0h/74FJ9gsv+fSH/vgUAc5d654jtmkKaVbXamZxGEnAOzL7SfwVD/wOmtr3iRbkxrpFvNGWwsnm7ABuPJB56bT+NdL9gsv+fSH/AL4FH2Cy/wCfSH/vgUAc1Jr/AIhOn3lwNJiikicCGMyBmde5wPwH5mpm8Qau2nR3EOkxPK0kqsnnj5QhwG992DgfSt/7BZf8+kP/AHwKX7DZf8+sP/fAoA5271vxDHqpgt9KtZLT+GZpwM5UEcDpg5B+lVpPEPiaOwcjRoJLrKhQsuFOUyWyegDcc/Wuq+wWX/PpD/3wK8x+MHiTSfD14llJJDFcPCJII48KxO7G3PbI9qipUVOPMzuy7AVcwrqhSWrOtuta8QR3V4tvpttPEkjeSTKF3IFJXB7knj2zUC6/4nWYRto9rLudgHEu1UUZwSffjp61r+HbjSda0uO+tbeB1YAMRFgZx2yOR71o/YLL/n0h/wC+BVJpq6OSpTlTm4TVmjI0fWdTub9Y77T4rS3MRZnMwJD7iAvvwAc+/tW39pt/+fiL/vsVH9gsv+fSH/vgUfYLL/n0h/74FMgk+02//PxF/wB9ipaytcsrNdEvmW1hDC2kIIQZB2mtRfuj6UAR3FxBbqjTyrGHYIpY4yx7UyG+s5oUmjuYmjfO1t2M4OD+tOvLS2vEVLmFZVVg6hux9f1NZzafZR6vaQrax+WttOQpGQCXjJ/UmgDS+02//PxF/wB9ij7Tb/8APxF/32Kj+wWX/PpD/wB8Cj7BZf8APpD/AN8CgCT7Tb/8/EX/AH2Koa/fXUOnF9I+zT3XmJhHkABXcN3/AI7mrf2Cy/59If8AvgUfYLL/AJ9If++BQBzMuv8AiPdNGmkQL5bgI/m5EgwM49OSetJc+IvEiQyPDoELtkqii4GSctyfbAX/AL6rp/sFl/z6Q/8AfAo+wWX/AD6Q/wDfAoA5+71jX4L5khsba6hkiQxsJAoR9p3hjnpnGPrUVzrnihrCKa10myWf7RIskMlwOIgPlYHuT6e9dL9gsv8An0h/74FH2Cy/59If++BQBjeGdd1HUJ7iPVNNTT1iwFZpQd5wD/X9K3ftNv8A8/EX/fYpn2Cy/wCfWH/vgUn2Cy/59If++BQBJ9pt/wDn4i/77FH2m3/5+Iv++xUf2Cy/59If++BR9gsv+fSH/vgUASpPC7bUmjZvQMCakrLuba3h1XTmigjRvMkGVXH8BrUoAzn17R0OH1K2U4JwXxwOtXDcW4JUzxAjqC44rPbw3oTHLaZbseeSuTz1pbGztZL7UWe2iY/aByVB/wCWa0AN17ULyC3ibSY7a6lMuJFeUKAm1jn/AL6Cj8axf+Eh8SeWJDocIJ4EfnAkn5Tz6Dlh+Ge9dP8AYLL/AJ9If++BR9gsv+fSH/vgUAcvL4i8TLH5i6FA3Hyxif5id+Bn0+Ubv+BD0NTXOteIo7h1h0+1nURxFcy7QWKsX59mCjHvXRfYLL/n0h/74FH2Cy/59If++BQByp8QeKI3lzotvMPN2xKsuDs3MNxPT7u0/iavWut61JdxxTaXbxIVk3uZxgEL8uD/ALRx9M1ufYLL/n0h/wC+BR9gsv8An0h/74FAHPSa74gbTpZoNHgFysqBIHnA3Iy5zn1UnB+lRw674jYwvLpVqqPjeqy5ZPmAJP0BzjrxXS/YLL/n0h/74FH2Cy/59If++BQBzJ17xE1sJhpUMb/aNvlGQEmMLIc9eMsIx7bjRJrvidbtV/sq08kY3FZdxb5j0/AA8+tdN9gsv+fSH/vgUfYLL/n0h/74FAHMJ4i8SGz81tBhWUxllTzwfmx90+nP+HWuohuoWhRpJoVcqCw3jg9xSfYLL/n0h/74FH2Cy/59If8AvgUATxyRyZ8uRXx12nNOrOsoYodbvFhjWNTbQHCjAzulrRoA5/xFJt8T+HkG0kzS5+UEgeWeR6c+lLa67qE2pi0fw9fRRGR189sbMA4DfQ9abr6K3izQH8lmZWm+cRk7Rs/vdB/Wt1biBn2LNGWzjAYZoAqeHST4f04lSpNrFkHt8oq/VHw//wAgLT/+vaP/ANBFXqACiiigAooooAKKKKACvDP2xryOPwRpdmLjZLLfbvKDYLoFOTjuASP0r3Ovnn9rizN9rnhW3Ck7luM49tprz81q+ywk5+R9ZwNCMs9oOT0V390Wz5qIZCA6kZGRn0r7i+At1dXnwm0Ga7cvJ5BUMWySoYgZ/Kvkz4kaXFY3URjXbtjRcV9W/s8x7Pg/oPzbt0TN0xj524968LhrFfWbzWzR+jeJWIhicmoVkt5/+2s7+qOhf8g8/wDXeb/0a1Xqo6F/yDz/ANd5v/RrV9afhpn6XOW8V65FJNKY4hDhJG+RQUHKjt7+9W9YFuNMk8kRD5487Mf89B6fjWVptjHdeIvEsM7uyTmJCQu07fLGQG74z+HNPfw7puj6ZMbJZhvaBTvlLcLICOv1NAHS0UUUAFFFFABRRRQAV8WftIaxJqvxa1RXREWy22qbTncFGc/rX2nXwRqOialqt3rOqJvlEV1JuJyS2GPevDz3FRw9KPM7Js/UvC2jSWMr4mo7csUl/wBvP/gfifVX7OviKx1T4eadYC/Et5ax7Ghkb94qjp9R/wDqr02viD4A6kmm/FnQpppzDC8zRSHsdyMAD/wIrX2/Xdl+I9tRT7aHh8eZJHKs0bg7xqe/ttdu6/ruFFFFdx8SUtf/AOQFqH/XtJ/6CauL90fSqev/APIC1D/r2k/9BNXF+6PpQBkNJZa/5tvHPcRmxuhuaNiuXUHv3HP50lhp8en6pZwRzTyhba4+aV9xO6WNjn8T+VZugw3k6ajHYra2Bh1RlLxHd5yKMfMOxyentWnZQXcOrWi3V157/Zrjnb2MsZHPsCB+FAGxRRRQAUUUUAFFFFABRRVLWk1OSwddJmt4bog7XnUso464FJsqEeaSjexdqpqGp6dp8TS319bWyKMkyyhf514J4t8O/H+7vjCuspJaHKbrKZYwVz1IPOawpvg947n1AzNajUhncr6leZ+YEHJHPXJ/WuCeMqXcY038/wDgXPqnw9g6UYyqYuMnK+kGtLd3JxS/F+R79pfj7wZqmqrpWn+JNPub1iVWGOTJJHpXSjkV8s2XwE8f3mrC7vdQ03TCuNskDn5R6KFHFer/AA6+GWteG762utS8aX+pJEp3W5J2Z7YJOcdc+tPDYjEzS9rTt8zXN8kybDU1LDY1SlbWNnLXspJJfeeg3/8AyE9O/wCuj/8Aotqo6nM6+MNIhE0yK8UxKBsI+B3Hc9x+NXr/AP5Cenf9dH/9FtWXqURbx3pUm47Ut5eNmQD9ex/wrvPjh2r+E7PU9Slvpr7UYnlTYUiuSqAYxwOxrR0pAl1qIBY5uQeTn+BaztY0vxFc6hLNY68trbsmEi8kHacdc/n+daOlBlutR3PvP2kc4xgeWvFAF+iiigAooooAKKKKACiiigAooooAKKKKAKMH/Ieu/wDr2g/9Clq9VGD/AJD13/17Qf8AoUtXqAOe8RFh4p8PfvzEplmBUSFfMPlnggcN68+lTWvhXR7e/W+jhk89WZtxkPJY5J/OoPETqPFXh2M5ZmlmwAOmIzz9Klt38TnVFE0VmLLewJz8+3Pynj2/XHvQBe8OqF8P6cqjAFrEAP8AgIq/VDw7u/4R/Tt2N32WLOOmdoq/QAUUUUAFFFFABRRRQAV5N8YrGPVPHnh+2yrPHaXDlc8gFkAP869ZryTxCzP8drhXf5Y9Fh8tfQtI+f5V8txpXdHJa8lvZfmj6DhxyhiZ1ovWEJP8LfqeG/H6yNjrVvH035z+FfVnw00+30vwBodnax+XEtlGwXdu5ZQx5+pNfM/7T3Gt6Z6mIk/Wvo74PzQ3Hwz0CW3OYzZqB85bkcHk+4NeVwDPnwEZPe36n2XFtSdbhzA1G9G3f1tp+p1dUdC/5B5/67zf+jWq9VHQv+Qef+u83/o1q++Py0xrSO5bXfEFvYi0hlIjaOYZLbmXJ3j+WOuKDZa5badP/amqxXYLQhNsW3BEvzfmCPypbNb6y1vxFfR6a7o5iaEKOZiEAbH5USanqV7YXC3miz2So8O1nYfNmXB/IAH8aAOmooooAKKKKACiiigCj4guZLLQdQvIcebBayypkcblUkfyr57+Eq2v/CCwLeRo0usTTSMxHcn/ABr37xf/AMinrH/XjP8A+i2r54+GqtceCfDbJyIZXVvbkmvzbxIbeGoxvZXf4J2PYqY3EYDhyviMN8XtaK+V2cB4A0+NPjlp1iNiomo/xOFHAJ6njtX21Xxj8O7JtX/aAtYxGjquoPK+4ZAChjn8wK+zq+q4cv8AUot+X5H2niZU5sVhk3r7NX+bYUUUV75+ZlLX/wDkBah/17Sf+gmri/dH0qnr/wDyAtQ/69pP/QTVxfuj6UAcl4fkvIjq32CMXEo1d1m3pswOpI9f4efc+la1jJeSapZteQrG5tbjIzyP3keP0xTnFr4ftswwXMy3N0S+CXIZ8kt7Dim2d6t7q9pKsMsYNtcD51x92WNf6Z+lAGxRRRQAUUUUAFFFFABRRRQAUUUUAFFFFAFG/wD+Qnp3/XR//RbVnal8vjPSisNs2+KQMzEiRQAcbex6nOfWtG//AOQnp3/XR/8A0W1Z+oW1w/jXS7mO1LQpbyrLNjhM/dFACa1deKIr900zTbSa1EeUd5cMWx0I7CvPvF/xi0zwb441XQdUsZtyMkqyxnIO6JSM/wAvxr0HW/E0el3z2p0y+uSibi8Me5emcfWvH/iPY+HP+Fja7qmraa1zIwhjPnEBFAiXGK8vN8ViMNQUsPTdSbdlGKu3udeDzTJcsm6+dN+ytZWvfmdrbeV/I6XRPjf4V1G8MJvlt0bAR5ht+fHQj0OK7XSfGWj6hbi4gu4WBxkBwfb5fWvm7UvDXg3VGZrfT5LP/btZsgfUHis6HwfdQ/ubDxZPb22RhXjYED8O9fOUuLlTbhiqUoSW6cXf9T06HEHh9ma/cY72Mu1RNfja34n2EbmBfvTRr9WAqUHPTmvk2z8CW+oTC2PjHVpLlxwzE7S2Pr9a50eMvHPw88TvZx67c3KRON8c7F0kA4wQfaurA8YYLGVnSinf+u56uTcNZdxDCbybHxrSjuuVpffqfalFcl8L/Gdn4x8N298kird4xPEP4W9vb/Cutr6uElNKSPlMXhauErSo1laUXZhRRRVHOFFFFABRRRQBRg/5D13/ANe0H/oUtXqowf8AIeu/+vaD/wBClq9QBHJBDJNHM8SNJFnYxHK564qO7vrW1mghuJlR52Kxg/xEf/rH51YqlrNnJeWTx28qwXIH7mYoGMZ9RQBR0HVtNGh2AN2mfs0fr/dFXf7X03/n7T9aNJtLq2SZbq4Wfc+YwEwEXH3RV3av90flQBROs6YuM3kYycDryaX+19N/5+0/WoNVsNQuLvzbS8SKIQlRGyZAk3Ah8/QEfjWptX+6PyoApf2vpv8Az9p+tINZ0wkgXkZI6jnir21f7o/KuZtryLSdSMOsa5bEpCd4ddpZmYYJPTgcf8CoA2f7X03/AJ+0/WkbWNMVSzXkYAGSTngVXXxFoBbb/aNsDv2YJxz6VT1TWNNuobP7JrFvAs0gZWIysy5Zdv4kH64oAi17x34f0dCZpLu4fsltbPIx/IV4FY+JtZvviTrHiW60XVYILkqtukkDkpGoIA6fjj3r6c0yCe3s1iuphNKCxLgdixIH4DA/CrOK8rN8qhmmHeHqytF9j38pzqllsKijRUpTVm23tdPRW8j4x+L8mseJtXt5bfR9Sfy0P/Ls3I/KvRPgP8Qrzwx4ei8NeJPD+tLDHKfIuktmZUVj91hjIA65+te6XGn6nJqZuI9UEUHmRsI/KBO0feTPYNx+QrWxXPleRU8shGnQm7I9nGcZRxmXxy+rho8kdved0+/4mPpvibRdQhaW3uztB2nfGynP4ip/DsiS6WJI2DI08xBHf969XLuN5LaWOJxHKyFUfGdpI4NUtFs7603fbLwXAMca4C4AcA7m/wCBHB+ua91HxMmm/dVkaVYviHUrFLa6tXuFWWAwPKp/hDSDafxwa2qy9Y066uZ0msbmO2Yo6ykxglzj5Cf905I+tBJN/a+m/wDP2n60f2vpv/P2n61PZQyRWcMdxIJplRVeTGN7Acmptq/3R+VAFH+2dM3bftke7Gcc9KX+19N/5+0/WoLaw1CPUTNJepJCZmYrswdhB2p+BOf/ANdam1f7o/KgCl/a+m/8/afrSLrOmMoZbyMqRkEZ5FSatbXFxp00NlcC1uGXCS7c7T61i6d4g0e3S5F1q9sxEkhWMKR5ap8pUDHYqaAJfFOp2M3hnVYYrhXkeymVFAJJJQ4Arwj4KyyWPhF7HVbO6tpoJGeJZYWBc46Divff+En8O4b/AImltlW2EZ53en1qnc3Y1TVpbfTtZjik8ho0hKfMsgbJkHrgZFfP8QcP0c7oxpVZuNux62FzRUcFVwc6alGbjLXo47Hy58K7TVdN+M+nazfaZfQWgvpC8r277QGVlBPHuK+u/wC19N/5+0/Wr2KTav8AdH5V6mBwccHS9nF3R18R8Q1M9rQrVIKLjHl0fRNv9SiNZ0skgXkZIOD14pf7X03/AJ+0/Wq2j6dqVrPHJe6ktyghZHQRAb3LAhyfXHGK1tq/3R+Vdh88Y2uarp76LfKt0hJtpABz/dNbK/dH0qnqtrcXMcS2twsBWQM+UyHXnKmpNLguLawjhurg3Eq5zIe/PH6UALfXttZJG91KsSySCNSe7Ht+hrL/ALY02bVLK5ju0MUlrPtbnnDx1szQxTKFmjSQA5AYZwfWsiTSb9dQMlrfRwWgeMpCsQ+VQfnUf73H5UAXP7X03/n7T9aP7X03/n7T9au7V/uj8qiu4nktJo4HEUrIypJjOxiOD+BoArLrOlsMreRke2aX+19N/wCftP1puj2d5aoy3lxHPlEAIXHzBcMfxPP41f2r/dH5UAUW1nS1GWvIwPfNL/a+m/8AP2n61V8SRzpEl3Hex21vFG4lV49wdmwEPHPB/nUdt4h0OO2hSTVraaQBUdwerYHJ9M9aAL39r6b/AM/afrSf2xpm4r9sjyACRz0/yDUCeINBkbbHqFs7bXbCnJwgJY/QYqpoTPfXbXdvq0V1BHNIJFVPmAI+WM/7vWgDT/tfTf8An7T9aP7X03/n7T9au7V/uj8qqatbXFzYSQ2dwLWdsbZNucUAMXWdMZQy3kZBGQRnkUv9r6b/AM/afrTtLtbi2ilW6uVuC0rNHiMKI0PRAB2FW9q/3R+VAGTNf2dzq2nRwXCu++Q4Gf8Anma16yNV0/Ubi7aS01AW8fkBVTZysm7O/P04x6Vr0AQaheW+n2Ut5dyCKCIbnc9AK8V+IlnHqPjfWPJlWRh5avEUJBHlL7Yr26aKOaJopo0kjYYZWGQfwqtYWtxDcXclxcCZJZd8S7APLXAGPevNzPATxtKMKdV05RakpLdNHn5nleGzTDvD4lNx30drPoz5D1b4ezw3732hXl/pVwTkhFZ4ifpW54eh1eCD/iewrM0YyZYo2UOPcY4NfVeB6Cs7XrO9vLeOKxultSJMyErneuDlfxrux9TG5rglhMyqRrW2lKCU16Si0/vufKYngeGIjGE8Q3y7Nxi2vK+7Xk7nhomsrGH+07HRru4kiGWiO7eD7DHNeNePpNT8Sa619DoOpwkk5D27f4V9t6Ja3lpYCHUL37bOGYmYoFyCeBipNTvrTTbNru9kEUKkZYjOK+Ny/gnD4Oq6vtXKXn2+8/WuDM6pcKUuXD4aDm95K8b+qV1c8P8A2ZtF1Lw5ZT3Gs3UNtBcqskVuTlzx1IxxjI4r2z+19N/5+0/WuTvtQhk1V7qHxlbRW7yfJF5I+QbV+UHvzhvyroI/E3h6VisWowSN83yr1O3GfyyK+xo0lSgoI484zWrmuLniqqScui2Ln9r6b/z9p+tIus6Ywyt5GR7ZrH1jxJo02lyx22tR2Vw6gLIYyWjO3fyMf3f51V8P6tZWbztqHim0vUyVACBQrZH+P/j1anmHR/2vpv8Az9p+tI2s6Yoy15GBnHOetXQFIBABB9qxPEGlavfXkUmn6uLKFVAaPyg2WDZzz7UAX/7X03/n7T9aP7X03/n7T9amsIZIbOKO4kE0qqA74xuNSyJujZVADEHBx0NAGfp1zBda3ePbyCRRbwAkdjulrTrmLfRPESzpJJ4hBAZC4EI5UDBH55P/AOs109ABRRRQAUUUUAFFFFABUFzZ2lz/AMfFrDLzn50B5/H6CiigBn9m6fkn7HASepKA0g0zTwIgLG3AhGIx5Ywgznj8aKKALdFFFABRRRQAUUUUAFFFFABRRRQAUUUUAFQPZWbvva1hLc8lBnk5P60UUAIbCxIwbO3I3bv9WOvr9aWOztY7k3MdvEsxBBcKAecZ5/AflRRQBPRRRQAUUUUAFFFFABRRRQAUUUUAFFFFACOquu1lDD0IqqNM04FiLG3G45b92OT6miigBV06wWQSLZW4cKUDCMZ2nqPxqS0tba0j8u1gjhU9Qi4zRRQBNRRRQAUUUUAFFFFABRRRQAUUUUAFNdEkXa6qw9CMiiigCA2FiQAbSDjOP3Y4z1pRZWe/zPskG7BAPljOD1oooAU2VmVCm1hIHTKD0x/Km/2fY7Nn2O325Jx5Y6nrRRQBZooooAKKKKACiiigD//Z"/>
          <p:cNvSpPr>
            <a:spLocks noChangeAspect="1" noChangeArrowheads="1"/>
          </p:cNvSpPr>
          <p:nvPr/>
        </p:nvSpPr>
        <p:spPr bwMode="auto">
          <a:xfrm>
            <a:off x="2872383" y="1504654"/>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36" name="TextBox 35"/>
          <p:cNvSpPr txBox="1"/>
          <p:nvPr/>
        </p:nvSpPr>
        <p:spPr>
          <a:xfrm>
            <a:off x="573217" y="268961"/>
            <a:ext cx="33745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3088"/>
                </a:solidFill>
                <a:effectLst/>
                <a:uLnTx/>
                <a:uFillTx/>
                <a:latin typeface="Arial" panose="020B0604020202020204" pitchFamily="34" charset="0"/>
                <a:ea typeface="+mn-ea"/>
                <a:cs typeface="Arial" panose="020B0604020202020204" pitchFamily="34" charset="0"/>
              </a:rPr>
              <a:t>ISIS-II project</a:t>
            </a:r>
          </a:p>
        </p:txBody>
      </p:sp>
      <p:sp>
        <p:nvSpPr>
          <p:cNvPr id="4" name="TextBox 3">
            <a:extLst>
              <a:ext uri="{FF2B5EF4-FFF2-40B4-BE49-F238E27FC236}">
                <a16:creationId xmlns:a16="http://schemas.microsoft.com/office/drawing/2014/main" id="{D930947D-BC94-1772-E5F0-55931A52EFFC}"/>
              </a:ext>
            </a:extLst>
          </p:cNvPr>
          <p:cNvSpPr txBox="1"/>
          <p:nvPr/>
        </p:nvSpPr>
        <p:spPr>
          <a:xfrm>
            <a:off x="573217" y="1009353"/>
            <a:ext cx="1103877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E7E6E6">
                    <a:lumMod val="50000"/>
                  </a:srgbClr>
                </a:solidFill>
                <a:effectLst/>
                <a:uLnTx/>
                <a:uFillTx/>
                <a:latin typeface="Arial" panose="020B0604020202020204" pitchFamily="34" charset="0"/>
                <a:ea typeface="Times New Roman" panose="02020603050405020304" pitchFamily="18" charset="0"/>
                <a:cs typeface="+mn-cs"/>
              </a:rPr>
              <a:t>Plans for a new facility are being developed, initially intended to be ready for construction sometime after 2030 and operation in 2040. This will maintain and enhance the UK's neutron and muon provision, in a way complementary to the ESS, in order to continue to support the UK research community. ISIS-II</a:t>
            </a:r>
            <a:r>
              <a:rPr kumimoji="0" lang="en-GB" sz="1800" b="0" i="0" u="none" strike="noStrike" kern="1200" cap="none" spc="0" normalizeH="0" baseline="0" noProof="0">
                <a:ln>
                  <a:noFill/>
                </a:ln>
                <a:solidFill>
                  <a:srgbClr val="E7E6E6">
                    <a:lumMod val="50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 is expected to be a multi-billion-pound facility and has been identified as a potential ‘multi-stage mega project’.</a:t>
            </a:r>
          </a:p>
        </p:txBody>
      </p:sp>
      <p:grpSp>
        <p:nvGrpSpPr>
          <p:cNvPr id="6" name="Group 5">
            <a:extLst>
              <a:ext uri="{FF2B5EF4-FFF2-40B4-BE49-F238E27FC236}">
                <a16:creationId xmlns:a16="http://schemas.microsoft.com/office/drawing/2014/main" id="{EC59D199-B387-A78C-F851-9507B3D8B8B6}"/>
              </a:ext>
            </a:extLst>
          </p:cNvPr>
          <p:cNvGrpSpPr/>
          <p:nvPr/>
        </p:nvGrpSpPr>
        <p:grpSpPr>
          <a:xfrm>
            <a:off x="696409" y="2423309"/>
            <a:ext cx="6815659" cy="1665547"/>
            <a:chOff x="2380353" y="1170336"/>
            <a:chExt cx="6815659" cy="1665547"/>
          </a:xfrm>
        </p:grpSpPr>
        <p:grpSp>
          <p:nvGrpSpPr>
            <p:cNvPr id="7" name="Group 6">
              <a:extLst>
                <a:ext uri="{FF2B5EF4-FFF2-40B4-BE49-F238E27FC236}">
                  <a16:creationId xmlns:a16="http://schemas.microsoft.com/office/drawing/2014/main" id="{F845ABAF-4086-C9CA-BA1E-9C9D8B9FF3DA}"/>
                </a:ext>
              </a:extLst>
            </p:cNvPr>
            <p:cNvGrpSpPr/>
            <p:nvPr/>
          </p:nvGrpSpPr>
          <p:grpSpPr>
            <a:xfrm>
              <a:off x="2380353" y="1170336"/>
              <a:ext cx="6815659" cy="1665547"/>
              <a:chOff x="5287160" y="1134122"/>
              <a:chExt cx="6815659" cy="1665547"/>
            </a:xfrm>
          </p:grpSpPr>
          <p:sp>
            <p:nvSpPr>
              <p:cNvPr id="15" name="TextBox 14">
                <a:extLst>
                  <a:ext uri="{FF2B5EF4-FFF2-40B4-BE49-F238E27FC236}">
                    <a16:creationId xmlns:a16="http://schemas.microsoft.com/office/drawing/2014/main" id="{ABC4C40A-A72B-CE05-854E-ADFCFBA40E2E}"/>
                  </a:ext>
                </a:extLst>
              </p:cNvPr>
              <p:cNvSpPr txBox="1"/>
              <p:nvPr/>
            </p:nvSpPr>
            <p:spPr>
              <a:xfrm>
                <a:off x="5287160" y="1630785"/>
                <a:ext cx="650833" cy="307777"/>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2019</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 name="Rectangle 15">
                <a:extLst>
                  <a:ext uri="{FF2B5EF4-FFF2-40B4-BE49-F238E27FC236}">
                    <a16:creationId xmlns:a16="http://schemas.microsoft.com/office/drawing/2014/main" id="{41B26F9A-06B5-D2AE-7040-91495D52592F}"/>
                  </a:ext>
                </a:extLst>
              </p:cNvPr>
              <p:cNvSpPr/>
              <p:nvPr/>
            </p:nvSpPr>
            <p:spPr>
              <a:xfrm>
                <a:off x="5638872" y="1912229"/>
                <a:ext cx="547291" cy="319520"/>
              </a:xfrm>
              <a:prstGeom prst="rect">
                <a:avLst/>
              </a:prstGeom>
              <a:solidFill>
                <a:srgbClr val="1E5DF8"/>
              </a:solidFill>
              <a:ln w="19050" cap="flat" cmpd="sng" algn="ctr">
                <a:solidFill>
                  <a:srgbClr val="1E5DF8">
                    <a:lumMod val="75000"/>
                  </a:srgbClr>
                </a:solidFill>
                <a:prstDash val="solid"/>
              </a:ln>
              <a:effectLst/>
            </p:spPr>
            <p:txBody>
              <a:bodyPr anchor="ct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49A4B75E-F4BA-3A9A-198F-1AC8BAB2C9AA}"/>
                  </a:ext>
                </a:extLst>
              </p:cNvPr>
              <p:cNvSpPr txBox="1"/>
              <p:nvPr/>
            </p:nvSpPr>
            <p:spPr>
              <a:xfrm>
                <a:off x="5860747" y="1630785"/>
                <a:ext cx="650833" cy="307777"/>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2021</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C3EA905D-E386-1A9E-EEB9-EBD1C1114C5B}"/>
                  </a:ext>
                </a:extLst>
              </p:cNvPr>
              <p:cNvSpPr txBox="1"/>
              <p:nvPr/>
            </p:nvSpPr>
            <p:spPr>
              <a:xfrm>
                <a:off x="7550281" y="1630785"/>
                <a:ext cx="650833" cy="307777"/>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2028</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 name="TextBox 18">
                <a:extLst>
                  <a:ext uri="{FF2B5EF4-FFF2-40B4-BE49-F238E27FC236}">
                    <a16:creationId xmlns:a16="http://schemas.microsoft.com/office/drawing/2014/main" id="{96C117A5-3056-351B-037F-23F42DDCE59A}"/>
                  </a:ext>
                </a:extLst>
              </p:cNvPr>
              <p:cNvSpPr txBox="1"/>
              <p:nvPr/>
            </p:nvSpPr>
            <p:spPr>
              <a:xfrm>
                <a:off x="8723750" y="1630785"/>
                <a:ext cx="650833" cy="307777"/>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2032</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TextBox 19">
                <a:extLst>
                  <a:ext uri="{FF2B5EF4-FFF2-40B4-BE49-F238E27FC236}">
                    <a16:creationId xmlns:a16="http://schemas.microsoft.com/office/drawing/2014/main" id="{BA5E7B81-12ED-364A-F9A9-C8B1B490B2B5}"/>
                  </a:ext>
                </a:extLst>
              </p:cNvPr>
              <p:cNvSpPr txBox="1"/>
              <p:nvPr/>
            </p:nvSpPr>
            <p:spPr>
              <a:xfrm>
                <a:off x="11451986" y="1630785"/>
                <a:ext cx="650833" cy="307777"/>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2040</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Rectangle 20">
                <a:extLst>
                  <a:ext uri="{FF2B5EF4-FFF2-40B4-BE49-F238E27FC236}">
                    <a16:creationId xmlns:a16="http://schemas.microsoft.com/office/drawing/2014/main" id="{45A18AFE-89EE-3046-10DE-50B06D2A0087}"/>
                  </a:ext>
                </a:extLst>
              </p:cNvPr>
              <p:cNvSpPr/>
              <p:nvPr/>
            </p:nvSpPr>
            <p:spPr>
              <a:xfrm>
                <a:off x="6186163" y="1912229"/>
                <a:ext cx="1686246" cy="319520"/>
              </a:xfrm>
              <a:prstGeom prst="rect">
                <a:avLst/>
              </a:prstGeom>
              <a:solidFill>
                <a:srgbClr val="1E5DF8">
                  <a:lumMod val="60000"/>
                  <a:lumOff val="40000"/>
                </a:srgbClr>
              </a:solidFill>
              <a:ln w="19050" cap="flat" cmpd="sng" algn="ctr">
                <a:solidFill>
                  <a:srgbClr val="1E5DF8">
                    <a:shade val="50000"/>
                  </a:srgbClr>
                </a:solidFill>
                <a:prstDash val="solid"/>
              </a:ln>
              <a:effectLst/>
            </p:spPr>
            <p:txBody>
              <a:bodyPr anchor="ct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sym typeface="Arial"/>
                </a:endParaRPr>
              </a:p>
            </p:txBody>
          </p:sp>
          <p:sp>
            <p:nvSpPr>
              <p:cNvPr id="22" name="Rectangle 21">
                <a:extLst>
                  <a:ext uri="{FF2B5EF4-FFF2-40B4-BE49-F238E27FC236}">
                    <a16:creationId xmlns:a16="http://schemas.microsoft.com/office/drawing/2014/main" id="{040D858B-38B8-6240-7772-72F7C9D635CC}"/>
                  </a:ext>
                </a:extLst>
              </p:cNvPr>
              <p:cNvSpPr/>
              <p:nvPr/>
            </p:nvSpPr>
            <p:spPr>
              <a:xfrm>
                <a:off x="7872410" y="1912229"/>
                <a:ext cx="1181687" cy="319520"/>
              </a:xfrm>
              <a:prstGeom prst="rect">
                <a:avLst/>
              </a:prstGeom>
              <a:solidFill>
                <a:schemeClr val="accent6">
                  <a:lumMod val="40000"/>
                  <a:lumOff val="60000"/>
                </a:schemeClr>
              </a:solidFill>
              <a:ln w="19050" cap="flat" cmpd="sng" algn="ctr">
                <a:solidFill>
                  <a:schemeClr val="accent6">
                    <a:lumMod val="75000"/>
                  </a:schemeClr>
                </a:solidFill>
                <a:prstDash val="solid"/>
              </a:ln>
              <a:effectLst/>
            </p:spPr>
            <p:txBody>
              <a:bodyPr anchor="ct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sym typeface="Arial"/>
                </a:endParaRPr>
              </a:p>
            </p:txBody>
          </p:sp>
          <p:sp>
            <p:nvSpPr>
              <p:cNvPr id="23" name="Rectangle 22">
                <a:extLst>
                  <a:ext uri="{FF2B5EF4-FFF2-40B4-BE49-F238E27FC236}">
                    <a16:creationId xmlns:a16="http://schemas.microsoft.com/office/drawing/2014/main" id="{3E98F078-7ED7-EA5D-5CF0-9F70372BDF6E}"/>
                  </a:ext>
                </a:extLst>
              </p:cNvPr>
              <p:cNvSpPr/>
              <p:nvPr/>
            </p:nvSpPr>
            <p:spPr>
              <a:xfrm>
                <a:off x="9052453" y="1912229"/>
                <a:ext cx="2731522" cy="319520"/>
              </a:xfrm>
              <a:prstGeom prst="rect">
                <a:avLst/>
              </a:prstGeom>
              <a:solidFill>
                <a:schemeClr val="accent2">
                  <a:lumMod val="60000"/>
                  <a:lumOff val="40000"/>
                </a:schemeClr>
              </a:solidFill>
              <a:ln w="19050" cap="flat" cmpd="sng" algn="ctr">
                <a:solidFill>
                  <a:schemeClr val="accent2">
                    <a:lumMod val="75000"/>
                  </a:schemeClr>
                </a:solidFill>
                <a:prstDash val="solid"/>
              </a:ln>
              <a:effectLst/>
            </p:spPr>
            <p:txBody>
              <a:bodyPr anchor="ct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sym typeface="Arial"/>
                </a:endParaRPr>
              </a:p>
            </p:txBody>
          </p:sp>
          <p:sp>
            <p:nvSpPr>
              <p:cNvPr id="24" name="Right Brace 23">
                <a:extLst>
                  <a:ext uri="{FF2B5EF4-FFF2-40B4-BE49-F238E27FC236}">
                    <a16:creationId xmlns:a16="http://schemas.microsoft.com/office/drawing/2014/main" id="{F89F5A00-F32E-45DF-909B-35C6AAE61A7D}"/>
                  </a:ext>
                </a:extLst>
              </p:cNvPr>
              <p:cNvSpPr/>
              <p:nvPr/>
            </p:nvSpPr>
            <p:spPr>
              <a:xfrm rot="5400000" flipH="1">
                <a:off x="6616803" y="474056"/>
                <a:ext cx="215221" cy="2171084"/>
              </a:xfrm>
              <a:prstGeom prst="rightBrace">
                <a:avLst>
                  <a:gd name="adj1" fmla="val 22849"/>
                  <a:gd name="adj2" fmla="val 50000"/>
                </a:avLst>
              </a:prstGeom>
              <a:noFill/>
              <a:ln w="19050" cap="flat" cmpd="sng" algn="ctr">
                <a:solidFill>
                  <a:srgbClr val="1E5DF8">
                    <a:shade val="95000"/>
                    <a:satMod val="105000"/>
                  </a:srgbClr>
                </a:solidFill>
                <a:prstDash val="solid"/>
              </a:ln>
              <a:effectLst/>
            </p:spPr>
            <p:txBody>
              <a:bodyPr anchor="ct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sym typeface="Arial"/>
                </a:endParaRPr>
              </a:p>
            </p:txBody>
          </p:sp>
          <p:sp>
            <p:nvSpPr>
              <p:cNvPr id="25" name="Right Brace 24">
                <a:extLst>
                  <a:ext uri="{FF2B5EF4-FFF2-40B4-BE49-F238E27FC236}">
                    <a16:creationId xmlns:a16="http://schemas.microsoft.com/office/drawing/2014/main" id="{E258CBEF-FBAE-79D9-AC78-F89E5E204AC7}"/>
                  </a:ext>
                </a:extLst>
              </p:cNvPr>
              <p:cNvSpPr/>
              <p:nvPr/>
            </p:nvSpPr>
            <p:spPr>
              <a:xfrm rot="5400000" flipH="1">
                <a:off x="8355636" y="1031201"/>
                <a:ext cx="216877" cy="1055137"/>
              </a:xfrm>
              <a:prstGeom prst="rightBrace">
                <a:avLst>
                  <a:gd name="adj1" fmla="val 22849"/>
                  <a:gd name="adj2" fmla="val 50000"/>
                </a:avLst>
              </a:prstGeom>
              <a:noFill/>
              <a:ln w="19050" cap="flat" cmpd="sng" algn="ctr">
                <a:solidFill>
                  <a:schemeClr val="accent6">
                    <a:lumMod val="75000"/>
                  </a:schemeClr>
                </a:solidFill>
                <a:prstDash val="solid"/>
              </a:ln>
              <a:effectLst/>
            </p:spPr>
            <p:txBody>
              <a:bodyPr anchor="ct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sym typeface="Arial"/>
                </a:endParaRPr>
              </a:p>
            </p:txBody>
          </p:sp>
          <p:sp>
            <p:nvSpPr>
              <p:cNvPr id="26" name="TextBox 25">
                <a:extLst>
                  <a:ext uri="{FF2B5EF4-FFF2-40B4-BE49-F238E27FC236}">
                    <a16:creationId xmlns:a16="http://schemas.microsoft.com/office/drawing/2014/main" id="{B1F23099-2769-1195-A0C2-80123F075F26}"/>
                  </a:ext>
                </a:extLst>
              </p:cNvPr>
              <p:cNvSpPr txBox="1"/>
              <p:nvPr/>
            </p:nvSpPr>
            <p:spPr>
              <a:xfrm>
                <a:off x="6138751" y="1134122"/>
                <a:ext cx="1171328" cy="307777"/>
              </a:xfrm>
              <a:prstGeom prst="rect">
                <a:avLst/>
              </a:prstGeom>
              <a:noFill/>
            </p:spPr>
            <p:txBody>
              <a:bodyPr wrap="square">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Phase 1</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 name="TextBox 26">
                <a:extLst>
                  <a:ext uri="{FF2B5EF4-FFF2-40B4-BE49-F238E27FC236}">
                    <a16:creationId xmlns:a16="http://schemas.microsoft.com/office/drawing/2014/main" id="{9D31C9C8-6594-6047-D40D-9286E8F55228}"/>
                  </a:ext>
                </a:extLst>
              </p:cNvPr>
              <p:cNvSpPr txBox="1"/>
              <p:nvPr/>
            </p:nvSpPr>
            <p:spPr>
              <a:xfrm>
                <a:off x="7974310" y="1134122"/>
                <a:ext cx="1017334" cy="307777"/>
              </a:xfrm>
              <a:prstGeom prst="rect">
                <a:avLst/>
              </a:prstGeom>
              <a:noFill/>
            </p:spPr>
            <p:txBody>
              <a:bodyPr wrap="square">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Phase 2</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 name="TextBox 27">
                <a:extLst>
                  <a:ext uri="{FF2B5EF4-FFF2-40B4-BE49-F238E27FC236}">
                    <a16:creationId xmlns:a16="http://schemas.microsoft.com/office/drawing/2014/main" id="{457E0763-E830-B0A6-B532-65BEF1D2DC77}"/>
                  </a:ext>
                </a:extLst>
              </p:cNvPr>
              <p:cNvSpPr txBox="1"/>
              <p:nvPr/>
            </p:nvSpPr>
            <p:spPr>
              <a:xfrm>
                <a:off x="5638873" y="2276449"/>
                <a:ext cx="2011662" cy="523220"/>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Feasibility, design studies and R&amp;D</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 name="TextBox 28">
                <a:extLst>
                  <a:ext uri="{FF2B5EF4-FFF2-40B4-BE49-F238E27FC236}">
                    <a16:creationId xmlns:a16="http://schemas.microsoft.com/office/drawing/2014/main" id="{77ADF926-D68D-6537-FA14-E22945F321A2}"/>
                  </a:ext>
                </a:extLst>
              </p:cNvPr>
              <p:cNvSpPr txBox="1"/>
              <p:nvPr/>
            </p:nvSpPr>
            <p:spPr>
              <a:xfrm>
                <a:off x="7456601" y="2276449"/>
                <a:ext cx="2011662" cy="523220"/>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Integrated facility technical design</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2F8738FF-104B-555F-5F76-DFCD19538DCD}"/>
                  </a:ext>
                </a:extLst>
              </p:cNvPr>
              <p:cNvSpPr txBox="1"/>
              <p:nvPr/>
            </p:nvSpPr>
            <p:spPr>
              <a:xfrm>
                <a:off x="9428818" y="2384058"/>
                <a:ext cx="2011662" cy="307777"/>
              </a:xfrm>
              <a:prstGeom prst="rect">
                <a:avLst/>
              </a:prstGeom>
              <a:noFill/>
            </p:spPr>
            <p:txBody>
              <a:bodyPr>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ISIS-II construction</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 name="TextBox 30">
                <a:extLst>
                  <a:ext uri="{FF2B5EF4-FFF2-40B4-BE49-F238E27FC236}">
                    <a16:creationId xmlns:a16="http://schemas.microsoft.com/office/drawing/2014/main" id="{F79BC18A-0F87-D92B-1A0C-F149D2D00AA7}"/>
                  </a:ext>
                </a:extLst>
              </p:cNvPr>
              <p:cNvSpPr txBox="1"/>
              <p:nvPr/>
            </p:nvSpPr>
            <p:spPr>
              <a:xfrm>
                <a:off x="9917600" y="1134122"/>
                <a:ext cx="999586" cy="307777"/>
              </a:xfrm>
              <a:prstGeom prst="rect">
                <a:avLst/>
              </a:prstGeom>
              <a:noFill/>
            </p:spPr>
            <p:txBody>
              <a:bodyPr wrap="square">
                <a:spAutoFit/>
              </a:bodyP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Phase 3</a:t>
                </a:r>
                <a:endParaRPr kumimoji="0" lang="en-GB"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2" name="Right Brace 31">
                <a:extLst>
                  <a:ext uri="{FF2B5EF4-FFF2-40B4-BE49-F238E27FC236}">
                    <a16:creationId xmlns:a16="http://schemas.microsoft.com/office/drawing/2014/main" id="{BB38B79D-7C2B-0EA9-4E0C-14429A2447C4}"/>
                  </a:ext>
                </a:extLst>
              </p:cNvPr>
              <p:cNvSpPr/>
              <p:nvPr/>
            </p:nvSpPr>
            <p:spPr>
              <a:xfrm rot="5400000" flipH="1">
                <a:off x="10306489" y="238991"/>
                <a:ext cx="216876" cy="2629624"/>
              </a:xfrm>
              <a:prstGeom prst="rightBrace">
                <a:avLst>
                  <a:gd name="adj1" fmla="val 22849"/>
                  <a:gd name="adj2" fmla="val 50000"/>
                </a:avLst>
              </a:prstGeom>
              <a:noFill/>
              <a:ln w="19050" cap="flat" cmpd="sng" algn="ctr">
                <a:solidFill>
                  <a:schemeClr val="accent2">
                    <a:lumMod val="75000"/>
                  </a:schemeClr>
                </a:solidFill>
                <a:prstDash val="solid"/>
              </a:ln>
              <a:effectLst/>
            </p:spPr>
            <p:txBody>
              <a:bodyPr anchor="ctr"/>
              <a:lstStyle/>
              <a:p>
                <a:pPr marL="0" marR="0" lvl="0" indent="0" algn="ctr" defTabSz="385763"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sym typeface="Arial"/>
                </a:endParaRPr>
              </a:p>
            </p:txBody>
          </p:sp>
          <p:cxnSp>
            <p:nvCxnSpPr>
              <p:cNvPr id="33" name="Straight Connector 32">
                <a:extLst>
                  <a:ext uri="{FF2B5EF4-FFF2-40B4-BE49-F238E27FC236}">
                    <a16:creationId xmlns:a16="http://schemas.microsoft.com/office/drawing/2014/main" id="{086E985C-4B20-9261-6C13-CC37A27A60EC}"/>
                  </a:ext>
                </a:extLst>
              </p:cNvPr>
              <p:cNvCxnSpPr/>
              <p:nvPr/>
            </p:nvCxnSpPr>
            <p:spPr>
              <a:xfrm>
                <a:off x="7100750" y="1909641"/>
                <a:ext cx="0" cy="319520"/>
              </a:xfrm>
              <a:prstGeom prst="line">
                <a:avLst/>
              </a:prstGeom>
              <a:noFill/>
              <a:ln w="28575" cap="flat" cmpd="sng" algn="ctr">
                <a:solidFill>
                  <a:srgbClr val="FF0000"/>
                </a:solidFill>
                <a:prstDash val="sysDot"/>
              </a:ln>
              <a:effectLst/>
            </p:spPr>
          </p:cxnSp>
        </p:grpSp>
        <p:cxnSp>
          <p:nvCxnSpPr>
            <p:cNvPr id="9" name="Straight Connector 8">
              <a:extLst>
                <a:ext uri="{FF2B5EF4-FFF2-40B4-BE49-F238E27FC236}">
                  <a16:creationId xmlns:a16="http://schemas.microsoft.com/office/drawing/2014/main" id="{991F5E99-2138-C0E1-FF1A-AACD2A5B3381}"/>
                </a:ext>
              </a:extLst>
            </p:cNvPr>
            <p:cNvCxnSpPr/>
            <p:nvPr/>
          </p:nvCxnSpPr>
          <p:spPr>
            <a:xfrm>
              <a:off x="4211580" y="1945855"/>
              <a:ext cx="0" cy="31952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9ACF09F-C9CA-9CFB-6092-1ED959AB2E87}"/>
                </a:ext>
              </a:extLst>
            </p:cNvPr>
            <p:cNvSpPr txBox="1"/>
            <p:nvPr/>
          </p:nvSpPr>
          <p:spPr>
            <a:xfrm>
              <a:off x="2779422" y="1957598"/>
              <a:ext cx="433132" cy="307777"/>
            </a:xfrm>
            <a:prstGeom prst="rect">
              <a:avLst/>
            </a:prstGeom>
            <a:noFill/>
          </p:spPr>
          <p:txBody>
            <a:bodyPr wrap="none" rtlCol="0">
              <a:spAutoFit/>
            </a:bodyPr>
            <a:lstStyle/>
            <a:p>
              <a:r>
                <a:rPr lang="en-GB" sz="1400">
                  <a:latin typeface="Arial" panose="020B0604020202020204" pitchFamily="34" charset="0"/>
                  <a:cs typeface="Arial" panose="020B0604020202020204" pitchFamily="34" charset="0"/>
                </a:rPr>
                <a:t>1.1</a:t>
              </a:r>
            </a:p>
          </p:txBody>
        </p:sp>
        <p:sp>
          <p:nvSpPr>
            <p:cNvPr id="13" name="TextBox 12">
              <a:extLst>
                <a:ext uri="{FF2B5EF4-FFF2-40B4-BE49-F238E27FC236}">
                  <a16:creationId xmlns:a16="http://schemas.microsoft.com/office/drawing/2014/main" id="{D6830C4B-62BE-BD6E-060E-14676235DB83}"/>
                </a:ext>
              </a:extLst>
            </p:cNvPr>
            <p:cNvSpPr txBox="1"/>
            <p:nvPr/>
          </p:nvSpPr>
          <p:spPr>
            <a:xfrm>
              <a:off x="3475020" y="1956094"/>
              <a:ext cx="532518" cy="307777"/>
            </a:xfrm>
            <a:prstGeom prst="rect">
              <a:avLst/>
            </a:prstGeom>
            <a:noFill/>
          </p:spPr>
          <p:txBody>
            <a:bodyPr wrap="none" rtlCol="0">
              <a:spAutoFit/>
            </a:bodyPr>
            <a:lstStyle/>
            <a:p>
              <a:r>
                <a:rPr lang="en-GB" sz="1400">
                  <a:latin typeface="Arial" panose="020B0604020202020204" pitchFamily="34" charset="0"/>
                  <a:cs typeface="Arial" panose="020B0604020202020204" pitchFamily="34" charset="0"/>
                </a:rPr>
                <a:t>1.2a</a:t>
              </a:r>
            </a:p>
          </p:txBody>
        </p:sp>
        <p:sp>
          <p:nvSpPr>
            <p:cNvPr id="14" name="TextBox 13">
              <a:extLst>
                <a:ext uri="{FF2B5EF4-FFF2-40B4-BE49-F238E27FC236}">
                  <a16:creationId xmlns:a16="http://schemas.microsoft.com/office/drawing/2014/main" id="{82D3A4AC-7CE1-3EE2-DAD5-8C3FBC9DCCA8}"/>
                </a:ext>
              </a:extLst>
            </p:cNvPr>
            <p:cNvSpPr txBox="1"/>
            <p:nvPr/>
          </p:nvSpPr>
          <p:spPr>
            <a:xfrm>
              <a:off x="4306419" y="1954593"/>
              <a:ext cx="532518" cy="307777"/>
            </a:xfrm>
            <a:prstGeom prst="rect">
              <a:avLst/>
            </a:prstGeom>
            <a:noFill/>
          </p:spPr>
          <p:txBody>
            <a:bodyPr wrap="none" rtlCol="0">
              <a:spAutoFit/>
            </a:bodyPr>
            <a:lstStyle/>
            <a:p>
              <a:r>
                <a:rPr lang="en-GB" sz="1400">
                  <a:latin typeface="Arial" panose="020B0604020202020204" pitchFamily="34" charset="0"/>
                  <a:cs typeface="Arial" panose="020B0604020202020204" pitchFamily="34" charset="0"/>
                </a:rPr>
                <a:t>1.2b</a:t>
              </a:r>
            </a:p>
          </p:txBody>
        </p:sp>
      </p:grpSp>
    </p:spTree>
    <p:extLst>
      <p:ext uri="{BB962C8B-B14F-4D97-AF65-F5344CB8AC3E}">
        <p14:creationId xmlns:p14="http://schemas.microsoft.com/office/powerpoint/2010/main" val="2469071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77A05-4224-4884-8E5D-A300AB36626C}"/>
              </a:ext>
            </a:extLst>
          </p:cNvPr>
          <p:cNvSpPr txBox="1">
            <a:spLocks/>
          </p:cNvSpPr>
          <p:nvPr/>
        </p:nvSpPr>
        <p:spPr>
          <a:xfrm>
            <a:off x="573217" y="900943"/>
            <a:ext cx="11335004" cy="5153015"/>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a:solidFill>
                  <a:srgbClr val="676767"/>
                </a:solidFill>
                <a:latin typeface="Arial" panose="020B0604020202020204" pitchFamily="34" charset="0"/>
                <a:cs typeface="Arial" panose="020B0604020202020204" pitchFamily="34" charset="0"/>
              </a:rPr>
              <a:t>Greenfield facility</a:t>
            </a:r>
          </a:p>
          <a:p>
            <a:r>
              <a:rPr lang="en-GB" sz="1800">
                <a:solidFill>
                  <a:srgbClr val="676767"/>
                </a:solidFill>
                <a:latin typeface="Arial" panose="020B0604020202020204" pitchFamily="34" charset="0"/>
                <a:cs typeface="Arial" panose="020B0604020202020204" pitchFamily="34" charset="0"/>
              </a:rPr>
              <a:t>Three types of pulse compression ring are under consideration</a:t>
            </a:r>
          </a:p>
          <a:p>
            <a:pPr lvl="1"/>
            <a:r>
              <a:rPr lang="en-GB" sz="1600">
                <a:solidFill>
                  <a:srgbClr val="676767"/>
                </a:solidFill>
                <a:latin typeface="Arial" panose="020B0604020202020204" pitchFamily="34" charset="0"/>
                <a:cs typeface="Arial" panose="020B0604020202020204" pitchFamily="34" charset="0"/>
              </a:rPr>
              <a:t>Accumulator Ring (AR) – like SNS</a:t>
            </a:r>
          </a:p>
          <a:p>
            <a:pPr lvl="1"/>
            <a:r>
              <a:rPr lang="en-GB" sz="1600">
                <a:solidFill>
                  <a:srgbClr val="676767"/>
                </a:solidFill>
                <a:latin typeface="Arial" panose="020B0604020202020204" pitchFamily="34" charset="0"/>
                <a:cs typeface="Arial" panose="020B0604020202020204" pitchFamily="34" charset="0"/>
              </a:rPr>
              <a:t>Rapid Cycling Synchrotron (RCS) – like ISIS and J-PARC</a:t>
            </a:r>
          </a:p>
          <a:p>
            <a:pPr lvl="1"/>
            <a:r>
              <a:rPr lang="en-GB" sz="1600">
                <a:solidFill>
                  <a:srgbClr val="676767"/>
                </a:solidFill>
                <a:latin typeface="Arial" panose="020B0604020202020204" pitchFamily="34" charset="0"/>
                <a:cs typeface="Arial" panose="020B0604020202020204" pitchFamily="34" charset="0"/>
              </a:rPr>
              <a:t>Fixed-Field Alternating-gradient accelerator (FFA) – novel concept</a:t>
            </a:r>
          </a:p>
          <a:p>
            <a:r>
              <a:rPr lang="en-GB" sz="1800">
                <a:solidFill>
                  <a:srgbClr val="676767"/>
                </a:solidFill>
                <a:latin typeface="Arial" panose="020B0604020202020204" pitchFamily="34" charset="0"/>
                <a:cs typeface="Arial" panose="020B0604020202020204" pitchFamily="34" charset="0"/>
              </a:rPr>
              <a:t>1.2 GeV energy has been chosen as a good working point </a:t>
            </a:r>
          </a:p>
          <a:p>
            <a:pPr lvl="1"/>
            <a:r>
              <a:rPr lang="en-GB" sz="1600">
                <a:solidFill>
                  <a:srgbClr val="676767"/>
                </a:solidFill>
                <a:latin typeface="Arial" panose="020B0604020202020204" pitchFamily="34" charset="0"/>
                <a:cs typeface="Arial" panose="020B0604020202020204" pitchFamily="34" charset="0"/>
              </a:rPr>
              <a:t>AR will require a full-energy 1.2 GeV </a:t>
            </a:r>
            <a:r>
              <a:rPr lang="en-GB" sz="1600" err="1">
                <a:solidFill>
                  <a:srgbClr val="676767"/>
                </a:solidFill>
                <a:latin typeface="Arial" panose="020B0604020202020204" pitchFamily="34" charset="0"/>
                <a:cs typeface="Arial" panose="020B0604020202020204" pitchFamily="34" charset="0"/>
              </a:rPr>
              <a:t>linac</a:t>
            </a:r>
            <a:endParaRPr lang="en-GB" sz="1600">
              <a:solidFill>
                <a:srgbClr val="676767"/>
              </a:solidFill>
              <a:latin typeface="Arial" panose="020B0604020202020204" pitchFamily="34" charset="0"/>
              <a:cs typeface="Arial" panose="020B0604020202020204" pitchFamily="34" charset="0"/>
            </a:endParaRPr>
          </a:p>
          <a:p>
            <a:pPr lvl="1"/>
            <a:r>
              <a:rPr lang="en-GB" sz="1600">
                <a:solidFill>
                  <a:srgbClr val="676767"/>
                </a:solidFill>
                <a:latin typeface="Arial" panose="020B0604020202020204" pitchFamily="34" charset="0"/>
                <a:cs typeface="Arial" panose="020B0604020202020204" pitchFamily="34" charset="0"/>
              </a:rPr>
              <a:t>RCS and FFA will require a ~500 MeV </a:t>
            </a:r>
            <a:r>
              <a:rPr lang="en-GB" sz="1600" err="1">
                <a:solidFill>
                  <a:srgbClr val="676767"/>
                </a:solidFill>
                <a:latin typeface="Arial" panose="020B0604020202020204" pitchFamily="34" charset="0"/>
                <a:cs typeface="Arial" panose="020B0604020202020204" pitchFamily="34" charset="0"/>
              </a:rPr>
              <a:t>linac</a:t>
            </a:r>
            <a:r>
              <a:rPr lang="en-GB" sz="1600">
                <a:solidFill>
                  <a:srgbClr val="676767"/>
                </a:solidFill>
                <a:latin typeface="Arial" panose="020B0604020202020204" pitchFamily="34" charset="0"/>
                <a:cs typeface="Arial" panose="020B0604020202020204" pitchFamily="34" charset="0"/>
              </a:rPr>
              <a:t> and will then accelerate the beam to 1.2 GeV</a:t>
            </a:r>
          </a:p>
          <a:p>
            <a:r>
              <a:rPr lang="en-GB" sz="1800">
                <a:solidFill>
                  <a:srgbClr val="676767"/>
                </a:solidFill>
                <a:latin typeface="Arial" panose="020B0604020202020204" pitchFamily="34" charset="0"/>
                <a:cs typeface="Arial" panose="020B0604020202020204" pitchFamily="34" charset="0"/>
              </a:rPr>
              <a:t>Overall source power could be up to 2.4 MW, dependent on target technology</a:t>
            </a:r>
          </a:p>
          <a:p>
            <a:pPr lvl="1"/>
            <a:r>
              <a:rPr lang="en-GB" sz="1600">
                <a:solidFill>
                  <a:srgbClr val="676767"/>
                </a:solidFill>
                <a:latin typeface="Arial" panose="020B0604020202020204" pitchFamily="34" charset="0"/>
                <a:cs typeface="Arial" panose="020B0604020202020204" pitchFamily="34" charset="0"/>
              </a:rPr>
              <a:t>Rotating targets required to reach high powers, but have not yet been proven – ESS and SNS plan to use them</a:t>
            </a:r>
          </a:p>
          <a:p>
            <a:pPr lvl="1"/>
            <a:r>
              <a:rPr lang="en-GB" sz="1600">
                <a:solidFill>
                  <a:srgbClr val="676767"/>
                </a:solidFill>
                <a:latin typeface="Arial" panose="020B0604020202020204" pitchFamily="34" charset="0"/>
                <a:cs typeface="Arial" panose="020B0604020202020204" pitchFamily="34" charset="0"/>
              </a:rPr>
              <a:t>Fixed targets have been proven to be reliable, but power on any one target would be limited to ~500 kW</a:t>
            </a:r>
          </a:p>
          <a:p>
            <a:pPr marL="0" indent="0">
              <a:spcBef>
                <a:spcPts val="1200"/>
              </a:spcBef>
              <a:buNone/>
            </a:pPr>
            <a:r>
              <a:rPr lang="en-GB" sz="1800" b="1">
                <a:solidFill>
                  <a:srgbClr val="676767"/>
                </a:solidFill>
                <a:latin typeface="Arial" panose="020B0604020202020204" pitchFamily="34" charset="0"/>
                <a:cs typeface="Arial" panose="020B0604020202020204" pitchFamily="34" charset="0"/>
              </a:rPr>
              <a:t>Upgrade to existing ISIS facility</a:t>
            </a:r>
          </a:p>
          <a:p>
            <a:r>
              <a:rPr lang="en-GB" sz="1800">
                <a:solidFill>
                  <a:srgbClr val="676767"/>
                </a:solidFill>
                <a:latin typeface="Arial" panose="020B0604020202020204" pitchFamily="34" charset="0"/>
                <a:cs typeface="Arial" panose="020B0604020202020204" pitchFamily="34" charset="0"/>
              </a:rPr>
              <a:t>180 MeV </a:t>
            </a:r>
            <a:r>
              <a:rPr lang="en-GB" sz="1800" err="1">
                <a:solidFill>
                  <a:srgbClr val="676767"/>
                </a:solidFill>
                <a:latin typeface="Arial" panose="020B0604020202020204" pitchFamily="34" charset="0"/>
                <a:cs typeface="Arial" panose="020B0604020202020204" pitchFamily="34" charset="0"/>
              </a:rPr>
              <a:t>linac</a:t>
            </a:r>
            <a:r>
              <a:rPr lang="en-GB" sz="1800">
                <a:solidFill>
                  <a:srgbClr val="676767"/>
                </a:solidFill>
                <a:latin typeface="Arial" panose="020B0604020202020204" pitchFamily="34" charset="0"/>
                <a:cs typeface="Arial" panose="020B0604020202020204" pitchFamily="34" charset="0"/>
              </a:rPr>
              <a:t> injection into the present ISIS RCS</a:t>
            </a:r>
          </a:p>
          <a:p>
            <a:pPr lvl="1"/>
            <a:r>
              <a:rPr lang="en-GB" sz="1600">
                <a:solidFill>
                  <a:srgbClr val="676767"/>
                </a:solidFill>
                <a:latin typeface="Arial" panose="020B0604020202020204" pitchFamily="34" charset="0"/>
                <a:cs typeface="Arial" panose="020B0604020202020204" pitchFamily="34" charset="0"/>
              </a:rPr>
              <a:t>Overall source power limited to ~500 kW</a:t>
            </a:r>
          </a:p>
          <a:p>
            <a:pPr lvl="1"/>
            <a:r>
              <a:rPr lang="en-GB" sz="1600">
                <a:solidFill>
                  <a:srgbClr val="676767"/>
                </a:solidFill>
                <a:latin typeface="Arial" panose="020B0604020202020204" pitchFamily="34" charset="0"/>
                <a:cs typeface="Arial" panose="020B0604020202020204" pitchFamily="34" charset="0"/>
              </a:rPr>
              <a:t>Remains reliant on ageing equipment and infrastructure</a:t>
            </a:r>
          </a:p>
          <a:p>
            <a:pPr lvl="1"/>
            <a:endParaRPr lang="en-GB" sz="1400">
              <a:solidFill>
                <a:srgbClr val="676767"/>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3D0B63-3505-C345-4917-DA68F80BE32D}"/>
              </a:ext>
            </a:extLst>
          </p:cNvPr>
          <p:cNvSpPr txBox="1"/>
          <p:nvPr/>
        </p:nvSpPr>
        <p:spPr>
          <a:xfrm>
            <a:off x="573217" y="268961"/>
            <a:ext cx="6615234" cy="584775"/>
          </a:xfrm>
          <a:prstGeom prst="rect">
            <a:avLst/>
          </a:prstGeom>
          <a:noFill/>
        </p:spPr>
        <p:txBody>
          <a:bodyPr wrap="square" rtlCol="0">
            <a:spAutoFit/>
          </a:bodyPr>
          <a:lstStyle/>
          <a:p>
            <a:r>
              <a:rPr lang="en-GB" sz="3200" b="1">
                <a:solidFill>
                  <a:srgbClr val="003088"/>
                </a:solidFill>
                <a:latin typeface="Arial" panose="020B0604020202020204" pitchFamily="34" charset="0"/>
                <a:cs typeface="Arial" panose="020B0604020202020204" pitchFamily="34" charset="0"/>
              </a:rPr>
              <a:t>Accelerator and target options</a:t>
            </a:r>
          </a:p>
        </p:txBody>
      </p:sp>
      <p:grpSp>
        <p:nvGrpSpPr>
          <p:cNvPr id="4" name="Group 3">
            <a:extLst>
              <a:ext uri="{FF2B5EF4-FFF2-40B4-BE49-F238E27FC236}">
                <a16:creationId xmlns:a16="http://schemas.microsoft.com/office/drawing/2014/main" id="{BF9B3093-DF14-E2C3-045B-AEFC1FF19774}"/>
              </a:ext>
            </a:extLst>
          </p:cNvPr>
          <p:cNvGrpSpPr/>
          <p:nvPr/>
        </p:nvGrpSpPr>
        <p:grpSpPr>
          <a:xfrm>
            <a:off x="7671472" y="422363"/>
            <a:ext cx="3947311" cy="2308632"/>
            <a:chOff x="2987630" y="1808507"/>
            <a:chExt cx="6609130" cy="3819685"/>
          </a:xfrm>
        </p:grpSpPr>
        <p:pic>
          <p:nvPicPr>
            <p:cNvPr id="5" name="Picture 4">
              <a:extLst>
                <a:ext uri="{FF2B5EF4-FFF2-40B4-BE49-F238E27FC236}">
                  <a16:creationId xmlns:a16="http://schemas.microsoft.com/office/drawing/2014/main" id="{D80729CF-5C80-E598-48AC-FCB623660A4F}"/>
                </a:ext>
              </a:extLst>
            </p:cNvPr>
            <p:cNvPicPr>
              <a:picLocks noChangeAspect="1"/>
            </p:cNvPicPr>
            <p:nvPr/>
          </p:nvPicPr>
          <p:blipFill>
            <a:blip r:embed="rId2"/>
            <a:stretch>
              <a:fillRect/>
            </a:stretch>
          </p:blipFill>
          <p:spPr>
            <a:xfrm>
              <a:off x="2987630" y="4823454"/>
              <a:ext cx="2613000" cy="804738"/>
            </a:xfrm>
            <a:prstGeom prst="rect">
              <a:avLst/>
            </a:prstGeom>
            <a:ln w="6350">
              <a:solidFill>
                <a:schemeClr val="tx1"/>
              </a:solidFill>
            </a:ln>
          </p:spPr>
        </p:pic>
        <p:grpSp>
          <p:nvGrpSpPr>
            <p:cNvPr id="6" name="Group 5">
              <a:extLst>
                <a:ext uri="{FF2B5EF4-FFF2-40B4-BE49-F238E27FC236}">
                  <a16:creationId xmlns:a16="http://schemas.microsoft.com/office/drawing/2014/main" id="{889A5E4F-1AA5-B5EC-2863-DA75F9314D75}"/>
                </a:ext>
              </a:extLst>
            </p:cNvPr>
            <p:cNvGrpSpPr/>
            <p:nvPr/>
          </p:nvGrpSpPr>
          <p:grpSpPr>
            <a:xfrm>
              <a:off x="2987630" y="1808507"/>
              <a:ext cx="6609130" cy="3819685"/>
              <a:chOff x="1688225" y="1321231"/>
              <a:chExt cx="8823103" cy="4256926"/>
            </a:xfrm>
          </p:grpSpPr>
          <p:pic>
            <p:nvPicPr>
              <p:cNvPr id="7" name="Picture 6">
                <a:extLst>
                  <a:ext uri="{FF2B5EF4-FFF2-40B4-BE49-F238E27FC236}">
                    <a16:creationId xmlns:a16="http://schemas.microsoft.com/office/drawing/2014/main" id="{C29C3B22-B66A-2009-59E3-81C6358D7D59}"/>
                  </a:ext>
                </a:extLst>
              </p:cNvPr>
              <p:cNvPicPr>
                <a:picLocks noChangeAspect="1"/>
              </p:cNvPicPr>
              <p:nvPr/>
            </p:nvPicPr>
            <p:blipFill>
              <a:blip r:embed="rId3"/>
              <a:stretch>
                <a:fillRect/>
              </a:stretch>
            </p:blipFill>
            <p:spPr>
              <a:xfrm>
                <a:off x="7981162" y="1321232"/>
                <a:ext cx="2530166" cy="1172012"/>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9F8E0EB8-5413-343C-C626-66B23708FFE0}"/>
                  </a:ext>
                </a:extLst>
              </p:cNvPr>
              <p:cNvPicPr>
                <a:picLocks noChangeAspect="1"/>
              </p:cNvPicPr>
              <p:nvPr/>
            </p:nvPicPr>
            <p:blipFill>
              <a:blip r:embed="rId4"/>
              <a:stretch>
                <a:fillRect/>
              </a:stretch>
            </p:blipFill>
            <p:spPr>
              <a:xfrm>
                <a:off x="4977086" y="1321231"/>
                <a:ext cx="2957489" cy="1437506"/>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588EA891-DD3F-4AE9-C5CB-C896DD3B9EF8}"/>
                  </a:ext>
                </a:extLst>
              </p:cNvPr>
              <p:cNvPicPr>
                <a:picLocks noChangeAspect="1"/>
              </p:cNvPicPr>
              <p:nvPr/>
            </p:nvPicPr>
            <p:blipFill>
              <a:blip r:embed="rId5"/>
              <a:stretch>
                <a:fillRect/>
              </a:stretch>
            </p:blipFill>
            <p:spPr>
              <a:xfrm>
                <a:off x="7981162" y="2561455"/>
                <a:ext cx="2530166" cy="1538774"/>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05BC28DE-2B87-C040-4EE6-CBECBA8D1EFE}"/>
                  </a:ext>
                </a:extLst>
              </p:cNvPr>
              <p:cNvPicPr>
                <a:picLocks noChangeAspect="1"/>
              </p:cNvPicPr>
              <p:nvPr/>
            </p:nvPicPr>
            <p:blipFill>
              <a:blip r:embed="rId6"/>
              <a:stretch>
                <a:fillRect/>
              </a:stretch>
            </p:blipFill>
            <p:spPr>
              <a:xfrm>
                <a:off x="1688225" y="1321232"/>
                <a:ext cx="3242270" cy="1620000"/>
              </a:xfrm>
              <a:prstGeom prst="rect">
                <a:avLst/>
              </a:prstGeom>
              <a:ln>
                <a:solidFill>
                  <a:schemeClr val="bg1">
                    <a:lumMod val="50000"/>
                  </a:schemeClr>
                </a:solidFill>
              </a:ln>
            </p:spPr>
          </p:pic>
          <p:pic>
            <p:nvPicPr>
              <p:cNvPr id="11" name="Picture 10">
                <a:extLst>
                  <a:ext uri="{FF2B5EF4-FFF2-40B4-BE49-F238E27FC236}">
                    <a16:creationId xmlns:a16="http://schemas.microsoft.com/office/drawing/2014/main" id="{9B69CF43-9599-07CE-B386-8BB9C7390FEF}"/>
                  </a:ext>
                </a:extLst>
              </p:cNvPr>
              <p:cNvPicPr>
                <a:picLocks noChangeAspect="1"/>
              </p:cNvPicPr>
              <p:nvPr/>
            </p:nvPicPr>
            <p:blipFill>
              <a:blip r:embed="rId7"/>
              <a:stretch>
                <a:fillRect/>
              </a:stretch>
            </p:blipFill>
            <p:spPr>
              <a:xfrm>
                <a:off x="1688225" y="2999619"/>
                <a:ext cx="3606794" cy="1620000"/>
              </a:xfrm>
              <a:prstGeom prst="rect">
                <a:avLst/>
              </a:prstGeom>
              <a:ln>
                <a:solidFill>
                  <a:schemeClr val="bg1">
                    <a:lumMod val="50000"/>
                  </a:schemeClr>
                </a:solidFill>
              </a:ln>
            </p:spPr>
          </p:pic>
          <p:pic>
            <p:nvPicPr>
              <p:cNvPr id="12" name="Picture 11">
                <a:extLst>
                  <a:ext uri="{FF2B5EF4-FFF2-40B4-BE49-F238E27FC236}">
                    <a16:creationId xmlns:a16="http://schemas.microsoft.com/office/drawing/2014/main" id="{1BC1A9AD-775A-5D2D-75E3-8581FDDC31F4}"/>
                  </a:ext>
                </a:extLst>
              </p:cNvPr>
              <p:cNvPicPr>
                <a:picLocks noChangeAspect="1"/>
              </p:cNvPicPr>
              <p:nvPr/>
            </p:nvPicPr>
            <p:blipFill>
              <a:blip r:embed="rId8"/>
              <a:stretch>
                <a:fillRect/>
              </a:stretch>
            </p:blipFill>
            <p:spPr>
              <a:xfrm>
                <a:off x="7981162" y="4137750"/>
                <a:ext cx="2530166" cy="1440407"/>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5182E6B9-464E-0944-9CBD-8C709D81C3B8}"/>
                  </a:ext>
                </a:extLst>
              </p:cNvPr>
              <p:cNvPicPr>
                <a:picLocks noChangeAspect="1"/>
              </p:cNvPicPr>
              <p:nvPr/>
            </p:nvPicPr>
            <p:blipFill rotWithShape="1">
              <a:blip r:embed="rId9"/>
              <a:srcRect t="13714" r="10478" b="12600"/>
              <a:stretch/>
            </p:blipFill>
            <p:spPr>
              <a:xfrm>
                <a:off x="5001616" y="2999619"/>
                <a:ext cx="3344070" cy="2495398"/>
              </a:xfrm>
              <a:prstGeom prst="rect">
                <a:avLst/>
              </a:prstGeom>
            </p:spPr>
          </p:pic>
        </p:grpSp>
      </p:grpSp>
      <p:grpSp>
        <p:nvGrpSpPr>
          <p:cNvPr id="18" name="Group 17">
            <a:extLst>
              <a:ext uri="{FF2B5EF4-FFF2-40B4-BE49-F238E27FC236}">
                <a16:creationId xmlns:a16="http://schemas.microsoft.com/office/drawing/2014/main" id="{F7D9B6A2-BBA0-AFA0-46F5-A79CFDDBF5CE}"/>
              </a:ext>
            </a:extLst>
          </p:cNvPr>
          <p:cNvGrpSpPr/>
          <p:nvPr/>
        </p:nvGrpSpPr>
        <p:grpSpPr>
          <a:xfrm>
            <a:off x="7206564" y="4384586"/>
            <a:ext cx="4399984" cy="2306415"/>
            <a:chOff x="7306147" y="4429851"/>
            <a:chExt cx="4399984" cy="2306415"/>
          </a:xfrm>
        </p:grpSpPr>
        <p:grpSp>
          <p:nvGrpSpPr>
            <p:cNvPr id="16" name="Group 15">
              <a:extLst>
                <a:ext uri="{FF2B5EF4-FFF2-40B4-BE49-F238E27FC236}">
                  <a16:creationId xmlns:a16="http://schemas.microsoft.com/office/drawing/2014/main" id="{79A7AB2B-637F-779D-073A-7591C4F12DB2}"/>
                </a:ext>
              </a:extLst>
            </p:cNvPr>
            <p:cNvGrpSpPr/>
            <p:nvPr/>
          </p:nvGrpSpPr>
          <p:grpSpPr>
            <a:xfrm>
              <a:off x="7306147" y="4429851"/>
              <a:ext cx="4312636" cy="2306415"/>
              <a:chOff x="7306147" y="4429851"/>
              <a:chExt cx="4312636" cy="2306415"/>
            </a:xfrm>
          </p:grpSpPr>
          <p:pic>
            <p:nvPicPr>
              <p:cNvPr id="14" name="Picture 13" descr="A diagram of a life cycle&#10;&#10;Description automatically generated">
                <a:extLst>
                  <a:ext uri="{FF2B5EF4-FFF2-40B4-BE49-F238E27FC236}">
                    <a16:creationId xmlns:a16="http://schemas.microsoft.com/office/drawing/2014/main" id="{92CEA2BC-6637-5F11-BAD6-8B846A791079}"/>
                  </a:ext>
                </a:extLst>
              </p:cNvPr>
              <p:cNvPicPr>
                <a:picLocks noChangeAspect="1"/>
              </p:cNvPicPr>
              <p:nvPr/>
            </p:nvPicPr>
            <p:blipFill>
              <a:blip r:embed="rId10"/>
              <a:stretch>
                <a:fillRect/>
              </a:stretch>
            </p:blipFill>
            <p:spPr>
              <a:xfrm>
                <a:off x="7671472" y="5284452"/>
                <a:ext cx="3947311" cy="1451814"/>
              </a:xfrm>
              <a:prstGeom prst="rect">
                <a:avLst/>
              </a:prstGeom>
            </p:spPr>
          </p:pic>
          <p:sp>
            <p:nvSpPr>
              <p:cNvPr id="15" name="TextBox 14">
                <a:extLst>
                  <a:ext uri="{FF2B5EF4-FFF2-40B4-BE49-F238E27FC236}">
                    <a16:creationId xmlns:a16="http://schemas.microsoft.com/office/drawing/2014/main" id="{ED5F3233-79F8-E826-35C6-A48D2444E06C}"/>
                  </a:ext>
                </a:extLst>
              </p:cNvPr>
              <p:cNvSpPr txBox="1"/>
              <p:nvPr/>
            </p:nvSpPr>
            <p:spPr>
              <a:xfrm>
                <a:off x="7306147" y="4429851"/>
                <a:ext cx="43126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676767"/>
                    </a:solidFill>
                    <a:cs typeface="Arial"/>
                  </a:rPr>
                  <a:t>Performing an evaluation of the environmental impact of the lifetime of ISIS-II based on Life Cycle Assessment.</a:t>
                </a:r>
              </a:p>
            </p:txBody>
          </p:sp>
        </p:grpSp>
        <p:sp>
          <p:nvSpPr>
            <p:cNvPr id="17" name="Rectangle 16">
              <a:extLst>
                <a:ext uri="{FF2B5EF4-FFF2-40B4-BE49-F238E27FC236}">
                  <a16:creationId xmlns:a16="http://schemas.microsoft.com/office/drawing/2014/main" id="{8482D413-DB20-C125-5F84-ECBE0504A3AB}"/>
                </a:ext>
              </a:extLst>
            </p:cNvPr>
            <p:cNvSpPr/>
            <p:nvPr/>
          </p:nvSpPr>
          <p:spPr>
            <a:xfrm>
              <a:off x="7306147" y="4429851"/>
              <a:ext cx="4399984" cy="2306415"/>
            </a:xfrm>
            <a:prstGeom prst="rect">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5124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22E014-31AF-E0B4-5E21-957A14D8C672}"/>
              </a:ext>
            </a:extLst>
          </p:cNvPr>
          <p:cNvSpPr txBox="1"/>
          <p:nvPr/>
        </p:nvSpPr>
        <p:spPr>
          <a:xfrm>
            <a:off x="573216" y="268961"/>
            <a:ext cx="6629399" cy="584775"/>
          </a:xfrm>
          <a:prstGeom prst="rect">
            <a:avLst/>
          </a:prstGeom>
          <a:noFill/>
        </p:spPr>
        <p:txBody>
          <a:bodyPr wrap="square" rtlCol="0">
            <a:spAutoFit/>
          </a:bodyPr>
          <a:lstStyle/>
          <a:p>
            <a:r>
              <a:rPr lang="en-GB" sz="3200" b="1">
                <a:solidFill>
                  <a:srgbClr val="003088"/>
                </a:solidFill>
                <a:latin typeface="Arial" panose="020B0604020202020204" pitchFamily="34" charset="0"/>
                <a:cs typeface="Arial" panose="020B0604020202020204" pitchFamily="34" charset="0"/>
              </a:rPr>
              <a:t>ISIS-II Science Case</a:t>
            </a:r>
          </a:p>
        </p:txBody>
      </p:sp>
      <p:sp>
        <p:nvSpPr>
          <p:cNvPr id="5" name="Content Placeholder 2">
            <a:extLst>
              <a:ext uri="{FF2B5EF4-FFF2-40B4-BE49-F238E27FC236}">
                <a16:creationId xmlns:a16="http://schemas.microsoft.com/office/drawing/2014/main" id="{4BF8C8F9-CFB6-7909-1BC9-DEFF60FB82A9}"/>
              </a:ext>
            </a:extLst>
          </p:cNvPr>
          <p:cNvSpPr>
            <a:spLocks noGrp="1"/>
          </p:cNvSpPr>
          <p:nvPr>
            <p:ph idx="1"/>
          </p:nvPr>
        </p:nvSpPr>
        <p:spPr>
          <a:xfrm>
            <a:off x="838200" y="1585595"/>
            <a:ext cx="6629400" cy="4351338"/>
          </a:xfrm>
        </p:spPr>
        <p:txBody>
          <a:bodyPr vert="horz" lIns="91440" tIns="45720" rIns="91440" bIns="45720" rtlCol="0" anchor="t">
            <a:normAutofit/>
          </a:bodyPr>
          <a:lstStyle/>
          <a:p>
            <a:pPr marL="285750" indent="-285750">
              <a:buFont typeface="Arial" panose="020B0604020202020204" pitchFamily="34" charset="0"/>
              <a:buChar char="•"/>
            </a:pPr>
            <a:r>
              <a:rPr lang="en-GB" sz="1800">
                <a:solidFill>
                  <a:srgbClr val="676767"/>
                </a:solidFill>
              </a:rPr>
              <a:t>Diverse key areas identified</a:t>
            </a:r>
          </a:p>
          <a:p>
            <a:pPr lvl="1">
              <a:buFont typeface="Courier New" panose="02070309020205020404" pitchFamily="49" charset="0"/>
              <a:buChar char="o"/>
            </a:pPr>
            <a:r>
              <a:rPr lang="en-GB" sz="1600"/>
              <a:t>Materials discovery</a:t>
            </a:r>
          </a:p>
          <a:p>
            <a:pPr lvl="1">
              <a:buFont typeface="Courier New" panose="02070309020205020404" pitchFamily="49" charset="0"/>
              <a:buChar char="o"/>
            </a:pPr>
            <a:r>
              <a:rPr lang="en-GB" sz="1600">
                <a:solidFill>
                  <a:srgbClr val="676767"/>
                </a:solidFill>
              </a:rPr>
              <a:t>Discovery science</a:t>
            </a:r>
            <a:endParaRPr lang="en-GB" sz="1600"/>
          </a:p>
          <a:p>
            <a:pPr lvl="1">
              <a:buFont typeface="Courier New" panose="02070309020205020404" pitchFamily="49" charset="0"/>
              <a:buChar char="o"/>
            </a:pPr>
            <a:r>
              <a:rPr lang="en-GB" sz="1600">
                <a:solidFill>
                  <a:srgbClr val="676767"/>
                </a:solidFill>
              </a:rPr>
              <a:t>Healthcare</a:t>
            </a:r>
          </a:p>
          <a:p>
            <a:pPr lvl="1">
              <a:buFont typeface="Courier New" panose="02070309020205020404" pitchFamily="49" charset="0"/>
              <a:buChar char="o"/>
            </a:pPr>
            <a:r>
              <a:rPr lang="en-GB" sz="1600"/>
              <a:t>Energy</a:t>
            </a:r>
          </a:p>
          <a:p>
            <a:pPr lvl="1">
              <a:buFont typeface="Courier New" panose="02070309020205020404" pitchFamily="49" charset="0"/>
              <a:buChar char="o"/>
            </a:pPr>
            <a:r>
              <a:rPr lang="en-GB" sz="1600">
                <a:solidFill>
                  <a:srgbClr val="676767"/>
                </a:solidFill>
              </a:rPr>
              <a:t>Manufacturing</a:t>
            </a:r>
          </a:p>
          <a:p>
            <a:pPr lvl="1">
              <a:buFont typeface="Courier New" panose="02070309020205020404" pitchFamily="49" charset="0"/>
              <a:buChar char="o"/>
            </a:pPr>
            <a:r>
              <a:rPr lang="en-GB" sz="1600"/>
              <a:t>Electronics testing</a:t>
            </a:r>
            <a:endParaRPr lang="en-GB" sz="1600">
              <a:solidFill>
                <a:srgbClr val="676767"/>
              </a:solidFill>
            </a:endParaRPr>
          </a:p>
          <a:p>
            <a:pPr marL="285750" indent="-285750">
              <a:buFont typeface="Arial" panose="020B0604020202020204" pitchFamily="34" charset="0"/>
              <a:buChar char="•"/>
            </a:pPr>
            <a:r>
              <a:rPr lang="en-GB" sz="1800">
                <a:solidFill>
                  <a:srgbClr val="676767"/>
                </a:solidFill>
              </a:rPr>
              <a:t>Future Grand Challenges</a:t>
            </a:r>
          </a:p>
          <a:p>
            <a:pPr lvl="1">
              <a:buFont typeface="Courier New" panose="02070309020205020404" pitchFamily="49" charset="0"/>
              <a:buChar char="o"/>
            </a:pPr>
            <a:r>
              <a:rPr lang="en-GB" sz="1600"/>
              <a:t>Smart/personalised healthcare</a:t>
            </a:r>
          </a:p>
          <a:p>
            <a:pPr lvl="1">
              <a:buFont typeface="Courier New" panose="02070309020205020404" pitchFamily="49" charset="0"/>
              <a:buChar char="o"/>
            </a:pPr>
            <a:r>
              <a:rPr lang="en-GB" sz="1600">
                <a:solidFill>
                  <a:srgbClr val="676767"/>
                </a:solidFill>
              </a:rPr>
              <a:t>Drive to net </a:t>
            </a:r>
            <a:r>
              <a:rPr lang="en-GB" sz="1600"/>
              <a:t>z</a:t>
            </a:r>
            <a:r>
              <a:rPr lang="en-GB" sz="1600">
                <a:solidFill>
                  <a:srgbClr val="676767"/>
                </a:solidFill>
              </a:rPr>
              <a:t>ero</a:t>
            </a:r>
          </a:p>
          <a:p>
            <a:pPr lvl="1">
              <a:buFont typeface="Courier New" panose="02070309020205020404" pitchFamily="49" charset="0"/>
              <a:buChar char="o"/>
            </a:pPr>
            <a:r>
              <a:rPr lang="en-GB" sz="1600"/>
              <a:t>Next generation quantum technology</a:t>
            </a:r>
          </a:p>
          <a:p>
            <a:pPr lvl="1">
              <a:buFont typeface="Courier New" panose="02070309020205020404" pitchFamily="49" charset="0"/>
              <a:buChar char="o"/>
            </a:pPr>
            <a:r>
              <a:rPr lang="en-GB" sz="1600"/>
              <a:t>Sustainable materials and manufacturing</a:t>
            </a:r>
          </a:p>
        </p:txBody>
      </p:sp>
      <p:pic>
        <p:nvPicPr>
          <p:cNvPr id="6" name="Picture 2" descr="New Flexible Ultrathin Organic Solar Cell Is Both Highly Efficient and ...">
            <a:extLst>
              <a:ext uri="{FF2B5EF4-FFF2-40B4-BE49-F238E27FC236}">
                <a16:creationId xmlns:a16="http://schemas.microsoft.com/office/drawing/2014/main" id="{1017849F-A3AB-D0EB-5F47-8C01BCA204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1115" y="859176"/>
            <a:ext cx="2814338" cy="18756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ysterious New State of Matter – Quantum Spin Liquids – Could Enable ...">
            <a:extLst>
              <a:ext uri="{FF2B5EF4-FFF2-40B4-BE49-F238E27FC236}">
                <a16:creationId xmlns:a16="http://schemas.microsoft.com/office/drawing/2014/main" id="{458FA4D1-18AF-F3FF-A20D-B1AD6E7BF9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9746" y="859175"/>
            <a:ext cx="2814338" cy="1875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E Explains...Catalysts | Department of Energy">
            <a:extLst>
              <a:ext uri="{FF2B5EF4-FFF2-40B4-BE49-F238E27FC236}">
                <a16:creationId xmlns:a16="http://schemas.microsoft.com/office/drawing/2014/main" id="{039554DA-457E-3070-D221-BB012C2093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9307" y="4092149"/>
            <a:ext cx="2675216" cy="1947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uperconductors - keep it in the family? | University of Oxford ...">
            <a:extLst>
              <a:ext uri="{FF2B5EF4-FFF2-40B4-BE49-F238E27FC236}">
                <a16:creationId xmlns:a16="http://schemas.microsoft.com/office/drawing/2014/main" id="{E266A299-F602-C1C2-6645-6B91397EAA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2950" y="4133696"/>
            <a:ext cx="2675215" cy="1906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ossible New Treatment for Antibiotic-Resistant Superbugs">
            <a:extLst>
              <a:ext uri="{FF2B5EF4-FFF2-40B4-BE49-F238E27FC236}">
                <a16:creationId xmlns:a16="http://schemas.microsoft.com/office/drawing/2014/main" id="{1F1CA56D-A6F4-6F62-2A71-E073A1EABB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7242" y="2605874"/>
            <a:ext cx="3127567" cy="196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953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9A414F6-1293-FC88-81B3-C78404059392}"/>
              </a:ext>
            </a:extLst>
          </p:cNvPr>
          <p:cNvSpPr txBox="1">
            <a:spLocks/>
          </p:cNvSpPr>
          <p:nvPr/>
        </p:nvSpPr>
        <p:spPr>
          <a:xfrm>
            <a:off x="2901773" y="3081568"/>
            <a:ext cx="5234030" cy="30239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t>Smaller samples</a:t>
            </a:r>
          </a:p>
          <a:p>
            <a:pPr marL="285750" indent="-285750">
              <a:buFont typeface="Arial" panose="020B0604020202020204" pitchFamily="34" charset="0"/>
              <a:buChar char="•"/>
            </a:pPr>
            <a:r>
              <a:rPr lang="en-GB" sz="1800"/>
              <a:t>Reduce by an order of magnitude</a:t>
            </a:r>
          </a:p>
          <a:p>
            <a:r>
              <a:rPr lang="en-GB" sz="1800" b="1"/>
              <a:t>Faster measurements</a:t>
            </a:r>
          </a:p>
          <a:p>
            <a:pPr marL="285750" indent="-285750">
              <a:buFont typeface="Arial" panose="020B0604020202020204" pitchFamily="34" charset="0"/>
              <a:buChar char="•"/>
            </a:pPr>
            <a:r>
              <a:rPr lang="en-GB" sz="1800"/>
              <a:t>Reduce counting time an order of magnitude</a:t>
            </a:r>
          </a:p>
          <a:p>
            <a:r>
              <a:rPr lang="en-GB" sz="1800" b="1"/>
              <a:t>Enhanced complexity</a:t>
            </a:r>
          </a:p>
          <a:p>
            <a:r>
              <a:rPr lang="en-GB" sz="1800" b="1"/>
              <a:t>Technological relevance</a:t>
            </a:r>
          </a:p>
          <a:p>
            <a:r>
              <a:rPr lang="en-GB" sz="1800" b="1"/>
              <a:t>Support infrastructure</a:t>
            </a:r>
          </a:p>
          <a:p>
            <a:pPr marL="285750" indent="-285750">
              <a:buFont typeface="Arial" panose="020B0604020202020204" pitchFamily="34" charset="0"/>
              <a:buChar char="•"/>
            </a:pPr>
            <a:endParaRPr lang="en-GB" sz="1800"/>
          </a:p>
        </p:txBody>
      </p:sp>
      <p:sp>
        <p:nvSpPr>
          <p:cNvPr id="3" name="Title 1">
            <a:extLst>
              <a:ext uri="{FF2B5EF4-FFF2-40B4-BE49-F238E27FC236}">
                <a16:creationId xmlns:a16="http://schemas.microsoft.com/office/drawing/2014/main" id="{666D4AFE-0EF7-C303-9FB8-10C7A3F30E64}"/>
              </a:ext>
            </a:extLst>
          </p:cNvPr>
          <p:cNvSpPr txBox="1">
            <a:spLocks/>
          </p:cNvSpPr>
          <p:nvPr/>
        </p:nvSpPr>
        <p:spPr>
          <a:xfrm>
            <a:off x="342990" y="557907"/>
            <a:ext cx="9144000" cy="1138240"/>
          </a:xfrm>
          <a:prstGeom prst="rect">
            <a:avLst/>
          </a:prstGeom>
        </p:spPr>
        <p:txBody>
          <a:bodyPr/>
          <a:lst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a:lstStyle>
          <a:p>
            <a:r>
              <a:rPr lang="en-GB"/>
              <a:t>Summary of science driven source parameters</a:t>
            </a:r>
          </a:p>
        </p:txBody>
      </p:sp>
      <p:graphicFrame>
        <p:nvGraphicFramePr>
          <p:cNvPr id="6" name="Content Placeholder 1">
            <a:extLst>
              <a:ext uri="{FF2B5EF4-FFF2-40B4-BE49-F238E27FC236}">
                <a16:creationId xmlns:a16="http://schemas.microsoft.com/office/drawing/2014/main" id="{2B65E49A-FC4A-ABFF-E5C6-0A27DAF56185}"/>
              </a:ext>
            </a:extLst>
          </p:cNvPr>
          <p:cNvGraphicFramePr>
            <a:graphicFrameLocks/>
          </p:cNvGraphicFramePr>
          <p:nvPr/>
        </p:nvGraphicFramePr>
        <p:xfrm>
          <a:off x="342484" y="365125"/>
          <a:ext cx="5586046" cy="303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Microfluidics in healthcare industries and the search for Covid-19 test ...">
            <a:extLst>
              <a:ext uri="{FF2B5EF4-FFF2-40B4-BE49-F238E27FC236}">
                <a16:creationId xmlns:a16="http://schemas.microsoft.com/office/drawing/2014/main" id="{7C4D1D55-7E07-E4D0-EDA0-515F6FDDD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5986" y="4329256"/>
            <a:ext cx="3400415" cy="23894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a:extLst>
              <a:ext uri="{FF2B5EF4-FFF2-40B4-BE49-F238E27FC236}">
                <a16:creationId xmlns:a16="http://schemas.microsoft.com/office/drawing/2014/main" id="{DCF06AF1-CF66-4D1E-63C6-93FA15769A89}"/>
              </a:ext>
            </a:extLst>
          </p:cNvPr>
          <p:cNvGraphicFramePr/>
          <p:nvPr/>
        </p:nvGraphicFramePr>
        <p:xfrm>
          <a:off x="-260872" y="2926942"/>
          <a:ext cx="3689872" cy="28236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3D21FBF8-1DFD-93CF-62A8-61FEF471F3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97695" y="1062240"/>
            <a:ext cx="5248584" cy="2952328"/>
          </a:xfrm>
          <a:prstGeom prst="rect">
            <a:avLst/>
          </a:prstGeom>
        </p:spPr>
      </p:pic>
      <p:sp>
        <p:nvSpPr>
          <p:cNvPr id="5" name="TextBox 4">
            <a:extLst>
              <a:ext uri="{FF2B5EF4-FFF2-40B4-BE49-F238E27FC236}">
                <a16:creationId xmlns:a16="http://schemas.microsoft.com/office/drawing/2014/main" id="{3A444AE2-CB2C-C963-DFBD-6E55DADCAFEE}"/>
              </a:ext>
            </a:extLst>
          </p:cNvPr>
          <p:cNvSpPr txBox="1"/>
          <p:nvPr/>
        </p:nvSpPr>
        <p:spPr>
          <a:xfrm>
            <a:off x="9038470" y="656185"/>
            <a:ext cx="2277931" cy="307777"/>
          </a:xfrm>
          <a:prstGeom prst="rect">
            <a:avLst/>
          </a:prstGeom>
          <a:noFill/>
        </p:spPr>
        <p:txBody>
          <a:bodyPr wrap="square" rtlCol="0">
            <a:spAutoFit/>
          </a:bodyPr>
          <a:lstStyle/>
          <a:p>
            <a:r>
              <a:rPr lang="en-GB">
                <a:latin typeface="+mn-lt"/>
              </a:rPr>
              <a:t>R. </a:t>
            </a:r>
            <a:r>
              <a:rPr lang="en-GB" err="1">
                <a:latin typeface="+mn-lt"/>
              </a:rPr>
              <a:t>Ziesche</a:t>
            </a:r>
            <a:endParaRPr lang="en-GB">
              <a:latin typeface="+mn-lt"/>
            </a:endParaRPr>
          </a:p>
        </p:txBody>
      </p:sp>
    </p:spTree>
    <p:extLst>
      <p:ext uri="{BB962C8B-B14F-4D97-AF65-F5344CB8AC3E}">
        <p14:creationId xmlns:p14="http://schemas.microsoft.com/office/powerpoint/2010/main" val="3361274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9A414F6-1293-FC88-81B3-C78404059392}"/>
              </a:ext>
            </a:extLst>
          </p:cNvPr>
          <p:cNvSpPr txBox="1">
            <a:spLocks/>
          </p:cNvSpPr>
          <p:nvPr/>
        </p:nvSpPr>
        <p:spPr>
          <a:xfrm>
            <a:off x="2901773" y="3081568"/>
            <a:ext cx="5234030" cy="302398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t>To achieve the science parameters</a:t>
            </a:r>
          </a:p>
          <a:p>
            <a:pPr marL="285750" indent="-285750">
              <a:buFont typeface="Arial" panose="020B0604020202020204" pitchFamily="34" charset="0"/>
              <a:buChar char="•"/>
            </a:pPr>
            <a:r>
              <a:rPr lang="en-GB" sz="1800"/>
              <a:t>Higher flux</a:t>
            </a:r>
          </a:p>
          <a:p>
            <a:pPr marL="285750" indent="-285750">
              <a:buFont typeface="Arial" panose="020B0604020202020204" pitchFamily="34" charset="0"/>
              <a:buChar char="•"/>
            </a:pPr>
            <a:r>
              <a:rPr lang="en-GB" sz="1800"/>
              <a:t>Wider energy range</a:t>
            </a:r>
          </a:p>
          <a:p>
            <a:pPr marL="285750" indent="-285750">
              <a:buFont typeface="Arial" panose="020B0604020202020204" pitchFamily="34" charset="0"/>
              <a:buChar char="•"/>
            </a:pPr>
            <a:r>
              <a:rPr lang="en-GB" sz="1800"/>
              <a:t>Higher resolution</a:t>
            </a:r>
          </a:p>
          <a:p>
            <a:pPr marL="285750" indent="-285750">
              <a:buFont typeface="Arial" panose="020B0604020202020204" pitchFamily="34" charset="0"/>
              <a:buChar char="•"/>
            </a:pPr>
            <a:r>
              <a:rPr lang="en-GB" sz="1800"/>
              <a:t>Lower backgrounds</a:t>
            </a:r>
          </a:p>
          <a:p>
            <a:pPr marL="285750" indent="-285750">
              <a:buFont typeface="Arial" panose="020B0604020202020204" pitchFamily="34" charset="0"/>
              <a:buChar char="•"/>
            </a:pPr>
            <a:r>
              <a:rPr lang="en-GB" sz="1800"/>
              <a:t>Source reliability</a:t>
            </a:r>
          </a:p>
          <a:p>
            <a:r>
              <a:rPr lang="en-GB" sz="1800" b="1"/>
              <a:t>Requirements matrix – not one solution for all!</a:t>
            </a:r>
          </a:p>
        </p:txBody>
      </p:sp>
      <p:sp>
        <p:nvSpPr>
          <p:cNvPr id="3" name="Title 1">
            <a:extLst>
              <a:ext uri="{FF2B5EF4-FFF2-40B4-BE49-F238E27FC236}">
                <a16:creationId xmlns:a16="http://schemas.microsoft.com/office/drawing/2014/main" id="{666D4AFE-0EF7-C303-9FB8-10C7A3F30E64}"/>
              </a:ext>
            </a:extLst>
          </p:cNvPr>
          <p:cNvSpPr txBox="1">
            <a:spLocks/>
          </p:cNvSpPr>
          <p:nvPr/>
        </p:nvSpPr>
        <p:spPr>
          <a:xfrm>
            <a:off x="348906" y="552698"/>
            <a:ext cx="9144000" cy="1138240"/>
          </a:xfrm>
          <a:prstGeom prst="rect">
            <a:avLst/>
          </a:prstGeom>
        </p:spPr>
        <p:txBody>
          <a:bodyPr/>
          <a:lst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a:lstStyle>
          <a:p>
            <a:r>
              <a:rPr lang="en-GB"/>
              <a:t>Summary science driven source parameters continued</a:t>
            </a:r>
          </a:p>
        </p:txBody>
      </p:sp>
      <p:graphicFrame>
        <p:nvGraphicFramePr>
          <p:cNvPr id="6" name="Content Placeholder 1">
            <a:extLst>
              <a:ext uri="{FF2B5EF4-FFF2-40B4-BE49-F238E27FC236}">
                <a16:creationId xmlns:a16="http://schemas.microsoft.com/office/drawing/2014/main" id="{2B65E49A-FC4A-ABFF-E5C6-0A27DAF56185}"/>
              </a:ext>
            </a:extLst>
          </p:cNvPr>
          <p:cNvGraphicFramePr>
            <a:graphicFrameLocks/>
          </p:cNvGraphicFramePr>
          <p:nvPr/>
        </p:nvGraphicFramePr>
        <p:xfrm>
          <a:off x="342484" y="365125"/>
          <a:ext cx="5586046" cy="303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DCF06AF1-CF66-4D1E-63C6-93FA15769A89}"/>
              </a:ext>
            </a:extLst>
          </p:cNvPr>
          <p:cNvGraphicFramePr/>
          <p:nvPr/>
        </p:nvGraphicFramePr>
        <p:xfrm>
          <a:off x="-260872" y="2926942"/>
          <a:ext cx="3689872" cy="28236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a:extLst>
              <a:ext uri="{FF2B5EF4-FFF2-40B4-BE49-F238E27FC236}">
                <a16:creationId xmlns:a16="http://schemas.microsoft.com/office/drawing/2014/main" id="{0009C8C5-C5C3-EFB2-F273-D2A57B9419F2}"/>
              </a:ext>
            </a:extLst>
          </p:cNvPr>
          <p:cNvPicPr>
            <a:picLocks noChangeAspect="1"/>
          </p:cNvPicPr>
          <p:nvPr/>
        </p:nvPicPr>
        <p:blipFill>
          <a:blip r:embed="rId12"/>
          <a:stretch>
            <a:fillRect/>
          </a:stretch>
        </p:blipFill>
        <p:spPr>
          <a:xfrm>
            <a:off x="7417016" y="943270"/>
            <a:ext cx="3090862" cy="1824037"/>
          </a:xfrm>
          <a:prstGeom prst="rect">
            <a:avLst/>
          </a:prstGeom>
        </p:spPr>
      </p:pic>
      <p:sp>
        <p:nvSpPr>
          <p:cNvPr id="5" name="Content Placeholder 4">
            <a:extLst>
              <a:ext uri="{FF2B5EF4-FFF2-40B4-BE49-F238E27FC236}">
                <a16:creationId xmlns:a16="http://schemas.microsoft.com/office/drawing/2014/main" id="{85235BC6-8A0F-8D47-2D34-607D2E09D572}"/>
              </a:ext>
            </a:extLst>
          </p:cNvPr>
          <p:cNvSpPr txBox="1">
            <a:spLocks/>
          </p:cNvSpPr>
          <p:nvPr/>
        </p:nvSpPr>
        <p:spPr>
          <a:xfrm>
            <a:off x="6096000" y="2039314"/>
            <a:ext cx="1631136" cy="1081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pPr>
            <a:r>
              <a:rPr lang="en-GB" sz="1600">
                <a:solidFill>
                  <a:schemeClr val="accent5">
                    <a:lumMod val="75000"/>
                  </a:schemeClr>
                </a:solidFill>
              </a:rPr>
              <a:t>More long wavelength neutrons needed!</a:t>
            </a:r>
          </a:p>
          <a:p>
            <a:pPr algn="ctr">
              <a:buClrTx/>
            </a:pPr>
            <a:endParaRPr lang="en-GB" sz="1600">
              <a:solidFill>
                <a:schemeClr val="accent5">
                  <a:lumMod val="75000"/>
                </a:schemeClr>
              </a:solidFill>
            </a:endParaRPr>
          </a:p>
          <a:p>
            <a:pPr marL="342900" indent="-342900" algn="ctr">
              <a:buClrTx/>
              <a:buFont typeface="Arial" panose="020B0604020202020204" pitchFamily="34" charset="0"/>
              <a:buChar char="•"/>
            </a:pPr>
            <a:endParaRPr lang="en-GB" sz="1600">
              <a:solidFill>
                <a:schemeClr val="accent5">
                  <a:lumMod val="75000"/>
                </a:schemeClr>
              </a:solidFill>
            </a:endParaRPr>
          </a:p>
          <a:p>
            <a:pPr marL="342900" indent="-342900" algn="ctr">
              <a:buClrTx/>
              <a:buFont typeface="Arial" panose="020B0604020202020204" pitchFamily="34" charset="0"/>
              <a:buChar char="•"/>
            </a:pPr>
            <a:endParaRPr lang="en-GB" sz="1600">
              <a:solidFill>
                <a:schemeClr val="accent5">
                  <a:lumMod val="75000"/>
                </a:schemeClr>
              </a:solidFill>
            </a:endParaRPr>
          </a:p>
          <a:p>
            <a:pPr marL="342900" indent="-342900" algn="ctr">
              <a:buClrTx/>
              <a:buFont typeface="Arial" panose="020B0604020202020204" pitchFamily="34" charset="0"/>
              <a:buChar char="•"/>
            </a:pPr>
            <a:endParaRPr lang="en-GB" sz="1600">
              <a:solidFill>
                <a:schemeClr val="accent5">
                  <a:lumMod val="75000"/>
                </a:schemeClr>
              </a:solidFill>
            </a:endParaRPr>
          </a:p>
          <a:p>
            <a:pPr marL="342900" indent="-342900" algn="ctr">
              <a:buClrTx/>
              <a:buFont typeface="Arial" panose="020B0604020202020204" pitchFamily="34" charset="0"/>
              <a:buChar char="•"/>
            </a:pPr>
            <a:endParaRPr lang="en-GB" sz="1600">
              <a:solidFill>
                <a:schemeClr val="accent5">
                  <a:lumMod val="75000"/>
                </a:schemeClr>
              </a:solidFill>
            </a:endParaRPr>
          </a:p>
        </p:txBody>
      </p:sp>
      <p:pic>
        <p:nvPicPr>
          <p:cNvPr id="11" name="Picture 10">
            <a:extLst>
              <a:ext uri="{FF2B5EF4-FFF2-40B4-BE49-F238E27FC236}">
                <a16:creationId xmlns:a16="http://schemas.microsoft.com/office/drawing/2014/main" id="{FC0D90E4-AD9E-71D2-8383-C8A24C6710A2}"/>
              </a:ext>
            </a:extLst>
          </p:cNvPr>
          <p:cNvPicPr>
            <a:picLocks noChangeAspect="1"/>
          </p:cNvPicPr>
          <p:nvPr/>
        </p:nvPicPr>
        <p:blipFill>
          <a:blip r:embed="rId13"/>
          <a:stretch>
            <a:fillRect/>
          </a:stretch>
        </p:blipFill>
        <p:spPr>
          <a:xfrm>
            <a:off x="7879777" y="3474332"/>
            <a:ext cx="3224560" cy="2415339"/>
          </a:xfrm>
          <a:prstGeom prst="rect">
            <a:avLst/>
          </a:prstGeom>
        </p:spPr>
      </p:pic>
    </p:spTree>
    <p:extLst>
      <p:ext uri="{BB962C8B-B14F-4D97-AF65-F5344CB8AC3E}">
        <p14:creationId xmlns:p14="http://schemas.microsoft.com/office/powerpoint/2010/main" val="863722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3A1B93-B91A-957B-32FB-B793F66FE1DF}"/>
              </a:ext>
            </a:extLst>
          </p:cNvPr>
          <p:cNvSpPr/>
          <p:nvPr/>
        </p:nvSpPr>
        <p:spPr>
          <a:xfrm>
            <a:off x="107503" y="744215"/>
            <a:ext cx="5830842" cy="5977259"/>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endParaRPr>
          </a:p>
        </p:txBody>
      </p:sp>
      <p:sp>
        <p:nvSpPr>
          <p:cNvPr id="3" name="Slide Number Placeholder 2">
            <a:extLst>
              <a:ext uri="{FF2B5EF4-FFF2-40B4-BE49-F238E27FC236}">
                <a16:creationId xmlns:a16="http://schemas.microsoft.com/office/drawing/2014/main" id="{DA46F1E8-F1C6-A1E0-9431-E078A81717B7}"/>
              </a:ext>
            </a:extLst>
          </p:cNvPr>
          <p:cNvSpPr>
            <a:spLocks noGrp="1"/>
          </p:cNvSpPr>
          <p:nvPr>
            <p:ph type="sldNum" sz="quarter" idx="12"/>
          </p:nvPr>
        </p:nvSpPr>
        <p:spPr/>
        <p:txBody>
          <a:bodyPr/>
          <a:lstStyle/>
          <a:p>
            <a:fld id="{94601B8E-4C5D-4D9E-8821-9696CA0E0E3F}" type="slidenum">
              <a:rPr lang="en-GB" smtClean="0"/>
              <a:pPr/>
              <a:t>57</a:t>
            </a:fld>
            <a:endParaRPr lang="en-GB"/>
          </a:p>
        </p:txBody>
      </p:sp>
      <p:sp>
        <p:nvSpPr>
          <p:cNvPr id="2" name="Title 1">
            <a:extLst>
              <a:ext uri="{FF2B5EF4-FFF2-40B4-BE49-F238E27FC236}">
                <a16:creationId xmlns:a16="http://schemas.microsoft.com/office/drawing/2014/main" id="{605146F5-8B99-F87A-84F7-985AD0B3E519}"/>
              </a:ext>
            </a:extLst>
          </p:cNvPr>
          <p:cNvSpPr>
            <a:spLocks noGrp="1"/>
          </p:cNvSpPr>
          <p:nvPr>
            <p:ph type="title"/>
          </p:nvPr>
        </p:nvSpPr>
        <p:spPr>
          <a:xfrm>
            <a:off x="266700" y="301361"/>
            <a:ext cx="11087100" cy="472363"/>
          </a:xfrm>
        </p:spPr>
        <p:txBody>
          <a:bodyPr/>
          <a:lstStyle/>
          <a:p>
            <a:r>
              <a:rPr lang="en-US"/>
              <a:t>Muon target: Comparing two options</a:t>
            </a:r>
            <a:endParaRPr lang="en-GB"/>
          </a:p>
        </p:txBody>
      </p:sp>
      <p:pic>
        <p:nvPicPr>
          <p:cNvPr id="11" name="Picture 10">
            <a:extLst>
              <a:ext uri="{FF2B5EF4-FFF2-40B4-BE49-F238E27FC236}">
                <a16:creationId xmlns:a16="http://schemas.microsoft.com/office/drawing/2014/main" id="{4451C6E0-D40D-C95A-C1E5-B90918E75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925656"/>
            <a:ext cx="5477922" cy="3077552"/>
          </a:xfrm>
          <a:prstGeom prst="rect">
            <a:avLst/>
          </a:prstGeom>
        </p:spPr>
      </p:pic>
      <p:sp>
        <p:nvSpPr>
          <p:cNvPr id="12" name="Content Placeholder 3">
            <a:extLst>
              <a:ext uri="{FF2B5EF4-FFF2-40B4-BE49-F238E27FC236}">
                <a16:creationId xmlns:a16="http://schemas.microsoft.com/office/drawing/2014/main" id="{C956BF15-58F4-6AEB-BFC7-32038ED5319D}"/>
              </a:ext>
            </a:extLst>
          </p:cNvPr>
          <p:cNvSpPr txBox="1">
            <a:spLocks/>
          </p:cNvSpPr>
          <p:nvPr/>
        </p:nvSpPr>
        <p:spPr bwMode="auto">
          <a:xfrm>
            <a:off x="145603" y="4324239"/>
            <a:ext cx="5830842" cy="2265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r>
              <a:rPr lang="is-IS" sz="2000" kern="0">
                <a:solidFill>
                  <a:srgbClr val="1F3088"/>
                </a:solidFill>
              </a:rPr>
              <a:t>Simultaneously accelerates both H</a:t>
            </a:r>
            <a:r>
              <a:rPr lang="is-IS" sz="2000" kern="0" baseline="30000">
                <a:solidFill>
                  <a:srgbClr val="1F3088"/>
                </a:solidFill>
              </a:rPr>
              <a:t>+</a:t>
            </a:r>
            <a:r>
              <a:rPr lang="is-IS" sz="2000" kern="0">
                <a:solidFill>
                  <a:srgbClr val="1F3088"/>
                </a:solidFill>
              </a:rPr>
              <a:t> and H</a:t>
            </a:r>
            <a:r>
              <a:rPr lang="is-IS" sz="2000" kern="0" baseline="30000">
                <a:solidFill>
                  <a:srgbClr val="1F3088"/>
                </a:solidFill>
              </a:rPr>
              <a:t>-</a:t>
            </a:r>
            <a:r>
              <a:rPr lang="is-IS" sz="2000" kern="0">
                <a:solidFill>
                  <a:srgbClr val="1F3088"/>
                </a:solidFill>
              </a:rPr>
              <a:t> </a:t>
            </a:r>
            <a:br>
              <a:rPr lang="is-IS" sz="2000" kern="0">
                <a:solidFill>
                  <a:srgbClr val="1F3088"/>
                </a:solidFill>
              </a:rPr>
            </a:br>
            <a:r>
              <a:rPr lang="is-IS" sz="2000" kern="0">
                <a:solidFill>
                  <a:srgbClr val="1F3088"/>
                </a:solidFill>
              </a:rPr>
              <a:t>in LINAC</a:t>
            </a:r>
          </a:p>
          <a:p>
            <a:pPr defTabSz="914400"/>
            <a:r>
              <a:rPr lang="is-IS" sz="2000" kern="0">
                <a:solidFill>
                  <a:srgbClr val="1F3088"/>
                </a:solidFill>
              </a:rPr>
              <a:t>H</a:t>
            </a:r>
            <a:r>
              <a:rPr lang="is-IS" sz="2000" kern="0" baseline="30000">
                <a:solidFill>
                  <a:srgbClr val="1F3088"/>
                </a:solidFill>
              </a:rPr>
              <a:t>+</a:t>
            </a:r>
            <a:r>
              <a:rPr lang="is-IS" sz="2000" kern="0">
                <a:solidFill>
                  <a:srgbClr val="1F3088"/>
                </a:solidFill>
              </a:rPr>
              <a:t> used for muon generation,</a:t>
            </a:r>
            <a:br>
              <a:rPr lang="is-IS" sz="2000" kern="0">
                <a:solidFill>
                  <a:srgbClr val="1F3088"/>
                </a:solidFill>
              </a:rPr>
            </a:br>
            <a:r>
              <a:rPr lang="is-IS" sz="2000" kern="0">
                <a:solidFill>
                  <a:srgbClr val="1F3088"/>
                </a:solidFill>
              </a:rPr>
              <a:t>H</a:t>
            </a:r>
            <a:r>
              <a:rPr lang="is-IS" sz="2000" kern="0" baseline="30000">
                <a:solidFill>
                  <a:srgbClr val="1F3088"/>
                </a:solidFill>
              </a:rPr>
              <a:t>-</a:t>
            </a:r>
            <a:r>
              <a:rPr lang="is-IS" sz="2000" kern="0">
                <a:solidFill>
                  <a:srgbClr val="1F3088"/>
                </a:solidFill>
              </a:rPr>
              <a:t> to synchrotron</a:t>
            </a:r>
          </a:p>
          <a:p>
            <a:pPr defTabSz="914400"/>
            <a:r>
              <a:rPr lang="is-IS" sz="2000" kern="0">
                <a:solidFill>
                  <a:srgbClr val="1F3088"/>
                </a:solidFill>
              </a:rPr>
              <a:t>Tailor the time structure for our purposes</a:t>
            </a:r>
            <a:br>
              <a:rPr lang="is-IS" sz="2000" kern="0">
                <a:solidFill>
                  <a:srgbClr val="1F3088"/>
                </a:solidFill>
              </a:rPr>
            </a:br>
            <a:r>
              <a:rPr lang="is-IS" sz="2000" kern="0">
                <a:solidFill>
                  <a:srgbClr val="1F3088"/>
                </a:solidFill>
              </a:rPr>
              <a:t>(by changing H</a:t>
            </a:r>
            <a:r>
              <a:rPr lang="is-IS" sz="2000" kern="0" baseline="30000">
                <a:solidFill>
                  <a:srgbClr val="1F3088"/>
                </a:solidFill>
              </a:rPr>
              <a:t>+</a:t>
            </a:r>
            <a:r>
              <a:rPr lang="is-IS" sz="2000" kern="0">
                <a:solidFill>
                  <a:srgbClr val="1F3088"/>
                </a:solidFill>
              </a:rPr>
              <a:t> injection)</a:t>
            </a:r>
          </a:p>
          <a:p>
            <a:pPr defTabSz="914400"/>
            <a:r>
              <a:rPr lang="is-IS" sz="2000" kern="0">
                <a:solidFill>
                  <a:srgbClr val="1F3088"/>
                </a:solidFill>
              </a:rPr>
              <a:t>Flux will be moderate</a:t>
            </a:r>
          </a:p>
        </p:txBody>
      </p:sp>
      <p:sp>
        <p:nvSpPr>
          <p:cNvPr id="6" name="Rounded Rectangle 5">
            <a:extLst>
              <a:ext uri="{FF2B5EF4-FFF2-40B4-BE49-F238E27FC236}">
                <a16:creationId xmlns:a16="http://schemas.microsoft.com/office/drawing/2014/main" id="{87CF8341-2C03-4702-EFC5-DE992329C6AC}"/>
              </a:ext>
            </a:extLst>
          </p:cNvPr>
          <p:cNvSpPr/>
          <p:nvPr/>
        </p:nvSpPr>
        <p:spPr>
          <a:xfrm>
            <a:off x="6069039" y="734415"/>
            <a:ext cx="5830842" cy="5977259"/>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endParaRPr>
          </a:p>
        </p:txBody>
      </p:sp>
      <p:sp>
        <p:nvSpPr>
          <p:cNvPr id="8" name="Content Placeholder 3">
            <a:extLst>
              <a:ext uri="{FF2B5EF4-FFF2-40B4-BE49-F238E27FC236}">
                <a16:creationId xmlns:a16="http://schemas.microsoft.com/office/drawing/2014/main" id="{9F3FD178-D0CA-EF42-0C7F-50116591935B}"/>
              </a:ext>
            </a:extLst>
          </p:cNvPr>
          <p:cNvSpPr txBox="1">
            <a:spLocks/>
          </p:cNvSpPr>
          <p:nvPr/>
        </p:nvSpPr>
        <p:spPr bwMode="auto">
          <a:xfrm>
            <a:off x="6107139" y="4314439"/>
            <a:ext cx="5830842" cy="1921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r>
              <a:rPr lang="is-IS" sz="2000" kern="0">
                <a:solidFill>
                  <a:srgbClr val="1F3088"/>
                </a:solidFill>
              </a:rPr>
              <a:t>Familiarity, reliable, low cost</a:t>
            </a:r>
          </a:p>
          <a:p>
            <a:pPr defTabSz="914400"/>
            <a:r>
              <a:rPr lang="is-IS" sz="2000" kern="0">
                <a:solidFill>
                  <a:srgbClr val="1F3088"/>
                </a:solidFill>
              </a:rPr>
              <a:t>At least 10X improvement in muon flux</a:t>
            </a:r>
          </a:p>
          <a:p>
            <a:pPr lvl="1"/>
            <a:r>
              <a:rPr lang="is-IS" sz="2000" kern="0">
                <a:solidFill>
                  <a:srgbClr val="1F3088"/>
                </a:solidFill>
              </a:rPr>
              <a:t>significant upgrade on TD-μSR</a:t>
            </a:r>
          </a:p>
          <a:p>
            <a:pPr lvl="1"/>
            <a:r>
              <a:rPr lang="is-IS" sz="2000" kern="0">
                <a:solidFill>
                  <a:srgbClr val="1F3088"/>
                </a:solidFill>
              </a:rPr>
              <a:t>future LE-μSR source</a:t>
            </a:r>
          </a:p>
          <a:p>
            <a:pPr lvl="1"/>
            <a:r>
              <a:rPr lang="is-IS" sz="2000" kern="0">
                <a:solidFill>
                  <a:srgbClr val="1F3088"/>
                </a:solidFill>
              </a:rPr>
              <a:t>other muon applications</a:t>
            </a:r>
          </a:p>
        </p:txBody>
      </p:sp>
      <p:grpSp>
        <p:nvGrpSpPr>
          <p:cNvPr id="9" name="Group 8">
            <a:extLst>
              <a:ext uri="{FF2B5EF4-FFF2-40B4-BE49-F238E27FC236}">
                <a16:creationId xmlns:a16="http://schemas.microsoft.com/office/drawing/2014/main" id="{D145A7E8-013B-6CBA-B7E7-DAF45F7F56E9}"/>
              </a:ext>
            </a:extLst>
          </p:cNvPr>
          <p:cNvGrpSpPr/>
          <p:nvPr/>
        </p:nvGrpSpPr>
        <p:grpSpPr>
          <a:xfrm>
            <a:off x="6458754" y="817045"/>
            <a:ext cx="5267079" cy="3289237"/>
            <a:chOff x="3462460" y="914508"/>
            <a:chExt cx="5267079" cy="3289237"/>
          </a:xfrm>
        </p:grpSpPr>
        <p:grpSp>
          <p:nvGrpSpPr>
            <p:cNvPr id="10" name="Group 9">
              <a:extLst>
                <a:ext uri="{FF2B5EF4-FFF2-40B4-BE49-F238E27FC236}">
                  <a16:creationId xmlns:a16="http://schemas.microsoft.com/office/drawing/2014/main" id="{1743F5C8-76B7-6990-3365-D91ACFE6BEE2}"/>
                </a:ext>
              </a:extLst>
            </p:cNvPr>
            <p:cNvGrpSpPr/>
            <p:nvPr/>
          </p:nvGrpSpPr>
          <p:grpSpPr>
            <a:xfrm>
              <a:off x="3462460" y="914508"/>
              <a:ext cx="5267079" cy="2310600"/>
              <a:chOff x="467544" y="3429000"/>
              <a:chExt cx="5267079" cy="2310600"/>
            </a:xfrm>
          </p:grpSpPr>
          <p:pic>
            <p:nvPicPr>
              <p:cNvPr id="20" name="Picture 19">
                <a:extLst>
                  <a:ext uri="{FF2B5EF4-FFF2-40B4-BE49-F238E27FC236}">
                    <a16:creationId xmlns:a16="http://schemas.microsoft.com/office/drawing/2014/main" id="{2A2D2D92-05F1-3444-D180-399AFB4D0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429000"/>
                <a:ext cx="5267079" cy="2310600"/>
              </a:xfrm>
              <a:prstGeom prst="rect">
                <a:avLst/>
              </a:prstGeom>
            </p:spPr>
          </p:pic>
          <p:sp>
            <p:nvSpPr>
              <p:cNvPr id="21" name="Rectangle 20">
                <a:extLst>
                  <a:ext uri="{FF2B5EF4-FFF2-40B4-BE49-F238E27FC236}">
                    <a16:creationId xmlns:a16="http://schemas.microsoft.com/office/drawing/2014/main" id="{5BAD5F0E-450E-D132-BA8D-A5751A66AD03}"/>
                  </a:ext>
                </a:extLst>
              </p:cNvPr>
              <p:cNvSpPr/>
              <p:nvPr/>
            </p:nvSpPr>
            <p:spPr>
              <a:xfrm>
                <a:off x="3203848" y="3429000"/>
                <a:ext cx="100811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96C3DAF-6D92-CAAE-6F5E-B942E50C9E85}"/>
                  </a:ext>
                </a:extLst>
              </p:cNvPr>
              <p:cNvSpPr/>
              <p:nvPr/>
            </p:nvSpPr>
            <p:spPr>
              <a:xfrm>
                <a:off x="827584" y="4205227"/>
                <a:ext cx="100811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79162F0-5C5A-7083-D602-7678852E82DA}"/>
                  </a:ext>
                </a:extLst>
              </p:cNvPr>
              <p:cNvSpPr/>
              <p:nvPr/>
            </p:nvSpPr>
            <p:spPr>
              <a:xfrm>
                <a:off x="3347864" y="4619306"/>
                <a:ext cx="952327"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 name="Elbow Connector 15">
              <a:extLst>
                <a:ext uri="{FF2B5EF4-FFF2-40B4-BE49-F238E27FC236}">
                  <a16:creationId xmlns:a16="http://schemas.microsoft.com/office/drawing/2014/main" id="{175F17BF-04C7-7ACF-4382-380FD2654546}"/>
                </a:ext>
              </a:extLst>
            </p:cNvPr>
            <p:cNvCxnSpPr>
              <a:cxnSpLocks/>
            </p:cNvCxnSpPr>
            <p:nvPr/>
          </p:nvCxnSpPr>
          <p:spPr>
            <a:xfrm rot="10800000" flipV="1">
              <a:off x="4830612" y="2683780"/>
              <a:ext cx="2629658" cy="1069242"/>
            </a:xfrm>
            <a:prstGeom prst="bentConnector3">
              <a:avLst>
                <a:gd name="adj1" fmla="val 439"/>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Explosion 1 16">
              <a:extLst>
                <a:ext uri="{FF2B5EF4-FFF2-40B4-BE49-F238E27FC236}">
                  <a16:creationId xmlns:a16="http://schemas.microsoft.com/office/drawing/2014/main" id="{388EE1F4-7751-B760-1175-C55853FEB7F4}"/>
                </a:ext>
              </a:extLst>
            </p:cNvPr>
            <p:cNvSpPr/>
            <p:nvPr/>
          </p:nvSpPr>
          <p:spPr>
            <a:xfrm>
              <a:off x="4004442" y="3218400"/>
              <a:ext cx="1030014" cy="985345"/>
            </a:xfrm>
            <a:prstGeom prst="irregularSeal1">
              <a:avLst/>
            </a:prstGeom>
            <a:solidFill>
              <a:srgbClr val="42B05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1B5C67EB-FC44-C6D4-DF0B-CDA8EB2112AA}"/>
                </a:ext>
              </a:extLst>
            </p:cNvPr>
            <p:cNvSpPr txBox="1"/>
            <p:nvPr/>
          </p:nvSpPr>
          <p:spPr>
            <a:xfrm>
              <a:off x="4216045" y="2506522"/>
              <a:ext cx="462456" cy="276999"/>
            </a:xfrm>
            <a:prstGeom prst="rect">
              <a:avLst/>
            </a:prstGeom>
            <a:solidFill>
              <a:srgbClr val="42B050"/>
            </a:solidFill>
          </p:spPr>
          <p:txBody>
            <a:bodyPr wrap="square" rtlCol="0">
              <a:spAutoFit/>
            </a:bodyPr>
            <a:lstStyle/>
            <a:p>
              <a:pPr algn="ctr"/>
              <a:r>
                <a:rPr lang="en-GB" sz="1200">
                  <a:solidFill>
                    <a:schemeClr val="bg1"/>
                  </a:solidFill>
                </a:rPr>
                <a:t>TS1</a:t>
              </a:r>
            </a:p>
          </p:txBody>
        </p:sp>
        <p:sp>
          <p:nvSpPr>
            <p:cNvPr id="19" name="TextBox 18">
              <a:extLst>
                <a:ext uri="{FF2B5EF4-FFF2-40B4-BE49-F238E27FC236}">
                  <a16:creationId xmlns:a16="http://schemas.microsoft.com/office/drawing/2014/main" id="{825EFABD-5E92-B387-E9A1-883BA0FC9B28}"/>
                </a:ext>
              </a:extLst>
            </p:cNvPr>
            <p:cNvSpPr txBox="1"/>
            <p:nvPr/>
          </p:nvSpPr>
          <p:spPr>
            <a:xfrm>
              <a:off x="4288221" y="3572572"/>
              <a:ext cx="462456" cy="276999"/>
            </a:xfrm>
            <a:prstGeom prst="rect">
              <a:avLst/>
            </a:prstGeom>
            <a:noFill/>
          </p:spPr>
          <p:txBody>
            <a:bodyPr wrap="square" rtlCol="0">
              <a:spAutoFit/>
            </a:bodyPr>
            <a:lstStyle/>
            <a:p>
              <a:pPr algn="ctr"/>
              <a:r>
                <a:rPr lang="en-GB" sz="1200">
                  <a:solidFill>
                    <a:schemeClr val="bg1"/>
                  </a:solidFill>
                </a:rPr>
                <a:t>TS2</a:t>
              </a:r>
            </a:p>
          </p:txBody>
        </p:sp>
      </p:grpSp>
      <p:sp>
        <p:nvSpPr>
          <p:cNvPr id="24" name="Content Placeholder 3">
            <a:extLst>
              <a:ext uri="{FF2B5EF4-FFF2-40B4-BE49-F238E27FC236}">
                <a16:creationId xmlns:a16="http://schemas.microsoft.com/office/drawing/2014/main" id="{57F2CD98-39F0-6009-8FED-F4819D9325D5}"/>
              </a:ext>
            </a:extLst>
          </p:cNvPr>
          <p:cNvSpPr txBox="1">
            <a:spLocks/>
          </p:cNvSpPr>
          <p:nvPr/>
        </p:nvSpPr>
        <p:spPr bwMode="auto">
          <a:xfrm>
            <a:off x="8277491" y="6249922"/>
            <a:ext cx="2843245" cy="504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defTabSz="914400">
              <a:buNone/>
            </a:pPr>
            <a:r>
              <a:rPr lang="is-IS" sz="2000" kern="0">
                <a:solidFill>
                  <a:srgbClr val="1F3088"/>
                </a:solidFill>
              </a:rPr>
              <a:t>... Likely option</a:t>
            </a:r>
          </a:p>
        </p:txBody>
      </p:sp>
    </p:spTree>
    <p:extLst>
      <p:ext uri="{BB962C8B-B14F-4D97-AF65-F5344CB8AC3E}">
        <p14:creationId xmlns:p14="http://schemas.microsoft.com/office/powerpoint/2010/main" val="30489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9609-4533-FC51-747D-C5790388BBB6}"/>
              </a:ext>
            </a:extLst>
          </p:cNvPr>
          <p:cNvSpPr>
            <a:spLocks noGrp="1"/>
          </p:cNvSpPr>
          <p:nvPr>
            <p:ph type="title"/>
          </p:nvPr>
        </p:nvSpPr>
        <p:spPr/>
        <p:txBody>
          <a:bodyPr/>
          <a:lstStyle/>
          <a:p>
            <a:r>
              <a:rPr lang="en-GB"/>
              <a:t>Summary</a:t>
            </a:r>
          </a:p>
        </p:txBody>
      </p:sp>
      <p:sp>
        <p:nvSpPr>
          <p:cNvPr id="4" name="Content Placeholder 3">
            <a:extLst>
              <a:ext uri="{FF2B5EF4-FFF2-40B4-BE49-F238E27FC236}">
                <a16:creationId xmlns:a16="http://schemas.microsoft.com/office/drawing/2014/main" id="{BDFE627B-2C18-13B5-B317-143B2B29C725}"/>
              </a:ext>
            </a:extLst>
          </p:cNvPr>
          <p:cNvSpPr>
            <a:spLocks noGrp="1"/>
          </p:cNvSpPr>
          <p:nvPr>
            <p:ph idx="1"/>
          </p:nvPr>
        </p:nvSpPr>
        <p:spPr>
          <a:xfrm>
            <a:off x="266700" y="1061733"/>
            <a:ext cx="8770296" cy="4351338"/>
          </a:xfrm>
        </p:spPr>
        <p:txBody>
          <a:bodyPr>
            <a:normAutofit fontScale="92500" lnSpcReduction="20000"/>
          </a:bodyPr>
          <a:lstStyle/>
          <a:p>
            <a:r>
              <a:rPr lang="en-GB"/>
              <a:t>Many Upgrade Opportunities – Always Science Driven</a:t>
            </a:r>
          </a:p>
          <a:p>
            <a:endParaRPr lang="en-GB"/>
          </a:p>
          <a:p>
            <a:pPr lvl="1"/>
            <a:r>
              <a:rPr lang="en-GB"/>
              <a:t>Accelerator Improvement</a:t>
            </a:r>
          </a:p>
          <a:p>
            <a:endParaRPr lang="en-GB"/>
          </a:p>
          <a:p>
            <a:pPr lvl="1"/>
            <a:r>
              <a:rPr lang="en-GB"/>
              <a:t>Super-</a:t>
            </a:r>
            <a:r>
              <a:rPr lang="en-GB" err="1"/>
              <a:t>MuSR</a:t>
            </a:r>
            <a:endParaRPr lang="en-GB"/>
          </a:p>
          <a:p>
            <a:pPr lvl="1"/>
            <a:endParaRPr lang="en-GB"/>
          </a:p>
          <a:p>
            <a:pPr lvl="1"/>
            <a:r>
              <a:rPr lang="en-GB" err="1"/>
              <a:t>MuX</a:t>
            </a:r>
            <a:r>
              <a:rPr lang="en-GB"/>
              <a:t>, </a:t>
            </a:r>
            <a:r>
              <a:rPr lang="en-GB" err="1"/>
              <a:t>nuEMU</a:t>
            </a:r>
            <a:r>
              <a:rPr lang="en-GB"/>
              <a:t>, CHIMERA</a:t>
            </a:r>
          </a:p>
          <a:p>
            <a:pPr lvl="1"/>
            <a:endParaRPr lang="en-GB"/>
          </a:p>
          <a:p>
            <a:pPr lvl="1"/>
            <a:r>
              <a:rPr lang="en-GB"/>
              <a:t>SWARM</a:t>
            </a:r>
          </a:p>
          <a:p>
            <a:pPr lvl="1"/>
            <a:endParaRPr lang="en-GB"/>
          </a:p>
          <a:p>
            <a:pPr lvl="1"/>
            <a:r>
              <a:rPr lang="en-GB"/>
              <a:t>Imaging</a:t>
            </a:r>
          </a:p>
          <a:p>
            <a:pPr lvl="1"/>
            <a:endParaRPr lang="en-GB"/>
          </a:p>
          <a:p>
            <a:pPr lvl="1"/>
            <a:r>
              <a:rPr lang="en-GB"/>
              <a:t>Future Opportunities</a:t>
            </a:r>
          </a:p>
          <a:p>
            <a:pPr marL="0" indent="0">
              <a:buNone/>
            </a:pPr>
            <a:endParaRPr lang="en-GB"/>
          </a:p>
          <a:p>
            <a:r>
              <a:rPr lang="en-GB"/>
              <a:t>Need your voice for ISIS-II</a:t>
            </a:r>
          </a:p>
          <a:p>
            <a:endParaRPr lang="en-GB"/>
          </a:p>
        </p:txBody>
      </p:sp>
    </p:spTree>
    <p:extLst>
      <p:ext uri="{BB962C8B-B14F-4D97-AF65-F5344CB8AC3E}">
        <p14:creationId xmlns:p14="http://schemas.microsoft.com/office/powerpoint/2010/main" val="2010417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35E6-D3D1-D6B3-18C2-B5BE845F4C05}"/>
            </a:ext>
          </a:extLst>
        </p:cNvPr>
        <p:cNvGrpSpPr/>
        <p:nvPr/>
      </p:nvGrpSpPr>
      <p:grpSpPr>
        <a:xfrm>
          <a:off x="0" y="0"/>
          <a:ext cx="0" cy="0"/>
          <a:chOff x="0" y="0"/>
          <a:chExt cx="0" cy="0"/>
        </a:xfrm>
      </p:grpSpPr>
      <p:pic>
        <p:nvPicPr>
          <p:cNvPr id="14339" name="Picture 17" descr="08EC1787 EMU instrument at ISIS.jpg">
            <a:extLst>
              <a:ext uri="{FF2B5EF4-FFF2-40B4-BE49-F238E27FC236}">
                <a16:creationId xmlns:a16="http://schemas.microsoft.com/office/drawing/2014/main" id="{202E7D68-C5BE-551D-286D-D472A2A071CA}"/>
              </a:ext>
            </a:extLst>
          </p:cNvPr>
          <p:cNvPicPr>
            <a:picLocks noChangeAspect="1"/>
          </p:cNvPicPr>
          <p:nvPr/>
        </p:nvPicPr>
        <p:blipFill>
          <a:blip r:embed="rId3">
            <a:extLst>
              <a:ext uri="{28A0092B-C50C-407E-A947-70E740481C1C}">
                <a14:useLocalDpi xmlns:a14="http://schemas.microsoft.com/office/drawing/2010/main" val="0"/>
              </a:ext>
            </a:extLst>
          </a:blip>
          <a:srcRect l="39632" t="21355" r="8307" b="12350"/>
          <a:stretch>
            <a:fillRect/>
          </a:stretch>
        </p:blipFill>
        <p:spPr bwMode="auto">
          <a:xfrm>
            <a:off x="3214688" y="-393641"/>
            <a:ext cx="5692775"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4" descr="05EC2117">
            <a:extLst>
              <a:ext uri="{FF2B5EF4-FFF2-40B4-BE49-F238E27FC236}">
                <a16:creationId xmlns:a16="http://schemas.microsoft.com/office/drawing/2014/main" id="{54B9FA7D-1E9A-3816-E4AB-567B35BEC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89" r="45522" b="6560"/>
          <a:stretch>
            <a:fillRect/>
          </a:stretch>
        </p:blipFill>
        <p:spPr bwMode="auto">
          <a:xfrm>
            <a:off x="-10313" y="-1412327"/>
            <a:ext cx="2789238" cy="844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argus">
            <a:extLst>
              <a:ext uri="{FF2B5EF4-FFF2-40B4-BE49-F238E27FC236}">
                <a16:creationId xmlns:a16="http://schemas.microsoft.com/office/drawing/2014/main" id="{48152028-44BC-56D3-7513-094226080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732"/>
          <a:stretch>
            <a:fillRect/>
          </a:stretch>
        </p:blipFill>
        <p:spPr bwMode="auto">
          <a:xfrm>
            <a:off x="4317791" y="3364196"/>
            <a:ext cx="4484687"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descr="DSCF0199">
            <a:extLst>
              <a:ext uri="{FF2B5EF4-FFF2-40B4-BE49-F238E27FC236}">
                <a16:creationId xmlns:a16="http://schemas.microsoft.com/office/drawing/2014/main" id="{DC5004B2-308F-752D-068B-70AA54BF9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096" r="27879"/>
          <a:stretch>
            <a:fillRect/>
          </a:stretch>
        </p:blipFill>
        <p:spPr bwMode="auto">
          <a:xfrm>
            <a:off x="8616281" y="-11466"/>
            <a:ext cx="2179637"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7" descr="Baker Peter 09EC1380.jpg">
            <a:extLst>
              <a:ext uri="{FF2B5EF4-FFF2-40B4-BE49-F238E27FC236}">
                <a16:creationId xmlns:a16="http://schemas.microsoft.com/office/drawing/2014/main" id="{4F9C7507-25C2-67DC-57A4-8E06EF1A3D4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79101" y="4210050"/>
            <a:ext cx="1865101" cy="253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12">
            <a:extLst>
              <a:ext uri="{FF2B5EF4-FFF2-40B4-BE49-F238E27FC236}">
                <a16:creationId xmlns:a16="http://schemas.microsoft.com/office/drawing/2014/main" id="{738465C4-D009-E49E-476A-1FF72A2C7E5A}"/>
              </a:ext>
            </a:extLst>
          </p:cNvPr>
          <p:cNvSpPr txBox="1">
            <a:spLocks noChangeArrowheads="1"/>
          </p:cNvSpPr>
          <p:nvPr/>
        </p:nvSpPr>
        <p:spPr bwMode="auto">
          <a:xfrm>
            <a:off x="510792" y="6311497"/>
            <a:ext cx="1514475"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James Lord</a:t>
            </a:r>
          </a:p>
        </p:txBody>
      </p:sp>
      <p:sp>
        <p:nvSpPr>
          <p:cNvPr id="14345" name="Text Box 15">
            <a:extLst>
              <a:ext uri="{FF2B5EF4-FFF2-40B4-BE49-F238E27FC236}">
                <a16:creationId xmlns:a16="http://schemas.microsoft.com/office/drawing/2014/main" id="{F3D06D5E-78CF-DF52-4C9B-3938D52377B4}"/>
              </a:ext>
            </a:extLst>
          </p:cNvPr>
          <p:cNvSpPr txBox="1">
            <a:spLocks noChangeArrowheads="1"/>
          </p:cNvSpPr>
          <p:nvPr/>
        </p:nvSpPr>
        <p:spPr bwMode="auto">
          <a:xfrm>
            <a:off x="8907463" y="6461126"/>
            <a:ext cx="1789112"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Peter Baker</a:t>
            </a:r>
          </a:p>
        </p:txBody>
      </p:sp>
      <p:sp>
        <p:nvSpPr>
          <p:cNvPr id="14346" name="Text Box 17">
            <a:extLst>
              <a:ext uri="{FF2B5EF4-FFF2-40B4-BE49-F238E27FC236}">
                <a16:creationId xmlns:a16="http://schemas.microsoft.com/office/drawing/2014/main" id="{C107F344-9E9B-7C66-DA1F-CA1C8F679CB0}"/>
              </a:ext>
            </a:extLst>
          </p:cNvPr>
          <p:cNvSpPr txBox="1">
            <a:spLocks noChangeArrowheads="1"/>
          </p:cNvSpPr>
          <p:nvPr/>
        </p:nvSpPr>
        <p:spPr bwMode="auto">
          <a:xfrm>
            <a:off x="8898045" y="1969764"/>
            <a:ext cx="1827212"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Adrian Hillier</a:t>
            </a:r>
          </a:p>
        </p:txBody>
      </p:sp>
      <p:sp>
        <p:nvSpPr>
          <p:cNvPr id="14347" name="Text Box 13">
            <a:extLst>
              <a:ext uri="{FF2B5EF4-FFF2-40B4-BE49-F238E27FC236}">
                <a16:creationId xmlns:a16="http://schemas.microsoft.com/office/drawing/2014/main" id="{84A99C64-EB53-C87E-FF31-5C896D358504}"/>
              </a:ext>
            </a:extLst>
          </p:cNvPr>
          <p:cNvSpPr txBox="1">
            <a:spLocks noChangeArrowheads="1"/>
          </p:cNvSpPr>
          <p:nvPr/>
        </p:nvSpPr>
        <p:spPr bwMode="auto">
          <a:xfrm>
            <a:off x="6282626" y="2946230"/>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Steve Cottrell</a:t>
            </a:r>
          </a:p>
        </p:txBody>
      </p:sp>
      <p:sp>
        <p:nvSpPr>
          <p:cNvPr id="14349" name="Text Box 14">
            <a:extLst>
              <a:ext uri="{FF2B5EF4-FFF2-40B4-BE49-F238E27FC236}">
                <a16:creationId xmlns:a16="http://schemas.microsoft.com/office/drawing/2014/main" id="{664E24D6-A5D6-BA9B-D3CC-C028BE63C2E4}"/>
              </a:ext>
            </a:extLst>
          </p:cNvPr>
          <p:cNvSpPr txBox="1">
            <a:spLocks noChangeArrowheads="1"/>
          </p:cNvSpPr>
          <p:nvPr/>
        </p:nvSpPr>
        <p:spPr bwMode="auto">
          <a:xfrm>
            <a:off x="7248527" y="6461125"/>
            <a:ext cx="14446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Mark Telling</a:t>
            </a:r>
          </a:p>
        </p:txBody>
      </p:sp>
      <p:pic>
        <p:nvPicPr>
          <p:cNvPr id="3" name="Picture 2">
            <a:extLst>
              <a:ext uri="{FF2B5EF4-FFF2-40B4-BE49-F238E27FC236}">
                <a16:creationId xmlns:a16="http://schemas.microsoft.com/office/drawing/2014/main" id="{5614A250-BC2D-2A7A-D4F6-E7EA968DAA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551" t="35999" r="47900" b="24801"/>
          <a:stretch/>
        </p:blipFill>
        <p:spPr>
          <a:xfrm rot="5400000">
            <a:off x="6861095" y="4358616"/>
            <a:ext cx="2209416" cy="1995602"/>
          </a:xfrm>
          <a:prstGeom prst="rect">
            <a:avLst/>
          </a:prstGeom>
        </p:spPr>
      </p:pic>
      <p:pic>
        <p:nvPicPr>
          <p:cNvPr id="6" name="Picture 5">
            <a:extLst>
              <a:ext uri="{FF2B5EF4-FFF2-40B4-BE49-F238E27FC236}">
                <a16:creationId xmlns:a16="http://schemas.microsoft.com/office/drawing/2014/main" id="{28BA1F10-A91A-376A-5891-FD177E3566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219" t="8974" r="20884" b="25473"/>
          <a:stretch/>
        </p:blipFill>
        <p:spPr>
          <a:xfrm rot="5400000">
            <a:off x="2405568" y="4604925"/>
            <a:ext cx="2376261" cy="1800200"/>
          </a:xfrm>
          <a:prstGeom prst="rect">
            <a:avLst/>
          </a:prstGeom>
        </p:spPr>
      </p:pic>
      <p:sp>
        <p:nvSpPr>
          <p:cNvPr id="23" name="Text Box 13">
            <a:extLst>
              <a:ext uri="{FF2B5EF4-FFF2-40B4-BE49-F238E27FC236}">
                <a16:creationId xmlns:a16="http://schemas.microsoft.com/office/drawing/2014/main" id="{679FD68D-B786-4A60-0E0F-94D34D3A7F51}"/>
              </a:ext>
            </a:extLst>
          </p:cNvPr>
          <p:cNvSpPr txBox="1">
            <a:spLocks noChangeArrowheads="1"/>
          </p:cNvSpPr>
          <p:nvPr/>
        </p:nvSpPr>
        <p:spPr bwMode="auto">
          <a:xfrm>
            <a:off x="2835066" y="6471097"/>
            <a:ext cx="14827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Adam </a:t>
            </a:r>
            <a:r>
              <a:rPr lang="en-GB" altLang="en-US" sz="1800" i="1" err="1">
                <a:solidFill>
                  <a:schemeClr val="accent2"/>
                </a:solidFill>
              </a:rPr>
              <a:t>Berlie</a:t>
            </a:r>
            <a:endParaRPr lang="en-GB" altLang="en-US" sz="1800" i="1">
              <a:solidFill>
                <a:schemeClr val="accent2"/>
              </a:solidFill>
            </a:endParaRPr>
          </a:p>
        </p:txBody>
      </p:sp>
      <p:sp>
        <p:nvSpPr>
          <p:cNvPr id="14344" name="Text Box 14">
            <a:extLst>
              <a:ext uri="{FF2B5EF4-FFF2-40B4-BE49-F238E27FC236}">
                <a16:creationId xmlns:a16="http://schemas.microsoft.com/office/drawing/2014/main" id="{5CE0B103-167D-92BE-2A50-87A300DA79FB}"/>
              </a:ext>
            </a:extLst>
          </p:cNvPr>
          <p:cNvSpPr txBox="1">
            <a:spLocks noChangeArrowheads="1"/>
          </p:cNvSpPr>
          <p:nvPr/>
        </p:nvSpPr>
        <p:spPr bwMode="auto">
          <a:xfrm>
            <a:off x="4943474" y="6454583"/>
            <a:ext cx="17716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Francis Pratt</a:t>
            </a:r>
          </a:p>
        </p:txBody>
      </p:sp>
      <p:pic>
        <p:nvPicPr>
          <p:cNvPr id="20" name="Content Placeholder 3">
            <a:extLst>
              <a:ext uri="{FF2B5EF4-FFF2-40B4-BE49-F238E27FC236}">
                <a16:creationId xmlns:a16="http://schemas.microsoft.com/office/drawing/2014/main" id="{028B7486-707F-791F-7E1E-35F545FC35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44" y="-130100"/>
            <a:ext cx="1690457" cy="2229912"/>
          </a:xfrm>
          <a:prstGeom prst="rect">
            <a:avLst/>
          </a:prstGeom>
        </p:spPr>
      </p:pic>
      <p:sp>
        <p:nvSpPr>
          <p:cNvPr id="21" name="Text Box 13">
            <a:extLst>
              <a:ext uri="{FF2B5EF4-FFF2-40B4-BE49-F238E27FC236}">
                <a16:creationId xmlns:a16="http://schemas.microsoft.com/office/drawing/2014/main" id="{D222D2C6-C173-27C1-850D-C2212691C911}"/>
              </a:ext>
            </a:extLst>
          </p:cNvPr>
          <p:cNvSpPr txBox="1">
            <a:spLocks noChangeArrowheads="1"/>
          </p:cNvSpPr>
          <p:nvPr/>
        </p:nvSpPr>
        <p:spPr bwMode="auto">
          <a:xfrm>
            <a:off x="32422" y="2136704"/>
            <a:ext cx="1727845" cy="369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Koji Yokoyama</a:t>
            </a:r>
          </a:p>
        </p:txBody>
      </p:sp>
      <p:pic>
        <p:nvPicPr>
          <p:cNvPr id="2" name="Picture 1" descr="A person wearing glasses&#10;&#10;Description automatically generated with medium confidence">
            <a:extLst>
              <a:ext uri="{FF2B5EF4-FFF2-40B4-BE49-F238E27FC236}">
                <a16:creationId xmlns:a16="http://schemas.microsoft.com/office/drawing/2014/main" id="{9F07571C-710E-68BF-B948-5A518460D4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7233" y="2338716"/>
            <a:ext cx="2002106" cy="2246984"/>
          </a:xfrm>
          <a:prstGeom prst="rect">
            <a:avLst/>
          </a:prstGeom>
        </p:spPr>
      </p:pic>
      <p:pic>
        <p:nvPicPr>
          <p:cNvPr id="4" name="Picture 2">
            <a:extLst>
              <a:ext uri="{FF2B5EF4-FFF2-40B4-BE49-F238E27FC236}">
                <a16:creationId xmlns:a16="http://schemas.microsoft.com/office/drawing/2014/main" id="{BF0291FF-E879-E3A2-CBC8-D6A6171B9155}"/>
              </a:ext>
            </a:extLst>
          </p:cNvPr>
          <p:cNvPicPr>
            <a:picLocks noChangeAspect="1" noChangeArrowheads="1"/>
          </p:cNvPicPr>
          <p:nvPr/>
        </p:nvPicPr>
        <p:blipFill>
          <a:blip r:embed="rId12"/>
          <a:srcRect/>
          <a:stretch>
            <a:fillRect/>
          </a:stretch>
        </p:blipFill>
        <p:spPr bwMode="auto">
          <a:xfrm>
            <a:off x="2222032" y="15568"/>
            <a:ext cx="2037675" cy="20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id="{FB01B927-D49B-730A-6E30-C611DE17F961}"/>
              </a:ext>
            </a:extLst>
          </p:cNvPr>
          <p:cNvSpPr txBox="1">
            <a:spLocks noChangeArrowheads="1"/>
          </p:cNvSpPr>
          <p:nvPr/>
        </p:nvSpPr>
        <p:spPr bwMode="auto">
          <a:xfrm>
            <a:off x="2240037" y="1971582"/>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John Wilkinson</a:t>
            </a:r>
          </a:p>
        </p:txBody>
      </p:sp>
      <p:sp>
        <p:nvSpPr>
          <p:cNvPr id="8" name="Text Box 13">
            <a:extLst>
              <a:ext uri="{FF2B5EF4-FFF2-40B4-BE49-F238E27FC236}">
                <a16:creationId xmlns:a16="http://schemas.microsoft.com/office/drawing/2014/main" id="{20440B69-8C85-3A6A-46F4-2177FDDB2D51}"/>
              </a:ext>
            </a:extLst>
          </p:cNvPr>
          <p:cNvSpPr txBox="1">
            <a:spLocks noChangeArrowheads="1"/>
          </p:cNvSpPr>
          <p:nvPr/>
        </p:nvSpPr>
        <p:spPr bwMode="auto">
          <a:xfrm>
            <a:off x="2244022" y="4235233"/>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Rhea Stewart</a:t>
            </a:r>
          </a:p>
        </p:txBody>
      </p:sp>
      <p:pic>
        <p:nvPicPr>
          <p:cNvPr id="5" name="Picture 4" descr="A person looking to the side&#10;&#10;Description automatically generated">
            <a:extLst>
              <a:ext uri="{FF2B5EF4-FFF2-40B4-BE49-F238E27FC236}">
                <a16:creationId xmlns:a16="http://schemas.microsoft.com/office/drawing/2014/main" id="{73460687-0E33-EC9B-18C0-BEE0BC6C86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7791" y="-39364"/>
            <a:ext cx="2185843" cy="2376262"/>
          </a:xfrm>
          <a:prstGeom prst="rect">
            <a:avLst/>
          </a:prstGeom>
        </p:spPr>
      </p:pic>
      <p:sp>
        <p:nvSpPr>
          <p:cNvPr id="10" name="Text Box 13">
            <a:extLst>
              <a:ext uri="{FF2B5EF4-FFF2-40B4-BE49-F238E27FC236}">
                <a16:creationId xmlns:a16="http://schemas.microsoft.com/office/drawing/2014/main" id="{04F4E797-10AA-F8F2-5A92-BB5C167C0C80}"/>
              </a:ext>
            </a:extLst>
          </p:cNvPr>
          <p:cNvSpPr txBox="1">
            <a:spLocks noChangeArrowheads="1"/>
          </p:cNvSpPr>
          <p:nvPr/>
        </p:nvSpPr>
        <p:spPr bwMode="auto">
          <a:xfrm>
            <a:off x="4359526" y="2324041"/>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Sayani Biswas</a:t>
            </a:r>
          </a:p>
        </p:txBody>
      </p:sp>
      <p:pic>
        <p:nvPicPr>
          <p:cNvPr id="9" name="Picture 8" descr="A person with his arms crossed&#10;&#10;Description automatically generated">
            <a:extLst>
              <a:ext uri="{FF2B5EF4-FFF2-40B4-BE49-F238E27FC236}">
                <a16:creationId xmlns:a16="http://schemas.microsoft.com/office/drawing/2014/main" id="{059D6833-D82F-611B-BB08-3FC03D6C8460}"/>
              </a:ext>
            </a:extLst>
          </p:cNvPr>
          <p:cNvPicPr>
            <a:picLocks noChangeAspect="1"/>
          </p:cNvPicPr>
          <p:nvPr/>
        </p:nvPicPr>
        <p:blipFill>
          <a:blip r:embed="rId14" cstate="print">
            <a:extLst>
              <a:ext uri="{28A0092B-C50C-407E-A947-70E740481C1C}">
                <a14:useLocalDpi xmlns:a14="http://schemas.microsoft.com/office/drawing/2010/main" val="0"/>
              </a:ext>
            </a:extLst>
          </a:blip>
          <a:srcRect l="13558" t="8948" r="21365" b="28643"/>
          <a:stretch/>
        </p:blipFill>
        <p:spPr>
          <a:xfrm>
            <a:off x="8616280" y="2309303"/>
            <a:ext cx="2127921" cy="2040679"/>
          </a:xfrm>
          <a:prstGeom prst="rect">
            <a:avLst/>
          </a:prstGeom>
        </p:spPr>
      </p:pic>
      <p:sp>
        <p:nvSpPr>
          <p:cNvPr id="11" name="Text Box 13">
            <a:extLst>
              <a:ext uri="{FF2B5EF4-FFF2-40B4-BE49-F238E27FC236}">
                <a16:creationId xmlns:a16="http://schemas.microsoft.com/office/drawing/2014/main" id="{B1F3BA51-5E9E-4495-8201-66B0F88EC080}"/>
              </a:ext>
            </a:extLst>
          </p:cNvPr>
          <p:cNvSpPr txBox="1">
            <a:spLocks noChangeArrowheads="1"/>
          </p:cNvSpPr>
          <p:nvPr/>
        </p:nvSpPr>
        <p:spPr bwMode="auto">
          <a:xfrm>
            <a:off x="9146082" y="3981046"/>
            <a:ext cx="1333100" cy="369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Alex Louat</a:t>
            </a:r>
          </a:p>
        </p:txBody>
      </p:sp>
    </p:spTree>
    <p:extLst>
      <p:ext uri="{BB962C8B-B14F-4D97-AF65-F5344CB8AC3E}">
        <p14:creationId xmlns:p14="http://schemas.microsoft.com/office/powerpoint/2010/main" val="3008373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078C26-3119-666D-6045-82B2548BDCEC}"/>
              </a:ext>
            </a:extLst>
          </p:cNvPr>
          <p:cNvSpPr>
            <a:spLocks noGrp="1"/>
          </p:cNvSpPr>
          <p:nvPr>
            <p:ph type="title"/>
          </p:nvPr>
        </p:nvSpPr>
        <p:spPr/>
        <p:txBody>
          <a:bodyPr/>
          <a:lstStyle/>
          <a:p>
            <a:r>
              <a:rPr lang="en-GB"/>
              <a:t>40 years since the inception of muons</a:t>
            </a:r>
          </a:p>
        </p:txBody>
      </p:sp>
      <p:pic>
        <p:nvPicPr>
          <p:cNvPr id="8" name="Picture 7">
            <a:extLst>
              <a:ext uri="{FF2B5EF4-FFF2-40B4-BE49-F238E27FC236}">
                <a16:creationId xmlns:a16="http://schemas.microsoft.com/office/drawing/2014/main" id="{4BB874F5-0149-B46A-D5AD-3215D3E0DFFA}"/>
              </a:ext>
            </a:extLst>
          </p:cNvPr>
          <p:cNvPicPr>
            <a:picLocks noChangeAspect="1"/>
          </p:cNvPicPr>
          <p:nvPr/>
        </p:nvPicPr>
        <p:blipFill>
          <a:blip r:embed="rId2"/>
          <a:stretch>
            <a:fillRect/>
          </a:stretch>
        </p:blipFill>
        <p:spPr>
          <a:xfrm rot="718764">
            <a:off x="6225908" y="615761"/>
            <a:ext cx="4180852" cy="5872294"/>
          </a:xfrm>
          <a:prstGeom prst="rect">
            <a:avLst/>
          </a:prstGeom>
        </p:spPr>
      </p:pic>
      <p:pic>
        <p:nvPicPr>
          <p:cNvPr id="10" name="Picture 9">
            <a:extLst>
              <a:ext uri="{FF2B5EF4-FFF2-40B4-BE49-F238E27FC236}">
                <a16:creationId xmlns:a16="http://schemas.microsoft.com/office/drawing/2014/main" id="{6E21F2B2-401C-B22B-A777-C495F64803BA}"/>
              </a:ext>
            </a:extLst>
          </p:cNvPr>
          <p:cNvPicPr>
            <a:picLocks noChangeAspect="1"/>
          </p:cNvPicPr>
          <p:nvPr/>
        </p:nvPicPr>
        <p:blipFill>
          <a:blip r:embed="rId3"/>
          <a:stretch>
            <a:fillRect/>
          </a:stretch>
        </p:blipFill>
        <p:spPr>
          <a:xfrm rot="4496275">
            <a:off x="1333438" y="1513639"/>
            <a:ext cx="3893315" cy="5499923"/>
          </a:xfrm>
          <a:prstGeom prst="rect">
            <a:avLst/>
          </a:prstGeom>
        </p:spPr>
      </p:pic>
      <p:sp>
        <p:nvSpPr>
          <p:cNvPr id="11" name="TextBox 10">
            <a:extLst>
              <a:ext uri="{FF2B5EF4-FFF2-40B4-BE49-F238E27FC236}">
                <a16:creationId xmlns:a16="http://schemas.microsoft.com/office/drawing/2014/main" id="{CA43FC7D-BA83-AB50-9740-2D5A3CFB85BE}"/>
              </a:ext>
            </a:extLst>
          </p:cNvPr>
          <p:cNvSpPr txBox="1"/>
          <p:nvPr/>
        </p:nvSpPr>
        <p:spPr>
          <a:xfrm>
            <a:off x="549479" y="980909"/>
            <a:ext cx="5352177" cy="1200329"/>
          </a:xfrm>
          <a:prstGeom prst="rect">
            <a:avLst/>
          </a:prstGeom>
          <a:noFill/>
        </p:spPr>
        <p:txBody>
          <a:bodyPr wrap="square" rtlCol="0">
            <a:spAutoFit/>
          </a:bodyPr>
          <a:lstStyle/>
          <a:p>
            <a:r>
              <a:rPr lang="en-GB"/>
              <a:t>14 November 1984 – first meeting to discuss the concept of muons at ISIS</a:t>
            </a:r>
          </a:p>
          <a:p>
            <a:endParaRPr lang="en-GB"/>
          </a:p>
          <a:p>
            <a:r>
              <a:rPr lang="en-GB"/>
              <a:t>2.5 years later first muons</a:t>
            </a:r>
          </a:p>
        </p:txBody>
      </p:sp>
    </p:spTree>
    <p:extLst>
      <p:ext uri="{BB962C8B-B14F-4D97-AF65-F5344CB8AC3E}">
        <p14:creationId xmlns:p14="http://schemas.microsoft.com/office/powerpoint/2010/main" val="201197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C867-10CF-B23D-F19D-0384FE5AA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7625A-44EF-BF79-C470-B9F47F2F342E}"/>
              </a:ext>
            </a:extLst>
          </p:cNvPr>
          <p:cNvSpPr>
            <a:spLocks noGrp="1"/>
          </p:cNvSpPr>
          <p:nvPr>
            <p:ph type="title"/>
          </p:nvPr>
        </p:nvSpPr>
        <p:spPr/>
        <p:txBody>
          <a:bodyPr/>
          <a:lstStyle/>
          <a:p>
            <a:r>
              <a:rPr lang="en-GB"/>
              <a:t>Summary</a:t>
            </a:r>
          </a:p>
        </p:txBody>
      </p:sp>
      <p:sp>
        <p:nvSpPr>
          <p:cNvPr id="4" name="Content Placeholder 3">
            <a:extLst>
              <a:ext uri="{FF2B5EF4-FFF2-40B4-BE49-F238E27FC236}">
                <a16:creationId xmlns:a16="http://schemas.microsoft.com/office/drawing/2014/main" id="{45C8FDC7-64DE-DA40-1E82-57C0AFD0CB8A}"/>
              </a:ext>
            </a:extLst>
          </p:cNvPr>
          <p:cNvSpPr>
            <a:spLocks noGrp="1"/>
          </p:cNvSpPr>
          <p:nvPr>
            <p:ph idx="1"/>
          </p:nvPr>
        </p:nvSpPr>
        <p:spPr>
          <a:xfrm>
            <a:off x="266700" y="1061733"/>
            <a:ext cx="8770296" cy="4351338"/>
          </a:xfrm>
        </p:spPr>
        <p:txBody>
          <a:bodyPr>
            <a:normAutofit fontScale="92500" lnSpcReduction="20000"/>
          </a:bodyPr>
          <a:lstStyle/>
          <a:p>
            <a:r>
              <a:rPr lang="en-GB"/>
              <a:t>Many Upgrade Opportunities – Always Science Driven</a:t>
            </a:r>
          </a:p>
          <a:p>
            <a:endParaRPr lang="en-GB"/>
          </a:p>
          <a:p>
            <a:pPr lvl="1"/>
            <a:r>
              <a:rPr lang="en-GB"/>
              <a:t>Accelerator Improvement</a:t>
            </a:r>
          </a:p>
          <a:p>
            <a:endParaRPr lang="en-GB"/>
          </a:p>
          <a:p>
            <a:pPr lvl="1"/>
            <a:r>
              <a:rPr lang="en-GB"/>
              <a:t>Super-</a:t>
            </a:r>
            <a:r>
              <a:rPr lang="en-GB" err="1"/>
              <a:t>MuSR</a:t>
            </a:r>
            <a:endParaRPr lang="en-GB"/>
          </a:p>
          <a:p>
            <a:pPr lvl="1"/>
            <a:endParaRPr lang="en-GB"/>
          </a:p>
          <a:p>
            <a:pPr lvl="1"/>
            <a:r>
              <a:rPr lang="en-GB" err="1"/>
              <a:t>MuX</a:t>
            </a:r>
            <a:r>
              <a:rPr lang="en-GB"/>
              <a:t>, </a:t>
            </a:r>
            <a:r>
              <a:rPr lang="en-GB" err="1"/>
              <a:t>nuEMU</a:t>
            </a:r>
            <a:r>
              <a:rPr lang="en-GB"/>
              <a:t>, CHIMERA</a:t>
            </a:r>
          </a:p>
          <a:p>
            <a:pPr lvl="1"/>
            <a:endParaRPr lang="en-GB"/>
          </a:p>
          <a:p>
            <a:pPr lvl="1"/>
            <a:r>
              <a:rPr lang="en-GB"/>
              <a:t>SWARM</a:t>
            </a:r>
          </a:p>
          <a:p>
            <a:pPr lvl="1"/>
            <a:endParaRPr lang="en-GB"/>
          </a:p>
          <a:p>
            <a:pPr lvl="1"/>
            <a:r>
              <a:rPr lang="en-GB"/>
              <a:t>Imaging</a:t>
            </a:r>
          </a:p>
          <a:p>
            <a:pPr lvl="1"/>
            <a:endParaRPr lang="en-GB"/>
          </a:p>
          <a:p>
            <a:pPr lvl="1"/>
            <a:r>
              <a:rPr lang="en-GB"/>
              <a:t>Future Opportunities</a:t>
            </a:r>
          </a:p>
          <a:p>
            <a:pPr marL="0" indent="0">
              <a:buNone/>
            </a:pPr>
            <a:endParaRPr lang="en-GB"/>
          </a:p>
          <a:p>
            <a:r>
              <a:rPr lang="en-GB"/>
              <a:t>Need your voice for ISIS-II</a:t>
            </a:r>
          </a:p>
          <a:p>
            <a:endParaRPr lang="en-GB"/>
          </a:p>
        </p:txBody>
      </p:sp>
    </p:spTree>
    <p:extLst>
      <p:ext uri="{BB962C8B-B14F-4D97-AF65-F5344CB8AC3E}">
        <p14:creationId xmlns:p14="http://schemas.microsoft.com/office/powerpoint/2010/main" val="4144913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F532-1AC8-CAD6-A924-69E96A2B1317}"/>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947756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8AED8-3684-CD76-FCF8-73D79FE2E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13069-233B-CE7F-49E5-677783B4D6A3}"/>
              </a:ext>
            </a:extLst>
          </p:cNvPr>
          <p:cNvSpPr>
            <a:spLocks noGrp="1"/>
          </p:cNvSpPr>
          <p:nvPr>
            <p:ph type="title"/>
          </p:nvPr>
        </p:nvSpPr>
        <p:spPr>
          <a:xfrm>
            <a:off x="303150" y="2884207"/>
            <a:ext cx="11087100" cy="472363"/>
          </a:xfrm>
        </p:spPr>
        <p:txBody>
          <a:bodyPr/>
          <a:lstStyle/>
          <a:p>
            <a:r>
              <a:rPr lang="en-GB"/>
              <a:t>Current Developments – Computation techniques</a:t>
            </a:r>
          </a:p>
        </p:txBody>
      </p:sp>
    </p:spTree>
    <p:extLst>
      <p:ext uri="{BB962C8B-B14F-4D97-AF65-F5344CB8AC3E}">
        <p14:creationId xmlns:p14="http://schemas.microsoft.com/office/powerpoint/2010/main" val="4202403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C53723-02AC-1931-19A3-764FC5CC5242}"/>
              </a:ext>
            </a:extLst>
          </p:cNvPr>
          <p:cNvSpPr txBox="1"/>
          <p:nvPr/>
        </p:nvSpPr>
        <p:spPr>
          <a:xfrm>
            <a:off x="702425" y="830729"/>
            <a:ext cx="10213225" cy="4801314"/>
          </a:xfrm>
          <a:prstGeom prst="rect">
            <a:avLst/>
          </a:prstGeom>
          <a:noFill/>
        </p:spPr>
        <p:txBody>
          <a:bodyPr wrap="square">
            <a:spAutoFit/>
          </a:bodyPr>
          <a:lstStyle/>
          <a:p>
            <a:r>
              <a:rPr lang="en-GB" b="1"/>
              <a:t>COMET – Computationally Optimised Muon Experimental Techniques </a:t>
            </a:r>
          </a:p>
          <a:p>
            <a:endParaRPr lang="en-GB"/>
          </a:p>
          <a:p>
            <a:pPr marL="285750" indent="-285750">
              <a:buClr>
                <a:srgbClr val="FF0000"/>
              </a:buClr>
              <a:buFont typeface="Wingdings" panose="05000000000000000000" pitchFamily="2" charset="2"/>
              <a:buChar char="Ø"/>
            </a:pPr>
            <a:r>
              <a:rPr lang="en-GB"/>
              <a:t>Continued development of a sustainable interactive analysis package for muon data, WIMDA. </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Development of sustainable software for simulation of the response of the muon polarisation - ‘Quantum-</a:t>
            </a:r>
            <a:r>
              <a:rPr lang="en-GB" err="1"/>
              <a:t>MuSpinSim</a:t>
            </a:r>
            <a:r>
              <a:rPr lang="en-GB"/>
              <a:t>’. </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Development of DFT methods for determining the muon site/charge state in materials, ‘</a:t>
            </a:r>
            <a:r>
              <a:rPr lang="en-GB" err="1"/>
              <a:t>pymuon</a:t>
            </a:r>
            <a:r>
              <a:rPr lang="en-GB"/>
              <a:t>-suite’ to aid these calculations and ‘Muon Galaxy’ as a user interface. </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Development of ‘</a:t>
            </a:r>
            <a:r>
              <a:rPr lang="en-GB" err="1"/>
              <a:t>MuDirac</a:t>
            </a:r>
            <a:r>
              <a:rPr lang="en-GB"/>
              <a:t>’ for muonic x-ray measurements.</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Development of machine learning applications for muons. </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Development of e-learning materials for training. </a:t>
            </a:r>
          </a:p>
          <a:p>
            <a:endParaRPr lang="en-GB"/>
          </a:p>
          <a:p>
            <a:endParaRPr lang="en-GB"/>
          </a:p>
        </p:txBody>
      </p:sp>
      <p:sp>
        <p:nvSpPr>
          <p:cNvPr id="4" name="Title 3">
            <a:extLst>
              <a:ext uri="{FF2B5EF4-FFF2-40B4-BE49-F238E27FC236}">
                <a16:creationId xmlns:a16="http://schemas.microsoft.com/office/drawing/2014/main" id="{F7985771-4C5D-24CD-FA9D-5342BC4D7CA3}"/>
              </a:ext>
            </a:extLst>
          </p:cNvPr>
          <p:cNvSpPr>
            <a:spLocks noGrp="1"/>
          </p:cNvSpPr>
          <p:nvPr>
            <p:ph type="title"/>
          </p:nvPr>
        </p:nvSpPr>
        <p:spPr/>
        <p:txBody>
          <a:bodyPr/>
          <a:lstStyle/>
          <a:p>
            <a:r>
              <a:rPr lang="en-GB"/>
              <a:t>New ‘Instrument’ -  COMET</a:t>
            </a:r>
            <a:br>
              <a:rPr lang="en-GB"/>
            </a:br>
            <a:endParaRPr lang="en-GB"/>
          </a:p>
        </p:txBody>
      </p:sp>
      <p:pic>
        <p:nvPicPr>
          <p:cNvPr id="2" name="Picture 1">
            <a:extLst>
              <a:ext uri="{FF2B5EF4-FFF2-40B4-BE49-F238E27FC236}">
                <a16:creationId xmlns:a16="http://schemas.microsoft.com/office/drawing/2014/main" id="{29D8D72F-703F-C16D-5347-8235EAFE62C7}"/>
              </a:ext>
            </a:extLst>
          </p:cNvPr>
          <p:cNvPicPr>
            <a:picLocks noChangeAspect="1"/>
          </p:cNvPicPr>
          <p:nvPr/>
        </p:nvPicPr>
        <p:blipFill>
          <a:blip r:embed="rId2"/>
          <a:stretch>
            <a:fillRect/>
          </a:stretch>
        </p:blipFill>
        <p:spPr>
          <a:xfrm>
            <a:off x="2022140" y="5788136"/>
            <a:ext cx="2605800" cy="930643"/>
          </a:xfrm>
          <a:prstGeom prst="rect">
            <a:avLst/>
          </a:prstGeom>
        </p:spPr>
      </p:pic>
      <p:pic>
        <p:nvPicPr>
          <p:cNvPr id="5" name="Picture 4">
            <a:extLst>
              <a:ext uri="{FF2B5EF4-FFF2-40B4-BE49-F238E27FC236}">
                <a16:creationId xmlns:a16="http://schemas.microsoft.com/office/drawing/2014/main" id="{18233433-3D80-5317-0D7C-4236957333BD}"/>
              </a:ext>
            </a:extLst>
          </p:cNvPr>
          <p:cNvPicPr>
            <a:picLocks noChangeAspect="1"/>
          </p:cNvPicPr>
          <p:nvPr/>
        </p:nvPicPr>
        <p:blipFill>
          <a:blip r:embed="rId3"/>
          <a:stretch>
            <a:fillRect/>
          </a:stretch>
        </p:blipFill>
        <p:spPr>
          <a:xfrm>
            <a:off x="8237989" y="3231386"/>
            <a:ext cx="2677661" cy="1057348"/>
          </a:xfrm>
          <a:prstGeom prst="rect">
            <a:avLst/>
          </a:prstGeom>
        </p:spPr>
      </p:pic>
      <p:pic>
        <p:nvPicPr>
          <p:cNvPr id="6" name="Picture 5">
            <a:extLst>
              <a:ext uri="{FF2B5EF4-FFF2-40B4-BE49-F238E27FC236}">
                <a16:creationId xmlns:a16="http://schemas.microsoft.com/office/drawing/2014/main" id="{8961AEAE-CA72-01DA-9A03-1F7EFE5FBF7D}"/>
              </a:ext>
            </a:extLst>
          </p:cNvPr>
          <p:cNvPicPr>
            <a:picLocks noChangeAspect="1"/>
          </p:cNvPicPr>
          <p:nvPr/>
        </p:nvPicPr>
        <p:blipFill>
          <a:blip r:embed="rId4"/>
          <a:stretch>
            <a:fillRect/>
          </a:stretch>
        </p:blipFill>
        <p:spPr>
          <a:xfrm>
            <a:off x="5967286" y="4729691"/>
            <a:ext cx="2588421" cy="898692"/>
          </a:xfrm>
          <a:prstGeom prst="rect">
            <a:avLst/>
          </a:prstGeom>
        </p:spPr>
      </p:pic>
      <p:pic>
        <p:nvPicPr>
          <p:cNvPr id="7" name="Picture 6">
            <a:extLst>
              <a:ext uri="{FF2B5EF4-FFF2-40B4-BE49-F238E27FC236}">
                <a16:creationId xmlns:a16="http://schemas.microsoft.com/office/drawing/2014/main" id="{210EC898-C4A8-21F3-B6DC-B945F4EB3DEE}"/>
              </a:ext>
            </a:extLst>
          </p:cNvPr>
          <p:cNvPicPr>
            <a:picLocks noChangeAspect="1"/>
          </p:cNvPicPr>
          <p:nvPr/>
        </p:nvPicPr>
        <p:blipFill>
          <a:blip r:embed="rId5"/>
          <a:stretch>
            <a:fillRect/>
          </a:stretch>
        </p:blipFill>
        <p:spPr>
          <a:xfrm>
            <a:off x="8430603" y="4590060"/>
            <a:ext cx="2728695" cy="1215122"/>
          </a:xfrm>
          <a:prstGeom prst="rect">
            <a:avLst/>
          </a:prstGeom>
        </p:spPr>
      </p:pic>
      <p:pic>
        <p:nvPicPr>
          <p:cNvPr id="8" name="Picture 7">
            <a:extLst>
              <a:ext uri="{FF2B5EF4-FFF2-40B4-BE49-F238E27FC236}">
                <a16:creationId xmlns:a16="http://schemas.microsoft.com/office/drawing/2014/main" id="{6BEE78A0-661D-E09C-0563-ACA934E42FA1}"/>
              </a:ext>
            </a:extLst>
          </p:cNvPr>
          <p:cNvPicPr>
            <a:picLocks noChangeAspect="1"/>
          </p:cNvPicPr>
          <p:nvPr/>
        </p:nvPicPr>
        <p:blipFill>
          <a:blip r:embed="rId6"/>
          <a:stretch>
            <a:fillRect/>
          </a:stretch>
        </p:blipFill>
        <p:spPr>
          <a:xfrm>
            <a:off x="7410328" y="5936940"/>
            <a:ext cx="3505322" cy="860588"/>
          </a:xfrm>
          <a:prstGeom prst="rect">
            <a:avLst/>
          </a:prstGeom>
        </p:spPr>
      </p:pic>
      <p:pic>
        <p:nvPicPr>
          <p:cNvPr id="9" name="Picture 8">
            <a:extLst>
              <a:ext uri="{FF2B5EF4-FFF2-40B4-BE49-F238E27FC236}">
                <a16:creationId xmlns:a16="http://schemas.microsoft.com/office/drawing/2014/main" id="{16BCDB6C-F060-BE0A-2354-222DE9F7078C}"/>
              </a:ext>
            </a:extLst>
          </p:cNvPr>
          <p:cNvPicPr>
            <a:picLocks noChangeAspect="1"/>
          </p:cNvPicPr>
          <p:nvPr/>
        </p:nvPicPr>
        <p:blipFill>
          <a:blip r:embed="rId7"/>
          <a:stretch>
            <a:fillRect/>
          </a:stretch>
        </p:blipFill>
        <p:spPr>
          <a:xfrm>
            <a:off x="4623757" y="5805182"/>
            <a:ext cx="2847302" cy="815547"/>
          </a:xfrm>
          <a:prstGeom prst="rect">
            <a:avLst/>
          </a:prstGeom>
        </p:spPr>
      </p:pic>
    </p:spTree>
    <p:extLst>
      <p:ext uri="{BB962C8B-B14F-4D97-AF65-F5344CB8AC3E}">
        <p14:creationId xmlns:p14="http://schemas.microsoft.com/office/powerpoint/2010/main" val="449274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2742" y="3061668"/>
            <a:ext cx="6657258" cy="4278094"/>
          </a:xfrm>
          <a:prstGeom prst="rect">
            <a:avLst/>
          </a:prstGeom>
          <a:noFill/>
        </p:spPr>
        <p:txBody>
          <a:bodyPr wrap="square" rtlCol="0">
            <a:spAutoFit/>
          </a:bodyPr>
          <a:lstStyle/>
          <a:p>
            <a:pPr marL="285750" indent="-285750">
              <a:buClr>
                <a:srgbClr val="FF0000"/>
              </a:buClr>
              <a:buFont typeface="Wingdings" panose="05000000000000000000" pitchFamily="2" charset="2"/>
              <a:buChar char="Ø"/>
              <a:defRPr/>
            </a:pPr>
            <a:r>
              <a:rPr lang="en-GB" sz="1600">
                <a:solidFill>
                  <a:srgbClr val="000000"/>
                </a:solidFill>
                <a:latin typeface="Lucida Sans"/>
              </a:rPr>
              <a:t>Machine Learning offers the potential for a ‘black box’</a:t>
            </a:r>
          </a:p>
          <a:p>
            <a:pPr marL="285750" indent="-285750">
              <a:buClr>
                <a:srgbClr val="FF0000"/>
              </a:buClr>
              <a:buFont typeface="Wingdings" panose="05000000000000000000" pitchFamily="2" charset="2"/>
              <a:buChar char="Ø"/>
              <a:defRPr/>
            </a:pPr>
            <a:endParaRPr lang="en-GB" sz="1600">
              <a:solidFill>
                <a:srgbClr val="000000"/>
              </a:solidFill>
              <a:latin typeface="Lucida Sans"/>
            </a:endParaRPr>
          </a:p>
          <a:p>
            <a:pPr marL="285750" indent="-285750">
              <a:buClr>
                <a:srgbClr val="FF0000"/>
              </a:buClr>
              <a:buFont typeface="Wingdings" panose="05000000000000000000" pitchFamily="2" charset="2"/>
              <a:buChar char="Ø"/>
              <a:defRPr/>
            </a:pPr>
            <a:r>
              <a:rPr lang="en-GB" sz="1600">
                <a:solidFill>
                  <a:srgbClr val="000000"/>
                </a:solidFill>
                <a:latin typeface="Lucida Sans"/>
              </a:rPr>
              <a:t>Deep learning to classify the elemental composition</a:t>
            </a:r>
          </a:p>
          <a:p>
            <a:pPr marL="285750" indent="-285750">
              <a:buClr>
                <a:srgbClr val="FF0000"/>
              </a:buClr>
              <a:buFont typeface="Wingdings" panose="05000000000000000000" pitchFamily="2" charset="2"/>
              <a:buChar char="Ø"/>
              <a:defRPr/>
            </a:pPr>
            <a:endParaRPr lang="en-GB" sz="1600">
              <a:solidFill>
                <a:srgbClr val="000000"/>
              </a:solidFill>
              <a:latin typeface="Lucida Sans"/>
            </a:endParaRPr>
          </a:p>
          <a:p>
            <a:pPr marL="285750" indent="-285750">
              <a:buClr>
                <a:srgbClr val="FF0000"/>
              </a:buClr>
              <a:buFont typeface="Wingdings" panose="05000000000000000000" pitchFamily="2" charset="2"/>
              <a:buChar char="Ø"/>
              <a:defRPr/>
            </a:pPr>
            <a:r>
              <a:rPr lang="en-GB" sz="1600">
                <a:solidFill>
                  <a:srgbClr val="000000"/>
                </a:solidFill>
                <a:latin typeface="Lucida Sans"/>
              </a:rPr>
              <a:t>Trained on standard samples</a:t>
            </a:r>
          </a:p>
          <a:p>
            <a:pPr marL="742950" lvl="1" indent="-285750">
              <a:buClr>
                <a:srgbClr val="FF0000"/>
              </a:buClr>
              <a:buFont typeface="Wingdings" panose="05000000000000000000" pitchFamily="2" charset="2"/>
              <a:buChar char="Ø"/>
              <a:defRPr/>
            </a:pPr>
            <a:r>
              <a:rPr lang="en-GB" sz="1600">
                <a:solidFill>
                  <a:srgbClr val="000000"/>
                </a:solidFill>
                <a:latin typeface="Lucida Sans"/>
              </a:rPr>
              <a:t>Pure</a:t>
            </a:r>
          </a:p>
          <a:p>
            <a:pPr marL="742950" lvl="1" indent="-285750">
              <a:buClr>
                <a:srgbClr val="FF0000"/>
              </a:buClr>
              <a:buFont typeface="Wingdings" panose="05000000000000000000" pitchFamily="2" charset="2"/>
              <a:buChar char="Ø"/>
              <a:defRPr/>
            </a:pPr>
            <a:r>
              <a:rPr lang="en-GB" sz="1600">
                <a:solidFill>
                  <a:srgbClr val="000000"/>
                </a:solidFill>
                <a:latin typeface="Lucida Sans"/>
              </a:rPr>
              <a:t>Taking pure samples and ‘mixing them’</a:t>
            </a:r>
          </a:p>
          <a:p>
            <a:pPr marL="285750" indent="-285750">
              <a:buClr>
                <a:srgbClr val="FF0000"/>
              </a:buClr>
              <a:buFont typeface="Wingdings" panose="05000000000000000000" pitchFamily="2" charset="2"/>
              <a:buChar char="Ø"/>
              <a:defRPr/>
            </a:pPr>
            <a:endParaRPr lang="en-GB" sz="1600">
              <a:solidFill>
                <a:srgbClr val="000000"/>
              </a:solidFill>
              <a:latin typeface="Lucida Sans"/>
            </a:endParaRPr>
          </a:p>
          <a:p>
            <a:pPr marL="285750" indent="-285750">
              <a:buClr>
                <a:srgbClr val="FF0000"/>
              </a:buClr>
              <a:buFont typeface="Wingdings" panose="05000000000000000000" pitchFamily="2" charset="2"/>
              <a:buChar char="Ø"/>
              <a:defRPr/>
            </a:pPr>
            <a:r>
              <a:rPr lang="en-GB" sz="1600">
                <a:solidFill>
                  <a:srgbClr val="000000"/>
                </a:solidFill>
                <a:latin typeface="Lucida Sans"/>
              </a:rPr>
              <a:t>Physically motivated data augmentation so results will not be affected by small changes in instrument setup/calibration</a:t>
            </a:r>
          </a:p>
          <a:p>
            <a:pPr marL="285750" indent="-285750">
              <a:buClr>
                <a:srgbClr val="FF0000"/>
              </a:buClr>
              <a:buFont typeface="Wingdings" panose="05000000000000000000" pitchFamily="2" charset="2"/>
              <a:buChar char="Ø"/>
              <a:defRPr/>
            </a:pPr>
            <a:endParaRPr lang="en-GB" sz="1600">
              <a:solidFill>
                <a:srgbClr val="000000"/>
              </a:solidFill>
              <a:latin typeface="Lucida Sans"/>
            </a:endParaRPr>
          </a:p>
          <a:p>
            <a:pPr marL="285750" indent="-285750">
              <a:buClr>
                <a:srgbClr val="FF0000"/>
              </a:buClr>
              <a:buFont typeface="Wingdings" panose="05000000000000000000" pitchFamily="2" charset="2"/>
              <a:buChar char="Ø"/>
              <a:defRPr/>
            </a:pPr>
            <a:r>
              <a:rPr lang="en-GB" sz="1600">
                <a:solidFill>
                  <a:srgbClr val="000000"/>
                </a:solidFill>
                <a:latin typeface="Lucida Sans"/>
              </a:rPr>
              <a:t>Works surprisingly well – </a:t>
            </a:r>
          </a:p>
          <a:p>
            <a:pPr marL="742950" lvl="1" indent="-285750">
              <a:buClr>
                <a:srgbClr val="FF0000"/>
              </a:buClr>
              <a:buFont typeface="Wingdings" panose="05000000000000000000" pitchFamily="2" charset="2"/>
              <a:buChar char="Ø"/>
              <a:defRPr/>
            </a:pPr>
            <a:r>
              <a:rPr lang="en-GB" sz="1600">
                <a:solidFill>
                  <a:srgbClr val="000000"/>
                </a:solidFill>
                <a:latin typeface="Lucida Sans"/>
              </a:rPr>
              <a:t>Work for Cu Sn real data</a:t>
            </a:r>
          </a:p>
          <a:p>
            <a:pPr marL="742950" lvl="1" indent="-285750">
              <a:buClr>
                <a:srgbClr val="FF0000"/>
              </a:buClr>
              <a:buFont typeface="Wingdings" panose="05000000000000000000" pitchFamily="2" charset="2"/>
              <a:buChar char="Ø"/>
              <a:defRPr/>
            </a:pPr>
            <a:r>
              <a:rPr lang="en-GB" sz="1600">
                <a:solidFill>
                  <a:srgbClr val="000000"/>
                </a:solidFill>
                <a:latin typeface="Lucida Sans"/>
              </a:rPr>
              <a:t>found elements I would have missed</a:t>
            </a:r>
          </a:p>
          <a:p>
            <a:pPr marL="742950" lvl="1" indent="-285750">
              <a:buClr>
                <a:srgbClr val="FF0000"/>
              </a:buClr>
              <a:buFont typeface="Wingdings" panose="05000000000000000000" pitchFamily="2" charset="2"/>
              <a:buChar char="Ø"/>
              <a:defRPr/>
            </a:pPr>
            <a:r>
              <a:rPr lang="en-GB" sz="1600">
                <a:solidFill>
                  <a:srgbClr val="000000"/>
                </a:solidFill>
                <a:latin typeface="Lucida Sans"/>
              </a:rPr>
              <a:t>And for noisy data</a:t>
            </a:r>
          </a:p>
          <a:p>
            <a:pPr marL="285750" indent="-285750">
              <a:buClr>
                <a:srgbClr val="FF0000"/>
              </a:buClr>
              <a:buFont typeface="Wingdings" panose="05000000000000000000" pitchFamily="2" charset="2"/>
              <a:buChar char="Ø"/>
              <a:defRPr/>
            </a:pPr>
            <a:endParaRPr lang="en-GB" sz="1600">
              <a:solidFill>
                <a:srgbClr val="000000"/>
              </a:solidFill>
              <a:latin typeface="Lucida Sans"/>
            </a:endParaRPr>
          </a:p>
          <a:p>
            <a:pPr lvl="1">
              <a:buClr>
                <a:srgbClr val="FF0000"/>
              </a:buClr>
              <a:defRPr/>
            </a:pPr>
            <a:endParaRPr lang="en-GB" sz="1600">
              <a:solidFill>
                <a:srgbClr val="000000"/>
              </a:solidFill>
              <a:latin typeface="Lucida Sans"/>
            </a:endParaRPr>
          </a:p>
        </p:txBody>
      </p:sp>
      <p:sp>
        <p:nvSpPr>
          <p:cNvPr id="7" name="TextBox 6">
            <a:extLst>
              <a:ext uri="{FF2B5EF4-FFF2-40B4-BE49-F238E27FC236}">
                <a16:creationId xmlns:a16="http://schemas.microsoft.com/office/drawing/2014/main" id="{03616614-8A26-B020-1A28-86A150A817D4}"/>
              </a:ext>
            </a:extLst>
          </p:cNvPr>
          <p:cNvSpPr txBox="1"/>
          <p:nvPr/>
        </p:nvSpPr>
        <p:spPr>
          <a:xfrm>
            <a:off x="8201300" y="6581002"/>
            <a:ext cx="2466701" cy="276999"/>
          </a:xfrm>
          <a:prstGeom prst="rect">
            <a:avLst/>
          </a:prstGeom>
          <a:noFill/>
        </p:spPr>
        <p:txBody>
          <a:bodyPr wrap="none" rtlCol="0">
            <a:spAutoFit/>
          </a:bodyPr>
          <a:lstStyle/>
          <a:p>
            <a:r>
              <a:rPr lang="en-GB" sz="1200"/>
              <a:t>Butler, Foxley, Hillier in prep 2024</a:t>
            </a:r>
          </a:p>
        </p:txBody>
      </p:sp>
      <p:pic>
        <p:nvPicPr>
          <p:cNvPr id="15" name="Picture 14">
            <a:extLst>
              <a:ext uri="{FF2B5EF4-FFF2-40B4-BE49-F238E27FC236}">
                <a16:creationId xmlns:a16="http://schemas.microsoft.com/office/drawing/2014/main" id="{96A878B9-2C7E-FD6B-5F00-6D2979F12623}"/>
              </a:ext>
            </a:extLst>
          </p:cNvPr>
          <p:cNvPicPr>
            <a:picLocks noChangeAspect="1"/>
          </p:cNvPicPr>
          <p:nvPr/>
        </p:nvPicPr>
        <p:blipFill>
          <a:blip r:embed="rId2"/>
          <a:stretch>
            <a:fillRect/>
          </a:stretch>
        </p:blipFill>
        <p:spPr>
          <a:xfrm>
            <a:off x="4692505" y="991568"/>
            <a:ext cx="3743822" cy="2126282"/>
          </a:xfrm>
          <a:prstGeom prst="rect">
            <a:avLst/>
          </a:prstGeom>
        </p:spPr>
      </p:pic>
      <p:graphicFrame>
        <p:nvGraphicFramePr>
          <p:cNvPr id="18" name="Table 17">
            <a:extLst>
              <a:ext uri="{FF2B5EF4-FFF2-40B4-BE49-F238E27FC236}">
                <a16:creationId xmlns:a16="http://schemas.microsoft.com/office/drawing/2014/main" id="{402A9E4B-119D-099F-5E36-63BA4CA94D36}"/>
              </a:ext>
            </a:extLst>
          </p:cNvPr>
          <p:cNvGraphicFramePr>
            <a:graphicFrameLocks noGrp="1"/>
          </p:cNvGraphicFramePr>
          <p:nvPr/>
        </p:nvGraphicFramePr>
        <p:xfrm>
          <a:off x="539766" y="991568"/>
          <a:ext cx="3975801" cy="4663440"/>
        </p:xfrm>
        <a:graphic>
          <a:graphicData uri="http://schemas.openxmlformats.org/drawingml/2006/table">
            <a:tbl>
              <a:tblPr firstRow="1" bandRow="1">
                <a:tableStyleId>{5C22544A-7EE6-4342-B048-85BDC9FD1C3A}</a:tableStyleId>
              </a:tblPr>
              <a:tblGrid>
                <a:gridCol w="1325267">
                  <a:extLst>
                    <a:ext uri="{9D8B030D-6E8A-4147-A177-3AD203B41FA5}">
                      <a16:colId xmlns:a16="http://schemas.microsoft.com/office/drawing/2014/main" val="945602909"/>
                    </a:ext>
                  </a:extLst>
                </a:gridCol>
                <a:gridCol w="1325267">
                  <a:extLst>
                    <a:ext uri="{9D8B030D-6E8A-4147-A177-3AD203B41FA5}">
                      <a16:colId xmlns:a16="http://schemas.microsoft.com/office/drawing/2014/main" val="3612678774"/>
                    </a:ext>
                  </a:extLst>
                </a:gridCol>
                <a:gridCol w="1325267">
                  <a:extLst>
                    <a:ext uri="{9D8B030D-6E8A-4147-A177-3AD203B41FA5}">
                      <a16:colId xmlns:a16="http://schemas.microsoft.com/office/drawing/2014/main" val="4027176674"/>
                    </a:ext>
                  </a:extLst>
                </a:gridCol>
              </a:tblGrid>
              <a:tr h="238077">
                <a:tc>
                  <a:txBody>
                    <a:bodyPr/>
                    <a:lstStyle/>
                    <a:p>
                      <a:r>
                        <a:rPr lang="en-GB"/>
                        <a:t>Element</a:t>
                      </a:r>
                    </a:p>
                  </a:txBody>
                  <a:tcPr/>
                </a:tc>
                <a:tc>
                  <a:txBody>
                    <a:bodyPr/>
                    <a:lstStyle/>
                    <a:p>
                      <a:r>
                        <a:rPr lang="en-GB"/>
                        <a:t>Train </a:t>
                      </a:r>
                      <a:r>
                        <a:rPr lang="en-GB" err="1"/>
                        <a:t>acc</a:t>
                      </a:r>
                      <a:r>
                        <a:rPr lang="en-GB"/>
                        <a:t> (%)</a:t>
                      </a:r>
                    </a:p>
                  </a:txBody>
                  <a:tcPr/>
                </a:tc>
                <a:tc>
                  <a:txBody>
                    <a:bodyPr/>
                    <a:lstStyle/>
                    <a:p>
                      <a:r>
                        <a:rPr lang="en-GB"/>
                        <a:t>Val </a:t>
                      </a:r>
                      <a:r>
                        <a:rPr lang="en-GB" err="1"/>
                        <a:t>acc</a:t>
                      </a:r>
                      <a:r>
                        <a:rPr lang="en-GB"/>
                        <a:t> (%)</a:t>
                      </a:r>
                    </a:p>
                  </a:txBody>
                  <a:tcPr/>
                </a:tc>
                <a:extLst>
                  <a:ext uri="{0D108BD9-81ED-4DB2-BD59-A6C34878D82A}">
                    <a16:rowId xmlns:a16="http://schemas.microsoft.com/office/drawing/2014/main" val="3669937183"/>
                  </a:ext>
                </a:extLst>
              </a:tr>
              <a:tr h="238077">
                <a:tc>
                  <a:txBody>
                    <a:bodyPr/>
                    <a:lstStyle/>
                    <a:p>
                      <a:r>
                        <a:rPr lang="en-GB"/>
                        <a:t>Ag</a:t>
                      </a:r>
                    </a:p>
                  </a:txBody>
                  <a:tcPr/>
                </a:tc>
                <a:tc>
                  <a:txBody>
                    <a:bodyPr/>
                    <a:lstStyle/>
                    <a:p>
                      <a:r>
                        <a:rPr lang="en-GB"/>
                        <a:t>99.98</a:t>
                      </a:r>
                    </a:p>
                  </a:txBody>
                  <a:tcPr/>
                </a:tc>
                <a:tc>
                  <a:txBody>
                    <a:bodyPr/>
                    <a:lstStyle/>
                    <a:p>
                      <a:r>
                        <a:rPr lang="en-GB"/>
                        <a:t>99.96</a:t>
                      </a:r>
                    </a:p>
                  </a:txBody>
                  <a:tcPr/>
                </a:tc>
                <a:extLst>
                  <a:ext uri="{0D108BD9-81ED-4DB2-BD59-A6C34878D82A}">
                    <a16:rowId xmlns:a16="http://schemas.microsoft.com/office/drawing/2014/main" val="1813191409"/>
                  </a:ext>
                </a:extLst>
              </a:tr>
              <a:tr h="238077">
                <a:tc>
                  <a:txBody>
                    <a:bodyPr/>
                    <a:lstStyle/>
                    <a:p>
                      <a:r>
                        <a:rPr lang="en-GB"/>
                        <a:t>Al</a:t>
                      </a:r>
                    </a:p>
                  </a:txBody>
                  <a:tcPr/>
                </a:tc>
                <a:tc>
                  <a:txBody>
                    <a:bodyPr/>
                    <a:lstStyle/>
                    <a:p>
                      <a:r>
                        <a:rPr lang="en-GB"/>
                        <a:t>99.89</a:t>
                      </a:r>
                    </a:p>
                  </a:txBody>
                  <a:tcPr/>
                </a:tc>
                <a:tc>
                  <a:txBody>
                    <a:bodyPr/>
                    <a:lstStyle/>
                    <a:p>
                      <a:r>
                        <a:rPr lang="en-GB"/>
                        <a:t>99.83</a:t>
                      </a:r>
                    </a:p>
                  </a:txBody>
                  <a:tcPr/>
                </a:tc>
                <a:extLst>
                  <a:ext uri="{0D108BD9-81ED-4DB2-BD59-A6C34878D82A}">
                    <a16:rowId xmlns:a16="http://schemas.microsoft.com/office/drawing/2014/main" val="3710113362"/>
                  </a:ext>
                </a:extLst>
              </a:tr>
              <a:tr h="238077">
                <a:tc>
                  <a:txBody>
                    <a:bodyPr/>
                    <a:lstStyle/>
                    <a:p>
                      <a:r>
                        <a:rPr lang="en-GB"/>
                        <a:t>Au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99.93</a:t>
                      </a:r>
                    </a:p>
                  </a:txBody>
                  <a:tcPr/>
                </a:tc>
                <a:tc>
                  <a:txBody>
                    <a:bodyPr/>
                    <a:lstStyle/>
                    <a:p>
                      <a:r>
                        <a:rPr lang="en-GB"/>
                        <a:t>99.92</a:t>
                      </a:r>
                    </a:p>
                  </a:txBody>
                  <a:tcPr/>
                </a:tc>
                <a:extLst>
                  <a:ext uri="{0D108BD9-81ED-4DB2-BD59-A6C34878D82A}">
                    <a16:rowId xmlns:a16="http://schemas.microsoft.com/office/drawing/2014/main" val="2542487100"/>
                  </a:ext>
                </a:extLst>
              </a:tr>
              <a:tr h="238077">
                <a:tc>
                  <a:txBody>
                    <a:bodyPr/>
                    <a:lstStyle/>
                    <a:p>
                      <a:r>
                        <a:rPr lang="en-GB"/>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99.90</a:t>
                      </a:r>
                    </a:p>
                  </a:txBody>
                  <a:tcPr/>
                </a:tc>
                <a:tc>
                  <a:txBody>
                    <a:bodyPr/>
                    <a:lstStyle/>
                    <a:p>
                      <a:r>
                        <a:rPr lang="en-GB"/>
                        <a:t>99.85</a:t>
                      </a:r>
                    </a:p>
                  </a:txBody>
                  <a:tcPr/>
                </a:tc>
                <a:extLst>
                  <a:ext uri="{0D108BD9-81ED-4DB2-BD59-A6C34878D82A}">
                    <a16:rowId xmlns:a16="http://schemas.microsoft.com/office/drawing/2014/main" val="217597"/>
                  </a:ext>
                </a:extLst>
              </a:tr>
              <a:tr h="238077">
                <a:tc>
                  <a:txBody>
                    <a:bodyPr/>
                    <a:lstStyle/>
                    <a:p>
                      <a:r>
                        <a:rPr lang="en-GB"/>
                        <a:t>C</a:t>
                      </a:r>
                    </a:p>
                  </a:txBody>
                  <a:tcPr/>
                </a:tc>
                <a:tc>
                  <a:txBody>
                    <a:bodyPr/>
                    <a:lstStyle/>
                    <a:p>
                      <a:r>
                        <a:rPr lang="en-GB"/>
                        <a:t>99.90</a:t>
                      </a:r>
                    </a:p>
                  </a:txBody>
                  <a:tcPr/>
                </a:tc>
                <a:tc>
                  <a:txBody>
                    <a:bodyPr/>
                    <a:lstStyle/>
                    <a:p>
                      <a:r>
                        <a:rPr lang="en-GB"/>
                        <a:t>99.86</a:t>
                      </a:r>
                    </a:p>
                  </a:txBody>
                  <a:tcPr/>
                </a:tc>
                <a:extLst>
                  <a:ext uri="{0D108BD9-81ED-4DB2-BD59-A6C34878D82A}">
                    <a16:rowId xmlns:a16="http://schemas.microsoft.com/office/drawing/2014/main" val="3540240681"/>
                  </a:ext>
                </a:extLst>
              </a:tr>
              <a:tr h="238077">
                <a:tc>
                  <a:txBody>
                    <a:bodyPr/>
                    <a:lstStyle/>
                    <a:p>
                      <a:r>
                        <a:rPr lang="en-GB"/>
                        <a:t>Cu</a:t>
                      </a:r>
                    </a:p>
                  </a:txBody>
                  <a:tcPr/>
                </a:tc>
                <a:tc>
                  <a:txBody>
                    <a:bodyPr/>
                    <a:lstStyle/>
                    <a:p>
                      <a:r>
                        <a:rPr lang="en-GB"/>
                        <a:t>99.97</a:t>
                      </a:r>
                    </a:p>
                  </a:txBody>
                  <a:tcPr/>
                </a:tc>
                <a:tc>
                  <a:txBody>
                    <a:bodyPr/>
                    <a:lstStyle/>
                    <a:p>
                      <a:r>
                        <a:rPr lang="en-GB"/>
                        <a:t>99.94</a:t>
                      </a:r>
                    </a:p>
                  </a:txBody>
                  <a:tcPr/>
                </a:tc>
                <a:extLst>
                  <a:ext uri="{0D108BD9-81ED-4DB2-BD59-A6C34878D82A}">
                    <a16:rowId xmlns:a16="http://schemas.microsoft.com/office/drawing/2014/main" val="1767556648"/>
                  </a:ext>
                </a:extLst>
              </a:tr>
              <a:tr h="238077">
                <a:tc>
                  <a:txBody>
                    <a:bodyPr/>
                    <a:lstStyle/>
                    <a:p>
                      <a:r>
                        <a:rPr lang="en-GB"/>
                        <a:t>Fe</a:t>
                      </a:r>
                    </a:p>
                  </a:txBody>
                  <a:tcPr/>
                </a:tc>
                <a:tc>
                  <a:txBody>
                    <a:bodyPr/>
                    <a:lstStyle/>
                    <a:p>
                      <a:r>
                        <a:rPr lang="en-GB"/>
                        <a:t>99.87</a:t>
                      </a:r>
                    </a:p>
                  </a:txBody>
                  <a:tcPr/>
                </a:tc>
                <a:tc>
                  <a:txBody>
                    <a:bodyPr/>
                    <a:lstStyle/>
                    <a:p>
                      <a:r>
                        <a:rPr lang="en-GB"/>
                        <a:t>99.80</a:t>
                      </a:r>
                    </a:p>
                  </a:txBody>
                  <a:tcPr/>
                </a:tc>
                <a:extLst>
                  <a:ext uri="{0D108BD9-81ED-4DB2-BD59-A6C34878D82A}">
                    <a16:rowId xmlns:a16="http://schemas.microsoft.com/office/drawing/2014/main" val="2708960766"/>
                  </a:ext>
                </a:extLst>
              </a:tr>
              <a:tr h="238077">
                <a:tc>
                  <a:txBody>
                    <a:bodyPr/>
                    <a:lstStyle/>
                    <a:p>
                      <a:r>
                        <a:rPr lang="en-GB"/>
                        <a:t>In</a:t>
                      </a:r>
                    </a:p>
                  </a:txBody>
                  <a:tcPr/>
                </a:tc>
                <a:tc>
                  <a:txBody>
                    <a:bodyPr/>
                    <a:lstStyle/>
                    <a:p>
                      <a:r>
                        <a:rPr lang="en-GB"/>
                        <a:t>99.97</a:t>
                      </a:r>
                    </a:p>
                  </a:txBody>
                  <a:tcPr/>
                </a:tc>
                <a:tc>
                  <a:txBody>
                    <a:bodyPr/>
                    <a:lstStyle/>
                    <a:p>
                      <a:r>
                        <a:rPr lang="en-GB"/>
                        <a:t>99.90</a:t>
                      </a:r>
                    </a:p>
                  </a:txBody>
                  <a:tcPr/>
                </a:tc>
                <a:extLst>
                  <a:ext uri="{0D108BD9-81ED-4DB2-BD59-A6C34878D82A}">
                    <a16:rowId xmlns:a16="http://schemas.microsoft.com/office/drawing/2014/main" val="2904955344"/>
                  </a:ext>
                </a:extLst>
              </a:tr>
              <a:tr h="238077">
                <a:tc>
                  <a:txBody>
                    <a:bodyPr/>
                    <a:lstStyle/>
                    <a:p>
                      <a:r>
                        <a:rPr lang="en-GB"/>
                        <a:t>Pb</a:t>
                      </a:r>
                    </a:p>
                  </a:txBody>
                  <a:tcPr/>
                </a:tc>
                <a:tc>
                  <a:txBody>
                    <a:bodyPr/>
                    <a:lstStyle/>
                    <a:p>
                      <a:r>
                        <a:rPr lang="en-GB"/>
                        <a:t>99.91</a:t>
                      </a:r>
                    </a:p>
                  </a:txBody>
                  <a:tcPr/>
                </a:tc>
                <a:tc>
                  <a:txBody>
                    <a:bodyPr/>
                    <a:lstStyle/>
                    <a:p>
                      <a:r>
                        <a:rPr lang="en-GB"/>
                        <a:t>99.88</a:t>
                      </a:r>
                    </a:p>
                  </a:txBody>
                  <a:tcPr/>
                </a:tc>
                <a:extLst>
                  <a:ext uri="{0D108BD9-81ED-4DB2-BD59-A6C34878D82A}">
                    <a16:rowId xmlns:a16="http://schemas.microsoft.com/office/drawing/2014/main" val="70276099"/>
                  </a:ext>
                </a:extLst>
              </a:tr>
              <a:tr h="238077">
                <a:tc>
                  <a:txBody>
                    <a:bodyPr/>
                    <a:lstStyle/>
                    <a:p>
                      <a:r>
                        <a:rPr lang="en-GB"/>
                        <a:t>Si</a:t>
                      </a:r>
                    </a:p>
                  </a:txBody>
                  <a:tcPr/>
                </a:tc>
                <a:tc>
                  <a:txBody>
                    <a:bodyPr/>
                    <a:lstStyle/>
                    <a:p>
                      <a:r>
                        <a:rPr lang="en-GB"/>
                        <a:t>99.90</a:t>
                      </a:r>
                    </a:p>
                  </a:txBody>
                  <a:tcPr/>
                </a:tc>
                <a:tc>
                  <a:txBody>
                    <a:bodyPr/>
                    <a:lstStyle/>
                    <a:p>
                      <a:r>
                        <a:rPr lang="en-GB"/>
                        <a:t>99.75</a:t>
                      </a:r>
                    </a:p>
                  </a:txBody>
                  <a:tcPr/>
                </a:tc>
                <a:extLst>
                  <a:ext uri="{0D108BD9-81ED-4DB2-BD59-A6C34878D82A}">
                    <a16:rowId xmlns:a16="http://schemas.microsoft.com/office/drawing/2014/main" val="2793888944"/>
                  </a:ext>
                </a:extLst>
              </a:tr>
              <a:tr h="238077">
                <a:tc>
                  <a:txBody>
                    <a:bodyPr/>
                    <a:lstStyle/>
                    <a:p>
                      <a:r>
                        <a:rPr lang="en-GB"/>
                        <a:t>Sn</a:t>
                      </a:r>
                    </a:p>
                  </a:txBody>
                  <a:tcPr/>
                </a:tc>
                <a:tc>
                  <a:txBody>
                    <a:bodyPr/>
                    <a:lstStyle/>
                    <a:p>
                      <a:r>
                        <a:rPr lang="en-GB"/>
                        <a:t>99.93</a:t>
                      </a:r>
                    </a:p>
                  </a:txBody>
                  <a:tcPr/>
                </a:tc>
                <a:tc>
                  <a:txBody>
                    <a:bodyPr/>
                    <a:lstStyle/>
                    <a:p>
                      <a:r>
                        <a:rPr lang="en-GB"/>
                        <a:t>99.92</a:t>
                      </a:r>
                    </a:p>
                  </a:txBody>
                  <a:tcPr/>
                </a:tc>
                <a:extLst>
                  <a:ext uri="{0D108BD9-81ED-4DB2-BD59-A6C34878D82A}">
                    <a16:rowId xmlns:a16="http://schemas.microsoft.com/office/drawing/2014/main" val="3884623181"/>
                  </a:ext>
                </a:extLst>
              </a:tr>
            </a:tbl>
          </a:graphicData>
        </a:graphic>
      </p:graphicFrame>
      <p:sp>
        <p:nvSpPr>
          <p:cNvPr id="3" name="Title 2">
            <a:extLst>
              <a:ext uri="{FF2B5EF4-FFF2-40B4-BE49-F238E27FC236}">
                <a16:creationId xmlns:a16="http://schemas.microsoft.com/office/drawing/2014/main" id="{05DBF8F4-40BE-5A4C-A4FE-0090F819F7FD}"/>
              </a:ext>
            </a:extLst>
          </p:cNvPr>
          <p:cNvSpPr>
            <a:spLocks noGrp="1"/>
          </p:cNvSpPr>
          <p:nvPr>
            <p:ph type="title"/>
          </p:nvPr>
        </p:nvSpPr>
        <p:spPr/>
        <p:txBody>
          <a:bodyPr/>
          <a:lstStyle/>
          <a:p>
            <a:r>
              <a:rPr lang="en-GB"/>
              <a:t>Developments: Software – Machine Learning</a:t>
            </a:r>
          </a:p>
        </p:txBody>
      </p:sp>
    </p:spTree>
    <p:extLst>
      <p:ext uri="{BB962C8B-B14F-4D97-AF65-F5344CB8AC3E}">
        <p14:creationId xmlns:p14="http://schemas.microsoft.com/office/powerpoint/2010/main" val="3442662974"/>
      </p:ext>
    </p:extLst>
  </p:cSld>
  <p:clrMapOvr>
    <a:masterClrMapping/>
  </p:clrMapOvr>
  <mc:AlternateContent xmlns:mc="http://schemas.openxmlformats.org/markup-compatibility/2006">
    <mc:Choice xmlns:p14="http://schemas.microsoft.com/office/powerpoint/2010/main" Requires="p14">
      <p:transition spd="med" p14:dur="700" advTm="73686">
        <p:fade/>
      </p:transition>
    </mc:Choice>
    <mc:Fallback>
      <p:transition spd="med" advTm="73686">
        <p:fade/>
      </p:transition>
    </mc:Fallback>
  </mc:AlternateContent>
  <p:extLst>
    <p:ext uri="{3A86A75C-4F4B-4683-9AE1-C65F6400EC91}">
      <p14:laserTraceLst xmlns:p14="http://schemas.microsoft.com/office/powerpoint/2010/main">
        <p14:tracePtLst>
          <p14:tracePt t="2538" x="5200650" y="1033463"/>
          <p14:tracePt t="2556" x="5195888" y="1028700"/>
          <p14:tracePt t="2572" x="5195888" y="1023938"/>
          <p14:tracePt t="2636" x="5195888" y="1019175"/>
          <p14:tracePt t="2740" x="5200650" y="1028700"/>
          <p14:tracePt t="2748" x="5200650" y="1038225"/>
          <p14:tracePt t="2763" x="5200650" y="1057275"/>
          <p14:tracePt t="2764" x="5205413" y="1071563"/>
          <p14:tracePt t="2764" x="5205413" y="1081088"/>
          <p14:tracePt t="2781" x="5205413" y="1095375"/>
          <p14:tracePt t="2797" x="5205413" y="1109663"/>
          <p14:tracePt t="2813" x="5205413" y="1119188"/>
          <p14:tracePt t="2829" x="5205413" y="1128713"/>
          <p14:tracePt t="2846" x="5205413" y="1157288"/>
          <p14:tracePt t="2863" x="5205413" y="1223963"/>
          <p14:tracePt t="2879" x="5205413" y="1323975"/>
          <p14:tracePt t="2898" x="5205413" y="1481138"/>
          <p14:tracePt t="2913" x="5205413" y="1666875"/>
          <p14:tracePt t="2931" x="5186363" y="1814513"/>
          <p14:tracePt t="2946" x="5133975" y="2062163"/>
          <p14:tracePt t="2963" x="5114925" y="2295525"/>
          <p14:tracePt t="2979" x="5114925" y="2681288"/>
          <p14:tracePt t="2997" x="5114925" y="2962275"/>
          <p14:tracePt t="3013" x="5114925" y="3186113"/>
          <p14:tracePt t="3029" x="5100638" y="3443288"/>
          <p14:tracePt t="3046" x="5086350" y="3667125"/>
          <p14:tracePt t="3062" x="5086350" y="3890963"/>
          <p14:tracePt t="3080" x="5086350" y="4143375"/>
          <p14:tracePt t="3096" x="5081588" y="4400550"/>
          <p14:tracePt t="3113" x="5062538" y="4643438"/>
          <p14:tracePt t="3130" x="5062538" y="4819650"/>
          <p14:tracePt t="3146" x="5062538" y="4948238"/>
          <p14:tracePt t="3163" x="5067300" y="5095875"/>
          <p14:tracePt t="3179" x="5086350" y="5314950"/>
          <p14:tracePt t="3199" x="5086350" y="5410200"/>
          <p14:tracePt t="3213" x="5100638" y="5510213"/>
          <p14:tracePt t="3230" x="5119688" y="5600700"/>
          <p14:tracePt t="3247" x="5124450" y="5667375"/>
          <p14:tracePt t="3262" x="5129213" y="5700713"/>
          <p14:tracePt t="3279" x="5138738" y="5724525"/>
          <p14:tracePt t="3296" x="5157788" y="5757863"/>
          <p14:tracePt t="3312" x="5186363" y="5824538"/>
          <p14:tracePt t="3329" x="5200650" y="5881688"/>
          <p14:tracePt t="3346" x="5200650" y="5895975"/>
          <p14:tracePt t="3380" x="5205413" y="5895975"/>
          <p14:tracePt t="3508" x="5214938" y="5895975"/>
          <p14:tracePt t="3515" x="5238750" y="5895975"/>
          <p14:tracePt t="3524" x="5267325" y="5895975"/>
          <p14:tracePt t="3530" x="5395913" y="5919788"/>
          <p14:tracePt t="3546" x="5681663" y="5934075"/>
          <p14:tracePt t="3562" x="5957888" y="5934075"/>
          <p14:tracePt t="3562" x="6067425" y="5934075"/>
          <p14:tracePt t="3580" x="6324600" y="5948363"/>
          <p14:tracePt t="3597" x="6586538" y="5972175"/>
          <p14:tracePt t="3613" x="6786563" y="6000750"/>
          <p14:tracePt t="3630" x="6958013" y="6000750"/>
          <p14:tracePt t="3646" x="7138988" y="6000750"/>
          <p14:tracePt t="3662" x="7315200" y="6000750"/>
          <p14:tracePt t="3679" x="7434263" y="6000750"/>
          <p14:tracePt t="3696" x="7562850" y="6000750"/>
          <p14:tracePt t="3713" x="7705725" y="6000750"/>
          <p14:tracePt t="3729" x="7839075" y="6000750"/>
          <p14:tracePt t="3746" x="7958138" y="6000750"/>
          <p14:tracePt t="3762" x="8101013" y="6000750"/>
          <p14:tracePt t="3779" x="8215313" y="6015038"/>
          <p14:tracePt t="3796" x="8353425" y="6038850"/>
          <p14:tracePt t="3812" x="8391525" y="6038850"/>
          <p14:tracePt t="3829" x="8405813" y="6043613"/>
          <p14:tracePt t="4083" x="0" y="0"/>
        </p14:tracePtLst>
        <p14:tracePtLst>
          <p14:tracePt t="17594" x="5829300" y="3967163"/>
          <p14:tracePt t="17724" x="5834063" y="3967163"/>
          <p14:tracePt t="17909" x="5838825" y="3967163"/>
          <p14:tracePt t="17916" x="5848350" y="3981450"/>
          <p14:tracePt t="17924" x="5857875" y="4019550"/>
          <p14:tracePt t="17942" x="5857875" y="4038600"/>
          <p14:tracePt t="17944" x="5867400" y="4071938"/>
          <p14:tracePt t="17959" x="5867400" y="4081463"/>
          <p14:tracePt t="17975" x="5867400" y="4090988"/>
          <p14:tracePt t="17992" x="5867400" y="4100513"/>
          <p14:tracePt t="18009" x="5867400" y="4105275"/>
          <p14:tracePt t="18028" x="5867400" y="4119563"/>
          <p14:tracePt t="18042" x="5867400" y="4133850"/>
          <p14:tracePt t="18061" x="5862638" y="4138613"/>
          <p14:tracePt t="18117" x="5862638" y="4143375"/>
          <p14:tracePt t="18125" x="5862638" y="4148138"/>
          <p14:tracePt t="18253" x="5862638" y="4152900"/>
          <p14:tracePt t="18485" x="5867400" y="4152900"/>
          <p14:tracePt t="18485" x="5881688" y="4152900"/>
          <p14:tracePt t="18493" x="5886450" y="4148138"/>
          <p14:tracePt t="18504" x="5905500" y="4148138"/>
          <p14:tracePt t="18513" x="5924550" y="4138613"/>
          <p14:tracePt t="18529" x="5938838" y="4129088"/>
          <p14:tracePt t="18544" x="5938838" y="4124325"/>
          <p14:tracePt t="18581" x="5943600" y="4124325"/>
          <p14:tracePt t="18661" x="5943600" y="4133850"/>
          <p14:tracePt t="18662" x="5929313" y="4138613"/>
          <p14:tracePt t="18677" x="5919788" y="4138613"/>
          <p14:tracePt t="18693" x="5876925" y="4162425"/>
          <p14:tracePt t="18694" x="5853113" y="4176713"/>
          <p14:tracePt t="18710" x="5834063" y="4191000"/>
          <p14:tracePt t="18726" x="5824538" y="4195763"/>
          <p14:tracePt t="18917" x="5824538" y="4191000"/>
          <p14:tracePt t="18925" x="5819775" y="4186238"/>
          <p14:tracePt t="18926" x="5805488" y="4181475"/>
          <p14:tracePt t="18943" x="5776913" y="4167188"/>
          <p14:tracePt t="18944" x="5686425" y="4148138"/>
          <p14:tracePt t="18961" x="5600700" y="4133850"/>
          <p14:tracePt t="18978" x="5548313" y="4124325"/>
          <p14:tracePt t="18995" x="5495925" y="4114800"/>
          <p14:tracePt t="19011" x="5481638" y="4110038"/>
          <p14:tracePt t="19101" x="5491163" y="4110038"/>
          <p14:tracePt t="19109" x="5514975" y="4110038"/>
          <p14:tracePt t="19117" x="5548313" y="4110038"/>
          <p14:tracePt t="19127" x="5576888" y="4110038"/>
          <p14:tracePt t="19127" x="5614988" y="4110038"/>
          <p14:tracePt t="19143" x="5667375" y="4110038"/>
          <p14:tracePt t="19161" x="5691188" y="4110038"/>
          <p14:tracePt t="19178" x="5715000" y="4100513"/>
          <p14:tracePt t="19194" x="5719763" y="4095750"/>
          <p14:tracePt t="19211" x="5734050" y="4086225"/>
          <p14:tracePt t="19229" x="5738813" y="4081463"/>
          <p14:tracePt t="19341" x="5729288" y="4081463"/>
          <p14:tracePt t="19349" x="5700713" y="4081463"/>
          <p14:tracePt t="19361" x="5672138" y="4081463"/>
          <p14:tracePt t="19362" x="5624513" y="4090988"/>
          <p14:tracePt t="19378" x="5591175" y="4110038"/>
          <p14:tracePt t="19396" x="5553075" y="4124325"/>
          <p14:tracePt t="19411" x="5538788" y="4133850"/>
          <p14:tracePt t="19428" x="5514975" y="4138613"/>
          <p14:tracePt t="19444" x="5505450" y="4143375"/>
          <p14:tracePt t="19539" x="5519738" y="4143375"/>
          <p14:tracePt t="19557" x="5538788" y="4143375"/>
          <p14:tracePt t="19565" x="5557838" y="4143375"/>
          <p14:tracePt t="19573" x="5581650" y="4143375"/>
          <p14:tracePt t="19581" x="5638800" y="4143375"/>
          <p14:tracePt t="19594" x="5729288" y="4143375"/>
          <p14:tracePt t="19612" x="5815013" y="4143375"/>
          <p14:tracePt t="19627" x="5934075" y="4148138"/>
          <p14:tracePt t="19660" x="5972175" y="4148138"/>
          <p14:tracePt t="19661" x="5976938" y="4148138"/>
          <p14:tracePt t="19661" x="5986463" y="4148138"/>
          <p14:tracePt t="19677" x="5991225" y="4148138"/>
          <p14:tracePt t="19693" x="5995988" y="4148138"/>
          <p14:tracePt t="19822" x="5986463" y="4148138"/>
          <p14:tracePt t="19829" x="5924550" y="4148138"/>
          <p14:tracePt t="19845" x="5867400" y="4143375"/>
          <p14:tracePt t="19861" x="5834063" y="4143375"/>
          <p14:tracePt t="19862" x="5810250" y="4138613"/>
          <p14:tracePt t="19878" x="5791200" y="4138613"/>
          <p14:tracePt t="19933" x="5786438" y="4133850"/>
          <p14:tracePt t="20037" x="5791200" y="4129088"/>
          <p14:tracePt t="20044" x="5810250" y="4129088"/>
          <p14:tracePt t="20061" x="5819775" y="4124325"/>
          <p14:tracePt t="20062" x="5848350" y="4114800"/>
          <p14:tracePt t="20078" x="5867400" y="4105275"/>
          <p14:tracePt t="20095" x="5872163" y="4105275"/>
          <p14:tracePt t="20165" x="5867400" y="4105275"/>
          <p14:tracePt t="20173" x="5829300" y="4100513"/>
          <p14:tracePt t="20177" x="5786438" y="4090988"/>
          <p14:tracePt t="20189" x="5743575" y="4090988"/>
          <p14:tracePt t="20195" x="5653088" y="4090988"/>
          <p14:tracePt t="20212" x="5581650" y="4090988"/>
          <p14:tracePt t="20228" x="5557838" y="4090988"/>
          <p14:tracePt t="20228" x="5543550" y="4090988"/>
          <p14:tracePt t="20278" x="5538788" y="4090988"/>
          <p14:tracePt t="20337" x="5553075" y="4095750"/>
          <p14:tracePt t="20349" x="5591175" y="4095750"/>
          <p14:tracePt t="20362" x="5629275" y="4095750"/>
          <p14:tracePt t="20365" x="5729288" y="4095750"/>
          <p14:tracePt t="20379" x="5876925" y="4095750"/>
          <p14:tracePt t="20395" x="5981700" y="4095750"/>
          <p14:tracePt t="20412" x="6038850" y="4095750"/>
          <p14:tracePt t="20428" x="6043613" y="4095750"/>
          <p14:tracePt t="20517" x="6029325" y="4095750"/>
          <p14:tracePt t="20525" x="5991225" y="4095750"/>
          <p14:tracePt t="20533" x="5948363" y="4095750"/>
          <p14:tracePt t="20545" x="5886450" y="4086225"/>
          <p14:tracePt t="20546" x="5757863" y="4086225"/>
          <p14:tracePt t="20562" x="5643563" y="4086225"/>
          <p14:tracePt t="20579" x="5562600" y="4086225"/>
          <p14:tracePt t="20595" x="5524500" y="4090988"/>
          <p14:tracePt t="20612" x="5519738" y="4090988"/>
          <p14:tracePt t="20701" x="5534025" y="4090988"/>
          <p14:tracePt t="20709" x="5572125" y="4090988"/>
          <p14:tracePt t="20723" x="5619750" y="4090988"/>
          <p14:tracePt t="20725" x="5681663" y="4090988"/>
          <p14:tracePt t="20733" x="5834063" y="4090988"/>
          <p14:tracePt t="20746" x="6005513" y="4090988"/>
          <p14:tracePt t="20762" x="6086475" y="4090988"/>
          <p14:tracePt t="20779" x="6124575" y="4090988"/>
          <p14:tracePt t="20853" x="6115050" y="4090988"/>
          <p14:tracePt t="20861" x="6062663" y="4090988"/>
          <p14:tracePt t="20879" x="6034088" y="4090988"/>
          <p14:tracePt t="20880" x="5886450" y="4090988"/>
          <p14:tracePt t="20896" x="5724525" y="4090988"/>
          <p14:tracePt t="20916" x="5619750" y="4090988"/>
          <p14:tracePt t="20929" x="5538788" y="4090988"/>
          <p14:tracePt t="20948" x="5514975" y="4090988"/>
          <p14:tracePt t="20962" x="5510213" y="4090988"/>
          <p14:tracePt t="21045" x="5514975" y="4086225"/>
          <p14:tracePt t="21053" x="5534025" y="4086225"/>
          <p14:tracePt t="21061" x="5629275" y="4076700"/>
          <p14:tracePt t="21079" x="5681663" y="4071938"/>
          <p14:tracePt t="21080" x="5786438" y="4062413"/>
          <p14:tracePt t="21096" x="5895975" y="4057650"/>
          <p14:tracePt t="21112" x="5957888" y="4048125"/>
          <p14:tracePt t="21129" x="5972175" y="4048125"/>
          <p14:tracePt t="21197" x="5957888" y="4048125"/>
          <p14:tracePt t="21206" x="5910263" y="4048125"/>
          <p14:tracePt t="21213" x="5853113" y="4048125"/>
          <p14:tracePt t="21214" x="5724525" y="4048125"/>
          <p14:tracePt t="21230" x="5600700" y="4048125"/>
          <p14:tracePt t="21246" x="5491163" y="4057650"/>
          <p14:tracePt t="21262" x="5443538" y="4062413"/>
          <p14:tracePt t="21278" x="5438775" y="4062413"/>
          <p14:tracePt t="21381" x="5457825" y="4062413"/>
          <p14:tracePt t="21389" x="5491163" y="4062413"/>
          <p14:tracePt t="21389" x="5534025" y="4057650"/>
          <p14:tracePt t="21406" x="5595938" y="4048125"/>
          <p14:tracePt t="21413" x="5667375" y="4038600"/>
          <p14:tracePt t="21414" x="5805488" y="4033838"/>
          <p14:tracePt t="21429" x="5915025" y="4033838"/>
          <p14:tracePt t="21445" x="5986463" y="4033838"/>
          <p14:tracePt t="21463" x="5991225" y="4033838"/>
          <p14:tracePt t="21534" x="5981700" y="4033838"/>
          <p14:tracePt t="21541" x="5962650" y="4033838"/>
          <p14:tracePt t="21549" x="5900738" y="4033838"/>
          <p14:tracePt t="21565" x="5857875" y="4033838"/>
          <p14:tracePt t="21566" x="5815013" y="4038600"/>
          <p14:tracePt t="21579" x="5705475" y="4038600"/>
          <p14:tracePt t="21596" x="5619750" y="4057650"/>
          <p14:tracePt t="21613" x="5543550" y="4067175"/>
          <p14:tracePt t="21630" x="5529263" y="4067175"/>
          <p14:tracePt t="21757" x="5548313" y="4067175"/>
          <p14:tracePt t="21765" x="5581650" y="4067175"/>
          <p14:tracePt t="21773" x="5619750" y="4067175"/>
          <p14:tracePt t="21781" x="5719763" y="4067175"/>
          <p14:tracePt t="21797" x="5781675" y="4067175"/>
          <p14:tracePt t="21797" x="5843588" y="4067175"/>
          <p14:tracePt t="21812" x="5972175" y="4067175"/>
          <p14:tracePt t="21828" x="6062663" y="4067175"/>
          <p14:tracePt t="21845" x="6067425" y="4067175"/>
          <p14:tracePt t="21861" x="6072188" y="4067175"/>
          <p14:tracePt t="21917" x="6067425" y="4067175"/>
          <p14:tracePt t="21917" x="6062663" y="4067175"/>
          <p14:tracePt t="21933" x="6057900" y="4067175"/>
          <p14:tracePt t="21941" x="6053138" y="4067175"/>
          <p14:tracePt t="21989" x="6048375" y="4067175"/>
          <p14:tracePt t="21989" x="0" y="0"/>
        </p14:tracePtLst>
        <p14:tracePtLst>
          <p14:tracePt t="22738" x="5829300" y="4090988"/>
          <p14:tracePt t="22837" x="5829300" y="4086225"/>
          <p14:tracePt t="22845" x="5834063" y="4081463"/>
          <p14:tracePt t="22861" x="5848350" y="4067175"/>
          <p14:tracePt t="22869" x="5867400" y="4043363"/>
          <p14:tracePt t="22885" x="5886450" y="4000500"/>
          <p14:tracePt t="22901" x="5910263" y="3943350"/>
          <p14:tracePt t="22917" x="5938838" y="3890963"/>
          <p14:tracePt t="22933" x="5976938" y="3824288"/>
          <p14:tracePt t="22949" x="5991225" y="3781425"/>
          <p14:tracePt t="22965" x="6010275" y="3743325"/>
          <p14:tracePt t="22980" x="6024563" y="3714750"/>
          <p14:tracePt t="22997" x="6029325" y="3709988"/>
          <p14:tracePt t="23015" x="6029325" y="3705225"/>
          <p14:tracePt t="23429" x="6034088" y="3700463"/>
          <p14:tracePt t="23437" x="6043613" y="3700463"/>
          <p14:tracePt t="23445" x="6062663" y="3700463"/>
          <p14:tracePt t="23447" x="6167438" y="3700463"/>
          <p14:tracePt t="23464" x="6386513" y="3700463"/>
          <p14:tracePt t="23481" x="6705600" y="3700463"/>
          <p14:tracePt t="23497" x="7153275" y="3700463"/>
          <p14:tracePt t="23515" x="7553325" y="3700463"/>
          <p14:tracePt t="23531" x="7824788" y="3681413"/>
          <p14:tracePt t="23548" x="8043863" y="3652838"/>
          <p14:tracePt t="23566" x="8091488" y="3643313"/>
          <p14:tracePt t="23581" x="8124825" y="3629025"/>
          <p14:tracePt t="23598" x="8129588" y="3629025"/>
          <p14:tracePt t="23685" x="8134350" y="3629025"/>
          <p14:tracePt t="23917" x="8139113" y="3629025"/>
          <p14:tracePt t="23934" x="8139113" y="3638550"/>
          <p14:tracePt t="23939" x="8134350" y="3643313"/>
          <p14:tracePt t="23948" x="8096250" y="3662363"/>
          <p14:tracePt t="23964" x="8029575" y="3709988"/>
          <p14:tracePt t="23982" x="7972425" y="3738563"/>
          <p14:tracePt t="23998" x="7920038" y="3762375"/>
          <p14:tracePt t="24015" x="7891463" y="3762375"/>
          <p14:tracePt t="24031" x="7886700" y="3762375"/>
          <p14:tracePt t="24077" x="7886700" y="3757613"/>
          <p14:tracePt t="24085" x="7886700" y="3743325"/>
          <p14:tracePt t="24093" x="7886700" y="3719513"/>
          <p14:tracePt t="24101" x="7896225" y="3671888"/>
          <p14:tracePt t="24114" x="7920038" y="3609975"/>
          <p14:tracePt t="24131" x="7958138" y="3538538"/>
          <p14:tracePt t="24148" x="7996238" y="3452813"/>
          <p14:tracePt t="24164" x="8058150" y="3343275"/>
          <p14:tracePt t="24181" x="8134350" y="3248025"/>
          <p14:tracePt t="24197" x="8220075" y="3152775"/>
          <p14:tracePt t="24214" x="8296275" y="3071813"/>
          <p14:tracePt t="24230" x="8377238" y="2986088"/>
          <p14:tracePt t="24247" x="8434388" y="2919413"/>
          <p14:tracePt t="24263" x="8477250" y="2862263"/>
          <p14:tracePt t="24280" x="8515350" y="2824163"/>
          <p14:tracePt t="24297" x="8553450" y="2795588"/>
          <p14:tracePt t="24314" x="8567738" y="2781300"/>
          <p14:tracePt t="24330" x="8596313" y="2762250"/>
          <p14:tracePt t="24347" x="8620125" y="2757488"/>
          <p14:tracePt t="24364" x="8662988" y="2738438"/>
          <p14:tracePt t="24383" x="8691563" y="2724150"/>
          <p14:tracePt t="24398" x="8705850" y="2714625"/>
          <p14:tracePt t="24414" x="8710613" y="2709863"/>
          <p14:tracePt t="24952" x="0" y="0"/>
        </p14:tracePtLst>
        <p14:tracePtLst>
          <p14:tracePt t="27793" x="6219825" y="2219325"/>
          <p14:tracePt t="28198" x="6215063" y="2224088"/>
          <p14:tracePt t="28206" x="6215063" y="2238375"/>
          <p14:tracePt t="28219" x="6210300" y="2247900"/>
          <p14:tracePt t="28220" x="6205538" y="2271713"/>
          <p14:tracePt t="28236" x="6200775" y="2305050"/>
          <p14:tracePt t="28253" x="6186488" y="2352675"/>
          <p14:tracePt t="28269" x="6162675" y="2414588"/>
          <p14:tracePt t="28286" x="6153150" y="2447925"/>
          <p14:tracePt t="28302" x="6143625" y="2490788"/>
          <p14:tracePt t="28319" x="6138863" y="2514600"/>
          <p14:tracePt t="28337" x="6134100" y="2538413"/>
          <p14:tracePt t="28352" x="6134100" y="2547938"/>
          <p14:tracePt t="28369" x="6124575" y="2571750"/>
          <p14:tracePt t="28386" x="6115050" y="2605088"/>
          <p14:tracePt t="28402" x="6096000" y="2643188"/>
          <p14:tracePt t="28419" x="6081713" y="2657475"/>
          <p14:tracePt t="28438" x="6072188" y="2676525"/>
          <p14:tracePt t="28452" x="6057900" y="2695575"/>
          <p14:tracePt t="28469" x="6048375" y="2719388"/>
          <p14:tracePt t="28485" x="6005513" y="2767013"/>
          <p14:tracePt t="28502" x="5986463" y="2795588"/>
          <p14:tracePt t="28518" x="5962650" y="2819400"/>
          <p14:tracePt t="28535" x="5938838" y="2828925"/>
          <p14:tracePt t="28552" x="5929313" y="2838450"/>
          <p14:tracePt t="28569" x="5919788" y="2843213"/>
          <p14:tracePt t="28585" x="5905500" y="2852738"/>
          <p14:tracePt t="28602" x="5886450" y="2852738"/>
          <p14:tracePt t="28619" x="5876925" y="2857500"/>
          <p14:tracePt t="28653" x="5872163" y="2857500"/>
          <p14:tracePt t="28693" x="5867400" y="2857500"/>
          <p14:tracePt t="28701" x="5857875" y="2857500"/>
          <p14:tracePt t="28718" x="5853113" y="2857500"/>
          <p14:tracePt t="28718" x="5843588" y="2857500"/>
          <p14:tracePt t="28736" x="5824538" y="2857500"/>
          <p14:tracePt t="28752" x="5815013" y="2857500"/>
          <p14:tracePt t="28870" x="5805488" y="2857500"/>
          <p14:tracePt t="28886" x="5805488" y="2852738"/>
          <p14:tracePt t="28893" x="5805488" y="2843213"/>
          <p14:tracePt t="28902" x="5805488" y="2838450"/>
          <p14:tracePt t="28903" x="5810250" y="2824163"/>
          <p14:tracePt t="28919" x="5819775" y="2819400"/>
          <p14:tracePt t="28936" x="5834063" y="2809875"/>
          <p14:tracePt t="28953" x="5843588" y="2805113"/>
          <p14:tracePt t="28970" x="5862638" y="2790825"/>
          <p14:tracePt t="28986" x="5872163" y="2786063"/>
          <p14:tracePt t="29002" x="5891213" y="2771775"/>
          <p14:tracePt t="29019" x="5895975" y="2771775"/>
          <p14:tracePt t="29036" x="5910263" y="2771775"/>
          <p14:tracePt t="29053" x="5919788" y="2767013"/>
          <p14:tracePt t="29070" x="5934075" y="2762250"/>
          <p14:tracePt t="29103" x="5948363" y="2762250"/>
          <p14:tracePt t="29104" x="5957888" y="2757488"/>
          <p14:tracePt t="29222" x="5967413" y="2757488"/>
          <p14:tracePt t="29230" x="5967413" y="2762250"/>
          <p14:tracePt t="29238" x="5967413" y="2776538"/>
          <p14:tracePt t="29239" x="5929313" y="2800350"/>
          <p14:tracePt t="29254" x="5915025" y="2814638"/>
          <p14:tracePt t="29254" x="5876925" y="2838450"/>
          <p14:tracePt t="29270" x="5838825" y="2867025"/>
          <p14:tracePt t="29286" x="5815013" y="2881313"/>
          <p14:tracePt t="29303" x="5781675" y="2890838"/>
          <p14:tracePt t="29320" x="5767388" y="2900363"/>
          <p14:tracePt t="29338" x="5753100" y="2909888"/>
          <p14:tracePt t="29353" x="5743575" y="2919413"/>
          <p14:tracePt t="29370" x="5738813" y="2924175"/>
          <p14:tracePt t="29386" x="5729288" y="2933700"/>
          <p14:tracePt t="29403" x="5724525" y="2943225"/>
          <p14:tracePt t="29420" x="5719763" y="2952750"/>
          <p14:tracePt t="29437" x="5715000" y="2957513"/>
          <p14:tracePt t="29453" x="5710238" y="2967038"/>
          <p14:tracePt t="29470" x="5695950" y="2995613"/>
          <p14:tracePt t="29486" x="5676900" y="3024188"/>
          <p14:tracePt t="29503" x="5648325" y="3062288"/>
          <p14:tracePt t="29520" x="5634038" y="3076575"/>
          <p14:tracePt t="29537" x="5624513" y="3086100"/>
          <p14:tracePt t="29553" x="5619750" y="3095625"/>
          <p14:tracePt t="29570" x="5614988" y="3095625"/>
          <p14:tracePt t="29588" x="5614988" y="3109913"/>
          <p14:tracePt t="29606" x="5614988" y="3114675"/>
          <p14:tracePt t="29620" x="5600700" y="3133725"/>
          <p14:tracePt t="29654" x="5595938" y="3143250"/>
          <p14:tracePt t="29654" x="5591175" y="3143250"/>
          <p14:tracePt t="29669" x="5576888" y="3152775"/>
          <p14:tracePt t="29686" x="5567363" y="3162300"/>
          <p14:tracePt t="29703" x="5553075" y="3171825"/>
          <p14:tracePt t="29719" x="5543550" y="3171825"/>
          <p14:tracePt t="29736" x="5534025" y="3176588"/>
          <p14:tracePt t="29753" x="5529263" y="3186113"/>
          <p14:tracePt t="29770" x="5519738" y="3186113"/>
          <p14:tracePt t="29787" x="5519738" y="3190875"/>
          <p14:tracePt t="29862" x="5519738" y="3181350"/>
          <p14:tracePt t="29870" x="5524500" y="3171825"/>
          <p14:tracePt t="29877" x="5529263" y="3162300"/>
          <p14:tracePt t="29887" x="5543550" y="3148013"/>
          <p14:tracePt t="29890" x="5576888" y="3119438"/>
          <p14:tracePt t="29903" x="5653088" y="3081338"/>
          <p14:tracePt t="29921" x="5757863" y="3019425"/>
          <p14:tracePt t="29936" x="5834063" y="2967038"/>
          <p14:tracePt t="29956" x="5891213" y="2924175"/>
          <p14:tracePt t="29970" x="5929313" y="2895600"/>
          <p14:tracePt t="29988" x="5938838" y="2867025"/>
          <p14:tracePt t="30003" x="5953125" y="2852738"/>
          <p14:tracePt t="30020" x="5957888" y="2838450"/>
          <p14:tracePt t="30020" x="5957888" y="2828925"/>
          <p14:tracePt t="30038" x="5962650" y="2828925"/>
          <p14:tracePt t="30038" x="5967413" y="2824163"/>
          <p14:tracePt t="30054" x="5967413" y="2819400"/>
          <p14:tracePt t="30070" x="5967413" y="2814638"/>
          <p14:tracePt t="30125" x="5967413" y="2809875"/>
          <p14:tracePt t="30133" x="5972175" y="2805113"/>
          <p14:tracePt t="30150" x="5976938" y="2800350"/>
          <p14:tracePt t="30158" x="5976938" y="2795588"/>
          <p14:tracePt t="30286" x="5976938" y="2790825"/>
          <p14:tracePt t="30301" x="5967413" y="2790825"/>
          <p14:tracePt t="30302" x="5962650" y="2790825"/>
          <p14:tracePt t="30314" x="5953125" y="2790825"/>
          <p14:tracePt t="30320" x="5948363" y="2790825"/>
          <p14:tracePt t="30358" x="5938838" y="2790825"/>
          <p14:tracePt t="30733" x="5934075" y="2786063"/>
          <p14:tracePt t="30773" x="5924550" y="2786063"/>
          <p14:tracePt t="30797" x="5919788" y="2786063"/>
          <p14:tracePt t="30821" x="5910263" y="2786063"/>
          <p14:tracePt t="30829" x="5905500" y="2786063"/>
          <p14:tracePt t="30849" x="5895975" y="2786063"/>
          <p14:tracePt t="30862" x="5886450" y="2786063"/>
          <p14:tracePt t="30871" x="5881688" y="2786063"/>
          <p14:tracePt t="30877" x="5867400" y="2786063"/>
          <p14:tracePt t="30887" x="5843588" y="2786063"/>
          <p14:tracePt t="30904" x="5834063" y="2786063"/>
          <p14:tracePt t="30921" x="5824538" y="2786063"/>
          <p14:tracePt t="30938" x="5810250" y="2786063"/>
          <p14:tracePt t="30956" x="5795963" y="2786063"/>
          <p14:tracePt t="30971" x="5786438" y="2786063"/>
          <p14:tracePt t="31246" x="5781675" y="2786063"/>
          <p14:tracePt t="31253" x="5781675" y="2781300"/>
          <p14:tracePt t="31265" x="5800725" y="2776538"/>
          <p14:tracePt t="31269" x="5853113" y="2776538"/>
          <p14:tracePt t="31282" x="5886450" y="2776538"/>
          <p14:tracePt t="31289" x="5938838" y="2771775"/>
          <p14:tracePt t="31304" x="5981700" y="2762250"/>
          <p14:tracePt t="31321" x="6029325" y="2752725"/>
          <p14:tracePt t="31338" x="6057900" y="2747963"/>
          <p14:tracePt t="31355" x="6105525" y="2743200"/>
          <p14:tracePt t="31371" x="6172200" y="2743200"/>
          <p14:tracePt t="31389" x="6276975" y="2728913"/>
          <p14:tracePt t="31405" x="6353175" y="2719388"/>
          <p14:tracePt t="31421" x="6477000" y="2695575"/>
          <p14:tracePt t="31438" x="6581775" y="2676525"/>
          <p14:tracePt t="31454" x="6657975" y="2671763"/>
          <p14:tracePt t="31471" x="6762750" y="2662238"/>
          <p14:tracePt t="31487" x="6900863" y="2638425"/>
          <p14:tracePt t="31504" x="7024688" y="2624138"/>
          <p14:tracePt t="31522" x="7143750" y="2614613"/>
          <p14:tracePt t="31538" x="7234238" y="2595563"/>
          <p14:tracePt t="31555" x="7324725" y="2590800"/>
          <p14:tracePt t="31571" x="7415213" y="2590800"/>
          <p14:tracePt t="31587" x="7496175" y="2590800"/>
          <p14:tracePt t="31605" x="7539038" y="2586038"/>
          <p14:tracePt t="31621" x="7567613" y="2576513"/>
          <p14:tracePt t="31644" x="7591425" y="2571750"/>
          <p14:tracePt t="31655" x="7605713" y="2571750"/>
          <p14:tracePt t="31671" x="7620000" y="2566988"/>
          <p14:tracePt t="31687" x="7639050" y="2566988"/>
          <p14:tracePt t="31704" x="7653338" y="2562225"/>
          <p14:tracePt t="31720" x="7667625" y="2557463"/>
          <p14:tracePt t="31737" x="7677150" y="2557463"/>
          <p14:tracePt t="31754" x="7686675" y="2552700"/>
          <p14:tracePt t="31771" x="7705725" y="2552700"/>
          <p14:tracePt t="31788" x="7743825" y="2552700"/>
          <p14:tracePt t="31788" x="7758113" y="2552700"/>
          <p14:tracePt t="31805" x="7777163" y="2547938"/>
          <p14:tracePt t="31825" x="7800975" y="2543175"/>
          <p14:tracePt t="31839" x="7810500" y="2543175"/>
          <p14:tracePt t="32197" x="7815263" y="2538413"/>
          <p14:tracePt t="32381" x="7820025" y="2538413"/>
          <p14:tracePt t="32397" x="7820025" y="2543175"/>
          <p14:tracePt t="32406" x="7820025" y="2547938"/>
          <p14:tracePt t="32407" x="7820025" y="2557463"/>
          <p14:tracePt t="32422" x="7820025" y="2576513"/>
          <p14:tracePt t="32439" x="7810500" y="2590800"/>
          <p14:tracePt t="32455" x="7805738" y="2609850"/>
          <p14:tracePt t="32473" x="7791450" y="2624138"/>
          <p14:tracePt t="32490" x="7791450" y="2633663"/>
          <p14:tracePt t="32505" x="7791450" y="2638425"/>
          <p14:tracePt t="32589" x="7786688" y="2643188"/>
          <p14:tracePt t="32621" x="7781925" y="2643188"/>
          <p14:tracePt t="32653" x="7781925" y="2638425"/>
          <p14:tracePt t="32733" x="7777163" y="2638425"/>
          <p14:tracePt t="32750" x="7753350" y="2643188"/>
          <p14:tracePt t="32757" x="7739063" y="2647950"/>
          <p14:tracePt t="32761" x="7729538" y="2652713"/>
          <p14:tracePt t="32772" x="7720013" y="2662238"/>
          <p14:tracePt t="32870" x="7720013" y="2652713"/>
          <p14:tracePt t="32877" x="7720013" y="2643188"/>
          <p14:tracePt t="32885" x="7720013" y="2628900"/>
          <p14:tracePt t="32906" x="7724775" y="2619375"/>
          <p14:tracePt t="32907" x="7724775" y="2614613"/>
          <p14:tracePt t="32922" x="7724775" y="2609850"/>
          <p14:tracePt t="33286" x="7734300" y="2605088"/>
          <p14:tracePt t="33289" x="7748588" y="2590800"/>
          <p14:tracePt t="33306" x="7762875" y="2590800"/>
          <p14:tracePt t="33307" x="7791450" y="2576513"/>
          <p14:tracePt t="33323" x="7834313" y="2557463"/>
          <p14:tracePt t="33339" x="7848600" y="2547938"/>
          <p14:tracePt t="33356" x="7872413" y="2538413"/>
          <p14:tracePt t="33373" x="7881938" y="2533650"/>
          <p14:tracePt t="33390" x="7881938" y="2528888"/>
          <p14:tracePt t="33406" x="7891463" y="2519363"/>
          <p14:tracePt t="33446" x="7896225" y="2514600"/>
          <p14:tracePt t="33453" x="7900988" y="2509838"/>
          <p14:tracePt t="33456" x="7905750" y="2505075"/>
          <p14:tracePt t="33473" x="7910513" y="2500313"/>
          <p14:tracePt t="33491" x="7915275" y="2500313"/>
          <p14:tracePt t="33613" x="7920038" y="2495550"/>
          <p14:tracePt t="33813" x="7934325" y="2490788"/>
          <p14:tracePt t="33821" x="7939088" y="2490788"/>
          <p14:tracePt t="33829" x="7943850" y="2486025"/>
          <p14:tracePt t="33837" x="7958138" y="2481263"/>
          <p14:tracePt t="33845" x="7977188" y="2466975"/>
          <p14:tracePt t="33856" x="7996238" y="2457450"/>
          <p14:tracePt t="33873" x="8005763" y="2452688"/>
          <p14:tracePt t="33890" x="8010525" y="2443163"/>
          <p14:tracePt t="33906" x="8010525" y="2438400"/>
          <p14:tracePt t="34557" x="8015288" y="2438400"/>
          <p14:tracePt t="34568" x="8024813" y="2438400"/>
          <p14:tracePt t="34573" x="8043863" y="2433638"/>
          <p14:tracePt t="34589" x="8048625" y="2428875"/>
          <p14:tracePt t="34861" x="8048625" y="2433638"/>
          <p14:tracePt t="34869" x="8039100" y="2433638"/>
          <p14:tracePt t="34873" x="8001000" y="2443163"/>
          <p14:tracePt t="34893" x="7953375" y="2447925"/>
          <p14:tracePt t="34894" x="7896225" y="2452688"/>
          <p14:tracePt t="34907" x="7729538" y="2471738"/>
          <p14:tracePt t="34924" x="7496175" y="2486025"/>
          <p14:tracePt t="34941" x="7034213" y="2486025"/>
          <p14:tracePt t="34958" x="6829425" y="2495550"/>
          <p14:tracePt t="34974" x="6643688" y="2519363"/>
          <p14:tracePt t="34991" x="6500813" y="2519363"/>
          <p14:tracePt t="35007" x="6353175" y="2519363"/>
          <p14:tracePt t="35025" x="6229350" y="2519363"/>
          <p14:tracePt t="35041" x="6124575" y="2509838"/>
          <p14:tracePt t="35057" x="6048375" y="2500313"/>
          <p14:tracePt t="35074" x="5986463" y="2486025"/>
          <p14:tracePt t="35091" x="5891213" y="2471738"/>
          <p14:tracePt t="35108" x="5776913" y="2457450"/>
          <p14:tracePt t="35124" x="5691188" y="2452688"/>
          <p14:tracePt t="35124" x="5653088" y="2452688"/>
          <p14:tracePt t="35141" x="5619750" y="2452688"/>
          <p14:tracePt t="35141" x="5576888" y="2452688"/>
          <p14:tracePt t="35158" x="5534025" y="2452688"/>
          <p14:tracePt t="35461" x="5557838" y="2452688"/>
          <p14:tracePt t="35470" x="5605463" y="2452688"/>
          <p14:tracePt t="35478" x="5648325" y="2452688"/>
          <p14:tracePt t="35479" x="5691188" y="2452688"/>
          <p14:tracePt t="35493" x="5838825" y="2452688"/>
          <p14:tracePt t="35508" x="6062663" y="2476500"/>
          <p14:tracePt t="35524" x="6353175" y="2495550"/>
          <p14:tracePt t="35542" x="6424613" y="2500313"/>
          <p14:tracePt t="35558" x="6596063" y="2524125"/>
          <p14:tracePt t="35591" x="6686550" y="2533650"/>
          <p14:tracePt t="35592" x="6743700" y="2538413"/>
          <p14:tracePt t="35608" x="6819900" y="2547938"/>
          <p14:tracePt t="35625" x="7010400" y="2547938"/>
          <p14:tracePt t="35646" x="7081838" y="2547938"/>
          <p14:tracePt t="35658" x="7229475" y="2547938"/>
          <p14:tracePt t="35675" x="7396163" y="2552700"/>
          <p14:tracePt t="35691" x="7510463" y="2552700"/>
          <p14:tracePt t="35708" x="7600950" y="2552700"/>
          <p14:tracePt t="35725" x="7724775" y="2552700"/>
          <p14:tracePt t="35741" x="7805738" y="2552700"/>
          <p14:tracePt t="35758" x="7881938" y="2552700"/>
          <p14:tracePt t="35775" x="7929563" y="2547938"/>
          <p14:tracePt t="35791" x="7977188" y="2547938"/>
          <p14:tracePt t="35808" x="8020050" y="2543175"/>
          <p14:tracePt t="35824" x="8053388" y="2533650"/>
          <p14:tracePt t="35845" x="8091488" y="2528888"/>
          <p14:tracePt t="35858" x="8148638" y="2519363"/>
          <p14:tracePt t="35877" x="8167688" y="2519363"/>
          <p14:tracePt t="35891" x="8210550" y="2509838"/>
          <p14:tracePt t="35909" x="8243888" y="2505075"/>
          <p14:tracePt t="35925" x="8272463" y="2490788"/>
          <p14:tracePt t="35942" x="8291513" y="2476500"/>
          <p14:tracePt t="35958" x="8301038" y="2471738"/>
          <p14:tracePt t="35974" x="8320088" y="2462213"/>
          <p14:tracePt t="35991" x="8334375" y="2457450"/>
          <p14:tracePt t="36008" x="8348663" y="2452688"/>
          <p14:tracePt t="36025" x="8358188" y="2452688"/>
          <p14:tracePt t="36041" x="8367713" y="2443163"/>
          <p14:tracePt t="36058" x="8367713" y="2438400"/>
          <p14:tracePt t="36141" x="8377238" y="2433638"/>
          <p14:tracePt t="36149" x="8386763" y="2424113"/>
          <p14:tracePt t="36157" x="8405813" y="2409825"/>
          <p14:tracePt t="36175" x="8420100" y="2395538"/>
          <p14:tracePt t="36176" x="8453438" y="2376488"/>
          <p14:tracePt t="36191" x="8482013" y="2357438"/>
          <p14:tracePt t="36208" x="8505825" y="2338388"/>
          <p14:tracePt t="36225" x="8520113" y="2333625"/>
          <p14:tracePt t="36241" x="8520113" y="2328863"/>
          <p14:tracePt t="36259" x="8524875" y="2324100"/>
          <p14:tracePt t="36349" x="8520113" y="2324100"/>
          <p14:tracePt t="36369" x="8467725" y="2333625"/>
          <p14:tracePt t="36370" x="8410575" y="2362200"/>
          <p14:tracePt t="36375" x="8262938" y="2405063"/>
          <p14:tracePt t="36394" x="8001000" y="2481263"/>
          <p14:tracePt t="36409" x="7634288" y="2552700"/>
          <p14:tracePt t="36425" x="7281863" y="2595563"/>
          <p14:tracePt t="36442" x="7038975" y="2633663"/>
          <p14:tracePt t="36459" x="6877050" y="2657475"/>
          <p14:tracePt t="36475" x="6786563" y="2667000"/>
          <p14:tracePt t="36492" x="6696075" y="2671763"/>
          <p14:tracePt t="36509" x="6557963" y="2671763"/>
          <p14:tracePt t="36526" x="6434138" y="2671763"/>
          <p14:tracePt t="36542" x="6296025" y="2671763"/>
          <p14:tracePt t="36558" x="6186488" y="2671763"/>
          <p14:tracePt t="36575" x="6096000" y="2671763"/>
          <p14:tracePt t="36592" x="6029325" y="2681288"/>
          <p14:tracePt t="36609" x="5981700" y="2686050"/>
          <p14:tracePt t="36625" x="5905500" y="2690813"/>
          <p14:tracePt t="36641" x="5810250" y="2690813"/>
          <p14:tracePt t="36658" x="5710238" y="2690813"/>
          <p14:tracePt t="36675" x="5600700" y="2690813"/>
          <p14:tracePt t="36691" x="5529263" y="2690813"/>
          <p14:tracePt t="36708" x="5453063" y="2676525"/>
          <p14:tracePt t="36724" x="5348288" y="2633663"/>
          <p14:tracePt t="36741" x="5305425" y="2614613"/>
          <p14:tracePt t="36758" x="5286375" y="2605088"/>
          <p14:tracePt t="36774" x="5281613" y="2605088"/>
          <p14:tracePt t="36821" x="5281613" y="2600325"/>
          <p14:tracePt t="36829" x="5281613" y="2595563"/>
          <p14:tracePt t="36837" x="5281613" y="2590800"/>
          <p14:tracePt t="36845" x="5281613" y="2576513"/>
          <p14:tracePt t="36858" x="5281613" y="2562225"/>
          <p14:tracePt t="36875" x="5281613" y="2533650"/>
          <p14:tracePt t="36893" x="5286375" y="2519363"/>
          <p14:tracePt t="36909" x="5353050" y="2481263"/>
          <p14:tracePt t="36926" x="5400675" y="2457450"/>
          <p14:tracePt t="36942" x="5448300" y="2438400"/>
          <p14:tracePt t="36959" x="5500688" y="2419350"/>
          <p14:tracePt t="36976" x="5553075" y="2414588"/>
          <p14:tracePt t="36993" x="5614988" y="2414588"/>
          <p14:tracePt t="37009" x="5710238" y="2414588"/>
          <p14:tracePt t="37026" x="5819775" y="2414588"/>
          <p14:tracePt t="37042" x="5948363" y="2414588"/>
          <p14:tracePt t="37059" x="6062663" y="2424113"/>
          <p14:tracePt t="37076" x="6186488" y="2447925"/>
          <p14:tracePt t="37093" x="6291263" y="2457450"/>
          <p14:tracePt t="37111" x="6429375" y="2476500"/>
          <p14:tracePt t="37125" x="6534150" y="2476500"/>
          <p14:tracePt t="37143" x="6653213" y="2476500"/>
          <p14:tracePt t="37159" x="6796088" y="2476500"/>
          <p14:tracePt t="37176" x="6958013" y="2476500"/>
          <p14:tracePt t="37193" x="7162800" y="2486025"/>
          <p14:tracePt t="37209" x="7424738" y="2514600"/>
          <p14:tracePt t="37226" x="7748588" y="2566988"/>
          <p14:tracePt t="37243" x="7939088" y="2581275"/>
          <p14:tracePt t="37260" x="8067675" y="2581275"/>
          <p14:tracePt t="37276" x="8181975" y="2566988"/>
          <p14:tracePt t="37296" x="8210550" y="2557463"/>
          <p14:tracePt t="37296" x="8224838" y="2557463"/>
          <p14:tracePt t="37310" x="8253413" y="2543175"/>
          <p14:tracePt t="37326" x="8281988" y="2533650"/>
          <p14:tracePt t="37345" x="8305800" y="2519363"/>
          <p14:tracePt t="37359" x="8324850" y="2514600"/>
          <p14:tracePt t="37376" x="8343900" y="2505075"/>
          <p14:tracePt t="37392" x="8353425" y="2500313"/>
          <p14:tracePt t="37409" x="8362950" y="2495550"/>
          <p14:tracePt t="37426" x="8377238" y="2495550"/>
          <p14:tracePt t="37443" x="8382000" y="2495550"/>
          <p14:tracePt t="37459" x="8386763" y="2490788"/>
          <p14:tracePt t="37714" x="0" y="0"/>
        </p14:tracePtLst>
        <p14:tracePtLst>
          <p14:tracePt t="39466" x="6738938" y="1762125"/>
          <p14:tracePt t="39533" x="6743700" y="1762125"/>
          <p14:tracePt t="39557" x="6748463" y="1762125"/>
          <p14:tracePt t="39629" x="6753225" y="1762125"/>
          <p14:tracePt t="39630" x="6748463" y="1771650"/>
          <p14:tracePt t="39653" x="6743700" y="1776413"/>
          <p14:tracePt t="39661" x="6729413" y="1795463"/>
          <p14:tracePt t="39662" x="6705600" y="1809750"/>
          <p14:tracePt t="39677" x="6657975" y="1838325"/>
          <p14:tracePt t="39694" x="6600825" y="1871663"/>
          <p14:tracePt t="39710" x="6538913" y="1909763"/>
          <p14:tracePt t="39727" x="6486525" y="1938338"/>
          <p14:tracePt t="39744" x="6453188" y="1962150"/>
          <p14:tracePt t="39760" x="6429375" y="1976438"/>
          <p14:tracePt t="39777" x="6405563" y="1985963"/>
          <p14:tracePt t="39793" x="6381750" y="1995488"/>
          <p14:tracePt t="39810" x="6338888" y="2005013"/>
          <p14:tracePt t="39827" x="6286500" y="2009775"/>
          <p14:tracePt t="39844" x="6248400" y="2014538"/>
          <p14:tracePt t="39862" x="6229350" y="2024063"/>
          <p14:tracePt t="39981" x="6234113" y="2024063"/>
          <p14:tracePt t="39989" x="6257925" y="2019300"/>
          <p14:tracePt t="39996" x="6305550" y="2014538"/>
          <p14:tracePt t="39997" x="6357938" y="2005013"/>
          <p14:tracePt t="40012" x="6467475" y="1995488"/>
          <p14:tracePt t="40027" x="6572250" y="1985963"/>
          <p14:tracePt t="40043" x="6724650" y="1971675"/>
          <p14:tracePt t="40061" x="6791325" y="1952625"/>
          <p14:tracePt t="40077" x="6848475" y="1938338"/>
          <p14:tracePt t="40096" x="6891338" y="1924050"/>
          <p14:tracePt t="40111" x="6958013" y="1895475"/>
          <p14:tracePt t="40127" x="7048500" y="1876425"/>
          <p14:tracePt t="40144" x="7167563" y="1857375"/>
          <p14:tracePt t="40161" x="7258050" y="1838325"/>
          <p14:tracePt t="40177" x="7396163" y="1814513"/>
          <p14:tracePt t="40196" x="7443788" y="1804988"/>
          <p14:tracePt t="40211" x="7496175" y="1800225"/>
          <p14:tracePt t="40228" x="7519988" y="1795463"/>
          <p14:tracePt t="40244" x="7558088" y="1785938"/>
          <p14:tracePt t="40260" x="7596188" y="1785938"/>
          <p14:tracePt t="40277" x="7639050" y="1785938"/>
          <p14:tracePt t="40293" x="7686675" y="1776413"/>
          <p14:tracePt t="40311" x="7715250" y="1776413"/>
          <p14:tracePt t="40327" x="7748588" y="1771650"/>
          <p14:tracePt t="40344" x="7772400" y="1762125"/>
          <p14:tracePt t="40361" x="7791450" y="1762125"/>
          <p14:tracePt t="40379" x="7810500" y="1762125"/>
          <p14:tracePt t="40396" x="7824788" y="1757363"/>
          <p14:tracePt t="40412" x="7834313" y="1752600"/>
          <p14:tracePt t="40429" x="7843838" y="1747838"/>
          <p14:tracePt t="40445" x="7848600" y="1743075"/>
          <p14:tracePt t="40572" x="7853363" y="1743075"/>
          <p14:tracePt t="40628" x="7848600" y="1743075"/>
          <p14:tracePt t="40638" x="7839075" y="1743075"/>
          <p14:tracePt t="40644" x="7810500" y="1747838"/>
          <p14:tracePt t="40660" x="7800975" y="1747838"/>
          <p14:tracePt t="40660" x="7762875" y="1762125"/>
          <p14:tracePt t="40677" x="7715250" y="1771650"/>
          <p14:tracePt t="40693" x="7639050" y="1790700"/>
          <p14:tracePt t="40710" x="7529513" y="1809750"/>
          <p14:tracePt t="40727" x="7462838" y="1814513"/>
          <p14:tracePt t="40743" x="7391400" y="1824038"/>
          <p14:tracePt t="40760" x="7324725" y="1833563"/>
          <p14:tracePt t="40778" x="7277100" y="1838325"/>
          <p14:tracePt t="40794" x="7229475" y="1847850"/>
          <p14:tracePt t="40811" x="7205663" y="1857375"/>
          <p14:tracePt t="40828" x="7162800" y="1866900"/>
          <p14:tracePt t="40828" x="7143750" y="1866900"/>
          <p14:tracePt t="40845" x="7110413" y="1881188"/>
          <p14:tracePt t="40861" x="7058025" y="1890713"/>
          <p14:tracePt t="40878" x="7000875" y="1890713"/>
          <p14:tracePt t="40896" x="6962775" y="1900238"/>
          <p14:tracePt t="40912" x="6948488" y="1900238"/>
          <p14:tracePt t="40927" x="6929438" y="1905000"/>
          <p14:tracePt t="40947" x="6919913" y="1909763"/>
          <p14:tracePt t="40961" x="6896100" y="1914525"/>
          <p14:tracePt t="40978" x="6877050" y="1919288"/>
          <p14:tracePt t="40995" x="6853238" y="1924050"/>
          <p14:tracePt t="41011" x="6824663" y="1924050"/>
          <p14:tracePt t="41028" x="6748463" y="1947863"/>
          <p14:tracePt t="41046" x="6691313" y="1962150"/>
          <p14:tracePt t="41061" x="6619875" y="1971675"/>
          <p14:tracePt t="41078" x="6572250" y="1981200"/>
          <p14:tracePt t="41095" x="6543675" y="1985963"/>
          <p14:tracePt t="41112" x="6519863" y="1990725"/>
          <p14:tracePt t="41128" x="6500813" y="2005013"/>
          <p14:tracePt t="41147" x="6496050" y="2005013"/>
          <p14:tracePt t="41161" x="6486525" y="2009775"/>
          <p14:tracePt t="41196" x="6477000" y="2014538"/>
          <p14:tracePt t="41197" x="6472238" y="2019300"/>
          <p14:tracePt t="41211" x="6462713" y="2024063"/>
          <p14:tracePt t="41228" x="6453188" y="2033588"/>
          <p14:tracePt t="41245" x="6448425" y="2033588"/>
          <p14:tracePt t="41356" x="6443663" y="2033588"/>
          <p14:tracePt t="41396" x="6438900" y="2033588"/>
          <p14:tracePt t="41420" x="6434138" y="2033588"/>
          <p14:tracePt t="41440" x="6434138" y="2014538"/>
          <p14:tracePt t="41447" x="6443663" y="2009775"/>
          <p14:tracePt t="41447" x="6500813" y="1971675"/>
          <p14:tracePt t="41462" x="6577013" y="1943100"/>
          <p14:tracePt t="41480" x="6729413" y="1905000"/>
          <p14:tracePt t="41495" x="6905625" y="1852613"/>
          <p14:tracePt t="41512" x="7062788" y="1809750"/>
          <p14:tracePt t="41528" x="7196138" y="1790700"/>
          <p14:tracePt t="41545" x="7305675" y="1771650"/>
          <p14:tracePt t="41562" x="7381875" y="1762125"/>
          <p14:tracePt t="41579" x="7429500" y="1757363"/>
          <p14:tracePt t="41595" x="7453313" y="1757363"/>
          <p14:tracePt t="41612" x="7458075" y="1757363"/>
          <p14:tracePt t="41668" x="7462838" y="1757363"/>
          <p14:tracePt t="41676" x="7462838" y="1762125"/>
          <p14:tracePt t="41684" x="7462838" y="1776413"/>
          <p14:tracePt t="41691" x="7462838" y="1790700"/>
          <p14:tracePt t="41700" x="7458075" y="1824038"/>
          <p14:tracePt t="41710" x="7405688" y="1871663"/>
          <p14:tracePt t="41728" x="7324725" y="1909763"/>
          <p14:tracePt t="41745" x="7186613" y="1962150"/>
          <p14:tracePt t="41761" x="7077075" y="2009775"/>
          <p14:tracePt t="41778" x="6958013" y="2043113"/>
          <p14:tracePt t="41795" x="6819900" y="2062163"/>
          <p14:tracePt t="41812" x="6753225" y="2066925"/>
          <p14:tracePt t="41829" x="6700838" y="2066925"/>
          <p14:tracePt t="41845" x="6657975" y="2066925"/>
          <p14:tracePt t="41862" x="6643688" y="2066925"/>
          <p14:tracePt t="41879" x="6638925" y="2071688"/>
          <p14:tracePt t="41895" x="6634163" y="2071688"/>
          <p14:tracePt t="41941" x="6629400" y="2071688"/>
          <p14:tracePt t="41956" x="6624638" y="2071688"/>
          <p14:tracePt t="41964" x="6615113" y="2071688"/>
          <p14:tracePt t="41964" x="6610350" y="2071688"/>
          <p14:tracePt t="41980" x="6600825" y="2071688"/>
          <p14:tracePt t="41996" x="6596063" y="2071688"/>
          <p14:tracePt t="42012" x="6596063" y="2076450"/>
          <p14:tracePt t="42092" x="6591300" y="2076450"/>
          <p14:tracePt t="42092" x="6591300" y="2066925"/>
          <p14:tracePt t="42108" x="6591300" y="2062163"/>
          <p14:tracePt t="42116" x="6591300" y="2052638"/>
          <p14:tracePt t="42125" x="6591300" y="2043113"/>
          <p14:tracePt t="42131" x="6615113" y="2024063"/>
          <p14:tracePt t="42145" x="6643688" y="2014538"/>
          <p14:tracePt t="42162" x="6686550" y="2005013"/>
          <p14:tracePt t="42179" x="6729413" y="1985963"/>
          <p14:tracePt t="42195" x="6748463" y="1981200"/>
          <p14:tracePt t="42213" x="6767513" y="1971675"/>
          <p14:tracePt t="42229" x="6772275" y="1971675"/>
          <p14:tracePt t="42245" x="6777038" y="1971675"/>
          <p14:tracePt t="42263" x="6786563" y="1971675"/>
          <p14:tracePt t="42279" x="6796088" y="1962150"/>
          <p14:tracePt t="42296" x="6819900" y="1952625"/>
          <p14:tracePt t="42313" x="6838950" y="1947863"/>
          <p14:tracePt t="42329" x="6862763" y="1933575"/>
          <p14:tracePt t="42347" x="6881813" y="1928813"/>
          <p14:tracePt t="42365" x="6886575" y="1928813"/>
          <p14:tracePt t="42379" x="6891338" y="1928813"/>
          <p14:tracePt t="42517" x="6896100" y="1928813"/>
          <p14:tracePt t="42580" x="6900863" y="1933575"/>
          <p14:tracePt t="42596" x="6900863" y="1938338"/>
          <p14:tracePt t="42597" x="6910388" y="1952625"/>
          <p14:tracePt t="42613" x="6929438" y="1971675"/>
          <p14:tracePt t="42631" x="6948488" y="1990725"/>
          <p14:tracePt t="42646" x="6977063" y="2009775"/>
          <p14:tracePt t="42663" x="7000875" y="2024063"/>
          <p14:tracePt t="42678" x="7015163" y="2028825"/>
          <p14:tracePt t="42695" x="7038975" y="2043113"/>
          <p14:tracePt t="42712" x="7062788" y="2052638"/>
          <p14:tracePt t="42728" x="7091363" y="2066925"/>
          <p14:tracePt t="42745" x="7110413" y="2081213"/>
          <p14:tracePt t="42762" x="7124700" y="2081213"/>
          <p14:tracePt t="42778" x="7129463" y="2081213"/>
          <p14:tracePt t="42795" x="7143750" y="2081213"/>
          <p14:tracePt t="42812" x="7162800" y="2076450"/>
          <p14:tracePt t="42829" x="7177088" y="2062163"/>
          <p14:tracePt t="42845" x="7196138" y="2043113"/>
          <p14:tracePt t="42863" x="7200900" y="2024063"/>
          <p14:tracePt t="42880" x="7205663" y="2000250"/>
          <p14:tracePt t="42896" x="7205663" y="1981200"/>
          <p14:tracePt t="42913" x="7205663" y="1962150"/>
          <p14:tracePt t="42930" x="7205663" y="1938338"/>
          <p14:tracePt t="42946" x="7205663" y="1919288"/>
          <p14:tracePt t="42946" x="7205663" y="1905000"/>
          <p14:tracePt t="42964" x="7205663" y="1900238"/>
          <p14:tracePt t="42979" x="7200900" y="1885950"/>
          <p14:tracePt t="42996" x="7196138" y="1881188"/>
          <p14:tracePt t="43012" x="7186613" y="1876425"/>
          <p14:tracePt t="43030" x="7177088" y="1876425"/>
          <p14:tracePt t="43063" x="7158038" y="1871663"/>
          <p14:tracePt t="43064" x="7148513" y="1866900"/>
          <p14:tracePt t="43082" x="7138988" y="1866900"/>
          <p14:tracePt t="43096" x="7134225" y="1866900"/>
          <p14:tracePt t="43181" x="7129463" y="1866900"/>
          <p14:tracePt t="43229" x="7129463" y="1871663"/>
          <p14:tracePt t="43349" x="7129463" y="1876425"/>
          <p14:tracePt t="43373" x="7129463" y="1885950"/>
          <p14:tracePt t="43389" x="7129463" y="1890713"/>
          <p14:tracePt t="43414" x="7129463" y="1900238"/>
          <p14:tracePt t="43429" x="7129463" y="1905000"/>
          <p14:tracePt t="43430" x="7129463" y="1919288"/>
          <p14:tracePt t="43447" x="7129463" y="1928813"/>
          <p14:tracePt t="43447" x="7129463" y="1938338"/>
          <p14:tracePt t="43453" x="7129463" y="1947863"/>
          <p14:tracePt t="43464" x="7134225" y="1962150"/>
          <p14:tracePt t="43481" x="7134225" y="1966913"/>
          <p14:tracePt t="43497" x="7134225" y="1971675"/>
          <p14:tracePt t="43514" x="7143750" y="1976438"/>
          <p14:tracePt t="43531" x="7143750" y="1985963"/>
          <p14:tracePt t="43547" x="7153275" y="2005013"/>
          <p14:tracePt t="43565" x="7158038" y="2014538"/>
          <p14:tracePt t="43581" x="7167563" y="2019300"/>
          <p14:tracePt t="43597" x="7181850" y="2024063"/>
          <p14:tracePt t="43615" x="7191375" y="2024063"/>
          <p14:tracePt t="43630" x="7210425" y="2024063"/>
          <p14:tracePt t="43648" x="7224713" y="2024063"/>
          <p14:tracePt t="43663" x="7248525" y="2024063"/>
          <p14:tracePt t="43680" x="7267575" y="2014538"/>
          <p14:tracePt t="43697" x="7281863" y="2009775"/>
          <p14:tracePt t="43713" x="7291388" y="1995488"/>
          <p14:tracePt t="43730" x="7305675" y="1976438"/>
          <p14:tracePt t="43747" x="7319963" y="1962150"/>
          <p14:tracePt t="43764" x="7324725" y="1947863"/>
          <p14:tracePt t="43764" x="7329488" y="1943100"/>
          <p14:tracePt t="43781" x="7334250" y="1928813"/>
          <p14:tracePt t="43797" x="7339013" y="1919288"/>
          <p14:tracePt t="43814" x="7348538" y="1895475"/>
          <p14:tracePt t="43830" x="7362825" y="1876425"/>
          <p14:tracePt t="43848" x="7372350" y="1866900"/>
          <p14:tracePt t="43864" x="7381875" y="1857375"/>
          <p14:tracePt t="43881" x="7386638" y="1847850"/>
          <p14:tracePt t="43897" x="7391400" y="1843088"/>
          <p14:tracePt t="43915" x="7405688" y="1824038"/>
          <p14:tracePt t="43931" x="7410450" y="1814513"/>
          <p14:tracePt t="43948" x="7410450" y="1809750"/>
          <p14:tracePt t="43964" x="7419975" y="1790700"/>
          <p14:tracePt t="43982" x="7434263" y="1776413"/>
          <p14:tracePt t="43998" x="7439025" y="1766888"/>
          <p14:tracePt t="44015" x="7443788" y="1766888"/>
          <p14:tracePt t="44032" x="7443788" y="1762125"/>
          <p14:tracePt t="44150" x="7448550" y="1762125"/>
          <p14:tracePt t="44253" x="7453313" y="1776413"/>
          <p14:tracePt t="44261" x="7453313" y="1790700"/>
          <p14:tracePt t="44269" x="7453313" y="1814513"/>
          <p14:tracePt t="44275" x="7453313" y="1838325"/>
          <p14:tracePt t="44282" x="7453313" y="1905000"/>
          <p14:tracePt t="44297" x="7453313" y="1976438"/>
          <p14:tracePt t="44314" x="7453313" y="2038350"/>
          <p14:tracePt t="44331" x="7458075" y="2105025"/>
          <p14:tracePt t="44348" x="7467600" y="2147888"/>
          <p14:tracePt t="44365" x="7467600" y="2176463"/>
          <p14:tracePt t="44382" x="7467600" y="2195513"/>
          <p14:tracePt t="44398" x="7448550" y="2238375"/>
          <p14:tracePt t="44415" x="7424738" y="2262188"/>
          <p14:tracePt t="44432" x="7386638" y="2305050"/>
          <p14:tracePt t="44448" x="7315200" y="2338388"/>
          <p14:tracePt t="44465" x="7234238" y="2362200"/>
          <p14:tracePt t="44482" x="7191375" y="2376488"/>
          <p14:tracePt t="44498" x="7143750" y="2381250"/>
          <p14:tracePt t="44515" x="7096125" y="2386013"/>
          <p14:tracePt t="44532" x="7062788" y="2395538"/>
          <p14:tracePt t="44548" x="7043738" y="2400300"/>
          <p14:tracePt t="44629" x="7034213" y="2400300"/>
          <p14:tracePt t="44645" x="7029450" y="2400300"/>
          <p14:tracePt t="44661" x="7029450" y="2395538"/>
          <p14:tracePt t="44661" x="0" y="0"/>
        </p14:tracePtLst>
        <p14:tracePtLst>
          <p14:tracePt t="48805" x="6557963" y="1233488"/>
          <p14:tracePt t="48940" x="6562725" y="1233488"/>
          <p14:tracePt t="48951" x="6581775" y="1228725"/>
          <p14:tracePt t="48951" x="6610350" y="1214438"/>
          <p14:tracePt t="48964" x="6657975" y="1209675"/>
          <p14:tracePt t="48972" x="6757988" y="1181100"/>
          <p14:tracePt t="48984" x="6843713" y="1166813"/>
          <p14:tracePt t="49001" x="6958013" y="1157288"/>
          <p14:tracePt t="49018" x="7077075" y="1147763"/>
          <p14:tracePt t="49035" x="7186613" y="1147763"/>
          <p14:tracePt t="49052" x="7277100" y="1147763"/>
          <p14:tracePt t="49069" x="7415213" y="1147763"/>
          <p14:tracePt t="49088" x="7505700" y="1147763"/>
          <p14:tracePt t="49102" x="7572375" y="1147763"/>
          <p14:tracePt t="49120" x="7624763" y="1143000"/>
          <p14:tracePt t="49136" x="7648575" y="1133475"/>
          <p14:tracePt t="49152" x="7681913" y="1123950"/>
          <p14:tracePt t="49168" x="7715250" y="1114425"/>
          <p14:tracePt t="49185" x="7767638" y="1109663"/>
          <p14:tracePt t="49202" x="7815263" y="1100138"/>
          <p14:tracePt t="49220" x="7867650" y="1100138"/>
          <p14:tracePt t="49236" x="7896225" y="1100138"/>
          <p14:tracePt t="49236" x="7910513" y="1095375"/>
          <p14:tracePt t="49253" x="7920038" y="1095375"/>
          <p14:tracePt t="49293" x="7924800" y="1095375"/>
          <p14:tracePt t="49396" x="7905750" y="1095375"/>
          <p14:tracePt t="49404" x="7848600" y="1095375"/>
          <p14:tracePt t="49420" x="7810500" y="1104900"/>
          <p14:tracePt t="49421" x="7743825" y="1123950"/>
          <p14:tracePt t="49436" x="7562850" y="1147763"/>
          <p14:tracePt t="49453" x="7448550" y="1157288"/>
          <p14:tracePt t="49469" x="7324725" y="1176338"/>
          <p14:tracePt t="49485" x="7210425" y="1176338"/>
          <p14:tracePt t="49502" x="7105650" y="1185863"/>
          <p14:tracePt t="49519" x="6953250" y="1185863"/>
          <p14:tracePt t="49536" x="6815138" y="1185863"/>
          <p14:tracePt t="49553" x="6724650" y="1185863"/>
          <p14:tracePt t="49571" x="6657975" y="1195388"/>
          <p14:tracePt t="49586" x="6596063" y="1204913"/>
          <p14:tracePt t="49603" x="6529388" y="1214438"/>
          <p14:tracePt t="49619" x="6453188" y="1233488"/>
          <p14:tracePt t="49642" x="6419850" y="1252538"/>
          <p14:tracePt t="49653" x="6415088" y="1257300"/>
          <p14:tracePt t="49653" x="6405563" y="1262063"/>
          <p14:tracePt t="49668" x="6400800" y="1262063"/>
          <p14:tracePt t="49773" x="6400800" y="1266825"/>
          <p14:tracePt t="49780" x="6415088" y="1262063"/>
          <p14:tracePt t="49796" x="6448425" y="1252538"/>
          <p14:tracePt t="49796" x="6515100" y="1238250"/>
          <p14:tracePt t="49802" x="6657975" y="1214438"/>
          <p14:tracePt t="49819" x="6900863" y="1176338"/>
          <p14:tracePt t="49836" x="7010400" y="1171575"/>
          <p14:tracePt t="49836" x="7105650" y="1166813"/>
          <p14:tracePt t="49853" x="7334250" y="1166813"/>
          <p14:tracePt t="49872" x="7477125" y="1147763"/>
          <p14:tracePt t="49886" x="7634288" y="1143000"/>
          <p14:tracePt t="49903" x="7767638" y="1138238"/>
          <p14:tracePt t="49920" x="7862888" y="1128713"/>
          <p14:tracePt t="49936" x="7967663" y="1119188"/>
          <p14:tracePt t="49953" x="8062913" y="1100138"/>
          <p14:tracePt t="49969" x="8148638" y="1090613"/>
          <p14:tracePt t="49986" x="8229600" y="1085850"/>
          <p14:tracePt t="50002" x="8267700" y="1071563"/>
          <p14:tracePt t="50019" x="8301038" y="1066800"/>
          <p14:tracePt t="50180" x="8277225" y="1066800"/>
          <p14:tracePt t="50188" x="8196263" y="1066800"/>
          <p14:tracePt t="50205" x="8134350" y="1081088"/>
          <p14:tracePt t="50206" x="7991475" y="1090613"/>
          <p14:tracePt t="50221" x="7872413" y="1114425"/>
          <p14:tracePt t="50221" x="7791450" y="1119188"/>
          <p14:tracePt t="50236" x="7648575" y="1123950"/>
          <p14:tracePt t="50253" x="7524750" y="1138238"/>
          <p14:tracePt t="50270" x="7415213" y="1143000"/>
          <p14:tracePt t="50286" x="7334250" y="1143000"/>
          <p14:tracePt t="50305" x="7243763" y="1162050"/>
          <p14:tracePt t="50321" x="7124700" y="1162050"/>
          <p14:tracePt t="50336" x="7000875" y="1162050"/>
          <p14:tracePt t="50355" x="6905625" y="1162050"/>
          <p14:tracePt t="50370" x="6838950" y="1171575"/>
          <p14:tracePt t="50386" x="6777038" y="1176338"/>
          <p14:tracePt t="50403" x="6719888" y="1185863"/>
          <p14:tracePt t="50420" x="6667500" y="1195388"/>
          <p14:tracePt t="50436" x="6591300" y="1204913"/>
          <p14:tracePt t="50453" x="6562725" y="1214438"/>
          <p14:tracePt t="50470" x="6524625" y="1233488"/>
          <p14:tracePt t="50486" x="6500813" y="1238250"/>
          <p14:tracePt t="50503" x="6481763" y="1252538"/>
          <p14:tracePt t="50522" x="6462713" y="1271588"/>
          <p14:tracePt t="50537" x="6448425" y="1276350"/>
          <p14:tracePt t="50553" x="6438900" y="1281113"/>
          <p14:tracePt t="50692" x="6453188" y="1271588"/>
          <p14:tracePt t="50700" x="6472238" y="1266825"/>
          <p14:tracePt t="50714" x="6510338" y="1262063"/>
          <p14:tracePt t="50716" x="6557963" y="1257300"/>
          <p14:tracePt t="50736" x="6691313" y="1233488"/>
          <p14:tracePt t="50737" x="6919913" y="1233488"/>
          <p14:tracePt t="50753" x="7129463" y="1233488"/>
          <p14:tracePt t="50772" x="7319963" y="1233488"/>
          <p14:tracePt t="50787" x="7462838" y="1233488"/>
          <p14:tracePt t="50787" x="7534275" y="1233488"/>
          <p14:tracePt t="50804" x="7643813" y="1233488"/>
          <p14:tracePt t="50822" x="7700963" y="1233488"/>
          <p14:tracePt t="50838" x="7748588" y="1233488"/>
          <p14:tracePt t="50853" x="7796213" y="1233488"/>
          <p14:tracePt t="50870" x="7853363" y="1233488"/>
          <p14:tracePt t="50886" x="7905750" y="1223963"/>
          <p14:tracePt t="50903" x="7924800" y="1219200"/>
          <p14:tracePt t="50920" x="7953375" y="1209675"/>
          <p14:tracePt t="50936" x="7962900" y="1204913"/>
          <p14:tracePt t="50953" x="7972425" y="1200150"/>
          <p14:tracePt t="50970" x="7977188" y="1195388"/>
          <p14:tracePt t="51092" x="7962900" y="1195388"/>
          <p14:tracePt t="51100" x="7929563" y="1195388"/>
          <p14:tracePt t="51108" x="7891463" y="1195388"/>
          <p14:tracePt t="51116" x="7848600" y="1195388"/>
          <p14:tracePt t="51121" x="7696200" y="1195388"/>
          <p14:tracePt t="51136" x="7481888" y="1195388"/>
          <p14:tracePt t="51153" x="7229475" y="1195388"/>
          <p14:tracePt t="51169" x="6977063" y="1195388"/>
          <p14:tracePt t="51187" x="6724650" y="1195388"/>
          <p14:tracePt t="51203" x="6591300" y="1195388"/>
          <p14:tracePt t="51203" x="6534150" y="1195388"/>
          <p14:tracePt t="51220" x="6448425" y="1195388"/>
          <p14:tracePt t="51240" x="6396038" y="1204913"/>
          <p14:tracePt t="51254" x="6367463" y="1204913"/>
          <p14:tracePt t="51272" x="6353175" y="1209675"/>
          <p14:tracePt t="51287" x="6334125" y="1209675"/>
          <p14:tracePt t="51304" x="6315075" y="1214438"/>
          <p14:tracePt t="51322" x="6296025" y="1214438"/>
          <p14:tracePt t="51337" x="6291263" y="1214438"/>
          <p14:tracePt t="51516" x="6291263" y="1209675"/>
          <p14:tracePt t="51518" x="6300788" y="1200150"/>
          <p14:tracePt t="51531" x="6324600" y="1195388"/>
          <p14:tracePt t="51538" x="6396038" y="1176338"/>
          <p14:tracePt t="51554" x="6472238" y="1147763"/>
          <p14:tracePt t="51570" x="6586538" y="1128713"/>
          <p14:tracePt t="51587" x="6681788" y="1128713"/>
          <p14:tracePt t="51604" x="6796088" y="1109663"/>
          <p14:tracePt t="51621" x="6867525" y="1109663"/>
          <p14:tracePt t="51654" x="6900863" y="1109663"/>
          <p14:tracePt t="51657" x="6929438" y="1109663"/>
          <p14:tracePt t="51670" x="6934200" y="1109663"/>
          <p14:tracePt t="51708" x="6938963" y="1109663"/>
          <p14:tracePt t="51868" x="6929438" y="1109663"/>
          <p14:tracePt t="51876" x="6915150" y="1114425"/>
          <p14:tracePt t="51887" x="6900863" y="1123950"/>
          <p14:tracePt t="51887" x="6829425" y="1152525"/>
          <p14:tracePt t="51903" x="6724650" y="1185863"/>
          <p14:tracePt t="51920" x="6591300" y="1204913"/>
          <p14:tracePt t="51937" x="6429375" y="1228725"/>
          <p14:tracePt t="51953" x="6276975" y="1243013"/>
          <p14:tracePt t="51970" x="6153150" y="1247775"/>
          <p14:tracePt t="51987" x="6053138" y="1247775"/>
          <p14:tracePt t="52003" x="5991225" y="1257300"/>
          <p14:tracePt t="52020" x="5976938" y="1257300"/>
          <p14:tracePt t="52037" x="5962650" y="1262063"/>
          <p14:tracePt t="52054" x="5943600" y="1262063"/>
          <p14:tracePt t="52070" x="5895975" y="1266825"/>
          <p14:tracePt t="52088" x="5829300" y="1266825"/>
          <p14:tracePt t="52104" x="5738813" y="1266825"/>
          <p14:tracePt t="52121" x="5657850" y="1266825"/>
          <p14:tracePt t="52138" x="5605463" y="1266825"/>
          <p14:tracePt t="52155" x="5553075" y="1266825"/>
          <p14:tracePt t="52171" x="5524500" y="1266825"/>
          <p14:tracePt t="52188" x="5495925" y="1266825"/>
          <p14:tracePt t="52205" x="5491163" y="1266825"/>
          <p14:tracePt t="52332" x="5486400" y="1266825"/>
          <p14:tracePt t="52340" x="5486400" y="1257300"/>
          <p14:tracePt t="52356" x="5486400" y="1252538"/>
          <p14:tracePt t="52373" x="5486400" y="1247775"/>
          <p14:tracePt t="52388" x="5486400" y="1243013"/>
          <p14:tracePt t="52389" x="5491163" y="1243013"/>
          <p14:tracePt t="52404" x="5491163" y="1238250"/>
          <p14:tracePt t="52500" x="5495925" y="1238250"/>
          <p14:tracePt t="52500" x="5510213" y="1228725"/>
          <p14:tracePt t="52516" x="5562600" y="1223963"/>
          <p14:tracePt t="52524" x="5619750" y="1223963"/>
          <p14:tracePt t="52525" x="5691188" y="1223963"/>
          <p14:tracePt t="52540" x="5919788" y="1223963"/>
          <p14:tracePt t="52555" x="6172200" y="1223963"/>
          <p14:tracePt t="52571" x="6334125" y="1223963"/>
          <p14:tracePt t="52571" x="6415088" y="1223963"/>
          <p14:tracePt t="52588" x="6553200" y="1223963"/>
          <p14:tracePt t="52605" x="6648450" y="1223963"/>
          <p14:tracePt t="52621" x="6724650" y="1223963"/>
          <p14:tracePt t="52655" x="6738938" y="1223963"/>
          <p14:tracePt t="52656" x="6743700" y="1223963"/>
          <p14:tracePt t="52884" x="6748463" y="1223963"/>
          <p14:tracePt t="52899" x="6710363" y="1238250"/>
          <p14:tracePt t="52909" x="6657975" y="1238250"/>
          <p14:tracePt t="52921" x="6600825" y="1238250"/>
          <p14:tracePt t="52922" x="6496050" y="1247775"/>
          <p14:tracePt t="52938" x="6396038" y="1257300"/>
          <p14:tracePt t="52955" x="6329363" y="1262063"/>
          <p14:tracePt t="52971" x="6257925" y="1271588"/>
          <p14:tracePt t="52989" x="6238875" y="1271588"/>
          <p14:tracePt t="53048" x="6229350" y="1271588"/>
          <p14:tracePt t="53071" x="6215063" y="1271588"/>
          <p14:tracePt t="53088" x="6196013" y="1271588"/>
          <p14:tracePt t="53089" x="6119813" y="1271588"/>
          <p14:tracePt t="53105" x="6043613" y="1271588"/>
          <p14:tracePt t="53122" x="5972175" y="1271588"/>
          <p14:tracePt t="53139" x="5929313" y="1271588"/>
          <p14:tracePt t="53155" x="5910263" y="1271588"/>
          <p14:tracePt t="53171" x="5900738" y="1271588"/>
          <p14:tracePt t="53188" x="5891213" y="1276350"/>
          <p14:tracePt t="53244" x="5886450" y="1276350"/>
          <p14:tracePt t="53420" x="5881688" y="1276350"/>
          <p14:tracePt t="53468" x="5895975" y="1276350"/>
          <p14:tracePt t="53476" x="5929313" y="1276350"/>
          <p14:tracePt t="53484" x="5986463" y="1276350"/>
          <p14:tracePt t="53492" x="6105525" y="1276350"/>
          <p14:tracePt t="53504" x="6205538" y="1276350"/>
          <p14:tracePt t="53522" x="6272213" y="1276350"/>
          <p14:tracePt t="53538" x="6319838" y="1276350"/>
          <p14:tracePt t="53555" x="6357938" y="1276350"/>
          <p14:tracePt t="53572" x="6372225" y="1276350"/>
          <p14:tracePt t="53589" x="6391275" y="1271588"/>
          <p14:tracePt t="53605" x="6419850" y="1257300"/>
          <p14:tracePt t="53622" x="6505575" y="1247775"/>
          <p14:tracePt t="53639" x="6615113" y="1247775"/>
          <p14:tracePt t="53655" x="6791325" y="1247775"/>
          <p14:tracePt t="53673" x="6929438" y="1247775"/>
          <p14:tracePt t="53688" x="7067550" y="1247775"/>
          <p14:tracePt t="53705" x="7134225" y="1228725"/>
          <p14:tracePt t="53721" x="7196138" y="1209675"/>
          <p14:tracePt t="53738" x="7253288" y="1185863"/>
          <p14:tracePt t="53755" x="7334250" y="1162050"/>
          <p14:tracePt t="53772" x="7415213" y="1152525"/>
          <p14:tracePt t="53788" x="7500938" y="1133475"/>
          <p14:tracePt t="53805" x="7524750" y="1123950"/>
          <p14:tracePt t="53822" x="7534275" y="1119188"/>
          <p14:tracePt t="53838" x="7539038" y="1114425"/>
          <p14:tracePt t="53855" x="7548563" y="1114425"/>
          <p14:tracePt t="53872" x="7558088" y="1114425"/>
          <p14:tracePt t="53889" x="7567613" y="1114425"/>
          <p14:tracePt t="53907" x="7577138" y="1114425"/>
          <p14:tracePt t="53972" x="7581900" y="1114425"/>
          <p14:tracePt t="54141" x="0" y="0"/>
        </p14:tracePtLst>
        <p14:tracePtLst>
          <p14:tracePt t="56182" x="6162675" y="1319213"/>
          <p14:tracePt t="56188" x="6162675" y="1314450"/>
          <p14:tracePt t="56204" x="6162675" y="1309688"/>
          <p14:tracePt t="56460" x="6157913" y="1309688"/>
          <p14:tracePt t="56484" x="6153150" y="1309688"/>
          <p14:tracePt t="56500" x="6148388" y="1309688"/>
          <p14:tracePt t="56540" x="6143625" y="1304925"/>
          <p14:tracePt t="56542" x="6143625" y="1300163"/>
          <p14:tracePt t="56552" x="6134100" y="1285875"/>
          <p14:tracePt t="56558" x="6115050" y="1262063"/>
          <p14:tracePt t="56575" x="6091238" y="1247775"/>
          <p14:tracePt t="56593" x="6053138" y="1228725"/>
          <p14:tracePt t="56609" x="5995988" y="1204913"/>
          <p14:tracePt t="56625" x="5929313" y="1176338"/>
          <p14:tracePt t="56641" x="5838825" y="1147763"/>
          <p14:tracePt t="56658" x="5734050" y="1128713"/>
          <p14:tracePt t="56674" x="5624513" y="1104900"/>
          <p14:tracePt t="56691" x="5548313" y="1071563"/>
          <p14:tracePt t="56707" x="5481638" y="1028700"/>
          <p14:tracePt t="56724" x="5467350" y="1014413"/>
          <p14:tracePt t="56741" x="5462588" y="1004888"/>
          <p14:tracePt t="56757" x="5457825" y="995363"/>
          <p14:tracePt t="56796" x="5457825" y="990600"/>
          <p14:tracePt t="56808" x="5457825" y="981075"/>
          <p14:tracePt t="56812" x="5453063" y="971550"/>
          <p14:tracePt t="56825" x="5443538" y="952500"/>
          <p14:tracePt t="56841" x="5434013" y="938213"/>
          <p14:tracePt t="56858" x="5429250" y="923925"/>
          <p14:tracePt t="56948" x="5424488" y="923925"/>
          <p14:tracePt t="56956" x="5424488" y="947738"/>
          <p14:tracePt t="56964" x="5405438" y="995363"/>
          <p14:tracePt t="56972" x="5391150" y="1052513"/>
          <p14:tracePt t="56977" x="5353050" y="1176338"/>
          <p14:tracePt t="56992" x="5334000" y="1304925"/>
          <p14:tracePt t="57008" x="5324475" y="1457325"/>
          <p14:tracePt t="57024" x="5324475" y="1647825"/>
          <p14:tracePt t="57041" x="5329238" y="1790700"/>
          <p14:tracePt t="57057" x="5334000" y="1905000"/>
          <p14:tracePt t="57075" x="5353050" y="1976438"/>
          <p14:tracePt t="57091" x="5353050" y="2005013"/>
          <p14:tracePt t="57180" x="5353050" y="1995488"/>
          <p14:tracePt t="57188" x="5367338" y="1957388"/>
          <p14:tracePt t="57196" x="5367338" y="1914525"/>
          <p14:tracePt t="57204" x="5376863" y="1852613"/>
          <p14:tracePt t="57208" x="5381625" y="1738313"/>
          <p14:tracePt t="57224" x="5381625" y="1614488"/>
          <p14:tracePt t="57241" x="5395913" y="1481138"/>
          <p14:tracePt t="57258" x="5410200" y="1333500"/>
          <p14:tracePt t="57278" x="5410200" y="1295400"/>
          <p14:tracePt t="57293" x="5410200" y="1228725"/>
          <p14:tracePt t="57293" x="5410200" y="1209675"/>
          <p14:tracePt t="57309" x="5410200" y="1190625"/>
          <p14:tracePt t="57325" x="5410200" y="1181100"/>
          <p14:tracePt t="57372" x="5410200" y="1176338"/>
          <p14:tracePt t="57374" x="5419725" y="1204913"/>
          <p14:tracePt t="57397" x="5424488" y="1247775"/>
          <p14:tracePt t="57398" x="5424488" y="1295400"/>
          <p14:tracePt t="57409" x="5424488" y="1390650"/>
          <p14:tracePt t="57425" x="5424488" y="1452563"/>
          <p14:tracePt t="57442" x="5424488" y="1519238"/>
          <p14:tracePt t="57458" x="5424488" y="1552575"/>
          <p14:tracePt t="57458" x="5424488" y="1557338"/>
          <p14:tracePt t="57476" x="5424488" y="1566863"/>
          <p14:tracePt t="57492" x="5424488" y="1581150"/>
          <p14:tracePt t="57580" x="5424488" y="1585913"/>
          <p14:tracePt t="57588" x="5424488" y="1590675"/>
          <p14:tracePt t="57596" x="5424488" y="1600200"/>
          <p14:tracePt t="57612" x="5424488" y="1609725"/>
          <p14:tracePt t="57613" x="5424488" y="1614488"/>
          <p14:tracePt t="57626" x="5424488" y="1628775"/>
          <p14:tracePt t="57648" x="5424488" y="1633538"/>
          <p14:tracePt t="57659" x="5429250" y="1657350"/>
          <p14:tracePt t="57674" x="5438775" y="1685925"/>
          <p14:tracePt t="57691" x="5457825" y="1714500"/>
          <p14:tracePt t="57707" x="5510213" y="1719263"/>
          <p14:tracePt t="57724" x="5591175" y="1719263"/>
          <p14:tracePt t="57741" x="5695950" y="1690688"/>
          <p14:tracePt t="57757" x="5805488" y="1643063"/>
          <p14:tracePt t="57774" x="5881688" y="1609725"/>
          <p14:tracePt t="57791" x="5938838" y="1571625"/>
          <p14:tracePt t="57808" x="5972175" y="1543050"/>
          <p14:tracePt t="57824" x="6000750" y="1504950"/>
          <p14:tracePt t="57841" x="6015038" y="1466850"/>
          <p14:tracePt t="57858" x="6029325" y="1438275"/>
          <p14:tracePt t="57875" x="6048375" y="1404938"/>
          <p14:tracePt t="57892" x="6072188" y="1376363"/>
          <p14:tracePt t="57909" x="6086475" y="1362075"/>
          <p14:tracePt t="57925" x="6096000" y="1362075"/>
          <p14:tracePt t="58028" x="6100763" y="1362075"/>
          <p14:tracePt t="58037" x="6105525" y="1362075"/>
          <p14:tracePt t="58053" x="6105525" y="1381125"/>
          <p14:tracePt t="58060" x="6105525" y="1423988"/>
          <p14:tracePt t="58076" x="6105525" y="1443038"/>
          <p14:tracePt t="58077" x="6105525" y="1509713"/>
          <p14:tracePt t="58094" x="6105525" y="1576388"/>
          <p14:tracePt t="58108" x="6110288" y="1604963"/>
          <p14:tracePt t="58125" x="6110288" y="1614488"/>
          <p14:tracePt t="58142" x="6110288" y="1619250"/>
          <p14:tracePt t="58228" x="6115050" y="1619250"/>
          <p14:tracePt t="58236" x="6119813" y="1614488"/>
          <p14:tracePt t="58244" x="6124575" y="1600200"/>
          <p14:tracePt t="58244" x="6129338" y="1585913"/>
          <p14:tracePt t="58259" x="6143625" y="1557338"/>
          <p14:tracePt t="58278" x="6143625" y="1543050"/>
          <p14:tracePt t="58292" x="6143625" y="1466850"/>
          <p14:tracePt t="58308" x="6143625" y="1419225"/>
          <p14:tracePt t="58326" x="6143625" y="1381125"/>
          <p14:tracePt t="58342" x="6143625" y="1347788"/>
          <p14:tracePt t="58359" x="6143625" y="1323975"/>
          <p14:tracePt t="58375" x="6138863" y="1314450"/>
          <p14:tracePt t="58392" x="6134100" y="1304925"/>
          <p14:tracePt t="58408" x="6124575" y="1290638"/>
          <p14:tracePt t="58426" x="6110288" y="1290638"/>
          <p14:tracePt t="58442" x="6091238" y="1290638"/>
          <p14:tracePt t="58459" x="6057900" y="1290638"/>
          <p14:tracePt t="58479" x="6038850" y="1290638"/>
          <p14:tracePt t="58493" x="6019800" y="1290638"/>
          <p14:tracePt t="58509" x="6015038" y="1290638"/>
          <p14:tracePt t="58526" x="6005513" y="1290638"/>
          <p14:tracePt t="58543" x="5991225" y="1290638"/>
          <p14:tracePt t="58559" x="5972175" y="1295400"/>
          <p14:tracePt t="58576" x="5953125" y="1300163"/>
          <p14:tracePt t="58593" x="5934075" y="1309688"/>
          <p14:tracePt t="58610" x="5924550" y="1309688"/>
          <p14:tracePt t="58644" x="5919788" y="1309688"/>
          <p14:tracePt t="58821" x="5929313" y="1309688"/>
          <p14:tracePt t="58825" x="5962650" y="1309688"/>
          <p14:tracePt t="58844" x="5976938" y="1309688"/>
          <p14:tracePt t="58844" x="5995988" y="1309688"/>
          <p14:tracePt t="58859" x="6043613" y="1309688"/>
          <p14:tracePt t="58876" x="6143625" y="1309688"/>
          <p14:tracePt t="58893" x="6215063" y="1319213"/>
          <p14:tracePt t="58910" x="6286500" y="1333500"/>
          <p14:tracePt t="58926" x="6324600" y="1333500"/>
          <p14:tracePt t="58943" x="6348413" y="1333500"/>
          <p14:tracePt t="58960" x="6362700" y="1333500"/>
          <p14:tracePt t="58976" x="6386513" y="1333500"/>
          <p14:tracePt t="58993" x="6405563" y="1338263"/>
          <p14:tracePt t="59009" x="6419850" y="1338263"/>
          <p14:tracePt t="59027" x="6424613" y="1338263"/>
          <p14:tracePt t="59043" x="6434138" y="1338263"/>
          <p14:tracePt t="59059" x="6448425" y="1338263"/>
          <p14:tracePt t="59079" x="6467475" y="1338263"/>
          <p14:tracePt t="59093" x="6496050" y="1338263"/>
          <p14:tracePt t="59110" x="6548438" y="1338263"/>
          <p14:tracePt t="59127" x="6577013" y="1338263"/>
          <p14:tracePt t="59143" x="6610350" y="1338263"/>
          <p14:tracePt t="59160" x="6624638" y="1338263"/>
          <p14:tracePt t="59176" x="6629400" y="1338263"/>
          <p14:tracePt t="59212" x="6634163" y="1338263"/>
          <p14:tracePt t="59213" x="6638925" y="1338263"/>
          <p14:tracePt t="59226" x="6657975" y="1338263"/>
          <p14:tracePt t="59226" x="6672263" y="1338263"/>
          <p14:tracePt t="59245" x="6715125" y="1338263"/>
          <p14:tracePt t="59262" x="6757988" y="1338263"/>
          <p14:tracePt t="59277" x="6777038" y="1338263"/>
          <p14:tracePt t="59532" x="6781800" y="1343025"/>
          <p14:tracePt t="59540" x="6777038" y="1352550"/>
          <p14:tracePt t="59548" x="6767513" y="1376363"/>
          <p14:tracePt t="59560" x="6743700" y="1404938"/>
          <p14:tracePt t="59560" x="6691313" y="1462088"/>
          <p14:tracePt t="59576" x="6634163" y="1504950"/>
          <p14:tracePt t="59593" x="6577013" y="1557338"/>
          <p14:tracePt t="59609" x="6524625" y="1604963"/>
          <p14:tracePt t="59627" x="6472238" y="1643063"/>
          <p14:tracePt t="59644" x="6438900" y="1666875"/>
          <p14:tracePt t="59659" x="6381750" y="1690688"/>
          <p14:tracePt t="59676" x="6348413" y="1700213"/>
          <p14:tracePt t="59693" x="6334125" y="1704975"/>
          <p14:tracePt t="59710" x="6305550" y="1704975"/>
          <p14:tracePt t="59727" x="6296025" y="1704975"/>
          <p14:tracePt t="59764" x="6291263" y="1704975"/>
          <p14:tracePt t="59812" x="6286500" y="1704975"/>
          <p14:tracePt t="59828" x="6281738" y="1704975"/>
          <p14:tracePt t="59836" x="6276975" y="1704975"/>
          <p14:tracePt t="59924" x="6272213" y="1704975"/>
          <p14:tracePt t="59938" x="6272213" y="1700213"/>
          <p14:tracePt t="59940" x="6281738" y="1681163"/>
          <p14:tracePt t="59947" x="6305550" y="1662113"/>
          <p14:tracePt t="59960" x="6348413" y="1647825"/>
          <p14:tracePt t="59977" x="6429375" y="1638300"/>
          <p14:tracePt t="59995" x="6529388" y="1614488"/>
          <p14:tracePt t="60010" x="6605588" y="1609725"/>
          <p14:tracePt t="60027" x="6662738" y="1595438"/>
          <p14:tracePt t="60044" x="6710363" y="1576388"/>
          <p14:tracePt t="60060" x="6743700" y="1566863"/>
          <p14:tracePt t="60077" x="6767513" y="1552575"/>
          <p14:tracePt t="60093" x="6791325" y="1552575"/>
          <p14:tracePt t="60111" x="6796088" y="1547813"/>
          <p14:tracePt t="60228" x="6800850" y="1557338"/>
          <p14:tracePt t="60236" x="6800850" y="1595438"/>
          <p14:tracePt t="60241" x="6781800" y="1633538"/>
          <p14:tracePt t="60245" x="6729413" y="1709738"/>
          <p14:tracePt t="60261" x="6677025" y="1795463"/>
          <p14:tracePt t="60279" x="6619875" y="1876425"/>
          <p14:tracePt t="60294" x="6543675" y="1957388"/>
          <p14:tracePt t="60311" x="6496050" y="2000250"/>
          <p14:tracePt t="60327" x="6477000" y="2028825"/>
          <p14:tracePt t="60344" x="6457950" y="2062163"/>
          <p14:tracePt t="60360" x="6438900" y="2085975"/>
          <p14:tracePt t="60377" x="6434138" y="2085975"/>
          <p14:tracePt t="60394" x="6434138" y="2090738"/>
          <p14:tracePt t="60492" x="6434138" y="2076450"/>
          <p14:tracePt t="60500" x="6448425" y="2057400"/>
          <p14:tracePt t="60500" x="6462713" y="2043113"/>
          <p14:tracePt t="60508" x="6467475" y="2038350"/>
          <p14:tracePt t="60528" x="6477000" y="2028825"/>
          <p14:tracePt t="60528" x="6529388" y="1995488"/>
          <p14:tracePt t="60544" x="6615113" y="1966913"/>
          <p14:tracePt t="60561" x="6715125" y="1943100"/>
          <p14:tracePt t="60578" x="6838950" y="1914525"/>
          <p14:tracePt t="60594" x="6967538" y="1905000"/>
          <p14:tracePt t="60612" x="7091363" y="1881188"/>
          <p14:tracePt t="60629" x="7224713" y="1862138"/>
          <p14:tracePt t="60650" x="7324725" y="1852613"/>
          <p14:tracePt t="60662" x="7396163" y="1847850"/>
          <p14:tracePt t="60678" x="7443788" y="1828800"/>
          <p14:tracePt t="60694" x="7491413" y="1814513"/>
          <p14:tracePt t="60711" x="7524750" y="1809750"/>
          <p14:tracePt t="60727" x="7543800" y="1809750"/>
          <p14:tracePt t="60745" x="7553325" y="1809750"/>
          <p14:tracePt t="60761" x="7562850" y="1804988"/>
          <p14:tracePt t="60976" x="0" y="0"/>
        </p14:tracePtLst>
      </p14:laserTrace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751B-426B-021D-C4A8-E877309B39BD}"/>
              </a:ext>
            </a:extLst>
          </p:cNvPr>
          <p:cNvSpPr>
            <a:spLocks noGrp="1"/>
          </p:cNvSpPr>
          <p:nvPr>
            <p:ph type="title"/>
          </p:nvPr>
        </p:nvSpPr>
        <p:spPr/>
        <p:txBody>
          <a:bodyPr/>
          <a:lstStyle/>
          <a:p>
            <a:r>
              <a:rPr lang="en-GB" altLang="en-US" sz="2800" kern="0">
                <a:solidFill>
                  <a:srgbClr val="333399"/>
                </a:solidFill>
                <a:latin typeface="Trebuchet MS" pitchFamily="34" charset="0"/>
                <a:cs typeface="Arial" charset="0"/>
              </a:rPr>
              <a:t>Bayesian model selection and parameter estimation</a:t>
            </a:r>
            <a:endParaRPr lang="en-GB"/>
          </a:p>
        </p:txBody>
      </p:sp>
      <p:sp>
        <p:nvSpPr>
          <p:cNvPr id="3" name="Content Placeholder 2"/>
          <p:cNvSpPr>
            <a:spLocks noGrp="1"/>
          </p:cNvSpPr>
          <p:nvPr>
            <p:ph idx="4294967295"/>
          </p:nvPr>
        </p:nvSpPr>
        <p:spPr>
          <a:xfrm>
            <a:off x="0" y="1674813"/>
            <a:ext cx="4963886" cy="1569130"/>
          </a:xfrm>
        </p:spPr>
        <p:txBody>
          <a:bodyPr>
            <a:normAutofit/>
          </a:bodyPr>
          <a:lstStyle/>
          <a:p>
            <a:r>
              <a:rPr lang="en-GB"/>
              <a:t>Given data + hypotheses; which one is best suited to the data?</a:t>
            </a:r>
          </a:p>
          <a:p>
            <a:r>
              <a:rPr lang="en-GB"/>
              <a:t>Within that hypothesis, what are the most likely parameters? </a:t>
            </a:r>
          </a:p>
        </p:txBody>
      </p:sp>
      <p:sp>
        <p:nvSpPr>
          <p:cNvPr id="4" name="Rectangle 3"/>
          <p:cNvSpPr/>
          <p:nvPr/>
        </p:nvSpPr>
        <p:spPr>
          <a:xfrm>
            <a:off x="4821533" y="3301725"/>
            <a:ext cx="4572000" cy="923330"/>
          </a:xfrm>
          <a:prstGeom prst="rect">
            <a:avLst/>
          </a:prstGeom>
        </p:spPr>
        <p:txBody>
          <a:bodyPr>
            <a:spAutoFit/>
          </a:bodyPr>
          <a:lstStyle/>
          <a:p>
            <a:r>
              <a:rPr lang="en-GB" sz="900" err="1">
                <a:latin typeface="Courier New" panose="02070309020205020404" pitchFamily="49" charset="0"/>
                <a:cs typeface="Courier New" panose="02070309020205020404" pitchFamily="49" charset="0"/>
              </a:rPr>
              <a:t>kass_rafferty_assessment</a:t>
            </a:r>
            <a:r>
              <a:rPr lang="en-GB" sz="900">
                <a:latin typeface="Courier New" panose="02070309020205020404" pitchFamily="49" charset="0"/>
                <a:cs typeface="Courier New" panose="02070309020205020404" pitchFamily="49" charset="0"/>
              </a:rPr>
              <a:t>(Z1/Z4, model_0_name='Exponential', model_1_name='Kubo-</a:t>
            </a:r>
            <a:r>
              <a:rPr lang="en-GB" sz="900" err="1">
                <a:latin typeface="Courier New" panose="02070309020205020404" pitchFamily="49" charset="0"/>
                <a:cs typeface="Courier New" panose="02070309020205020404" pitchFamily="49" charset="0"/>
              </a:rPr>
              <a:t>Toyabe</a:t>
            </a:r>
            <a:r>
              <a:rPr lang="en-GB" sz="900">
                <a:latin typeface="Courier New" panose="02070309020205020404" pitchFamily="49" charset="0"/>
                <a:cs typeface="Courier New" panose="02070309020205020404" pitchFamily="49" charset="0"/>
              </a:rPr>
              <a:t>')</a:t>
            </a:r>
          </a:p>
          <a:p>
            <a:endParaRPr lang="en-GB" sz="900">
              <a:latin typeface="Courier New" panose="02070309020205020404" pitchFamily="49" charset="0"/>
              <a:cs typeface="Courier New" panose="02070309020205020404" pitchFamily="49" charset="0"/>
            </a:endParaRPr>
          </a:p>
          <a:p>
            <a:r>
              <a:rPr lang="en-GB" sz="900" b="1">
                <a:latin typeface="Courier New" panose="02070309020205020404" pitchFamily="49" charset="0"/>
                <a:cs typeface="Courier New" panose="02070309020205020404" pitchFamily="49" charset="0"/>
              </a:rPr>
              <a:t>Evidence against Kubo-</a:t>
            </a:r>
            <a:r>
              <a:rPr lang="en-GB" sz="900" b="1" err="1">
                <a:latin typeface="Courier New" panose="02070309020205020404" pitchFamily="49" charset="0"/>
                <a:cs typeface="Courier New" panose="02070309020205020404" pitchFamily="49" charset="0"/>
              </a:rPr>
              <a:t>Toyabe</a:t>
            </a:r>
            <a:r>
              <a:rPr lang="en-GB" sz="900" b="1">
                <a:latin typeface="Courier New" panose="02070309020205020404" pitchFamily="49" charset="0"/>
                <a:cs typeface="Courier New" panose="02070309020205020404" pitchFamily="49" charset="0"/>
              </a:rPr>
              <a:t> in favour of Exponential: 1.00e+91</a:t>
            </a:r>
          </a:p>
          <a:p>
            <a:r>
              <a:rPr lang="en-GB" sz="900" b="1">
                <a:latin typeface="Courier New" panose="02070309020205020404" pitchFamily="49" charset="0"/>
                <a:cs typeface="Courier New" panose="02070309020205020404" pitchFamily="49" charset="0"/>
              </a:rPr>
              <a:t>                Kass and Rafferty say: Decisive</a:t>
            </a:r>
          </a:p>
          <a:p>
            <a:endParaRPr lang="en-GB" sz="900">
              <a:latin typeface="Courier New" panose="02070309020205020404" pitchFamily="49" charset="0"/>
              <a:cs typeface="Courier New" panose="02070309020205020404" pitchFamily="49" charset="0"/>
            </a:endParaRPr>
          </a:p>
        </p:txBody>
      </p:sp>
      <p:pic>
        <p:nvPicPr>
          <p:cNvPr id="5" name="Picture 4"/>
          <p:cNvPicPr>
            <a:picLocks noChangeAspect="1"/>
          </p:cNvPicPr>
          <p:nvPr/>
        </p:nvPicPr>
        <p:blipFill>
          <a:blip r:embed="rId2"/>
          <a:stretch>
            <a:fillRect/>
          </a:stretch>
        </p:blipFill>
        <p:spPr>
          <a:xfrm>
            <a:off x="5595256" y="904839"/>
            <a:ext cx="3614057" cy="2396886"/>
          </a:xfrm>
          <a:prstGeom prst="rect">
            <a:avLst/>
          </a:prstGeom>
        </p:spPr>
      </p:pic>
      <p:pic>
        <p:nvPicPr>
          <p:cNvPr id="6" name="Picture 5"/>
          <p:cNvPicPr>
            <a:picLocks noChangeAspect="1"/>
          </p:cNvPicPr>
          <p:nvPr/>
        </p:nvPicPr>
        <p:blipFill>
          <a:blip r:embed="rId3"/>
          <a:stretch>
            <a:fillRect/>
          </a:stretch>
        </p:blipFill>
        <p:spPr>
          <a:xfrm>
            <a:off x="2298032" y="3429000"/>
            <a:ext cx="2523501" cy="2530340"/>
          </a:xfrm>
          <a:prstGeom prst="rect">
            <a:avLst/>
          </a:prstGeom>
        </p:spPr>
      </p:pic>
      <p:pic>
        <p:nvPicPr>
          <p:cNvPr id="7" name="Picture 6"/>
          <p:cNvPicPr>
            <a:picLocks noChangeAspect="1"/>
          </p:cNvPicPr>
          <p:nvPr/>
        </p:nvPicPr>
        <p:blipFill>
          <a:blip r:embed="rId4"/>
          <a:stretch>
            <a:fillRect/>
          </a:stretch>
        </p:blipFill>
        <p:spPr>
          <a:xfrm>
            <a:off x="7066732" y="4282837"/>
            <a:ext cx="3220268" cy="2132905"/>
          </a:xfrm>
          <a:prstGeom prst="rect">
            <a:avLst/>
          </a:prstGeom>
        </p:spPr>
      </p:pic>
    </p:spTree>
    <p:extLst>
      <p:ext uri="{BB962C8B-B14F-4D97-AF65-F5344CB8AC3E}">
        <p14:creationId xmlns:p14="http://schemas.microsoft.com/office/powerpoint/2010/main" val="283797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4EA82-7984-DF8E-24F5-2ABC6A115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7FD3F-6633-C814-A9C6-D27D7F438F14}"/>
              </a:ext>
            </a:extLst>
          </p:cNvPr>
          <p:cNvSpPr>
            <a:spLocks noGrp="1"/>
          </p:cNvSpPr>
          <p:nvPr>
            <p:ph type="title"/>
          </p:nvPr>
        </p:nvSpPr>
        <p:spPr>
          <a:xfrm>
            <a:off x="266700" y="365125"/>
            <a:ext cx="7396162" cy="574675"/>
          </a:xfrm>
        </p:spPr>
        <p:txBody>
          <a:bodyPr/>
          <a:lstStyle/>
          <a:p>
            <a:r>
              <a:rPr lang="en-US">
                <a:cs typeface="Arial"/>
              </a:rPr>
              <a:t>Possible Cooling Schemes for ISIS</a:t>
            </a:r>
            <a:endParaRPr lang="en-US"/>
          </a:p>
        </p:txBody>
      </p:sp>
      <p:sp>
        <p:nvSpPr>
          <p:cNvPr id="5" name="Rectangle 4">
            <a:extLst>
              <a:ext uri="{FF2B5EF4-FFF2-40B4-BE49-F238E27FC236}">
                <a16:creationId xmlns:a16="http://schemas.microsoft.com/office/drawing/2014/main" id="{8FFDA29B-3090-08A7-B6BA-DC300453F465}"/>
              </a:ext>
            </a:extLst>
          </p:cNvPr>
          <p:cNvSpPr/>
          <p:nvPr/>
        </p:nvSpPr>
        <p:spPr>
          <a:xfrm>
            <a:off x="60614" y="5775613"/>
            <a:ext cx="5992090" cy="101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cylinder with red and blue lines&#10;&#10;AI-generated content may be incorrect.">
            <a:extLst>
              <a:ext uri="{FF2B5EF4-FFF2-40B4-BE49-F238E27FC236}">
                <a16:creationId xmlns:a16="http://schemas.microsoft.com/office/drawing/2014/main" id="{3237CD2F-8AA6-E79B-BC4F-93A87A9DCF3B}"/>
              </a:ext>
            </a:extLst>
          </p:cNvPr>
          <p:cNvPicPr>
            <a:picLocks noChangeAspect="1"/>
          </p:cNvPicPr>
          <p:nvPr/>
        </p:nvPicPr>
        <p:blipFill>
          <a:blip r:embed="rId2"/>
          <a:stretch>
            <a:fillRect/>
          </a:stretch>
        </p:blipFill>
        <p:spPr>
          <a:xfrm>
            <a:off x="270163" y="1448233"/>
            <a:ext cx="4975514" cy="2775239"/>
          </a:xfrm>
          <a:prstGeom prst="rect">
            <a:avLst/>
          </a:prstGeom>
        </p:spPr>
      </p:pic>
      <p:sp>
        <p:nvSpPr>
          <p:cNvPr id="9" name="TextBox 8">
            <a:extLst>
              <a:ext uri="{FF2B5EF4-FFF2-40B4-BE49-F238E27FC236}">
                <a16:creationId xmlns:a16="http://schemas.microsoft.com/office/drawing/2014/main" id="{19928B6D-441F-2851-6961-2DC49F9A3A91}"/>
              </a:ext>
            </a:extLst>
          </p:cNvPr>
          <p:cNvSpPr txBox="1"/>
          <p:nvPr/>
        </p:nvSpPr>
        <p:spPr>
          <a:xfrm>
            <a:off x="347085" y="948169"/>
            <a:ext cx="108671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Initial simulations focused on a simple system with static E field:</a:t>
            </a:r>
            <a:endParaRPr lang="en-US"/>
          </a:p>
        </p:txBody>
      </p:sp>
      <p:pic>
        <p:nvPicPr>
          <p:cNvPr id="10" name="Picture 9" descr="A wireframe of a cylindrical object with lines and a red line&#10;&#10;AI-generated content may be incorrect.">
            <a:extLst>
              <a:ext uri="{FF2B5EF4-FFF2-40B4-BE49-F238E27FC236}">
                <a16:creationId xmlns:a16="http://schemas.microsoft.com/office/drawing/2014/main" id="{5B4764D2-87E8-EED4-1391-4E2713402203}"/>
              </a:ext>
            </a:extLst>
          </p:cNvPr>
          <p:cNvPicPr>
            <a:picLocks noChangeAspect="1"/>
          </p:cNvPicPr>
          <p:nvPr/>
        </p:nvPicPr>
        <p:blipFill>
          <a:blip r:embed="rId3"/>
          <a:stretch>
            <a:fillRect/>
          </a:stretch>
        </p:blipFill>
        <p:spPr>
          <a:xfrm rot="540000">
            <a:off x="419967" y="4110471"/>
            <a:ext cx="3048000" cy="2213263"/>
          </a:xfrm>
          <a:prstGeom prst="rect">
            <a:avLst/>
          </a:prstGeom>
        </p:spPr>
      </p:pic>
      <p:pic>
        <p:nvPicPr>
          <p:cNvPr id="11" name="Picture 10" descr="A graph of energy and energy&#10;&#10;AI-generated content may be incorrect.">
            <a:extLst>
              <a:ext uri="{FF2B5EF4-FFF2-40B4-BE49-F238E27FC236}">
                <a16:creationId xmlns:a16="http://schemas.microsoft.com/office/drawing/2014/main" id="{8B23558C-AF62-A150-6D2E-B58266DCA03D}"/>
              </a:ext>
            </a:extLst>
          </p:cNvPr>
          <p:cNvPicPr>
            <a:picLocks noChangeAspect="1"/>
          </p:cNvPicPr>
          <p:nvPr/>
        </p:nvPicPr>
        <p:blipFill>
          <a:blip r:embed="rId4"/>
          <a:stretch>
            <a:fillRect/>
          </a:stretch>
        </p:blipFill>
        <p:spPr>
          <a:xfrm>
            <a:off x="7547696" y="362814"/>
            <a:ext cx="3443721" cy="2460915"/>
          </a:xfrm>
          <a:prstGeom prst="rect">
            <a:avLst/>
          </a:prstGeom>
        </p:spPr>
      </p:pic>
      <p:pic>
        <p:nvPicPr>
          <p:cNvPr id="12" name="Picture 11" descr="A graph of pulse spread&#10;&#10;AI-generated content may be incorrect.">
            <a:extLst>
              <a:ext uri="{FF2B5EF4-FFF2-40B4-BE49-F238E27FC236}">
                <a16:creationId xmlns:a16="http://schemas.microsoft.com/office/drawing/2014/main" id="{4B26CCAE-2966-90DC-2FD1-71055E6A2DE2}"/>
              </a:ext>
            </a:extLst>
          </p:cNvPr>
          <p:cNvPicPr>
            <a:picLocks noChangeAspect="1"/>
          </p:cNvPicPr>
          <p:nvPr/>
        </p:nvPicPr>
        <p:blipFill>
          <a:blip r:embed="rId5"/>
          <a:stretch>
            <a:fillRect/>
          </a:stretch>
        </p:blipFill>
        <p:spPr>
          <a:xfrm>
            <a:off x="7487323" y="2909454"/>
            <a:ext cx="3503857" cy="2459182"/>
          </a:xfrm>
          <a:prstGeom prst="rect">
            <a:avLst/>
          </a:prstGeom>
        </p:spPr>
      </p:pic>
      <p:sp>
        <p:nvSpPr>
          <p:cNvPr id="14" name="TextBox 13">
            <a:extLst>
              <a:ext uri="{FF2B5EF4-FFF2-40B4-BE49-F238E27FC236}">
                <a16:creationId xmlns:a16="http://schemas.microsoft.com/office/drawing/2014/main" id="{2FBDFCD4-2CAF-0F88-15FC-2C9F8119F34E}"/>
              </a:ext>
            </a:extLst>
          </p:cNvPr>
          <p:cNvSpPr txBox="1"/>
          <p:nvPr/>
        </p:nvSpPr>
        <p:spPr>
          <a:xfrm>
            <a:off x="4852700" y="6482773"/>
            <a:ext cx="6805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49000"/>
                  </a:schemeClr>
                </a:solidFill>
                <a:ea typeface="Roboto"/>
                <a:cs typeface="Roboto"/>
              </a:rPr>
              <a:t>Courtesy of Henry Pentz, ISIS summer student, now a PhD student at Berkeley</a:t>
            </a:r>
          </a:p>
        </p:txBody>
      </p:sp>
      <p:sp>
        <p:nvSpPr>
          <p:cNvPr id="18" name="TextBox 17">
            <a:extLst>
              <a:ext uri="{FF2B5EF4-FFF2-40B4-BE49-F238E27FC236}">
                <a16:creationId xmlns:a16="http://schemas.microsoft.com/office/drawing/2014/main" id="{2B5CE184-F152-C03D-1B09-C92FFDE02174}"/>
              </a:ext>
            </a:extLst>
          </p:cNvPr>
          <p:cNvSpPr txBox="1"/>
          <p:nvPr/>
        </p:nvSpPr>
        <p:spPr>
          <a:xfrm>
            <a:off x="4745903" y="4395209"/>
            <a:ext cx="27081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Pulse broadened in time as it passes through cell!</a:t>
            </a:r>
          </a:p>
        </p:txBody>
      </p:sp>
    </p:spTree>
    <p:extLst>
      <p:ext uri="{BB962C8B-B14F-4D97-AF65-F5344CB8AC3E}">
        <p14:creationId xmlns:p14="http://schemas.microsoft.com/office/powerpoint/2010/main" val="3305977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26AB-F9F5-8320-63CA-534D799D5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11230-17B8-E0DE-4672-831648B61C39}"/>
              </a:ext>
            </a:extLst>
          </p:cNvPr>
          <p:cNvSpPr>
            <a:spLocks noGrp="1"/>
          </p:cNvSpPr>
          <p:nvPr>
            <p:ph type="title"/>
          </p:nvPr>
        </p:nvSpPr>
        <p:spPr>
          <a:xfrm>
            <a:off x="266700" y="365125"/>
            <a:ext cx="7396162" cy="574675"/>
          </a:xfrm>
        </p:spPr>
        <p:txBody>
          <a:bodyPr/>
          <a:lstStyle/>
          <a:p>
            <a:r>
              <a:rPr lang="en-US">
                <a:cs typeface="Arial"/>
              </a:rPr>
              <a:t>Possible Cooling Schemes for ISIS</a:t>
            </a:r>
            <a:endParaRPr lang="en-US"/>
          </a:p>
        </p:txBody>
      </p:sp>
      <p:sp>
        <p:nvSpPr>
          <p:cNvPr id="5" name="Rectangle 4">
            <a:extLst>
              <a:ext uri="{FF2B5EF4-FFF2-40B4-BE49-F238E27FC236}">
                <a16:creationId xmlns:a16="http://schemas.microsoft.com/office/drawing/2014/main" id="{0B9E1829-50BB-F5AF-CFA7-E614D339647F}"/>
              </a:ext>
            </a:extLst>
          </p:cNvPr>
          <p:cNvSpPr/>
          <p:nvPr/>
        </p:nvSpPr>
        <p:spPr>
          <a:xfrm>
            <a:off x="60614" y="5775613"/>
            <a:ext cx="5992090" cy="101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cylinder with red and blue lines&#10;&#10;AI-generated content may be incorrect.">
            <a:extLst>
              <a:ext uri="{FF2B5EF4-FFF2-40B4-BE49-F238E27FC236}">
                <a16:creationId xmlns:a16="http://schemas.microsoft.com/office/drawing/2014/main" id="{B3A2684A-D0A2-FE53-AEB8-FCB6A46532DE}"/>
              </a:ext>
            </a:extLst>
          </p:cNvPr>
          <p:cNvPicPr>
            <a:picLocks noChangeAspect="1"/>
          </p:cNvPicPr>
          <p:nvPr/>
        </p:nvPicPr>
        <p:blipFill>
          <a:blip r:embed="rId2"/>
          <a:stretch>
            <a:fillRect/>
          </a:stretch>
        </p:blipFill>
        <p:spPr>
          <a:xfrm>
            <a:off x="270163" y="1448233"/>
            <a:ext cx="4975514" cy="2775239"/>
          </a:xfrm>
          <a:prstGeom prst="rect">
            <a:avLst/>
          </a:prstGeom>
        </p:spPr>
      </p:pic>
      <p:sp>
        <p:nvSpPr>
          <p:cNvPr id="9" name="TextBox 8">
            <a:extLst>
              <a:ext uri="{FF2B5EF4-FFF2-40B4-BE49-F238E27FC236}">
                <a16:creationId xmlns:a16="http://schemas.microsoft.com/office/drawing/2014/main" id="{29665FF8-56F2-E942-BC88-0E06FB64CE5A}"/>
              </a:ext>
            </a:extLst>
          </p:cNvPr>
          <p:cNvSpPr txBox="1"/>
          <p:nvPr/>
        </p:nvSpPr>
        <p:spPr>
          <a:xfrm>
            <a:off x="347085" y="948169"/>
            <a:ext cx="108671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Initial simulations focused on a simple system with static E field:</a:t>
            </a:r>
            <a:endParaRPr lang="en-US"/>
          </a:p>
        </p:txBody>
      </p:sp>
      <p:pic>
        <p:nvPicPr>
          <p:cNvPr id="10" name="Picture 9" descr="A wireframe of a cylindrical object with lines and a red line&#10;&#10;AI-generated content may be incorrect.">
            <a:extLst>
              <a:ext uri="{FF2B5EF4-FFF2-40B4-BE49-F238E27FC236}">
                <a16:creationId xmlns:a16="http://schemas.microsoft.com/office/drawing/2014/main" id="{DE88C866-4A74-B710-5804-4C70284597B1}"/>
              </a:ext>
            </a:extLst>
          </p:cNvPr>
          <p:cNvPicPr>
            <a:picLocks noChangeAspect="1"/>
          </p:cNvPicPr>
          <p:nvPr/>
        </p:nvPicPr>
        <p:blipFill>
          <a:blip r:embed="rId3"/>
          <a:stretch>
            <a:fillRect/>
          </a:stretch>
        </p:blipFill>
        <p:spPr>
          <a:xfrm rot="540000">
            <a:off x="419967" y="4110471"/>
            <a:ext cx="3048000" cy="2213263"/>
          </a:xfrm>
          <a:prstGeom prst="rect">
            <a:avLst/>
          </a:prstGeom>
        </p:spPr>
      </p:pic>
      <p:pic>
        <p:nvPicPr>
          <p:cNvPr id="11" name="Picture 10" descr="A graph of energy and energy&#10;&#10;AI-generated content may be incorrect.">
            <a:extLst>
              <a:ext uri="{FF2B5EF4-FFF2-40B4-BE49-F238E27FC236}">
                <a16:creationId xmlns:a16="http://schemas.microsoft.com/office/drawing/2014/main" id="{B53FB18F-AC2A-F93E-2516-9DDACF1BE03B}"/>
              </a:ext>
            </a:extLst>
          </p:cNvPr>
          <p:cNvPicPr>
            <a:picLocks noChangeAspect="1"/>
          </p:cNvPicPr>
          <p:nvPr/>
        </p:nvPicPr>
        <p:blipFill>
          <a:blip r:embed="rId4"/>
          <a:stretch>
            <a:fillRect/>
          </a:stretch>
        </p:blipFill>
        <p:spPr>
          <a:xfrm>
            <a:off x="7547696" y="362814"/>
            <a:ext cx="3443721" cy="2460915"/>
          </a:xfrm>
          <a:prstGeom prst="rect">
            <a:avLst/>
          </a:prstGeom>
        </p:spPr>
      </p:pic>
      <p:pic>
        <p:nvPicPr>
          <p:cNvPr id="12" name="Picture 11" descr="A graph of pulse spread&#10;&#10;AI-generated content may be incorrect.">
            <a:extLst>
              <a:ext uri="{FF2B5EF4-FFF2-40B4-BE49-F238E27FC236}">
                <a16:creationId xmlns:a16="http://schemas.microsoft.com/office/drawing/2014/main" id="{383B75F4-0434-55C4-7C58-1C980A53F767}"/>
              </a:ext>
            </a:extLst>
          </p:cNvPr>
          <p:cNvPicPr>
            <a:picLocks noChangeAspect="1"/>
          </p:cNvPicPr>
          <p:nvPr/>
        </p:nvPicPr>
        <p:blipFill>
          <a:blip r:embed="rId5"/>
          <a:stretch>
            <a:fillRect/>
          </a:stretch>
        </p:blipFill>
        <p:spPr>
          <a:xfrm>
            <a:off x="7487323" y="2909454"/>
            <a:ext cx="3503857" cy="2459182"/>
          </a:xfrm>
          <a:prstGeom prst="rect">
            <a:avLst/>
          </a:prstGeom>
        </p:spPr>
      </p:pic>
      <p:pic>
        <p:nvPicPr>
          <p:cNvPr id="16" name="Picture 15" descr="A graph of energy and energy&#10;&#10;AI-generated content may be incorrect.">
            <a:extLst>
              <a:ext uri="{FF2B5EF4-FFF2-40B4-BE49-F238E27FC236}">
                <a16:creationId xmlns:a16="http://schemas.microsoft.com/office/drawing/2014/main" id="{6CB0F3E4-86BE-6136-7548-A08149E535CE}"/>
              </a:ext>
            </a:extLst>
          </p:cNvPr>
          <p:cNvPicPr>
            <a:picLocks noChangeAspect="1"/>
          </p:cNvPicPr>
          <p:nvPr/>
        </p:nvPicPr>
        <p:blipFill>
          <a:blip r:embed="rId6"/>
          <a:stretch>
            <a:fillRect/>
          </a:stretch>
        </p:blipFill>
        <p:spPr>
          <a:xfrm>
            <a:off x="7483187" y="2835853"/>
            <a:ext cx="3494809" cy="2667000"/>
          </a:xfrm>
          <a:prstGeom prst="rect">
            <a:avLst/>
          </a:prstGeom>
        </p:spPr>
      </p:pic>
      <p:sp>
        <p:nvSpPr>
          <p:cNvPr id="17" name="TextBox 16">
            <a:extLst>
              <a:ext uri="{FF2B5EF4-FFF2-40B4-BE49-F238E27FC236}">
                <a16:creationId xmlns:a16="http://schemas.microsoft.com/office/drawing/2014/main" id="{F516980C-7286-CCA2-587D-48B0ED189F59}"/>
              </a:ext>
            </a:extLst>
          </p:cNvPr>
          <p:cNvSpPr txBox="1"/>
          <p:nvPr/>
        </p:nvSpPr>
        <p:spPr>
          <a:xfrm>
            <a:off x="4078431" y="4961659"/>
            <a:ext cx="34116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Initial tests with a pulsed E-field indicated a ~ 4-fold improvement in the number of muons stopped. </a:t>
            </a:r>
            <a:endParaRPr lang="en-US">
              <a:ea typeface="Roboto"/>
              <a:cs typeface="Roboto"/>
            </a:endParaRPr>
          </a:p>
        </p:txBody>
      </p:sp>
      <p:sp>
        <p:nvSpPr>
          <p:cNvPr id="6" name="TextBox 5">
            <a:extLst>
              <a:ext uri="{FF2B5EF4-FFF2-40B4-BE49-F238E27FC236}">
                <a16:creationId xmlns:a16="http://schemas.microsoft.com/office/drawing/2014/main" id="{EC4A17CE-BA51-D9DF-9328-20050EA97D31}"/>
              </a:ext>
            </a:extLst>
          </p:cNvPr>
          <p:cNvSpPr txBox="1"/>
          <p:nvPr/>
        </p:nvSpPr>
        <p:spPr>
          <a:xfrm>
            <a:off x="4852700" y="6482773"/>
            <a:ext cx="68053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49000"/>
                  </a:schemeClr>
                </a:solidFill>
                <a:ea typeface="Roboto"/>
                <a:cs typeface="Roboto"/>
              </a:rPr>
              <a:t>Courtesy of Henry Pentz, ISIS summer student, now a PhD student at Berkeley</a:t>
            </a:r>
          </a:p>
        </p:txBody>
      </p:sp>
    </p:spTree>
    <p:extLst>
      <p:ext uri="{BB962C8B-B14F-4D97-AF65-F5344CB8AC3E}">
        <p14:creationId xmlns:p14="http://schemas.microsoft.com/office/powerpoint/2010/main" val="200902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1A679-F956-ED88-76EC-FE8515140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F5E78-03B8-CB9B-7AF7-35F12957A0CF}"/>
              </a:ext>
            </a:extLst>
          </p:cNvPr>
          <p:cNvSpPr>
            <a:spLocks noGrp="1"/>
          </p:cNvSpPr>
          <p:nvPr>
            <p:ph type="title"/>
          </p:nvPr>
        </p:nvSpPr>
        <p:spPr>
          <a:xfrm>
            <a:off x="266700" y="365125"/>
            <a:ext cx="7396162" cy="574675"/>
          </a:xfrm>
        </p:spPr>
        <p:txBody>
          <a:bodyPr/>
          <a:lstStyle/>
          <a:p>
            <a:r>
              <a:rPr lang="en-US">
                <a:cs typeface="Arial"/>
              </a:rPr>
              <a:t>Possible Cooling Schemes for ISIS</a:t>
            </a:r>
            <a:endParaRPr lang="en-US"/>
          </a:p>
        </p:txBody>
      </p:sp>
      <p:sp>
        <p:nvSpPr>
          <p:cNvPr id="5" name="Rectangle 4">
            <a:extLst>
              <a:ext uri="{FF2B5EF4-FFF2-40B4-BE49-F238E27FC236}">
                <a16:creationId xmlns:a16="http://schemas.microsoft.com/office/drawing/2014/main" id="{0FFA2D80-4EB5-7A41-10FF-85A54007FEDA}"/>
              </a:ext>
            </a:extLst>
          </p:cNvPr>
          <p:cNvSpPr/>
          <p:nvPr/>
        </p:nvSpPr>
        <p:spPr>
          <a:xfrm>
            <a:off x="60614" y="5775613"/>
            <a:ext cx="5992090" cy="101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B7432E-5D61-C02F-B981-0C95AFB71334}"/>
              </a:ext>
            </a:extLst>
          </p:cNvPr>
          <p:cNvPicPr>
            <a:picLocks noChangeAspect="1"/>
          </p:cNvPicPr>
          <p:nvPr/>
        </p:nvPicPr>
        <p:blipFill>
          <a:blip r:embed="rId2"/>
          <a:stretch>
            <a:fillRect/>
          </a:stretch>
        </p:blipFill>
        <p:spPr>
          <a:xfrm>
            <a:off x="5429250" y="1394115"/>
            <a:ext cx="5411932" cy="4061114"/>
          </a:xfrm>
          <a:prstGeom prst="rect">
            <a:avLst/>
          </a:prstGeom>
        </p:spPr>
      </p:pic>
      <p:sp>
        <p:nvSpPr>
          <p:cNvPr id="4" name="TextBox 3">
            <a:extLst>
              <a:ext uri="{FF2B5EF4-FFF2-40B4-BE49-F238E27FC236}">
                <a16:creationId xmlns:a16="http://schemas.microsoft.com/office/drawing/2014/main" id="{7BDD56AF-FB08-7EE9-2FAC-2D3BD3D1571F}"/>
              </a:ext>
            </a:extLst>
          </p:cNvPr>
          <p:cNvSpPr txBox="1"/>
          <p:nvPr/>
        </p:nvSpPr>
        <p:spPr>
          <a:xfrm>
            <a:off x="5619750" y="5515841"/>
            <a:ext cx="5056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Roboto"/>
                <a:cs typeface="Roboto"/>
              </a:rPr>
              <a:t>1MV/m peak gradient, He gas density 0.032*</a:t>
            </a:r>
            <a:r>
              <a:rPr lang="en-US" err="1">
                <a:ea typeface="Roboto"/>
                <a:cs typeface="Roboto"/>
              </a:rPr>
              <a:t>stp</a:t>
            </a:r>
            <a:endParaRPr lang="en-US" err="1"/>
          </a:p>
        </p:txBody>
      </p:sp>
      <p:sp>
        <p:nvSpPr>
          <p:cNvPr id="7" name="TextBox 6">
            <a:extLst>
              <a:ext uri="{FF2B5EF4-FFF2-40B4-BE49-F238E27FC236}">
                <a16:creationId xmlns:a16="http://schemas.microsoft.com/office/drawing/2014/main" id="{BAC4B509-A798-B9A3-567B-5F2278B7BBFC}"/>
              </a:ext>
            </a:extLst>
          </p:cNvPr>
          <p:cNvSpPr txBox="1"/>
          <p:nvPr/>
        </p:nvSpPr>
        <p:spPr>
          <a:xfrm>
            <a:off x="6765637" y="6127750"/>
            <a:ext cx="2734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49000"/>
                  </a:schemeClr>
                </a:solidFill>
                <a:ea typeface="Roboto"/>
                <a:cs typeface="Roboto"/>
              </a:rPr>
              <a:t>Courtesy of Chris Rogers, STFC</a:t>
            </a:r>
            <a:endParaRPr lang="en-US" sz="1600">
              <a:solidFill>
                <a:schemeClr val="bg1">
                  <a:lumMod val="49000"/>
                </a:schemeClr>
              </a:solidFill>
              <a:ea typeface="Roboto"/>
              <a:cs typeface="Roboto"/>
            </a:endParaRPr>
          </a:p>
        </p:txBody>
      </p:sp>
      <p:sp>
        <p:nvSpPr>
          <p:cNvPr id="8" name="TextBox 7">
            <a:extLst>
              <a:ext uri="{FF2B5EF4-FFF2-40B4-BE49-F238E27FC236}">
                <a16:creationId xmlns:a16="http://schemas.microsoft.com/office/drawing/2014/main" id="{110FCBF5-4070-FC49-9B75-F428431A7B81}"/>
              </a:ext>
            </a:extLst>
          </p:cNvPr>
          <p:cNvSpPr txBox="1"/>
          <p:nvPr/>
        </p:nvSpPr>
        <p:spPr>
          <a:xfrm>
            <a:off x="528204" y="1619249"/>
            <a:ext cx="454602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a:solidFill>
                  <a:srgbClr val="003088"/>
                </a:solidFill>
                <a:ea typeface="Roboto"/>
                <a:cs typeface="Roboto"/>
              </a:rPr>
              <a:t>Pre-moderated muons captured by an EM wave</a:t>
            </a:r>
          </a:p>
          <a:p>
            <a:pPr marL="285750" indent="-285750">
              <a:buFont typeface="Courier New"/>
              <a:buChar char="o"/>
            </a:pPr>
            <a:r>
              <a:rPr lang="en-US">
                <a:solidFill>
                  <a:srgbClr val="003088"/>
                </a:solidFill>
                <a:ea typeface="Roboto"/>
                <a:cs typeface="Roboto"/>
              </a:rPr>
              <a:t>Fast muons slowed more, slow muons slowed less</a:t>
            </a:r>
          </a:p>
          <a:p>
            <a:pPr marL="285750" indent="-285750">
              <a:buFont typeface="Courier New"/>
              <a:buChar char="o"/>
            </a:pPr>
            <a:r>
              <a:rPr lang="en-US">
                <a:solidFill>
                  <a:srgbClr val="003088"/>
                </a:solidFill>
                <a:ea typeface="Roboto"/>
                <a:cs typeface="Roboto"/>
              </a:rPr>
              <a:t>End bunch is sharp in time and energy</a:t>
            </a:r>
          </a:p>
          <a:p>
            <a:pPr marL="285750" indent="-285750">
              <a:buFont typeface="Courier New"/>
              <a:buChar char="o"/>
            </a:pPr>
            <a:r>
              <a:rPr lang="en-US">
                <a:solidFill>
                  <a:srgbClr val="003088"/>
                </a:solidFill>
                <a:ea typeface="Roboto"/>
                <a:cs typeface="Roboto"/>
              </a:rPr>
              <a:t>Fields longitudinal, so loss of spin </a:t>
            </a:r>
            <a:r>
              <a:rPr lang="en-US" err="1">
                <a:solidFill>
                  <a:srgbClr val="003088"/>
                </a:solidFill>
                <a:ea typeface="Roboto"/>
                <a:cs typeface="Roboto"/>
              </a:rPr>
              <a:t>polarisation</a:t>
            </a:r>
            <a:r>
              <a:rPr lang="en-US">
                <a:solidFill>
                  <a:srgbClr val="003088"/>
                </a:solidFill>
                <a:ea typeface="Roboto"/>
                <a:cs typeface="Roboto"/>
              </a:rPr>
              <a:t> expected to be </a:t>
            </a:r>
            <a:r>
              <a:rPr lang="en-US" err="1">
                <a:solidFill>
                  <a:srgbClr val="003088"/>
                </a:solidFill>
                <a:ea typeface="Roboto"/>
                <a:cs typeface="Roboto"/>
              </a:rPr>
              <a:t>minimised</a:t>
            </a:r>
            <a:r>
              <a:rPr lang="en-US">
                <a:solidFill>
                  <a:srgbClr val="003088"/>
                </a:solidFill>
                <a:ea typeface="Roboto"/>
                <a:cs typeface="Roboto"/>
              </a:rPr>
              <a:t> but needs to be checked. </a:t>
            </a:r>
          </a:p>
          <a:p>
            <a:pPr marL="285750" indent="-285750">
              <a:buFont typeface="Courier New"/>
              <a:buChar char="o"/>
            </a:pPr>
            <a:endParaRPr lang="en-US">
              <a:solidFill>
                <a:srgbClr val="003088"/>
              </a:solidFill>
              <a:ea typeface="Roboto"/>
              <a:cs typeface="Roboto"/>
            </a:endParaRPr>
          </a:p>
        </p:txBody>
      </p:sp>
      <p:sp>
        <p:nvSpPr>
          <p:cNvPr id="9" name="TextBox 8">
            <a:extLst>
              <a:ext uri="{FF2B5EF4-FFF2-40B4-BE49-F238E27FC236}">
                <a16:creationId xmlns:a16="http://schemas.microsoft.com/office/drawing/2014/main" id="{3F557460-F08C-0706-C5FC-CBAE070046C0}"/>
              </a:ext>
            </a:extLst>
          </p:cNvPr>
          <p:cNvSpPr txBox="1"/>
          <p:nvPr/>
        </p:nvSpPr>
        <p:spPr>
          <a:xfrm>
            <a:off x="528204" y="4805794"/>
            <a:ext cx="48057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A very interesting concept to explore further!</a:t>
            </a:r>
            <a:endParaRPr lang="en-US">
              <a:ea typeface="Roboto"/>
              <a:cs typeface="Roboto"/>
            </a:endParaRPr>
          </a:p>
        </p:txBody>
      </p:sp>
    </p:spTree>
    <p:extLst>
      <p:ext uri="{BB962C8B-B14F-4D97-AF65-F5344CB8AC3E}">
        <p14:creationId xmlns:p14="http://schemas.microsoft.com/office/powerpoint/2010/main" val="749950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257CD-D3FA-87A3-A92E-1EF73A6C4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DB691-14FD-E926-8679-BA3C4CCA80FC}"/>
              </a:ext>
            </a:extLst>
          </p:cNvPr>
          <p:cNvSpPr>
            <a:spLocks noGrp="1"/>
          </p:cNvSpPr>
          <p:nvPr>
            <p:ph type="title"/>
          </p:nvPr>
        </p:nvSpPr>
        <p:spPr>
          <a:xfrm>
            <a:off x="266700" y="365125"/>
            <a:ext cx="7396162" cy="574675"/>
          </a:xfrm>
        </p:spPr>
        <p:txBody>
          <a:bodyPr/>
          <a:lstStyle/>
          <a:p>
            <a:r>
              <a:rPr lang="en-US">
                <a:cs typeface="Arial"/>
              </a:rPr>
              <a:t>Test Experiments at ISIS</a:t>
            </a:r>
            <a:endParaRPr lang="en-US"/>
          </a:p>
        </p:txBody>
      </p:sp>
      <p:sp>
        <p:nvSpPr>
          <p:cNvPr id="5" name="Rectangle 4">
            <a:extLst>
              <a:ext uri="{FF2B5EF4-FFF2-40B4-BE49-F238E27FC236}">
                <a16:creationId xmlns:a16="http://schemas.microsoft.com/office/drawing/2014/main" id="{4CEA749B-17C9-B6B6-F335-69B827811519}"/>
              </a:ext>
            </a:extLst>
          </p:cNvPr>
          <p:cNvSpPr/>
          <p:nvPr/>
        </p:nvSpPr>
        <p:spPr>
          <a:xfrm>
            <a:off x="60614" y="5775613"/>
            <a:ext cx="5992090" cy="10131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348780-96AA-B0F6-9D59-4C9FE5A1AF91}"/>
              </a:ext>
            </a:extLst>
          </p:cNvPr>
          <p:cNvSpPr txBox="1"/>
          <p:nvPr/>
        </p:nvSpPr>
        <p:spPr>
          <a:xfrm>
            <a:off x="269153" y="1182686"/>
            <a:ext cx="105655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Upcoming (hopefully) experiment with the CSNS team, which will use the HiFi beamline and instrument at the ISIS muon facility:</a:t>
            </a:r>
            <a:endParaRPr lang="en-US"/>
          </a:p>
        </p:txBody>
      </p:sp>
      <p:sp>
        <p:nvSpPr>
          <p:cNvPr id="4" name="TextBox 3">
            <a:extLst>
              <a:ext uri="{FF2B5EF4-FFF2-40B4-BE49-F238E27FC236}">
                <a16:creationId xmlns:a16="http://schemas.microsoft.com/office/drawing/2014/main" id="{3A74F39C-16AA-973C-E555-580B1491C359}"/>
              </a:ext>
            </a:extLst>
          </p:cNvPr>
          <p:cNvSpPr txBox="1"/>
          <p:nvPr/>
        </p:nvSpPr>
        <p:spPr>
          <a:xfrm>
            <a:off x="269153" y="5476873"/>
            <a:ext cx="108671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Follow up with future work to test Chris's RF concept – could be tested initially with a very simple RF-</a:t>
            </a:r>
            <a:r>
              <a:rPr lang="en-US" err="1">
                <a:solidFill>
                  <a:srgbClr val="003088"/>
                </a:solidFill>
                <a:ea typeface="Roboto"/>
                <a:cs typeface="Roboto"/>
              </a:rPr>
              <a:t>MuSR</a:t>
            </a:r>
            <a:r>
              <a:rPr lang="en-US">
                <a:solidFill>
                  <a:srgbClr val="003088"/>
                </a:solidFill>
                <a:ea typeface="Roboto"/>
                <a:cs typeface="Roboto"/>
              </a:rPr>
              <a:t> experiment.</a:t>
            </a:r>
          </a:p>
        </p:txBody>
      </p:sp>
      <p:pic>
        <p:nvPicPr>
          <p:cNvPr id="6" name="Picture 5" descr="A diagram of a magnetic field&#10;&#10;AI-generated content may be incorrect.">
            <a:extLst>
              <a:ext uri="{FF2B5EF4-FFF2-40B4-BE49-F238E27FC236}">
                <a16:creationId xmlns:a16="http://schemas.microsoft.com/office/drawing/2014/main" id="{236826F6-8EA4-99F1-467C-991889984A84}"/>
              </a:ext>
            </a:extLst>
          </p:cNvPr>
          <p:cNvPicPr>
            <a:picLocks noChangeAspect="1"/>
          </p:cNvPicPr>
          <p:nvPr/>
        </p:nvPicPr>
        <p:blipFill>
          <a:blip r:embed="rId2"/>
          <a:stretch>
            <a:fillRect/>
          </a:stretch>
        </p:blipFill>
        <p:spPr>
          <a:xfrm>
            <a:off x="333375" y="2111375"/>
            <a:ext cx="6572251" cy="2500313"/>
          </a:xfrm>
          <a:prstGeom prst="rect">
            <a:avLst/>
          </a:prstGeom>
        </p:spPr>
      </p:pic>
      <p:sp>
        <p:nvSpPr>
          <p:cNvPr id="7" name="TextBox 6">
            <a:extLst>
              <a:ext uri="{FF2B5EF4-FFF2-40B4-BE49-F238E27FC236}">
                <a16:creationId xmlns:a16="http://schemas.microsoft.com/office/drawing/2014/main" id="{01398F47-B93A-A5F8-B7C7-0EA28DE00FAA}"/>
              </a:ext>
            </a:extLst>
          </p:cNvPr>
          <p:cNvSpPr txBox="1"/>
          <p:nvPr/>
        </p:nvSpPr>
        <p:spPr>
          <a:xfrm>
            <a:off x="2029114" y="4612409"/>
            <a:ext cx="3530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49000"/>
                  </a:schemeClr>
                </a:solidFill>
                <a:ea typeface="Roboto"/>
                <a:cs typeface="Roboto"/>
              </a:rPr>
              <a:t>Courtesy of Wu Chen, CSNS Muon Group</a:t>
            </a:r>
            <a:endParaRPr lang="en-US" sz="1600">
              <a:solidFill>
                <a:schemeClr val="bg1">
                  <a:lumMod val="49000"/>
                </a:schemeClr>
              </a:solidFill>
              <a:ea typeface="Roboto"/>
              <a:cs typeface="Roboto"/>
            </a:endParaRPr>
          </a:p>
        </p:txBody>
      </p:sp>
      <p:sp>
        <p:nvSpPr>
          <p:cNvPr id="8" name="TextBox 7">
            <a:extLst>
              <a:ext uri="{FF2B5EF4-FFF2-40B4-BE49-F238E27FC236}">
                <a16:creationId xmlns:a16="http://schemas.microsoft.com/office/drawing/2014/main" id="{654B9C5A-F36A-D346-A3AC-A80734A10F62}"/>
              </a:ext>
            </a:extLst>
          </p:cNvPr>
          <p:cNvSpPr txBox="1"/>
          <p:nvPr/>
        </p:nvSpPr>
        <p:spPr>
          <a:xfrm>
            <a:off x="7201477" y="2414442"/>
            <a:ext cx="332653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a:solidFill>
                  <a:srgbClr val="003088"/>
                </a:solidFill>
                <a:ea typeface="Roboto"/>
                <a:cs typeface="Roboto"/>
              </a:rPr>
              <a:t>A simplified </a:t>
            </a:r>
            <a:r>
              <a:rPr lang="en-US" err="1">
                <a:solidFill>
                  <a:srgbClr val="003088"/>
                </a:solidFill>
                <a:ea typeface="Roboto"/>
                <a:cs typeface="Roboto"/>
              </a:rPr>
              <a:t>muCool</a:t>
            </a:r>
            <a:endParaRPr lang="en-US">
              <a:solidFill>
                <a:srgbClr val="003088"/>
              </a:solidFill>
              <a:ea typeface="Roboto"/>
              <a:cs typeface="Roboto"/>
            </a:endParaRPr>
          </a:p>
          <a:p>
            <a:pPr marL="285750" indent="-285750">
              <a:buFont typeface="Courier New"/>
              <a:buChar char="o"/>
            </a:pPr>
            <a:r>
              <a:rPr lang="en-US">
                <a:solidFill>
                  <a:srgbClr val="003088"/>
                </a:solidFill>
                <a:ea typeface="Roboto"/>
                <a:cs typeface="Roboto"/>
              </a:rPr>
              <a:t>E-field generated outside to reduce risk of HV breakdowns</a:t>
            </a:r>
          </a:p>
          <a:p>
            <a:pPr marL="285750" indent="-285750">
              <a:buFont typeface="Courier New"/>
              <a:buChar char="o"/>
            </a:pPr>
            <a:r>
              <a:rPr lang="en-US">
                <a:solidFill>
                  <a:srgbClr val="003088"/>
                </a:solidFill>
                <a:ea typeface="Roboto"/>
                <a:cs typeface="Roboto"/>
              </a:rPr>
              <a:t>Testing will allow simulation codes to be benchmarked and inform future designs. </a:t>
            </a:r>
          </a:p>
        </p:txBody>
      </p:sp>
    </p:spTree>
    <p:extLst>
      <p:ext uri="{BB962C8B-B14F-4D97-AF65-F5344CB8AC3E}">
        <p14:creationId xmlns:p14="http://schemas.microsoft.com/office/powerpoint/2010/main" val="470649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SIS_annrep07">
            <a:extLst>
              <a:ext uri="{FF2B5EF4-FFF2-40B4-BE49-F238E27FC236}">
                <a16:creationId xmlns:a16="http://schemas.microsoft.com/office/drawing/2014/main" id="{E70353CD-A97B-EB00-0DF6-F2FC983A0B7D}"/>
              </a:ext>
            </a:extLst>
          </p:cNvPr>
          <p:cNvPicPr>
            <a:picLocks noChangeAspect="1" noChangeArrowheads="1"/>
          </p:cNvPicPr>
          <p:nvPr/>
        </p:nvPicPr>
        <p:blipFill>
          <a:blip r:embed="rId2" cstate="print"/>
          <a:srcRect/>
          <a:stretch>
            <a:fillRect/>
          </a:stretch>
        </p:blipFill>
        <p:spPr bwMode="auto">
          <a:xfrm>
            <a:off x="828517" y="864793"/>
            <a:ext cx="3970820" cy="4823943"/>
          </a:xfrm>
          <a:prstGeom prst="rect">
            <a:avLst/>
          </a:prstGeom>
          <a:noFill/>
          <a:ln w="9525">
            <a:noFill/>
            <a:miter lim="800000"/>
            <a:headEnd/>
            <a:tailEnd/>
          </a:ln>
        </p:spPr>
      </p:pic>
      <p:sp>
        <p:nvSpPr>
          <p:cNvPr id="2" name="Title 1">
            <a:extLst>
              <a:ext uri="{FF2B5EF4-FFF2-40B4-BE49-F238E27FC236}">
                <a16:creationId xmlns:a16="http://schemas.microsoft.com/office/drawing/2014/main" id="{2FDA0806-CB3B-075B-C762-B06691FFC2EA}"/>
              </a:ext>
            </a:extLst>
          </p:cNvPr>
          <p:cNvSpPr>
            <a:spLocks noGrp="1"/>
          </p:cNvSpPr>
          <p:nvPr>
            <p:ph type="title" idx="4294967295"/>
          </p:nvPr>
        </p:nvSpPr>
        <p:spPr>
          <a:xfrm>
            <a:off x="0" y="365125"/>
            <a:ext cx="11087100" cy="473075"/>
          </a:xfrm>
        </p:spPr>
        <p:txBody>
          <a:bodyPr/>
          <a:lstStyle/>
          <a:p>
            <a:r>
              <a:rPr lang="en-GB"/>
              <a:t>Muons at ISIS</a:t>
            </a:r>
            <a:br>
              <a:rPr lang="en-GB"/>
            </a:br>
            <a:endParaRPr lang="en-GB"/>
          </a:p>
        </p:txBody>
      </p:sp>
      <p:grpSp>
        <p:nvGrpSpPr>
          <p:cNvPr id="25" name="Group 24">
            <a:extLst>
              <a:ext uri="{FF2B5EF4-FFF2-40B4-BE49-F238E27FC236}">
                <a16:creationId xmlns:a16="http://schemas.microsoft.com/office/drawing/2014/main" id="{5ADA63DD-187F-7B31-B971-3B893B942103}"/>
              </a:ext>
            </a:extLst>
          </p:cNvPr>
          <p:cNvGrpSpPr/>
          <p:nvPr/>
        </p:nvGrpSpPr>
        <p:grpSpPr>
          <a:xfrm>
            <a:off x="4799337" y="2711173"/>
            <a:ext cx="6534510" cy="2102153"/>
            <a:chOff x="4799337" y="2711173"/>
            <a:chExt cx="6534510" cy="2102153"/>
          </a:xfrm>
        </p:grpSpPr>
        <p:pic>
          <p:nvPicPr>
            <p:cNvPr id="3" name="Picture 3">
              <a:extLst>
                <a:ext uri="{FF2B5EF4-FFF2-40B4-BE49-F238E27FC236}">
                  <a16:creationId xmlns:a16="http://schemas.microsoft.com/office/drawing/2014/main" id="{3A440F59-B0F2-5E8B-F923-8ABFD5F244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693"/>
            <a:stretch/>
          </p:blipFill>
          <p:spPr bwMode="auto">
            <a:xfrm>
              <a:off x="4799337" y="2711173"/>
              <a:ext cx="6534510" cy="123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E844603-B85E-C059-225A-EF1C93D76A79}"/>
                </a:ext>
              </a:extLst>
            </p:cNvPr>
            <p:cNvSpPr txBox="1"/>
            <p:nvPr/>
          </p:nvSpPr>
          <p:spPr>
            <a:xfrm>
              <a:off x="5906531" y="3944039"/>
              <a:ext cx="848299" cy="276999"/>
            </a:xfrm>
            <a:prstGeom prst="rect">
              <a:avLst/>
            </a:prstGeom>
            <a:noFill/>
          </p:spPr>
          <p:txBody>
            <a:bodyPr wrap="square" rtlCol="0">
              <a:spAutoFit/>
            </a:bodyPr>
            <a:lstStyle/>
            <a:p>
              <a:r>
                <a:rPr lang="en-GB" sz="1200"/>
                <a:t>50ns</a:t>
              </a:r>
            </a:p>
          </p:txBody>
        </p:sp>
        <p:sp>
          <p:nvSpPr>
            <p:cNvPr id="5" name="TextBox 4">
              <a:extLst>
                <a:ext uri="{FF2B5EF4-FFF2-40B4-BE49-F238E27FC236}">
                  <a16:creationId xmlns:a16="http://schemas.microsoft.com/office/drawing/2014/main" id="{F27FF66A-C1D4-864E-557F-6BCB3791517F}"/>
                </a:ext>
              </a:extLst>
            </p:cNvPr>
            <p:cNvSpPr txBox="1"/>
            <p:nvPr/>
          </p:nvSpPr>
          <p:spPr>
            <a:xfrm>
              <a:off x="6466555" y="3944038"/>
              <a:ext cx="848299" cy="276999"/>
            </a:xfrm>
            <a:prstGeom prst="rect">
              <a:avLst/>
            </a:prstGeom>
            <a:noFill/>
          </p:spPr>
          <p:txBody>
            <a:bodyPr wrap="square" rtlCol="0">
              <a:spAutoFit/>
            </a:bodyPr>
            <a:lstStyle/>
            <a:p>
              <a:r>
                <a:rPr lang="en-GB" sz="1200"/>
                <a:t>50ns</a:t>
              </a:r>
            </a:p>
          </p:txBody>
        </p:sp>
        <p:sp>
          <p:nvSpPr>
            <p:cNvPr id="17" name="TextBox 16">
              <a:extLst>
                <a:ext uri="{FF2B5EF4-FFF2-40B4-BE49-F238E27FC236}">
                  <a16:creationId xmlns:a16="http://schemas.microsoft.com/office/drawing/2014/main" id="{38DFE905-C098-AA49-54F3-A9B352349626}"/>
                </a:ext>
              </a:extLst>
            </p:cNvPr>
            <p:cNvSpPr txBox="1"/>
            <p:nvPr/>
          </p:nvSpPr>
          <p:spPr>
            <a:xfrm>
              <a:off x="7642442" y="3944038"/>
              <a:ext cx="848299" cy="276999"/>
            </a:xfrm>
            <a:prstGeom prst="rect">
              <a:avLst/>
            </a:prstGeom>
            <a:noFill/>
          </p:spPr>
          <p:txBody>
            <a:bodyPr wrap="square" rtlCol="0">
              <a:spAutoFit/>
            </a:bodyPr>
            <a:lstStyle/>
            <a:p>
              <a:r>
                <a:rPr lang="en-GB" sz="1200"/>
                <a:t>50ns</a:t>
              </a:r>
            </a:p>
          </p:txBody>
        </p:sp>
        <p:sp>
          <p:nvSpPr>
            <p:cNvPr id="18" name="TextBox 17">
              <a:extLst>
                <a:ext uri="{FF2B5EF4-FFF2-40B4-BE49-F238E27FC236}">
                  <a16:creationId xmlns:a16="http://schemas.microsoft.com/office/drawing/2014/main" id="{17F9E696-B4CB-1FBF-7140-EC5922E09811}"/>
                </a:ext>
              </a:extLst>
            </p:cNvPr>
            <p:cNvSpPr txBox="1"/>
            <p:nvPr/>
          </p:nvSpPr>
          <p:spPr>
            <a:xfrm>
              <a:off x="8229254" y="3944037"/>
              <a:ext cx="848299" cy="276999"/>
            </a:xfrm>
            <a:prstGeom prst="rect">
              <a:avLst/>
            </a:prstGeom>
            <a:noFill/>
          </p:spPr>
          <p:txBody>
            <a:bodyPr wrap="square" rtlCol="0">
              <a:spAutoFit/>
            </a:bodyPr>
            <a:lstStyle/>
            <a:p>
              <a:r>
                <a:rPr lang="en-GB" sz="1200"/>
                <a:t>50ns</a:t>
              </a:r>
            </a:p>
          </p:txBody>
        </p:sp>
        <p:sp>
          <p:nvSpPr>
            <p:cNvPr id="19" name="TextBox 18">
              <a:extLst>
                <a:ext uri="{FF2B5EF4-FFF2-40B4-BE49-F238E27FC236}">
                  <a16:creationId xmlns:a16="http://schemas.microsoft.com/office/drawing/2014/main" id="{233DC878-EC4C-D40B-94BD-0784E69BD99F}"/>
                </a:ext>
              </a:extLst>
            </p:cNvPr>
            <p:cNvSpPr txBox="1"/>
            <p:nvPr/>
          </p:nvSpPr>
          <p:spPr>
            <a:xfrm>
              <a:off x="9405141" y="3944036"/>
              <a:ext cx="848299" cy="276999"/>
            </a:xfrm>
            <a:prstGeom prst="rect">
              <a:avLst/>
            </a:prstGeom>
            <a:noFill/>
          </p:spPr>
          <p:txBody>
            <a:bodyPr wrap="square" rtlCol="0">
              <a:spAutoFit/>
            </a:bodyPr>
            <a:lstStyle/>
            <a:p>
              <a:r>
                <a:rPr lang="en-GB" sz="1200"/>
                <a:t>50ns</a:t>
              </a:r>
            </a:p>
          </p:txBody>
        </p:sp>
        <p:sp>
          <p:nvSpPr>
            <p:cNvPr id="20" name="TextBox 19">
              <a:extLst>
                <a:ext uri="{FF2B5EF4-FFF2-40B4-BE49-F238E27FC236}">
                  <a16:creationId xmlns:a16="http://schemas.microsoft.com/office/drawing/2014/main" id="{6ABC5542-B433-FA95-8F0A-122053EA07BA}"/>
                </a:ext>
              </a:extLst>
            </p:cNvPr>
            <p:cNvSpPr txBox="1"/>
            <p:nvPr/>
          </p:nvSpPr>
          <p:spPr>
            <a:xfrm>
              <a:off x="9991953" y="3944035"/>
              <a:ext cx="848299" cy="276999"/>
            </a:xfrm>
            <a:prstGeom prst="rect">
              <a:avLst/>
            </a:prstGeom>
            <a:noFill/>
          </p:spPr>
          <p:txBody>
            <a:bodyPr wrap="square" rtlCol="0">
              <a:spAutoFit/>
            </a:bodyPr>
            <a:lstStyle/>
            <a:p>
              <a:r>
                <a:rPr lang="en-GB" sz="1200"/>
                <a:t>50ns</a:t>
              </a:r>
            </a:p>
          </p:txBody>
        </p:sp>
        <p:cxnSp>
          <p:nvCxnSpPr>
            <p:cNvPr id="22" name="Straight Arrow Connector 21">
              <a:extLst>
                <a:ext uri="{FF2B5EF4-FFF2-40B4-BE49-F238E27FC236}">
                  <a16:creationId xmlns:a16="http://schemas.microsoft.com/office/drawing/2014/main" id="{88458BBE-4DDB-F88B-7D9B-D57D96855B6F}"/>
                </a:ext>
              </a:extLst>
            </p:cNvPr>
            <p:cNvCxnSpPr/>
            <p:nvPr/>
          </p:nvCxnSpPr>
          <p:spPr>
            <a:xfrm>
              <a:off x="6096000" y="4336274"/>
              <a:ext cx="1771878" cy="0"/>
            </a:xfrm>
            <a:prstGeom prst="straightConnector1">
              <a:avLst/>
            </a:prstGeom>
            <a:ln w="4762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AC5EF58-AA90-5386-C643-9FAFA4266CEA}"/>
                </a:ext>
              </a:extLst>
            </p:cNvPr>
            <p:cNvSpPr txBox="1"/>
            <p:nvPr/>
          </p:nvSpPr>
          <p:spPr>
            <a:xfrm>
              <a:off x="6678089" y="4474772"/>
              <a:ext cx="848299" cy="338554"/>
            </a:xfrm>
            <a:prstGeom prst="rect">
              <a:avLst/>
            </a:prstGeom>
            <a:noFill/>
          </p:spPr>
          <p:txBody>
            <a:bodyPr wrap="square" rtlCol="0">
              <a:spAutoFit/>
            </a:bodyPr>
            <a:lstStyle/>
            <a:p>
              <a:r>
                <a:rPr lang="en-GB" sz="1600"/>
                <a:t>20 </a:t>
              </a:r>
              <a:r>
                <a:rPr lang="en-GB" sz="1600" err="1"/>
                <a:t>ms</a:t>
              </a:r>
              <a:endParaRPr lang="en-GB" sz="1600"/>
            </a:p>
          </p:txBody>
        </p:sp>
      </p:grpSp>
    </p:spTree>
    <p:extLst>
      <p:ext uri="{BB962C8B-B14F-4D97-AF65-F5344CB8AC3E}">
        <p14:creationId xmlns:p14="http://schemas.microsoft.com/office/powerpoint/2010/main" val="3953352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SIS_annrep07">
            <a:extLst>
              <a:ext uri="{FF2B5EF4-FFF2-40B4-BE49-F238E27FC236}">
                <a16:creationId xmlns:a16="http://schemas.microsoft.com/office/drawing/2014/main" id="{EE2D9FCF-0065-51E1-6DFB-E69363BBDE27}"/>
              </a:ext>
            </a:extLst>
          </p:cNvPr>
          <p:cNvPicPr>
            <a:picLocks noChangeAspect="1" noChangeArrowheads="1"/>
          </p:cNvPicPr>
          <p:nvPr/>
        </p:nvPicPr>
        <p:blipFill>
          <a:blip r:embed="rId2" cstate="print"/>
          <a:srcRect/>
          <a:stretch>
            <a:fillRect/>
          </a:stretch>
        </p:blipFill>
        <p:spPr bwMode="auto">
          <a:xfrm>
            <a:off x="6639039" y="-985972"/>
            <a:ext cx="3970820" cy="4823943"/>
          </a:xfrm>
          <a:prstGeom prst="rect">
            <a:avLst/>
          </a:prstGeom>
          <a:noFill/>
          <a:ln w="9525">
            <a:noFill/>
            <a:miter lim="800000"/>
            <a:headEnd/>
            <a:tailEnd/>
          </a:ln>
        </p:spPr>
      </p:pic>
      <p:sp>
        <p:nvSpPr>
          <p:cNvPr id="173065" name="Rectangle 9"/>
          <p:cNvSpPr>
            <a:spLocks noChangeArrowheads="1"/>
          </p:cNvSpPr>
          <p:nvPr/>
        </p:nvSpPr>
        <p:spPr bwMode="auto">
          <a:xfrm>
            <a:off x="9499955" y="2070433"/>
            <a:ext cx="127000" cy="174625"/>
          </a:xfrm>
          <a:prstGeom prst="rect">
            <a:avLst/>
          </a:prstGeom>
          <a:noFill/>
          <a:ln w="57150">
            <a:solidFill>
              <a:srgbClr val="FF6699"/>
            </a:solidFill>
            <a:miter lim="800000"/>
            <a:headEnd/>
            <a:tailEnd/>
          </a:ln>
          <a:effectLst/>
        </p:spPr>
        <p:txBody>
          <a:bodyPr wrap="none" anchor="ct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173067" name="Rectangle 11"/>
          <p:cNvSpPr>
            <a:spLocks noChangeArrowheads="1"/>
          </p:cNvSpPr>
          <p:nvPr/>
        </p:nvSpPr>
        <p:spPr bwMode="auto">
          <a:xfrm>
            <a:off x="4999393" y="2097420"/>
            <a:ext cx="1293812"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GB" sz="2000">
                <a:solidFill>
                  <a:srgbClr val="3333CC"/>
                </a:solidFill>
                <a:latin typeface="Trebuchet MS" pitchFamily="34" charset="0"/>
              </a:rPr>
              <a:t>The</a:t>
            </a:r>
            <a:r>
              <a:rPr lang="en-GB" sz="2000">
                <a:solidFill>
                  <a:srgbClr val="000000"/>
                </a:solidFill>
                <a:latin typeface="Trebuchet MS" pitchFamily="34" charset="0"/>
              </a:rPr>
              <a:t> </a:t>
            </a:r>
            <a:r>
              <a:rPr lang="en-GB" sz="2000" i="1">
                <a:solidFill>
                  <a:srgbClr val="FF6699"/>
                </a:solidFill>
                <a:latin typeface="Trebuchet MS" pitchFamily="34" charset="0"/>
              </a:rPr>
              <a:t>Muon Target</a:t>
            </a:r>
            <a:endParaRPr lang="en-GB" sz="2000">
              <a:solidFill>
                <a:srgbClr val="000000"/>
              </a:solidFill>
              <a:latin typeface="Trebuchet MS" pitchFamily="34" charset="0"/>
            </a:endParaRPr>
          </a:p>
        </p:txBody>
      </p:sp>
      <p:cxnSp>
        <p:nvCxnSpPr>
          <p:cNvPr id="173068" name="AutoShape 12"/>
          <p:cNvCxnSpPr>
            <a:cxnSpLocks noChangeShapeType="1"/>
            <a:stCxn id="173067" idx="3"/>
            <a:endCxn id="173065" idx="2"/>
          </p:cNvCxnSpPr>
          <p:nvPr/>
        </p:nvCxnSpPr>
        <p:spPr bwMode="auto">
          <a:xfrm flipV="1">
            <a:off x="6293205" y="2245057"/>
            <a:ext cx="3270250" cy="203200"/>
          </a:xfrm>
          <a:prstGeom prst="bentConnector2">
            <a:avLst/>
          </a:prstGeom>
          <a:noFill/>
          <a:ln w="9525">
            <a:solidFill>
              <a:srgbClr val="FF6699"/>
            </a:solidFill>
            <a:miter lim="800000"/>
            <a:headEnd/>
            <a:tailEnd type="triangle" w="med" len="med"/>
          </a:ln>
          <a:effectLst/>
        </p:spPr>
      </p:cxnSp>
      <p:pic>
        <p:nvPicPr>
          <p:cNvPr id="12" name="Picture 24" descr="target2"/>
          <p:cNvPicPr>
            <a:picLocks noChangeAspect="1" noChangeArrowheads="1"/>
          </p:cNvPicPr>
          <p:nvPr/>
        </p:nvPicPr>
        <p:blipFill>
          <a:blip r:embed="rId3" cstate="print"/>
          <a:srcRect l="21141" r="21141"/>
          <a:stretch>
            <a:fillRect/>
          </a:stretch>
        </p:blipFill>
        <p:spPr bwMode="auto">
          <a:xfrm>
            <a:off x="1961360" y="2485786"/>
            <a:ext cx="2038365" cy="3893027"/>
          </a:xfrm>
          <a:prstGeom prst="rect">
            <a:avLst/>
          </a:prstGeom>
          <a:ln>
            <a:noFill/>
          </a:ln>
          <a:effectLst>
            <a:outerShdw blurRad="292100" dist="139700" dir="2700000" algn="tl" rotWithShape="0">
              <a:srgbClr val="333333">
                <a:alpha val="65000"/>
              </a:srgbClr>
            </a:outerShdw>
          </a:effectLst>
        </p:spPr>
      </p:pic>
      <p:sp>
        <p:nvSpPr>
          <p:cNvPr id="13" name="Freeform 8"/>
          <p:cNvSpPr>
            <a:spLocks/>
          </p:cNvSpPr>
          <p:nvPr/>
        </p:nvSpPr>
        <p:spPr bwMode="auto">
          <a:xfrm>
            <a:off x="6493738" y="4454525"/>
            <a:ext cx="4030663" cy="793750"/>
          </a:xfrm>
          <a:custGeom>
            <a:avLst/>
            <a:gdLst/>
            <a:ahLst/>
            <a:cxnLst>
              <a:cxn ang="0">
                <a:pos x="0" y="0"/>
              </a:cxn>
              <a:cxn ang="0">
                <a:pos x="1288" y="217"/>
              </a:cxn>
              <a:cxn ang="0">
                <a:pos x="2539" y="0"/>
              </a:cxn>
              <a:cxn ang="0">
                <a:pos x="2539" y="500"/>
              </a:cxn>
              <a:cxn ang="0">
                <a:pos x="1342" y="326"/>
              </a:cxn>
              <a:cxn ang="0">
                <a:pos x="0" y="500"/>
              </a:cxn>
              <a:cxn ang="0">
                <a:pos x="0" y="0"/>
              </a:cxn>
            </a:cxnLst>
            <a:rect l="0" t="0" r="r" b="b"/>
            <a:pathLst>
              <a:path w="2539" h="500">
                <a:moveTo>
                  <a:pt x="0" y="0"/>
                </a:moveTo>
                <a:cubicBezTo>
                  <a:pt x="217" y="76"/>
                  <a:pt x="865" y="217"/>
                  <a:pt x="1288" y="217"/>
                </a:cubicBezTo>
                <a:cubicBezTo>
                  <a:pt x="1711" y="217"/>
                  <a:pt x="2322" y="58"/>
                  <a:pt x="2539" y="0"/>
                </a:cubicBezTo>
                <a:cubicBezTo>
                  <a:pt x="2539" y="0"/>
                  <a:pt x="2539" y="249"/>
                  <a:pt x="2539" y="500"/>
                </a:cubicBezTo>
                <a:cubicBezTo>
                  <a:pt x="2312" y="421"/>
                  <a:pt x="1765" y="326"/>
                  <a:pt x="1342" y="326"/>
                </a:cubicBezTo>
                <a:cubicBezTo>
                  <a:pt x="919" y="326"/>
                  <a:pt x="227" y="448"/>
                  <a:pt x="0" y="500"/>
                </a:cubicBezTo>
                <a:cubicBezTo>
                  <a:pt x="0" y="500"/>
                  <a:pt x="0" y="0"/>
                  <a:pt x="0" y="0"/>
                </a:cubicBezTo>
                <a:close/>
              </a:path>
            </a:pathLst>
          </a:custGeom>
          <a:solidFill>
            <a:schemeClr val="hlink"/>
          </a:solidFill>
          <a:ln w="9525">
            <a:noFill/>
            <a:round/>
            <a:headEnd/>
            <a:tailEnd/>
          </a:ln>
          <a:effectLst/>
        </p:spPr>
        <p:txBody>
          <a:bodyP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14" name="Rectangle 7"/>
          <p:cNvSpPr>
            <a:spLocks noChangeArrowheads="1"/>
          </p:cNvSpPr>
          <p:nvPr/>
        </p:nvSpPr>
        <p:spPr bwMode="auto">
          <a:xfrm rot="2690262">
            <a:off x="8436837" y="4095751"/>
            <a:ext cx="215900" cy="1584325"/>
          </a:xfrm>
          <a:prstGeom prst="rect">
            <a:avLst/>
          </a:pr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15" name="AutoShape 9"/>
          <p:cNvSpPr>
            <a:spLocks noChangeArrowheads="1"/>
          </p:cNvSpPr>
          <p:nvPr/>
        </p:nvSpPr>
        <p:spPr bwMode="auto">
          <a:xfrm>
            <a:off x="5196750" y="4527550"/>
            <a:ext cx="1223962" cy="647700"/>
          </a:xfrm>
          <a:prstGeom prst="rightArrow">
            <a:avLst>
              <a:gd name="adj1" fmla="val 50000"/>
              <a:gd name="adj2" fmla="val 47243"/>
            </a:avLst>
          </a:prstGeom>
          <a:solidFill>
            <a:schemeClr val="hlink"/>
          </a:solidFill>
          <a:ln w="9525">
            <a:solidFill>
              <a:schemeClr val="tx1"/>
            </a:solidFill>
            <a:miter lim="800000"/>
            <a:headEnd/>
            <a:tailEnd/>
          </a:ln>
          <a:effectLst/>
        </p:spPr>
        <p:txBody>
          <a:bodyPr wrap="none" anchor="ctr"/>
          <a:lstStyle/>
          <a:p>
            <a:pPr algn="ctr" eaLnBrk="0" fontAlgn="base" hangingPunct="0">
              <a:spcBef>
                <a:spcPct val="0"/>
              </a:spcBef>
              <a:spcAft>
                <a:spcPct val="0"/>
              </a:spcAft>
            </a:pPr>
            <a:r>
              <a:rPr lang="en-GB" sz="2000">
                <a:solidFill>
                  <a:srgbClr val="333399"/>
                </a:solidFill>
                <a:latin typeface="Trebuchet MS" pitchFamily="34" charset="0"/>
              </a:rPr>
              <a:t>Protons</a:t>
            </a:r>
            <a:endParaRPr lang="en-US" sz="2000">
              <a:solidFill>
                <a:srgbClr val="333399"/>
              </a:solidFill>
              <a:latin typeface="Trebuchet MS" pitchFamily="34" charset="0"/>
            </a:endParaRPr>
          </a:p>
        </p:txBody>
      </p:sp>
      <p:sp>
        <p:nvSpPr>
          <p:cNvPr id="16" name="Text Box 15"/>
          <p:cNvSpPr txBox="1">
            <a:spLocks noChangeArrowheads="1"/>
          </p:cNvSpPr>
          <p:nvPr/>
        </p:nvSpPr>
        <p:spPr bwMode="auto">
          <a:xfrm>
            <a:off x="7247800" y="5707064"/>
            <a:ext cx="2146300"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2000">
                <a:solidFill>
                  <a:srgbClr val="333399"/>
                </a:solidFill>
                <a:latin typeface="Trebuchet MS" pitchFamily="34" charset="0"/>
              </a:rPr>
              <a:t>Pions and muons</a:t>
            </a:r>
            <a:endParaRPr lang="en-US" sz="2000">
              <a:solidFill>
                <a:srgbClr val="333399"/>
              </a:solidFill>
              <a:latin typeface="Trebuchet MS" pitchFamily="34" charset="0"/>
            </a:endParaRPr>
          </a:p>
        </p:txBody>
      </p:sp>
      <p:sp>
        <p:nvSpPr>
          <p:cNvPr id="17" name="Text Box 17"/>
          <p:cNvSpPr txBox="1">
            <a:spLocks noChangeArrowheads="1"/>
          </p:cNvSpPr>
          <p:nvPr/>
        </p:nvSpPr>
        <p:spPr bwMode="auto">
          <a:xfrm>
            <a:off x="6420712" y="4125914"/>
            <a:ext cx="1524000"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2000">
                <a:solidFill>
                  <a:srgbClr val="333399"/>
                </a:solidFill>
                <a:latin typeface="Trebuchet MS" pitchFamily="34" charset="0"/>
              </a:rPr>
              <a:t>Beam focus</a:t>
            </a:r>
            <a:endParaRPr lang="en-US" sz="2000">
              <a:solidFill>
                <a:srgbClr val="333399"/>
              </a:solidFill>
              <a:latin typeface="Trebuchet MS" pitchFamily="34" charset="0"/>
            </a:endParaRPr>
          </a:p>
        </p:txBody>
      </p:sp>
      <p:sp>
        <p:nvSpPr>
          <p:cNvPr id="18" name="Line 18"/>
          <p:cNvSpPr>
            <a:spLocks noChangeShapeType="1"/>
          </p:cNvSpPr>
          <p:nvPr/>
        </p:nvSpPr>
        <p:spPr bwMode="auto">
          <a:xfrm>
            <a:off x="7716112" y="4486276"/>
            <a:ext cx="431800" cy="360363"/>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19" name="AutoShape 19"/>
          <p:cNvSpPr>
            <a:spLocks noChangeArrowheads="1"/>
          </p:cNvSpPr>
          <p:nvPr/>
        </p:nvSpPr>
        <p:spPr bwMode="auto">
          <a:xfrm rot="4152548">
            <a:off x="8508275" y="5278438"/>
            <a:ext cx="576262" cy="144462"/>
          </a:xfrm>
          <a:prstGeom prst="rightArrow">
            <a:avLst>
              <a:gd name="adj1" fmla="val 50000"/>
              <a:gd name="adj2" fmla="val 99726"/>
            </a:avLst>
          </a:prstGeom>
          <a:solidFill>
            <a:schemeClr val="accent2"/>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20" name="AutoShape 20"/>
          <p:cNvSpPr>
            <a:spLocks noChangeArrowheads="1"/>
          </p:cNvSpPr>
          <p:nvPr/>
        </p:nvSpPr>
        <p:spPr bwMode="auto">
          <a:xfrm rot="5926975">
            <a:off x="8220938" y="5278438"/>
            <a:ext cx="576262" cy="144463"/>
          </a:xfrm>
          <a:prstGeom prst="rightArrow">
            <a:avLst>
              <a:gd name="adj1" fmla="val 50000"/>
              <a:gd name="adj2" fmla="val 99725"/>
            </a:avLst>
          </a:prstGeom>
          <a:solidFill>
            <a:schemeClr val="accent2"/>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21" name="AutoShape 21"/>
          <p:cNvSpPr>
            <a:spLocks noChangeArrowheads="1"/>
          </p:cNvSpPr>
          <p:nvPr/>
        </p:nvSpPr>
        <p:spPr bwMode="auto">
          <a:xfrm rot="17301429">
            <a:off x="8363813" y="4270376"/>
            <a:ext cx="576263" cy="144463"/>
          </a:xfrm>
          <a:prstGeom prst="rightArrow">
            <a:avLst>
              <a:gd name="adj1" fmla="val 50000"/>
              <a:gd name="adj2" fmla="val 99725"/>
            </a:avLst>
          </a:prstGeom>
          <a:solidFill>
            <a:schemeClr val="accent2"/>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22" name="AutoShape 22"/>
          <p:cNvSpPr>
            <a:spLocks noChangeArrowheads="1"/>
          </p:cNvSpPr>
          <p:nvPr/>
        </p:nvSpPr>
        <p:spPr bwMode="auto">
          <a:xfrm rot="14113623">
            <a:off x="8005038" y="4414838"/>
            <a:ext cx="576262" cy="144463"/>
          </a:xfrm>
          <a:prstGeom prst="rightArrow">
            <a:avLst>
              <a:gd name="adj1" fmla="val 50000"/>
              <a:gd name="adj2" fmla="val 99725"/>
            </a:avLst>
          </a:prstGeom>
          <a:solidFill>
            <a:schemeClr val="accent2"/>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GB" sz="2000">
              <a:solidFill>
                <a:srgbClr val="333399"/>
              </a:solidFill>
              <a:latin typeface="Trebuchet MS" pitchFamily="34" charset="0"/>
            </a:endParaRPr>
          </a:p>
        </p:txBody>
      </p:sp>
      <p:sp>
        <p:nvSpPr>
          <p:cNvPr id="23" name="Text Box 23"/>
          <p:cNvSpPr txBox="1">
            <a:spLocks noChangeArrowheads="1"/>
          </p:cNvSpPr>
          <p:nvPr/>
        </p:nvSpPr>
        <p:spPr bwMode="auto">
          <a:xfrm>
            <a:off x="7139851" y="5351464"/>
            <a:ext cx="917575"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2000">
                <a:solidFill>
                  <a:srgbClr val="333399"/>
                </a:solidFill>
                <a:latin typeface="Trebuchet MS" pitchFamily="34" charset="0"/>
              </a:rPr>
              <a:t>Target</a:t>
            </a:r>
            <a:endParaRPr lang="en-US" sz="2000">
              <a:solidFill>
                <a:srgbClr val="333399"/>
              </a:solidFill>
              <a:latin typeface="Trebuchet MS" pitchFamily="34" charset="0"/>
            </a:endParaRPr>
          </a:p>
        </p:txBody>
      </p:sp>
      <p:sp>
        <p:nvSpPr>
          <p:cNvPr id="25" name="Rectangle 6"/>
          <p:cNvSpPr>
            <a:spLocks noChangeArrowheads="1"/>
          </p:cNvSpPr>
          <p:nvPr/>
        </p:nvSpPr>
        <p:spPr bwMode="auto">
          <a:xfrm>
            <a:off x="1571269" y="994618"/>
            <a:ext cx="4379587" cy="923330"/>
          </a:xfrm>
          <a:prstGeom prst="rect">
            <a:avLst/>
          </a:prstGeom>
          <a:noFill/>
          <a:ln w="9525">
            <a:noFill/>
            <a:miter lim="800000"/>
            <a:headEnd/>
            <a:tailEnd/>
          </a:ln>
          <a:effectLst/>
        </p:spPr>
        <p:txBody>
          <a:bodyPr wrap="square">
            <a:spAutoFit/>
          </a:bodyPr>
          <a:lstStyle/>
          <a:p>
            <a:pPr marL="263525" indent="-263525" eaLnBrk="0" fontAlgn="base" hangingPunct="0">
              <a:spcBef>
                <a:spcPct val="0"/>
              </a:spcBef>
              <a:spcAft>
                <a:spcPct val="0"/>
              </a:spcAft>
              <a:buFontTx/>
              <a:buChar char="•"/>
            </a:pPr>
            <a:r>
              <a:rPr lang="en-GB"/>
              <a:t>Made of graphite</a:t>
            </a:r>
          </a:p>
          <a:p>
            <a:pPr marL="263525" indent="-263525" eaLnBrk="0" fontAlgn="base" hangingPunct="0">
              <a:spcBef>
                <a:spcPct val="0"/>
              </a:spcBef>
              <a:spcAft>
                <a:spcPct val="0"/>
              </a:spcAft>
              <a:buFontTx/>
              <a:buChar char="•"/>
            </a:pPr>
            <a:endParaRPr lang="en-GB"/>
          </a:p>
          <a:p>
            <a:pPr marL="263525" indent="-263525" eaLnBrk="0" fontAlgn="base" hangingPunct="0">
              <a:spcBef>
                <a:spcPct val="0"/>
              </a:spcBef>
              <a:spcAft>
                <a:spcPct val="0"/>
              </a:spcAft>
              <a:buFontTx/>
              <a:buChar char="•"/>
            </a:pPr>
            <a:r>
              <a:rPr lang="en-GB"/>
              <a:t>Takes ~5% of the proton beam</a:t>
            </a:r>
          </a:p>
        </p:txBody>
      </p:sp>
      <p:sp>
        <p:nvSpPr>
          <p:cNvPr id="2" name="Title 1">
            <a:extLst>
              <a:ext uri="{FF2B5EF4-FFF2-40B4-BE49-F238E27FC236}">
                <a16:creationId xmlns:a16="http://schemas.microsoft.com/office/drawing/2014/main" id="{69EAD065-E84A-6D09-8138-A1F0DC0D4ECB}"/>
              </a:ext>
            </a:extLst>
          </p:cNvPr>
          <p:cNvSpPr txBox="1">
            <a:spLocks/>
          </p:cNvSpPr>
          <p:nvPr/>
        </p:nvSpPr>
        <p:spPr>
          <a:xfrm>
            <a:off x="0" y="365125"/>
            <a:ext cx="11087100" cy="473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a:lstStyle>
          <a:p>
            <a:r>
              <a:rPr lang="en-GB"/>
              <a:t>Muon Production Target</a:t>
            </a:r>
            <a:br>
              <a:rPr lang="en-GB"/>
            </a:b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3065"/>
                                        </p:tgtEl>
                                        <p:attrNameLst>
                                          <p:attrName>style.visibility</p:attrName>
                                        </p:attrNameLst>
                                      </p:cBhvr>
                                      <p:to>
                                        <p:strVal val="visible"/>
                                      </p:to>
                                    </p:set>
                                    <p:anim calcmode="lin" valueType="num">
                                      <p:cBhvr>
                                        <p:cTn id="7" dur="1000" fill="hold"/>
                                        <p:tgtEl>
                                          <p:spTgt spid="173065"/>
                                        </p:tgtEl>
                                        <p:attrNameLst>
                                          <p:attrName>ppt_w</p:attrName>
                                        </p:attrNameLst>
                                      </p:cBhvr>
                                      <p:tavLst>
                                        <p:tav tm="0">
                                          <p:val>
                                            <p:fltVal val="0"/>
                                          </p:val>
                                        </p:tav>
                                        <p:tav tm="100000">
                                          <p:val>
                                            <p:strVal val="#ppt_w"/>
                                          </p:val>
                                        </p:tav>
                                      </p:tavLst>
                                    </p:anim>
                                    <p:anim calcmode="lin" valueType="num">
                                      <p:cBhvr>
                                        <p:cTn id="8" dur="1000" fill="hold"/>
                                        <p:tgtEl>
                                          <p:spTgt spid="173065"/>
                                        </p:tgtEl>
                                        <p:attrNameLst>
                                          <p:attrName>ppt_h</p:attrName>
                                        </p:attrNameLst>
                                      </p:cBhvr>
                                      <p:tavLst>
                                        <p:tav tm="0">
                                          <p:val>
                                            <p:fltVal val="0"/>
                                          </p:val>
                                        </p:tav>
                                        <p:tav tm="100000">
                                          <p:val>
                                            <p:strVal val="#ppt_h"/>
                                          </p:val>
                                        </p:tav>
                                      </p:tavLst>
                                    </p:anim>
                                    <p:anim calcmode="lin" valueType="num">
                                      <p:cBhvr>
                                        <p:cTn id="9" dur="1000" fill="hold"/>
                                        <p:tgtEl>
                                          <p:spTgt spid="1730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30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A6056-0363-A710-DD7B-AC17F135596B}"/>
            </a:ext>
          </a:extLst>
        </p:cNvPr>
        <p:cNvGrpSpPr/>
        <p:nvPr/>
      </p:nvGrpSpPr>
      <p:grpSpPr>
        <a:xfrm>
          <a:off x="0" y="0"/>
          <a:ext cx="0" cy="0"/>
          <a:chOff x="0" y="0"/>
          <a:chExt cx="0" cy="0"/>
        </a:xfrm>
      </p:grpSpPr>
      <p:pic>
        <p:nvPicPr>
          <p:cNvPr id="6" name="Picture 4" descr="ISIS_annrep07">
            <a:extLst>
              <a:ext uri="{FF2B5EF4-FFF2-40B4-BE49-F238E27FC236}">
                <a16:creationId xmlns:a16="http://schemas.microsoft.com/office/drawing/2014/main" id="{466AC70D-71B0-EE60-17BC-34FFF3C10C1D}"/>
              </a:ext>
            </a:extLst>
          </p:cNvPr>
          <p:cNvPicPr>
            <a:picLocks noChangeAspect="1" noChangeArrowheads="1"/>
          </p:cNvPicPr>
          <p:nvPr/>
        </p:nvPicPr>
        <p:blipFill>
          <a:blip r:embed="rId2" cstate="print"/>
          <a:srcRect/>
          <a:stretch>
            <a:fillRect/>
          </a:stretch>
        </p:blipFill>
        <p:spPr bwMode="auto">
          <a:xfrm>
            <a:off x="828517" y="864793"/>
            <a:ext cx="3970820" cy="4823943"/>
          </a:xfrm>
          <a:prstGeom prst="rect">
            <a:avLst/>
          </a:prstGeom>
          <a:noFill/>
          <a:ln w="9525">
            <a:noFill/>
            <a:miter lim="800000"/>
            <a:headEnd/>
            <a:tailEnd/>
          </a:ln>
        </p:spPr>
      </p:pic>
      <p:grpSp>
        <p:nvGrpSpPr>
          <p:cNvPr id="7" name="Group 5">
            <a:extLst>
              <a:ext uri="{FF2B5EF4-FFF2-40B4-BE49-F238E27FC236}">
                <a16:creationId xmlns:a16="http://schemas.microsoft.com/office/drawing/2014/main" id="{5FB801E4-D571-4F88-FB94-61A53295D165}"/>
              </a:ext>
            </a:extLst>
          </p:cNvPr>
          <p:cNvGrpSpPr>
            <a:grpSpLocks/>
          </p:cNvGrpSpPr>
          <p:nvPr/>
        </p:nvGrpSpPr>
        <p:grpSpPr bwMode="auto">
          <a:xfrm>
            <a:off x="2446623" y="1233880"/>
            <a:ext cx="8724900" cy="4759327"/>
            <a:chOff x="264" y="425"/>
            <a:chExt cx="5496" cy="2998"/>
          </a:xfrm>
        </p:grpSpPr>
        <p:grpSp>
          <p:nvGrpSpPr>
            <p:cNvPr id="8" name="Group 6">
              <a:extLst>
                <a:ext uri="{FF2B5EF4-FFF2-40B4-BE49-F238E27FC236}">
                  <a16:creationId xmlns:a16="http://schemas.microsoft.com/office/drawing/2014/main" id="{D49CE52D-36DC-7A03-E006-E610D1957F35}"/>
                </a:ext>
              </a:extLst>
            </p:cNvPr>
            <p:cNvGrpSpPr>
              <a:grpSpLocks/>
            </p:cNvGrpSpPr>
            <p:nvPr/>
          </p:nvGrpSpPr>
          <p:grpSpPr bwMode="auto">
            <a:xfrm>
              <a:off x="2846" y="425"/>
              <a:ext cx="2914" cy="2628"/>
              <a:chOff x="2827" y="587"/>
              <a:chExt cx="2598" cy="2341"/>
            </a:xfrm>
          </p:grpSpPr>
          <p:pic>
            <p:nvPicPr>
              <p:cNvPr id="12" name="Picture 11" descr="ISIS_annrep07">
                <a:extLst>
                  <a:ext uri="{FF2B5EF4-FFF2-40B4-BE49-F238E27FC236}">
                    <a16:creationId xmlns:a16="http://schemas.microsoft.com/office/drawing/2014/main" id="{B3F2549D-16DF-24FC-1791-14C65F6C4F56}"/>
                  </a:ext>
                </a:extLst>
              </p:cNvPr>
              <p:cNvPicPr>
                <a:picLocks noChangeAspect="1" noChangeArrowheads="1"/>
              </p:cNvPicPr>
              <p:nvPr/>
            </p:nvPicPr>
            <p:blipFill>
              <a:blip r:embed="rId3" cstate="print"/>
              <a:srcRect l="49129" t="56134" r="22862" b="23541"/>
              <a:stretch>
                <a:fillRect/>
              </a:stretch>
            </p:blipFill>
            <p:spPr bwMode="auto">
              <a:xfrm>
                <a:off x="2827" y="693"/>
                <a:ext cx="2446" cy="2157"/>
              </a:xfrm>
              <a:prstGeom prst="rect">
                <a:avLst/>
              </a:prstGeom>
              <a:noFill/>
              <a:ln w="9525">
                <a:noFill/>
                <a:miter lim="800000"/>
                <a:headEnd/>
                <a:tailEnd/>
              </a:ln>
            </p:spPr>
          </p:pic>
          <p:sp>
            <p:nvSpPr>
              <p:cNvPr id="13" name="Rectangle 12">
                <a:extLst>
                  <a:ext uri="{FF2B5EF4-FFF2-40B4-BE49-F238E27FC236}">
                    <a16:creationId xmlns:a16="http://schemas.microsoft.com/office/drawing/2014/main" id="{29733939-5F6F-A1C6-AEA2-D1B654D2305D}"/>
                  </a:ext>
                </a:extLst>
              </p:cNvPr>
              <p:cNvSpPr>
                <a:spLocks noChangeArrowheads="1"/>
              </p:cNvSpPr>
              <p:nvPr/>
            </p:nvSpPr>
            <p:spPr bwMode="auto">
              <a:xfrm>
                <a:off x="4756" y="2327"/>
                <a:ext cx="391" cy="601"/>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4" name="Rectangle 13">
                <a:extLst>
                  <a:ext uri="{FF2B5EF4-FFF2-40B4-BE49-F238E27FC236}">
                    <a16:creationId xmlns:a16="http://schemas.microsoft.com/office/drawing/2014/main" id="{6F0CDB5B-A232-466E-4588-4F3A913968F6}"/>
                  </a:ext>
                </a:extLst>
              </p:cNvPr>
              <p:cNvSpPr>
                <a:spLocks noChangeArrowheads="1"/>
              </p:cNvSpPr>
              <p:nvPr/>
            </p:nvSpPr>
            <p:spPr bwMode="auto">
              <a:xfrm>
                <a:off x="5001" y="1936"/>
                <a:ext cx="376" cy="959"/>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5" name="Rectangle 14">
                <a:extLst>
                  <a:ext uri="{FF2B5EF4-FFF2-40B4-BE49-F238E27FC236}">
                    <a16:creationId xmlns:a16="http://schemas.microsoft.com/office/drawing/2014/main" id="{C338EBDA-0068-8BAD-DE3D-0AED64CEC153}"/>
                  </a:ext>
                </a:extLst>
              </p:cNvPr>
              <p:cNvSpPr>
                <a:spLocks noChangeArrowheads="1"/>
              </p:cNvSpPr>
              <p:nvPr/>
            </p:nvSpPr>
            <p:spPr bwMode="auto">
              <a:xfrm>
                <a:off x="4839" y="587"/>
                <a:ext cx="586" cy="582"/>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grpSp>
        <p:sp>
          <p:nvSpPr>
            <p:cNvPr id="9" name="Oval 11">
              <a:extLst>
                <a:ext uri="{FF2B5EF4-FFF2-40B4-BE49-F238E27FC236}">
                  <a16:creationId xmlns:a16="http://schemas.microsoft.com/office/drawing/2014/main" id="{C636792C-9FB5-FC6D-8615-56AC15A063BD}"/>
                </a:ext>
              </a:extLst>
            </p:cNvPr>
            <p:cNvSpPr>
              <a:spLocks noChangeArrowheads="1"/>
            </p:cNvSpPr>
            <p:nvPr/>
          </p:nvSpPr>
          <p:spPr bwMode="auto">
            <a:xfrm>
              <a:off x="2580" y="494"/>
              <a:ext cx="3180" cy="2929"/>
            </a:xfrm>
            <a:prstGeom prst="ellipse">
              <a:avLst/>
            </a:prstGeom>
            <a:noFill/>
            <a:ln w="9525">
              <a:solidFill>
                <a:srgbClr val="808080"/>
              </a:solidFill>
              <a:round/>
              <a:headEnd/>
              <a:tailEnd/>
            </a:ln>
          </p:spPr>
          <p:txBody>
            <a:bodyPr wrap="none" anchor="ctr"/>
            <a:lstStyle/>
            <a:p>
              <a:pPr eaLnBrk="0" hangingPunct="0"/>
              <a:endParaRPr lang="en-GB" sz="2000">
                <a:solidFill>
                  <a:srgbClr val="333399"/>
                </a:solidFill>
                <a:latin typeface="Trebuchet MS" pitchFamily="34" charset="0"/>
              </a:endParaRPr>
            </a:p>
          </p:txBody>
        </p:sp>
        <p:sp>
          <p:nvSpPr>
            <p:cNvPr id="10" name="Oval 12">
              <a:extLst>
                <a:ext uri="{FF2B5EF4-FFF2-40B4-BE49-F238E27FC236}">
                  <a16:creationId xmlns:a16="http://schemas.microsoft.com/office/drawing/2014/main" id="{A777E607-E60C-82FC-6260-A0570A869194}"/>
                </a:ext>
              </a:extLst>
            </p:cNvPr>
            <p:cNvSpPr>
              <a:spLocks noChangeArrowheads="1"/>
            </p:cNvSpPr>
            <p:nvPr/>
          </p:nvSpPr>
          <p:spPr bwMode="auto">
            <a:xfrm>
              <a:off x="264" y="1735"/>
              <a:ext cx="898" cy="834"/>
            </a:xfrm>
            <a:prstGeom prst="ellipse">
              <a:avLst/>
            </a:prstGeom>
            <a:solidFill>
              <a:srgbClr val="EAEAEA">
                <a:alpha val="50195"/>
              </a:srgbClr>
            </a:solidFill>
            <a:ln w="9525">
              <a:solidFill>
                <a:srgbClr val="808080"/>
              </a:solidFill>
              <a:round/>
              <a:headEnd/>
              <a:tailEnd/>
            </a:ln>
          </p:spPr>
          <p:txBody>
            <a:bodyPr wrap="none" anchor="ctr"/>
            <a:lstStyle/>
            <a:p>
              <a:pPr eaLnBrk="0" hangingPunct="0"/>
              <a:endParaRPr lang="en-GB" sz="2000">
                <a:solidFill>
                  <a:srgbClr val="333399"/>
                </a:solidFill>
                <a:latin typeface="Trebuchet MS" pitchFamily="34" charset="0"/>
              </a:endParaRPr>
            </a:p>
          </p:txBody>
        </p:sp>
        <p:cxnSp>
          <p:nvCxnSpPr>
            <p:cNvPr id="11" name="AutoShape 13">
              <a:extLst>
                <a:ext uri="{FF2B5EF4-FFF2-40B4-BE49-F238E27FC236}">
                  <a16:creationId xmlns:a16="http://schemas.microsoft.com/office/drawing/2014/main" id="{E19A17FD-6520-0250-6D4C-758BAE7D1F45}"/>
                </a:ext>
              </a:extLst>
            </p:cNvPr>
            <p:cNvCxnSpPr>
              <a:cxnSpLocks noChangeShapeType="1"/>
              <a:stCxn id="10" idx="7"/>
              <a:endCxn id="9" idx="2"/>
            </p:cNvCxnSpPr>
            <p:nvPr/>
          </p:nvCxnSpPr>
          <p:spPr bwMode="auto">
            <a:xfrm>
              <a:off x="1030" y="1857"/>
              <a:ext cx="1550" cy="101"/>
            </a:xfrm>
            <a:prstGeom prst="straightConnector1">
              <a:avLst/>
            </a:prstGeom>
            <a:noFill/>
            <a:ln w="9525">
              <a:solidFill>
                <a:srgbClr val="000000"/>
              </a:solidFill>
              <a:round/>
              <a:headEnd type="oval" w="med" len="med"/>
              <a:tailEnd type="stealth" w="lg" len="lg"/>
            </a:ln>
          </p:spPr>
        </p:cxnSp>
      </p:grpSp>
      <p:sp>
        <p:nvSpPr>
          <p:cNvPr id="16" name="TextBox 15">
            <a:extLst>
              <a:ext uri="{FF2B5EF4-FFF2-40B4-BE49-F238E27FC236}">
                <a16:creationId xmlns:a16="http://schemas.microsoft.com/office/drawing/2014/main" id="{71C8CA2B-91E6-2DAB-2C69-2084A8B629D7}"/>
              </a:ext>
            </a:extLst>
          </p:cNvPr>
          <p:cNvSpPr txBox="1"/>
          <p:nvPr/>
        </p:nvSpPr>
        <p:spPr>
          <a:xfrm>
            <a:off x="7874000" y="4275845"/>
            <a:ext cx="1313081" cy="400110"/>
          </a:xfrm>
          <a:prstGeom prst="rect">
            <a:avLst/>
          </a:prstGeom>
          <a:noFill/>
        </p:spPr>
        <p:txBody>
          <a:bodyPr wrap="square" rtlCol="0">
            <a:spAutoFit/>
          </a:bodyPr>
          <a:lstStyle/>
          <a:p>
            <a:r>
              <a:rPr lang="en-GB" sz="2000" err="1">
                <a:solidFill>
                  <a:srgbClr val="215185"/>
                </a:solidFill>
                <a:latin typeface="Calibri" panose="020F0502020204030204" pitchFamily="34" charset="0"/>
              </a:rPr>
              <a:t>MuX</a:t>
            </a:r>
            <a:r>
              <a:rPr lang="en-GB" sz="2000">
                <a:solidFill>
                  <a:srgbClr val="215185"/>
                </a:solidFill>
                <a:latin typeface="Calibri" panose="020F0502020204030204" pitchFamily="34" charset="0"/>
              </a:rPr>
              <a:t>/MEIS</a:t>
            </a:r>
          </a:p>
        </p:txBody>
      </p:sp>
      <p:sp>
        <p:nvSpPr>
          <p:cNvPr id="2" name="Title 1">
            <a:extLst>
              <a:ext uri="{FF2B5EF4-FFF2-40B4-BE49-F238E27FC236}">
                <a16:creationId xmlns:a16="http://schemas.microsoft.com/office/drawing/2014/main" id="{2DFBC60F-14A3-3979-4EBD-A667450B9EDE}"/>
              </a:ext>
            </a:extLst>
          </p:cNvPr>
          <p:cNvSpPr>
            <a:spLocks noGrp="1"/>
          </p:cNvSpPr>
          <p:nvPr>
            <p:ph type="title" idx="4294967295"/>
          </p:nvPr>
        </p:nvSpPr>
        <p:spPr>
          <a:xfrm>
            <a:off x="0" y="365125"/>
            <a:ext cx="11087100" cy="473075"/>
          </a:xfrm>
        </p:spPr>
        <p:txBody>
          <a:bodyPr/>
          <a:lstStyle/>
          <a:p>
            <a:r>
              <a:rPr lang="en-GB"/>
              <a:t>Muons at ISIS</a:t>
            </a:r>
            <a:br>
              <a:rPr lang="en-GB"/>
            </a:br>
            <a:endParaRPr lang="en-GB"/>
          </a:p>
        </p:txBody>
      </p:sp>
    </p:spTree>
    <p:extLst>
      <p:ext uri="{BB962C8B-B14F-4D97-AF65-F5344CB8AC3E}">
        <p14:creationId xmlns:p14="http://schemas.microsoft.com/office/powerpoint/2010/main" val="1790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8785e35-4af9-43d1-8745-88b55cf0d4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8EA2CBFAE5464D8B590CB0FE9FDF74" ma:contentTypeVersion="18" ma:contentTypeDescription="Create a new document." ma:contentTypeScope="" ma:versionID="cb0455d1cdb5340c3f9ac8c7323364ae">
  <xsd:schema xmlns:xsd="http://www.w3.org/2001/XMLSchema" xmlns:xs="http://www.w3.org/2001/XMLSchema" xmlns:p="http://schemas.microsoft.com/office/2006/metadata/properties" xmlns:ns3="e8785e35-4af9-43d1-8745-88b55cf0d46b" xmlns:ns4="19a5072a-c90b-4bd3-a68a-b7abbd4b55f2" targetNamespace="http://schemas.microsoft.com/office/2006/metadata/properties" ma:root="true" ma:fieldsID="e84ba585665d366a16b8f3eb38717a34" ns3:_="" ns4:_="">
    <xsd:import namespace="e8785e35-4af9-43d1-8745-88b55cf0d46b"/>
    <xsd:import namespace="19a5072a-c90b-4bd3-a68a-b7abbd4b55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785e35-4af9-43d1-8745-88b55cf0d4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a5072a-c90b-4bd3-a68a-b7abbd4b55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25207-CF50-4DBD-A61A-BF827526417D}">
  <ds:schemaRefs>
    <ds:schemaRef ds:uri="http://schemas.microsoft.com/sharepoint/v3/contenttype/forms"/>
  </ds:schemaRefs>
</ds:datastoreItem>
</file>

<file path=customXml/itemProps2.xml><?xml version="1.0" encoding="utf-8"?>
<ds:datastoreItem xmlns:ds="http://schemas.openxmlformats.org/officeDocument/2006/customXml" ds:itemID="{7871941C-0A58-4C85-97EE-31E24EFC91E9}">
  <ds:schemaRefs>
    <ds:schemaRef ds:uri="19a5072a-c90b-4bd3-a68a-b7abbd4b55f2"/>
    <ds:schemaRef ds:uri="e8785e35-4af9-43d1-8745-88b55cf0d4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7D86623-2EC7-4A37-B7C5-9F4CC5CEBC4B}">
  <ds:schemaRefs>
    <ds:schemaRef ds:uri="19a5072a-c90b-4bd3-a68a-b7abbd4b55f2"/>
    <ds:schemaRef ds:uri="e8785e35-4af9-43d1-8745-88b55cf0d4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1012</TotalTime>
  <Words>3669</Words>
  <Application>Microsoft Office PowerPoint</Application>
  <PresentationFormat>Widescreen</PresentationFormat>
  <Paragraphs>671</Paragraphs>
  <Slides>69</Slides>
  <Notes>13</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69</vt:i4>
      </vt:variant>
    </vt:vector>
  </HeadingPairs>
  <TitlesOfParts>
    <vt:vector size="91" baseType="lpstr">
      <vt:lpstr>Arial</vt:lpstr>
      <vt:lpstr>Arial Narrow</vt:lpstr>
      <vt:lpstr>Calibri</vt:lpstr>
      <vt:lpstr>Century</vt:lpstr>
      <vt:lpstr>Courier New</vt:lpstr>
      <vt:lpstr>Helvetica</vt:lpstr>
      <vt:lpstr>HelveticaNeue Regular</vt:lpstr>
      <vt:lpstr>Lucida Sans</vt:lpstr>
      <vt:lpstr>Roboto</vt:lpstr>
      <vt:lpstr>Segoe UI</vt:lpstr>
      <vt:lpstr>System Font Regular</vt:lpstr>
      <vt:lpstr>Times New Roman</vt:lpstr>
      <vt:lpstr>Trebuchet MS</vt:lpstr>
      <vt:lpstr>Wingdings</vt:lpstr>
      <vt:lpstr>ISIS Small Bottom Banner</vt:lpstr>
      <vt:lpstr>1_ISIS Small Bottom Banner</vt:lpstr>
      <vt:lpstr>3_Pattern</vt:lpstr>
      <vt:lpstr>1_Title slide</vt:lpstr>
      <vt:lpstr>3_Title slide</vt:lpstr>
      <vt:lpstr>4_Pattern</vt:lpstr>
      <vt:lpstr>5_Pattern</vt:lpstr>
      <vt:lpstr>2_ISIS Small Bottom Banner</vt:lpstr>
      <vt:lpstr>Advancement of the ISIS muon facility</vt:lpstr>
      <vt:lpstr>PowerPoint Presentation</vt:lpstr>
      <vt:lpstr>PowerPoint Presentation</vt:lpstr>
      <vt:lpstr>PowerPoint Presentation</vt:lpstr>
      <vt:lpstr>Over Forty Years ago – Muons @ISIS</vt:lpstr>
      <vt:lpstr>40 years since the inception of muons</vt:lpstr>
      <vt:lpstr>Muons at ISIS </vt:lpstr>
      <vt:lpstr>PowerPoint Presentation</vt:lpstr>
      <vt:lpstr>Muons at ISIS </vt:lpstr>
      <vt:lpstr>Muons Instruments at ISIS </vt:lpstr>
      <vt:lpstr>ISIS Muon Instrument Suite</vt:lpstr>
      <vt:lpstr>Breath of Science now</vt:lpstr>
      <vt:lpstr>Current Developments</vt:lpstr>
      <vt:lpstr>Current Developments – Pulse Compression</vt:lpstr>
      <vt:lpstr>ISIS Proton Pulse Compression</vt:lpstr>
      <vt:lpstr>Muon target optimisation</vt:lpstr>
      <vt:lpstr>Current Developments – Super MuSR</vt:lpstr>
      <vt:lpstr>Super-MuSR</vt:lpstr>
      <vt:lpstr>Super-MuSR Science Drivers</vt:lpstr>
      <vt:lpstr>PowerPoint Presentation</vt:lpstr>
      <vt:lpstr>Current Developments – Future Instrument Plans</vt:lpstr>
      <vt:lpstr>Our Future Plans:  Proposed Endeavour+ instruments</vt:lpstr>
      <vt:lpstr>nuEMU  High data rate Improved frequency response Small samples Enhanced Laser facility </vt:lpstr>
      <vt:lpstr>nuEMU: Science case</vt:lpstr>
      <vt:lpstr>nuEMU: Beamline extension</vt:lpstr>
      <vt:lpstr>nuEMU: Major Upgrade of EMU</vt:lpstr>
      <vt:lpstr>Chimera  State-of-the-art instrument to replace a 30+ year old spectrometer Optimised for µ- and µ+ with variable muon momentum </vt:lpstr>
      <vt:lpstr>Optimised RIKEN-RAL spectrometer - Chimera</vt:lpstr>
      <vt:lpstr>CHIMERA</vt:lpstr>
      <vt:lpstr>New Instrument MuX</vt:lpstr>
      <vt:lpstr>Why use muons</vt:lpstr>
      <vt:lpstr>MuX Science Program</vt:lpstr>
      <vt:lpstr>Examples</vt:lpstr>
      <vt:lpstr>Protecting electronics from cosmic invaders </vt:lpstr>
      <vt:lpstr>PowerPoint Presentation</vt:lpstr>
      <vt:lpstr>Current Developments – SWARM – Low Energy Muons &lt;100 keV</vt:lpstr>
      <vt:lpstr>A slow muon beam at ISIS</vt:lpstr>
      <vt:lpstr>Possible Cooling Schemes for ISIS</vt:lpstr>
      <vt:lpstr>Test Experiments at ISIS</vt:lpstr>
      <vt:lpstr>Current Developments – Imaging</vt:lpstr>
      <vt:lpstr>Elemental Mapping</vt:lpstr>
      <vt:lpstr>Muography  MeV/c Dependence – 10 min (decay µ+) </vt:lpstr>
      <vt:lpstr>Alkaline Battery (70 MeV/c µ−)</vt:lpstr>
      <vt:lpstr>Future Detectors</vt:lpstr>
      <vt:lpstr>Challenges with Super-MuSR and beyond</vt:lpstr>
      <vt:lpstr>Si-pixel detectors</vt:lpstr>
      <vt:lpstr>Option 1 – Positron counting</vt:lpstr>
      <vt:lpstr>Option 2 – Positron tracking</vt:lpstr>
      <vt:lpstr>Option 3 – Muon and positron tracking</vt:lpstr>
      <vt:lpstr>A New Source – ISIS-II </vt:lpstr>
      <vt:lpstr>ISIS-II: the successor to ISIS</vt:lpstr>
      <vt:lpstr>PowerPoint Presentation</vt:lpstr>
      <vt:lpstr>PowerPoint Presentation</vt:lpstr>
      <vt:lpstr>PowerPoint Presentation</vt:lpstr>
      <vt:lpstr>PowerPoint Presentation</vt:lpstr>
      <vt:lpstr>PowerPoint Presentation</vt:lpstr>
      <vt:lpstr>Muon target: Comparing two options</vt:lpstr>
      <vt:lpstr>Summary</vt:lpstr>
      <vt:lpstr>PowerPoint Presentation</vt:lpstr>
      <vt:lpstr>Summary</vt:lpstr>
      <vt:lpstr>PowerPoint Presentation</vt:lpstr>
      <vt:lpstr>Current Developments – Computation techniques</vt:lpstr>
      <vt:lpstr>New ‘Instrument’ -  COMET </vt:lpstr>
      <vt:lpstr>Developments: Software – Machine Learning</vt:lpstr>
      <vt:lpstr>Bayesian model selection and parameter estimation</vt:lpstr>
      <vt:lpstr>Possible Cooling Schemes for ISIS</vt:lpstr>
      <vt:lpstr>Possible Cooling Schemes for ISIS</vt:lpstr>
      <vt:lpstr>Possible Cooling Schemes for ISIS</vt:lpstr>
      <vt:lpstr>Test Experiments at ISIS</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Hillier, Adrian (STFC,RAL,ISIS)</dc:creator>
  <cp:lastModifiedBy>Hillier, Adrian (STFC,RAL,ISIS)</cp:lastModifiedBy>
  <cp:revision>1</cp:revision>
  <dcterms:created xsi:type="dcterms:W3CDTF">2018-08-28T13:58:02Z</dcterms:created>
  <dcterms:modified xsi:type="dcterms:W3CDTF">2025-05-27T05:32:55Z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0x010100BD8EA2CBFAE5464D8B590CB0FE9FDF74</vt:lpwstr>
  </property>
</Properties>
</file>