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media/image24.jpg" ContentType="image/png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media/image27.jpg" ContentType="image/png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media/image29.jpg" ContentType="image/png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charts/chart1.xml" ContentType="application/vnd.openxmlformats-officedocument.drawingml.chart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8" r:id="rId3"/>
    <p:sldId id="284" r:id="rId4"/>
    <p:sldId id="414" r:id="rId5"/>
    <p:sldId id="415" r:id="rId6"/>
    <p:sldId id="300" r:id="rId7"/>
    <p:sldId id="301" r:id="rId8"/>
    <p:sldId id="398" r:id="rId9"/>
    <p:sldId id="304" r:id="rId10"/>
    <p:sldId id="413" r:id="rId11"/>
    <p:sldId id="400" r:id="rId12"/>
    <p:sldId id="306" r:id="rId13"/>
    <p:sldId id="401" r:id="rId14"/>
    <p:sldId id="329" r:id="rId15"/>
    <p:sldId id="412" r:id="rId16"/>
    <p:sldId id="416" r:id="rId17"/>
    <p:sldId id="410" r:id="rId18"/>
    <p:sldId id="402" r:id="rId19"/>
    <p:sldId id="403" r:id="rId20"/>
    <p:sldId id="330" r:id="rId21"/>
    <p:sldId id="409" r:id="rId22"/>
    <p:sldId id="407" r:id="rId23"/>
    <p:sldId id="332" r:id="rId24"/>
    <p:sldId id="411" r:id="rId25"/>
    <p:sldId id="408" r:id="rId26"/>
    <p:sldId id="395" r:id="rId27"/>
  </p:sldIdLst>
  <p:sldSz cx="12192000" cy="6858000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7" userDrawn="1">
          <p15:clr>
            <a:srgbClr val="A4A3A4"/>
          </p15:clr>
        </p15:guide>
        <p15:guide id="2" pos="3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ABBFD57-AB31-40D8-995E-DE2D528B166D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19C0968A-21BD-4D74-A467-3E3F9AA78793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28F208-1FCD-46E8-B264-CE362C96AE22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BC07BDDA-3434-41B7-8181-9675CB2441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8B4B1452-C9FF-4916-9B1B-C1F9F4D70FB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53ACC11E-AA10-4F0E-B3CC-4354DEA6FB25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AE96E9CC-AE87-4FB8-8126-9EA55F159C0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0933AE2E-AA73-44A8-8A3C-355B2FF239F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4" autoAdjust="0"/>
    <p:restoredTop sz="93627"/>
  </p:normalViewPr>
  <p:slideViewPr>
    <p:cSldViewPr snapToGrid="0" showGuides="1">
      <p:cViewPr varScale="1">
        <p:scale>
          <a:sx n="123" d="100"/>
          <a:sy n="123" d="100"/>
        </p:scale>
        <p:origin x="232" y="208"/>
      </p:cViewPr>
      <p:guideLst>
        <p:guide orient="horz" pos="2037"/>
        <p:guide pos="38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328680505846"/>
          <c:y val="3.0855539971949501E-2"/>
          <c:w val="0.57820433837619389"/>
          <c:h val="0.864067321178121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Technique Design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2025.6</c:v>
                </c:pt>
                <c:pt idx="1">
                  <c:v>2025.1</c:v>
                </c:pt>
                <c:pt idx="2">
                  <c:v>2025.1</c:v>
                </c:pt>
                <c:pt idx="3">
                  <c:v>2025.1</c:v>
                </c:pt>
                <c:pt idx="4">
                  <c:v>2024.1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6C-C24A-9028-C0FA65056B8E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Engineering Development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1.5</c:v>
                </c:pt>
                <c:pt idx="3">
                  <c:v>2.5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6C-C24A-9028-C0FA65056B8E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Installation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6C-C24A-9028-C0FA65056B8E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Trial Run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工作表1!$A$2:$A$6</c:f>
              <c:strCache>
                <c:ptCount val="5"/>
                <c:pt idx="0">
                  <c:v>Beam test</c:v>
                </c:pt>
                <c:pt idx="1">
                  <c:v>Spectrometer</c:v>
                </c:pt>
                <c:pt idx="2">
                  <c:v>Target Station</c:v>
                </c:pt>
                <c:pt idx="3">
                  <c:v>Muon Beamline</c:v>
                </c:pt>
                <c:pt idx="4">
                  <c:v>Civil Construction</c:v>
                </c:pt>
              </c:strCache>
            </c:strRef>
          </c:cat>
          <c:val>
            <c:numRef>
              <c:f>工作表1!$E$2:$E$6</c:f>
              <c:numCache>
                <c:formatCode>General</c:formatCode>
                <c:ptCount val="5"/>
                <c:pt idx="0">
                  <c:v>1.2</c:v>
                </c:pt>
                <c:pt idx="1">
                  <c:v>1.7</c:v>
                </c:pt>
                <c:pt idx="2">
                  <c:v>1.7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6C-C24A-9028-C0FA65056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4370216"/>
        <c:axId val="-2144367240"/>
      </c:barChart>
      <c:catAx>
        <c:axId val="-2144370216"/>
        <c:scaling>
          <c:orientation val="minMax"/>
        </c:scaling>
        <c:delete val="0"/>
        <c:axPos val="l"/>
        <c:minorGridlines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44367240"/>
        <c:crossesAt val="2023"/>
        <c:auto val="1"/>
        <c:lblAlgn val="ctr"/>
        <c:lblOffset val="100"/>
        <c:noMultiLvlLbl val="0"/>
      </c:catAx>
      <c:valAx>
        <c:axId val="-2144367240"/>
        <c:scaling>
          <c:orientation val="minMax"/>
          <c:max val="2030.1"/>
          <c:min val="2024.1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44370216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9600938452992531"/>
          <c:y val="0.14698876876014619"/>
          <c:w val="0.19598804122519889"/>
          <c:h val="0.5545495908383120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18832-93F9-1748-89D7-1C14F7244C61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85BE81-16D6-4948-8998-9874E17F39B0}">
      <dgm:prSet phldrT="[文本]"/>
      <dgm:spPr/>
      <dgm:t>
        <a:bodyPr/>
        <a:lstStyle/>
        <a:p>
          <a:r>
            <a:rPr lang="en-US" altLang="zh-CN" dirty="0"/>
            <a:t>High-energy</a:t>
          </a:r>
          <a:r>
            <a:rPr lang="zh-CN" altLang="en-US" dirty="0"/>
            <a:t> </a:t>
          </a:r>
          <a:r>
            <a:rPr lang="en-US" altLang="zh-CN" dirty="0" err="1"/>
            <a:t>MuSR</a:t>
          </a:r>
          <a:endParaRPr lang="zh-CN" altLang="en-US" dirty="0"/>
        </a:p>
      </dgm:t>
    </dgm:pt>
    <dgm:pt modelId="{578D7510-F04B-2249-9720-5E289AAE2214}" type="parTrans" cxnId="{A904B07F-B0AA-BC43-BE85-5F375A57E892}">
      <dgm:prSet/>
      <dgm:spPr/>
      <dgm:t>
        <a:bodyPr/>
        <a:lstStyle/>
        <a:p>
          <a:endParaRPr lang="zh-CN" altLang="en-US"/>
        </a:p>
      </dgm:t>
    </dgm:pt>
    <dgm:pt modelId="{4344C2BB-3A77-D548-8CCD-C2FAAF32AE79}" type="sibTrans" cxnId="{A904B07F-B0AA-BC43-BE85-5F375A57E892}">
      <dgm:prSet/>
      <dgm:spPr/>
      <dgm:t>
        <a:bodyPr/>
        <a:lstStyle/>
        <a:p>
          <a:endParaRPr lang="zh-CN" altLang="en-US"/>
        </a:p>
      </dgm:t>
    </dgm:pt>
    <dgm:pt modelId="{8364A5C5-2D2B-7C4E-8288-6584F1AFB722}">
      <dgm:prSet phldrT="[文本]" custT="1"/>
      <dgm:spPr/>
      <dgm:t>
        <a:bodyPr/>
        <a:lstStyle/>
        <a:p>
          <a:r>
            <a:rPr lang="en-US" altLang="zh-CN" sz="1800" dirty="0"/>
            <a:t>Thick</a:t>
          </a:r>
          <a:r>
            <a:rPr lang="zh-CN" altLang="en-US" sz="1800" dirty="0"/>
            <a:t> </a:t>
          </a:r>
          <a:r>
            <a:rPr lang="en-US" altLang="zh-CN" sz="1800" dirty="0"/>
            <a:t>Samples</a:t>
          </a:r>
          <a:endParaRPr lang="zh-CN" altLang="en-US" sz="1800" dirty="0"/>
        </a:p>
      </dgm:t>
    </dgm:pt>
    <dgm:pt modelId="{8E361D57-BC91-8D4F-9565-A43914071AA0}" type="parTrans" cxnId="{1AE367F3-6ED2-BE48-A913-B8FB361AFC70}">
      <dgm:prSet/>
      <dgm:spPr/>
      <dgm:t>
        <a:bodyPr/>
        <a:lstStyle/>
        <a:p>
          <a:endParaRPr lang="zh-CN" altLang="en-US"/>
        </a:p>
      </dgm:t>
    </dgm:pt>
    <dgm:pt modelId="{0B1DAEBF-5ABE-CE42-949E-A615E8E2AD2F}" type="sibTrans" cxnId="{1AE367F3-6ED2-BE48-A913-B8FB361AFC70}">
      <dgm:prSet/>
      <dgm:spPr/>
      <dgm:t>
        <a:bodyPr/>
        <a:lstStyle/>
        <a:p>
          <a:endParaRPr lang="zh-CN" altLang="en-US"/>
        </a:p>
      </dgm:t>
    </dgm:pt>
    <dgm:pt modelId="{9ECEFBA4-E6D0-1C46-9D11-DDFF166EF778}">
      <dgm:prSet phldrT="[文本]"/>
      <dgm:spPr/>
      <dgm:t>
        <a:bodyPr/>
        <a:lstStyle/>
        <a:p>
          <a:r>
            <a:rPr lang="en-US" altLang="zh-CN" dirty="0"/>
            <a:t>Depth</a:t>
          </a:r>
          <a:r>
            <a:rPr lang="zh-CN" altLang="en-US" dirty="0"/>
            <a:t> </a:t>
          </a:r>
          <a:r>
            <a:rPr lang="en-US" altLang="zh-CN" dirty="0"/>
            <a:t>scan</a:t>
          </a:r>
          <a:r>
            <a:rPr lang="zh-CN" altLang="en-US" dirty="0"/>
            <a:t> </a:t>
          </a:r>
          <a:r>
            <a:rPr lang="en-US" altLang="zh-CN" dirty="0"/>
            <a:t>MIXE</a:t>
          </a:r>
          <a:endParaRPr lang="zh-CN" altLang="en-US" dirty="0"/>
        </a:p>
      </dgm:t>
    </dgm:pt>
    <dgm:pt modelId="{927EF6E0-D4B3-6B4B-B54F-411F297498C1}" type="parTrans" cxnId="{ACDCAFA5-CF4F-6849-815D-9FA6D4F4E3D2}">
      <dgm:prSet/>
      <dgm:spPr/>
      <dgm:t>
        <a:bodyPr/>
        <a:lstStyle/>
        <a:p>
          <a:endParaRPr lang="zh-CN" altLang="en-US"/>
        </a:p>
      </dgm:t>
    </dgm:pt>
    <dgm:pt modelId="{0BEF92DD-5FF6-454F-957E-71B2E856817D}" type="sibTrans" cxnId="{ACDCAFA5-CF4F-6849-815D-9FA6D4F4E3D2}">
      <dgm:prSet/>
      <dgm:spPr/>
      <dgm:t>
        <a:bodyPr/>
        <a:lstStyle/>
        <a:p>
          <a:endParaRPr lang="zh-CN" altLang="en-US"/>
        </a:p>
      </dgm:t>
    </dgm:pt>
    <dgm:pt modelId="{1EFB0771-5466-1F47-9B4D-836C7918E46A}">
      <dgm:prSet phldrT="[文本]" custT="1"/>
      <dgm:spPr/>
      <dgm:t>
        <a:bodyPr/>
        <a:lstStyle/>
        <a:p>
          <a:r>
            <a:rPr lang="en-US" altLang="zh-CN" sz="1600" dirty="0"/>
            <a:t>Depth</a:t>
          </a:r>
          <a:r>
            <a:rPr lang="zh-CN" altLang="en-US" sz="1600" dirty="0"/>
            <a:t> </a:t>
          </a:r>
          <a:r>
            <a:rPr lang="en-US" altLang="zh-CN" sz="1600" dirty="0"/>
            <a:t>scan</a:t>
          </a:r>
          <a:r>
            <a:rPr lang="zh-CN" altLang="en-US" sz="1600" dirty="0"/>
            <a:t> </a:t>
          </a:r>
          <a:r>
            <a:rPr lang="en-US" altLang="zh-CN" sz="1600" dirty="0"/>
            <a:t>for</a:t>
          </a:r>
          <a:r>
            <a:rPr lang="zh-CN" altLang="en-US" sz="1600" dirty="0"/>
            <a:t> </a:t>
          </a:r>
          <a:r>
            <a:rPr lang="en-US" altLang="zh-CN" sz="1600" dirty="0"/>
            <a:t>archaeology</a:t>
          </a:r>
          <a:endParaRPr lang="zh-CN" altLang="en-US" sz="1600" dirty="0"/>
        </a:p>
      </dgm:t>
    </dgm:pt>
    <dgm:pt modelId="{E2EC85C2-2994-5D4B-ADA2-14C379CFA9B7}" type="parTrans" cxnId="{D503E5B6-DD2A-8642-91B7-8FDBDCE42D86}">
      <dgm:prSet/>
      <dgm:spPr/>
      <dgm:t>
        <a:bodyPr/>
        <a:lstStyle/>
        <a:p>
          <a:endParaRPr lang="zh-CN" altLang="en-US"/>
        </a:p>
      </dgm:t>
    </dgm:pt>
    <dgm:pt modelId="{5031CB0F-690C-4F4B-9A97-4DA3D20F43BB}" type="sibTrans" cxnId="{D503E5B6-DD2A-8642-91B7-8FDBDCE42D86}">
      <dgm:prSet/>
      <dgm:spPr/>
      <dgm:t>
        <a:bodyPr/>
        <a:lstStyle/>
        <a:p>
          <a:endParaRPr lang="zh-CN" altLang="en-US"/>
        </a:p>
      </dgm:t>
    </dgm:pt>
    <dgm:pt modelId="{93CB10F9-19C1-0246-9C75-7584ABDC593D}">
      <dgm:prSet phldrT="[文本]"/>
      <dgm:spPr/>
      <dgm:t>
        <a:bodyPr/>
        <a:lstStyle/>
        <a:p>
          <a:r>
            <a:rPr lang="en-US" altLang="zh-CN" dirty="0"/>
            <a:t>Single</a:t>
          </a:r>
          <a:r>
            <a:rPr lang="zh-CN" altLang="en-US" dirty="0"/>
            <a:t> </a:t>
          </a:r>
          <a:r>
            <a:rPr lang="en-US" altLang="zh-CN" dirty="0"/>
            <a:t>Event</a:t>
          </a:r>
          <a:r>
            <a:rPr lang="zh-CN" altLang="en-US" dirty="0"/>
            <a:t> </a:t>
          </a:r>
          <a:r>
            <a:rPr lang="en-US" altLang="zh-CN" dirty="0"/>
            <a:t>Effect</a:t>
          </a:r>
          <a:endParaRPr lang="zh-CN" altLang="en-US" dirty="0"/>
        </a:p>
      </dgm:t>
    </dgm:pt>
    <dgm:pt modelId="{4CF2744D-7AFB-5E41-BB51-2685590CFCBD}" type="parTrans" cxnId="{066E165B-6422-9543-BB04-72D3E53576D9}">
      <dgm:prSet/>
      <dgm:spPr/>
      <dgm:t>
        <a:bodyPr/>
        <a:lstStyle/>
        <a:p>
          <a:endParaRPr lang="zh-CN" altLang="en-US"/>
        </a:p>
      </dgm:t>
    </dgm:pt>
    <dgm:pt modelId="{B00AAA43-3569-7644-8046-4A00EFF04483}" type="sibTrans" cxnId="{066E165B-6422-9543-BB04-72D3E53576D9}">
      <dgm:prSet/>
      <dgm:spPr/>
      <dgm:t>
        <a:bodyPr/>
        <a:lstStyle/>
        <a:p>
          <a:endParaRPr lang="zh-CN" altLang="en-US"/>
        </a:p>
      </dgm:t>
    </dgm:pt>
    <dgm:pt modelId="{428471CC-CC2B-6C4D-849B-78D8B8A92C9C}">
      <dgm:prSet phldrT="[文本]"/>
      <dgm:spPr/>
      <dgm:t>
        <a:bodyPr/>
        <a:lstStyle/>
        <a:p>
          <a:r>
            <a:rPr lang="en-US" altLang="zh-CN" dirty="0"/>
            <a:t>Large</a:t>
          </a:r>
          <a:r>
            <a:rPr lang="zh-CN" altLang="en-US" dirty="0"/>
            <a:t> </a:t>
          </a:r>
          <a:r>
            <a:rPr lang="en-US" altLang="zh-CN" dirty="0"/>
            <a:t>capture</a:t>
          </a:r>
          <a:r>
            <a:rPr lang="zh-CN" altLang="en-US" dirty="0"/>
            <a:t> </a:t>
          </a:r>
          <a:r>
            <a:rPr lang="en-US" altLang="zh-CN" dirty="0"/>
            <a:t>cross</a:t>
          </a:r>
          <a:r>
            <a:rPr lang="zh-CN" altLang="en-US" dirty="0"/>
            <a:t> </a:t>
          </a:r>
          <a:r>
            <a:rPr lang="en-US" altLang="zh-CN" dirty="0"/>
            <a:t>section</a:t>
          </a:r>
          <a:r>
            <a:rPr lang="zh-CN" altLang="en-US" dirty="0"/>
            <a:t> </a:t>
          </a:r>
          <a:r>
            <a:rPr lang="en-US" altLang="zh-CN" dirty="0"/>
            <a:t>of</a:t>
          </a:r>
          <a:r>
            <a:rPr lang="zh-CN" altLang="en-US" dirty="0"/>
            <a:t> </a:t>
          </a:r>
          <a:r>
            <a:rPr lang="en-US" altLang="zh-CN" dirty="0" err="1"/>
            <a:t>μ</a:t>
          </a:r>
          <a:r>
            <a:rPr lang="en-US" altLang="zh-CN" baseline="30000" dirty="0"/>
            <a:t>-</a:t>
          </a:r>
          <a:endParaRPr lang="zh-CN" altLang="en-US" dirty="0"/>
        </a:p>
      </dgm:t>
    </dgm:pt>
    <dgm:pt modelId="{A337AEE2-177D-DE4C-AE0D-6F7C28AE8596}" type="parTrans" cxnId="{9889A41C-F144-4345-955C-7BC677B0CB13}">
      <dgm:prSet/>
      <dgm:spPr/>
      <dgm:t>
        <a:bodyPr/>
        <a:lstStyle/>
        <a:p>
          <a:endParaRPr lang="zh-CN" altLang="en-US"/>
        </a:p>
      </dgm:t>
    </dgm:pt>
    <dgm:pt modelId="{D2ABD5A5-374E-2642-8021-77371975D3C8}" type="sibTrans" cxnId="{9889A41C-F144-4345-955C-7BC677B0CB13}">
      <dgm:prSet/>
      <dgm:spPr/>
      <dgm:t>
        <a:bodyPr/>
        <a:lstStyle/>
        <a:p>
          <a:endParaRPr lang="zh-CN" altLang="en-US"/>
        </a:p>
      </dgm:t>
    </dgm:pt>
    <dgm:pt modelId="{73FC0201-1D35-BF43-81B0-3F6C4E37480F}">
      <dgm:prSet phldrT="[文本]"/>
      <dgm:spPr/>
      <dgm:t>
        <a:bodyPr/>
        <a:lstStyle/>
        <a:p>
          <a:r>
            <a:rPr lang="en-US" altLang="zh-CN" dirty="0"/>
            <a:t>Muon</a:t>
          </a:r>
        </a:p>
        <a:p>
          <a:r>
            <a:rPr lang="en-US" altLang="zh-CN" dirty="0"/>
            <a:t>Imaging</a:t>
          </a:r>
          <a:endParaRPr lang="zh-CN" altLang="en-US" dirty="0"/>
        </a:p>
      </dgm:t>
    </dgm:pt>
    <dgm:pt modelId="{8327BD14-DAB5-6749-BFA4-6B0C0323B2A1}" type="parTrans" cxnId="{5218691E-CD15-FF46-8A9A-0F175B3E728D}">
      <dgm:prSet/>
      <dgm:spPr/>
      <dgm:t>
        <a:bodyPr/>
        <a:lstStyle/>
        <a:p>
          <a:endParaRPr lang="zh-CN" altLang="en-US"/>
        </a:p>
      </dgm:t>
    </dgm:pt>
    <dgm:pt modelId="{DFCC63F8-9916-A140-B0D6-E42520DC6220}" type="sibTrans" cxnId="{5218691E-CD15-FF46-8A9A-0F175B3E728D}">
      <dgm:prSet/>
      <dgm:spPr/>
      <dgm:t>
        <a:bodyPr/>
        <a:lstStyle/>
        <a:p>
          <a:endParaRPr lang="zh-CN" altLang="en-US"/>
        </a:p>
      </dgm:t>
    </dgm:pt>
    <dgm:pt modelId="{9F290F80-E5A4-CD4A-8C18-B20AD4377109}">
      <dgm:prSet phldrT="[文本]"/>
      <dgm:spPr/>
      <dgm:t>
        <a:bodyPr/>
        <a:lstStyle/>
        <a:p>
          <a:r>
            <a:rPr lang="en-US" altLang="zh-CN" dirty="0"/>
            <a:t>Thick</a:t>
          </a:r>
          <a:r>
            <a:rPr lang="zh-CN" altLang="en-US" dirty="0"/>
            <a:t> </a:t>
          </a:r>
          <a:r>
            <a:rPr lang="en-US" altLang="zh-CN" dirty="0"/>
            <a:t>samples</a:t>
          </a:r>
          <a:endParaRPr lang="zh-CN" altLang="en-US" dirty="0"/>
        </a:p>
      </dgm:t>
    </dgm:pt>
    <dgm:pt modelId="{BF16B459-AE8B-2441-BFFC-995F9156FC42}" type="parTrans" cxnId="{984218ED-E3CF-664F-A7B4-CAEF694A05D0}">
      <dgm:prSet/>
      <dgm:spPr/>
      <dgm:t>
        <a:bodyPr/>
        <a:lstStyle/>
        <a:p>
          <a:endParaRPr lang="zh-CN" altLang="en-US"/>
        </a:p>
      </dgm:t>
    </dgm:pt>
    <dgm:pt modelId="{AC4216B3-4DC5-6C4E-8CA9-447079FC2386}" type="sibTrans" cxnId="{984218ED-E3CF-664F-A7B4-CAEF694A05D0}">
      <dgm:prSet/>
      <dgm:spPr/>
      <dgm:t>
        <a:bodyPr/>
        <a:lstStyle/>
        <a:p>
          <a:endParaRPr lang="zh-CN" altLang="en-US"/>
        </a:p>
      </dgm:t>
    </dgm:pt>
    <dgm:pt modelId="{ABA501D0-725B-C544-A847-51F09BBD8AD5}">
      <dgm:prSet phldrT="[文本]" custT="1"/>
      <dgm:spPr/>
      <dgm:t>
        <a:bodyPr/>
        <a:lstStyle/>
        <a:p>
          <a:endParaRPr lang="zh-CN" altLang="en-US" sz="1600" dirty="0"/>
        </a:p>
      </dgm:t>
    </dgm:pt>
    <dgm:pt modelId="{C9D75501-B6E4-D649-9D68-12051DA3ACC5}" type="parTrans" cxnId="{1A58DEB0-16B2-C240-BAD1-1B02F4CB3C79}">
      <dgm:prSet/>
      <dgm:spPr/>
      <dgm:t>
        <a:bodyPr/>
        <a:lstStyle/>
        <a:p>
          <a:endParaRPr lang="zh-CN" altLang="en-US"/>
        </a:p>
      </dgm:t>
    </dgm:pt>
    <dgm:pt modelId="{865BD6EF-EC95-E841-A522-93FF699DEB74}" type="sibTrans" cxnId="{1A58DEB0-16B2-C240-BAD1-1B02F4CB3C79}">
      <dgm:prSet/>
      <dgm:spPr/>
      <dgm:t>
        <a:bodyPr/>
        <a:lstStyle/>
        <a:p>
          <a:endParaRPr lang="zh-CN" altLang="en-US"/>
        </a:p>
      </dgm:t>
    </dgm:pt>
    <dgm:pt modelId="{07A6A8C6-25BD-4D42-83FD-96923154515D}">
      <dgm:prSet phldrT="[文本]" custT="1"/>
      <dgm:spPr/>
      <dgm:t>
        <a:bodyPr/>
        <a:lstStyle/>
        <a:p>
          <a:r>
            <a:rPr lang="en-US" altLang="zh-CN" sz="1800" dirty="0"/>
            <a:t>Samples</a:t>
          </a:r>
          <a:r>
            <a:rPr lang="zh-CN" altLang="en-US" sz="1800" dirty="0"/>
            <a:t> </a:t>
          </a:r>
          <a:r>
            <a:rPr lang="en-US" altLang="zh-CN" sz="1800" dirty="0"/>
            <a:t>in</a:t>
          </a:r>
          <a:r>
            <a:rPr lang="zh-CN" altLang="en-US" sz="1800" dirty="0"/>
            <a:t> </a:t>
          </a:r>
          <a:r>
            <a:rPr lang="en-US" altLang="zh-CN" sz="1800" dirty="0"/>
            <a:t>container</a:t>
          </a:r>
          <a:endParaRPr lang="zh-CN" altLang="en-US" sz="1800" dirty="0"/>
        </a:p>
      </dgm:t>
    </dgm:pt>
    <dgm:pt modelId="{859815DF-20AC-A646-A73E-9EDA2DDF81E9}" type="parTrans" cxnId="{25BA2951-F1FD-2C42-8365-0E6510C63026}">
      <dgm:prSet/>
      <dgm:spPr/>
      <dgm:t>
        <a:bodyPr/>
        <a:lstStyle/>
        <a:p>
          <a:endParaRPr lang="zh-CN" altLang="en-US"/>
        </a:p>
      </dgm:t>
    </dgm:pt>
    <dgm:pt modelId="{73CB12DE-4A5C-FC42-AC36-F86F92948353}" type="sibTrans" cxnId="{25BA2951-F1FD-2C42-8365-0E6510C63026}">
      <dgm:prSet/>
      <dgm:spPr/>
      <dgm:t>
        <a:bodyPr/>
        <a:lstStyle/>
        <a:p>
          <a:endParaRPr lang="zh-CN" altLang="en-US"/>
        </a:p>
      </dgm:t>
    </dgm:pt>
    <dgm:pt modelId="{EE274D58-C0B9-0F44-8B13-89D2AF45D9D0}">
      <dgm:prSet phldrT="[文本]" custT="1"/>
      <dgm:spPr/>
      <dgm:t>
        <a:bodyPr/>
        <a:lstStyle/>
        <a:p>
          <a:r>
            <a:rPr lang="en-US" altLang="zh-CN" sz="1800" dirty="0"/>
            <a:t>High</a:t>
          </a:r>
          <a:r>
            <a:rPr lang="zh-CN" altLang="en-US" sz="1800" dirty="0"/>
            <a:t> </a:t>
          </a:r>
          <a:r>
            <a:rPr lang="en-US" altLang="zh-CN" sz="1800" dirty="0"/>
            <a:t>field</a:t>
          </a:r>
          <a:endParaRPr lang="zh-CN" altLang="en-US" sz="1800" dirty="0"/>
        </a:p>
      </dgm:t>
    </dgm:pt>
    <dgm:pt modelId="{AD17C721-A3AC-4A44-B979-73A900D93C33}" type="parTrans" cxnId="{14EA2FB1-586B-624C-8742-198A1B8B8740}">
      <dgm:prSet/>
      <dgm:spPr/>
      <dgm:t>
        <a:bodyPr/>
        <a:lstStyle/>
        <a:p>
          <a:endParaRPr lang="zh-CN" altLang="en-US"/>
        </a:p>
      </dgm:t>
    </dgm:pt>
    <dgm:pt modelId="{B79EFC4A-1318-1041-95F4-D990197495E1}" type="sibTrans" cxnId="{14EA2FB1-586B-624C-8742-198A1B8B8740}">
      <dgm:prSet/>
      <dgm:spPr/>
      <dgm:t>
        <a:bodyPr/>
        <a:lstStyle/>
        <a:p>
          <a:endParaRPr lang="zh-CN" altLang="en-US"/>
        </a:p>
      </dgm:t>
    </dgm:pt>
    <dgm:pt modelId="{90339F08-2562-784C-BD62-799B20F5A307}">
      <dgm:prSet phldrT="[文本]" custT="1"/>
      <dgm:spPr/>
      <dgm:t>
        <a:bodyPr/>
        <a:lstStyle/>
        <a:p>
          <a:r>
            <a:rPr lang="en-US" altLang="zh-CN" sz="1600" dirty="0"/>
            <a:t>Thick</a:t>
          </a:r>
          <a:r>
            <a:rPr lang="zh-CN" altLang="en-US" sz="1600" dirty="0"/>
            <a:t> </a:t>
          </a:r>
          <a:r>
            <a:rPr lang="en-US" altLang="zh-CN" sz="1600" dirty="0"/>
            <a:t>moon</a:t>
          </a:r>
          <a:r>
            <a:rPr lang="zh-CN" altLang="en-US" sz="1600" dirty="0"/>
            <a:t> </a:t>
          </a:r>
          <a:r>
            <a:rPr lang="en-US" altLang="zh-CN" sz="1600" dirty="0"/>
            <a:t>rock</a:t>
          </a:r>
          <a:endParaRPr lang="zh-CN" altLang="en-US" sz="1600" dirty="0"/>
        </a:p>
      </dgm:t>
    </dgm:pt>
    <dgm:pt modelId="{E0EE3B3B-D9DB-F04C-AF78-BA370E5D58FC}" type="parTrans" cxnId="{095B3557-B690-FA49-95A7-0F2A0C2DF72E}">
      <dgm:prSet/>
      <dgm:spPr/>
      <dgm:t>
        <a:bodyPr/>
        <a:lstStyle/>
        <a:p>
          <a:endParaRPr lang="zh-CN" altLang="en-US"/>
        </a:p>
      </dgm:t>
    </dgm:pt>
    <dgm:pt modelId="{4EFAF51C-992E-EA47-80A8-E9644DE6A4D0}" type="sibTrans" cxnId="{095B3557-B690-FA49-95A7-0F2A0C2DF72E}">
      <dgm:prSet/>
      <dgm:spPr/>
      <dgm:t>
        <a:bodyPr/>
        <a:lstStyle/>
        <a:p>
          <a:endParaRPr lang="zh-CN" altLang="en-US"/>
        </a:p>
      </dgm:t>
    </dgm:pt>
    <dgm:pt modelId="{4F08B763-39C7-904B-ACCF-6C34F521F36C}">
      <dgm:prSet phldrT="[文本]" custT="1"/>
      <dgm:spPr/>
      <dgm:t>
        <a:bodyPr/>
        <a:lstStyle/>
        <a:p>
          <a:r>
            <a:rPr lang="en-US" altLang="zh-CN" sz="1600" dirty="0" err="1"/>
            <a:t>Batterries</a:t>
          </a:r>
          <a:r>
            <a:rPr lang="zh-CN" altLang="en-US" sz="1600" dirty="0"/>
            <a:t> </a:t>
          </a:r>
        </a:p>
      </dgm:t>
    </dgm:pt>
    <dgm:pt modelId="{6B4D7770-99DD-7F46-BEB9-91F99E238C80}" type="parTrans" cxnId="{FDE94396-7AFA-A540-B147-E08300E3CB9E}">
      <dgm:prSet/>
      <dgm:spPr/>
      <dgm:t>
        <a:bodyPr/>
        <a:lstStyle/>
        <a:p>
          <a:endParaRPr lang="zh-CN" altLang="en-US"/>
        </a:p>
      </dgm:t>
    </dgm:pt>
    <dgm:pt modelId="{3B5E0B0E-4B2D-7C43-8021-C8ADD816B641}" type="sibTrans" cxnId="{FDE94396-7AFA-A540-B147-E08300E3CB9E}">
      <dgm:prSet/>
      <dgm:spPr/>
      <dgm:t>
        <a:bodyPr/>
        <a:lstStyle/>
        <a:p>
          <a:endParaRPr lang="zh-CN" altLang="en-US"/>
        </a:p>
      </dgm:t>
    </dgm:pt>
    <dgm:pt modelId="{6AEF1348-2310-DB43-B6D1-8076E0987F62}" type="pres">
      <dgm:prSet presAssocID="{D9C18832-93F9-1748-89D7-1C14F7244C6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BC94F99-1826-0042-B10E-491CBE5E1B22}" type="pres">
      <dgm:prSet presAssocID="{D9C18832-93F9-1748-89D7-1C14F7244C61}" presName="children" presStyleCnt="0"/>
      <dgm:spPr/>
    </dgm:pt>
    <dgm:pt modelId="{AE51ED12-8AFE-F749-B68F-7E2520A91DBC}" type="pres">
      <dgm:prSet presAssocID="{D9C18832-93F9-1748-89D7-1C14F7244C61}" presName="child1group" presStyleCnt="0"/>
      <dgm:spPr/>
    </dgm:pt>
    <dgm:pt modelId="{EABBC888-B020-B64D-80A8-73B41CFDD9B1}" type="pres">
      <dgm:prSet presAssocID="{D9C18832-93F9-1748-89D7-1C14F7244C61}" presName="child1" presStyleLbl="bgAcc1" presStyleIdx="0" presStyleCnt="4"/>
      <dgm:spPr/>
    </dgm:pt>
    <dgm:pt modelId="{68A6F1A6-E98C-184A-A9BF-6596378D913A}" type="pres">
      <dgm:prSet presAssocID="{D9C18832-93F9-1748-89D7-1C14F7244C61}" presName="child1Text" presStyleLbl="bgAcc1" presStyleIdx="0" presStyleCnt="4">
        <dgm:presLayoutVars>
          <dgm:bulletEnabled val="1"/>
        </dgm:presLayoutVars>
      </dgm:prSet>
      <dgm:spPr/>
    </dgm:pt>
    <dgm:pt modelId="{BB60B816-28E7-DA46-88F0-3A22C795D35B}" type="pres">
      <dgm:prSet presAssocID="{D9C18832-93F9-1748-89D7-1C14F7244C61}" presName="child2group" presStyleCnt="0"/>
      <dgm:spPr/>
    </dgm:pt>
    <dgm:pt modelId="{42614BB1-C963-D049-A8F2-FD21B1D6EA6C}" type="pres">
      <dgm:prSet presAssocID="{D9C18832-93F9-1748-89D7-1C14F7244C61}" presName="child2" presStyleLbl="bgAcc1" presStyleIdx="1" presStyleCnt="4" custScaleX="110692"/>
      <dgm:spPr/>
    </dgm:pt>
    <dgm:pt modelId="{853E66AF-C8EB-FC41-AE50-F4DC4F3AFAD8}" type="pres">
      <dgm:prSet presAssocID="{D9C18832-93F9-1748-89D7-1C14F7244C61}" presName="child2Text" presStyleLbl="bgAcc1" presStyleIdx="1" presStyleCnt="4">
        <dgm:presLayoutVars>
          <dgm:bulletEnabled val="1"/>
        </dgm:presLayoutVars>
      </dgm:prSet>
      <dgm:spPr/>
    </dgm:pt>
    <dgm:pt modelId="{8B8FA5B3-5A53-5846-A34E-87381B9523CF}" type="pres">
      <dgm:prSet presAssocID="{D9C18832-93F9-1748-89D7-1C14F7244C61}" presName="child3group" presStyleCnt="0"/>
      <dgm:spPr/>
    </dgm:pt>
    <dgm:pt modelId="{C6B85B34-94D8-8548-9B75-45557DC0DEBB}" type="pres">
      <dgm:prSet presAssocID="{D9C18832-93F9-1748-89D7-1C14F7244C61}" presName="child3" presStyleLbl="bgAcc1" presStyleIdx="2" presStyleCnt="4"/>
      <dgm:spPr/>
    </dgm:pt>
    <dgm:pt modelId="{54C6542F-98CE-D04C-B78F-5969CE39CDCD}" type="pres">
      <dgm:prSet presAssocID="{D9C18832-93F9-1748-89D7-1C14F7244C61}" presName="child3Text" presStyleLbl="bgAcc1" presStyleIdx="2" presStyleCnt="4">
        <dgm:presLayoutVars>
          <dgm:bulletEnabled val="1"/>
        </dgm:presLayoutVars>
      </dgm:prSet>
      <dgm:spPr/>
    </dgm:pt>
    <dgm:pt modelId="{451361A7-E013-B94C-BB14-854D25162B0F}" type="pres">
      <dgm:prSet presAssocID="{D9C18832-93F9-1748-89D7-1C14F7244C61}" presName="child4group" presStyleCnt="0"/>
      <dgm:spPr/>
    </dgm:pt>
    <dgm:pt modelId="{ACDF73E8-EC36-8943-94D2-DFFC4E0735F0}" type="pres">
      <dgm:prSet presAssocID="{D9C18832-93F9-1748-89D7-1C14F7244C61}" presName="child4" presStyleLbl="bgAcc1" presStyleIdx="3" presStyleCnt="4"/>
      <dgm:spPr/>
    </dgm:pt>
    <dgm:pt modelId="{8E95DFA0-2F02-D945-9C22-7A461887838A}" type="pres">
      <dgm:prSet presAssocID="{D9C18832-93F9-1748-89D7-1C14F7244C61}" presName="child4Text" presStyleLbl="bgAcc1" presStyleIdx="3" presStyleCnt="4">
        <dgm:presLayoutVars>
          <dgm:bulletEnabled val="1"/>
        </dgm:presLayoutVars>
      </dgm:prSet>
      <dgm:spPr/>
    </dgm:pt>
    <dgm:pt modelId="{C98A7F92-4157-AE45-AC26-11257388A0A8}" type="pres">
      <dgm:prSet presAssocID="{D9C18832-93F9-1748-89D7-1C14F7244C61}" presName="childPlaceholder" presStyleCnt="0"/>
      <dgm:spPr/>
    </dgm:pt>
    <dgm:pt modelId="{4A636F6B-E6F1-BD40-A3C0-CFB408BB7196}" type="pres">
      <dgm:prSet presAssocID="{D9C18832-93F9-1748-89D7-1C14F7244C61}" presName="circle" presStyleCnt="0"/>
      <dgm:spPr/>
    </dgm:pt>
    <dgm:pt modelId="{0C55F50F-9C71-4A4B-BBCF-A16C9E734861}" type="pres">
      <dgm:prSet presAssocID="{D9C18832-93F9-1748-89D7-1C14F7244C6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664BA8B-3873-1D48-BFFD-1EF381477C6D}" type="pres">
      <dgm:prSet presAssocID="{D9C18832-93F9-1748-89D7-1C14F7244C6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46786D5-8611-F341-9175-7A232880500C}" type="pres">
      <dgm:prSet presAssocID="{D9C18832-93F9-1748-89D7-1C14F7244C6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92C0F7D-373F-024F-9471-04EB7CD3B201}" type="pres">
      <dgm:prSet presAssocID="{D9C18832-93F9-1748-89D7-1C14F7244C6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A4BE045-0AC2-3847-8310-545928ADBF0D}" type="pres">
      <dgm:prSet presAssocID="{D9C18832-93F9-1748-89D7-1C14F7244C61}" presName="quadrantPlaceholder" presStyleCnt="0"/>
      <dgm:spPr/>
    </dgm:pt>
    <dgm:pt modelId="{E6DFFA82-A5DE-C74C-ACB7-9226F2298017}" type="pres">
      <dgm:prSet presAssocID="{D9C18832-93F9-1748-89D7-1C14F7244C61}" presName="center1" presStyleLbl="fgShp" presStyleIdx="0" presStyleCnt="2"/>
      <dgm:spPr/>
    </dgm:pt>
    <dgm:pt modelId="{5CA4C23A-946B-0B44-B3EB-B768D67D2369}" type="pres">
      <dgm:prSet presAssocID="{D9C18832-93F9-1748-89D7-1C14F7244C61}" presName="center2" presStyleLbl="fgShp" presStyleIdx="1" presStyleCnt="2"/>
      <dgm:spPr/>
    </dgm:pt>
  </dgm:ptLst>
  <dgm:cxnLst>
    <dgm:cxn modelId="{6B4A5A03-B03F-E14E-9DA5-DAD1579D7359}" type="presOf" srcId="{8364A5C5-2D2B-7C4E-8288-6584F1AFB722}" destId="{EABBC888-B020-B64D-80A8-73B41CFDD9B1}" srcOrd="0" destOrd="0" presId="urn:microsoft.com/office/officeart/2005/8/layout/cycle4"/>
    <dgm:cxn modelId="{2821870F-72B2-6143-AB77-E1C13B30768B}" type="presOf" srcId="{428471CC-CC2B-6C4D-849B-78D8B8A92C9C}" destId="{C6B85B34-94D8-8548-9B75-45557DC0DEBB}" srcOrd="0" destOrd="0" presId="urn:microsoft.com/office/officeart/2005/8/layout/cycle4"/>
    <dgm:cxn modelId="{B0EA0B13-808B-834E-8820-A58996C13748}" type="presOf" srcId="{D9C18832-93F9-1748-89D7-1C14F7244C61}" destId="{6AEF1348-2310-DB43-B6D1-8076E0987F62}" srcOrd="0" destOrd="0" presId="urn:microsoft.com/office/officeart/2005/8/layout/cycle4"/>
    <dgm:cxn modelId="{B9B82D18-4F10-9040-8C65-737F01EFBE20}" type="presOf" srcId="{07A6A8C6-25BD-4D42-83FD-96923154515D}" destId="{EABBC888-B020-B64D-80A8-73B41CFDD9B1}" srcOrd="0" destOrd="1" presId="urn:microsoft.com/office/officeart/2005/8/layout/cycle4"/>
    <dgm:cxn modelId="{9889A41C-F144-4345-955C-7BC677B0CB13}" srcId="{93CB10F9-19C1-0246-9C75-7584ABDC593D}" destId="{428471CC-CC2B-6C4D-849B-78D8B8A92C9C}" srcOrd="0" destOrd="0" parTransId="{A337AEE2-177D-DE4C-AE0D-6F7C28AE8596}" sibTransId="{D2ABD5A5-374E-2642-8021-77371975D3C8}"/>
    <dgm:cxn modelId="{5218691E-CD15-FF46-8A9A-0F175B3E728D}" srcId="{D9C18832-93F9-1748-89D7-1C14F7244C61}" destId="{73FC0201-1D35-BF43-81B0-3F6C4E37480F}" srcOrd="3" destOrd="0" parTransId="{8327BD14-DAB5-6749-BFA4-6B0C0323B2A1}" sibTransId="{DFCC63F8-9916-A140-B0D6-E42520DC6220}"/>
    <dgm:cxn modelId="{A2E61A3A-87E7-EB45-BE31-A1A5AB58D520}" type="presOf" srcId="{8364A5C5-2D2B-7C4E-8288-6584F1AFB722}" destId="{68A6F1A6-E98C-184A-A9BF-6596378D913A}" srcOrd="1" destOrd="0" presId="urn:microsoft.com/office/officeart/2005/8/layout/cycle4"/>
    <dgm:cxn modelId="{F17ADB3D-EAB3-1342-B3CE-5C3A2CEA6195}" type="presOf" srcId="{90339F08-2562-784C-BD62-799B20F5A307}" destId="{42614BB1-C963-D049-A8F2-FD21B1D6EA6C}" srcOrd="0" destOrd="1" presId="urn:microsoft.com/office/officeart/2005/8/layout/cycle4"/>
    <dgm:cxn modelId="{2D928E48-0B97-4A48-8BF9-283AE132FF88}" type="presOf" srcId="{9F290F80-E5A4-CD4A-8C18-B20AD4377109}" destId="{ACDF73E8-EC36-8943-94D2-DFFC4E0735F0}" srcOrd="0" destOrd="0" presId="urn:microsoft.com/office/officeart/2005/8/layout/cycle4"/>
    <dgm:cxn modelId="{7D46DD48-7D08-6C4B-B307-2A38E21DC778}" type="presOf" srcId="{428471CC-CC2B-6C4D-849B-78D8B8A92C9C}" destId="{54C6542F-98CE-D04C-B78F-5969CE39CDCD}" srcOrd="1" destOrd="0" presId="urn:microsoft.com/office/officeart/2005/8/layout/cycle4"/>
    <dgm:cxn modelId="{AB14514D-77A4-EF47-BE23-9F15D565D6EF}" type="presOf" srcId="{ABA501D0-725B-C544-A847-51F09BBD8AD5}" destId="{853E66AF-C8EB-FC41-AE50-F4DC4F3AFAD8}" srcOrd="1" destOrd="3" presId="urn:microsoft.com/office/officeart/2005/8/layout/cycle4"/>
    <dgm:cxn modelId="{B38BBA4E-7DBF-CC49-B363-5D3A262E68C3}" type="presOf" srcId="{93CB10F9-19C1-0246-9C75-7584ABDC593D}" destId="{D46786D5-8611-F341-9175-7A232880500C}" srcOrd="0" destOrd="0" presId="urn:microsoft.com/office/officeart/2005/8/layout/cycle4"/>
    <dgm:cxn modelId="{25BA2951-F1FD-2C42-8365-0E6510C63026}" srcId="{0C85BE81-16D6-4948-8998-9874E17F39B0}" destId="{07A6A8C6-25BD-4D42-83FD-96923154515D}" srcOrd="1" destOrd="0" parTransId="{859815DF-20AC-A646-A73E-9EDA2DDF81E9}" sibTransId="{73CB12DE-4A5C-FC42-AC36-F86F92948353}"/>
    <dgm:cxn modelId="{15FB8656-9CF5-B14D-9F17-B965000297DD}" type="presOf" srcId="{73FC0201-1D35-BF43-81B0-3F6C4E37480F}" destId="{892C0F7D-373F-024F-9471-04EB7CD3B201}" srcOrd="0" destOrd="0" presId="urn:microsoft.com/office/officeart/2005/8/layout/cycle4"/>
    <dgm:cxn modelId="{095B3557-B690-FA49-95A7-0F2A0C2DF72E}" srcId="{9ECEFBA4-E6D0-1C46-9D11-DDFF166EF778}" destId="{90339F08-2562-784C-BD62-799B20F5A307}" srcOrd="1" destOrd="0" parTransId="{E0EE3B3B-D9DB-F04C-AF78-BA370E5D58FC}" sibTransId="{4EFAF51C-992E-EA47-80A8-E9644DE6A4D0}"/>
    <dgm:cxn modelId="{066E165B-6422-9543-BB04-72D3E53576D9}" srcId="{D9C18832-93F9-1748-89D7-1C14F7244C61}" destId="{93CB10F9-19C1-0246-9C75-7584ABDC593D}" srcOrd="2" destOrd="0" parTransId="{4CF2744D-7AFB-5E41-BB51-2685590CFCBD}" sibTransId="{B00AAA43-3569-7644-8046-4A00EFF04483}"/>
    <dgm:cxn modelId="{0AC77B71-2709-E347-BC8A-B9D853B30162}" type="presOf" srcId="{0C85BE81-16D6-4948-8998-9874E17F39B0}" destId="{0C55F50F-9C71-4A4B-BBCF-A16C9E734861}" srcOrd="0" destOrd="0" presId="urn:microsoft.com/office/officeart/2005/8/layout/cycle4"/>
    <dgm:cxn modelId="{B88FF071-1D0F-164B-943F-576F314E03F9}" type="presOf" srcId="{4F08B763-39C7-904B-ACCF-6C34F521F36C}" destId="{853E66AF-C8EB-FC41-AE50-F4DC4F3AFAD8}" srcOrd="1" destOrd="2" presId="urn:microsoft.com/office/officeart/2005/8/layout/cycle4"/>
    <dgm:cxn modelId="{2880E372-86A6-F846-918B-27B867BE7413}" type="presOf" srcId="{EE274D58-C0B9-0F44-8B13-89D2AF45D9D0}" destId="{68A6F1A6-E98C-184A-A9BF-6596378D913A}" srcOrd="1" destOrd="2" presId="urn:microsoft.com/office/officeart/2005/8/layout/cycle4"/>
    <dgm:cxn modelId="{A904B07F-B0AA-BC43-BE85-5F375A57E892}" srcId="{D9C18832-93F9-1748-89D7-1C14F7244C61}" destId="{0C85BE81-16D6-4948-8998-9874E17F39B0}" srcOrd="0" destOrd="0" parTransId="{578D7510-F04B-2249-9720-5E289AAE2214}" sibTransId="{4344C2BB-3A77-D548-8CCD-C2FAAF32AE79}"/>
    <dgm:cxn modelId="{003EF583-C491-7E41-B7D3-182B13ACBB71}" type="presOf" srcId="{ABA501D0-725B-C544-A847-51F09BBD8AD5}" destId="{42614BB1-C963-D049-A8F2-FD21B1D6EA6C}" srcOrd="0" destOrd="3" presId="urn:microsoft.com/office/officeart/2005/8/layout/cycle4"/>
    <dgm:cxn modelId="{4496C58B-29A9-AC40-A2BA-4E7A3B0EFDF4}" type="presOf" srcId="{1EFB0771-5466-1F47-9B4D-836C7918E46A}" destId="{853E66AF-C8EB-FC41-AE50-F4DC4F3AFAD8}" srcOrd="1" destOrd="0" presId="urn:microsoft.com/office/officeart/2005/8/layout/cycle4"/>
    <dgm:cxn modelId="{FDE94396-7AFA-A540-B147-E08300E3CB9E}" srcId="{9ECEFBA4-E6D0-1C46-9D11-DDFF166EF778}" destId="{4F08B763-39C7-904B-ACCF-6C34F521F36C}" srcOrd="2" destOrd="0" parTransId="{6B4D7770-99DD-7F46-BEB9-91F99E238C80}" sibTransId="{3B5E0B0E-4B2D-7C43-8021-C8ADD816B641}"/>
    <dgm:cxn modelId="{ACDCAFA5-CF4F-6849-815D-9FA6D4F4E3D2}" srcId="{D9C18832-93F9-1748-89D7-1C14F7244C61}" destId="{9ECEFBA4-E6D0-1C46-9D11-DDFF166EF778}" srcOrd="1" destOrd="0" parTransId="{927EF6E0-D4B3-6B4B-B54F-411F297498C1}" sibTransId="{0BEF92DD-5FF6-454F-957E-71B2E856817D}"/>
    <dgm:cxn modelId="{99B0C9A9-F65C-F54F-B3CD-D682A5563F0B}" type="presOf" srcId="{90339F08-2562-784C-BD62-799B20F5A307}" destId="{853E66AF-C8EB-FC41-AE50-F4DC4F3AFAD8}" srcOrd="1" destOrd="1" presId="urn:microsoft.com/office/officeart/2005/8/layout/cycle4"/>
    <dgm:cxn modelId="{5ABC83AB-6A1D-F349-B629-9F4EF759AB28}" type="presOf" srcId="{9ECEFBA4-E6D0-1C46-9D11-DDFF166EF778}" destId="{A664BA8B-3873-1D48-BFFD-1EF381477C6D}" srcOrd="0" destOrd="0" presId="urn:microsoft.com/office/officeart/2005/8/layout/cycle4"/>
    <dgm:cxn modelId="{1A58DEB0-16B2-C240-BAD1-1B02F4CB3C79}" srcId="{9ECEFBA4-E6D0-1C46-9D11-DDFF166EF778}" destId="{ABA501D0-725B-C544-A847-51F09BBD8AD5}" srcOrd="3" destOrd="0" parTransId="{C9D75501-B6E4-D649-9D68-12051DA3ACC5}" sibTransId="{865BD6EF-EC95-E841-A522-93FF699DEB74}"/>
    <dgm:cxn modelId="{14EA2FB1-586B-624C-8742-198A1B8B8740}" srcId="{0C85BE81-16D6-4948-8998-9874E17F39B0}" destId="{EE274D58-C0B9-0F44-8B13-89D2AF45D9D0}" srcOrd="2" destOrd="0" parTransId="{AD17C721-A3AC-4A44-B979-73A900D93C33}" sibTransId="{B79EFC4A-1318-1041-95F4-D990197495E1}"/>
    <dgm:cxn modelId="{D503E5B6-DD2A-8642-91B7-8FDBDCE42D86}" srcId="{9ECEFBA4-E6D0-1C46-9D11-DDFF166EF778}" destId="{1EFB0771-5466-1F47-9B4D-836C7918E46A}" srcOrd="0" destOrd="0" parTransId="{E2EC85C2-2994-5D4B-ADA2-14C379CFA9B7}" sibTransId="{5031CB0F-690C-4F4B-9A97-4DA3D20F43BB}"/>
    <dgm:cxn modelId="{941C19B7-C330-8642-BCB7-3FB4786190E6}" type="presOf" srcId="{EE274D58-C0B9-0F44-8B13-89D2AF45D9D0}" destId="{EABBC888-B020-B64D-80A8-73B41CFDD9B1}" srcOrd="0" destOrd="2" presId="urn:microsoft.com/office/officeart/2005/8/layout/cycle4"/>
    <dgm:cxn modelId="{EADA7ADA-025E-AE4F-B1B6-3FBE66194342}" type="presOf" srcId="{07A6A8C6-25BD-4D42-83FD-96923154515D}" destId="{68A6F1A6-E98C-184A-A9BF-6596378D913A}" srcOrd="1" destOrd="1" presId="urn:microsoft.com/office/officeart/2005/8/layout/cycle4"/>
    <dgm:cxn modelId="{1C50E9E2-C1EF-1B4C-89F8-2BD4E224525B}" type="presOf" srcId="{4F08B763-39C7-904B-ACCF-6C34F521F36C}" destId="{42614BB1-C963-D049-A8F2-FD21B1D6EA6C}" srcOrd="0" destOrd="2" presId="urn:microsoft.com/office/officeart/2005/8/layout/cycle4"/>
    <dgm:cxn modelId="{984218ED-E3CF-664F-A7B4-CAEF694A05D0}" srcId="{73FC0201-1D35-BF43-81B0-3F6C4E37480F}" destId="{9F290F80-E5A4-CD4A-8C18-B20AD4377109}" srcOrd="0" destOrd="0" parTransId="{BF16B459-AE8B-2441-BFFC-995F9156FC42}" sibTransId="{AC4216B3-4DC5-6C4E-8CA9-447079FC2386}"/>
    <dgm:cxn modelId="{1AE367F3-6ED2-BE48-A913-B8FB361AFC70}" srcId="{0C85BE81-16D6-4948-8998-9874E17F39B0}" destId="{8364A5C5-2D2B-7C4E-8288-6584F1AFB722}" srcOrd="0" destOrd="0" parTransId="{8E361D57-BC91-8D4F-9565-A43914071AA0}" sibTransId="{0B1DAEBF-5ABE-CE42-949E-A615E8E2AD2F}"/>
    <dgm:cxn modelId="{335A9FF4-50ED-DE41-BE40-E1E30D2E1526}" type="presOf" srcId="{1EFB0771-5466-1F47-9B4D-836C7918E46A}" destId="{42614BB1-C963-D049-A8F2-FD21B1D6EA6C}" srcOrd="0" destOrd="0" presId="urn:microsoft.com/office/officeart/2005/8/layout/cycle4"/>
    <dgm:cxn modelId="{22D107F8-B9AA-B149-9A53-2BD533DF9A98}" type="presOf" srcId="{9F290F80-E5A4-CD4A-8C18-B20AD4377109}" destId="{8E95DFA0-2F02-D945-9C22-7A461887838A}" srcOrd="1" destOrd="0" presId="urn:microsoft.com/office/officeart/2005/8/layout/cycle4"/>
    <dgm:cxn modelId="{2C5AA802-2373-DB46-8717-0A21D707D862}" type="presParOf" srcId="{6AEF1348-2310-DB43-B6D1-8076E0987F62}" destId="{ABC94F99-1826-0042-B10E-491CBE5E1B22}" srcOrd="0" destOrd="0" presId="urn:microsoft.com/office/officeart/2005/8/layout/cycle4"/>
    <dgm:cxn modelId="{767E9452-9607-4840-9465-C1ACAC9B1E89}" type="presParOf" srcId="{ABC94F99-1826-0042-B10E-491CBE5E1B22}" destId="{AE51ED12-8AFE-F749-B68F-7E2520A91DBC}" srcOrd="0" destOrd="0" presId="urn:microsoft.com/office/officeart/2005/8/layout/cycle4"/>
    <dgm:cxn modelId="{051DE425-AAD8-D84A-8C2C-0184C9C74DBF}" type="presParOf" srcId="{AE51ED12-8AFE-F749-B68F-7E2520A91DBC}" destId="{EABBC888-B020-B64D-80A8-73B41CFDD9B1}" srcOrd="0" destOrd="0" presId="urn:microsoft.com/office/officeart/2005/8/layout/cycle4"/>
    <dgm:cxn modelId="{1A6404F5-18B0-5C47-A4F1-4E4F160D6BEF}" type="presParOf" srcId="{AE51ED12-8AFE-F749-B68F-7E2520A91DBC}" destId="{68A6F1A6-E98C-184A-A9BF-6596378D913A}" srcOrd="1" destOrd="0" presId="urn:microsoft.com/office/officeart/2005/8/layout/cycle4"/>
    <dgm:cxn modelId="{1FCD25CC-AA3D-3647-A91A-881735239741}" type="presParOf" srcId="{ABC94F99-1826-0042-B10E-491CBE5E1B22}" destId="{BB60B816-28E7-DA46-88F0-3A22C795D35B}" srcOrd="1" destOrd="0" presId="urn:microsoft.com/office/officeart/2005/8/layout/cycle4"/>
    <dgm:cxn modelId="{1D006EA2-B7EF-B24F-BDD3-4EC0A5F6D5AC}" type="presParOf" srcId="{BB60B816-28E7-DA46-88F0-3A22C795D35B}" destId="{42614BB1-C963-D049-A8F2-FD21B1D6EA6C}" srcOrd="0" destOrd="0" presId="urn:microsoft.com/office/officeart/2005/8/layout/cycle4"/>
    <dgm:cxn modelId="{AF40E9A1-E88E-DE40-9CCB-D5AD1F6C531A}" type="presParOf" srcId="{BB60B816-28E7-DA46-88F0-3A22C795D35B}" destId="{853E66AF-C8EB-FC41-AE50-F4DC4F3AFAD8}" srcOrd="1" destOrd="0" presId="urn:microsoft.com/office/officeart/2005/8/layout/cycle4"/>
    <dgm:cxn modelId="{94AAAD4D-C928-8348-9BBA-33BF8A3C941B}" type="presParOf" srcId="{ABC94F99-1826-0042-B10E-491CBE5E1B22}" destId="{8B8FA5B3-5A53-5846-A34E-87381B9523CF}" srcOrd="2" destOrd="0" presId="urn:microsoft.com/office/officeart/2005/8/layout/cycle4"/>
    <dgm:cxn modelId="{FFEF9E05-44DE-4A4B-AADB-68E83F2E9105}" type="presParOf" srcId="{8B8FA5B3-5A53-5846-A34E-87381B9523CF}" destId="{C6B85B34-94D8-8548-9B75-45557DC0DEBB}" srcOrd="0" destOrd="0" presId="urn:microsoft.com/office/officeart/2005/8/layout/cycle4"/>
    <dgm:cxn modelId="{DDF8755F-6717-3142-9E0C-072475ECD1C6}" type="presParOf" srcId="{8B8FA5B3-5A53-5846-A34E-87381B9523CF}" destId="{54C6542F-98CE-D04C-B78F-5969CE39CDCD}" srcOrd="1" destOrd="0" presId="urn:microsoft.com/office/officeart/2005/8/layout/cycle4"/>
    <dgm:cxn modelId="{29791C71-74FE-B44B-B9D9-1526FAEC69DA}" type="presParOf" srcId="{ABC94F99-1826-0042-B10E-491CBE5E1B22}" destId="{451361A7-E013-B94C-BB14-854D25162B0F}" srcOrd="3" destOrd="0" presId="urn:microsoft.com/office/officeart/2005/8/layout/cycle4"/>
    <dgm:cxn modelId="{5750EEB4-4142-D24E-9803-545ECF757BC4}" type="presParOf" srcId="{451361A7-E013-B94C-BB14-854D25162B0F}" destId="{ACDF73E8-EC36-8943-94D2-DFFC4E0735F0}" srcOrd="0" destOrd="0" presId="urn:microsoft.com/office/officeart/2005/8/layout/cycle4"/>
    <dgm:cxn modelId="{11B91BF0-691A-A84D-9F67-3E54BD75C7AB}" type="presParOf" srcId="{451361A7-E013-B94C-BB14-854D25162B0F}" destId="{8E95DFA0-2F02-D945-9C22-7A461887838A}" srcOrd="1" destOrd="0" presId="urn:microsoft.com/office/officeart/2005/8/layout/cycle4"/>
    <dgm:cxn modelId="{9F711F6D-111E-E44F-A6D0-E32931042273}" type="presParOf" srcId="{ABC94F99-1826-0042-B10E-491CBE5E1B22}" destId="{C98A7F92-4157-AE45-AC26-11257388A0A8}" srcOrd="4" destOrd="0" presId="urn:microsoft.com/office/officeart/2005/8/layout/cycle4"/>
    <dgm:cxn modelId="{8D4F3A23-8198-AF48-823A-76390A17623C}" type="presParOf" srcId="{6AEF1348-2310-DB43-B6D1-8076E0987F62}" destId="{4A636F6B-E6F1-BD40-A3C0-CFB408BB7196}" srcOrd="1" destOrd="0" presId="urn:microsoft.com/office/officeart/2005/8/layout/cycle4"/>
    <dgm:cxn modelId="{745F58DC-9CD2-8D4F-9AFD-61A22D1ECA87}" type="presParOf" srcId="{4A636F6B-E6F1-BD40-A3C0-CFB408BB7196}" destId="{0C55F50F-9C71-4A4B-BBCF-A16C9E734861}" srcOrd="0" destOrd="0" presId="urn:microsoft.com/office/officeart/2005/8/layout/cycle4"/>
    <dgm:cxn modelId="{FA915120-D825-E647-934E-A108EF564798}" type="presParOf" srcId="{4A636F6B-E6F1-BD40-A3C0-CFB408BB7196}" destId="{A664BA8B-3873-1D48-BFFD-1EF381477C6D}" srcOrd="1" destOrd="0" presId="urn:microsoft.com/office/officeart/2005/8/layout/cycle4"/>
    <dgm:cxn modelId="{FE090DDA-1697-444A-8199-F4D4FBAC3E98}" type="presParOf" srcId="{4A636F6B-E6F1-BD40-A3C0-CFB408BB7196}" destId="{D46786D5-8611-F341-9175-7A232880500C}" srcOrd="2" destOrd="0" presId="urn:microsoft.com/office/officeart/2005/8/layout/cycle4"/>
    <dgm:cxn modelId="{8C55C9E8-81F2-EA4B-A613-13F15E46F285}" type="presParOf" srcId="{4A636F6B-E6F1-BD40-A3C0-CFB408BB7196}" destId="{892C0F7D-373F-024F-9471-04EB7CD3B201}" srcOrd="3" destOrd="0" presId="urn:microsoft.com/office/officeart/2005/8/layout/cycle4"/>
    <dgm:cxn modelId="{CC3481F1-0773-FC41-B568-A0FE6E159E6B}" type="presParOf" srcId="{4A636F6B-E6F1-BD40-A3C0-CFB408BB7196}" destId="{4A4BE045-0AC2-3847-8310-545928ADBF0D}" srcOrd="4" destOrd="0" presId="urn:microsoft.com/office/officeart/2005/8/layout/cycle4"/>
    <dgm:cxn modelId="{41778E90-7FC0-D44C-9D22-3C7AB0600785}" type="presParOf" srcId="{6AEF1348-2310-DB43-B6D1-8076E0987F62}" destId="{E6DFFA82-A5DE-C74C-ACB7-9226F2298017}" srcOrd="2" destOrd="0" presId="urn:microsoft.com/office/officeart/2005/8/layout/cycle4"/>
    <dgm:cxn modelId="{58D7678C-898E-3540-87C8-5FA24450CBDA}" type="presParOf" srcId="{6AEF1348-2310-DB43-B6D1-8076E0987F62}" destId="{5CA4C23A-946B-0B44-B3EB-B768D67D236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85B34-94D8-8548-9B75-45557DC0DEBB}">
      <dsp:nvSpPr>
        <dsp:cNvPr id="0" name=""/>
        <dsp:cNvSpPr/>
      </dsp:nvSpPr>
      <dsp:spPr>
        <a:xfrm>
          <a:off x="4020921" y="2958964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Large</a:t>
          </a:r>
          <a:r>
            <a:rPr lang="zh-CN" altLang="en-US" sz="1500" kern="1200" dirty="0"/>
            <a:t> </a:t>
          </a:r>
          <a:r>
            <a:rPr lang="en-US" altLang="zh-CN" sz="1500" kern="1200" dirty="0"/>
            <a:t>capture</a:t>
          </a:r>
          <a:r>
            <a:rPr lang="zh-CN" altLang="en-US" sz="1500" kern="1200" dirty="0"/>
            <a:t> </a:t>
          </a:r>
          <a:r>
            <a:rPr lang="en-US" altLang="zh-CN" sz="1500" kern="1200" dirty="0"/>
            <a:t>cross</a:t>
          </a:r>
          <a:r>
            <a:rPr lang="zh-CN" altLang="en-US" sz="1500" kern="1200" dirty="0"/>
            <a:t> </a:t>
          </a:r>
          <a:r>
            <a:rPr lang="en-US" altLang="zh-CN" sz="1500" kern="1200" dirty="0"/>
            <a:t>section</a:t>
          </a:r>
          <a:r>
            <a:rPr lang="zh-CN" altLang="en-US" sz="1500" kern="1200" dirty="0"/>
            <a:t> </a:t>
          </a:r>
          <a:r>
            <a:rPr lang="en-US" altLang="zh-CN" sz="1500" kern="1200" dirty="0"/>
            <a:t>of</a:t>
          </a:r>
          <a:r>
            <a:rPr lang="zh-CN" altLang="en-US" sz="1500" kern="1200" dirty="0"/>
            <a:t> </a:t>
          </a:r>
          <a:r>
            <a:rPr lang="en-US" altLang="zh-CN" sz="1500" kern="1200" dirty="0" err="1"/>
            <a:t>μ</a:t>
          </a:r>
          <a:r>
            <a:rPr lang="en-US" altLang="zh-CN" sz="1500" kern="1200" baseline="30000" dirty="0"/>
            <a:t>-</a:t>
          </a:r>
          <a:endParaRPr lang="zh-CN" altLang="en-US" sz="1500" kern="1200" dirty="0"/>
        </a:p>
      </dsp:txBody>
      <dsp:txXfrm>
        <a:off x="4696389" y="3337665"/>
        <a:ext cx="1443544" cy="983164"/>
      </dsp:txXfrm>
    </dsp:sp>
    <dsp:sp modelId="{ACDF73E8-EC36-8943-94D2-DFFC4E0735F0}">
      <dsp:nvSpPr>
        <dsp:cNvPr id="0" name=""/>
        <dsp:cNvSpPr/>
      </dsp:nvSpPr>
      <dsp:spPr>
        <a:xfrm>
          <a:off x="513678" y="2958964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500" kern="1200" dirty="0"/>
            <a:t>Thick</a:t>
          </a:r>
          <a:r>
            <a:rPr lang="zh-CN" altLang="en-US" sz="1500" kern="1200" dirty="0"/>
            <a:t> </a:t>
          </a:r>
          <a:r>
            <a:rPr lang="en-US" altLang="zh-CN" sz="1500" kern="1200" dirty="0"/>
            <a:t>samples</a:t>
          </a:r>
          <a:endParaRPr lang="zh-CN" altLang="en-US" sz="1500" kern="1200" dirty="0"/>
        </a:p>
      </dsp:txBody>
      <dsp:txXfrm>
        <a:off x="544266" y="3337665"/>
        <a:ext cx="1443544" cy="983164"/>
      </dsp:txXfrm>
    </dsp:sp>
    <dsp:sp modelId="{42614BB1-C963-D049-A8F2-FD21B1D6EA6C}">
      <dsp:nvSpPr>
        <dsp:cNvPr id="0" name=""/>
        <dsp:cNvSpPr/>
      </dsp:nvSpPr>
      <dsp:spPr>
        <a:xfrm>
          <a:off x="3906003" y="0"/>
          <a:ext cx="2379435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Depth</a:t>
          </a:r>
          <a:r>
            <a:rPr lang="zh-CN" altLang="en-US" sz="1600" kern="1200" dirty="0"/>
            <a:t> </a:t>
          </a:r>
          <a:r>
            <a:rPr lang="en-US" altLang="zh-CN" sz="1600" kern="1200" dirty="0"/>
            <a:t>scan</a:t>
          </a:r>
          <a:r>
            <a:rPr lang="zh-CN" altLang="en-US" sz="1600" kern="1200" dirty="0"/>
            <a:t> </a:t>
          </a:r>
          <a:r>
            <a:rPr lang="en-US" altLang="zh-CN" sz="1600" kern="1200" dirty="0"/>
            <a:t>for</a:t>
          </a:r>
          <a:r>
            <a:rPr lang="zh-CN" altLang="en-US" sz="1600" kern="1200" dirty="0"/>
            <a:t> </a:t>
          </a:r>
          <a:r>
            <a:rPr lang="en-US" altLang="zh-CN" sz="1600" kern="1200" dirty="0"/>
            <a:t>archaeology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/>
            <a:t>Thick</a:t>
          </a:r>
          <a:r>
            <a:rPr lang="zh-CN" altLang="en-US" sz="1600" kern="1200" dirty="0"/>
            <a:t> </a:t>
          </a:r>
          <a:r>
            <a:rPr lang="en-US" altLang="zh-CN" sz="1600" kern="1200" dirty="0"/>
            <a:t>moon</a:t>
          </a:r>
          <a:r>
            <a:rPr lang="zh-CN" altLang="en-US" sz="1600" kern="1200" dirty="0"/>
            <a:t> </a:t>
          </a:r>
          <a:r>
            <a:rPr lang="en-US" altLang="zh-CN" sz="1600" kern="1200" dirty="0"/>
            <a:t>rock</a:t>
          </a:r>
          <a:endParaRPr lang="zh-CN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600" kern="1200" dirty="0" err="1"/>
            <a:t>Batterries</a:t>
          </a:r>
          <a:r>
            <a:rPr lang="zh-CN" alt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1600" kern="1200" dirty="0"/>
        </a:p>
      </dsp:txBody>
      <dsp:txXfrm>
        <a:off x="4650422" y="30588"/>
        <a:ext cx="1604429" cy="983164"/>
      </dsp:txXfrm>
    </dsp:sp>
    <dsp:sp modelId="{EABBC888-B020-B64D-80A8-73B41CFDD9B1}">
      <dsp:nvSpPr>
        <dsp:cNvPr id="0" name=""/>
        <dsp:cNvSpPr/>
      </dsp:nvSpPr>
      <dsp:spPr>
        <a:xfrm>
          <a:off x="513678" y="0"/>
          <a:ext cx="2149600" cy="139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Thick</a:t>
          </a:r>
          <a:r>
            <a:rPr lang="zh-CN" altLang="en-US" sz="1800" kern="1200" dirty="0"/>
            <a:t> </a:t>
          </a:r>
          <a:r>
            <a:rPr lang="en-US" altLang="zh-CN" sz="1800" kern="1200" dirty="0"/>
            <a:t>Samples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Samples</a:t>
          </a:r>
          <a:r>
            <a:rPr lang="zh-CN" altLang="en-US" sz="1800" kern="1200" dirty="0"/>
            <a:t> </a:t>
          </a:r>
          <a:r>
            <a:rPr lang="en-US" altLang="zh-CN" sz="1800" kern="1200" dirty="0"/>
            <a:t>in</a:t>
          </a:r>
          <a:r>
            <a:rPr lang="zh-CN" altLang="en-US" sz="1800" kern="1200" dirty="0"/>
            <a:t> </a:t>
          </a:r>
          <a:r>
            <a:rPr lang="en-US" altLang="zh-CN" sz="1800" kern="1200" dirty="0"/>
            <a:t>container</a:t>
          </a:r>
          <a:endParaRPr lang="zh-CN" alt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800" kern="1200" dirty="0"/>
            <a:t>High</a:t>
          </a:r>
          <a:r>
            <a:rPr lang="zh-CN" altLang="en-US" sz="1800" kern="1200" dirty="0"/>
            <a:t> </a:t>
          </a:r>
          <a:r>
            <a:rPr lang="en-US" altLang="zh-CN" sz="1800" kern="1200" dirty="0"/>
            <a:t>field</a:t>
          </a:r>
          <a:endParaRPr lang="zh-CN" altLang="en-US" sz="1800" kern="1200" dirty="0"/>
        </a:p>
      </dsp:txBody>
      <dsp:txXfrm>
        <a:off x="544266" y="30588"/>
        <a:ext cx="1443544" cy="983164"/>
      </dsp:txXfrm>
    </dsp:sp>
    <dsp:sp modelId="{0C55F50F-9C71-4A4B-BBCF-A16C9E734861}">
      <dsp:nvSpPr>
        <dsp:cNvPr id="0" name=""/>
        <dsp:cNvSpPr/>
      </dsp:nvSpPr>
      <dsp:spPr>
        <a:xfrm>
          <a:off x="1471880" y="248030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High-energy</a:t>
          </a:r>
          <a:r>
            <a:rPr lang="zh-CN" altLang="en-US" sz="2200" kern="1200" dirty="0"/>
            <a:t> </a:t>
          </a:r>
          <a:r>
            <a:rPr lang="en-US" altLang="zh-CN" sz="2200" kern="1200" dirty="0" err="1"/>
            <a:t>MuSR</a:t>
          </a:r>
          <a:endParaRPr lang="zh-CN" altLang="en-US" sz="2200" kern="1200" dirty="0"/>
        </a:p>
      </dsp:txBody>
      <dsp:txXfrm>
        <a:off x="2023739" y="799889"/>
        <a:ext cx="1332304" cy="1332304"/>
      </dsp:txXfrm>
    </dsp:sp>
    <dsp:sp modelId="{A664BA8B-3873-1D48-BFFD-1EF381477C6D}">
      <dsp:nvSpPr>
        <dsp:cNvPr id="0" name=""/>
        <dsp:cNvSpPr/>
      </dsp:nvSpPr>
      <dsp:spPr>
        <a:xfrm rot="5400000">
          <a:off x="3443073" y="248030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Depth</a:t>
          </a:r>
          <a:r>
            <a:rPr lang="zh-CN" altLang="en-US" sz="2200" kern="1200" dirty="0"/>
            <a:t> </a:t>
          </a:r>
          <a:r>
            <a:rPr lang="en-US" altLang="zh-CN" sz="2200" kern="1200" dirty="0"/>
            <a:t>scan</a:t>
          </a:r>
          <a:r>
            <a:rPr lang="zh-CN" altLang="en-US" sz="2200" kern="1200" dirty="0"/>
            <a:t> </a:t>
          </a:r>
          <a:r>
            <a:rPr lang="en-US" altLang="zh-CN" sz="2200" kern="1200" dirty="0"/>
            <a:t>MIXE</a:t>
          </a:r>
          <a:endParaRPr lang="zh-CN" altLang="en-US" sz="2200" kern="1200" dirty="0"/>
        </a:p>
      </dsp:txBody>
      <dsp:txXfrm rot="-5400000">
        <a:off x="3443073" y="799889"/>
        <a:ext cx="1332304" cy="1332304"/>
      </dsp:txXfrm>
    </dsp:sp>
    <dsp:sp modelId="{D46786D5-8611-F341-9175-7A232880500C}">
      <dsp:nvSpPr>
        <dsp:cNvPr id="0" name=""/>
        <dsp:cNvSpPr/>
      </dsp:nvSpPr>
      <dsp:spPr>
        <a:xfrm rot="10800000">
          <a:off x="3443073" y="2219223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Single</a:t>
          </a:r>
          <a:r>
            <a:rPr lang="zh-CN" altLang="en-US" sz="2200" kern="1200" dirty="0"/>
            <a:t> </a:t>
          </a:r>
          <a:r>
            <a:rPr lang="en-US" altLang="zh-CN" sz="2200" kern="1200" dirty="0"/>
            <a:t>Event</a:t>
          </a:r>
          <a:r>
            <a:rPr lang="zh-CN" altLang="en-US" sz="2200" kern="1200" dirty="0"/>
            <a:t> </a:t>
          </a:r>
          <a:r>
            <a:rPr lang="en-US" altLang="zh-CN" sz="2200" kern="1200" dirty="0"/>
            <a:t>Effect</a:t>
          </a:r>
          <a:endParaRPr lang="zh-CN" altLang="en-US" sz="2200" kern="1200" dirty="0"/>
        </a:p>
      </dsp:txBody>
      <dsp:txXfrm rot="10800000">
        <a:off x="3443073" y="2219223"/>
        <a:ext cx="1332304" cy="1332304"/>
      </dsp:txXfrm>
    </dsp:sp>
    <dsp:sp modelId="{892C0F7D-373F-024F-9471-04EB7CD3B201}">
      <dsp:nvSpPr>
        <dsp:cNvPr id="0" name=""/>
        <dsp:cNvSpPr/>
      </dsp:nvSpPr>
      <dsp:spPr>
        <a:xfrm rot="16200000">
          <a:off x="1471880" y="2219223"/>
          <a:ext cx="1884163" cy="188416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Muon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Imaging</a:t>
          </a:r>
          <a:endParaRPr lang="zh-CN" altLang="en-US" sz="2200" kern="1200" dirty="0"/>
        </a:p>
      </dsp:txBody>
      <dsp:txXfrm rot="5400000">
        <a:off x="2023739" y="2219223"/>
        <a:ext cx="1332304" cy="1332304"/>
      </dsp:txXfrm>
    </dsp:sp>
    <dsp:sp modelId="{E6DFFA82-A5DE-C74C-ACB7-9226F2298017}">
      <dsp:nvSpPr>
        <dsp:cNvPr id="0" name=""/>
        <dsp:cNvSpPr/>
      </dsp:nvSpPr>
      <dsp:spPr>
        <a:xfrm>
          <a:off x="3074290" y="1784081"/>
          <a:ext cx="650536" cy="5656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4C23A-946B-0B44-B3EB-B768D67D2369}">
      <dsp:nvSpPr>
        <dsp:cNvPr id="0" name=""/>
        <dsp:cNvSpPr/>
      </dsp:nvSpPr>
      <dsp:spPr>
        <a:xfrm rot="10800000">
          <a:off x="3074290" y="2001652"/>
          <a:ext cx="650536" cy="5656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0EEBE-DE09-4637-99A6-AA7AE7E894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9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slideMaster" Target="../slideMasters/slideMaster1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image" Target="../media/image2.svg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image" Target="../media/image1.pn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slideMaster" Target="../slideMasters/slideMaster1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openxmlformats.org/officeDocument/2006/relationships/slideMaster" Target="../slideMasters/slideMaster1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 userDrawn="1">
            <p:custDataLst>
              <p:tags r:id="rId2"/>
            </p:custDataLst>
          </p:nvPr>
        </p:nvSpPr>
        <p:spPr>
          <a:xfrm>
            <a:off x="7370926" y="1455960"/>
            <a:ext cx="3240000" cy="3240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8451850" y="1632262"/>
            <a:ext cx="3740150" cy="5210789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>
            <p:custDataLst>
              <p:tags r:id="rId4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>
            <p:custDataLst>
              <p:tags r:id="rId6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>
            <a:off x="1065726" y="867326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>
            <p:custDataLst>
              <p:tags r:id="rId8"/>
            </p:custDataLst>
          </p:nvPr>
        </p:nvSpPr>
        <p:spPr>
          <a:xfrm>
            <a:off x="1471998" y="867326"/>
            <a:ext cx="108000" cy="10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9"/>
            </p:custDataLst>
          </p:nvPr>
        </p:nvSpPr>
        <p:spPr>
          <a:xfrm>
            <a:off x="1675135" y="867326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1268862" y="86732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11"/>
            </p:custDataLst>
          </p:nvPr>
        </p:nvSpPr>
        <p:spPr>
          <a:xfrm>
            <a:off x="1" y="1"/>
            <a:ext cx="1320207" cy="1156508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 userDrawn="1">
            <p:custDataLst>
              <p:tags r:id="rId12"/>
            </p:custDataLst>
          </p:nvPr>
        </p:nvSpPr>
        <p:spPr>
          <a:xfrm flipH="1" flipV="1">
            <a:off x="6581827" y="572963"/>
            <a:ext cx="4505466" cy="4505466"/>
          </a:xfrm>
          <a:prstGeom prst="arc">
            <a:avLst>
              <a:gd name="adj1" fmla="val 8263304"/>
              <a:gd name="adj2" fmla="val 8979118"/>
            </a:avLst>
          </a:prstGeom>
          <a:solidFill>
            <a:schemeClr val="bg2">
              <a:alpha val="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3"/>
            </p:custDataLst>
          </p:nvPr>
        </p:nvSpPr>
        <p:spPr>
          <a:xfrm>
            <a:off x="7819164" y="890328"/>
            <a:ext cx="334236" cy="334236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 userDrawn="1">
            <p:custDataLst>
              <p:tags r:id="rId14"/>
            </p:custDataLst>
          </p:nvPr>
        </p:nvSpPr>
        <p:spPr>
          <a:xfrm>
            <a:off x="10137187" y="3838727"/>
            <a:ext cx="1174493" cy="1174493"/>
          </a:xfrm>
          <a:prstGeom prst="ellipse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 userDrawn="1">
            <p:custDataLst>
              <p:tags r:id="rId15"/>
            </p:custDataLst>
          </p:nvPr>
        </p:nvSpPr>
        <p:spPr>
          <a:xfrm>
            <a:off x="10741220" y="2120901"/>
            <a:ext cx="828798" cy="8287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9"/>
            </p:custDataLst>
          </p:nvPr>
        </p:nvSpPr>
        <p:spPr>
          <a:xfrm>
            <a:off x="1054102" y="1589837"/>
            <a:ext cx="6093417" cy="2294852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8479674" y="654348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椭圆 14"/>
          <p:cNvSpPr/>
          <p:nvPr userDrawn="1">
            <p:custDataLst>
              <p:tags r:id="rId2"/>
            </p:custDataLst>
          </p:nvPr>
        </p:nvSpPr>
        <p:spPr>
          <a:xfrm>
            <a:off x="7367286" y="1479791"/>
            <a:ext cx="3240000" cy="3240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>
            <a:off x="8451850" y="1632262"/>
            <a:ext cx="3740150" cy="5210789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cxnSp>
        <p:nvCxnSpPr>
          <p:cNvPr id="18" name="直接连接符 17"/>
          <p:cNvCxnSpPr/>
          <p:nvPr userDrawn="1">
            <p:custDataLst>
              <p:tags r:id="rId5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>
            <p:custDataLst>
              <p:tags r:id="rId6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/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320207" cy="1156508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弧形 20"/>
          <p:cNvSpPr/>
          <p:nvPr userDrawn="1">
            <p:custDataLst>
              <p:tags r:id="rId8"/>
            </p:custDataLst>
          </p:nvPr>
        </p:nvSpPr>
        <p:spPr>
          <a:xfrm flipH="1" flipV="1">
            <a:off x="6581827" y="572963"/>
            <a:ext cx="4505466" cy="4505466"/>
          </a:xfrm>
          <a:prstGeom prst="arc">
            <a:avLst>
              <a:gd name="adj1" fmla="val 8263304"/>
              <a:gd name="adj2" fmla="val 8979118"/>
            </a:avLst>
          </a:prstGeom>
          <a:solidFill>
            <a:schemeClr val="bg2">
              <a:alpha val="0"/>
            </a:schemeClr>
          </a:solidFill>
          <a:ln>
            <a:solidFill>
              <a:schemeClr val="bg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 userDrawn="1">
            <p:custDataLst>
              <p:tags r:id="rId9"/>
            </p:custDataLst>
          </p:nvPr>
        </p:nvSpPr>
        <p:spPr>
          <a:xfrm>
            <a:off x="7819164" y="890328"/>
            <a:ext cx="334236" cy="334236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1063228" y="1775895"/>
            <a:ext cx="5235972" cy="2024362"/>
          </a:xfrm>
        </p:spPr>
        <p:txBody>
          <a:bodyPr wrap="square" anchor="b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473202" y="667501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</a:p>
        </p:txBody>
      </p:sp>
      <p:sp>
        <p:nvSpPr>
          <p:cNvPr id="22" name="椭圆 21"/>
          <p:cNvSpPr/>
          <p:nvPr userDrawn="1">
            <p:custDataLst>
              <p:tags r:id="rId15"/>
            </p:custDataLst>
          </p:nvPr>
        </p:nvSpPr>
        <p:spPr>
          <a:xfrm>
            <a:off x="1074851" y="867326"/>
            <a:ext cx="108000" cy="10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>
            <p:custDataLst>
              <p:tags r:id="rId16"/>
            </p:custDataLst>
          </p:nvPr>
        </p:nvSpPr>
        <p:spPr>
          <a:xfrm>
            <a:off x="1481123" y="867326"/>
            <a:ext cx="108000" cy="10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 userDrawn="1">
            <p:custDataLst>
              <p:tags r:id="rId17"/>
            </p:custDataLst>
          </p:nvPr>
        </p:nvSpPr>
        <p:spPr>
          <a:xfrm>
            <a:off x="1684260" y="867326"/>
            <a:ext cx="108000" cy="108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8"/>
            </p:custDataLst>
          </p:nvPr>
        </p:nvSpPr>
        <p:spPr>
          <a:xfrm>
            <a:off x="1277987" y="86732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 userDrawn="1">
            <p:custDataLst>
              <p:tags r:id="rId19"/>
            </p:custDataLst>
          </p:nvPr>
        </p:nvSpPr>
        <p:spPr>
          <a:xfrm>
            <a:off x="10137187" y="3838727"/>
            <a:ext cx="1174493" cy="1174493"/>
          </a:xfrm>
          <a:prstGeom prst="ellipse">
            <a:avLst/>
          </a:prstGeom>
          <a:gradFill>
            <a:gsLst>
              <a:gs pos="10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 userDrawn="1">
            <p:custDataLst>
              <p:tags r:id="rId20"/>
            </p:custDataLst>
          </p:nvPr>
        </p:nvSpPr>
        <p:spPr>
          <a:xfrm>
            <a:off x="10741220" y="2120901"/>
            <a:ext cx="828798" cy="8287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 userDrawn="1">
            <p:custDataLst>
              <p:tags r:id="rId21"/>
            </p:custDataLst>
          </p:nvPr>
        </p:nvSpPr>
        <p:spPr>
          <a:xfrm>
            <a:off x="1054100" y="4624668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pic>
        <p:nvPicPr>
          <p:cNvPr id="33" name="图形 3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700000">
            <a:off x="1360596" y="4813301"/>
            <a:ext cx="162734" cy="162734"/>
          </a:xfrm>
          <a:prstGeom prst="rect">
            <a:avLst/>
          </a:prstGeom>
        </p:spPr>
      </p:pic>
      <p:sp>
        <p:nvSpPr>
          <p:cNvPr id="34" name="署名占位符 10"/>
          <p:cNvSpPr>
            <a:spLocks noGrp="1"/>
          </p:cNvSpPr>
          <p:nvPr>
            <p:ph type="body" sz="quarter" idx="17" hasCustomPrompt="1"/>
            <p:custDataLst>
              <p:tags r:id="rId23"/>
            </p:custDataLst>
          </p:nvPr>
        </p:nvSpPr>
        <p:spPr>
          <a:xfrm>
            <a:off x="1713688" y="4624668"/>
            <a:ext cx="2880000" cy="540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7EBC8-3DF6-4F8D-9124-83EBDA0EEE0E}" type="datetime1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3629-B289-4799-8BD1-5C362D43B8F8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3148EBA-A0AF-3CAD-F838-D20131576B09}"/>
              </a:ext>
            </a:extLst>
          </p:cNvPr>
          <p:cNvCxnSpPr>
            <a:cxnSpLocks/>
          </p:cNvCxnSpPr>
          <p:nvPr userDrawn="1"/>
        </p:nvCxnSpPr>
        <p:spPr>
          <a:xfrm>
            <a:off x="174000" y="750417"/>
            <a:ext cx="11844000" cy="0"/>
          </a:xfrm>
          <a:prstGeom prst="line">
            <a:avLst/>
          </a:prstGeom>
          <a:ln w="31750">
            <a:solidFill>
              <a:srgbClr val="0969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14D106E-DBB1-CDA1-6F11-34A6A535220A}"/>
              </a:ext>
            </a:extLst>
          </p:cNvPr>
          <p:cNvCxnSpPr>
            <a:cxnSpLocks/>
          </p:cNvCxnSpPr>
          <p:nvPr userDrawn="1"/>
        </p:nvCxnSpPr>
        <p:spPr>
          <a:xfrm>
            <a:off x="174000" y="797949"/>
            <a:ext cx="11844000" cy="0"/>
          </a:xfrm>
          <a:prstGeom prst="line">
            <a:avLst/>
          </a:prstGeom>
          <a:ln w="15875">
            <a:solidFill>
              <a:srgbClr val="0969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AF9B3E3-37F1-53CA-06C9-721EF10E5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44" y="117782"/>
            <a:ext cx="3182056" cy="522000"/>
          </a:xfrm>
          <a:prstGeom prst="rect">
            <a:avLst/>
          </a:prstGeom>
          <a:ln>
            <a:noFill/>
          </a:ln>
        </p:spPr>
      </p:pic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C13E9316-4876-580C-D906-1B64DC5E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280" y="117782"/>
            <a:ext cx="8447664" cy="52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155E38-7081-4739-A811-CA186392F3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280" y="906286"/>
            <a:ext cx="4012854" cy="458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</a:t>
            </a:r>
          </a:p>
        </p:txBody>
      </p:sp>
    </p:spTree>
    <p:extLst>
      <p:ext uri="{BB962C8B-B14F-4D97-AF65-F5344CB8AC3E}">
        <p14:creationId xmlns:p14="http://schemas.microsoft.com/office/powerpoint/2010/main" val="341699456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0122177" y="390350"/>
            <a:ext cx="1224507" cy="1224507"/>
          </a:xfrm>
          <a:prstGeom prst="ellipse">
            <a:avLst/>
          </a:prstGeom>
          <a:gradFill>
            <a:gsLst>
              <a:gs pos="100000">
                <a:schemeClr val="accent2">
                  <a:alpha val="7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3"/>
            </p:custDataLst>
          </p:nvPr>
        </p:nvSpPr>
        <p:spPr>
          <a:xfrm>
            <a:off x="10315575" y="527100"/>
            <a:ext cx="1876425" cy="1444245"/>
          </a:xfrm>
          <a:custGeom>
            <a:avLst/>
            <a:gdLst>
              <a:gd name="connsiteX0" fmla="*/ 1762548 w 1762548"/>
              <a:gd name="connsiteY0" fmla="*/ 0 h 1540757"/>
              <a:gd name="connsiteX1" fmla="*/ 1762548 w 1762548"/>
              <a:gd name="connsiteY1" fmla="*/ 1540757 h 1540757"/>
              <a:gd name="connsiteX2" fmla="*/ 0 w 1762548"/>
              <a:gd name="connsiteY2" fmla="*/ 1540757 h 1540757"/>
              <a:gd name="connsiteX3" fmla="*/ 18169 w 1762548"/>
              <a:gd name="connsiteY3" fmla="*/ 1421710 h 1540757"/>
              <a:gd name="connsiteX4" fmla="*/ 1762548 w 1762548"/>
              <a:gd name="connsiteY4" fmla="*/ 0 h 15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548" h="1540757">
                <a:moveTo>
                  <a:pt x="1762548" y="0"/>
                </a:moveTo>
                <a:lnTo>
                  <a:pt x="1762548" y="1540757"/>
                </a:lnTo>
                <a:lnTo>
                  <a:pt x="0" y="1540757"/>
                </a:lnTo>
                <a:lnTo>
                  <a:pt x="18169" y="1421710"/>
                </a:lnTo>
                <a:cubicBezTo>
                  <a:pt x="184199" y="610342"/>
                  <a:pt x="902097" y="0"/>
                  <a:pt x="1762548" y="0"/>
                </a:cubicBezTo>
                <a:close/>
              </a:path>
            </a:pathLst>
          </a:custGeom>
          <a:gradFill flip="none" rotWithShape="1">
            <a:gsLst>
              <a:gs pos="71000">
                <a:schemeClr val="bg1">
                  <a:alpha val="68000"/>
                </a:schemeClr>
              </a:gs>
              <a:gs pos="50000">
                <a:schemeClr val="bg1">
                  <a:alpha val="5000"/>
                </a:schemeClr>
              </a:gs>
            </a:gsLst>
            <a:lin ang="13500000" scaled="1"/>
            <a:tileRect/>
          </a:gradFill>
          <a:ln w="6350">
            <a:gradFill flip="none" rotWithShape="1">
              <a:gsLst>
                <a:gs pos="17000">
                  <a:schemeClr val="bg2"/>
                </a:gs>
                <a:gs pos="30000">
                  <a:schemeClr val="bg2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1" name="矩形 30"/>
          <p:cNvSpPr/>
          <p:nvPr userDrawn="1">
            <p:custDataLst>
              <p:tags r:id="rId4"/>
            </p:custDataLst>
          </p:nvPr>
        </p:nvSpPr>
        <p:spPr>
          <a:xfrm>
            <a:off x="0" y="1692275"/>
            <a:ext cx="12192000" cy="5165725"/>
          </a:xfrm>
          <a:prstGeom prst="rect">
            <a:avLst/>
          </a:prstGeom>
          <a:gradFill>
            <a:gsLst>
              <a:gs pos="95000">
                <a:srgbClr val="FEFEFF">
                  <a:alpha val="100000"/>
                </a:srgbClr>
              </a:gs>
              <a:gs pos="0">
                <a:srgbClr val="E6EFFE">
                  <a:alpha val="100000"/>
                  <a:lumMod val="5000"/>
                  <a:lumOff val="9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>
            <p:custDataLst>
              <p:tags r:id="rId5"/>
            </p:custDataLst>
          </p:nvPr>
        </p:nvSpPr>
        <p:spPr>
          <a:xfrm>
            <a:off x="0" y="6585002"/>
            <a:ext cx="12192000" cy="272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6"/>
            </p:custDataLst>
          </p:nvPr>
        </p:nvSpPr>
        <p:spPr>
          <a:xfrm>
            <a:off x="2" y="2"/>
            <a:ext cx="891201" cy="780696"/>
          </a:xfrm>
          <a:custGeom>
            <a:avLst/>
            <a:gdLst>
              <a:gd name="connsiteX0" fmla="*/ 0 w 1809977"/>
              <a:gd name="connsiteY0" fmla="*/ 0 h 1585549"/>
              <a:gd name="connsiteX1" fmla="*/ 1809977 w 1809977"/>
              <a:gd name="connsiteY1" fmla="*/ 0 h 1585549"/>
              <a:gd name="connsiteX2" fmla="*/ 1801326 w 1809977"/>
              <a:gd name="connsiteY2" fmla="*/ 56684 h 1585549"/>
              <a:gd name="connsiteX3" fmla="*/ 116835 w 1809977"/>
              <a:gd name="connsiteY3" fmla="*/ 1579650 h 1585549"/>
              <a:gd name="connsiteX4" fmla="*/ 0 w 1809977"/>
              <a:gd name="connsiteY4" fmla="*/ 1585549 h 158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977" h="1585549">
                <a:moveTo>
                  <a:pt x="0" y="0"/>
                </a:moveTo>
                <a:lnTo>
                  <a:pt x="1809977" y="0"/>
                </a:lnTo>
                <a:lnTo>
                  <a:pt x="1801326" y="56684"/>
                </a:lnTo>
                <a:cubicBezTo>
                  <a:pt x="1635100" y="869008"/>
                  <a:pt x="955821" y="1494446"/>
                  <a:pt x="116835" y="1579650"/>
                </a:cubicBezTo>
                <a:lnTo>
                  <a:pt x="0" y="1585549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alpha val="0"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>
            <p:custDataLst>
              <p:tags r:id="rId7"/>
            </p:custDataLst>
          </p:nvPr>
        </p:nvSpPr>
        <p:spPr>
          <a:xfrm>
            <a:off x="8346055" y="881113"/>
            <a:ext cx="106363" cy="1063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 userDrawn="1">
            <p:custDataLst>
              <p:tags r:id="rId8"/>
            </p:custDataLst>
          </p:nvPr>
        </p:nvSpPr>
        <p:spPr>
          <a:xfrm>
            <a:off x="8708679" y="881113"/>
            <a:ext cx="106363" cy="1063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 userDrawn="1">
            <p:custDataLst>
              <p:tags r:id="rId9"/>
            </p:custDataLst>
          </p:nvPr>
        </p:nvSpPr>
        <p:spPr>
          <a:xfrm>
            <a:off x="8889990" y="881113"/>
            <a:ext cx="106363" cy="1063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>
            <p:custDataLst>
              <p:tags r:id="rId10"/>
            </p:custDataLst>
          </p:nvPr>
        </p:nvSpPr>
        <p:spPr>
          <a:xfrm>
            <a:off x="8527367" y="881113"/>
            <a:ext cx="106363" cy="1063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4"/>
            </p:custDataLst>
          </p:nvPr>
        </p:nvSpPr>
        <p:spPr>
          <a:xfrm>
            <a:off x="1066800" y="527100"/>
            <a:ext cx="1760105" cy="1081088"/>
          </a:xfrm>
        </p:spPr>
        <p:txBody>
          <a:bodyPr wrap="square" anchor="ctr" anchorCtr="0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370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accent2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: 形状 4"/>
          <p:cNvSpPr/>
          <p:nvPr userDrawn="1">
            <p:custDataLst>
              <p:tags r:id="rId2"/>
            </p:custDataLst>
          </p:nvPr>
        </p:nvSpPr>
        <p:spPr>
          <a:xfrm>
            <a:off x="11163935" y="5203190"/>
            <a:ext cx="1028065" cy="1173480"/>
          </a:xfrm>
          <a:custGeom>
            <a:avLst/>
            <a:gdLst>
              <a:gd name="connsiteX0" fmla="*/ 1028065 w 1028065"/>
              <a:gd name="connsiteY0" fmla="*/ 0 h 1173480"/>
              <a:gd name="connsiteX1" fmla="*/ 1028065 w 1028065"/>
              <a:gd name="connsiteY1" fmla="*/ 1173480 h 1173480"/>
              <a:gd name="connsiteX2" fmla="*/ 0 w 1028065"/>
              <a:gd name="connsiteY2" fmla="*/ 1173480 h 1173480"/>
              <a:gd name="connsiteX3" fmla="*/ 3825 w 1028065"/>
              <a:gd name="connsiteY3" fmla="*/ 1097731 h 1173480"/>
              <a:gd name="connsiteX4" fmla="*/ 991311 w 1028065"/>
              <a:gd name="connsiteY4" fmla="*/ 5608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065" h="1173480">
                <a:moveTo>
                  <a:pt x="1028065" y="0"/>
                </a:moveTo>
                <a:lnTo>
                  <a:pt x="1028065" y="1173480"/>
                </a:lnTo>
                <a:lnTo>
                  <a:pt x="0" y="1173480"/>
                </a:lnTo>
                <a:lnTo>
                  <a:pt x="3825" y="1097731"/>
                </a:lnTo>
                <a:cubicBezTo>
                  <a:pt x="59071" y="553783"/>
                  <a:pt x="464603" y="113379"/>
                  <a:pt x="991311" y="5608"/>
                </a:cubicBezTo>
                <a:close/>
              </a:path>
            </a:pathLst>
          </a:custGeom>
          <a:gradFill>
            <a:gsLst>
              <a:gs pos="33000">
                <a:schemeClr val="bg1">
                  <a:alpha val="0"/>
                </a:schemeClr>
              </a:gs>
              <a:gs pos="85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flipH="1">
            <a:off x="2304848" y="959828"/>
            <a:ext cx="2704621" cy="270462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2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4"/>
            </p:custDataLst>
          </p:nvPr>
        </p:nvSpPr>
        <p:spPr>
          <a:xfrm flipH="1">
            <a:off x="0" y="922053"/>
            <a:ext cx="4260648" cy="5935948"/>
          </a:xfrm>
          <a:custGeom>
            <a:avLst/>
            <a:gdLst>
              <a:gd name="connsiteX0" fmla="*/ 3740150 w 3740150"/>
              <a:gd name="connsiteY0" fmla="*/ 0 h 5210789"/>
              <a:gd name="connsiteX1" fmla="*/ 3740150 w 3740150"/>
              <a:gd name="connsiteY1" fmla="*/ 5210789 h 5210789"/>
              <a:gd name="connsiteX2" fmla="*/ 301051 w 3740150"/>
              <a:gd name="connsiteY2" fmla="*/ 5210789 h 5210789"/>
              <a:gd name="connsiteX3" fmla="*/ 293920 w 3740150"/>
              <a:gd name="connsiteY3" fmla="*/ 5195985 h 5210789"/>
              <a:gd name="connsiteX4" fmla="*/ 0 w 3740150"/>
              <a:gd name="connsiteY4" fmla="*/ 3740150 h 5210789"/>
              <a:gd name="connsiteX5" fmla="*/ 3740150 w 3740150"/>
              <a:gd name="connsiteY5" fmla="*/ 0 h 52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150" h="5210789">
                <a:moveTo>
                  <a:pt x="3740150" y="0"/>
                </a:moveTo>
                <a:lnTo>
                  <a:pt x="3740150" y="5210789"/>
                </a:lnTo>
                <a:lnTo>
                  <a:pt x="301051" y="5210789"/>
                </a:lnTo>
                <a:lnTo>
                  <a:pt x="293920" y="5195985"/>
                </a:lnTo>
                <a:cubicBezTo>
                  <a:pt x="104658" y="4748520"/>
                  <a:pt x="0" y="4256557"/>
                  <a:pt x="0" y="3740150"/>
                </a:cubicBezTo>
                <a:cubicBezTo>
                  <a:pt x="0" y="1674522"/>
                  <a:pt x="1674522" y="0"/>
                  <a:pt x="3740150" y="0"/>
                </a:cubicBezTo>
                <a:close/>
              </a:path>
            </a:pathLst>
          </a:custGeom>
          <a:gradFill flip="none" rotWithShape="1">
            <a:gsLst>
              <a:gs pos="88000">
                <a:schemeClr val="bg2"/>
              </a:gs>
              <a:gs pos="39000">
                <a:schemeClr val="bg2">
                  <a:alpha val="0"/>
                </a:schemeClr>
              </a:gs>
            </a:gsLst>
            <a:lin ang="135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6351259"/>
            <a:ext cx="12192000" cy="506741"/>
          </a:xfrm>
          <a:prstGeom prst="rect">
            <a:avLst/>
          </a:prstGeom>
          <a:gradFill flip="none" rotWithShape="1">
            <a:gsLst>
              <a:gs pos="19000">
                <a:schemeClr val="accent1"/>
              </a:gs>
              <a:gs pos="83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2800" b="1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 userDrawn="1">
            <p:custDataLst>
              <p:tags r:id="rId6"/>
            </p:custDataLst>
          </p:nvPr>
        </p:nvSpPr>
        <p:spPr>
          <a:xfrm>
            <a:off x="1777048" y="3626673"/>
            <a:ext cx="1055600" cy="1055600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7"/>
            </p:custDataLst>
          </p:nvPr>
        </p:nvSpPr>
        <p:spPr>
          <a:xfrm>
            <a:off x="1675814" y="673304"/>
            <a:ext cx="436971" cy="436971"/>
          </a:xfrm>
          <a:prstGeom prst="ellipse">
            <a:avLst/>
          </a:prstGeom>
          <a:gradFill>
            <a:gsLst>
              <a:gs pos="95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>
            <p:custDataLst>
              <p:tags r:id="rId8"/>
            </p:custDataLst>
          </p:nvPr>
        </p:nvSpPr>
        <p:spPr>
          <a:xfrm flipH="1">
            <a:off x="10690611" y="5145127"/>
            <a:ext cx="92066" cy="920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>
            <p:custDataLst>
              <p:tags r:id="rId9"/>
            </p:custDataLst>
          </p:nvPr>
        </p:nvSpPr>
        <p:spPr>
          <a:xfrm flipH="1">
            <a:off x="10376728" y="5145127"/>
            <a:ext cx="92066" cy="92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>
            <p:custDataLst>
              <p:tags r:id="rId10"/>
            </p:custDataLst>
          </p:nvPr>
        </p:nvSpPr>
        <p:spPr>
          <a:xfrm flipH="1">
            <a:off x="10219788" y="5145127"/>
            <a:ext cx="92066" cy="920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>
            <p:custDataLst>
              <p:tags r:id="rId11"/>
            </p:custDataLst>
          </p:nvPr>
        </p:nvSpPr>
        <p:spPr>
          <a:xfrm flipH="1">
            <a:off x="10533670" y="5145127"/>
            <a:ext cx="92066" cy="92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305909" y="3019881"/>
            <a:ext cx="5466468" cy="2055473"/>
          </a:xfrm>
        </p:spPr>
        <p:txBody>
          <a:bodyPr wrap="square" anchor="t" anchorCtr="0">
            <a:normAutofit/>
          </a:bodyPr>
          <a:lstStyle>
            <a:lvl1pPr algn="r">
              <a:defRPr sz="5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5303509" y="1110275"/>
            <a:ext cx="5466468" cy="1813863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8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  <p:cxnSp>
        <p:nvCxnSpPr>
          <p:cNvPr id="3" name="直接连接符 2"/>
          <p:cNvCxnSpPr/>
          <p:nvPr userDrawn="1">
            <p:custDataLst>
              <p:tags r:id="rId17"/>
            </p:custDataLst>
          </p:nvPr>
        </p:nvCxnSpPr>
        <p:spPr>
          <a:xfrm>
            <a:off x="695960" y="6605101"/>
            <a:ext cx="10077450" cy="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18"/>
            </p:custDataLst>
          </p:nvPr>
        </p:nvCxnSpPr>
        <p:spPr>
          <a:xfrm flipH="1">
            <a:off x="10945019" y="6605101"/>
            <a:ext cx="573881" cy="0"/>
          </a:xfrm>
          <a:prstGeom prst="line">
            <a:avLst/>
          </a:prstGeom>
          <a:ln w="22225" cap="rnd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370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15"/>
            </p:custDataLst>
          </p:nvPr>
        </p:nvSpPr>
        <p:spPr>
          <a:xfrm>
            <a:off x="10767139" y="296501"/>
            <a:ext cx="742236" cy="742238"/>
          </a:xfrm>
          <a:prstGeom prst="ellipse">
            <a:avLst/>
          </a:prstGeom>
          <a:gradFill>
            <a:gsLst>
              <a:gs pos="100000">
                <a:schemeClr val="accent2">
                  <a:alpha val="50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16"/>
            </p:custDataLst>
          </p:nvPr>
        </p:nvSpPr>
        <p:spPr>
          <a:xfrm>
            <a:off x="10975832" y="261411"/>
            <a:ext cx="1216167" cy="936058"/>
          </a:xfrm>
          <a:custGeom>
            <a:avLst/>
            <a:gdLst>
              <a:gd name="connsiteX0" fmla="*/ 1762548 w 1762548"/>
              <a:gd name="connsiteY0" fmla="*/ 0 h 1540757"/>
              <a:gd name="connsiteX1" fmla="*/ 1762548 w 1762548"/>
              <a:gd name="connsiteY1" fmla="*/ 1540757 h 1540757"/>
              <a:gd name="connsiteX2" fmla="*/ 0 w 1762548"/>
              <a:gd name="connsiteY2" fmla="*/ 1540757 h 1540757"/>
              <a:gd name="connsiteX3" fmla="*/ 18169 w 1762548"/>
              <a:gd name="connsiteY3" fmla="*/ 1421710 h 1540757"/>
              <a:gd name="connsiteX4" fmla="*/ 1762548 w 1762548"/>
              <a:gd name="connsiteY4" fmla="*/ 0 h 15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548" h="1540757">
                <a:moveTo>
                  <a:pt x="1762548" y="0"/>
                </a:moveTo>
                <a:lnTo>
                  <a:pt x="1762548" y="1540757"/>
                </a:lnTo>
                <a:lnTo>
                  <a:pt x="0" y="1540757"/>
                </a:lnTo>
                <a:lnTo>
                  <a:pt x="18169" y="1421710"/>
                </a:lnTo>
                <a:cubicBezTo>
                  <a:pt x="184199" y="610342"/>
                  <a:pt x="902097" y="0"/>
                  <a:pt x="1762548" y="0"/>
                </a:cubicBezTo>
                <a:close/>
              </a:path>
            </a:pathLst>
          </a:custGeom>
          <a:gradFill flip="none" rotWithShape="1">
            <a:gsLst>
              <a:gs pos="83000">
                <a:schemeClr val="bg1">
                  <a:alpha val="50000"/>
                </a:schemeClr>
              </a:gs>
              <a:gs pos="39000">
                <a:schemeClr val="bg1">
                  <a:alpha val="5000"/>
                </a:schemeClr>
              </a:gs>
            </a:gsLst>
            <a:lin ang="13500000" scaled="1"/>
            <a:tileRect/>
          </a:gradFill>
          <a:ln w="6350">
            <a:gradFill flip="none" rotWithShape="1">
              <a:gsLst>
                <a:gs pos="17000">
                  <a:schemeClr val="bg1"/>
                </a:gs>
                <a:gs pos="43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7"/>
            </p:custDataLst>
          </p:nvPr>
        </p:nvSpPr>
        <p:spPr>
          <a:xfrm>
            <a:off x="0" y="6585002"/>
            <a:ext cx="12192000" cy="272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2025/5/24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2.sv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4.png"/><Relationship Id="rId5" Type="http://schemas.openxmlformats.org/officeDocument/2006/relationships/tags" Target="../tags/tag12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61.xml"/><Relationship Id="rId7" Type="http://schemas.openxmlformats.org/officeDocument/2006/relationships/image" Target="../media/image27.jp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7" Type="http://schemas.openxmlformats.org/officeDocument/2006/relationships/image" Target="../media/image31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67.xml"/><Relationship Id="rId7" Type="http://schemas.openxmlformats.org/officeDocument/2006/relationships/image" Target="../media/image34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image" Target="../media/image38.emf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176.xml"/><Relationship Id="rId7" Type="http://schemas.openxmlformats.org/officeDocument/2006/relationships/image" Target="../media/image47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tags" Target="../tags/tag179.xml"/><Relationship Id="rId7" Type="http://schemas.openxmlformats.org/officeDocument/2006/relationships/diagramLayout" Target="../diagrams/layout1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diagramData" Target="../diagrams/data1.xml"/><Relationship Id="rId5" Type="http://schemas.openxmlformats.org/officeDocument/2006/relationships/image" Target="../media/image49.jp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23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18.tiff"/><Relationship Id="rId5" Type="http://schemas.openxmlformats.org/officeDocument/2006/relationships/tags" Target="../tags/tag14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73785" y="2115185"/>
            <a:ext cx="7166206" cy="11188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Prospect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MELODY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zh-CN" altLang="en-US" dirty="0"/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>
            <a:off x="1073785" y="3710268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pic>
        <p:nvPicPr>
          <p:cNvPr id="30" name="图形 2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1380281" y="3898901"/>
            <a:ext cx="162734" cy="162734"/>
          </a:xfrm>
          <a:prstGeom prst="rect">
            <a:avLst/>
          </a:prstGeom>
        </p:spPr>
      </p:pic>
      <p:sp>
        <p:nvSpPr>
          <p:cNvPr id="24" name="署名占位符 10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733550" y="3710305"/>
            <a:ext cx="5059680" cy="5397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en-US" altLang="zh-CN" dirty="0">
                <a:sym typeface="+mn-ea"/>
              </a:rPr>
              <a:t>Yu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Bao</a:t>
            </a:r>
            <a:endParaRPr lang="zh-CN" altLang="en-US" dirty="0"/>
          </a:p>
        </p:txBody>
      </p:sp>
      <p:sp>
        <p:nvSpPr>
          <p:cNvPr id="6" name="矩形: 圆角 28">
            <a:extLst>
              <a:ext uri="{FF2B5EF4-FFF2-40B4-BE49-F238E27FC236}">
                <a16:creationId xmlns:a16="http://schemas.microsoft.com/office/drawing/2014/main" id="{85020616-91F0-224A-8289-5C4A48E2A02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76719" y="4401657"/>
            <a:ext cx="1889646" cy="54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CN" sz="2800" b="1" dirty="0">
              <a:latin typeface="+mj-ea"/>
              <a:ea typeface="+mj-ea"/>
              <a:sym typeface="+mn-ea"/>
            </a:endParaRPr>
          </a:p>
        </p:txBody>
      </p:sp>
      <p:sp>
        <p:nvSpPr>
          <p:cNvPr id="7" name="署名占位符 10">
            <a:extLst>
              <a:ext uri="{FF2B5EF4-FFF2-40B4-BE49-F238E27FC236}">
                <a16:creationId xmlns:a16="http://schemas.microsoft.com/office/drawing/2014/main" id="{C6F2D102-60F0-794A-BAAC-FEA06CCA468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236484" y="4401694"/>
            <a:ext cx="5059680" cy="5397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lang="en-US" altLang="zh-CN" dirty="0">
                <a:sym typeface="+mn-ea"/>
              </a:rPr>
              <a:t>IHEP/CSNS</a:t>
            </a:r>
            <a:endParaRPr lang="zh-CN" altLang="en-US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B8F8341-4ECF-234F-9ABB-53220566AF9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1825234" y="4590203"/>
            <a:ext cx="162734" cy="1627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0DF791-94D5-8A4F-AFBA-38352ED2DFA7}"/>
              </a:ext>
            </a:extLst>
          </p:cNvPr>
          <p:cNvSpPr/>
          <p:nvPr/>
        </p:nvSpPr>
        <p:spPr>
          <a:xfrm>
            <a:off x="2732803" y="5573496"/>
            <a:ext cx="3848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ym typeface="+mn-ea"/>
              </a:rPr>
              <a:t>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behalf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of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MELODY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collaboration</a:t>
            </a:r>
          </a:p>
          <a:p>
            <a:pPr algn="ctr"/>
            <a:r>
              <a:rPr lang="en-US" altLang="zh-CN" dirty="0">
                <a:sym typeface="+mn-ea"/>
              </a:rPr>
              <a:t>2025.5.27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85A236-63F9-2744-9890-2E045A12458C}"/>
              </a:ext>
            </a:extLst>
          </p:cNvPr>
          <p:cNvSpPr/>
          <p:nvPr/>
        </p:nvSpPr>
        <p:spPr>
          <a:xfrm>
            <a:off x="976746" y="229372"/>
            <a:ext cx="6319418" cy="519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/>
              <a:t>Muon4Future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2025</a:t>
            </a:r>
            <a:endParaRPr kumimoji="1"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A496A-DBD3-FD43-9E0D-A15A5323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MELODY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D4F888-054B-3F44-9C5F-D76CD2D33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1052888"/>
            <a:ext cx="9144000" cy="58051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1D53B4-E5DD-2348-9332-5B71BEC6BC15}"/>
              </a:ext>
            </a:extLst>
          </p:cNvPr>
          <p:cNvSpPr txBox="1"/>
          <p:nvPr/>
        </p:nvSpPr>
        <p:spPr>
          <a:xfrm>
            <a:off x="8041494" y="3955444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SMT1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48801F-72FA-EB47-BFEE-E5BEBD5E4F27}"/>
              </a:ext>
            </a:extLst>
          </p:cNvPr>
          <p:cNvSpPr txBox="1"/>
          <p:nvPr/>
        </p:nvSpPr>
        <p:spPr>
          <a:xfrm>
            <a:off x="9049606" y="2138339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SMT2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B8CE2F-6BC4-0A40-8B95-623E7DAB66A7}"/>
              </a:ext>
            </a:extLst>
          </p:cNvPr>
          <p:cNvSpPr txBox="1"/>
          <p:nvPr/>
        </p:nvSpPr>
        <p:spPr>
          <a:xfrm>
            <a:off x="2712902" y="5854930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DMT1 </a:t>
            </a: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9EA801-FF88-CC4A-8913-51149D6CD182}"/>
              </a:ext>
            </a:extLst>
          </p:cNvPr>
          <p:cNvSpPr txBox="1"/>
          <p:nvPr/>
        </p:nvSpPr>
        <p:spPr>
          <a:xfrm>
            <a:off x="6889366" y="3816449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NMT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D06E06-91C1-454E-B76A-2578E9321EE3}"/>
              </a:ext>
            </a:extLst>
          </p:cNvPr>
          <p:cNvSpPr txBox="1"/>
          <p:nvPr/>
        </p:nvSpPr>
        <p:spPr>
          <a:xfrm>
            <a:off x="1744334" y="5854930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DMT2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Reserved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35E067-573C-D04D-B041-189ED6FA2C85}"/>
              </a:ext>
            </a:extLst>
          </p:cNvPr>
          <p:cNvSpPr txBox="1"/>
          <p:nvPr/>
        </p:nvSpPr>
        <p:spPr>
          <a:xfrm>
            <a:off x="5879666" y="5038502"/>
            <a:ext cx="158576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Water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Cooling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system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(underground)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7E360B-3003-4545-AC00-3AFB42348E59}"/>
              </a:ext>
            </a:extLst>
          </p:cNvPr>
          <p:cNvSpPr txBox="1"/>
          <p:nvPr/>
        </p:nvSpPr>
        <p:spPr>
          <a:xfrm>
            <a:off x="4945150" y="5692306"/>
            <a:ext cx="12961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room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B13F6F-C3AB-904D-BAA9-60C8B49721EC}"/>
              </a:ext>
            </a:extLst>
          </p:cNvPr>
          <p:cNvSpPr txBox="1"/>
          <p:nvPr/>
        </p:nvSpPr>
        <p:spPr>
          <a:xfrm>
            <a:off x="9436260" y="4908357"/>
            <a:ext cx="93610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</a:t>
            </a:r>
            <a:r>
              <a:rPr kumimoji="1"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room</a:t>
            </a:r>
            <a:endParaRPr kumimoji="1"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222D572-9869-BC4C-AA85-7CE1EBBDA8CC}"/>
              </a:ext>
            </a:extLst>
          </p:cNvPr>
          <p:cNvCxnSpPr>
            <a:cxnSpLocks/>
          </p:cNvCxnSpPr>
          <p:nvPr/>
        </p:nvCxnSpPr>
        <p:spPr>
          <a:xfrm>
            <a:off x="4513102" y="1065421"/>
            <a:ext cx="216024" cy="1792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4832881-203D-9347-B53D-0B83DF91E7D1}"/>
              </a:ext>
            </a:extLst>
          </p:cNvPr>
          <p:cNvSpPr txBox="1"/>
          <p:nvPr/>
        </p:nvSpPr>
        <p:spPr>
          <a:xfrm rot="20957164">
            <a:off x="3177296" y="1513197"/>
            <a:ext cx="12961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Proton</a:t>
            </a:r>
            <a:r>
              <a:rPr kumimoji="1"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  <a:endParaRPr kumimoji="1"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344AA0-8771-7642-AA1F-67227B037A55}"/>
              </a:ext>
            </a:extLst>
          </p:cNvPr>
          <p:cNvSpPr txBox="1"/>
          <p:nvPr/>
        </p:nvSpPr>
        <p:spPr>
          <a:xfrm rot="18496524">
            <a:off x="5213526" y="3681323"/>
            <a:ext cx="1407244" cy="548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Waste</a:t>
            </a:r>
            <a:r>
              <a:rPr kumimoji="1"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</a:t>
            </a:r>
            <a:endParaRPr kumimoji="1"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61529F-6E1A-4047-971B-7D680D840429}"/>
              </a:ext>
            </a:extLst>
          </p:cNvPr>
          <p:cNvSpPr txBox="1"/>
          <p:nvPr/>
        </p:nvSpPr>
        <p:spPr>
          <a:xfrm>
            <a:off x="5727276" y="1834163"/>
            <a:ext cx="936104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SMBT</a:t>
            </a:r>
            <a:endParaRPr kumimoji="1"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3C3AF0-B96D-9E4D-803D-47AFF734234D}"/>
              </a:ext>
            </a:extLst>
          </p:cNvPr>
          <p:cNvSpPr txBox="1"/>
          <p:nvPr/>
        </p:nvSpPr>
        <p:spPr>
          <a:xfrm rot="1511197">
            <a:off x="5938476" y="2828530"/>
            <a:ext cx="1080118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NMBT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5B1670E-97C1-8942-A833-E2CA474152E3}"/>
              </a:ext>
            </a:extLst>
          </p:cNvPr>
          <p:cNvSpPr txBox="1"/>
          <p:nvPr/>
        </p:nvSpPr>
        <p:spPr>
          <a:xfrm rot="19525897">
            <a:off x="2121426" y="3361787"/>
            <a:ext cx="1080118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DMBT</a:t>
            </a:r>
            <a:endParaRPr kumimoji="1" lang="zh-CN" altLang="en-US" sz="20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5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755515" cy="602615"/>
            <a:chOff x="691" y="843"/>
            <a:chExt cx="748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00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Design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features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3.1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860160B-6EEB-464B-8D85-50B096B0769F}"/>
              </a:ext>
            </a:extLst>
          </p:cNvPr>
          <p:cNvSpPr txBox="1"/>
          <p:nvPr/>
        </p:nvSpPr>
        <p:spPr>
          <a:xfrm>
            <a:off x="1292022" y="1184526"/>
            <a:ext cx="8510270" cy="52014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Stand-alone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more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freedom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design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Thick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length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Copper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Target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production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en-US" altLang="zh-CN" sz="20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Beamlines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Surface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Solenoid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focusing;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AI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optimized;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acceptance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Negative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by-product,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low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cost,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dedicated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 err="1"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kumimoji="1" lang="en-US" altLang="zh-CN" sz="2000" baseline="30000" dirty="0"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Decay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Muon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acceptance;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wide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applications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en-US" altLang="zh-CN" sz="20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400" dirty="0" err="1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muSR</a:t>
            </a:r>
            <a:r>
              <a:rPr kumimoji="1" lang="zh-CN" altLang="en-US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spectrometer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Asymmetry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0.3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number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kumimoji="1" lang="zh-CN" altLang="en-US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detectors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3024</a:t>
            </a:r>
            <a:r>
              <a:rPr kumimoji="1" lang="zh-CN" altLang="en-US" sz="20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ea typeface="微软雅黑" panose="020B0503020204020204" pitchFamily="34" charset="-122"/>
                <a:cs typeface="Arial" panose="020B0604020202020204" pitchFamily="34" charset="0"/>
              </a:rPr>
              <a:t>units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5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5307330" cy="602615"/>
            <a:chOff x="691" y="843"/>
            <a:chExt cx="8358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878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Surface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Muon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Beam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3.1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9D8C81D-9B00-864E-96F8-0A8D079E7A09}"/>
              </a:ext>
            </a:extLst>
          </p:cNvPr>
          <p:cNvGrpSpPr/>
          <p:nvPr/>
        </p:nvGrpSpPr>
        <p:grpSpPr>
          <a:xfrm>
            <a:off x="5509325" y="1016040"/>
            <a:ext cx="3302837" cy="2172571"/>
            <a:chOff x="2012930" y="1258894"/>
            <a:chExt cx="8166140" cy="520782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CCCAAED-6559-0D4B-B824-D0D5C50F1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2930" y="1258894"/>
              <a:ext cx="8166140" cy="5207827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9B08A14-B91E-7045-8646-91723995749F}"/>
                </a:ext>
              </a:extLst>
            </p:cNvPr>
            <p:cNvSpPr/>
            <p:nvPr/>
          </p:nvSpPr>
          <p:spPr>
            <a:xfrm>
              <a:off x="7174850" y="1480052"/>
              <a:ext cx="1969150" cy="284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7BC9740-6123-9449-8082-BA4718A39490}"/>
              </a:ext>
            </a:extLst>
          </p:cNvPr>
          <p:cNvGrpSpPr/>
          <p:nvPr/>
        </p:nvGrpSpPr>
        <p:grpSpPr>
          <a:xfrm>
            <a:off x="839830" y="3831416"/>
            <a:ext cx="8189560" cy="2837658"/>
            <a:chOff x="-72532" y="1769197"/>
            <a:chExt cx="11508454" cy="398764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38CD19F-A5BA-6A46-9B5B-DF5DF84C8D77}"/>
                </a:ext>
              </a:extLst>
            </p:cNvPr>
            <p:cNvGrpSpPr/>
            <p:nvPr/>
          </p:nvGrpSpPr>
          <p:grpSpPr>
            <a:xfrm>
              <a:off x="233916" y="1769197"/>
              <a:ext cx="11202006" cy="3987646"/>
              <a:chOff x="233916" y="1769197"/>
              <a:chExt cx="11202006" cy="3987646"/>
            </a:xfrm>
          </p:grpSpPr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5F457128-455E-2B4C-9A94-F5D3C1F7D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916" y="2844210"/>
                <a:ext cx="10385885" cy="2751292"/>
              </a:xfrm>
              <a:prstGeom prst="rect">
                <a:avLst/>
              </a:prstGeom>
            </p:spPr>
          </p:pic>
          <p:pic>
            <p:nvPicPr>
              <p:cNvPr id="51" name="Content Placeholder 4" descr="A drawing of a pipette&#10;&#10;Description automatically generated">
                <a:extLst>
                  <a:ext uri="{FF2B5EF4-FFF2-40B4-BE49-F238E27FC236}">
                    <a16:creationId xmlns:a16="http://schemas.microsoft.com/office/drawing/2014/main" id="{EE2F065D-E526-BE44-B665-AC91EBE77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2470" y="2042221"/>
                <a:ext cx="3152079" cy="1220073"/>
              </a:xfrm>
              <a:prstGeom prst="rect">
                <a:avLst/>
              </a:prstGeom>
            </p:spPr>
          </p:pic>
          <p:sp>
            <p:nvSpPr>
              <p:cNvPr id="52" name="文本框 25">
                <a:extLst>
                  <a:ext uri="{FF2B5EF4-FFF2-40B4-BE49-F238E27FC236}">
                    <a16:creationId xmlns:a16="http://schemas.microsoft.com/office/drawing/2014/main" id="{8D1CA219-31D7-554E-993E-DD4B117DEC03}"/>
                  </a:ext>
                </a:extLst>
              </p:cNvPr>
              <p:cNvSpPr txBox="1"/>
              <p:nvPr/>
            </p:nvSpPr>
            <p:spPr>
              <a:xfrm rot="20005277">
                <a:off x="8757217" y="2492532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oll5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文本框 23">
                <a:extLst>
                  <a:ext uri="{FF2B5EF4-FFF2-40B4-BE49-F238E27FC236}">
                    <a16:creationId xmlns:a16="http://schemas.microsoft.com/office/drawing/2014/main" id="{4C075783-2B96-954A-8494-EED19EE07789}"/>
                  </a:ext>
                </a:extLst>
              </p:cNvPr>
              <p:cNvSpPr txBox="1"/>
              <p:nvPr/>
            </p:nvSpPr>
            <p:spPr>
              <a:xfrm rot="21201065">
                <a:off x="371957" y="3779296"/>
                <a:ext cx="9392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SMSOLX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24">
                <a:extLst>
                  <a:ext uri="{FF2B5EF4-FFF2-40B4-BE49-F238E27FC236}">
                    <a16:creationId xmlns:a16="http://schemas.microsoft.com/office/drawing/2014/main" id="{E012F28F-A223-0A43-ADA2-56BE379F76EA}"/>
                  </a:ext>
                </a:extLst>
              </p:cNvPr>
              <p:cNvSpPr txBox="1"/>
              <p:nvPr/>
            </p:nvSpPr>
            <p:spPr>
              <a:xfrm rot="21201065">
                <a:off x="1734558" y="4272931"/>
                <a:ext cx="77980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SMBA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文本框 25">
                <a:extLst>
                  <a:ext uri="{FF2B5EF4-FFF2-40B4-BE49-F238E27FC236}">
                    <a16:creationId xmlns:a16="http://schemas.microsoft.com/office/drawing/2014/main" id="{4069D077-E784-D64F-9EF0-83B9D334B125}"/>
                  </a:ext>
                </a:extLst>
              </p:cNvPr>
              <p:cNvSpPr txBox="1"/>
              <p:nvPr/>
            </p:nvSpPr>
            <p:spPr>
              <a:xfrm rot="18988032">
                <a:off x="2312681" y="3653570"/>
                <a:ext cx="94303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SMSOL1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A844758C-494D-DA4E-AA63-80907D451BB1}"/>
                  </a:ext>
                </a:extLst>
              </p:cNvPr>
              <p:cNvSpPr txBox="1"/>
              <p:nvPr/>
            </p:nvSpPr>
            <p:spPr>
              <a:xfrm rot="20139424">
                <a:off x="2650856" y="2760313"/>
                <a:ext cx="81624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SMBB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文本框 27">
                <a:extLst>
                  <a:ext uri="{FF2B5EF4-FFF2-40B4-BE49-F238E27FC236}">
                    <a16:creationId xmlns:a16="http://schemas.microsoft.com/office/drawing/2014/main" id="{9DF944F3-D891-DE48-BFE5-74831A9D1D91}"/>
                  </a:ext>
                </a:extLst>
              </p:cNvPr>
              <p:cNvSpPr txBox="1"/>
              <p:nvPr/>
            </p:nvSpPr>
            <p:spPr>
              <a:xfrm>
                <a:off x="3687723" y="3328550"/>
                <a:ext cx="8744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SMSOL2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文本框 28">
                <a:extLst>
                  <a:ext uri="{FF2B5EF4-FFF2-40B4-BE49-F238E27FC236}">
                    <a16:creationId xmlns:a16="http://schemas.microsoft.com/office/drawing/2014/main" id="{2603EA21-E38F-5F4E-8462-468FF2D43EBA}"/>
                  </a:ext>
                </a:extLst>
              </p:cNvPr>
              <p:cNvSpPr txBox="1"/>
              <p:nvPr/>
            </p:nvSpPr>
            <p:spPr>
              <a:xfrm>
                <a:off x="7711593" y="2771493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SMK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0B094324-31EA-7A4C-AD3C-5DBE9C0AC5B9}"/>
                  </a:ext>
                </a:extLst>
              </p:cNvPr>
              <p:cNvSpPr txBox="1"/>
              <p:nvPr/>
            </p:nvSpPr>
            <p:spPr>
              <a:xfrm>
                <a:off x="5142919" y="3336827"/>
                <a:ext cx="87447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SMSOL3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文本框 30">
                <a:extLst>
                  <a:ext uri="{FF2B5EF4-FFF2-40B4-BE49-F238E27FC236}">
                    <a16:creationId xmlns:a16="http://schemas.microsoft.com/office/drawing/2014/main" id="{4B74E85B-E11C-7042-804B-6FA93168E112}"/>
                  </a:ext>
                </a:extLst>
              </p:cNvPr>
              <p:cNvSpPr txBox="1"/>
              <p:nvPr/>
            </p:nvSpPr>
            <p:spPr>
              <a:xfrm rot="10800000" flipV="1">
                <a:off x="8377681" y="3212054"/>
                <a:ext cx="124637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SMSP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26">
                <a:extLst>
                  <a:ext uri="{FF2B5EF4-FFF2-40B4-BE49-F238E27FC236}">
                    <a16:creationId xmlns:a16="http://schemas.microsoft.com/office/drawing/2014/main" id="{0C5EF96B-E67E-114B-9E38-1A2893FE2203}"/>
                  </a:ext>
                </a:extLst>
              </p:cNvPr>
              <p:cNvSpPr txBox="1"/>
              <p:nvPr/>
            </p:nvSpPr>
            <p:spPr>
              <a:xfrm rot="2602058">
                <a:off x="10010693" y="2886303"/>
                <a:ext cx="816241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SMBC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文本框 32">
                <a:extLst>
                  <a:ext uri="{FF2B5EF4-FFF2-40B4-BE49-F238E27FC236}">
                    <a16:creationId xmlns:a16="http://schemas.microsoft.com/office/drawing/2014/main" id="{9261F067-0D8A-6040-B462-A62E32068CC9}"/>
                  </a:ext>
                </a:extLst>
              </p:cNvPr>
              <p:cNvSpPr txBox="1"/>
              <p:nvPr/>
            </p:nvSpPr>
            <p:spPr>
              <a:xfrm>
                <a:off x="6151950" y="3308809"/>
                <a:ext cx="76866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SMWF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文本框 29">
                <a:extLst>
                  <a:ext uri="{FF2B5EF4-FFF2-40B4-BE49-F238E27FC236}">
                    <a16:creationId xmlns:a16="http://schemas.microsoft.com/office/drawing/2014/main" id="{15029C3A-9AB8-3947-AA62-257528D334B6}"/>
                  </a:ext>
                </a:extLst>
              </p:cNvPr>
              <p:cNvSpPr txBox="1"/>
              <p:nvPr/>
            </p:nvSpPr>
            <p:spPr>
              <a:xfrm>
                <a:off x="7054295" y="3308812"/>
                <a:ext cx="96634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SMSOL4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29">
                <a:extLst>
                  <a:ext uri="{FF2B5EF4-FFF2-40B4-BE49-F238E27FC236}">
                    <a16:creationId xmlns:a16="http://schemas.microsoft.com/office/drawing/2014/main" id="{65ADA9CF-7273-7F4A-B24E-85CA9B3D7AF8}"/>
                  </a:ext>
                </a:extLst>
              </p:cNvPr>
              <p:cNvSpPr txBox="1"/>
              <p:nvPr/>
            </p:nvSpPr>
            <p:spPr>
              <a:xfrm rot="20145961">
                <a:off x="9213593" y="2256840"/>
                <a:ext cx="87334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SMSOL8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本框 29">
                <a:extLst>
                  <a:ext uri="{FF2B5EF4-FFF2-40B4-BE49-F238E27FC236}">
                    <a16:creationId xmlns:a16="http://schemas.microsoft.com/office/drawing/2014/main" id="{32907FB9-AAC0-2642-9D5F-269BB4E0D83A}"/>
                  </a:ext>
                </a:extLst>
              </p:cNvPr>
              <p:cNvSpPr txBox="1"/>
              <p:nvPr/>
            </p:nvSpPr>
            <p:spPr>
              <a:xfrm rot="20159234">
                <a:off x="9837587" y="1966850"/>
                <a:ext cx="935385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SMSOL9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29">
                <a:extLst>
                  <a:ext uri="{FF2B5EF4-FFF2-40B4-BE49-F238E27FC236}">
                    <a16:creationId xmlns:a16="http://schemas.microsoft.com/office/drawing/2014/main" id="{8A1B1D58-F2BD-F04A-946C-5218FA4988BF}"/>
                  </a:ext>
                </a:extLst>
              </p:cNvPr>
              <p:cNvSpPr txBox="1"/>
              <p:nvPr/>
            </p:nvSpPr>
            <p:spPr>
              <a:xfrm>
                <a:off x="9012613" y="3336827"/>
                <a:ext cx="1076842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SMSOL5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文本框 29">
                <a:extLst>
                  <a:ext uri="{FF2B5EF4-FFF2-40B4-BE49-F238E27FC236}">
                    <a16:creationId xmlns:a16="http://schemas.microsoft.com/office/drawing/2014/main" id="{48E71D68-629B-AE4D-AF7D-0888F44A7BF4}"/>
                  </a:ext>
                </a:extLst>
              </p:cNvPr>
              <p:cNvSpPr txBox="1"/>
              <p:nvPr/>
            </p:nvSpPr>
            <p:spPr>
              <a:xfrm rot="5400000">
                <a:off x="10138353" y="4057668"/>
                <a:ext cx="87518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SMSOL6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25B11AAA-44ED-7845-B3CB-5012E21A5D45}"/>
                  </a:ext>
                </a:extLst>
              </p:cNvPr>
              <p:cNvSpPr txBox="1"/>
              <p:nvPr/>
            </p:nvSpPr>
            <p:spPr>
              <a:xfrm rot="5400000">
                <a:off x="9468750" y="4803201"/>
                <a:ext cx="890890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SMSOL7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TextBox 24">
                <a:extLst>
                  <a:ext uri="{FF2B5EF4-FFF2-40B4-BE49-F238E27FC236}">
                    <a16:creationId xmlns:a16="http://schemas.microsoft.com/office/drawing/2014/main" id="{13D01B2C-CD75-144D-B342-377392585F5A}"/>
                  </a:ext>
                </a:extLst>
              </p:cNvPr>
              <p:cNvSpPr txBox="1"/>
              <p:nvPr/>
            </p:nvSpPr>
            <p:spPr>
              <a:xfrm>
                <a:off x="9801183" y="5410839"/>
                <a:ext cx="816121" cy="34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SMT1</a:t>
                </a:r>
                <a:endPara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25">
                <a:extLst>
                  <a:ext uri="{FF2B5EF4-FFF2-40B4-BE49-F238E27FC236}">
                    <a16:creationId xmlns:a16="http://schemas.microsoft.com/office/drawing/2014/main" id="{1A7323E8-CEB2-FA43-A02E-79D97BE89A33}"/>
                  </a:ext>
                </a:extLst>
              </p:cNvPr>
              <p:cNvSpPr txBox="1"/>
              <p:nvPr/>
            </p:nvSpPr>
            <p:spPr>
              <a:xfrm>
                <a:off x="10619801" y="1769197"/>
                <a:ext cx="816121" cy="34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SM</a:t>
                </a:r>
                <a:r>
                  <a:rPr lang="en-CA" altLang="zh-CN" sz="1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T2</a:t>
                </a:r>
                <a:endParaRPr lang="zh-CN" altLang="en-US" sz="1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文本框 25">
                <a:extLst>
                  <a:ext uri="{FF2B5EF4-FFF2-40B4-BE49-F238E27FC236}">
                    <a16:creationId xmlns:a16="http://schemas.microsoft.com/office/drawing/2014/main" id="{9EA29CBE-EB93-A74F-BC20-7C878D01F8F1}"/>
                  </a:ext>
                </a:extLst>
              </p:cNvPr>
              <p:cNvSpPr txBox="1"/>
              <p:nvPr/>
            </p:nvSpPr>
            <p:spPr>
              <a:xfrm rot="18988032">
                <a:off x="2079708" y="3259465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oll1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文本框 25">
                <a:extLst>
                  <a:ext uri="{FF2B5EF4-FFF2-40B4-BE49-F238E27FC236}">
                    <a16:creationId xmlns:a16="http://schemas.microsoft.com/office/drawing/2014/main" id="{C865D422-0E19-4A43-A84C-39F4B37FF05F}"/>
                  </a:ext>
                </a:extLst>
              </p:cNvPr>
              <p:cNvSpPr txBox="1"/>
              <p:nvPr/>
            </p:nvSpPr>
            <p:spPr>
              <a:xfrm>
                <a:off x="4389016" y="2705708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oll2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786E83EB-1F03-7043-BC76-3BB4D876D149}"/>
                  </a:ext>
                </a:extLst>
              </p:cNvPr>
              <p:cNvSpPr txBox="1"/>
              <p:nvPr/>
            </p:nvSpPr>
            <p:spPr>
              <a:xfrm>
                <a:off x="6769022" y="2705708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oll3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文本框 25">
                <a:extLst>
                  <a:ext uri="{FF2B5EF4-FFF2-40B4-BE49-F238E27FC236}">
                    <a16:creationId xmlns:a16="http://schemas.microsoft.com/office/drawing/2014/main" id="{DAFB30A0-D271-144E-957C-1C9A1173A345}"/>
                  </a:ext>
                </a:extLst>
              </p:cNvPr>
              <p:cNvSpPr txBox="1"/>
              <p:nvPr/>
            </p:nvSpPr>
            <p:spPr>
              <a:xfrm>
                <a:off x="9555768" y="2764222"/>
                <a:ext cx="643316" cy="3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9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oll4</a:t>
                </a:r>
                <a:endParaRPr lang="zh-CN" altLang="en-US" sz="9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35BD7501-3F84-924B-A91F-82F29FCD44D6}"/>
                </a:ext>
              </a:extLst>
            </p:cNvPr>
            <p:cNvSpPr/>
            <p:nvPr/>
          </p:nvSpPr>
          <p:spPr>
            <a:xfrm rot="21267412">
              <a:off x="273700" y="4243095"/>
              <a:ext cx="54399" cy="2000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8" name="直接箭头连接符 9">
              <a:extLst>
                <a:ext uri="{FF2B5EF4-FFF2-40B4-BE49-F238E27FC236}">
                  <a16:creationId xmlns:a16="http://schemas.microsoft.com/office/drawing/2014/main" id="{28BD1B21-89FF-BB43-873E-36DA6E47C791}"/>
                </a:ext>
              </a:extLst>
            </p:cNvPr>
            <p:cNvCxnSpPr>
              <a:cxnSpLocks/>
            </p:cNvCxnSpPr>
            <p:nvPr/>
          </p:nvCxnSpPr>
          <p:spPr>
            <a:xfrm>
              <a:off x="233916" y="3716717"/>
              <a:ext cx="103716" cy="9810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18D71C0-279A-DB43-951B-8EFD2D851C22}"/>
                </a:ext>
              </a:extLst>
            </p:cNvPr>
            <p:cNvSpPr txBox="1"/>
            <p:nvPr/>
          </p:nvSpPr>
          <p:spPr>
            <a:xfrm rot="20946308">
              <a:off x="-72532" y="3255997"/>
              <a:ext cx="1285939" cy="346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Proton</a:t>
              </a:r>
              <a:endParaRPr lang="zh-CN" altLang="en-US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665541DB-D611-3F4E-9420-ACC70A582186}"/>
              </a:ext>
            </a:extLst>
          </p:cNvPr>
          <p:cNvSpPr txBox="1"/>
          <p:nvPr/>
        </p:nvSpPr>
        <p:spPr>
          <a:xfrm>
            <a:off x="5555738" y="3227421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design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D499D14-F280-D54B-A625-C1135EB04F20}"/>
              </a:ext>
            </a:extLst>
          </p:cNvPr>
          <p:cNvSpPr/>
          <p:nvPr/>
        </p:nvSpPr>
        <p:spPr>
          <a:xfrm>
            <a:off x="4415989" y="5498331"/>
            <a:ext cx="346692" cy="112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70F45BBE-DB6B-DC43-8F64-5BC9AE853144}"/>
              </a:ext>
            </a:extLst>
          </p:cNvPr>
          <p:cNvSpPr txBox="1"/>
          <p:nvPr/>
        </p:nvSpPr>
        <p:spPr>
          <a:xfrm>
            <a:off x="3259154" y="5994947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SMBT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C4605FE-FB8B-B54A-A301-DFE63F771915}"/>
              </a:ext>
            </a:extLst>
          </p:cNvPr>
          <p:cNvSpPr txBox="1"/>
          <p:nvPr/>
        </p:nvSpPr>
        <p:spPr>
          <a:xfrm>
            <a:off x="172113" y="2620899"/>
            <a:ext cx="5095036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Fully focusing solenoids,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dipole bending magnet.</a:t>
            </a:r>
          </a:p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SMWF, SMK, 5 collimators </a:t>
            </a:r>
          </a:p>
          <a:p>
            <a:pPr marL="342900" indent="-342900" algn="just">
              <a:lnSpc>
                <a:spcPct val="125000"/>
              </a:lnSpc>
              <a:buAutoNum type="arabicPeriod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Deflection angle: SMBA @34, SMBB @40.9, SMBC @90, Kicker @8, Septum @15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A63370AF-A1E4-7C49-B449-1193FA7C3CDB}"/>
              </a:ext>
            </a:extLst>
          </p:cNvPr>
          <p:cNvSpPr txBox="1"/>
          <p:nvPr/>
        </p:nvSpPr>
        <p:spPr>
          <a:xfrm>
            <a:off x="169350" y="2216757"/>
            <a:ext cx="880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Optical design by Transport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FB857E6-EBB8-E448-B4DE-E727C2606F19}"/>
              </a:ext>
            </a:extLst>
          </p:cNvPr>
          <p:cNvSpPr txBox="1"/>
          <p:nvPr/>
        </p:nvSpPr>
        <p:spPr>
          <a:xfrm>
            <a:off x="169349" y="4014043"/>
            <a:ext cx="8277502" cy="44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Features: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Fixed energy @4 MeV, higher acceptance, cost-effective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7D193BAB-711F-5848-8A3E-CBE4AB68A1A2}"/>
              </a:ext>
            </a:extLst>
          </p:cNvPr>
          <p:cNvSpPr txBox="1"/>
          <p:nvPr/>
        </p:nvSpPr>
        <p:spPr>
          <a:xfrm>
            <a:off x="169350" y="1087789"/>
            <a:ext cx="880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 parameters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23E3E9D2-DF26-7946-B3E8-AD2B48D820EE}"/>
              </a:ext>
            </a:extLst>
          </p:cNvPr>
          <p:cNvSpPr txBox="1"/>
          <p:nvPr/>
        </p:nvSpPr>
        <p:spPr>
          <a:xfrm>
            <a:off x="169349" y="1448201"/>
            <a:ext cx="4821371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125000"/>
              </a:lnSpc>
              <a:buAutoNum type="arabicPeriod"/>
              <a:defRPr sz="1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Momentum</a:t>
            </a:r>
            <a:r>
              <a:rPr lang="zh-CN" altLang="en-US" dirty="0"/>
              <a:t>：</a:t>
            </a:r>
            <a:r>
              <a:rPr lang="en-US" altLang="zh-CN" dirty="0"/>
              <a:t>28 MeV/c,  Polarizability</a:t>
            </a:r>
            <a:r>
              <a:rPr lang="zh-CN" altLang="en-US" dirty="0"/>
              <a:t>：</a:t>
            </a:r>
            <a:r>
              <a:rPr lang="en-US" altLang="zh-CN" dirty="0"/>
              <a:t>&gt;95%</a:t>
            </a:r>
          </a:p>
          <a:p>
            <a:r>
              <a:rPr lang="en-US" altLang="zh-CN" dirty="0"/>
              <a:t>Intensity</a:t>
            </a:r>
            <a:r>
              <a:rPr lang="zh-CN" altLang="en-US" dirty="0"/>
              <a:t>：</a:t>
            </a:r>
            <a:r>
              <a:rPr lang="en-US" altLang="zh-CN" dirty="0"/>
              <a:t>&gt;10</a:t>
            </a:r>
            <a:r>
              <a:rPr lang="en-US" altLang="zh-CN" baseline="30000" dirty="0"/>
              <a:t>5</a:t>
            </a:r>
            <a:r>
              <a:rPr lang="en-US" altLang="zh-CN" dirty="0"/>
              <a:t> </a:t>
            </a:r>
            <a:r>
              <a:rPr lang="el-GR" altLang="zh-CN" dirty="0"/>
              <a:t>μ</a:t>
            </a:r>
            <a:r>
              <a:rPr lang="en-US" altLang="zh-CN" dirty="0"/>
              <a:t>/s,  Positron background</a:t>
            </a:r>
            <a:r>
              <a:rPr lang="zh-CN" altLang="en-US" dirty="0"/>
              <a:t>：</a:t>
            </a:r>
            <a:r>
              <a:rPr lang="en-US" altLang="zh-CN" dirty="0"/>
              <a:t>&lt;1%</a:t>
            </a:r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FCE0529B-1584-9842-BC01-279212455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19" y="1016040"/>
            <a:ext cx="3077807" cy="2172570"/>
          </a:xfrm>
          <a:prstGeom prst="rect">
            <a:avLst/>
          </a:prstGeom>
        </p:spPr>
      </p:pic>
      <p:sp>
        <p:nvSpPr>
          <p:cNvPr id="94" name="文本框 93">
            <a:extLst>
              <a:ext uri="{FF2B5EF4-FFF2-40B4-BE49-F238E27FC236}">
                <a16:creationId xmlns:a16="http://schemas.microsoft.com/office/drawing/2014/main" id="{A92CE8FC-5B57-1D47-9172-972AE0360CCB}"/>
              </a:ext>
            </a:extLst>
          </p:cNvPr>
          <p:cNvSpPr txBox="1"/>
          <p:nvPr/>
        </p:nvSpPr>
        <p:spPr>
          <a:xfrm>
            <a:off x="8897454" y="3244553"/>
            <a:ext cx="300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8B92F1D-BC2A-9148-BE9A-2233E3174350}"/>
              </a:ext>
            </a:extLst>
          </p:cNvPr>
          <p:cNvSpPr txBox="1"/>
          <p:nvPr/>
        </p:nvSpPr>
        <p:spPr>
          <a:xfrm>
            <a:off x="9029390" y="4461566"/>
            <a:ext cx="2701946" cy="19027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2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terminals:</a:t>
            </a:r>
          </a:p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SMT1</a:t>
            </a:r>
            <a:r>
              <a:rPr kumimoji="1" lang="zh-CN" altLang="en-US" sz="24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for</a:t>
            </a:r>
            <a:r>
              <a:rPr kumimoji="1" lang="zh-CN" altLang="en-US" sz="24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 err="1">
                <a:latin typeface="+mn-ea"/>
                <a:cs typeface="江城圆体 400W" panose="020B0500000000000000" pitchFamily="34" charset="-122"/>
              </a:rPr>
              <a:t>muSR</a:t>
            </a:r>
            <a:endParaRPr kumimoji="1" lang="en-US" altLang="zh-CN" sz="2400" kern="100" dirty="0">
              <a:latin typeface="+mn-ea"/>
              <a:cs typeface="江城圆体 400W" panose="020B0500000000000000" pitchFamily="34" charset="-122"/>
            </a:endParaRPr>
          </a:p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SMT2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for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R&amp;D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755515" cy="602615"/>
            <a:chOff x="691" y="843"/>
            <a:chExt cx="748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00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SMT1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17218BBF-3BB2-D541-8651-1E5E662F5CC1}"/>
              </a:ext>
            </a:extLst>
          </p:cNvPr>
          <p:cNvSpPr/>
          <p:nvPr/>
        </p:nvSpPr>
        <p:spPr>
          <a:xfrm>
            <a:off x="565785" y="1154690"/>
            <a:ext cx="7920038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6EE8F2-8D52-3541-9F12-05587F7D2C97}"/>
              </a:ext>
            </a:extLst>
          </p:cNvPr>
          <p:cNvSpPr txBox="1"/>
          <p:nvPr/>
        </p:nvSpPr>
        <p:spPr>
          <a:xfrm>
            <a:off x="5596490" y="3912079"/>
            <a:ext cx="3893510" cy="679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Magnetic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material,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superconductivity,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battery,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semiconductor</a:t>
            </a:r>
            <a:endParaRPr kumimoji="1" lang="zh-CN" altLang="en-US" sz="16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8B5541-1C80-334D-A2A3-2BC3D006DCAF}"/>
              </a:ext>
            </a:extLst>
          </p:cNvPr>
          <p:cNvSpPr txBox="1"/>
          <p:nvPr/>
        </p:nvSpPr>
        <p:spPr>
          <a:xfrm>
            <a:off x="1324536" y="3927035"/>
            <a:ext cx="3137935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Dedicated beam for </a:t>
            </a:r>
            <a:r>
              <a:rPr kumimoji="1"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0073B7-E1A0-244B-8CDD-19BDFF29A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65" y="1154690"/>
            <a:ext cx="2609885" cy="29050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3FC3B0C-0751-BA4B-B990-E46EB6DBE202}"/>
              </a:ext>
            </a:extLst>
          </p:cNvPr>
          <p:cNvSpPr txBox="1"/>
          <p:nvPr/>
        </p:nvSpPr>
        <p:spPr>
          <a:xfrm>
            <a:off x="612781" y="4822698"/>
            <a:ext cx="483205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marR="0" lvl="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等线" panose="02010600030101010101" pitchFamily="2" charset="-122"/>
              </a:defRPr>
            </a:lvl1pPr>
          </a:lstStyle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~1584 detector units in the first stage 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(~3024 units in total) 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Counting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Rate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 3.8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  <a:sym typeface="Symbol" panose="05050102010706020507" pitchFamily="18" charset="2"/>
              </a:rPr>
              <a:t>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sz="1800" baseline="300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7 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1800" baseline="300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+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/hour @1 Hz 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(~76 </a:t>
            </a:r>
            <a:r>
              <a:rPr lang="en-US" altLang="zh-CN" sz="1400" b="0" dirty="0" err="1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MEvent</a:t>
            </a:r>
            <a:r>
              <a:rPr lang="en-US" altLang="zh-CN" sz="1400" b="0" dirty="0">
                <a:solidFill>
                  <a:srgbClr val="7030A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/hour in total)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Asymmetry</a:t>
            </a:r>
            <a:r>
              <a:rPr lang="zh-CN" altLang="en-US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solidFill>
                  <a:srgbClr val="7030A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&gt; 0.3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endParaRPr lang="en-US" altLang="zh-CN" sz="1800" dirty="0">
              <a:solidFill>
                <a:srgbClr val="C00000"/>
              </a:solidFill>
              <a:latin typeface="Abadi" panose="020B0604020104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624AF7-19C9-F347-83E3-F11BADCE4F9C}"/>
              </a:ext>
            </a:extLst>
          </p:cNvPr>
          <p:cNvSpPr/>
          <p:nvPr/>
        </p:nvSpPr>
        <p:spPr>
          <a:xfrm>
            <a:off x="5861040" y="4772862"/>
            <a:ext cx="5150427" cy="17851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Pulse length</a:t>
            </a:r>
            <a:r>
              <a:rPr lang="zh-CN" altLang="en-US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：</a:t>
            </a: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~130 ns </a:t>
            </a:r>
            <a:r>
              <a:rPr lang="en-US" altLang="zh-CN" sz="1400" dirty="0">
                <a:solidFill>
                  <a:srgbClr val="C00000"/>
                </a:solidFill>
                <a:latin typeface="Segoe Print" panose="02000600000000000000" pitchFamily="2" charset="0"/>
                <a:ea typeface="宋体" panose="02010600030101010101" pitchFamily="2" charset="-122"/>
              </a:rPr>
              <a:t>(consider slicing to 10 ns)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Temperature: 2-300 K with cryostat 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LF: 0-5000 G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TF: 0-400 G</a:t>
            </a:r>
          </a:p>
          <a:p>
            <a:pPr marL="324000">
              <a:lnSpc>
                <a:spcPct val="10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Beam spot: </a:t>
            </a:r>
            <a:r>
              <a:rPr lang="az-Cyrl-AZ" altLang="zh-CN" dirty="0">
                <a:solidFill>
                  <a:srgbClr val="C00000"/>
                </a:solidFill>
                <a:latin typeface="等线" panose="02010600030101010101" pitchFamily="2" charset="-122"/>
              </a:rPr>
              <a:t>Ф</a:t>
            </a:r>
            <a:r>
              <a:rPr lang="en-US" altLang="zh-CN" dirty="0">
                <a:solidFill>
                  <a:srgbClr val="C00000"/>
                </a:solidFill>
                <a:latin typeface="Abadi" panose="020B0604020104020204" pitchFamily="34" charset="0"/>
                <a:ea typeface="宋体" panose="02010600030101010101" pitchFamily="2" charset="-122"/>
              </a:rPr>
              <a:t>10-30 mm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F98EB3E-402E-004F-B436-979D82238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368" y="1579746"/>
            <a:ext cx="3489669" cy="224249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382E359-751D-5A49-B658-534242E601D2}"/>
              </a:ext>
            </a:extLst>
          </p:cNvPr>
          <p:cNvSpPr txBox="1"/>
          <p:nvPr/>
        </p:nvSpPr>
        <p:spPr>
          <a:xfrm>
            <a:off x="8843552" y="4058757"/>
            <a:ext cx="3893510" cy="679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Spectrometer</a:t>
            </a:r>
            <a:r>
              <a:rPr kumimoji="1" lang="zh-CN" altLang="en-US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Design</a:t>
            </a:r>
            <a:endParaRPr kumimoji="1" lang="zh-CN" altLang="en-US" sz="160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框架 4">
            <a:extLst>
              <a:ext uri="{FF2B5EF4-FFF2-40B4-BE49-F238E27FC236}">
                <a16:creationId xmlns:a16="http://schemas.microsoft.com/office/drawing/2014/main" id="{10F6BFEC-2792-584C-A3F4-1D04C09E4D27}"/>
              </a:ext>
            </a:extLst>
          </p:cNvPr>
          <p:cNvSpPr/>
          <p:nvPr/>
        </p:nvSpPr>
        <p:spPr>
          <a:xfrm>
            <a:off x="565785" y="4738640"/>
            <a:ext cx="5030705" cy="1857222"/>
          </a:xfrm>
          <a:prstGeom prst="frame">
            <a:avLst>
              <a:gd name="adj1" fmla="val 30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框架 20">
            <a:extLst>
              <a:ext uri="{FF2B5EF4-FFF2-40B4-BE49-F238E27FC236}">
                <a16:creationId xmlns:a16="http://schemas.microsoft.com/office/drawing/2014/main" id="{27A46915-6F31-B24E-BF88-887BB4C5A7FF}"/>
              </a:ext>
            </a:extLst>
          </p:cNvPr>
          <p:cNvSpPr/>
          <p:nvPr/>
        </p:nvSpPr>
        <p:spPr>
          <a:xfrm>
            <a:off x="6096000" y="4738640"/>
            <a:ext cx="5030705" cy="1857222"/>
          </a:xfrm>
          <a:prstGeom prst="frame">
            <a:avLst>
              <a:gd name="adj1" fmla="val 30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5D01AC3-87D3-CC42-9AC0-578D1E36D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73" y="1383927"/>
            <a:ext cx="5248259" cy="2469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57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SMT2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258E170-7DCC-2942-AF31-6EAD1AEC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01" y="4150176"/>
            <a:ext cx="2331401" cy="2209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5A8AECC-4800-D64D-8A61-A5449C18C427}"/>
              </a:ext>
            </a:extLst>
          </p:cNvPr>
          <p:cNvSpPr txBox="1"/>
          <p:nvPr/>
        </p:nvSpPr>
        <p:spPr>
          <a:xfrm>
            <a:off x="7162801" y="1437206"/>
            <a:ext cx="3734539" cy="19917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moderation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Muonium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experiments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acceleration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Potential</a:t>
            </a:r>
            <a:r>
              <a:rPr kumimoji="1" lang="zh-CN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Physics</a:t>
            </a:r>
          </a:p>
          <a:p>
            <a:pPr marL="800100" lvl="1" indent="-342900" algn="just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MuMuBar</a:t>
            </a:r>
            <a:endParaRPr kumimoji="1" lang="en-US" altLang="zh-CN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FE21122-98FE-D246-B11B-845CFB592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92" y="4150176"/>
            <a:ext cx="3107577" cy="22098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BB919B0-FF59-D24E-A1B5-C998E375BB1C}"/>
              </a:ext>
            </a:extLst>
          </p:cNvPr>
          <p:cNvSpPr/>
          <p:nvPr/>
        </p:nvSpPr>
        <p:spPr>
          <a:xfrm>
            <a:off x="7378381" y="994553"/>
            <a:ext cx="3291286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technology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DDE0336-031A-1040-800E-9352BE7DC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553" y="4131772"/>
            <a:ext cx="3505324" cy="2314326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525760E5-B618-6E4B-AC3A-F877D8AF0671}"/>
              </a:ext>
            </a:extLst>
          </p:cNvPr>
          <p:cNvSpPr/>
          <p:nvPr/>
        </p:nvSpPr>
        <p:spPr>
          <a:xfrm>
            <a:off x="1553728" y="3672212"/>
            <a:ext cx="1973617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moderation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5D8A5A-3DF8-AA44-A89A-FC10BA176BBB}"/>
              </a:ext>
            </a:extLst>
          </p:cNvPr>
          <p:cNvSpPr/>
          <p:nvPr/>
        </p:nvSpPr>
        <p:spPr>
          <a:xfrm>
            <a:off x="4739636" y="3676578"/>
            <a:ext cx="2302875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Muonium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4AC51D4-A129-8849-914B-565C7DBEAC62}"/>
              </a:ext>
            </a:extLst>
          </p:cNvPr>
          <p:cNvSpPr/>
          <p:nvPr/>
        </p:nvSpPr>
        <p:spPr>
          <a:xfrm>
            <a:off x="8393468" y="3672212"/>
            <a:ext cx="2503873" cy="37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PW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acceleration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41AE52-CB15-FE43-BCD0-C5421D15B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99" y="1259402"/>
            <a:ext cx="6267950" cy="23185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Muon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moderation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2D5026A-2028-2745-992E-495004EF0B1B}"/>
              </a:ext>
            </a:extLst>
          </p:cNvPr>
          <p:cNvGrpSpPr/>
          <p:nvPr/>
        </p:nvGrpSpPr>
        <p:grpSpPr>
          <a:xfrm>
            <a:off x="275506" y="1147955"/>
            <a:ext cx="4933022" cy="3855357"/>
            <a:chOff x="199057" y="662720"/>
            <a:chExt cx="4933022" cy="3855357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8F86DCB-E607-764B-82A2-3C100797A7B6}"/>
                </a:ext>
              </a:extLst>
            </p:cNvPr>
            <p:cNvSpPr txBox="1"/>
            <p:nvPr/>
          </p:nvSpPr>
          <p:spPr>
            <a:xfrm>
              <a:off x="781246" y="662720"/>
              <a:ext cx="1221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Detector</a:t>
              </a:r>
              <a:endParaRPr kumimoji="1" lang="zh-CN" alt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5F8876E-903D-6C45-AA48-C5C37C82B25C}"/>
                </a:ext>
              </a:extLst>
            </p:cNvPr>
            <p:cNvGrpSpPr/>
            <p:nvPr/>
          </p:nvGrpSpPr>
          <p:grpSpPr>
            <a:xfrm>
              <a:off x="199057" y="879686"/>
              <a:ext cx="4933022" cy="3638391"/>
              <a:chOff x="199057" y="879686"/>
              <a:chExt cx="4933022" cy="3638391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EA15390-72E0-CE4F-800D-8F6E0A5D9A9D}"/>
                  </a:ext>
                </a:extLst>
              </p:cNvPr>
              <p:cNvSpPr txBox="1"/>
              <p:nvPr/>
            </p:nvSpPr>
            <p:spPr>
              <a:xfrm>
                <a:off x="199057" y="2947994"/>
                <a:ext cx="10597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i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Muon</a:t>
                </a:r>
                <a:r>
                  <a:rPr kumimoji="1" lang="zh-CN" altLang="en-US" sz="1400" i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i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beam</a:t>
                </a:r>
                <a:endParaRPr kumimoji="1" lang="zh-CN" altLang="en-US" sz="1400" i="1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22A77DF2-B318-7D4B-A958-1C17043325F4}"/>
                  </a:ext>
                </a:extLst>
              </p:cNvPr>
              <p:cNvGrpSpPr/>
              <p:nvPr/>
            </p:nvGrpSpPr>
            <p:grpSpPr>
              <a:xfrm>
                <a:off x="342423" y="879686"/>
                <a:ext cx="4789656" cy="3638391"/>
                <a:chOff x="342423" y="879686"/>
                <a:chExt cx="4789656" cy="3638391"/>
              </a:xfrm>
            </p:grpSpPr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798F0104-1170-4243-B146-44E740CE25A8}"/>
                    </a:ext>
                  </a:extLst>
                </p:cNvPr>
                <p:cNvGrpSpPr/>
                <p:nvPr/>
              </p:nvGrpSpPr>
              <p:grpSpPr>
                <a:xfrm>
                  <a:off x="1583551" y="1816365"/>
                  <a:ext cx="2995449" cy="1739786"/>
                  <a:chOff x="2104696" y="1746075"/>
                  <a:chExt cx="1765738" cy="1739786"/>
                </a:xfrm>
              </p:grpSpPr>
              <p:sp>
                <p:nvSpPr>
                  <p:cNvPr id="74" name="矩形 73">
                    <a:extLst>
                      <a:ext uri="{FF2B5EF4-FFF2-40B4-BE49-F238E27FC236}">
                        <a16:creationId xmlns:a16="http://schemas.microsoft.com/office/drawing/2014/main" id="{BA6C93DC-A821-E146-B8BB-756571761C12}"/>
                      </a:ext>
                    </a:extLst>
                  </p:cNvPr>
                  <p:cNvSpPr/>
                  <p:nvPr/>
                </p:nvSpPr>
                <p:spPr>
                  <a:xfrm>
                    <a:off x="2104697" y="1954924"/>
                    <a:ext cx="1765737" cy="1466193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矩形 74">
                    <a:extLst>
                      <a:ext uri="{FF2B5EF4-FFF2-40B4-BE49-F238E27FC236}">
                        <a16:creationId xmlns:a16="http://schemas.microsoft.com/office/drawing/2014/main" id="{07D50BC7-1B12-1F46-A6F7-86F742B73EC8}"/>
                      </a:ext>
                    </a:extLst>
                  </p:cNvPr>
                  <p:cNvSpPr/>
                  <p:nvPr/>
                </p:nvSpPr>
                <p:spPr>
                  <a:xfrm>
                    <a:off x="2349063" y="1954924"/>
                    <a:ext cx="82772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CDB33A47-14B1-EB45-BBB7-E329D7EFFF15}"/>
                      </a:ext>
                    </a:extLst>
                  </p:cNvPr>
                  <p:cNvSpPr/>
                  <p:nvPr/>
                </p:nvSpPr>
                <p:spPr>
                  <a:xfrm>
                    <a:off x="2150684" y="1954924"/>
                    <a:ext cx="85396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CE76891F-9C52-2141-8D2C-E461A939313E}"/>
                      </a:ext>
                    </a:extLst>
                  </p:cNvPr>
                  <p:cNvSpPr/>
                  <p:nvPr/>
                </p:nvSpPr>
                <p:spPr>
                  <a:xfrm>
                    <a:off x="2544818" y="1954924"/>
                    <a:ext cx="82772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578F1174-2CF0-1F4C-A2C5-692D05AD48D5}"/>
                      </a:ext>
                    </a:extLst>
                  </p:cNvPr>
                  <p:cNvSpPr/>
                  <p:nvPr/>
                </p:nvSpPr>
                <p:spPr>
                  <a:xfrm>
                    <a:off x="3740532" y="1964698"/>
                    <a:ext cx="82772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D3DBDF68-785A-3042-9DBA-8026DA9A33DC}"/>
                      </a:ext>
                    </a:extLst>
                  </p:cNvPr>
                  <p:cNvGrpSpPr/>
                  <p:nvPr/>
                </p:nvGrpSpPr>
                <p:grpSpPr>
                  <a:xfrm>
                    <a:off x="2151996" y="3334407"/>
                    <a:ext cx="476906" cy="86710"/>
                    <a:chOff x="2303084" y="2115207"/>
                    <a:chExt cx="476906" cy="86710"/>
                  </a:xfrm>
                </p:grpSpPr>
                <p:sp>
                  <p:nvSpPr>
                    <p:cNvPr id="87" name="矩形 86">
                      <a:extLst>
                        <a:ext uri="{FF2B5EF4-FFF2-40B4-BE49-F238E27FC236}">
                          <a16:creationId xmlns:a16="http://schemas.microsoft.com/office/drawing/2014/main" id="{6B746D2E-A360-D94A-B82E-7A748ABF1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1463" y="2115207"/>
                      <a:ext cx="82772" cy="8671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8" name="矩形 87">
                      <a:extLst>
                        <a:ext uri="{FF2B5EF4-FFF2-40B4-BE49-F238E27FC236}">
                          <a16:creationId xmlns:a16="http://schemas.microsoft.com/office/drawing/2014/main" id="{5D1C14A9-EFF5-7A4A-9F03-50E2BC85A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7218" y="2115207"/>
                      <a:ext cx="82772" cy="8671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矩形 88">
                      <a:extLst>
                        <a:ext uri="{FF2B5EF4-FFF2-40B4-BE49-F238E27FC236}">
                          <a16:creationId xmlns:a16="http://schemas.microsoft.com/office/drawing/2014/main" id="{786A9C89-9A7A-9F44-9305-4E97F54C2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3084" y="2115207"/>
                      <a:ext cx="85396" cy="8671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82ACAE16-37A7-D849-8E01-1EAD50381713}"/>
                      </a:ext>
                    </a:extLst>
                  </p:cNvPr>
                  <p:cNvSpPr/>
                  <p:nvPr/>
                </p:nvSpPr>
                <p:spPr>
                  <a:xfrm>
                    <a:off x="3740531" y="3330670"/>
                    <a:ext cx="82772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文本框 80">
                    <a:extLst>
                      <a:ext uri="{FF2B5EF4-FFF2-40B4-BE49-F238E27FC236}">
                        <a16:creationId xmlns:a16="http://schemas.microsoft.com/office/drawing/2014/main" id="{18864144-F204-A340-9650-B0FBC771FA85}"/>
                      </a:ext>
                    </a:extLst>
                  </p:cNvPr>
                  <p:cNvSpPr txBox="1"/>
                  <p:nvPr/>
                </p:nvSpPr>
                <p:spPr>
                  <a:xfrm>
                    <a:off x="3070100" y="1746075"/>
                    <a:ext cx="5833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zh-CN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…</a:t>
                    </a:r>
                    <a:endParaRPr kumimoji="1" lang="zh-CN" altLang="en-US" dirty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2" name="文本框 81">
                    <a:extLst>
                      <a:ext uri="{FF2B5EF4-FFF2-40B4-BE49-F238E27FC236}">
                        <a16:creationId xmlns:a16="http://schemas.microsoft.com/office/drawing/2014/main" id="{66EFDB00-C6B5-7241-9487-BC799D020BEA}"/>
                      </a:ext>
                    </a:extLst>
                  </p:cNvPr>
                  <p:cNvSpPr txBox="1"/>
                  <p:nvPr/>
                </p:nvSpPr>
                <p:spPr>
                  <a:xfrm>
                    <a:off x="2691444" y="3116529"/>
                    <a:ext cx="5833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zh-CN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…</a:t>
                    </a:r>
                    <a:r>
                      <a:rPr kumimoji="1" lang="zh-CN" altLang="en-US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…</a:t>
                    </a:r>
                    <a:endParaRPr kumimoji="1" lang="zh-CN" altLang="en-US" dirty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3" name="圆角矩形 82">
                    <a:extLst>
                      <a:ext uri="{FF2B5EF4-FFF2-40B4-BE49-F238E27FC236}">
                        <a16:creationId xmlns:a16="http://schemas.microsoft.com/office/drawing/2014/main" id="{74748C95-4F32-714D-B8CE-2A30FD772DE1}"/>
                      </a:ext>
                    </a:extLst>
                  </p:cNvPr>
                  <p:cNvSpPr/>
                  <p:nvPr/>
                </p:nvSpPr>
                <p:spPr>
                  <a:xfrm>
                    <a:off x="2104697" y="2041634"/>
                    <a:ext cx="1765737" cy="8671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4" name="圆角矩形 83">
                    <a:extLst>
                      <a:ext uri="{FF2B5EF4-FFF2-40B4-BE49-F238E27FC236}">
                        <a16:creationId xmlns:a16="http://schemas.microsoft.com/office/drawing/2014/main" id="{68EFDD1B-EAFE-3C4E-B0A2-1EBB771D0896}"/>
                      </a:ext>
                    </a:extLst>
                  </p:cNvPr>
                  <p:cNvSpPr/>
                  <p:nvPr/>
                </p:nvSpPr>
                <p:spPr>
                  <a:xfrm>
                    <a:off x="2104696" y="3236451"/>
                    <a:ext cx="1765737" cy="8671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5" name="矩形 84">
                    <a:extLst>
                      <a:ext uri="{FF2B5EF4-FFF2-40B4-BE49-F238E27FC236}">
                        <a16:creationId xmlns:a16="http://schemas.microsoft.com/office/drawing/2014/main" id="{D186ACCE-A91D-804F-8A6E-729070A1B5BD}"/>
                      </a:ext>
                    </a:extLst>
                  </p:cNvPr>
                  <p:cNvSpPr/>
                  <p:nvPr/>
                </p:nvSpPr>
                <p:spPr>
                  <a:xfrm>
                    <a:off x="2943960" y="1954924"/>
                    <a:ext cx="82772" cy="867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" name="文本框 85">
                    <a:extLst>
                      <a:ext uri="{FF2B5EF4-FFF2-40B4-BE49-F238E27FC236}">
                        <a16:creationId xmlns:a16="http://schemas.microsoft.com/office/drawing/2014/main" id="{3CBDD0ED-5EE2-1D4B-BA39-E03BFCD74BFC}"/>
                      </a:ext>
                    </a:extLst>
                  </p:cNvPr>
                  <p:cNvSpPr txBox="1"/>
                  <p:nvPr/>
                </p:nvSpPr>
                <p:spPr>
                  <a:xfrm>
                    <a:off x="2486774" y="1746075"/>
                    <a:ext cx="5833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zh-CN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…</a:t>
                    </a:r>
                    <a:endParaRPr kumimoji="1" lang="zh-CN" altLang="en-US" dirty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B78236C4-7D7B-814B-AE98-C2830C38225A}"/>
                    </a:ext>
                  </a:extLst>
                </p:cNvPr>
                <p:cNvSpPr txBox="1"/>
                <p:nvPr/>
              </p:nvSpPr>
              <p:spPr>
                <a:xfrm>
                  <a:off x="1930394" y="2596713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kumimoji="1" lang="zh-CN" altLang="en-US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A6160CA4-0AE3-1F4F-97BD-56BC48016841}"/>
                    </a:ext>
                  </a:extLst>
                </p:cNvPr>
                <p:cNvCxnSpPr/>
                <p:nvPr/>
              </p:nvCxnSpPr>
              <p:spPr>
                <a:xfrm>
                  <a:off x="1284008" y="2025214"/>
                  <a:ext cx="29954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线连接符 32">
                  <a:extLst>
                    <a:ext uri="{FF2B5EF4-FFF2-40B4-BE49-F238E27FC236}">
                      <a16:creationId xmlns:a16="http://schemas.microsoft.com/office/drawing/2014/main" id="{FB346CD8-0456-A342-A238-2153A4C56A56}"/>
                    </a:ext>
                  </a:extLst>
                </p:cNvPr>
                <p:cNvCxnSpPr/>
                <p:nvPr/>
              </p:nvCxnSpPr>
              <p:spPr>
                <a:xfrm>
                  <a:off x="1284008" y="3470387"/>
                  <a:ext cx="29954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线箭头连接符 33">
                  <a:extLst>
                    <a:ext uri="{FF2B5EF4-FFF2-40B4-BE49-F238E27FC236}">
                      <a16:creationId xmlns:a16="http://schemas.microsoft.com/office/drawing/2014/main" id="{F5C9DD04-68DC-034C-82F2-4593C383472A}"/>
                    </a:ext>
                  </a:extLst>
                </p:cNvPr>
                <p:cNvCxnSpPr/>
                <p:nvPr/>
              </p:nvCxnSpPr>
              <p:spPr>
                <a:xfrm>
                  <a:off x="1402249" y="2025214"/>
                  <a:ext cx="0" cy="1466193"/>
                </a:xfrm>
                <a:prstGeom prst="straightConnector1">
                  <a:avLst/>
                </a:prstGeom>
                <a:ln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DE122BFF-F630-EE4D-AE03-ACD850F400AE}"/>
                    </a:ext>
                  </a:extLst>
                </p:cNvPr>
                <p:cNvSpPr txBox="1"/>
                <p:nvPr/>
              </p:nvSpPr>
              <p:spPr>
                <a:xfrm>
                  <a:off x="801021" y="2583410"/>
                  <a:ext cx="8513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30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654A8EC1-88A6-BB49-AE95-B9C8AF232BDD}"/>
                    </a:ext>
                  </a:extLst>
                </p:cNvPr>
                <p:cNvSpPr txBox="1"/>
                <p:nvPr/>
              </p:nvSpPr>
              <p:spPr>
                <a:xfrm>
                  <a:off x="2651692" y="3562938"/>
                  <a:ext cx="9359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300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7" name="组合 36">
                  <a:extLst>
                    <a:ext uri="{FF2B5EF4-FFF2-40B4-BE49-F238E27FC236}">
                      <a16:creationId xmlns:a16="http://schemas.microsoft.com/office/drawing/2014/main" id="{53864C77-C8B9-754F-80F0-254082D0ABC3}"/>
                    </a:ext>
                  </a:extLst>
                </p:cNvPr>
                <p:cNvGrpSpPr/>
                <p:nvPr/>
              </p:nvGrpSpPr>
              <p:grpSpPr>
                <a:xfrm rot="5400000">
                  <a:off x="2928269" y="2151468"/>
                  <a:ext cx="299544" cy="3001913"/>
                  <a:chOff x="3620813" y="1697421"/>
                  <a:chExt cx="299544" cy="1466193"/>
                </a:xfrm>
              </p:grpSpPr>
              <p:cxnSp>
                <p:nvCxnSpPr>
                  <p:cNvPr id="71" name="直线连接符 70">
                    <a:extLst>
                      <a:ext uri="{FF2B5EF4-FFF2-40B4-BE49-F238E27FC236}">
                        <a16:creationId xmlns:a16="http://schemas.microsoft.com/office/drawing/2014/main" id="{881461D2-2F98-654F-B5A1-973C56D78756}"/>
                      </a:ext>
                    </a:extLst>
                  </p:cNvPr>
                  <p:cNvCxnSpPr/>
                  <p:nvPr/>
                </p:nvCxnSpPr>
                <p:spPr>
                  <a:xfrm>
                    <a:off x="3620814" y="1697421"/>
                    <a:ext cx="299543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线连接符 71">
                    <a:extLst>
                      <a:ext uri="{FF2B5EF4-FFF2-40B4-BE49-F238E27FC236}">
                        <a16:creationId xmlns:a16="http://schemas.microsoft.com/office/drawing/2014/main" id="{AC3312AD-D5A7-7D4E-803B-F2C4C30C2992}"/>
                      </a:ext>
                    </a:extLst>
                  </p:cNvPr>
                  <p:cNvCxnSpPr/>
                  <p:nvPr/>
                </p:nvCxnSpPr>
                <p:spPr>
                  <a:xfrm>
                    <a:off x="3620813" y="3160456"/>
                    <a:ext cx="299543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线箭头连接符 72">
                    <a:extLst>
                      <a:ext uri="{FF2B5EF4-FFF2-40B4-BE49-F238E27FC236}">
                        <a16:creationId xmlns:a16="http://schemas.microsoft.com/office/drawing/2014/main" id="{EB6913D5-137B-8A43-80C9-16A4217199C9}"/>
                      </a:ext>
                    </a:extLst>
                  </p:cNvPr>
                  <p:cNvCxnSpPr/>
                  <p:nvPr/>
                </p:nvCxnSpPr>
                <p:spPr>
                  <a:xfrm>
                    <a:off x="3739055" y="1697421"/>
                    <a:ext cx="0" cy="1466193"/>
                  </a:xfrm>
                  <a:prstGeom prst="straightConnector1">
                    <a:avLst/>
                  </a:prstGeom>
                  <a:ln>
                    <a:prstDash val="dash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ED586F8D-AF10-E84D-B39A-9EEDB644C9C7}"/>
                    </a:ext>
                  </a:extLst>
                </p:cNvPr>
                <p:cNvSpPr txBox="1"/>
                <p:nvPr/>
              </p:nvSpPr>
              <p:spPr>
                <a:xfrm>
                  <a:off x="2789369" y="1332986"/>
                  <a:ext cx="12216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Gas</a:t>
                  </a:r>
                  <a:r>
                    <a:rPr kumimoji="1" lang="zh-CN" altLang="en-US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cell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9" name="Straight Arrow Connector 13">
                  <a:extLst>
                    <a:ext uri="{FF2B5EF4-FFF2-40B4-BE49-F238E27FC236}">
                      <a16:creationId xmlns:a16="http://schemas.microsoft.com/office/drawing/2014/main" id="{9E3AF53C-FDC0-444E-A887-346B852DE04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074317" y="1645051"/>
                  <a:ext cx="274144" cy="506076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oval"/>
                </a:ln>
                <a:effectLst/>
              </p:spPr>
            </p:cxn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202CF69D-D20A-4848-99F5-6345B0995A99}"/>
                    </a:ext>
                  </a:extLst>
                </p:cNvPr>
                <p:cNvSpPr txBox="1"/>
                <p:nvPr/>
              </p:nvSpPr>
              <p:spPr>
                <a:xfrm>
                  <a:off x="2239246" y="2444196"/>
                  <a:ext cx="166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Acc</a:t>
                  </a:r>
                  <a:r>
                    <a:rPr kumimoji="1" lang="zh-CN" altLang="en-US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E-field</a:t>
                  </a:r>
                  <a:endParaRPr kumimoji="1" lang="zh-CN" altLang="en-US" sz="1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94996F7B-AB69-3E43-BBCC-CFFDCEC0FB57}"/>
                    </a:ext>
                  </a:extLst>
                </p:cNvPr>
                <p:cNvSpPr txBox="1"/>
                <p:nvPr/>
              </p:nvSpPr>
              <p:spPr>
                <a:xfrm>
                  <a:off x="690780" y="1518929"/>
                  <a:ext cx="87766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HV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50870A4F-8329-2443-897A-CBDC2299403A}"/>
                    </a:ext>
                  </a:extLst>
                </p:cNvPr>
                <p:cNvSpPr txBox="1"/>
                <p:nvPr/>
              </p:nvSpPr>
              <p:spPr>
                <a:xfrm>
                  <a:off x="1930394" y="2596713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kumimoji="1" lang="zh-CN" altLang="en-US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3" name="肘形连接符 42">
                  <a:extLst>
                    <a:ext uri="{FF2B5EF4-FFF2-40B4-BE49-F238E27FC236}">
                      <a16:creationId xmlns:a16="http://schemas.microsoft.com/office/drawing/2014/main" id="{417E08A6-90C5-D94B-AA60-C7716EF46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4622911" y="1629272"/>
                  <a:ext cx="241524" cy="629669"/>
                </a:xfrm>
                <a:prstGeom prst="bentConnector2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线连接符 43">
                  <a:extLst>
                    <a:ext uri="{FF2B5EF4-FFF2-40B4-BE49-F238E27FC236}">
                      <a16:creationId xmlns:a16="http://schemas.microsoft.com/office/drawing/2014/main" id="{E2BA1DBA-5CCF-B145-A856-B7A8342434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58507" y="1717183"/>
                  <a:ext cx="0" cy="21723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线连接符 44">
                  <a:extLst>
                    <a:ext uri="{FF2B5EF4-FFF2-40B4-BE49-F238E27FC236}">
                      <a16:creationId xmlns:a16="http://schemas.microsoft.com/office/drawing/2014/main" id="{5ABE99B7-B110-5648-B73D-10C845085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2079" y="1761044"/>
                  <a:ext cx="0" cy="14400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右箭头 45">
                  <a:extLst>
                    <a:ext uri="{FF2B5EF4-FFF2-40B4-BE49-F238E27FC236}">
                      <a16:creationId xmlns:a16="http://schemas.microsoft.com/office/drawing/2014/main" id="{86DAED3D-E3B2-A949-98F6-B0DE71EC9C45}"/>
                    </a:ext>
                  </a:extLst>
                </p:cNvPr>
                <p:cNvSpPr/>
                <p:nvPr/>
              </p:nvSpPr>
              <p:spPr>
                <a:xfrm>
                  <a:off x="342423" y="2552929"/>
                  <a:ext cx="527019" cy="364565"/>
                </a:xfrm>
                <a:prstGeom prst="rightArrow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CEF79432-12EE-0149-9788-9BF7B33097F4}"/>
                    </a:ext>
                  </a:extLst>
                </p:cNvPr>
                <p:cNvSpPr txBox="1"/>
                <p:nvPr/>
              </p:nvSpPr>
              <p:spPr>
                <a:xfrm>
                  <a:off x="2282674" y="2977946"/>
                  <a:ext cx="15820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100</a:t>
                  </a:r>
                  <a:r>
                    <a:rPr kumimoji="1" lang="zh-CN" altLang="en-US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mbar</a:t>
                  </a:r>
                  <a:r>
                    <a:rPr kumimoji="1" lang="zh-CN" altLang="en-US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He</a:t>
                  </a:r>
                  <a:r>
                    <a:rPr kumimoji="1" lang="zh-CN" altLang="en-US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i="1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gas</a:t>
                  </a:r>
                  <a:endParaRPr kumimoji="1" lang="zh-CN" altLang="en-US" sz="1400" i="1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4756A9B9-0A0D-084F-A488-7EC02BE65030}"/>
                    </a:ext>
                  </a:extLst>
                </p:cNvPr>
                <p:cNvSpPr txBox="1"/>
                <p:nvPr/>
              </p:nvSpPr>
              <p:spPr>
                <a:xfrm>
                  <a:off x="2239246" y="4210300"/>
                  <a:ext cx="166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HIFI</a:t>
                  </a:r>
                  <a:r>
                    <a:rPr kumimoji="1" lang="zh-CN" altLang="en-US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B-field</a:t>
                  </a:r>
                  <a:endParaRPr kumimoji="1" lang="zh-CN" altLang="en-US" sz="14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9" name="肘形连接符 48">
                  <a:extLst>
                    <a:ext uri="{FF2B5EF4-FFF2-40B4-BE49-F238E27FC236}">
                      <a16:creationId xmlns:a16="http://schemas.microsoft.com/office/drawing/2014/main" id="{A2C2C9F7-56EF-1746-BA2C-7C340DF09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284920" y="1635126"/>
                  <a:ext cx="241524" cy="629669"/>
                </a:xfrm>
                <a:prstGeom prst="bentConnector2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线箭头连接符 49">
                  <a:extLst>
                    <a:ext uri="{FF2B5EF4-FFF2-40B4-BE49-F238E27FC236}">
                      <a16:creationId xmlns:a16="http://schemas.microsoft.com/office/drawing/2014/main" id="{84F6BD12-CA04-9D4C-AF63-2A5EACD15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93427" y="4213720"/>
                  <a:ext cx="2964909" cy="0"/>
                </a:xfrm>
                <a:prstGeom prst="straightConnector1">
                  <a:avLst/>
                </a:prstGeom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698DFB78-FC6A-5540-89EC-E9E3ECAE3E5A}"/>
                    </a:ext>
                  </a:extLst>
                </p:cNvPr>
                <p:cNvSpPr/>
                <p:nvPr/>
              </p:nvSpPr>
              <p:spPr>
                <a:xfrm>
                  <a:off x="1466421" y="1236374"/>
                  <a:ext cx="410118" cy="56113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CDF0A451-6353-7344-9D8D-AFD6C6C5D44E}"/>
                    </a:ext>
                  </a:extLst>
                </p:cNvPr>
                <p:cNvSpPr/>
                <p:nvPr/>
              </p:nvSpPr>
              <p:spPr>
                <a:xfrm>
                  <a:off x="1877336" y="1236372"/>
                  <a:ext cx="268828" cy="36000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C6D292F9-A410-074D-B788-2A83206620BF}"/>
                    </a:ext>
                  </a:extLst>
                </p:cNvPr>
                <p:cNvSpPr/>
                <p:nvPr/>
              </p:nvSpPr>
              <p:spPr>
                <a:xfrm>
                  <a:off x="2148259" y="1236372"/>
                  <a:ext cx="410115" cy="561131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7AD60467-F7BA-9742-8B89-F428173C641A}"/>
                    </a:ext>
                  </a:extLst>
                </p:cNvPr>
                <p:cNvSpPr txBox="1"/>
                <p:nvPr/>
              </p:nvSpPr>
              <p:spPr>
                <a:xfrm>
                  <a:off x="1469366" y="996367"/>
                  <a:ext cx="40288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  <a:endParaRPr kumimoji="1" lang="zh-CN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C6B19D12-7686-1246-A88B-DFDEC5316E86}"/>
                    </a:ext>
                  </a:extLst>
                </p:cNvPr>
                <p:cNvSpPr txBox="1"/>
                <p:nvPr/>
              </p:nvSpPr>
              <p:spPr>
                <a:xfrm>
                  <a:off x="1864322" y="1704471"/>
                  <a:ext cx="38971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  <a:endParaRPr kumimoji="1" lang="zh-CN" altLang="en-US" sz="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6" name="直线箭头连接符 55">
                  <a:extLst>
                    <a:ext uri="{FF2B5EF4-FFF2-40B4-BE49-F238E27FC236}">
                      <a16:creationId xmlns:a16="http://schemas.microsoft.com/office/drawing/2014/main" id="{11DE6323-F47A-1147-9AF1-BB9422F3C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0394" y="1605483"/>
                  <a:ext cx="0" cy="504000"/>
                </a:xfrm>
                <a:prstGeom prst="straightConnector1">
                  <a:avLst/>
                </a:prstGeom>
                <a:ln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箭头连接符 56">
                  <a:extLst>
                    <a:ext uri="{FF2B5EF4-FFF2-40B4-BE49-F238E27FC236}">
                      <a16:creationId xmlns:a16="http://schemas.microsoft.com/office/drawing/2014/main" id="{11444BF6-C9C0-0A4A-8C9A-A5AB488422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3913" y="1797503"/>
                  <a:ext cx="0" cy="324195"/>
                </a:xfrm>
                <a:prstGeom prst="straightConnector1">
                  <a:avLst/>
                </a:prstGeom>
                <a:ln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28861D0D-175E-6E44-8113-2970138B65BD}"/>
                    </a:ext>
                  </a:extLst>
                </p:cNvPr>
                <p:cNvSpPr txBox="1"/>
                <p:nvPr/>
              </p:nvSpPr>
              <p:spPr>
                <a:xfrm>
                  <a:off x="2233917" y="1790424"/>
                  <a:ext cx="29755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:endParaRPr kumimoji="1" lang="zh-CN" alt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6E9F183E-B724-E648-B8FB-08BC9266C4C2}"/>
                    </a:ext>
                  </a:extLst>
                </p:cNvPr>
                <p:cNvSpPr txBox="1"/>
                <p:nvPr/>
              </p:nvSpPr>
              <p:spPr>
                <a:xfrm>
                  <a:off x="1806434" y="996367"/>
                  <a:ext cx="40288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endParaRPr kumimoji="1" lang="zh-CN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EA3095C9-7A9D-244E-A6F9-C4D43A45ACD2}"/>
                    </a:ext>
                  </a:extLst>
                </p:cNvPr>
                <p:cNvSpPr txBox="1"/>
                <p:nvPr/>
              </p:nvSpPr>
              <p:spPr>
                <a:xfrm>
                  <a:off x="1501764" y="3734346"/>
                  <a:ext cx="12216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Electrodes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1" name="Straight Arrow Connector 13">
                  <a:extLst>
                    <a:ext uri="{FF2B5EF4-FFF2-40B4-BE49-F238E27FC236}">
                      <a16:creationId xmlns:a16="http://schemas.microsoft.com/office/drawing/2014/main" id="{E3D7F346-85E9-CC41-A5A9-75D98B724510}"/>
                    </a:ext>
                  </a:extLst>
                </p:cNvPr>
                <p:cNvCxnSpPr>
                  <a:cxnSpLocks/>
                  <a:stCxn id="60" idx="0"/>
                </p:cNvCxnSpPr>
                <p:nvPr/>
              </p:nvCxnSpPr>
              <p:spPr bwMode="auto">
                <a:xfrm flipV="1">
                  <a:off x="2112581" y="3450458"/>
                  <a:ext cx="282143" cy="283888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oval"/>
                </a:ln>
                <a:effectLst/>
              </p:spPr>
            </p:cxnSp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83C82E0-A834-2347-8051-26FF67B1B11A}"/>
                    </a:ext>
                  </a:extLst>
                </p:cNvPr>
                <p:cNvSpPr txBox="1"/>
                <p:nvPr/>
              </p:nvSpPr>
              <p:spPr>
                <a:xfrm>
                  <a:off x="371794" y="879686"/>
                  <a:ext cx="12216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Cu</a:t>
                  </a:r>
                  <a:r>
                    <a:rPr kumimoji="1" lang="zh-CN" altLang="en-US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collimator</a:t>
                  </a:r>
                  <a:r>
                    <a:rPr kumimoji="1" lang="zh-CN" altLang="en-US" sz="14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63" name="Straight Arrow Connector 13">
                  <a:extLst>
                    <a:ext uri="{FF2B5EF4-FFF2-40B4-BE49-F238E27FC236}">
                      <a16:creationId xmlns:a16="http://schemas.microsoft.com/office/drawing/2014/main" id="{53F8AAA4-01F2-7947-92EB-86C71128FA7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287145" y="1117440"/>
                  <a:ext cx="258932" cy="343229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oval"/>
                </a:ln>
                <a:effectLst/>
              </p:spPr>
            </p:cxnSp>
            <p:cxnSp>
              <p:nvCxnSpPr>
                <p:cNvPr id="64" name="Straight Arrow Connector 13">
                  <a:extLst>
                    <a:ext uri="{FF2B5EF4-FFF2-40B4-BE49-F238E27FC236}">
                      <a16:creationId xmlns:a16="http://schemas.microsoft.com/office/drawing/2014/main" id="{E5FC690A-D567-5D45-81A6-C22DFD86AD7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89378" y="944404"/>
                  <a:ext cx="258932" cy="343229"/>
                </a:xfrm>
                <a:prstGeom prst="straightConnector1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oval"/>
                </a:ln>
                <a:effectLst/>
              </p:spPr>
            </p:cxn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7D119B10-FB3B-8844-A1B0-67A7E1BA9282}"/>
                    </a:ext>
                  </a:extLst>
                </p:cNvPr>
                <p:cNvSpPr txBox="1"/>
                <p:nvPr/>
              </p:nvSpPr>
              <p:spPr>
                <a:xfrm>
                  <a:off x="1050749" y="2288987"/>
                  <a:ext cx="12216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</a:t>
                  </a:r>
                  <a:r>
                    <a:rPr kumimoji="1" lang="zh-CN" altLang="en-US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600" dirty="0"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foil</a:t>
                  </a:r>
                  <a:endParaRPr kumimoji="1" lang="zh-CN" altLang="en-US" sz="1600" dirty="0"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439C23D2-A1CD-C64C-9F76-8B0ED601FA6E}"/>
                    </a:ext>
                  </a:extLst>
                </p:cNvPr>
                <p:cNvGrpSpPr/>
                <p:nvPr/>
              </p:nvGrpSpPr>
              <p:grpSpPr>
                <a:xfrm>
                  <a:off x="4414336" y="2477687"/>
                  <a:ext cx="144000" cy="518269"/>
                  <a:chOff x="4387682" y="2526926"/>
                  <a:chExt cx="144000" cy="518269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26BCEF14-EDFD-BB47-B4E8-C8F82309406F}"/>
                      </a:ext>
                    </a:extLst>
                  </p:cNvPr>
                  <p:cNvSpPr/>
                  <p:nvPr/>
                </p:nvSpPr>
                <p:spPr>
                  <a:xfrm>
                    <a:off x="4387682" y="2526926"/>
                    <a:ext cx="144000" cy="144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8FB2F416-3762-8C43-8294-6E881B829096}"/>
                      </a:ext>
                    </a:extLst>
                  </p:cNvPr>
                  <p:cNvSpPr/>
                  <p:nvPr/>
                </p:nvSpPr>
                <p:spPr>
                  <a:xfrm>
                    <a:off x="4387682" y="2715474"/>
                    <a:ext cx="144000" cy="144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70" name="矩形 69">
                    <a:extLst>
                      <a:ext uri="{FF2B5EF4-FFF2-40B4-BE49-F238E27FC236}">
                        <a16:creationId xmlns:a16="http://schemas.microsoft.com/office/drawing/2014/main" id="{EAA30945-F2DD-4949-94E6-25F8E700AD93}"/>
                      </a:ext>
                    </a:extLst>
                  </p:cNvPr>
                  <p:cNvSpPr/>
                  <p:nvPr/>
                </p:nvSpPr>
                <p:spPr>
                  <a:xfrm>
                    <a:off x="4387682" y="2901195"/>
                    <a:ext cx="144000" cy="144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cxnSp>
              <p:nvCxnSpPr>
                <p:cNvPr id="67" name="直线箭头连接符 66">
                  <a:extLst>
                    <a:ext uri="{FF2B5EF4-FFF2-40B4-BE49-F238E27FC236}">
                      <a16:creationId xmlns:a16="http://schemas.microsoft.com/office/drawing/2014/main" id="{D6BE79E7-8C71-134F-B93D-78D863153D90}"/>
                    </a:ext>
                  </a:extLst>
                </p:cNvPr>
                <p:cNvCxnSpPr>
                  <a:cxnSpLocks/>
                  <a:stCxn id="35" idx="3"/>
                </p:cNvCxnSpPr>
                <p:nvPr/>
              </p:nvCxnSpPr>
              <p:spPr>
                <a:xfrm flipV="1">
                  <a:off x="1652356" y="2748227"/>
                  <a:ext cx="2776433" cy="0"/>
                </a:xfrm>
                <a:prstGeom prst="straightConnector1">
                  <a:avLst/>
                </a:prstGeom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90" name="直线箭头连接符 89">
            <a:extLst>
              <a:ext uri="{FF2B5EF4-FFF2-40B4-BE49-F238E27FC236}">
                <a16:creationId xmlns:a16="http://schemas.microsoft.com/office/drawing/2014/main" id="{C39BD0A4-AEF1-E644-A7D5-B856859EC3B9}"/>
              </a:ext>
            </a:extLst>
          </p:cNvPr>
          <p:cNvCxnSpPr>
            <a:cxnSpLocks/>
          </p:cNvCxnSpPr>
          <p:nvPr/>
        </p:nvCxnSpPr>
        <p:spPr>
          <a:xfrm rot="16200000">
            <a:off x="1913239" y="1620700"/>
            <a:ext cx="0" cy="36000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线箭头连接符 90">
            <a:extLst>
              <a:ext uri="{FF2B5EF4-FFF2-40B4-BE49-F238E27FC236}">
                <a16:creationId xmlns:a16="http://schemas.microsoft.com/office/drawing/2014/main" id="{1658541A-19FD-7340-9B0B-0B66FF69EE35}"/>
              </a:ext>
            </a:extLst>
          </p:cNvPr>
          <p:cNvCxnSpPr>
            <a:cxnSpLocks/>
          </p:cNvCxnSpPr>
          <p:nvPr/>
        </p:nvCxnSpPr>
        <p:spPr>
          <a:xfrm rot="16200000">
            <a:off x="2237447" y="1768902"/>
            <a:ext cx="0" cy="25200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04FF2E29-61B1-9645-A0EE-3EAA9D479BFB}"/>
              </a:ext>
            </a:extLst>
          </p:cNvPr>
          <p:cNvSpPr txBox="1"/>
          <p:nvPr/>
        </p:nvSpPr>
        <p:spPr>
          <a:xfrm>
            <a:off x="2317742" y="1765784"/>
            <a:ext cx="38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1"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直线箭头连接符 92">
            <a:extLst>
              <a:ext uri="{FF2B5EF4-FFF2-40B4-BE49-F238E27FC236}">
                <a16:creationId xmlns:a16="http://schemas.microsoft.com/office/drawing/2014/main" id="{AC2963B1-A45C-D046-A661-082B1391C20F}"/>
              </a:ext>
            </a:extLst>
          </p:cNvPr>
          <p:cNvCxnSpPr>
            <a:cxnSpLocks/>
          </p:cNvCxnSpPr>
          <p:nvPr/>
        </p:nvCxnSpPr>
        <p:spPr>
          <a:xfrm>
            <a:off x="2406699" y="1718044"/>
            <a:ext cx="0" cy="36000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2B129BA1-9554-BA4A-93BA-C88C8496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09" y="405485"/>
            <a:ext cx="6518648" cy="2932264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CE14CE24-7473-9441-9785-7FB64DEE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27966" y="3190092"/>
            <a:ext cx="2521028" cy="3693599"/>
          </a:xfrm>
          <a:prstGeom prst="rect">
            <a:avLst/>
          </a:prstGeom>
        </p:spPr>
      </p:pic>
      <p:grpSp>
        <p:nvGrpSpPr>
          <p:cNvPr id="95" name="组合 94">
            <a:extLst>
              <a:ext uri="{FF2B5EF4-FFF2-40B4-BE49-F238E27FC236}">
                <a16:creationId xmlns:a16="http://schemas.microsoft.com/office/drawing/2014/main" id="{9F30C9D7-415D-A94F-9D37-69E02A79A8C9}"/>
              </a:ext>
            </a:extLst>
          </p:cNvPr>
          <p:cNvGrpSpPr/>
          <p:nvPr/>
        </p:nvGrpSpPr>
        <p:grpSpPr>
          <a:xfrm>
            <a:off x="4862413" y="3413034"/>
            <a:ext cx="3683718" cy="2883616"/>
            <a:chOff x="3851025" y="2259883"/>
            <a:chExt cx="3683718" cy="2883616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4AB18C15-6006-BD41-9311-5C9FCC5C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435742" y="2044498"/>
              <a:ext cx="2514284" cy="3683718"/>
            </a:xfrm>
            <a:prstGeom prst="rect">
              <a:avLst/>
            </a:prstGeom>
          </p:spPr>
        </p:pic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A2491FF6-2C97-3543-90D5-18A413C5447C}"/>
                </a:ext>
              </a:extLst>
            </p:cNvPr>
            <p:cNvSpPr txBox="1"/>
            <p:nvPr/>
          </p:nvSpPr>
          <p:spPr>
            <a:xfrm>
              <a:off x="3851025" y="2259883"/>
              <a:ext cx="1941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rgbClr val="FF0000"/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With</a:t>
              </a:r>
              <a:r>
                <a:rPr kumimoji="1" lang="zh-CN" altLang="en-US" dirty="0">
                  <a:solidFill>
                    <a:srgbClr val="FF0000"/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 </a:t>
              </a:r>
              <a:r>
                <a:rPr kumimoji="1" lang="en-US" altLang="zh-CN" dirty="0">
                  <a:solidFill>
                    <a:srgbClr val="FF0000"/>
                  </a:solidFill>
                  <a:latin typeface="PingFang SC Light" panose="020B0300000000000000" pitchFamily="34" charset="-122"/>
                  <a:ea typeface="PingFang SC Light" panose="020B0300000000000000" pitchFamily="34" charset="-122"/>
                </a:rPr>
                <a:t>E-field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5174A8D-5AA6-404F-AB53-4BD184CDF5E7}"/>
              </a:ext>
            </a:extLst>
          </p:cNvPr>
          <p:cNvSpPr txBox="1"/>
          <p:nvPr/>
        </p:nvSpPr>
        <p:spPr>
          <a:xfrm>
            <a:off x="565785" y="5205845"/>
            <a:ext cx="4009710" cy="8416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Planned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Test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At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ISIS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945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DAA8E-F6BB-164B-9E67-97536CE6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Muonium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Anti-muonium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conversion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0CB202-3076-CE41-8F11-F2820674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203550"/>
            <a:ext cx="4746477" cy="37217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3CB8C5-E57E-A64B-A7E4-26BE9339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96" y="1203550"/>
            <a:ext cx="5787967" cy="20494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81EC9E-F789-9248-83DC-32A91BB60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76" y="3889936"/>
            <a:ext cx="3064542" cy="21575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4FF6C4-B3F5-8F4B-A901-24378DA4A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73" y="3889936"/>
            <a:ext cx="2989406" cy="21769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E896A15-E60E-674C-BCE0-9F5A3162B071}"/>
              </a:ext>
            </a:extLst>
          </p:cNvPr>
          <p:cNvSpPr txBox="1"/>
          <p:nvPr/>
        </p:nvSpPr>
        <p:spPr>
          <a:xfrm>
            <a:off x="695960" y="5049982"/>
            <a:ext cx="4551449" cy="1448018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Signals:</a:t>
            </a: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Michel</a:t>
            </a:r>
            <a:r>
              <a:rPr kumimoji="1" lang="zh-CN" altLang="en-US" sz="24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latin typeface="+mn-ea"/>
                <a:cs typeface="江城圆体 400W" panose="020B0500000000000000" pitchFamily="34" charset="-122"/>
              </a:rPr>
              <a:t>Electron</a:t>
            </a:r>
          </a:p>
          <a:p>
            <a:pPr marL="457200" indent="-457200" algn="l">
              <a:lnSpc>
                <a:spcPct val="140000"/>
              </a:lnSpc>
              <a:buAutoNum type="arabicPeriod"/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Thermal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Positron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A0CD0F-BDAE-E145-96C4-02CB2721730A}"/>
              </a:ext>
            </a:extLst>
          </p:cNvPr>
          <p:cNvSpPr txBox="1"/>
          <p:nvPr/>
        </p:nvSpPr>
        <p:spPr>
          <a:xfrm>
            <a:off x="5621482" y="6182591"/>
            <a:ext cx="2885497" cy="405245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Detection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Efficiency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190B9B-7AAB-DC4C-8503-F5E91998C429}"/>
              </a:ext>
            </a:extLst>
          </p:cNvPr>
          <p:cNvSpPr txBox="1"/>
          <p:nvPr/>
        </p:nvSpPr>
        <p:spPr>
          <a:xfrm>
            <a:off x="8717973" y="6182591"/>
            <a:ext cx="3204151" cy="405245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Total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sensitivity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with</a:t>
            </a:r>
            <a:r>
              <a:rPr kumimoji="1" lang="zh-CN" altLang="en-US" sz="24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10</a:t>
            </a:r>
            <a:r>
              <a:rPr kumimoji="1" lang="en-US" altLang="zh-CN" sz="2400" kern="100" baseline="30000" dirty="0">
                <a:effectLst/>
                <a:latin typeface="+mn-ea"/>
                <a:cs typeface="江城圆体 400W" panose="020B0500000000000000" pitchFamily="34" charset="-122"/>
              </a:rPr>
              <a:t>8</a:t>
            </a: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μ/s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E4159F-27B7-8047-9EA4-064F2B6C530A}"/>
              </a:ext>
            </a:extLst>
          </p:cNvPr>
          <p:cNvSpPr txBox="1"/>
          <p:nvPr/>
        </p:nvSpPr>
        <p:spPr>
          <a:xfrm>
            <a:off x="6224155" y="3335482"/>
            <a:ext cx="5271805" cy="554454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</a:rPr>
              <a:t>Michel</a:t>
            </a: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</a:rPr>
              <a:t>Electron</a:t>
            </a: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</a:rPr>
              <a:t>detection</a:t>
            </a: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000" kern="100" dirty="0">
                <a:effectLst/>
                <a:latin typeface="+mn-ea"/>
                <a:cs typeface="江城圆体 400W" panose="020B0500000000000000" pitchFamily="34" charset="-122"/>
              </a:rPr>
              <a:t>with</a:t>
            </a:r>
            <a:r>
              <a:rPr kumimoji="1" lang="zh-CN" altLang="en-US" sz="2000" kern="100" dirty="0"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000" kern="100" dirty="0">
                <a:latin typeface="+mn-ea"/>
                <a:cs typeface="江城圆体 400W" panose="020B0500000000000000" pitchFamily="34" charset="-122"/>
              </a:rPr>
              <a:t>LGAD</a:t>
            </a:r>
            <a:r>
              <a:rPr kumimoji="1" lang="zh-CN" altLang="en-US" sz="2000" kern="100" dirty="0"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000" kern="100" dirty="0">
                <a:latin typeface="+mn-ea"/>
                <a:cs typeface="江城圆体 400W" panose="020B0500000000000000" pitchFamily="34" charset="-122"/>
              </a:rPr>
              <a:t>detectors</a:t>
            </a:r>
            <a:endParaRPr kumimoji="1" lang="zh-CN" altLang="en-US" sz="20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75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5307330" cy="602615"/>
            <a:chOff x="691" y="843"/>
            <a:chExt cx="8358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6878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Negative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Muon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Beam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D5E48FF2-0689-EA43-8788-8D6FF24592E7}"/>
              </a:ext>
            </a:extLst>
          </p:cNvPr>
          <p:cNvSpPr txBox="1"/>
          <p:nvPr/>
        </p:nvSpPr>
        <p:spPr>
          <a:xfrm>
            <a:off x="484186" y="1083252"/>
            <a:ext cx="5102851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NMBT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Dedicated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20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5E7DFEC-B319-F841-9A3F-4D73EFA91194}"/>
              </a:ext>
            </a:extLst>
          </p:cNvPr>
          <p:cNvSpPr txBox="1"/>
          <p:nvPr/>
        </p:nvSpPr>
        <p:spPr>
          <a:xfrm>
            <a:off x="512909" y="1543332"/>
            <a:ext cx="4572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focusing solenoids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dipole magnet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wien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filter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104657B-77DF-C144-B022-C84F2666E69E}"/>
              </a:ext>
            </a:extLst>
          </p:cNvPr>
          <p:cNvSpPr txBox="1"/>
          <p:nvPr/>
        </p:nvSpPr>
        <p:spPr>
          <a:xfrm>
            <a:off x="484186" y="2323200"/>
            <a:ext cx="4214633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parameters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920F915-B1E5-524B-A68E-7F25024A8A8A}"/>
              </a:ext>
            </a:extLst>
          </p:cNvPr>
          <p:cNvSpPr txBox="1"/>
          <p:nvPr/>
        </p:nvSpPr>
        <p:spPr>
          <a:xfrm>
            <a:off x="484985" y="2725599"/>
            <a:ext cx="4568697" cy="129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Momentum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29 MeV/c @13% (FWHM)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Penetration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size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l-GR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mm</a:t>
            </a:r>
          </a:p>
          <a:p>
            <a:pPr marL="214313" indent="-214313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intensity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Hz (</a:t>
            </a:r>
            <a:r>
              <a:rPr lang="el-GR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ratio&gt;90%)</a:t>
            </a: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4A6E7935-EAC1-054E-A93B-94EE7265F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30" y="4062268"/>
            <a:ext cx="2843690" cy="24089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7F0C55AE-ADB0-0D4C-B642-B38FAA9CBD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/>
        </p:blipFill>
        <p:spPr>
          <a:xfrm>
            <a:off x="4738327" y="3947968"/>
            <a:ext cx="3064993" cy="2408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615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3207F3D-B33E-BF42-9709-57549D558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34" y="1313398"/>
            <a:ext cx="3650615" cy="344720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NMT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9131191A-9B84-244D-A738-F855F4539636}"/>
              </a:ext>
            </a:extLst>
          </p:cNvPr>
          <p:cNvSpPr txBox="1">
            <a:spLocks noGrp="1"/>
          </p:cNvSpPr>
          <p:nvPr/>
        </p:nvSpPr>
        <p:spPr bwMode="auto">
          <a:xfrm>
            <a:off x="11037855" y="6081021"/>
            <a:ext cx="505176" cy="241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r" eaLnBrk="1" hangingPunct="1"/>
            <a:fld id="{AEFDA90C-B5F4-49F5-A092-C540F301C1D8}" type="slidenum">
              <a:rPr lang="en-US" altLang="zh-CN" sz="900">
                <a:solidFill>
                  <a:srgbClr val="4D5E68"/>
                </a:solidFill>
                <a:latin typeface="Impact" panose="020B0806030902050204" charset="0"/>
              </a:rPr>
              <a:t>18</a:t>
            </a:fld>
            <a:endParaRPr lang="en-US" altLang="zh-CN" sz="900" dirty="0">
              <a:solidFill>
                <a:srgbClr val="4D5E68"/>
              </a:solidFill>
              <a:latin typeface="Impact" panose="020B080603090205020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80D46C5-0644-FF48-B6C1-F97906796A3B}"/>
              </a:ext>
            </a:extLst>
          </p:cNvPr>
          <p:cNvSpPr txBox="1"/>
          <p:nvPr/>
        </p:nvSpPr>
        <p:spPr>
          <a:xfrm>
            <a:off x="6138489" y="789459"/>
            <a:ext cx="5614726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Non-destructive</a:t>
            </a:r>
            <a:r>
              <a:rPr kumimoji="1"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elemental</a:t>
            </a:r>
            <a:r>
              <a:rPr kumimoji="1" lang="zh-CN" altLang="en-US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analysis: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Sensitive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almost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all elements (including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C, N, O)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No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activation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kumimoji="1" lang="zh-CN" altLang="en-US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samples</a:t>
            </a:r>
          </a:p>
          <a:p>
            <a:pPr marL="800100" lvl="1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Archeology: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Palace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National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Guangdong</a:t>
            </a:r>
            <a:r>
              <a:rPr kumimoji="1" lang="zh-CN" altLang="en-US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rgbClr val="0432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Museum</a:t>
            </a:r>
          </a:p>
          <a:p>
            <a:pPr marL="1257300" lvl="2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chemeClr val="bg2">
                    <a:lumMod val="50000"/>
                  </a:schemeClr>
                </a:solidFill>
              </a:rPr>
              <a:t>FURUKAGE Conservation center</a:t>
            </a:r>
            <a:endParaRPr kumimoji="1" lang="en-US" altLang="zh-CN" dirty="0">
              <a:solidFill>
                <a:schemeClr val="bg2">
                  <a:lumMod val="50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同心圆 24">
            <a:extLst>
              <a:ext uri="{FF2B5EF4-FFF2-40B4-BE49-F238E27FC236}">
                <a16:creationId xmlns:a16="http://schemas.microsoft.com/office/drawing/2014/main" id="{42C1A580-FD25-E042-A63C-C78BA2EC3D52}"/>
              </a:ext>
            </a:extLst>
          </p:cNvPr>
          <p:cNvSpPr/>
          <p:nvPr/>
        </p:nvSpPr>
        <p:spPr>
          <a:xfrm rot="19805239">
            <a:off x="2262802" y="2021519"/>
            <a:ext cx="1387755" cy="2524313"/>
          </a:xfrm>
          <a:prstGeom prst="donut">
            <a:avLst>
              <a:gd name="adj" fmla="val 1594"/>
            </a:avLst>
          </a:prstGeom>
          <a:solidFill>
            <a:srgbClr val="FF00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3098B9-2DBE-6042-BC8E-5111BD4F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435" y="5011270"/>
            <a:ext cx="2539129" cy="158695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29FB22A-4451-E94D-9FBA-FFA73149DA4B}"/>
              </a:ext>
            </a:extLst>
          </p:cNvPr>
          <p:cNvSpPr txBox="1"/>
          <p:nvPr/>
        </p:nvSpPr>
        <p:spPr>
          <a:xfrm>
            <a:off x="5398551" y="4570601"/>
            <a:ext cx="1296144" cy="3310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Moon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soil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776D093-4033-6A4A-A680-6B76FC1F4F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222" b="18464"/>
          <a:stretch/>
        </p:blipFill>
        <p:spPr>
          <a:xfrm>
            <a:off x="253434" y="5154294"/>
            <a:ext cx="4064000" cy="136103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05FB98C-9E3C-D549-ABC9-97E753DA5B45}"/>
              </a:ext>
            </a:extLst>
          </p:cNvPr>
          <p:cNvSpPr txBox="1"/>
          <p:nvPr/>
        </p:nvSpPr>
        <p:spPr>
          <a:xfrm>
            <a:off x="304410" y="4758272"/>
            <a:ext cx="3878649" cy="3310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Elemental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analysis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Archeology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7070395-BE6A-9148-A8D1-14EFA61E7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940" y="4653705"/>
            <a:ext cx="3534090" cy="194452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353234F-AFCC-D841-B2EF-B9390762B110}"/>
              </a:ext>
            </a:extLst>
          </p:cNvPr>
          <p:cNvSpPr/>
          <p:nvPr/>
        </p:nvSpPr>
        <p:spPr>
          <a:xfrm>
            <a:off x="8276337" y="4274445"/>
            <a:ext cx="3355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b="1" dirty="0" err="1">
                <a:solidFill>
                  <a:srgbClr val="000000"/>
                </a:solidFill>
                <a:latin typeface="Roboto"/>
              </a:rPr>
              <a:t>μ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-</a:t>
            </a:r>
            <a:r>
              <a:rPr lang="zh-CN" altLang="en-US" sz="1200" b="1" baseline="30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and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 err="1">
                <a:solidFill>
                  <a:srgbClr val="000000"/>
                </a:solidFill>
                <a:latin typeface="Roboto"/>
              </a:rPr>
              <a:t>μ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+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study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on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Li</a:t>
            </a:r>
            <a:r>
              <a:rPr lang="en-US" altLang="zh-CN" sz="1200" b="1" baseline="30000" dirty="0">
                <a:solidFill>
                  <a:srgbClr val="000000"/>
                </a:solidFill>
                <a:latin typeface="Roboto"/>
              </a:rPr>
              <a:t>+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battery</a:t>
            </a:r>
            <a:r>
              <a:rPr lang="zh-CN" altLang="en-US" sz="12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Roboto"/>
              </a:rPr>
              <a:t>anodes</a:t>
            </a:r>
            <a:endParaRPr lang="en" altLang="zh-CN" sz="1200" b="1" dirty="0">
              <a:solidFill>
                <a:srgbClr val="000000"/>
              </a:solidFill>
              <a:latin typeface="Roboto"/>
            </a:endParaRPr>
          </a:p>
          <a:p>
            <a:r>
              <a:rPr lang="en" altLang="zh-CN" sz="1200" i="1" dirty="0">
                <a:solidFill>
                  <a:srgbClr val="000000"/>
                </a:solidFill>
                <a:latin typeface="Roboto"/>
              </a:rPr>
              <a:t>J. Phys. Chem. C</a:t>
            </a:r>
            <a:r>
              <a:rPr lang="en" altLang="zh-CN" sz="1200" dirty="0">
                <a:solidFill>
                  <a:srgbClr val="000000"/>
                </a:solidFill>
                <a:latin typeface="Roboto"/>
              </a:rPr>
              <a:t> 2022, 126, 25, 10506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525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DC7E99D-526F-5A4A-9020-362026C66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3" y="1120645"/>
            <a:ext cx="7747335" cy="437432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38785" y="421005"/>
            <a:ext cx="4590415" cy="602615"/>
            <a:chOff x="691" y="843"/>
            <a:chExt cx="7229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5749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Science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for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DMT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3.2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8CC4D24E-6EDA-7D42-87A1-E438E85BEEF7}"/>
              </a:ext>
            </a:extLst>
          </p:cNvPr>
          <p:cNvSpPr/>
          <p:nvPr/>
        </p:nvSpPr>
        <p:spPr>
          <a:xfrm>
            <a:off x="5036185" y="562019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Momentum: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20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120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MeV/c</a:t>
            </a:r>
            <a:endParaRPr kumimoji="1" lang="en-US" altLang="zh-CN" sz="1600" dirty="0">
              <a:solidFill>
                <a:srgbClr val="3333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3333FF"/>
                </a:solidFill>
              </a:rPr>
              <a:t>Charge: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+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or</a:t>
            </a:r>
            <a:r>
              <a:rPr kumimoji="1" lang="zh-CN" altLang="en-US" sz="1600" dirty="0">
                <a:solidFill>
                  <a:srgbClr val="3333FF"/>
                </a:solidFill>
              </a:rPr>
              <a:t> </a:t>
            </a:r>
            <a:r>
              <a:rPr kumimoji="1" lang="en-US" altLang="zh-CN" sz="1600" dirty="0">
                <a:solidFill>
                  <a:srgbClr val="3333FF"/>
                </a:solidFill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Intensity: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10</a:t>
            </a:r>
            <a:r>
              <a:rPr kumimoji="1" lang="en-US" altLang="zh-CN" baseline="30000" dirty="0">
                <a:solidFill>
                  <a:srgbClr val="3333FF"/>
                </a:solidFill>
              </a:rPr>
              <a:t>5</a:t>
            </a:r>
            <a:r>
              <a:rPr kumimoji="1" lang="en-US" altLang="zh-CN" dirty="0">
                <a:solidFill>
                  <a:srgbClr val="3333FF"/>
                </a:solidFill>
              </a:rPr>
              <a:t>~10</a:t>
            </a:r>
            <a:r>
              <a:rPr kumimoji="1" lang="en-US" altLang="zh-CN" baseline="30000" dirty="0">
                <a:solidFill>
                  <a:srgbClr val="3333FF"/>
                </a:solidFill>
              </a:rPr>
              <a:t>7</a:t>
            </a:r>
            <a:r>
              <a:rPr kumimoji="1" lang="zh-CN" altLang="en-US" baseline="30000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muon/s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819C6B9-856F-3D45-BC9C-252026EEA7CF}"/>
              </a:ext>
            </a:extLst>
          </p:cNvPr>
          <p:cNvSpPr/>
          <p:nvPr/>
        </p:nvSpPr>
        <p:spPr>
          <a:xfrm>
            <a:off x="8441378" y="5606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Penetration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in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Cu: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1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50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3333FF"/>
                </a:solidFill>
              </a:rPr>
              <a:t>Polarization: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50%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~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99%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79105F0-07B2-BB42-AEA7-4D1FF29B1495}"/>
              </a:ext>
            </a:extLst>
          </p:cNvPr>
          <p:cNvSpPr txBox="1"/>
          <p:nvPr/>
        </p:nvSpPr>
        <p:spPr>
          <a:xfrm>
            <a:off x="494408" y="6143813"/>
            <a:ext cx="46816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 dirty="0">
                <a:sym typeface="+mn-ea"/>
              </a:rPr>
              <a:t>Decay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muon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beamline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with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2</a:t>
            </a:r>
            <a:r>
              <a:rPr kumimoji="1" lang="zh-CN" altLang="en-US" sz="2000" dirty="0">
                <a:sym typeface="+mn-ea"/>
              </a:rPr>
              <a:t> </a:t>
            </a:r>
            <a:r>
              <a:rPr kumimoji="1" lang="en-US" altLang="zh-CN" sz="2000" dirty="0">
                <a:sym typeface="+mn-ea"/>
              </a:rPr>
              <a:t>terminals</a:t>
            </a:r>
            <a:endParaRPr kumimoji="1" lang="zh-CN" altLang="en-US" sz="2000" kern="100" dirty="0"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  <p:graphicFrame>
        <p:nvGraphicFramePr>
          <p:cNvPr id="31" name="图示 30">
            <a:extLst>
              <a:ext uri="{FF2B5EF4-FFF2-40B4-BE49-F238E27FC236}">
                <a16:creationId xmlns:a16="http://schemas.microsoft.com/office/drawing/2014/main" id="{C72AEE66-497F-DF49-AB65-B9B1FD262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313456"/>
              </p:ext>
            </p:extLst>
          </p:nvPr>
        </p:nvGraphicFramePr>
        <p:xfrm>
          <a:off x="5392882" y="1016904"/>
          <a:ext cx="6799118" cy="435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同心圆 10">
            <a:extLst>
              <a:ext uri="{FF2B5EF4-FFF2-40B4-BE49-F238E27FC236}">
                <a16:creationId xmlns:a16="http://schemas.microsoft.com/office/drawing/2014/main" id="{948233CE-B20C-5E4B-99E8-38004641450F}"/>
              </a:ext>
            </a:extLst>
          </p:cNvPr>
          <p:cNvSpPr/>
          <p:nvPr/>
        </p:nvSpPr>
        <p:spPr>
          <a:xfrm rot="20174663">
            <a:off x="649905" y="2597511"/>
            <a:ext cx="3359797" cy="1719193"/>
          </a:xfrm>
          <a:prstGeom prst="donut">
            <a:avLst>
              <a:gd name="adj" fmla="val 0"/>
            </a:avLst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22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50085" y="142240"/>
            <a:ext cx="78854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en-US" altLang="zh-CN" sz="6000" b="1">
                <a:solidFill>
                  <a:schemeClr val="accent2">
                    <a:lumMod val="40000"/>
                    <a:lumOff val="60000"/>
                    <a:alpha val="44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MAIN CONTENT</a:t>
            </a:r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395" y="373380"/>
            <a:ext cx="3099435" cy="1081405"/>
          </a:xfrm>
        </p:spPr>
        <p:txBody>
          <a:bodyPr>
            <a:normAutofit/>
          </a:bodyPr>
          <a:lstStyle/>
          <a:p>
            <a:pPr algn="dist"/>
            <a:r>
              <a:rPr lang="en-US" altLang="zh-CN" sz="4800" dirty="0"/>
              <a:t>Outlines</a:t>
            </a:r>
            <a:endParaRPr lang="zh-CN" altLang="en-US" sz="48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036319" y="1906270"/>
            <a:ext cx="6095999" cy="911860"/>
            <a:chOff x="2361" y="3617"/>
            <a:chExt cx="8342" cy="1436"/>
          </a:xfrm>
        </p:grpSpPr>
        <p:sp>
          <p:nvSpPr>
            <p:cNvPr id="7" name="椭圆 6"/>
            <p:cNvSpPr/>
            <p:nvPr>
              <p:custDataLst>
                <p:tags r:id="rId6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1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693" y="3744"/>
              <a:ext cx="7010" cy="13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Muon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Physics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and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Applications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36320" y="2964353"/>
            <a:ext cx="6095998" cy="911860"/>
            <a:chOff x="2361" y="3617"/>
            <a:chExt cx="9399" cy="1436"/>
          </a:xfrm>
        </p:grpSpPr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2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693" y="3744"/>
              <a:ext cx="8067" cy="13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Design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and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Prospect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of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MELODY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36320" y="3907328"/>
            <a:ext cx="5800725" cy="621030"/>
            <a:chOff x="2361" y="3617"/>
            <a:chExt cx="9135" cy="978"/>
          </a:xfrm>
        </p:grpSpPr>
        <p:sp>
          <p:nvSpPr>
            <p:cNvPr id="30" name="椭圆 29"/>
            <p:cNvSpPr/>
            <p:nvPr>
              <p:custDataLst>
                <p:tags r:id="rId4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3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693" y="3744"/>
              <a:ext cx="7803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Progress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and</a:t>
              </a:r>
              <a:r>
                <a:rPr lang="zh-CN" altLang="en-US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 </a:t>
              </a: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time</a:t>
              </a:r>
              <a:r>
                <a:rPr lang="en-US" altLang="zh-CN" sz="2400" b="1" kern="100" dirty="0"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line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36320" y="4850303"/>
            <a:ext cx="5297170" cy="621030"/>
            <a:chOff x="2361" y="3617"/>
            <a:chExt cx="8342" cy="978"/>
          </a:xfrm>
        </p:grpSpPr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2361" y="3617"/>
              <a:ext cx="978" cy="978"/>
            </a:xfrm>
            <a:prstGeom prst="ellipse">
              <a:avLst/>
            </a:prstGeom>
            <a:gradFill flip="none" rotWithShape="1">
              <a:gsLst>
                <a:gs pos="17000">
                  <a:schemeClr val="accent1"/>
                </a:gs>
                <a:gs pos="72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90500" dist="190500" dir="2700000" sx="98000" sy="98000" algn="tl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693" y="3744"/>
              <a:ext cx="701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400" b="1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江城圆体 400W" panose="020B0500000000000000" pitchFamily="34" charset="-122"/>
                  <a:sym typeface="+mn-ea"/>
                </a:rPr>
                <a:t>Summary</a:t>
              </a:r>
              <a:endParaRPr lang="zh-CN" altLang="en-US" sz="2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江城圆体 400W" panose="020B0500000000000000" pitchFamily="34" charset="-122"/>
                <a:sym typeface="+mn-ea"/>
              </a:endParaRPr>
            </a:p>
          </p:txBody>
        </p:sp>
      </p:grpSp>
      <p:sp>
        <p:nvSpPr>
          <p:cNvPr id="2" name="左大括号 1"/>
          <p:cNvSpPr/>
          <p:nvPr/>
        </p:nvSpPr>
        <p:spPr>
          <a:xfrm>
            <a:off x="6981941" y="2429510"/>
            <a:ext cx="318770" cy="1572895"/>
          </a:xfrm>
          <a:prstGeom prst="leftBrace">
            <a:avLst>
              <a:gd name="adj1" fmla="val 37051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69785" y="2284730"/>
            <a:ext cx="6096000" cy="17200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（1）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Surface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muon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beam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Negative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muon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beam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4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Decay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muon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beam</a:t>
            </a:r>
            <a:endParaRPr lang="zh-CN" altLang="en-US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江城圆体 400W" panose="020B05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33773" y="1759585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endParaRPr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4717415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kumimoji="1" lang="en-US" altLang="zh-CN" sz="3200" dirty="0">
                <a:sym typeface="+mn-ea"/>
              </a:rPr>
              <a:t>Design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Parameters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C45706F7-4EBA-DC48-A26D-3F3A95B75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120371"/>
              </p:ext>
            </p:extLst>
          </p:nvPr>
        </p:nvGraphicFramePr>
        <p:xfrm>
          <a:off x="800101" y="1031302"/>
          <a:ext cx="10640291" cy="5421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0016">
                  <a:extLst>
                    <a:ext uri="{9D8B030D-6E8A-4147-A177-3AD203B41FA5}">
                      <a16:colId xmlns:a16="http://schemas.microsoft.com/office/drawing/2014/main" val="3508693132"/>
                    </a:ext>
                  </a:extLst>
                </a:gridCol>
                <a:gridCol w="1552558">
                  <a:extLst>
                    <a:ext uri="{9D8B030D-6E8A-4147-A177-3AD203B41FA5}">
                      <a16:colId xmlns:a16="http://schemas.microsoft.com/office/drawing/2014/main" val="3274921146"/>
                    </a:ext>
                  </a:extLst>
                </a:gridCol>
                <a:gridCol w="1552558">
                  <a:extLst>
                    <a:ext uri="{9D8B030D-6E8A-4147-A177-3AD203B41FA5}">
                      <a16:colId xmlns:a16="http://schemas.microsoft.com/office/drawing/2014/main" val="4210320328"/>
                    </a:ext>
                  </a:extLst>
                </a:gridCol>
                <a:gridCol w="1293798">
                  <a:extLst>
                    <a:ext uri="{9D8B030D-6E8A-4147-A177-3AD203B41FA5}">
                      <a16:colId xmlns:a16="http://schemas.microsoft.com/office/drawing/2014/main" val="3396950041"/>
                    </a:ext>
                  </a:extLst>
                </a:gridCol>
                <a:gridCol w="345013">
                  <a:extLst>
                    <a:ext uri="{9D8B030D-6E8A-4147-A177-3AD203B41FA5}">
                      <a16:colId xmlns:a16="http://schemas.microsoft.com/office/drawing/2014/main" val="2867678290"/>
                    </a:ext>
                  </a:extLst>
                </a:gridCol>
                <a:gridCol w="1638811">
                  <a:extLst>
                    <a:ext uri="{9D8B030D-6E8A-4147-A177-3AD203B41FA5}">
                      <a16:colId xmlns:a16="http://schemas.microsoft.com/office/drawing/2014/main" val="2636266152"/>
                    </a:ext>
                  </a:extLst>
                </a:gridCol>
                <a:gridCol w="1207545">
                  <a:extLst>
                    <a:ext uri="{9D8B030D-6E8A-4147-A177-3AD203B41FA5}">
                      <a16:colId xmlns:a16="http://schemas.microsoft.com/office/drawing/2014/main" val="3167234734"/>
                    </a:ext>
                  </a:extLst>
                </a:gridCol>
                <a:gridCol w="345013">
                  <a:extLst>
                    <a:ext uri="{9D8B030D-6E8A-4147-A177-3AD203B41FA5}">
                      <a16:colId xmlns:a16="http://schemas.microsoft.com/office/drawing/2014/main" val="2115096110"/>
                    </a:ext>
                  </a:extLst>
                </a:gridCol>
                <a:gridCol w="1034979">
                  <a:extLst>
                    <a:ext uri="{9D8B030D-6E8A-4147-A177-3AD203B41FA5}">
                      <a16:colId xmlns:a16="http://schemas.microsoft.com/office/drawing/2014/main" val="3078062664"/>
                    </a:ext>
                  </a:extLst>
                </a:gridCol>
              </a:tblGrid>
              <a:tr h="40640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Proton</a:t>
                      </a:r>
                      <a:r>
                        <a:rPr lang="zh-CN" altLang="en-US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+mn-lt"/>
                        </a:rPr>
                        <a:t>driver</a:t>
                      </a:r>
                      <a:endParaRPr lang="zh-CN" altLang="en-US" sz="1600" b="1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Power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Repetition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Energy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Time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Structure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σ</a:t>
                      </a:r>
                      <a:r>
                        <a:rPr lang="en-US" altLang="zh-CN" sz="2000" b="1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x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σ</a:t>
                      </a:r>
                      <a:r>
                        <a:rPr lang="en-US" altLang="zh-CN" sz="2000" b="1" baseline="-25000" dirty="0" err="1">
                          <a:solidFill>
                            <a:schemeClr val="tx1"/>
                          </a:solidFill>
                          <a:latin typeface="+mn-lt"/>
                        </a:rPr>
                        <a:t>y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164996"/>
                  </a:ext>
                </a:extLst>
              </a:tr>
              <a:tr h="406408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badi" panose="020B0604020104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20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kW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Hz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1.6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GeV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120ns/409ns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3.1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mm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8.5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mm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84207"/>
                  </a:ext>
                </a:extLst>
              </a:tr>
              <a:tr h="4064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rgbClr val="F57E1B"/>
                          </a:solidFill>
                          <a:latin typeface="+mn-lt"/>
                        </a:rPr>
                        <a:t>beam</a:t>
                      </a:r>
                      <a:endParaRPr lang="zh-CN" altLang="en-US" sz="1600" b="1" dirty="0">
                        <a:solidFill>
                          <a:srgbClr val="F57E1B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Surface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(SMBT)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Negative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(NMBT)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Decay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Muon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(DMBT)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94762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Momentum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28</a:t>
                      </a:r>
                      <a:r>
                        <a:rPr lang="zh-CN" altLang="en-US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MeV/c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28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MeV/c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20~120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MeV/c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99469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err="1">
                          <a:latin typeface="+mn-lt"/>
                        </a:rPr>
                        <a:t>dp</a:t>
                      </a:r>
                      <a:r>
                        <a:rPr lang="en-US" altLang="zh-CN" sz="1600" b="1" dirty="0">
                          <a:latin typeface="+mn-lt"/>
                        </a:rPr>
                        <a:t>/p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highlight>
                            <a:srgbClr val="FFFF00"/>
                          </a:highlight>
                          <a:latin typeface="+mn-lt"/>
                        </a:rPr>
                        <a:t>6%</a:t>
                      </a:r>
                      <a:endParaRPr lang="zh-CN" altLang="en-US" sz="1600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13%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8%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@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120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MeV/c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51149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Beam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spot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10mm-</a:t>
                      </a:r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100mm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100mm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30mm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88530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Intensity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4×10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4×10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/s</a:t>
                      </a:r>
                      <a:endParaRPr lang="zh-CN" altLang="zh-CN" sz="1600" b="1" kern="10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37958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Polarization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95%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70%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856371"/>
                  </a:ext>
                </a:extLst>
              </a:tr>
              <a:tr h="525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+mn-lt"/>
                        </a:rPr>
                        <a:t>Pulse</a:t>
                      </a:r>
                      <a:r>
                        <a:rPr lang="zh-CN" altLang="en-US" sz="1600" b="1" dirty="0">
                          <a:latin typeface="+mn-lt"/>
                        </a:rPr>
                        <a:t> </a:t>
                      </a:r>
                      <a:r>
                        <a:rPr lang="en-US" altLang="zh-CN" sz="1600" b="1" dirty="0">
                          <a:latin typeface="+mn-lt"/>
                        </a:rPr>
                        <a:t>width</a:t>
                      </a:r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130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(SP)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(DP)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130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(SP)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520ns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(DP)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75683"/>
                  </a:ext>
                </a:extLst>
              </a:tr>
              <a:tr h="52519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Spectrometer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Segments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Asymmetry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Count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Rate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FOM: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Temperature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LF/TF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974854"/>
                  </a:ext>
                </a:extLst>
              </a:tr>
              <a:tr h="525197">
                <a:tc vMerge="1"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1584/3024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~0.3</a:t>
                      </a:r>
                      <a:endParaRPr lang="zh-CN" altLang="en-US" b="1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38/76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MEv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/h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2.9/5.8</a:t>
                      </a:r>
                      <a:r>
                        <a:rPr lang="zh-CN" altLang="en-US" sz="1600" b="1" kern="1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*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2K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300K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5000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G/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400</a:t>
                      </a:r>
                      <a:r>
                        <a:rPr lang="zh-CN" altLang="en-US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G</a:t>
                      </a:r>
                      <a:endParaRPr lang="zh-CN" altLang="zh-CN" sz="1600" b="1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606147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A852493A-C031-DA40-BF51-F63D6195A524}"/>
              </a:ext>
            </a:extLst>
          </p:cNvPr>
          <p:cNvSpPr txBox="1"/>
          <p:nvPr/>
        </p:nvSpPr>
        <p:spPr>
          <a:xfrm>
            <a:off x="2860992" y="6504363"/>
            <a:ext cx="2242584" cy="32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upgraded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</a:t>
            </a:r>
            <a:endParaRPr kumimoji="1"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4984115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ctr"/>
            <a:r>
              <a:rPr kumimoji="1" lang="en-US" altLang="zh-CN" sz="3200" dirty="0">
                <a:sym typeface="+mn-ea"/>
              </a:rPr>
              <a:t>Physics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Design</a:t>
            </a:r>
            <a:r>
              <a:rPr kumimoji="1" lang="zh-CN" altLang="en-US" sz="3200" dirty="0">
                <a:sym typeface="+mn-ea"/>
              </a:rPr>
              <a:t> </a:t>
            </a:r>
            <a:r>
              <a:rPr kumimoji="1" lang="en-US" altLang="zh-CN" sz="3200" dirty="0">
                <a:sym typeface="+mn-ea"/>
              </a:rPr>
              <a:t>Review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EC46FD-9BAC-264F-8243-4B6A786F1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" y="1077882"/>
            <a:ext cx="7073336" cy="4275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9CC47E-EE35-DC46-9BF0-D9ED3704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397" y="1077882"/>
            <a:ext cx="4416136" cy="3200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960861-372A-954C-8AD6-1FC74F0E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5522148"/>
            <a:ext cx="6383748" cy="12073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53440DF-F16F-8E4A-9475-6E19148DAF8E}"/>
              </a:ext>
            </a:extLst>
          </p:cNvPr>
          <p:cNvSpPr txBox="1"/>
          <p:nvPr/>
        </p:nvSpPr>
        <p:spPr>
          <a:xfrm>
            <a:off x="5650786" y="369109"/>
            <a:ext cx="3267182" cy="477805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July</a:t>
            </a:r>
            <a:r>
              <a:rPr kumimoji="1" lang="zh-CN" altLang="en-US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1</a:t>
            </a:r>
            <a:r>
              <a:rPr kumimoji="1" lang="en-US" altLang="zh-CN" sz="2400" b="1" kern="100" baseline="300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st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,</a:t>
            </a:r>
            <a:r>
              <a:rPr kumimoji="1" lang="zh-CN" altLang="en-US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 </a:t>
            </a:r>
            <a:r>
              <a:rPr kumimoji="1" lang="en-US" altLang="zh-CN" sz="2400" b="1" kern="10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  <a:cs typeface="江城圆体 400W" panose="020B0500000000000000" pitchFamily="34" charset="-122"/>
              </a:rPr>
              <a:t>2024</a:t>
            </a:r>
            <a:endParaRPr kumimoji="1" lang="zh-CN" altLang="en-US" sz="2400" b="1" kern="100" dirty="0">
              <a:solidFill>
                <a:schemeClr val="bg2">
                  <a:lumMod val="50000"/>
                </a:schemeClr>
              </a:solidFill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73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8785" y="421005"/>
            <a:ext cx="6003290" cy="602615"/>
            <a:chOff x="691" y="843"/>
            <a:chExt cx="9454" cy="850"/>
          </a:xfrm>
        </p:grpSpPr>
        <p:sp>
          <p:nvSpPr>
            <p:cNvPr id="29" name="矩形: 圆角 28"/>
            <p:cNvSpPr/>
            <p:nvPr userDrawn="1">
              <p:custDataLst>
                <p:tags r:id="rId2"/>
              </p:custDataLst>
            </p:nvPr>
          </p:nvSpPr>
          <p:spPr>
            <a:xfrm>
              <a:off x="691" y="843"/>
              <a:ext cx="2976" cy="8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2800" b="1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4" name="署名占位符 10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2171" y="843"/>
              <a:ext cx="7974" cy="8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chemeClr val="bg2"/>
              </a:solidFill>
            </a:ln>
            <a:effectLst>
              <a:outerShdw blurRad="101600" dist="101600" dir="2700000" algn="tl" rotWithShape="0">
                <a:schemeClr val="accent2">
                  <a:alpha val="1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/>
            <a:lstStyle>
              <a:lvl1pPr marL="0" indent="0" algn="ctr">
                <a:lnSpc>
                  <a:spcPct val="100000"/>
                </a:lnSpc>
                <a:spcBef>
                  <a:spcPts val="0"/>
                </a:spcBef>
                <a:buNone/>
                <a:defRPr lang="zh-CN" altLang="en-US" sz="1600" b="1" dirty="0">
                  <a:solidFill>
                    <a:srgbClr val="031A2F"/>
                  </a:solidFill>
                  <a:latin typeface="+mn-ea"/>
                  <a:ea typeface="+mn-ea"/>
                </a:defRPr>
              </a:lvl1pPr>
            </a:lstStyle>
            <a:p>
              <a:pPr marL="0" lvl="0" algn="ctr"/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Timeline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of</a:t>
              </a:r>
              <a:r>
                <a:rPr lang="zh-CN" altLang="en-US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altLang="zh-CN" sz="3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MELODY</a:t>
              </a:r>
              <a:endPara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1" y="915"/>
              <a:ext cx="1320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FF"/>
                  </a:solidFill>
                  <a:latin typeface="+mn-ea"/>
                  <a:sym typeface="+mn-ea"/>
                </a:rPr>
                <a:t>4</a:t>
              </a:r>
              <a:endParaRPr lang="en-US" altLang="zh-CN" sz="2800" b="1" kern="100" dirty="0">
                <a:solidFill>
                  <a:srgbClr val="FFFFFF"/>
                </a:solidFill>
                <a:effectLst/>
                <a:latin typeface="+mn-ea"/>
                <a:cs typeface="江城圆体 400W" panose="020B0500000000000000" pitchFamily="34" charset="-122"/>
                <a:sym typeface="+mn-ea"/>
              </a:endParaRPr>
            </a:p>
          </p:txBody>
        </p:sp>
      </p:grp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71DC234D-6ED4-B449-918D-7A5FC553C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199244"/>
              </p:ext>
            </p:extLst>
          </p:nvPr>
        </p:nvGraphicFramePr>
        <p:xfrm>
          <a:off x="565785" y="1527464"/>
          <a:ext cx="10490142" cy="45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FB797915-65F4-F54B-9312-A72ADAD1C28E}"/>
              </a:ext>
            </a:extLst>
          </p:cNvPr>
          <p:cNvCxnSpPr>
            <a:cxnSpLocks/>
          </p:cNvCxnSpPr>
          <p:nvPr/>
        </p:nvCxnSpPr>
        <p:spPr>
          <a:xfrm>
            <a:off x="5367888" y="1527464"/>
            <a:ext cx="0" cy="4120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AC53C24D-6087-5849-A965-D2257D90A3E1}"/>
              </a:ext>
            </a:extLst>
          </p:cNvPr>
          <p:cNvCxnSpPr>
            <a:cxnSpLocks/>
          </p:cNvCxnSpPr>
          <p:nvPr/>
        </p:nvCxnSpPr>
        <p:spPr>
          <a:xfrm>
            <a:off x="7408536" y="1527464"/>
            <a:ext cx="0" cy="41204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C1CF16C-C02A-854C-B193-62CBC26B2CD8}"/>
              </a:ext>
            </a:extLst>
          </p:cNvPr>
          <p:cNvSpPr txBox="1"/>
          <p:nvPr/>
        </p:nvSpPr>
        <p:spPr>
          <a:xfrm>
            <a:off x="4298161" y="1210056"/>
            <a:ext cx="2029904" cy="2720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Complete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Hall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9A2458-2AD7-554B-BAAE-E72CC204C197}"/>
              </a:ext>
            </a:extLst>
          </p:cNvPr>
          <p:cNvSpPr txBox="1"/>
          <p:nvPr/>
        </p:nvSpPr>
        <p:spPr>
          <a:xfrm>
            <a:off x="7086418" y="1210056"/>
            <a:ext cx="1584057" cy="2720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Start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trial</a:t>
            </a:r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run</a:t>
            </a:r>
            <a:endParaRPr kumimoji="1"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9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8350770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l"/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Workshops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MELODY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9C7DC7-FAA1-7F4D-BA6F-D7A74C98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5" y="1289968"/>
            <a:ext cx="5707261" cy="38623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BF5286-9EE0-2F41-970C-B2008A670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16" y="3872951"/>
            <a:ext cx="3980066" cy="2985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2416EE-6DBE-D84C-BA06-F5BEDA8D6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08" y="1058262"/>
            <a:ext cx="5110415" cy="4094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8350770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l"/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Construction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Progress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BCD38D-0B30-4643-8C4E-078BF2CEB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r="21745"/>
          <a:stretch/>
        </p:blipFill>
        <p:spPr>
          <a:xfrm>
            <a:off x="626976" y="902459"/>
            <a:ext cx="4599225" cy="29506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4EA8F6-182D-134E-9E35-CDDB049A9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64" y="909320"/>
            <a:ext cx="6435436" cy="28948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B73334-64A8-2F48-91D6-603FB2908B1A}"/>
              </a:ext>
            </a:extLst>
          </p:cNvPr>
          <p:cNvSpPr txBox="1"/>
          <p:nvPr/>
        </p:nvSpPr>
        <p:spPr>
          <a:xfrm>
            <a:off x="9985606" y="806218"/>
            <a:ext cx="3408218" cy="7774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2025.2.20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C7BCF0-2740-4543-8842-A97830425367}"/>
              </a:ext>
            </a:extLst>
          </p:cNvPr>
          <p:cNvSpPr txBox="1"/>
          <p:nvPr/>
        </p:nvSpPr>
        <p:spPr>
          <a:xfrm>
            <a:off x="2521469" y="902459"/>
            <a:ext cx="3408218" cy="7774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effectLst/>
                <a:latin typeface="+mn-ea"/>
                <a:cs typeface="江城圆体 400W" panose="020B0500000000000000" pitchFamily="34" charset="-122"/>
              </a:rPr>
              <a:t>2024.8.20</a:t>
            </a:r>
            <a:endParaRPr kumimoji="1" lang="zh-CN" altLang="en-US" sz="24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  <p:pic>
        <p:nvPicPr>
          <p:cNvPr id="12" name="内容占位符 7">
            <a:extLst>
              <a:ext uri="{FF2B5EF4-FFF2-40B4-BE49-F238E27FC236}">
                <a16:creationId xmlns:a16="http://schemas.microsoft.com/office/drawing/2014/main" id="{BBA64DA5-D8EE-E942-A52E-89834923E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63" y="3907255"/>
            <a:ext cx="5074438" cy="285437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60EEF8-99BC-B54B-B0C0-F54A7E240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3" y="3956173"/>
            <a:ext cx="6233366" cy="28054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C49A004-E502-974C-8F8C-A4DF24C40F03}"/>
              </a:ext>
            </a:extLst>
          </p:cNvPr>
          <p:cNvSpPr txBox="1"/>
          <p:nvPr/>
        </p:nvSpPr>
        <p:spPr>
          <a:xfrm>
            <a:off x="4132060" y="3859932"/>
            <a:ext cx="3408218" cy="7774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kumimoji="1" lang="en-US" altLang="zh-CN" sz="2400" kern="100" dirty="0">
                <a:solidFill>
                  <a:srgbClr val="FF0000"/>
                </a:solidFill>
                <a:effectLst/>
                <a:latin typeface="+mn-ea"/>
                <a:cs typeface="江城圆体 400W" panose="020B0500000000000000" pitchFamily="34" charset="-122"/>
              </a:rPr>
              <a:t>2025.5.14</a:t>
            </a:r>
            <a:endParaRPr kumimoji="1" lang="zh-CN" altLang="en-US" sz="2400" kern="100" dirty="0">
              <a:solidFill>
                <a:srgbClr val="FF0000"/>
              </a:solidFill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6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02285" y="306705"/>
            <a:ext cx="8350770" cy="6026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solidFill>
              <a:schemeClr val="bg2"/>
            </a:solidFill>
          </a:ln>
          <a:effectLst>
            <a:outerShdw blurRad="101600" dist="101600" dir="2700000" algn="tl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1600" b="1" dirty="0">
                <a:solidFill>
                  <a:srgbClr val="031A2F"/>
                </a:solidFill>
                <a:latin typeface="+mn-ea"/>
                <a:ea typeface="+mn-ea"/>
              </a:defRPr>
            </a:lvl1pPr>
          </a:lstStyle>
          <a:p>
            <a:pPr marL="0" lvl="0" algn="l"/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MELODY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64F6B1C-F7C6-054F-A79C-CAABFD82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51" y="1115046"/>
            <a:ext cx="11337729" cy="5659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Target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Chen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Wu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 </a:t>
            </a:r>
            <a:r>
              <a:rPr lang="en-US" altLang="zh-CN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Lei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Liu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Gang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Ning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Zhiduo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Nikos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Vasiloploss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Jiaxin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Chen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Zhixin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Congju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Yongji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Guangyuan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Junsong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Huihong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Huayan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Xiaoyin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Mo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Beamlines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Lv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Chen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Guangdong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Liu 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Changdong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Yuwen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Junhao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Xin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Qi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Wenqing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Pengcheng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Yongcheng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Spectrometer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Qiang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Ziwen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Pan</a:t>
            </a:r>
            <a:r>
              <a:rPr lang="zh-CN" altLang="en-US" sz="28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Lv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Ruirui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Haiyan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Yuhang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Guo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Liang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Tianyi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Yang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2800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Bangjiao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Ye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Coordinator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Yu</a:t>
            </a:r>
            <a:r>
              <a:rPr lang="zh-CN" alt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Bao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707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05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97D19F6-73F8-E34F-A516-31B6826A3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79" y="689020"/>
            <a:ext cx="11580531" cy="42362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MELODY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has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been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approved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and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started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construction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1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surface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constructed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first.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negative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and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decay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muon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beam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built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the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future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1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will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be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able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to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welcome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all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of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you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in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years!</a:t>
            </a:r>
          </a:p>
        </p:txBody>
      </p:sp>
      <p:sp>
        <p:nvSpPr>
          <p:cNvPr id="18" name="标题">
            <a:extLst>
              <a:ext uri="{FF2B5EF4-FFF2-40B4-BE49-F238E27FC236}">
                <a16:creationId xmlns:a16="http://schemas.microsoft.com/office/drawing/2014/main" id="{3E7CF177-BC88-DD49-B004-F469A1C3187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22113" y="5108576"/>
            <a:ext cx="11128662" cy="121285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sz="5400" dirty="0"/>
              <a:t>We</a:t>
            </a:r>
            <a:r>
              <a:rPr lang="zh-CN" altLang="en-US" sz="5400" dirty="0"/>
              <a:t> </a:t>
            </a:r>
            <a:r>
              <a:rPr lang="en-US" altLang="zh-CN" sz="5400" dirty="0"/>
              <a:t>Welcome</a:t>
            </a:r>
            <a:r>
              <a:rPr lang="zh-CN" altLang="en-US" sz="5400" dirty="0"/>
              <a:t> </a:t>
            </a:r>
            <a:r>
              <a:rPr lang="en-US" altLang="zh-CN" sz="5400" dirty="0"/>
              <a:t>all</a:t>
            </a:r>
            <a:r>
              <a:rPr lang="zh-CN" altLang="en-US" sz="5400" dirty="0"/>
              <a:t> </a:t>
            </a:r>
            <a:r>
              <a:rPr lang="en-US" altLang="zh-CN" sz="5400" dirty="0"/>
              <a:t>collaborations!</a:t>
            </a:r>
          </a:p>
          <a:p>
            <a:pPr algn="ctr"/>
            <a:r>
              <a:rPr lang="en-US" altLang="zh-CN" sz="4400" dirty="0" err="1"/>
              <a:t>yubao@ihep.ac.cn</a:t>
            </a:r>
            <a:endParaRPr lang="en-US" altLang="zh-CN" sz="5400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>
            <a:extLst>
              <a:ext uri="{FF2B5EF4-FFF2-40B4-BE49-F238E27FC236}">
                <a16:creationId xmlns:a16="http://schemas.microsoft.com/office/drawing/2014/main" id="{D4186292-7894-5040-BB25-77548C4E537B}"/>
              </a:ext>
            </a:extLst>
          </p:cNvPr>
          <p:cNvSpPr/>
          <p:nvPr/>
        </p:nvSpPr>
        <p:spPr>
          <a:xfrm>
            <a:off x="155864" y="4532968"/>
            <a:ext cx="4603172" cy="212148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6387" y="1043341"/>
            <a:ext cx="3186331" cy="3048792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9537456" y="2874524"/>
            <a:ext cx="428018" cy="55447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96952" y="4532968"/>
            <a:ext cx="506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latin typeface="Helvetica-Bold"/>
              </a:rPr>
              <a:t>Muon</a:t>
            </a:r>
            <a:r>
              <a:rPr lang="zh-CN" altLang="en-US" sz="1800" b="1" i="0" u="none" strike="noStrike" baseline="0" dirty="0">
                <a:latin typeface="Helvetica-Bold"/>
              </a:rPr>
              <a:t> </a:t>
            </a:r>
            <a:r>
              <a:rPr lang="en-US" altLang="zh-CN" sz="1800" b="1" i="0" u="none" strike="noStrike" baseline="0" dirty="0">
                <a:latin typeface="Helvetica-Bold"/>
              </a:rPr>
              <a:t>Applications: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217321" y="4912907"/>
            <a:ext cx="2144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Muon</a:t>
            </a:r>
            <a:r>
              <a:rPr lang="zh-CN" altLang="en-US" dirty="0">
                <a:solidFill>
                  <a:srgbClr val="183E93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tomography</a:t>
            </a:r>
            <a:endParaRPr lang="zh-CN" altLang="en-US" dirty="0">
              <a:solidFill>
                <a:srgbClr val="183E93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11" y="5372980"/>
            <a:ext cx="1817910" cy="13023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13" y="5372980"/>
            <a:ext cx="2108183" cy="141057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1109" y="4555852"/>
            <a:ext cx="241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latin typeface="Helvetica-Bold"/>
              </a:rPr>
              <a:t>Muon</a:t>
            </a:r>
            <a:r>
              <a:rPr lang="zh-CN" altLang="en-US" sz="1800" b="1" i="0" u="none" strike="noStrike" baseline="0" dirty="0">
                <a:latin typeface="Helvetica-Bold"/>
              </a:rPr>
              <a:t> </a:t>
            </a:r>
            <a:r>
              <a:rPr lang="en-US" altLang="zh-CN" sz="1800" b="1" i="0" u="none" strike="noStrike" baseline="0" dirty="0">
                <a:latin typeface="Helvetica-Bold"/>
              </a:rPr>
              <a:t>Physics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71109" y="4857745"/>
            <a:ext cx="3186330" cy="1796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800" b="0" i="0" u="none" strike="noStrike" baseline="0" dirty="0">
                <a:solidFill>
                  <a:srgbClr val="183E93"/>
                </a:solidFill>
                <a:latin typeface="Helvetica" panose="020B0604020202020204" pitchFamily="34" charset="0"/>
              </a:rPr>
              <a:t>Precision</a:t>
            </a:r>
            <a:r>
              <a:rPr lang="zh-CN" altLang="en-US" sz="1800" b="0" i="0" u="none" strike="noStrike" baseline="0" dirty="0">
                <a:solidFill>
                  <a:srgbClr val="183E93"/>
                </a:solidFill>
                <a:latin typeface="Helvetica" panose="020B0604020202020204" pitchFamily="34" charset="0"/>
              </a:rPr>
              <a:t> </a:t>
            </a:r>
            <a:r>
              <a:rPr lang="en-US" altLang="zh-CN" sz="1800" b="0" i="0" u="none" strike="noStrike" baseline="0" dirty="0">
                <a:solidFill>
                  <a:srgbClr val="183E93"/>
                </a:solidFill>
                <a:latin typeface="Helvetica" panose="020B0604020202020204" pitchFamily="34" charset="0"/>
              </a:rPr>
              <a:t>measurements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2600"/>
                </a:solidFill>
                <a:latin typeface="Helvetica" panose="020B0604020202020204" pitchFamily="34" charset="0"/>
              </a:rPr>
              <a:t>g-2</a:t>
            </a:r>
            <a:endParaRPr lang="en-US" altLang="zh-CN" b="0" i="0" u="none" strike="noStrike" baseline="0" dirty="0">
              <a:solidFill>
                <a:srgbClr val="FF2600"/>
              </a:solidFill>
              <a:latin typeface="Helvetica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2600"/>
                </a:solidFill>
                <a:latin typeface="Helvetica" panose="020B0604020202020204" pitchFamily="34" charset="0"/>
              </a:rPr>
              <a:t>EDM</a:t>
            </a:r>
            <a:endParaRPr lang="en-US" altLang="zh-CN" b="0" i="0" u="none" strike="noStrike" baseline="0" dirty="0">
              <a:solidFill>
                <a:srgbClr val="FF2600"/>
              </a:solidFill>
              <a:latin typeface="Helvetica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800" b="0" i="0" u="none" strike="noStrike" baseline="0" dirty="0" err="1">
                <a:solidFill>
                  <a:srgbClr val="183E93"/>
                </a:solidFill>
                <a:latin typeface="Helvetica" panose="020B0604020202020204" pitchFamily="34" charset="0"/>
              </a:rPr>
              <a:t>cLFV</a:t>
            </a:r>
            <a:endParaRPr lang="en-US" altLang="zh-CN" sz="1800" b="0" i="0" u="none" strike="noStrike" baseline="0" dirty="0">
              <a:solidFill>
                <a:srgbClr val="183E93"/>
              </a:solidFill>
              <a:latin typeface="Helvetica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Muon</a:t>
            </a:r>
            <a:r>
              <a:rPr lang="zh-CN" altLang="en-US" dirty="0">
                <a:solidFill>
                  <a:srgbClr val="183E93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collider</a:t>
            </a:r>
            <a:endParaRPr lang="zh-CN" altLang="en-US" sz="1800" b="0" i="0" u="none" strike="noStrike" baseline="0" dirty="0">
              <a:solidFill>
                <a:srgbClr val="183E93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96952" y="4912907"/>
            <a:ext cx="1177047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μ</a:t>
            </a:r>
            <a:r>
              <a:rPr lang="en-GB" altLang="zh-CN" dirty="0">
                <a:solidFill>
                  <a:srgbClr val="183E93"/>
                </a:solidFill>
                <a:latin typeface="Helvetica" panose="020B0604020202020204" pitchFamily="34" charset="0"/>
              </a:rPr>
              <a:t>SR</a:t>
            </a:r>
            <a:endParaRPr lang="en-US" altLang="zh-CN" dirty="0">
              <a:solidFill>
                <a:srgbClr val="183E93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10274" y="4912907"/>
            <a:ext cx="169668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b="0" i="0" u="none" strike="noStrike" baseline="0" dirty="0">
                <a:solidFill>
                  <a:srgbClr val="183E93"/>
                </a:solidFill>
                <a:latin typeface="Helvetica" panose="020B0604020202020204" pitchFamily="34" charset="0"/>
              </a:rPr>
              <a:t>MIXE</a:t>
            </a:r>
            <a:r>
              <a:rPr lang="en-US" altLang="zh-CN" sz="1800" b="0" i="0" u="none" strike="noStrike" baseline="0" dirty="0">
                <a:solidFill>
                  <a:srgbClr val="183E93"/>
                </a:solidFill>
                <a:latin typeface="Helvetica" panose="020B0604020202020204" pitchFamily="34" charset="0"/>
              </a:rPr>
              <a:t>/</a:t>
            </a:r>
            <a:r>
              <a:rPr lang="en-US" altLang="zh-CN" sz="1800" b="0" i="0" u="none" strike="noStrike" baseline="0" dirty="0" err="1">
                <a:solidFill>
                  <a:srgbClr val="183E93"/>
                </a:solidFill>
                <a:latin typeface="Helvetica" panose="020B0604020202020204" pitchFamily="34" charset="0"/>
              </a:rPr>
              <a:t>MuX</a:t>
            </a:r>
            <a:endParaRPr lang="en-US" altLang="zh-CN" dirty="0">
              <a:solidFill>
                <a:srgbClr val="183E93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23648" b="4997"/>
          <a:stretch/>
        </p:blipFill>
        <p:spPr bwMode="auto">
          <a:xfrm>
            <a:off x="9501787" y="5433812"/>
            <a:ext cx="2144465" cy="13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>
          <a:xfrm>
            <a:off x="11037806" y="6356350"/>
            <a:ext cx="799202" cy="365125"/>
          </a:xfrm>
        </p:spPr>
        <p:txBody>
          <a:bodyPr/>
          <a:lstStyle/>
          <a:p>
            <a:fld id="{ECC73629-B289-4799-8BD1-5C362D43B8F8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F144D433-F1DE-D77A-3E64-76845B1A6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280" y="117782"/>
            <a:ext cx="8631029" cy="522000"/>
          </a:xfrm>
        </p:spPr>
        <p:txBody>
          <a:bodyPr>
            <a:normAutofit/>
          </a:bodyPr>
          <a:lstStyle/>
          <a:p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discovery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5594443-C7BA-6686-31DC-D4F3257CA2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438"/>
          <a:stretch/>
        </p:blipFill>
        <p:spPr>
          <a:xfrm>
            <a:off x="2777720" y="5545394"/>
            <a:ext cx="1834392" cy="869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25E457E-7AA5-E143-82A8-D31A36A6B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48" y="930423"/>
            <a:ext cx="3121191" cy="205129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CEC6DCE-3919-D743-8847-46C3BB924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361" y="1925869"/>
            <a:ext cx="1207306" cy="17074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BA226D-7708-3340-8EC3-0BB9C1DB0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8255" y="857643"/>
            <a:ext cx="1403427" cy="116952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57907B9-0C7C-F143-BCAE-8E51262AD3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5597" y="984660"/>
            <a:ext cx="2006017" cy="331296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0CAC4E9-57DF-7A4E-A9F3-7CCF43DEC5BE}"/>
              </a:ext>
            </a:extLst>
          </p:cNvPr>
          <p:cNvSpPr txBox="1"/>
          <p:nvPr/>
        </p:nvSpPr>
        <p:spPr>
          <a:xfrm>
            <a:off x="1936480" y="344580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Carl Anderson</a:t>
            </a:r>
          </a:p>
          <a:p>
            <a:r>
              <a:rPr kumimoji="1" lang="en-US" altLang="zh-CN" dirty="0">
                <a:latin typeface="Baoli TC Regular"/>
                <a:cs typeface="Baoli TC Regular"/>
              </a:rPr>
              <a:t>Nobel Price 1936</a:t>
            </a:r>
            <a:endParaRPr kumimoji="1" lang="zh-CN" altLang="en-US" dirty="0">
              <a:latin typeface="Baoli TC Regular"/>
              <a:cs typeface="Baoli TC Regular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90BE28A-34ED-FB4E-9C3D-33DF257208D2}"/>
              </a:ext>
            </a:extLst>
          </p:cNvPr>
          <p:cNvSpPr txBox="1"/>
          <p:nvPr/>
        </p:nvSpPr>
        <p:spPr>
          <a:xfrm>
            <a:off x="6094361" y="367212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I. I. Rabi</a:t>
            </a:r>
          </a:p>
          <a:p>
            <a:r>
              <a:rPr kumimoji="1" lang="en-US" altLang="zh-CN" dirty="0">
                <a:latin typeface="Baoli TC Regular"/>
                <a:cs typeface="Baoli TC Regular"/>
              </a:rPr>
              <a:t>Nobel Price 1944</a:t>
            </a:r>
            <a:endParaRPr kumimoji="1" lang="zh-CN" altLang="en-US" dirty="0">
              <a:latin typeface="Baoli TC Regular"/>
              <a:cs typeface="Baoli TC Regular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092B7B4-BA8B-8543-AEAB-E17F6F4DD281}"/>
              </a:ext>
            </a:extLst>
          </p:cNvPr>
          <p:cNvSpPr/>
          <p:nvPr/>
        </p:nvSpPr>
        <p:spPr>
          <a:xfrm>
            <a:off x="5180052" y="4522971"/>
            <a:ext cx="6551283" cy="22605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37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A40C7F5-F7CB-4542-A989-83C6E4E4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3629-B289-4799-8BD1-5C362D43B8F8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0F054A-A0A2-AB43-8D99-B03C51B4E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Muon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worldwide</a:t>
            </a:r>
            <a:endParaRPr kumimoji="1" lang="zh-CN" altLang="en-US" dirty="0"/>
          </a:p>
        </p:txBody>
      </p:sp>
      <p:pic>
        <p:nvPicPr>
          <p:cNvPr id="5" name="内容占位符 5" descr="未命名.png">
            <a:extLst>
              <a:ext uri="{FF2B5EF4-FFF2-40B4-BE49-F238E27FC236}">
                <a16:creationId xmlns:a16="http://schemas.microsoft.com/office/drawing/2014/main" id="{B67AC5F4-1DF5-D145-BD3E-929110917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" t="13465" r="129"/>
          <a:stretch/>
        </p:blipFill>
        <p:spPr>
          <a:xfrm>
            <a:off x="898599" y="1793773"/>
            <a:ext cx="6990410" cy="41988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ABCF4E-D6EB-644A-A497-4F642199E9B5}"/>
              </a:ext>
            </a:extLst>
          </p:cNvPr>
          <p:cNvSpPr txBox="1"/>
          <p:nvPr/>
        </p:nvSpPr>
        <p:spPr>
          <a:xfrm>
            <a:off x="7299399" y="369877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MuSIC</a:t>
            </a:r>
            <a:endParaRPr kumimoji="1" lang="en-US" altLang="zh-CN" dirty="0"/>
          </a:p>
        </p:txBody>
      </p:sp>
      <p:sp>
        <p:nvSpPr>
          <p:cNvPr id="7" name="同心圆 6">
            <a:extLst>
              <a:ext uri="{FF2B5EF4-FFF2-40B4-BE49-F238E27FC236}">
                <a16:creationId xmlns:a16="http://schemas.microsoft.com/office/drawing/2014/main" id="{69138AB9-87BF-F944-BD14-FC6E26894863}"/>
              </a:ext>
            </a:extLst>
          </p:cNvPr>
          <p:cNvSpPr/>
          <p:nvPr/>
        </p:nvSpPr>
        <p:spPr>
          <a:xfrm>
            <a:off x="6080199" y="3165373"/>
            <a:ext cx="2362200" cy="13716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同心圆 7">
            <a:extLst>
              <a:ext uri="{FF2B5EF4-FFF2-40B4-BE49-F238E27FC236}">
                <a16:creationId xmlns:a16="http://schemas.microsoft.com/office/drawing/2014/main" id="{80849E87-A6D1-0C4D-9A81-8A1D4D712906}"/>
              </a:ext>
            </a:extLst>
          </p:cNvPr>
          <p:cNvSpPr/>
          <p:nvPr/>
        </p:nvSpPr>
        <p:spPr>
          <a:xfrm>
            <a:off x="4556199" y="1869973"/>
            <a:ext cx="1600200" cy="1371600"/>
          </a:xfrm>
          <a:prstGeom prst="donut">
            <a:avLst>
              <a:gd name="adj" fmla="val 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9" name="同心圆 8">
            <a:extLst>
              <a:ext uri="{FF2B5EF4-FFF2-40B4-BE49-F238E27FC236}">
                <a16:creationId xmlns:a16="http://schemas.microsoft.com/office/drawing/2014/main" id="{4724B9B7-F0E0-CD47-9571-3871483CA4FE}"/>
              </a:ext>
            </a:extLst>
          </p:cNvPr>
          <p:cNvSpPr/>
          <p:nvPr/>
        </p:nvSpPr>
        <p:spPr>
          <a:xfrm>
            <a:off x="822399" y="2022373"/>
            <a:ext cx="1676400" cy="1295400"/>
          </a:xfrm>
          <a:prstGeom prst="donut">
            <a:avLst>
              <a:gd name="adj" fmla="val 0"/>
            </a:avLst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9">
            <a:extLst>
              <a:ext uri="{FF2B5EF4-FFF2-40B4-BE49-F238E27FC236}">
                <a16:creationId xmlns:a16="http://schemas.microsoft.com/office/drawing/2014/main" id="{235118E8-DF64-804F-B48C-3BF0C2AF0ECD}"/>
              </a:ext>
            </a:extLst>
          </p:cNvPr>
          <p:cNvSpPr/>
          <p:nvPr/>
        </p:nvSpPr>
        <p:spPr>
          <a:xfrm>
            <a:off x="6156399" y="3241573"/>
            <a:ext cx="2362200" cy="1371600"/>
          </a:xfrm>
          <a:prstGeom prst="donut">
            <a:avLst>
              <a:gd name="adj" fmla="val 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同心圆 10">
            <a:extLst>
              <a:ext uri="{FF2B5EF4-FFF2-40B4-BE49-F238E27FC236}">
                <a16:creationId xmlns:a16="http://schemas.microsoft.com/office/drawing/2014/main" id="{B580156C-8477-8441-835C-48F797EFDEA6}"/>
              </a:ext>
            </a:extLst>
          </p:cNvPr>
          <p:cNvSpPr/>
          <p:nvPr/>
        </p:nvSpPr>
        <p:spPr>
          <a:xfrm>
            <a:off x="2727399" y="1946173"/>
            <a:ext cx="1524000" cy="1295400"/>
          </a:xfrm>
          <a:prstGeom prst="donut">
            <a:avLst>
              <a:gd name="adj" fmla="val 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5BA5987-5E35-B941-8CF9-D73A5E32DC86}"/>
              </a:ext>
            </a:extLst>
          </p:cNvPr>
          <p:cNvSpPr txBox="1"/>
          <p:nvPr/>
        </p:nvSpPr>
        <p:spPr>
          <a:xfrm>
            <a:off x="4860999" y="148897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3333FF"/>
                </a:solidFill>
              </a:rPr>
              <a:t>CW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FA396ED-6312-D648-AFE4-7B68C500B881}"/>
              </a:ext>
            </a:extLst>
          </p:cNvPr>
          <p:cNvSpPr/>
          <p:nvPr/>
        </p:nvSpPr>
        <p:spPr>
          <a:xfrm>
            <a:off x="3032199" y="1565173"/>
            <a:ext cx="72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8000"/>
                </a:solidFill>
              </a:rPr>
              <a:t>40Hz</a:t>
            </a:r>
            <a:endParaRPr kumimoji="1" lang="zh-CN" altLang="en-US" dirty="0">
              <a:solidFill>
                <a:srgbClr val="008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768404-C447-B045-AB6E-A81007498161}"/>
              </a:ext>
            </a:extLst>
          </p:cNvPr>
          <p:cNvSpPr txBox="1"/>
          <p:nvPr/>
        </p:nvSpPr>
        <p:spPr>
          <a:xfrm>
            <a:off x="1127199" y="164137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3333FF"/>
                </a:solidFill>
              </a:rPr>
              <a:t>CW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CBF3090-0ED8-184A-9F39-684904C43D26}"/>
              </a:ext>
            </a:extLst>
          </p:cNvPr>
          <p:cNvSpPr/>
          <p:nvPr/>
        </p:nvSpPr>
        <p:spPr>
          <a:xfrm>
            <a:off x="6842199" y="2860573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8000"/>
                </a:solidFill>
              </a:rPr>
              <a:t>25Hz</a:t>
            </a:r>
            <a:endParaRPr kumimoji="1" lang="zh-CN" altLang="en-US" dirty="0">
              <a:solidFill>
                <a:srgbClr val="008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00E7922-0F29-C141-B1B6-3722EF4501FB}"/>
              </a:ext>
            </a:extLst>
          </p:cNvPr>
          <p:cNvSpPr txBox="1"/>
          <p:nvPr/>
        </p:nvSpPr>
        <p:spPr>
          <a:xfrm>
            <a:off x="8442399" y="1211974"/>
            <a:ext cx="305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kumimoji="1" lang="en-US" altLang="zh-CN" dirty="0">
                <a:solidFill>
                  <a:srgbClr val="008000"/>
                </a:solidFill>
              </a:rPr>
              <a:t>FNAL</a:t>
            </a:r>
            <a:r>
              <a:rPr kumimoji="1" lang="zh-CN" altLang="en-US" dirty="0">
                <a:solidFill>
                  <a:srgbClr val="008000"/>
                </a:solidFill>
              </a:rPr>
              <a:t>：</a:t>
            </a:r>
            <a:r>
              <a:rPr kumimoji="1" lang="en-US" altLang="zh-CN" dirty="0">
                <a:solidFill>
                  <a:srgbClr val="008000"/>
                </a:solidFill>
              </a:rPr>
              <a:t>g-2/mu2e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en-US" dirty="0">
                <a:solidFill>
                  <a:srgbClr val="3333FF"/>
                </a:solidFill>
              </a:rPr>
              <a:t>RAON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EBA67F8-3AF1-8F40-B9B0-90D73B309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23" y="5447149"/>
            <a:ext cx="932511" cy="621674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64A843E5-6CF8-1646-ACA0-6B842FC3B6DE}"/>
              </a:ext>
            </a:extLst>
          </p:cNvPr>
          <p:cNvCxnSpPr>
            <a:cxnSpLocks/>
          </p:cNvCxnSpPr>
          <p:nvPr/>
        </p:nvCxnSpPr>
        <p:spPr>
          <a:xfrm flipV="1">
            <a:off x="5352970" y="4308373"/>
            <a:ext cx="371158" cy="755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I:\工作\照片\效果图 logo等\CSNSlogo.png">
            <a:extLst>
              <a:ext uri="{FF2B5EF4-FFF2-40B4-BE49-F238E27FC236}">
                <a16:creationId xmlns:a16="http://schemas.microsoft.com/office/drawing/2014/main" id="{77A6206E-5C21-A34B-82B8-E52F5920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99501" y="5025453"/>
            <a:ext cx="744555" cy="421696"/>
          </a:xfrm>
          <a:prstGeom prst="rect">
            <a:avLst/>
          </a:prstGeom>
          <a:noFill/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4ECB8213-F1F7-7344-B9E3-5B1747DD462C}"/>
              </a:ext>
            </a:extLst>
          </p:cNvPr>
          <p:cNvGrpSpPr>
            <a:grpSpLocks noChangeAspect="1"/>
          </p:cNvGrpSpPr>
          <p:nvPr/>
        </p:nvGrpSpPr>
        <p:grpSpPr>
          <a:xfrm>
            <a:off x="7374758" y="4948994"/>
            <a:ext cx="2105292" cy="1081729"/>
            <a:chOff x="488024" y="3773396"/>
            <a:chExt cx="2908400" cy="1460542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B032E-7CD9-8C4E-AD72-69FE5A926693}"/>
                </a:ext>
              </a:extLst>
            </p:cNvPr>
            <p:cNvSpPr txBox="1"/>
            <p:nvPr/>
          </p:nvSpPr>
          <p:spPr bwMode="auto">
            <a:xfrm>
              <a:off x="892964" y="3773396"/>
              <a:ext cx="1739526" cy="342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altLang="zh-CN" sz="105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rPr>
                <a:t>Pulsed</a:t>
              </a:r>
              <a:endParaRPr lang="zh-CN" altLang="en-US" sz="10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3CBCC92-5B3D-6947-80E5-84669975A8C0}"/>
                </a:ext>
              </a:extLst>
            </p:cNvPr>
            <p:cNvGrpSpPr/>
            <p:nvPr/>
          </p:nvGrpSpPr>
          <p:grpSpPr>
            <a:xfrm>
              <a:off x="488024" y="4081173"/>
              <a:ext cx="2908400" cy="1152765"/>
              <a:chOff x="677415" y="2430568"/>
              <a:chExt cx="2908400" cy="1152765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736F863-CF9C-F54E-9C32-EE172BECA8B2}"/>
                  </a:ext>
                </a:extLst>
              </p:cNvPr>
              <p:cNvSpPr/>
              <p:nvPr/>
            </p:nvSpPr>
            <p:spPr>
              <a:xfrm>
                <a:off x="1041244" y="2842361"/>
                <a:ext cx="323646" cy="740972"/>
              </a:xfrm>
              <a:prstGeom prst="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C4C48A5-720B-0045-9A64-6C726DD4EAD3}"/>
                  </a:ext>
                </a:extLst>
              </p:cNvPr>
              <p:cNvSpPr/>
              <p:nvPr/>
            </p:nvSpPr>
            <p:spPr>
              <a:xfrm>
                <a:off x="2369629" y="2842361"/>
                <a:ext cx="323646" cy="740972"/>
              </a:xfrm>
              <a:prstGeom prst="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直接连接符 112">
                <a:extLst>
                  <a:ext uri="{FF2B5EF4-FFF2-40B4-BE49-F238E27FC236}">
                    <a16:creationId xmlns:a16="http://schemas.microsoft.com/office/drawing/2014/main" id="{B058290E-7EAC-364A-B557-7D2B1F2E6BD1}"/>
                  </a:ext>
                </a:extLst>
              </p:cNvPr>
              <p:cNvCxnSpPr/>
              <p:nvPr/>
            </p:nvCxnSpPr>
            <p:spPr>
              <a:xfrm>
                <a:off x="1041244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113">
                <a:extLst>
                  <a:ext uri="{FF2B5EF4-FFF2-40B4-BE49-F238E27FC236}">
                    <a16:creationId xmlns:a16="http://schemas.microsoft.com/office/drawing/2014/main" id="{9D90344E-9373-3447-BC33-BA7234A87D41}"/>
                  </a:ext>
                </a:extLst>
              </p:cNvPr>
              <p:cNvCxnSpPr/>
              <p:nvPr/>
            </p:nvCxnSpPr>
            <p:spPr>
              <a:xfrm>
                <a:off x="1096108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114">
                <a:extLst>
                  <a:ext uri="{FF2B5EF4-FFF2-40B4-BE49-F238E27FC236}">
                    <a16:creationId xmlns:a16="http://schemas.microsoft.com/office/drawing/2014/main" id="{FC3517CB-04E3-EC48-9EC0-51EC55B9090D}"/>
                  </a:ext>
                </a:extLst>
              </p:cNvPr>
              <p:cNvCxnSpPr/>
              <p:nvPr/>
            </p:nvCxnSpPr>
            <p:spPr>
              <a:xfrm>
                <a:off x="1181452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115">
                <a:extLst>
                  <a:ext uri="{FF2B5EF4-FFF2-40B4-BE49-F238E27FC236}">
                    <a16:creationId xmlns:a16="http://schemas.microsoft.com/office/drawing/2014/main" id="{3DEB3F2C-DE31-3041-B147-5B340C6882BB}"/>
                  </a:ext>
                </a:extLst>
              </p:cNvPr>
              <p:cNvCxnSpPr/>
              <p:nvPr/>
            </p:nvCxnSpPr>
            <p:spPr>
              <a:xfrm>
                <a:off x="1467964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116">
                <a:extLst>
                  <a:ext uri="{FF2B5EF4-FFF2-40B4-BE49-F238E27FC236}">
                    <a16:creationId xmlns:a16="http://schemas.microsoft.com/office/drawing/2014/main" id="{AAB1556A-BA85-9644-A6B4-F31102FD06A3}"/>
                  </a:ext>
                </a:extLst>
              </p:cNvPr>
              <p:cNvCxnSpPr/>
              <p:nvPr/>
            </p:nvCxnSpPr>
            <p:spPr>
              <a:xfrm>
                <a:off x="1307436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117">
                <a:extLst>
                  <a:ext uri="{FF2B5EF4-FFF2-40B4-BE49-F238E27FC236}">
                    <a16:creationId xmlns:a16="http://schemas.microsoft.com/office/drawing/2014/main" id="{F4A1B8DE-586B-8C41-883F-9D5511047230}"/>
                  </a:ext>
                </a:extLst>
              </p:cNvPr>
              <p:cNvCxnSpPr/>
              <p:nvPr/>
            </p:nvCxnSpPr>
            <p:spPr>
              <a:xfrm>
                <a:off x="1402940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18">
                <a:extLst>
                  <a:ext uri="{FF2B5EF4-FFF2-40B4-BE49-F238E27FC236}">
                    <a16:creationId xmlns:a16="http://schemas.microsoft.com/office/drawing/2014/main" id="{D4BE6BE9-D408-2747-B7B2-3E421DD81012}"/>
                  </a:ext>
                </a:extLst>
              </p:cNvPr>
              <p:cNvCxnSpPr/>
              <p:nvPr/>
            </p:nvCxnSpPr>
            <p:spPr>
              <a:xfrm>
                <a:off x="2351899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119">
                <a:extLst>
                  <a:ext uri="{FF2B5EF4-FFF2-40B4-BE49-F238E27FC236}">
                    <a16:creationId xmlns:a16="http://schemas.microsoft.com/office/drawing/2014/main" id="{EA7A3025-F2B0-634A-BF2A-7B3F10F50552}"/>
                  </a:ext>
                </a:extLst>
              </p:cNvPr>
              <p:cNvCxnSpPr/>
              <p:nvPr/>
            </p:nvCxnSpPr>
            <p:spPr>
              <a:xfrm>
                <a:off x="2425813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120">
                <a:extLst>
                  <a:ext uri="{FF2B5EF4-FFF2-40B4-BE49-F238E27FC236}">
                    <a16:creationId xmlns:a16="http://schemas.microsoft.com/office/drawing/2014/main" id="{128ACC48-EA08-5946-9E0E-E9686C192F8D}"/>
                  </a:ext>
                </a:extLst>
              </p:cNvPr>
              <p:cNvCxnSpPr/>
              <p:nvPr/>
            </p:nvCxnSpPr>
            <p:spPr>
              <a:xfrm>
                <a:off x="2518777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21">
                <a:extLst>
                  <a:ext uri="{FF2B5EF4-FFF2-40B4-BE49-F238E27FC236}">
                    <a16:creationId xmlns:a16="http://schemas.microsoft.com/office/drawing/2014/main" id="{F4EA13D7-87F2-C541-803C-250CEA5DA54B}"/>
                  </a:ext>
                </a:extLst>
              </p:cNvPr>
              <p:cNvCxnSpPr/>
              <p:nvPr/>
            </p:nvCxnSpPr>
            <p:spPr>
              <a:xfrm>
                <a:off x="2778619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122">
                <a:extLst>
                  <a:ext uri="{FF2B5EF4-FFF2-40B4-BE49-F238E27FC236}">
                    <a16:creationId xmlns:a16="http://schemas.microsoft.com/office/drawing/2014/main" id="{FAB6B7BA-417A-2B41-B443-645E04E5BBEC}"/>
                  </a:ext>
                </a:extLst>
              </p:cNvPr>
              <p:cNvCxnSpPr/>
              <p:nvPr/>
            </p:nvCxnSpPr>
            <p:spPr>
              <a:xfrm>
                <a:off x="2623171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123">
                <a:extLst>
                  <a:ext uri="{FF2B5EF4-FFF2-40B4-BE49-F238E27FC236}">
                    <a16:creationId xmlns:a16="http://schemas.microsoft.com/office/drawing/2014/main" id="{5B04C56E-FF0F-244A-BBB9-E7D9900401BD}"/>
                  </a:ext>
                </a:extLst>
              </p:cNvPr>
              <p:cNvCxnSpPr/>
              <p:nvPr/>
            </p:nvCxnSpPr>
            <p:spPr>
              <a:xfrm>
                <a:off x="2693275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124">
                <a:extLst>
                  <a:ext uri="{FF2B5EF4-FFF2-40B4-BE49-F238E27FC236}">
                    <a16:creationId xmlns:a16="http://schemas.microsoft.com/office/drawing/2014/main" id="{662AF7C7-3CC8-4C48-B54C-84728A6B955B}"/>
                  </a:ext>
                </a:extLst>
              </p:cNvPr>
              <p:cNvCxnSpPr/>
              <p:nvPr/>
            </p:nvCxnSpPr>
            <p:spPr>
              <a:xfrm>
                <a:off x="1233563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125">
                <a:extLst>
                  <a:ext uri="{FF2B5EF4-FFF2-40B4-BE49-F238E27FC236}">
                    <a16:creationId xmlns:a16="http://schemas.microsoft.com/office/drawing/2014/main" id="{43843F93-AD40-EE4F-9FD0-8878383CEF2F}"/>
                  </a:ext>
                </a:extLst>
              </p:cNvPr>
              <p:cNvCxnSpPr/>
              <p:nvPr/>
            </p:nvCxnSpPr>
            <p:spPr>
              <a:xfrm>
                <a:off x="2579778" y="3187333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126">
                <a:extLst>
                  <a:ext uri="{FF2B5EF4-FFF2-40B4-BE49-F238E27FC236}">
                    <a16:creationId xmlns:a16="http://schemas.microsoft.com/office/drawing/2014/main" id="{AC6D21C6-F9E2-1B44-99EB-FD9280D24474}"/>
                  </a:ext>
                </a:extLst>
              </p:cNvPr>
              <p:cNvCxnSpPr/>
              <p:nvPr/>
            </p:nvCxnSpPr>
            <p:spPr>
              <a:xfrm flipV="1">
                <a:off x="777678" y="3583333"/>
                <a:ext cx="2675106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766FECF-C0F9-294B-9A13-1E14C04D12AD}"/>
                  </a:ext>
                </a:extLst>
              </p:cNvPr>
              <p:cNvSpPr txBox="1"/>
              <p:nvPr/>
            </p:nvSpPr>
            <p:spPr bwMode="auto">
              <a:xfrm>
                <a:off x="677415" y="2430568"/>
                <a:ext cx="1005943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~ 100 ns</a:t>
                </a:r>
                <a:endParaRPr lang="zh-CN" altLang="en-US" sz="9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8970056-D026-FD4C-99A6-EC4EF1353D06}"/>
                  </a:ext>
                </a:extLst>
              </p:cNvPr>
              <p:cNvSpPr txBox="1"/>
              <p:nvPr/>
            </p:nvSpPr>
            <p:spPr bwMode="auto">
              <a:xfrm>
                <a:off x="1452179" y="2847956"/>
                <a:ext cx="868715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 err="1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10s</a:t>
                </a:r>
                <a:r>
                  <a:rPr lang="en-US" altLang="zh-CN" sz="900" dirty="0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00" dirty="0" err="1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ms</a:t>
                </a:r>
                <a:endParaRPr lang="zh-CN" altLang="en-US" sz="9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90B84FA-BFD7-B445-B79E-3B210CB24E9D}"/>
                  </a:ext>
                </a:extLst>
              </p:cNvPr>
              <p:cNvSpPr txBox="1"/>
              <p:nvPr/>
            </p:nvSpPr>
            <p:spPr bwMode="auto">
              <a:xfrm>
                <a:off x="3267970" y="3195432"/>
                <a:ext cx="317845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>
                    <a:ln w="0"/>
                    <a:latin typeface="Verdana" panose="020B0604030504040204" pitchFamily="34" charset="0"/>
                    <a:cs typeface="Times New Roman" panose="02020603050405020304" pitchFamily="18" charset="0"/>
                  </a:rPr>
                  <a:t>t</a:t>
                </a:r>
                <a:endParaRPr lang="zh-CN" altLang="en-US" sz="900" dirty="0">
                  <a:ln w="0"/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634B766-44B1-D243-AF64-B7761C454147}"/>
              </a:ext>
            </a:extLst>
          </p:cNvPr>
          <p:cNvGrpSpPr>
            <a:grpSpLocks noChangeAspect="1"/>
          </p:cNvGrpSpPr>
          <p:nvPr/>
        </p:nvGrpSpPr>
        <p:grpSpPr>
          <a:xfrm>
            <a:off x="9708207" y="4948994"/>
            <a:ext cx="2025826" cy="1081729"/>
            <a:chOff x="9195664" y="4048562"/>
            <a:chExt cx="2798620" cy="1460542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36BC43BF-9CD5-114F-A25F-DA7A30B205A5}"/>
                </a:ext>
              </a:extLst>
            </p:cNvPr>
            <p:cNvSpPr txBox="1"/>
            <p:nvPr/>
          </p:nvSpPr>
          <p:spPr bwMode="auto">
            <a:xfrm>
              <a:off x="9678474" y="4048562"/>
              <a:ext cx="1739526" cy="342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altLang="zh-CN" sz="105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rPr>
                <a:t>CW</a:t>
              </a:r>
              <a:endParaRPr lang="zh-CN" altLang="en-US" sz="10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C9F7AED1-B574-A043-96A3-B93091061D04}"/>
                </a:ext>
              </a:extLst>
            </p:cNvPr>
            <p:cNvGrpSpPr/>
            <p:nvPr/>
          </p:nvGrpSpPr>
          <p:grpSpPr>
            <a:xfrm>
              <a:off x="9195664" y="4346125"/>
              <a:ext cx="2798620" cy="1162979"/>
              <a:chOff x="787481" y="5051352"/>
              <a:chExt cx="2798620" cy="1162979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BF3B554-FEA9-4541-8F93-4A21EA7B9CBB}"/>
                  </a:ext>
                </a:extLst>
              </p:cNvPr>
              <p:cNvSpPr/>
              <p:nvPr/>
            </p:nvSpPr>
            <p:spPr>
              <a:xfrm>
                <a:off x="1069695" y="5473359"/>
                <a:ext cx="323646" cy="740972"/>
              </a:xfrm>
              <a:prstGeom prst="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01D6C3E-F0C6-324E-BDAB-81AB975B50EC}"/>
                  </a:ext>
                </a:extLst>
              </p:cNvPr>
              <p:cNvSpPr/>
              <p:nvPr/>
            </p:nvSpPr>
            <p:spPr>
              <a:xfrm>
                <a:off x="2398080" y="5473359"/>
                <a:ext cx="323646" cy="740972"/>
              </a:xfrm>
              <a:prstGeom prst="rect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直接连接符 134">
                <a:extLst>
                  <a:ext uri="{FF2B5EF4-FFF2-40B4-BE49-F238E27FC236}">
                    <a16:creationId xmlns:a16="http://schemas.microsoft.com/office/drawing/2014/main" id="{EFF37C11-D39D-3140-9391-711B943F2501}"/>
                  </a:ext>
                </a:extLst>
              </p:cNvPr>
              <p:cNvCxnSpPr/>
              <p:nvPr/>
            </p:nvCxnSpPr>
            <p:spPr>
              <a:xfrm>
                <a:off x="1069695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135">
                <a:extLst>
                  <a:ext uri="{FF2B5EF4-FFF2-40B4-BE49-F238E27FC236}">
                    <a16:creationId xmlns:a16="http://schemas.microsoft.com/office/drawing/2014/main" id="{FFF6A22B-EC45-3244-ACDB-DF38A892997F}"/>
                  </a:ext>
                </a:extLst>
              </p:cNvPr>
              <p:cNvCxnSpPr/>
              <p:nvPr/>
            </p:nvCxnSpPr>
            <p:spPr>
              <a:xfrm>
                <a:off x="1155039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136">
                <a:extLst>
                  <a:ext uri="{FF2B5EF4-FFF2-40B4-BE49-F238E27FC236}">
                    <a16:creationId xmlns:a16="http://schemas.microsoft.com/office/drawing/2014/main" id="{8B0A2EAF-ECAD-F146-AFF8-87D9058BA5DC}"/>
                  </a:ext>
                </a:extLst>
              </p:cNvPr>
              <p:cNvCxnSpPr/>
              <p:nvPr/>
            </p:nvCxnSpPr>
            <p:spPr>
              <a:xfrm>
                <a:off x="1202283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137">
                <a:extLst>
                  <a:ext uri="{FF2B5EF4-FFF2-40B4-BE49-F238E27FC236}">
                    <a16:creationId xmlns:a16="http://schemas.microsoft.com/office/drawing/2014/main" id="{C82289CC-3601-B646-ACC0-3E8CDAD91012}"/>
                  </a:ext>
                </a:extLst>
              </p:cNvPr>
              <p:cNvCxnSpPr/>
              <p:nvPr/>
            </p:nvCxnSpPr>
            <p:spPr>
              <a:xfrm>
                <a:off x="1496415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138">
                <a:extLst>
                  <a:ext uri="{FF2B5EF4-FFF2-40B4-BE49-F238E27FC236}">
                    <a16:creationId xmlns:a16="http://schemas.microsoft.com/office/drawing/2014/main" id="{9F93CB0D-4C72-3345-B6F2-CFA5509DB0CA}"/>
                  </a:ext>
                </a:extLst>
              </p:cNvPr>
              <p:cNvCxnSpPr/>
              <p:nvPr/>
            </p:nvCxnSpPr>
            <p:spPr>
              <a:xfrm>
                <a:off x="1325727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139">
                <a:extLst>
                  <a:ext uri="{FF2B5EF4-FFF2-40B4-BE49-F238E27FC236}">
                    <a16:creationId xmlns:a16="http://schemas.microsoft.com/office/drawing/2014/main" id="{6430D8E4-CB34-2342-9F7E-1BE98BAD3FD0}"/>
                  </a:ext>
                </a:extLst>
              </p:cNvPr>
              <p:cNvCxnSpPr/>
              <p:nvPr/>
            </p:nvCxnSpPr>
            <p:spPr>
              <a:xfrm>
                <a:off x="1388211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140">
                <a:extLst>
                  <a:ext uri="{FF2B5EF4-FFF2-40B4-BE49-F238E27FC236}">
                    <a16:creationId xmlns:a16="http://schemas.microsoft.com/office/drawing/2014/main" id="{986B3320-4F8E-4B44-9447-E9F4F1D135BC}"/>
                  </a:ext>
                </a:extLst>
              </p:cNvPr>
              <p:cNvCxnSpPr/>
              <p:nvPr/>
            </p:nvCxnSpPr>
            <p:spPr>
              <a:xfrm>
                <a:off x="2380350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141">
                <a:extLst>
                  <a:ext uri="{FF2B5EF4-FFF2-40B4-BE49-F238E27FC236}">
                    <a16:creationId xmlns:a16="http://schemas.microsoft.com/office/drawing/2014/main" id="{BE0E1DE5-A997-124A-B670-F00ACC603284}"/>
                  </a:ext>
                </a:extLst>
              </p:cNvPr>
              <p:cNvCxnSpPr/>
              <p:nvPr/>
            </p:nvCxnSpPr>
            <p:spPr>
              <a:xfrm>
                <a:off x="2432802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142">
                <a:extLst>
                  <a:ext uri="{FF2B5EF4-FFF2-40B4-BE49-F238E27FC236}">
                    <a16:creationId xmlns:a16="http://schemas.microsoft.com/office/drawing/2014/main" id="{5466A6C1-F75C-4347-A64D-8277254F6ACC}"/>
                  </a:ext>
                </a:extLst>
              </p:cNvPr>
              <p:cNvCxnSpPr/>
              <p:nvPr/>
            </p:nvCxnSpPr>
            <p:spPr>
              <a:xfrm>
                <a:off x="2543418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143">
                <a:extLst>
                  <a:ext uri="{FF2B5EF4-FFF2-40B4-BE49-F238E27FC236}">
                    <a16:creationId xmlns:a16="http://schemas.microsoft.com/office/drawing/2014/main" id="{863519F9-6C22-244B-9DAE-89BC905CDD58}"/>
                  </a:ext>
                </a:extLst>
              </p:cNvPr>
              <p:cNvCxnSpPr/>
              <p:nvPr/>
            </p:nvCxnSpPr>
            <p:spPr>
              <a:xfrm>
                <a:off x="2807070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144">
                <a:extLst>
                  <a:ext uri="{FF2B5EF4-FFF2-40B4-BE49-F238E27FC236}">
                    <a16:creationId xmlns:a16="http://schemas.microsoft.com/office/drawing/2014/main" id="{1D82ECC7-21DC-3348-A8C4-6095DD8BBE6B}"/>
                  </a:ext>
                </a:extLst>
              </p:cNvPr>
              <p:cNvCxnSpPr/>
              <p:nvPr/>
            </p:nvCxnSpPr>
            <p:spPr>
              <a:xfrm>
                <a:off x="2592618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145">
                <a:extLst>
                  <a:ext uri="{FF2B5EF4-FFF2-40B4-BE49-F238E27FC236}">
                    <a16:creationId xmlns:a16="http://schemas.microsoft.com/office/drawing/2014/main" id="{934290D1-CA02-B446-BE1D-9CE574927C53}"/>
                  </a:ext>
                </a:extLst>
              </p:cNvPr>
              <p:cNvCxnSpPr/>
              <p:nvPr/>
            </p:nvCxnSpPr>
            <p:spPr>
              <a:xfrm>
                <a:off x="2683626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146">
                <a:extLst>
                  <a:ext uri="{FF2B5EF4-FFF2-40B4-BE49-F238E27FC236}">
                    <a16:creationId xmlns:a16="http://schemas.microsoft.com/office/drawing/2014/main" id="{B2C393BA-3484-BC4F-B8BE-7DD628E56EBE}"/>
                  </a:ext>
                </a:extLst>
              </p:cNvPr>
              <p:cNvCxnSpPr/>
              <p:nvPr/>
            </p:nvCxnSpPr>
            <p:spPr>
              <a:xfrm>
                <a:off x="1552295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147">
                <a:extLst>
                  <a:ext uri="{FF2B5EF4-FFF2-40B4-BE49-F238E27FC236}">
                    <a16:creationId xmlns:a16="http://schemas.microsoft.com/office/drawing/2014/main" id="{149CCDE0-D4FD-8346-89D2-91CD8863C370}"/>
                  </a:ext>
                </a:extLst>
              </p:cNvPr>
              <p:cNvCxnSpPr/>
              <p:nvPr/>
            </p:nvCxnSpPr>
            <p:spPr>
              <a:xfrm>
                <a:off x="1683359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148">
                <a:extLst>
                  <a:ext uri="{FF2B5EF4-FFF2-40B4-BE49-F238E27FC236}">
                    <a16:creationId xmlns:a16="http://schemas.microsoft.com/office/drawing/2014/main" id="{25CE48E3-5B4C-0E4F-A314-C338D3A9168B}"/>
                  </a:ext>
                </a:extLst>
              </p:cNvPr>
              <p:cNvCxnSpPr/>
              <p:nvPr/>
            </p:nvCxnSpPr>
            <p:spPr>
              <a:xfrm>
                <a:off x="1608683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149">
                <a:extLst>
                  <a:ext uri="{FF2B5EF4-FFF2-40B4-BE49-F238E27FC236}">
                    <a16:creationId xmlns:a16="http://schemas.microsoft.com/office/drawing/2014/main" id="{76D22479-2392-164E-9667-31C8B295969F}"/>
                  </a:ext>
                </a:extLst>
              </p:cNvPr>
              <p:cNvCxnSpPr/>
              <p:nvPr/>
            </p:nvCxnSpPr>
            <p:spPr>
              <a:xfrm>
                <a:off x="2024735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150">
                <a:extLst>
                  <a:ext uri="{FF2B5EF4-FFF2-40B4-BE49-F238E27FC236}">
                    <a16:creationId xmlns:a16="http://schemas.microsoft.com/office/drawing/2014/main" id="{A7166234-CBFF-2D43-9A4D-690D83A505A8}"/>
                  </a:ext>
                </a:extLst>
              </p:cNvPr>
              <p:cNvCxnSpPr/>
              <p:nvPr/>
            </p:nvCxnSpPr>
            <p:spPr>
              <a:xfrm>
                <a:off x="1800707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151">
                <a:extLst>
                  <a:ext uri="{FF2B5EF4-FFF2-40B4-BE49-F238E27FC236}">
                    <a16:creationId xmlns:a16="http://schemas.microsoft.com/office/drawing/2014/main" id="{9C00DFC6-BE03-4340-8C76-27E0E9D502EF}"/>
                  </a:ext>
                </a:extLst>
              </p:cNvPr>
              <p:cNvCxnSpPr/>
              <p:nvPr/>
            </p:nvCxnSpPr>
            <p:spPr>
              <a:xfrm>
                <a:off x="1931771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152">
                <a:extLst>
                  <a:ext uri="{FF2B5EF4-FFF2-40B4-BE49-F238E27FC236}">
                    <a16:creationId xmlns:a16="http://schemas.microsoft.com/office/drawing/2014/main" id="{4490DA3F-20DF-214F-942B-7275D7B3DCA3}"/>
                  </a:ext>
                </a:extLst>
              </p:cNvPr>
              <p:cNvCxnSpPr/>
              <p:nvPr/>
            </p:nvCxnSpPr>
            <p:spPr>
              <a:xfrm>
                <a:off x="2901050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153">
                <a:extLst>
                  <a:ext uri="{FF2B5EF4-FFF2-40B4-BE49-F238E27FC236}">
                    <a16:creationId xmlns:a16="http://schemas.microsoft.com/office/drawing/2014/main" id="{1117A4ED-AEA6-A94D-B5E3-192E5F53636F}"/>
                  </a:ext>
                </a:extLst>
              </p:cNvPr>
              <p:cNvCxnSpPr/>
              <p:nvPr/>
            </p:nvCxnSpPr>
            <p:spPr>
              <a:xfrm>
                <a:off x="2994014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154">
                <a:extLst>
                  <a:ext uri="{FF2B5EF4-FFF2-40B4-BE49-F238E27FC236}">
                    <a16:creationId xmlns:a16="http://schemas.microsoft.com/office/drawing/2014/main" id="{1AAF2EB4-F0F7-7F46-A43A-814B9068C02A}"/>
                  </a:ext>
                </a:extLst>
              </p:cNvPr>
              <p:cNvCxnSpPr/>
              <p:nvPr/>
            </p:nvCxnSpPr>
            <p:spPr>
              <a:xfrm>
                <a:off x="3064118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155">
                <a:extLst>
                  <a:ext uri="{FF2B5EF4-FFF2-40B4-BE49-F238E27FC236}">
                    <a16:creationId xmlns:a16="http://schemas.microsoft.com/office/drawing/2014/main" id="{D911D8B2-BE8D-314E-94C8-96F43D693F2A}"/>
                  </a:ext>
                </a:extLst>
              </p:cNvPr>
              <p:cNvCxnSpPr/>
              <p:nvPr/>
            </p:nvCxnSpPr>
            <p:spPr>
              <a:xfrm>
                <a:off x="3149462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156">
                <a:extLst>
                  <a:ext uri="{FF2B5EF4-FFF2-40B4-BE49-F238E27FC236}">
                    <a16:creationId xmlns:a16="http://schemas.microsoft.com/office/drawing/2014/main" id="{9555AEA1-8957-5D4C-B6A4-8ACAF3FACDF9}"/>
                  </a:ext>
                </a:extLst>
              </p:cNvPr>
              <p:cNvCxnSpPr/>
              <p:nvPr/>
            </p:nvCxnSpPr>
            <p:spPr>
              <a:xfrm>
                <a:off x="2207615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157">
                <a:extLst>
                  <a:ext uri="{FF2B5EF4-FFF2-40B4-BE49-F238E27FC236}">
                    <a16:creationId xmlns:a16="http://schemas.microsoft.com/office/drawing/2014/main" id="{38B7430F-43DF-114B-8A63-805963EF1210}"/>
                  </a:ext>
                </a:extLst>
              </p:cNvPr>
              <p:cNvCxnSpPr/>
              <p:nvPr/>
            </p:nvCxnSpPr>
            <p:spPr>
              <a:xfrm>
                <a:off x="2099411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158">
                <a:extLst>
                  <a:ext uri="{FF2B5EF4-FFF2-40B4-BE49-F238E27FC236}">
                    <a16:creationId xmlns:a16="http://schemas.microsoft.com/office/drawing/2014/main" id="{BE406A49-FF92-3441-8CEA-626A4B863F38}"/>
                  </a:ext>
                </a:extLst>
              </p:cNvPr>
              <p:cNvCxnSpPr/>
              <p:nvPr/>
            </p:nvCxnSpPr>
            <p:spPr>
              <a:xfrm>
                <a:off x="2251761" y="5818331"/>
                <a:ext cx="0" cy="396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3EE55C9-08FA-724C-8BB0-0A09EE950615}"/>
                  </a:ext>
                </a:extLst>
              </p:cNvPr>
              <p:cNvSpPr txBox="1"/>
              <p:nvPr/>
            </p:nvSpPr>
            <p:spPr bwMode="auto">
              <a:xfrm>
                <a:off x="787481" y="5051352"/>
                <a:ext cx="821202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&lt; </a:t>
                </a:r>
                <a:r>
                  <a:rPr lang="en-US" altLang="zh-CN" sz="900" dirty="0" err="1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1ns</a:t>
                </a:r>
                <a:endParaRPr lang="zh-CN" altLang="en-US" sz="9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A16DD463-0F07-974B-BECB-0765F6B22E93}"/>
                  </a:ext>
                </a:extLst>
              </p:cNvPr>
              <p:cNvSpPr txBox="1"/>
              <p:nvPr/>
            </p:nvSpPr>
            <p:spPr bwMode="auto">
              <a:xfrm>
                <a:off x="1433009" y="5451754"/>
                <a:ext cx="821202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 err="1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10s</a:t>
                </a:r>
                <a:r>
                  <a:rPr lang="en-US" altLang="zh-CN" sz="900" dirty="0">
                    <a:ln w="0"/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Verdana" panose="020B0604030504040204" pitchFamily="34" charset="0"/>
                    <a:cs typeface="Times New Roman" panose="02020603050405020304" pitchFamily="18" charset="0"/>
                  </a:rPr>
                  <a:t> ns</a:t>
                </a:r>
                <a:endParaRPr lang="zh-CN" altLang="en-US" sz="9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AD9B5379-A6A6-2C41-8F04-CC7DDD5AB579}"/>
                  </a:ext>
                </a:extLst>
              </p:cNvPr>
              <p:cNvSpPr txBox="1"/>
              <p:nvPr/>
            </p:nvSpPr>
            <p:spPr bwMode="auto">
              <a:xfrm>
                <a:off x="3268256" y="5862054"/>
                <a:ext cx="317845" cy="3116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altLang="zh-CN" sz="900" dirty="0">
                    <a:ln w="0"/>
                    <a:latin typeface="Verdana" panose="020B0604030504040204" pitchFamily="34" charset="0"/>
                    <a:cs typeface="Times New Roman" panose="02020603050405020304" pitchFamily="18" charset="0"/>
                  </a:rPr>
                  <a:t>t</a:t>
                </a:r>
                <a:endParaRPr lang="zh-CN" altLang="en-US" sz="900" dirty="0">
                  <a:ln w="0"/>
                  <a:latin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6" name="直接箭头连接符 162">
                <a:extLst>
                  <a:ext uri="{FF2B5EF4-FFF2-40B4-BE49-F238E27FC236}">
                    <a16:creationId xmlns:a16="http://schemas.microsoft.com/office/drawing/2014/main" id="{66B38533-3BDB-0D45-A9FB-3E86B3EF3602}"/>
                  </a:ext>
                </a:extLst>
              </p:cNvPr>
              <p:cNvCxnSpPr/>
              <p:nvPr/>
            </p:nvCxnSpPr>
            <p:spPr>
              <a:xfrm flipV="1">
                <a:off x="806129" y="6214331"/>
                <a:ext cx="2675106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3516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China</a:t>
            </a:r>
            <a:r>
              <a:rPr lang="zh-CN" altLang="en-US" dirty="0"/>
              <a:t> </a:t>
            </a:r>
            <a:r>
              <a:rPr lang="en-US" altLang="zh-CN" dirty="0"/>
              <a:t>Spallation</a:t>
            </a:r>
            <a:r>
              <a:rPr lang="zh-CN" altLang="en-US" dirty="0"/>
              <a:t> </a:t>
            </a:r>
            <a:r>
              <a:rPr lang="en-US" altLang="zh-CN" dirty="0"/>
              <a:t>Neutron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zh-CN" altLang="en-US" dirty="0"/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833755" y="1606868"/>
            <a:ext cx="6069330" cy="1778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4000"/>
                  </a:schemeClr>
                </a:gs>
              </a:gsLst>
              <a:lin ang="0" scaled="1"/>
            </a:gradFill>
            <a:tailEnd type="oval"/>
          </a:ln>
          <a:effectLst>
            <a:outerShdw blurRad="50800" dist="38100" dir="2700000" algn="tl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椭圆 31"/>
          <p:cNvSpPr/>
          <p:nvPr>
            <p:custDataLst>
              <p:tags r:id="rId4"/>
            </p:custDataLst>
          </p:nvPr>
        </p:nvSpPr>
        <p:spPr>
          <a:xfrm>
            <a:off x="964565" y="1485900"/>
            <a:ext cx="256540" cy="256540"/>
          </a:xfrm>
          <a:prstGeom prst="ellipse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5"/>
            </p:custDataLst>
          </p:nvPr>
        </p:nvSpPr>
        <p:spPr>
          <a:xfrm>
            <a:off x="833755" y="1485900"/>
            <a:ext cx="256540" cy="25654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76200" dist="254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>
            <a:off x="10876915" y="6240145"/>
            <a:ext cx="88265" cy="88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11046460" y="6240145"/>
            <a:ext cx="88265" cy="8890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215370" y="6240145"/>
            <a:ext cx="88265" cy="889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32EC503-889F-ED4B-A81D-9F886857DA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1885" b="30377"/>
          <a:stretch>
            <a:fillRect/>
          </a:stretch>
        </p:blipFill>
        <p:spPr>
          <a:xfrm>
            <a:off x="1330301" y="1298916"/>
            <a:ext cx="9465334" cy="5153839"/>
          </a:xfrm>
          <a:prstGeom prst="rect">
            <a:avLst/>
          </a:prstGeom>
        </p:spPr>
      </p:pic>
      <p:sp>
        <p:nvSpPr>
          <p:cNvPr id="24" name="圆角矩形标注 23">
            <a:extLst>
              <a:ext uri="{FF2B5EF4-FFF2-40B4-BE49-F238E27FC236}">
                <a16:creationId xmlns:a16="http://schemas.microsoft.com/office/drawing/2014/main" id="{3BDAEE4B-B5BF-2643-8BF0-9742661597FC}"/>
              </a:ext>
            </a:extLst>
          </p:cNvPr>
          <p:cNvSpPr/>
          <p:nvPr/>
        </p:nvSpPr>
        <p:spPr>
          <a:xfrm>
            <a:off x="7244346" y="4966289"/>
            <a:ext cx="1022711" cy="362021"/>
          </a:xfrm>
          <a:prstGeom prst="wedgeRoundRectCallout">
            <a:avLst>
              <a:gd name="adj1" fmla="val -11259"/>
              <a:gd name="adj2" fmla="val 1091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CSNS</a:t>
            </a:r>
            <a:endParaRPr kumimoji="1"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C358EE-6426-4240-849A-941C91A9EB17}"/>
              </a:ext>
            </a:extLst>
          </p:cNvPr>
          <p:cNvSpPr txBox="1"/>
          <p:nvPr/>
        </p:nvSpPr>
        <p:spPr>
          <a:xfrm>
            <a:off x="7671560" y="5328310"/>
            <a:ext cx="1143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Dongguan</a:t>
            </a:r>
            <a:endParaRPr kumimoji="1" lang="zh-CN" altLang="en-US" sz="14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17D7EF2-5888-894D-B500-CFCFC5F53FB3}"/>
              </a:ext>
            </a:extLst>
          </p:cNvPr>
          <p:cNvSpPr txBox="1"/>
          <p:nvPr/>
        </p:nvSpPr>
        <p:spPr>
          <a:xfrm>
            <a:off x="7568373" y="574698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Shenzhen</a:t>
            </a:r>
            <a:endParaRPr kumimoji="1"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2DE85AC-51EC-4641-97E5-9A080662A2ED}"/>
              </a:ext>
            </a:extLst>
          </p:cNvPr>
          <p:cNvSpPr txBox="1"/>
          <p:nvPr/>
        </p:nvSpPr>
        <p:spPr>
          <a:xfrm>
            <a:off x="6552843" y="5327774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Guangzhou</a:t>
            </a:r>
            <a:endParaRPr kumimoji="1" lang="zh-CN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42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Spallation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4" name="Picture 1" descr="C:\Users\windows\AppData\Roaming\Tencent\Users\87651557\QQ\WinTemp\RichOle\J[Q$Y1}]Z%ZACGJH}4_DF@C.png">
            <a:extLst>
              <a:ext uri="{FF2B5EF4-FFF2-40B4-BE49-F238E27FC236}">
                <a16:creationId xmlns:a16="http://schemas.microsoft.com/office/drawing/2014/main" id="{0C5FB8A1-280C-7F4D-A249-42046086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64" y="1234440"/>
            <a:ext cx="8427445" cy="455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框架 26">
            <a:extLst>
              <a:ext uri="{FF2B5EF4-FFF2-40B4-BE49-F238E27FC236}">
                <a16:creationId xmlns:a16="http://schemas.microsoft.com/office/drawing/2014/main" id="{351DF308-C8EE-ED4F-9BFC-8F9A69C54522}"/>
              </a:ext>
            </a:extLst>
          </p:cNvPr>
          <p:cNvSpPr/>
          <p:nvPr/>
        </p:nvSpPr>
        <p:spPr>
          <a:xfrm>
            <a:off x="6809509" y="5181600"/>
            <a:ext cx="1219200" cy="609600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MELODY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E289CF2-AA7A-9840-9164-4232DFDD0CA6}"/>
              </a:ext>
            </a:extLst>
          </p:cNvPr>
          <p:cNvSpPr txBox="1"/>
          <p:nvPr/>
        </p:nvSpPr>
        <p:spPr>
          <a:xfrm>
            <a:off x="5719986" y="5980475"/>
            <a:ext cx="8001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Accelerator:</a:t>
            </a:r>
            <a:r>
              <a:rPr kumimoji="1" lang="zh-CN" altLang="en-US" dirty="0"/>
              <a:t> </a:t>
            </a:r>
            <a:r>
              <a:rPr kumimoji="1" lang="en-US" altLang="zh-CN" dirty="0"/>
              <a:t>170kW</a:t>
            </a:r>
            <a:r>
              <a:rPr kumimoji="1" lang="zh-CN" altLang="en-US" dirty="0"/>
              <a:t> </a:t>
            </a:r>
            <a:r>
              <a:rPr kumimoji="1" lang="en-US" altLang="zh-CN" dirty="0"/>
              <a:t>25Hz</a:t>
            </a:r>
            <a:r>
              <a:rPr kumimoji="1" lang="zh-CN" altLang="en-US" dirty="0"/>
              <a:t> </a:t>
            </a:r>
            <a:r>
              <a:rPr kumimoji="1" lang="en-US" altLang="zh-CN" dirty="0"/>
              <a:t>1.6GeV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Neutron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Spectrometers: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9</a:t>
            </a:r>
            <a:r>
              <a:rPr kumimoji="1" lang="zh-CN" altLang="en-US" dirty="0"/>
              <a:t> </a:t>
            </a:r>
            <a:r>
              <a:rPr kumimoji="1" lang="en-US" altLang="zh-CN" dirty="0"/>
              <a:t>built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construction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B1C86D-F6AA-7D4E-B746-0800820DCABD}"/>
              </a:ext>
            </a:extLst>
          </p:cNvPr>
          <p:cNvSpPr txBox="1"/>
          <p:nvPr/>
        </p:nvSpPr>
        <p:spPr>
          <a:xfrm>
            <a:off x="915922" y="598047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Phase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July,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2018</a:t>
            </a:r>
          </a:p>
          <a:p>
            <a:r>
              <a:rPr kumimoji="1" lang="en-US" altLang="zh-CN" dirty="0"/>
              <a:t>Phase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II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Jan,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2024</a:t>
            </a:r>
            <a:endParaRPr kumimoji="1"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zh-CN" altLang="en-US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(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Approved on Jan. 11, 2024</a:t>
            </a:r>
            <a:r>
              <a:rPr lang="en-US" altLang="zh-CN" sz="3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1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225D69E-C4B0-6047-A82B-80291985D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28" y="1299735"/>
            <a:ext cx="8686108" cy="4871374"/>
          </a:xfrm>
          <a:prstGeom prst="rect">
            <a:avLst/>
          </a:prstGeom>
        </p:spPr>
      </p:pic>
      <p:sp>
        <p:nvSpPr>
          <p:cNvPr id="30" name="框架 29">
            <a:extLst>
              <a:ext uri="{FF2B5EF4-FFF2-40B4-BE49-F238E27FC236}">
                <a16:creationId xmlns:a16="http://schemas.microsoft.com/office/drawing/2014/main" id="{18E8F5ED-CA46-414D-9BC5-BFACAC8492E6}"/>
              </a:ext>
            </a:extLst>
          </p:cNvPr>
          <p:cNvSpPr/>
          <p:nvPr/>
        </p:nvSpPr>
        <p:spPr>
          <a:xfrm>
            <a:off x="7501077" y="5365644"/>
            <a:ext cx="962075" cy="805466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B9674A6-14B5-4C43-811E-64C7177A607A}"/>
              </a:ext>
            </a:extLst>
          </p:cNvPr>
          <p:cNvSpPr txBox="1"/>
          <p:nvPr/>
        </p:nvSpPr>
        <p:spPr>
          <a:xfrm>
            <a:off x="6331707" y="1289413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300MeV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SC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BB4BB86-4B18-624E-BB6A-1B3D2BB5EA24}"/>
              </a:ext>
            </a:extLst>
          </p:cNvPr>
          <p:cNvSpPr txBox="1"/>
          <p:nvPr/>
        </p:nvSpPr>
        <p:spPr>
          <a:xfrm>
            <a:off x="8463152" y="3195144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500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kW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B38FE32-D5E9-A84B-B145-AA27049923CF}"/>
              </a:ext>
            </a:extLst>
          </p:cNvPr>
          <p:cNvSpPr txBox="1"/>
          <p:nvPr/>
        </p:nvSpPr>
        <p:spPr>
          <a:xfrm>
            <a:off x="2846528" y="4442169"/>
            <a:ext cx="179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500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kW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80DDD16-21D9-8743-B05C-8723F1A08850}"/>
              </a:ext>
            </a:extLst>
          </p:cNvPr>
          <p:cNvSpPr txBox="1"/>
          <p:nvPr/>
        </p:nvSpPr>
        <p:spPr>
          <a:xfrm>
            <a:off x="3997490" y="3061854"/>
            <a:ext cx="2482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more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neutron</a:t>
            </a:r>
            <a:r>
              <a:rPr kumimoji="1" lang="zh-CN" alt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spectrometers</a:t>
            </a:r>
            <a:endParaRPr kumimoji="1" lang="zh-CN" alt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77C1198-7AB5-7A4F-9C52-278398AD73F6}"/>
              </a:ext>
            </a:extLst>
          </p:cNvPr>
          <p:cNvSpPr txBox="1"/>
          <p:nvPr/>
        </p:nvSpPr>
        <p:spPr>
          <a:xfrm>
            <a:off x="7836574" y="4903978"/>
            <a:ext cx="1797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MELODY</a:t>
            </a:r>
            <a:endParaRPr lang="zh-CN" alt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E1723C-EBFA-C44B-9881-AE366E514E2E}"/>
              </a:ext>
            </a:extLst>
          </p:cNvPr>
          <p:cNvSpPr txBox="1"/>
          <p:nvPr/>
        </p:nvSpPr>
        <p:spPr>
          <a:xfrm>
            <a:off x="2299515" y="6252255"/>
            <a:ext cx="7062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</a:t>
            </a:r>
            <a:r>
              <a:rPr lang="en-US" altLang="zh-CN" sz="2400" b="1" dirty="0">
                <a:latin typeface="Garamond" panose="02020404030301010803" pitchFamily="18" charset="0"/>
              </a:rPr>
              <a:t>uon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>
                <a:latin typeface="Garamond" panose="02020404030301010803" pitchFamily="18" charset="0"/>
              </a:rPr>
              <a:t>station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>
                <a:latin typeface="Garamond" panose="02020404030301010803" pitchFamily="18" charset="0"/>
              </a:rPr>
              <a:t>for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 err="1">
                <a:latin typeface="Garamond" panose="02020404030301010803" pitchFamily="18" charset="0"/>
              </a:rPr>
              <a:t>sci</a:t>
            </a:r>
            <a:r>
              <a:rPr lang="en-US" altLang="zh-CN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E</a:t>
            </a:r>
            <a:r>
              <a:rPr lang="en-US" altLang="zh-CN" sz="2400" b="1" dirty="0" err="1">
                <a:latin typeface="Garamond" panose="02020404030301010803" pitchFamily="18" charset="0"/>
              </a:rPr>
              <a:t>nce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 err="1">
                <a:latin typeface="Garamond" panose="02020404030301010803" pitchFamily="18" charset="0"/>
              </a:rPr>
              <a:t>techno</a:t>
            </a:r>
            <a:r>
              <a:rPr lang="en-US" altLang="zh-CN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LO</a:t>
            </a:r>
            <a:r>
              <a:rPr lang="en-US" altLang="zh-CN" sz="2400" b="1" dirty="0" err="1">
                <a:latin typeface="Garamond" panose="02020404030301010803" pitchFamily="18" charset="0"/>
              </a:rPr>
              <a:t>gy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>
                <a:latin typeface="Garamond" panose="02020404030301010803" pitchFamily="18" charset="0"/>
              </a:rPr>
              <a:t>and</a:t>
            </a:r>
            <a:r>
              <a:rPr lang="zh-CN" altLang="en-US" sz="2400" b="1" dirty="0">
                <a:latin typeface="Garamond" panose="02020404030301010803" pitchFamily="18" charset="0"/>
              </a:rPr>
              <a:t> </a:t>
            </a:r>
            <a:r>
              <a:rPr lang="en-US" altLang="zh-CN" sz="2400" b="1" dirty="0" err="1">
                <a:latin typeface="Garamond" panose="02020404030301010803" pitchFamily="18" charset="0"/>
              </a:rPr>
              <a:t>in</a:t>
            </a:r>
            <a:r>
              <a:rPr lang="en-US" altLang="zh-CN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en-US" altLang="zh-CN" sz="2400" b="1" dirty="0" err="1">
                <a:latin typeface="Garamond" panose="02020404030301010803" pitchFamily="18" charset="0"/>
              </a:rPr>
              <a:t>ustr</a:t>
            </a:r>
            <a:r>
              <a:rPr lang="en-US" altLang="zh-CN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Y</a:t>
            </a:r>
            <a:endParaRPr lang="zh-CN" alt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85545" y="232365"/>
            <a:ext cx="10800000" cy="720000"/>
          </a:xfrm>
        </p:spPr>
        <p:txBody>
          <a:bodyPr>
            <a:normAutofit/>
          </a:bodyPr>
          <a:lstStyle/>
          <a:p>
            <a:pPr indent="0"/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Chinese</a:t>
            </a:r>
            <a:r>
              <a:rPr kumimoji="1" lang="zh-CN" alt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Muon</a:t>
            </a:r>
            <a:r>
              <a:rPr kumimoji="1" lang="zh-CN" alt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Community</a:t>
            </a:r>
            <a:endParaRPr kumimoji="1" lang="zh-CN" alt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2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B5152AA-9FE8-DD40-94FF-BBBDC82FE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31" y="1365100"/>
            <a:ext cx="4344416" cy="561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muSR</a:t>
            </a:r>
            <a:r>
              <a:rPr lang="zh-CN" altLang="en-US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users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36FFA94-3223-A946-96CA-FD5AA285C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960" y="4075966"/>
            <a:ext cx="3267417" cy="2314930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1F17266F-05F5-8F4E-9301-D2424BE6EA34}"/>
              </a:ext>
            </a:extLst>
          </p:cNvPr>
          <p:cNvSpPr/>
          <p:nvPr/>
        </p:nvSpPr>
        <p:spPr>
          <a:xfrm>
            <a:off x="758536" y="1332925"/>
            <a:ext cx="4695424" cy="2564259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D1FBBF0-0C9C-C046-9270-D44A2F16BFB3}"/>
              </a:ext>
            </a:extLst>
          </p:cNvPr>
          <p:cNvSpPr/>
          <p:nvPr/>
        </p:nvSpPr>
        <p:spPr>
          <a:xfrm>
            <a:off x="6096000" y="1374125"/>
            <a:ext cx="4866387" cy="2564259"/>
          </a:xfrm>
          <a:prstGeom prst="roundRect">
            <a:avLst/>
          </a:prstGeom>
          <a:noFill/>
          <a:ln>
            <a:solidFill>
              <a:srgbClr val="0432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325AC563-B242-9D46-8D9B-07D703A66FA0}"/>
              </a:ext>
            </a:extLst>
          </p:cNvPr>
          <p:cNvSpPr/>
          <p:nvPr/>
        </p:nvSpPr>
        <p:spPr>
          <a:xfrm>
            <a:off x="758536" y="3945893"/>
            <a:ext cx="4695424" cy="2575076"/>
          </a:xfrm>
          <a:prstGeom prst="roundRect">
            <a:avLst/>
          </a:prstGeom>
          <a:noFill/>
          <a:ln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9145B45D-7E68-F84B-902C-7E66298E6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593" y="1374126"/>
            <a:ext cx="4502598" cy="561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Particle</a:t>
            </a:r>
            <a:r>
              <a:rPr lang="zh-CN" altLang="en-US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003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Physicists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43A9B792-0EB8-384D-A171-9E615FFE0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44" y="3973871"/>
            <a:ext cx="4344416" cy="5641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Element</a:t>
            </a:r>
            <a:r>
              <a:rPr lang="zh-CN" altLang="en-US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Analysis</a:t>
            </a:r>
            <a:r>
              <a:rPr lang="zh-CN" altLang="en-US" sz="3200" b="1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3200" b="1" dirty="0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C061C52-A909-194B-B0FB-80FDD2CD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63" y="1807629"/>
            <a:ext cx="4344416" cy="19665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USTC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Fudan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IOP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Zhejiang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55DE022-665B-B744-873B-64CC1E76C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466" y="1857309"/>
            <a:ext cx="4502598" cy="19665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Peking</a:t>
            </a:r>
            <a:r>
              <a:rPr lang="zh-CN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University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IHEP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SJTU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SYSU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CC10713E-0CE8-7649-B80B-BA1D75EB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44" y="4416054"/>
            <a:ext cx="4344416" cy="19748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Palace</a:t>
            </a:r>
            <a:r>
              <a:rPr lang="zh-CN" alt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Museum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National</a:t>
            </a:r>
            <a:r>
              <a:rPr lang="zh-CN" alt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Museum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CIAE</a:t>
            </a: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IHEP</a:t>
            </a:r>
            <a:r>
              <a:rPr lang="zh-CN" alt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ts val="12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3C0985E-EE79-E14F-8E93-35EBFE024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41" y="4075966"/>
            <a:ext cx="2979304" cy="2314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85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415290" y="360045"/>
            <a:ext cx="621030" cy="621030"/>
          </a:xfrm>
          <a:prstGeom prst="ellipse">
            <a:avLst/>
          </a:prstGeom>
          <a:gradFill flip="none" rotWithShape="1">
            <a:gsLst>
              <a:gs pos="17000">
                <a:schemeClr val="accent1"/>
              </a:gs>
              <a:gs pos="7200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190500" dist="190500" dir="2700000" sx="98000" sy="98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latin typeface="+mn-ea"/>
                <a:sym typeface="+mn-ea"/>
              </a:rPr>
              <a:t>03</a:t>
            </a: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2491AA87-A91E-B149-86EA-2A820E83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231775"/>
            <a:ext cx="10799762" cy="72072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Architectural Design</a:t>
            </a:r>
            <a:r>
              <a:rPr lang="zh-CN" altLang="en-US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MELODY</a:t>
            </a:r>
            <a:endParaRPr lang="zh-CN" altLang="en-US" sz="3200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内容占位符 7">
            <a:extLst>
              <a:ext uri="{FF2B5EF4-FFF2-40B4-BE49-F238E27FC236}">
                <a16:creationId xmlns:a16="http://schemas.microsoft.com/office/drawing/2014/main" id="{907F2C1E-0927-634E-B1D8-5546D19B7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287409"/>
            <a:ext cx="9572798" cy="5384698"/>
          </a:xfrm>
          <a:prstGeom prst="rect">
            <a:avLst/>
          </a:prstGeom>
        </p:spPr>
      </p:pic>
      <p:sp>
        <p:nvSpPr>
          <p:cNvPr id="22" name="框架 21">
            <a:extLst>
              <a:ext uri="{FF2B5EF4-FFF2-40B4-BE49-F238E27FC236}">
                <a16:creationId xmlns:a16="http://schemas.microsoft.com/office/drawing/2014/main" id="{13BC316A-0D7D-3C49-BE6E-6D3CB01E92E8}"/>
              </a:ext>
            </a:extLst>
          </p:cNvPr>
          <p:cNvSpPr/>
          <p:nvPr/>
        </p:nvSpPr>
        <p:spPr>
          <a:xfrm rot="19869342">
            <a:off x="2887540" y="2517514"/>
            <a:ext cx="5888696" cy="2625724"/>
          </a:xfrm>
          <a:prstGeom prst="frame">
            <a:avLst>
              <a:gd name="adj1" fmla="val 3676"/>
            </a:avLst>
          </a:prstGeom>
          <a:solidFill>
            <a:srgbClr val="3333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rgbClr val="FF0000"/>
                </a:solidFill>
                <a:highlight>
                  <a:srgbClr val="FFFF00"/>
                </a:highlight>
              </a:rPr>
              <a:t>MELODY</a:t>
            </a:r>
            <a:endParaRPr kumimoji="1" lang="zh-CN" altLang="en-US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50000090,50000077],&quot;65&quot;:[2023593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3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34"/>
  <p:tag name="KSO_WM_TEMPLATE_CATEGORY" val="custom"/>
  <p:tag name="KSO_WM_TEMPLATE_MASTER_TYPE" val="0"/>
  <p:tag name="KSO_WM_TEMPLATE_COLORSEQUENCE" val="1,2,3,4,5,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34"/>
  <p:tag name="KSO_WM_TEMPLATE_CATEGORY" val="custom"/>
  <p:tag name="KSO_WM_SLIDE_INDEX" val="1"/>
  <p:tag name="KSO_WM_SLIDE_ID" val="custom20235934_1"/>
  <p:tag name="KSO_WM_TEMPLATE_MASTER_TYPE" val="0"/>
  <p:tag name="KSO_WM_SLIDE_LAYOUT" val="a_f"/>
  <p:tag name="KSO_WM_SLIDE_LAYOUT_CNT" val="1_2"/>
  <p:tag name="KSO_WM_TEMPLATE_COLORSEQUENCE" val="1,2,3,4,5,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3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34"/>
  <p:tag name="KSO_WM_TEMPLATE_CATEGORY" val="custom"/>
  <p:tag name="KSO_WM_SLIDE_INDEX" val="4"/>
  <p:tag name="KSO_WM_SLIDE_ID" val="custom20235934_4"/>
  <p:tag name="KSO_WM_TEMPLATE_MASTER_TYPE" val="0"/>
  <p:tag name="KSO_WM_SLIDE_LAYOUT" val="a_l"/>
  <p:tag name="KSO_WM_SLIDE_LAYOUT_CNT" val="1_1"/>
  <p:tag name="KSO_WM_SLIDE_DIAGTYPE" val="l"/>
  <p:tag name="KSO_WM_TEMPLATE_COLORSEQUENCE" val="1,2,3,4,5,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5934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83_1*i*2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83_1*i*3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83_1*i*4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83_1*i*5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83_1*i*6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83_1*i*7"/>
  <p:tag name="KSO_WM_TEMPLATE_CATEGORY" val="custom"/>
  <p:tag name="KSO_WM_TEMPLATE_INDEX" val="20234983"/>
  <p:tag name="KSO_WM_UNIT_LAYERLEVEL" val="1"/>
  <p:tag name="KSO_WM_TAG_VERSION" val="3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  <p:tag name="RESOURCE_RECORD_KEY" val="{&quot;29&quot;:[50000077],&quot;65&quot;:[20235934]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495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49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50*475"/>
  <p:tag name="KSO_WM_SLIDE_POSITION" val="54*28"/>
  <p:tag name="KSO_WM_TAG_VERSION" val="3.0"/>
  <p:tag name="KSO_WM_BEAUTIFY_FLAG" val="#wm#"/>
  <p:tag name="KSO_WM_TEMPLATE_CATEGORY" val="custom"/>
  <p:tag name="KSO_WM_TEMPLATE_INDEX" val="20234983"/>
  <p:tag name="KSO_WM_SLIDE_LAYOUT" val="a_f_α"/>
  <p:tag name="KSO_WM_SLIDE_LAYOUT_CNT" val="1_1_1"/>
  <p:tag name="RESOURCE_RECORD_KEY" val="{&quot;29&quot;:[50000077],&quot;65&quot;:[20235934]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83_1*a*1"/>
  <p:tag name="KSO_WM_TEMPLATE_CATEGORY" val="custom"/>
  <p:tag name="KSO_WM_TEMPLATE_INDEX" val="20234983"/>
  <p:tag name="KSO_WM_UNIT_LAYERLEVEL" val="1"/>
  <p:tag name="KSO_WM_TAG_VERSION" val="3.0"/>
  <p:tag name="KSO_WM_BEAUTIFY_FLAG" val="#wm#"/>
  <p:tag name="KSO_WM_UNIT_PRESET_TEXT" val="单击此处添加标题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i"/>
  <p:tag name="KSO_WM_UNIT_SUBTYPE" val="d"/>
  <p:tag name="KSO_WM_UNIT_INDEX" val="1_1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4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4"/>
  <p:tag name="KSO_WM_TEMPLATE_CATEGORY" val="custom"/>
  <p:tag name="KSO_WM_DIAGRAM_MAX_ITEMCNT" val="6"/>
  <p:tag name="KSO_WM_DIAGRAM_MIN_ITEMCNT" val="2"/>
  <p:tag name="KSO_WM_DIAGRAM_VIRTUALLY_FRAME" val="{&quot;height&quot;:240.9055938720703,&quot;left&quot;:46.83251968503937,&quot;top&quot;:225.0943290482168,&quot;width&quot;:866.3350393700788}"/>
  <p:tag name="KSO_WM_DIAGRAM_COLOR_MATCH_VALUE" val="{&quot;shape&quot;:{&quot;fill&quot;:{&quot;gradient&quot;:[{&quot;brightness&quot;:0,&quot;colorType&quot;:1,&quot;foreColorIndex&quot;:5,&quot;pos&quot;:0.17000000178813934,&quot;transparency&quot;:0},{&quot;brightness&quot;:0,&quot;colorType&quot;:1,&quot;foreColorIndex&quot;:6,&quot;pos&quot;:0.7200000286102295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3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4"/>
  <p:tag name="KSO_WM_TEMPLATE_CATEGORY" val="custom"/>
  <p:tag name="KSO_WM_UNIT_ISCONTENTSTITLE" val="0"/>
  <p:tag name="KSO_WM_UNIT_PRESET_TEXT" val="单击此处&#10;添加文档标题"/>
  <p:tag name="KSO_WM_UNIT_TEXT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3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3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1_Office 主题​​">
  <a:themeElements>
    <a:clrScheme name="">
      <a:dk1>
        <a:srgbClr val="333333"/>
      </a:dk1>
      <a:lt1>
        <a:srgbClr val="FFFFFF"/>
      </a:lt1>
      <a:dk2>
        <a:srgbClr val="031A2F"/>
      </a:dk2>
      <a:lt2>
        <a:srgbClr val="E6EFFE"/>
      </a:lt2>
      <a:accent1>
        <a:srgbClr val="3758FB"/>
      </a:accent1>
      <a:accent2>
        <a:srgbClr val="419BFD"/>
      </a:accent2>
      <a:accent3>
        <a:srgbClr val="6542FC"/>
      </a:accent3>
      <a:accent4>
        <a:srgbClr val="9B42FC"/>
      </a:accent4>
      <a:accent5>
        <a:srgbClr val="D042FC"/>
      </a:accent5>
      <a:accent6>
        <a:srgbClr val="FB43CB"/>
      </a:accent6>
      <a:hlink>
        <a:srgbClr val="0026E5"/>
      </a:hlink>
      <a:folHlink>
        <a:srgbClr val="7E1FAD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7373</TotalTime>
  <Words>1193</Words>
  <Application>Microsoft Macintosh PowerPoint</Application>
  <PresentationFormat>宽屏</PresentationFormat>
  <Paragraphs>353</Paragraphs>
  <Slides>26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等线</vt:lpstr>
      <vt:lpstr>黑体</vt:lpstr>
      <vt:lpstr>华文新魏</vt:lpstr>
      <vt:lpstr>楷体</vt:lpstr>
      <vt:lpstr>宋体</vt:lpstr>
      <vt:lpstr>微软雅黑</vt:lpstr>
      <vt:lpstr>Baoli TC Regular</vt:lpstr>
      <vt:lpstr>PingFang SC Light</vt:lpstr>
      <vt:lpstr>Roboto</vt:lpstr>
      <vt:lpstr>Abadi</vt:lpstr>
      <vt:lpstr>Arial</vt:lpstr>
      <vt:lpstr>Calibri</vt:lpstr>
      <vt:lpstr>Garamond</vt:lpstr>
      <vt:lpstr>Helvetica</vt:lpstr>
      <vt:lpstr>Helvetica-Bold</vt:lpstr>
      <vt:lpstr>Impact</vt:lpstr>
      <vt:lpstr>Segoe Print</vt:lpstr>
      <vt:lpstr>Times New Roman</vt:lpstr>
      <vt:lpstr>Verdana</vt:lpstr>
      <vt:lpstr>Wingdings</vt:lpstr>
      <vt:lpstr>1_Office 主题​​</vt:lpstr>
      <vt:lpstr>Design and Prospect of MELODY in China</vt:lpstr>
      <vt:lpstr>Outlines</vt:lpstr>
      <vt:lpstr>PowerPoint 演示文稿</vt:lpstr>
      <vt:lpstr>PowerPoint 演示文稿</vt:lpstr>
      <vt:lpstr>China Spallation Neutron Source</vt:lpstr>
      <vt:lpstr>China Spallation Neutron Source（CSNS）</vt:lpstr>
      <vt:lpstr>CSNS II Project (Approved on Jan. 11, 2024)</vt:lpstr>
      <vt:lpstr>Chinese Muon Community</vt:lpstr>
      <vt:lpstr>Architectural Design of MELODY</vt:lpstr>
      <vt:lpstr>Overview of MELODY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Muonium to Anti-muonium conversion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MELODY</dc:title>
  <dc:creator/>
  <cp:lastModifiedBy>Yu Bao</cp:lastModifiedBy>
  <cp:revision>151</cp:revision>
  <dcterms:created xsi:type="dcterms:W3CDTF">2024-12-28T00:11:00Z</dcterms:created>
  <dcterms:modified xsi:type="dcterms:W3CDTF">2025-05-26T10:04:53Z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/>
  </property>
</Properties>
</file>