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4"/>
  </p:notesMasterIdLst>
  <p:handoutMasterIdLst>
    <p:handoutMasterId r:id="rId35"/>
  </p:handoutMasterIdLst>
  <p:sldIdLst>
    <p:sldId id="415" r:id="rId2"/>
    <p:sldId id="489" r:id="rId3"/>
    <p:sldId id="490" r:id="rId4"/>
    <p:sldId id="491" r:id="rId5"/>
    <p:sldId id="492" r:id="rId6"/>
    <p:sldId id="493" r:id="rId7"/>
    <p:sldId id="494" r:id="rId8"/>
    <p:sldId id="461" r:id="rId9"/>
    <p:sldId id="463" r:id="rId10"/>
    <p:sldId id="464" r:id="rId11"/>
    <p:sldId id="465" r:id="rId12"/>
    <p:sldId id="466" r:id="rId13"/>
    <p:sldId id="469" r:id="rId14"/>
    <p:sldId id="467" r:id="rId15"/>
    <p:sldId id="477" r:id="rId16"/>
    <p:sldId id="468" r:id="rId17"/>
    <p:sldId id="481" r:id="rId18"/>
    <p:sldId id="484" r:id="rId19"/>
    <p:sldId id="485" r:id="rId20"/>
    <p:sldId id="488" r:id="rId21"/>
    <p:sldId id="478" r:id="rId22"/>
    <p:sldId id="479" r:id="rId23"/>
    <p:sldId id="441" r:id="rId24"/>
    <p:sldId id="483" r:id="rId25"/>
    <p:sldId id="482" r:id="rId26"/>
    <p:sldId id="480" r:id="rId27"/>
    <p:sldId id="486" r:id="rId28"/>
    <p:sldId id="462" r:id="rId29"/>
    <p:sldId id="470" r:id="rId30"/>
    <p:sldId id="471" r:id="rId31"/>
    <p:sldId id="475" r:id="rId32"/>
    <p:sldId id="476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190" userDrawn="1">
          <p15:clr>
            <a:srgbClr val="A4A3A4"/>
          </p15:clr>
        </p15:guide>
        <p15:guide id="8" pos="2188" userDrawn="1">
          <p15:clr>
            <a:srgbClr val="A4A3A4"/>
          </p15:clr>
        </p15:guide>
        <p15:guide id="9" pos="5026" userDrawn="1">
          <p15:clr>
            <a:srgbClr val="A4A3A4"/>
          </p15:clr>
        </p15:guide>
        <p15:guide id="10" pos="2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BC5F2B"/>
    <a:srgbClr val="E95125"/>
    <a:srgbClr val="3C5A77"/>
    <a:srgbClr val="F37C23"/>
    <a:srgbClr val="32547A"/>
    <a:srgbClr val="B8561A"/>
    <a:srgbClr val="B65A1F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8A194B-9503-48C9-BD65-75F6846DA453}" v="8" dt="2024-06-21T08:12:4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67" autoAdjust="0"/>
    <p:restoredTop sz="94649" autoAdjust="0"/>
  </p:normalViewPr>
  <p:slideViewPr>
    <p:cSldViewPr snapToGrid="0" snapToObjects="1">
      <p:cViewPr varScale="1">
        <p:scale>
          <a:sx n="83" d="100"/>
          <a:sy n="83" d="100"/>
        </p:scale>
        <p:origin x="2304" y="18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770536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99B34B1-23BE-4AE5-8048-1B0ACDDEA6D9}"/>
              </a:ext>
            </a:extLst>
          </p:cNvPr>
          <p:cNvCxnSpPr>
            <a:cxnSpLocks/>
          </p:cNvCxnSpPr>
          <p:nvPr userDrawn="1"/>
        </p:nvCxnSpPr>
        <p:spPr>
          <a:xfrm>
            <a:off x="154614" y="389109"/>
            <a:ext cx="8708834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30940-82EF-5202-8733-1E655169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9A9DA-B05A-4974-852B-993F24EE32EC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8E993-F406-B684-4704-E3DE1A67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A1AA5-E148-D942-F06F-D14C4C172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66623" y="94102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535443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FE702B2-AF3E-4A11-A5C7-79B538D79D00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526694F-5959-19DA-82BF-7CF795E3E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6264" y="6447356"/>
            <a:ext cx="3231471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D646D2-7FA9-86F4-C8B1-43773F1F7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6D49C4-3E22-416A-9923-DC364379D0CC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DC2F3D4-0063-19AA-E996-5A64130BB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2078DF-0BC4-7D67-BD43-B4823173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6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70059" y="197484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014395"/>
            <a:ext cx="3990750" cy="437266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014395"/>
            <a:ext cx="3990750" cy="437266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3BB432-902A-5CFF-2ABB-C65085896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F90822-57FD-41A4-9D5C-707BDE04A10F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57A11E-B854-2DF4-CB08-9AACA3AB5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D8B38-4B5E-B74E-1A3E-87FD42786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979056"/>
            <a:ext cx="8229600" cy="526829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4026" y="213293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36F583-FFD6-DC71-7A51-343C6A7C1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B44AD32-BAAA-4F7A-AD5C-8DC8CA0CC1C4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FDCE2E-EDF0-3841-0BE3-ECD278BAE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5D9F35-B62E-F646-22AE-790E8D78A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5276A7-9902-4205-5F08-6ED87D3CB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5B22EB-E430-4461-B004-8C9C302AD7B0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056585-D87E-A404-3B8D-C51FE3CCF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8DE880-7B2E-9D56-2510-9DBBAAEB7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956337"/>
            <a:ext cx="4959767" cy="5299607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60" y="136367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60" y="956337"/>
            <a:ext cx="3004665" cy="42975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245016-386E-F433-BA97-6C6F0C139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20" y="6549551"/>
            <a:ext cx="1125071" cy="15127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69820B-5683-4FB4-905F-C775397132E9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3F3E38-2273-421F-42A4-B01647019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30370-6636-B013-01FE-B09E7DCA2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942109"/>
            <a:ext cx="8229600" cy="47726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145919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A1099C-B9B3-40FA-99C0-4FA6932F68EA}" type="datetime1">
              <a:rPr lang="it-IT" smtClean="0">
                <a:latin typeface="Helvetica"/>
                <a:cs typeface="Helvetica"/>
              </a:rPr>
              <a:t>21/06/24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5783" y="6428812"/>
            <a:ext cx="1995053" cy="2720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614" y="6542127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54615" y="6366856"/>
            <a:ext cx="8756495" cy="0"/>
          </a:xfrm>
          <a:prstGeom prst="line">
            <a:avLst/>
          </a:prstGeom>
          <a:ln w="41275"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AD808E7B-E27D-EC39-F32F-0E5A891D89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16850" y="6330486"/>
            <a:ext cx="772535" cy="6024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4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6" r:id="rId8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1E5D202-F293-479D-B69F-3D2795E1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0" y="1075343"/>
            <a:ext cx="8554065" cy="2541314"/>
          </a:xfrm>
        </p:spPr>
        <p:txBody>
          <a:bodyPr>
            <a:noAutofit/>
          </a:bodyPr>
          <a:lstStyle/>
          <a:p>
            <a:pPr algn="ctr"/>
            <a:br>
              <a:rPr lang="it-IT" sz="5400" dirty="0"/>
            </a:br>
            <a:r>
              <a:rPr lang="it-IT" sz="5400" dirty="0"/>
              <a:t>GRAIN </a:t>
            </a:r>
            <a:br>
              <a:rPr lang="it-IT" sz="5400" dirty="0"/>
            </a:br>
            <a:r>
              <a:rPr lang="it-IT" sz="5400" dirty="0"/>
              <a:t>plan of activities</a:t>
            </a:r>
            <a:br>
              <a:rPr lang="it-IT" sz="5400" dirty="0"/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4EAB4D-D8A0-4863-85C0-4EA7377A771D}"/>
              </a:ext>
            </a:extLst>
          </p:cNvPr>
          <p:cNvSpPr txBox="1"/>
          <p:nvPr/>
        </p:nvSpPr>
        <p:spPr>
          <a:xfrm>
            <a:off x="2510665" y="4350532"/>
            <a:ext cx="3852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Alessandro Montanari </a:t>
            </a: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Meeting DUNE Italia – 21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Giu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2024 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28D4313-EAEA-E506-FD75-E34336557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62" y="4312624"/>
            <a:ext cx="1104900" cy="4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E01CD7-75A0-039C-B2FA-4BA85F36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SAND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376BC4-0A93-37C6-3B00-6F78F96911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845416"/>
          </a:xfrm>
        </p:spPr>
        <p:txBody>
          <a:bodyPr/>
          <a:lstStyle/>
          <a:p>
            <a:r>
              <a:rPr lang="it-IT" dirty="0"/>
              <a:t>KLOE </a:t>
            </a:r>
            <a:r>
              <a:rPr lang="it-IT" dirty="0" err="1"/>
              <a:t>Superconducting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/EM </a:t>
            </a:r>
            <a:r>
              <a:rPr lang="it-IT" dirty="0" err="1"/>
              <a:t>Calorimeter</a:t>
            </a:r>
            <a:r>
              <a:rPr lang="it-IT" dirty="0"/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E9FA9A-9253-D3D0-58E9-1959FB9E8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8451EE-5B5A-EBAE-03AA-09C83C2D4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8" name="Picture 7" descr="A large round metal object with a yellow and red object&#10;&#10;Description automatically generated with medium confidence">
            <a:extLst>
              <a:ext uri="{FF2B5EF4-FFF2-40B4-BE49-F238E27FC236}">
                <a16:creationId xmlns:a16="http://schemas.microsoft.com/office/drawing/2014/main" id="{0D315091-32A0-1833-BA24-36E3E410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7" y="2167003"/>
            <a:ext cx="6768069" cy="379587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5F1342-6E81-27E9-D139-5BF094D0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28" y="1457245"/>
            <a:ext cx="3153677" cy="23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2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DC3127-CB46-918D-24BC-D26BFB67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GRAIN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3D5110-AA7D-26B7-EDC1-47D0DB03540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79505" y="649569"/>
            <a:ext cx="8232771" cy="754355"/>
          </a:xfrm>
        </p:spPr>
        <p:txBody>
          <a:bodyPr/>
          <a:lstStyle/>
          <a:p>
            <a:r>
              <a:rPr lang="it-IT" dirty="0"/>
              <a:t>Argon target (control of </a:t>
            </a:r>
            <a:r>
              <a:rPr lang="it-IT" dirty="0" err="1"/>
              <a:t>systematics</a:t>
            </a:r>
            <a:r>
              <a:rPr lang="it-IT" dirty="0"/>
              <a:t>)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72989D-6508-D08F-15AC-09AEA238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9FE607-569C-A5CF-6940-FB25614B3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19113CD5-F4AC-A7AD-6D18-E258E6DD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5" y="3723023"/>
            <a:ext cx="5553517" cy="2604600"/>
          </a:xfrm>
          <a:prstGeom prst="rect">
            <a:avLst/>
          </a:prstGeom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3C672536-632A-7F0E-219E-AECF561F4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10" y="1026746"/>
            <a:ext cx="6241913" cy="31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9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4FC8B-2AFA-D2C1-049B-5B1F9FD8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GRAIN </a:t>
            </a:r>
            <a:r>
              <a:rPr lang="it-IT" dirty="0" err="1"/>
              <a:t>cryostat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9F34C2-F7CF-4281-E909-AD7862451CD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904315"/>
          </a:xfrm>
        </p:spPr>
        <p:txBody>
          <a:bodyPr>
            <a:normAutofit lnSpcReduction="10000"/>
          </a:bodyPr>
          <a:lstStyle/>
          <a:p>
            <a:r>
              <a:rPr lang="it-IT" dirty="0"/>
              <a:t>1 T of </a:t>
            </a:r>
            <a:r>
              <a:rPr lang="it-IT" dirty="0" err="1"/>
              <a:t>liquid</a:t>
            </a:r>
            <a:r>
              <a:rPr lang="it-IT" dirty="0"/>
              <a:t> Argon</a:t>
            </a:r>
          </a:p>
          <a:p>
            <a:r>
              <a:rPr lang="it-IT" dirty="0"/>
              <a:t>Innovative Track imaging (</a:t>
            </a:r>
            <a:r>
              <a:rPr lang="it-IT" dirty="0" err="1"/>
              <a:t>instead</a:t>
            </a:r>
            <a:r>
              <a:rPr lang="it-IT" dirty="0"/>
              <a:t> of TPC)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AE50DC-CC81-A9E3-C931-2C63466F6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FE3E0A-A7F7-6262-5121-7DD3BBFDC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Segnaposto contenuto 4" descr="Immagine che contiene cielo, luce&#10;&#10;Descrizione generata automaticamente">
            <a:extLst>
              <a:ext uri="{FF2B5EF4-FFF2-40B4-BE49-F238E27FC236}">
                <a16:creationId xmlns:a16="http://schemas.microsoft.com/office/drawing/2014/main" id="{D752FBE9-EB94-B277-8A0C-23B4C259D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r="18424"/>
          <a:stretch/>
        </p:blipFill>
        <p:spPr>
          <a:xfrm>
            <a:off x="2251449" y="1909020"/>
            <a:ext cx="4641101" cy="42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B2B823-3FE8-5BA5-B7C5-3CAB978B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Photosensor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BA7C5-4EDB-F889-4CD0-603A58B18E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3576" y="918035"/>
            <a:ext cx="8232771" cy="1369291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Matrices</a:t>
            </a:r>
            <a:r>
              <a:rPr lang="it-IT" dirty="0"/>
              <a:t> of Silicon </a:t>
            </a:r>
            <a:r>
              <a:rPr lang="it-IT" dirty="0" err="1"/>
              <a:t>PhotoMultipliers</a:t>
            </a:r>
            <a:endParaRPr lang="it-IT" dirty="0"/>
          </a:p>
          <a:p>
            <a:pPr lvl="1"/>
            <a:r>
              <a:rPr lang="it-IT" dirty="0"/>
              <a:t>From Hamamatsu </a:t>
            </a:r>
            <a:r>
              <a:rPr lang="it-IT" dirty="0" err="1"/>
              <a:t>different</a:t>
            </a:r>
            <a:r>
              <a:rPr lang="it-IT" dirty="0"/>
              <a:t> models and sizes</a:t>
            </a:r>
          </a:p>
          <a:p>
            <a:pPr lvl="1">
              <a:buFontTx/>
              <a:buChar char="-"/>
            </a:pPr>
            <a:r>
              <a:rPr lang="it-IT" dirty="0" err="1"/>
              <a:t>Choose</a:t>
            </a:r>
            <a:r>
              <a:rPr lang="it-IT" dirty="0"/>
              <a:t> to work </a:t>
            </a:r>
            <a:r>
              <a:rPr lang="it-IT" dirty="0" err="1"/>
              <a:t>now</a:t>
            </a:r>
            <a:r>
              <a:rPr lang="it-IT" dirty="0"/>
              <a:t> with 16x16 </a:t>
            </a:r>
            <a:r>
              <a:rPr lang="it-IT" dirty="0" err="1"/>
              <a:t>matrices</a:t>
            </a:r>
            <a:r>
              <a:rPr lang="it-IT" dirty="0"/>
              <a:t> of 1x1 mm</a:t>
            </a:r>
            <a:r>
              <a:rPr lang="it-IT" baseline="30000" dirty="0"/>
              <a:t>2</a:t>
            </a:r>
            <a:r>
              <a:rPr lang="it-IT" dirty="0"/>
              <a:t> or 3x3 mm</a:t>
            </a:r>
            <a:r>
              <a:rPr lang="it-IT" baseline="30000" dirty="0"/>
              <a:t>2</a:t>
            </a:r>
            <a:r>
              <a:rPr lang="it-IT" dirty="0"/>
              <a:t> SiPM</a:t>
            </a:r>
          </a:p>
          <a:p>
            <a:pPr lvl="1">
              <a:buFontTx/>
              <a:buChar char="-"/>
            </a:pPr>
            <a:r>
              <a:rPr lang="it-IT" dirty="0"/>
              <a:t>256 </a:t>
            </a:r>
            <a:r>
              <a:rPr lang="it-IT" dirty="0" err="1"/>
              <a:t>is</a:t>
            </a:r>
            <a:r>
              <a:rPr lang="it-IT" dirty="0"/>
              <a:t> the maximum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count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afford</a:t>
            </a:r>
            <a:r>
              <a:rPr lang="it-IT" dirty="0"/>
              <a:t> with </a:t>
            </a:r>
            <a:r>
              <a:rPr lang="it-IT" dirty="0" err="1"/>
              <a:t>presently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electronics</a:t>
            </a:r>
            <a:r>
              <a:rPr lang="it-IT" dirty="0"/>
              <a:t> (ASIC)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C8CBDE-BB51-EEB5-A28A-AC8FEE380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D93B10-1937-B73A-5791-CB20D55F8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11C32D6-7566-FA5D-A9F3-420FCB11406C}"/>
              </a:ext>
            </a:extLst>
          </p:cNvPr>
          <p:cNvSpPr txBox="1">
            <a:spLocks/>
          </p:cNvSpPr>
          <p:nvPr/>
        </p:nvSpPr>
        <p:spPr>
          <a:xfrm>
            <a:off x="517848" y="1073331"/>
            <a:ext cx="10977028" cy="20426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68DCAFF6-4AFF-C605-8A4A-699DE37E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817" y="2636047"/>
            <a:ext cx="2822815" cy="2909997"/>
          </a:xfrm>
          <a:prstGeom prst="rect">
            <a:avLst/>
          </a:prstGeom>
        </p:spPr>
      </p:pic>
      <p:pic>
        <p:nvPicPr>
          <p:cNvPr id="9" name="Immagine 10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65B48918-35F6-95E6-A811-10013A62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84" y="2613601"/>
            <a:ext cx="2880639" cy="2909997"/>
          </a:xfrm>
          <a:prstGeom prst="rect">
            <a:avLst/>
          </a:prstGeom>
        </p:spPr>
      </p:pic>
      <p:cxnSp>
        <p:nvCxnSpPr>
          <p:cNvPr id="10" name="Connettore 2 12">
            <a:extLst>
              <a:ext uri="{FF2B5EF4-FFF2-40B4-BE49-F238E27FC236}">
                <a16:creationId xmlns:a16="http://schemas.microsoft.com/office/drawing/2014/main" id="{6687C5BE-DAEA-5683-8864-6F88D7F02E20}"/>
              </a:ext>
            </a:extLst>
          </p:cNvPr>
          <p:cNvCxnSpPr/>
          <p:nvPr/>
        </p:nvCxnSpPr>
        <p:spPr>
          <a:xfrm>
            <a:off x="7682964" y="3248528"/>
            <a:ext cx="0" cy="151074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7944CA56-490B-5CE2-B156-11B6F4F941A6}"/>
              </a:ext>
            </a:extLst>
          </p:cNvPr>
          <p:cNvSpPr txBox="1"/>
          <p:nvPr/>
        </p:nvSpPr>
        <p:spPr>
          <a:xfrm>
            <a:off x="7682964" y="3622157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5 cm</a:t>
            </a:r>
          </a:p>
        </p:txBody>
      </p:sp>
      <p:cxnSp>
        <p:nvCxnSpPr>
          <p:cNvPr id="12" name="Connettore 2 14">
            <a:extLst>
              <a:ext uri="{FF2B5EF4-FFF2-40B4-BE49-F238E27FC236}">
                <a16:creationId xmlns:a16="http://schemas.microsoft.com/office/drawing/2014/main" id="{31480EDB-322F-DD25-C39A-A0F89FAC5715}"/>
              </a:ext>
            </a:extLst>
          </p:cNvPr>
          <p:cNvCxnSpPr>
            <a:cxnSpLocks/>
          </p:cNvCxnSpPr>
          <p:nvPr/>
        </p:nvCxnSpPr>
        <p:spPr>
          <a:xfrm>
            <a:off x="3269947" y="3710448"/>
            <a:ext cx="0" cy="675454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5154656D-2380-F17D-F86C-675DFDF3019B}"/>
              </a:ext>
            </a:extLst>
          </p:cNvPr>
          <p:cNvSpPr txBox="1"/>
          <p:nvPr/>
        </p:nvSpPr>
        <p:spPr>
          <a:xfrm>
            <a:off x="3322955" y="383187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14959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112FCF-DB0A-2221-EF1C-050D36A7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with Coded Aperture masks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F865AC-07A0-EB69-CD47-70EEBCEA629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00418" y="1211032"/>
            <a:ext cx="3254537" cy="26584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Coded aperture mask techniques were developed as the evolution of a single pinhole camera</a:t>
            </a:r>
          </a:p>
          <a:p>
            <a:pPr marL="54133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matrix of multiple pinholes to improve light collection and reduce exposure time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 formed on sensor is the superimposition of multiple pinhole images </a:t>
            </a:r>
            <a:r>
              <a:rPr lang="it-IT" dirty="0"/>
              <a:t>….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6DF9F1-BA0F-D48F-CC37-BCB1AA99C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589C14-D8D6-0401-E5D9-E5674C25D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8220048-2E12-F5F4-C2D4-558E0B83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06" y="941372"/>
            <a:ext cx="3871310" cy="23308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78B2FD-2922-7141-8856-F1B5C701EAE7}"/>
              </a:ext>
            </a:extLst>
          </p:cNvPr>
          <p:cNvSpPr txBox="1">
            <a:spLocks/>
          </p:cNvSpPr>
          <p:nvPr/>
        </p:nvSpPr>
        <p:spPr>
          <a:xfrm>
            <a:off x="4886703" y="1144784"/>
            <a:ext cx="3648075" cy="308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A13F30-CAB5-2B1A-18EE-8C6470C9BFED}"/>
              </a:ext>
            </a:extLst>
          </p:cNvPr>
          <p:cNvSpPr txBox="1">
            <a:spLocks/>
          </p:cNvSpPr>
          <p:nvPr/>
        </p:nvSpPr>
        <p:spPr>
          <a:xfrm>
            <a:off x="4984297" y="4509269"/>
            <a:ext cx="3480318" cy="1184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Advantages: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Good light transmission (50%)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Good depth of field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Small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volume</a:t>
            </a:r>
          </a:p>
        </p:txBody>
      </p:sp>
      <p:pic>
        <p:nvPicPr>
          <p:cNvPr id="4" name="Picture 3" descr="A green and silver electronic device with wires and blue cables&#10;&#10;Description automatically generated">
            <a:extLst>
              <a:ext uri="{FF2B5EF4-FFF2-40B4-BE49-F238E27FC236}">
                <a16:creationId xmlns:a16="http://schemas.microsoft.com/office/drawing/2014/main" id="{A1CA229F-D39B-F307-55D1-627C50FE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027" y="3428493"/>
            <a:ext cx="2146923" cy="28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D16D-5F53-7FA1-3811-88BB6381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Optics with Lenses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12873-C0E0-BEE5-21F7-B42637085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0BECE-0947-5E11-84A4-BFFF6F57D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Immagine 9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7099B73-7937-745B-3E1B-A20E112A17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1816">
            <a:off x="3360492" y="1080159"/>
            <a:ext cx="2423014" cy="1606362"/>
          </a:xfrm>
          <a:prstGeom prst="rect">
            <a:avLst/>
          </a:prstGeom>
        </p:spPr>
      </p:pic>
      <p:pic>
        <p:nvPicPr>
          <p:cNvPr id="8" name="Immagine 10">
            <a:extLst>
              <a:ext uri="{FF2B5EF4-FFF2-40B4-BE49-F238E27FC236}">
                <a16:creationId xmlns:a16="http://schemas.microsoft.com/office/drawing/2014/main" id="{01F38F7A-5C4E-B122-4DDF-27E7B4D6F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15" t="6630" b="14727"/>
          <a:stretch/>
        </p:blipFill>
        <p:spPr>
          <a:xfrm>
            <a:off x="666623" y="1173231"/>
            <a:ext cx="2954938" cy="1420221"/>
          </a:xfrm>
          <a:prstGeom prst="rect">
            <a:avLst/>
          </a:prstGeom>
        </p:spPr>
      </p:pic>
      <p:pic>
        <p:nvPicPr>
          <p:cNvPr id="10" name="Immagine 6" descr="Immagine che contiene Ricambio auto, metallo, macchina, cilindro&#10;&#10;Descrizione generata automaticamente">
            <a:extLst>
              <a:ext uri="{FF2B5EF4-FFF2-40B4-BE49-F238E27FC236}">
                <a16:creationId xmlns:a16="http://schemas.microsoft.com/office/drawing/2014/main" id="{11D217BF-D168-2E5F-97B5-D8D33D066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38" y="782350"/>
            <a:ext cx="2310637" cy="2006177"/>
          </a:xfrm>
          <a:prstGeom prst="rect">
            <a:avLst/>
          </a:prstGeom>
        </p:spPr>
      </p:pic>
      <p:pic>
        <p:nvPicPr>
          <p:cNvPr id="11" name="Immagine 7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0C09BE18-0F19-318D-C3FB-1687C4F3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505" y="3429000"/>
            <a:ext cx="4884070" cy="2839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8C5D33-F27C-88EB-02E7-CB57C4BD2FD1}"/>
              </a:ext>
            </a:extLst>
          </p:cNvPr>
          <p:cNvSpPr txBox="1"/>
          <p:nvPr/>
        </p:nvSpPr>
        <p:spPr>
          <a:xfrm>
            <a:off x="463497" y="892770"/>
            <a:ext cx="83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Type</a:t>
            </a:r>
            <a:r>
              <a:rPr lang="it-IT" b="1" dirty="0"/>
              <a:t>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BA688-160A-3006-44D8-9200950A5895}"/>
              </a:ext>
            </a:extLst>
          </p:cNvPr>
          <p:cNvSpPr txBox="1"/>
          <p:nvPr/>
        </p:nvSpPr>
        <p:spPr>
          <a:xfrm>
            <a:off x="1398193" y="3710929"/>
            <a:ext cx="82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Type</a:t>
            </a:r>
            <a:r>
              <a:rPr lang="it-IT" b="1" dirty="0"/>
              <a:t>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F434A4-6FF3-04D7-5888-364C41A05EB7}"/>
              </a:ext>
            </a:extLst>
          </p:cNvPr>
          <p:cNvSpPr/>
          <p:nvPr/>
        </p:nvSpPr>
        <p:spPr>
          <a:xfrm>
            <a:off x="2956264" y="3429000"/>
            <a:ext cx="2500240" cy="466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04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5AE34-5CC4-DA06-ED07-CF7D32D5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Track </a:t>
            </a:r>
            <a:r>
              <a:rPr lang="it-IT" dirty="0" err="1"/>
              <a:t>Reconstruction</a:t>
            </a:r>
            <a:r>
              <a:rPr lang="it-IT" dirty="0"/>
              <a:t> with </a:t>
            </a:r>
            <a:r>
              <a:rPr lang="it-IT" dirty="0" err="1"/>
              <a:t>masks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E0FC18-CE08-A68B-7BAA-F2FA01CC7E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666786"/>
          </a:xfrm>
        </p:spPr>
        <p:txBody>
          <a:bodyPr/>
          <a:lstStyle/>
          <a:p>
            <a:r>
              <a:rPr lang="it-IT" dirty="0" err="1"/>
              <a:t>Algorythm</a:t>
            </a:r>
            <a:r>
              <a:rPr lang="it-IT" dirty="0"/>
              <a:t> running on </a:t>
            </a:r>
            <a:r>
              <a:rPr lang="it-IT" dirty="0" err="1"/>
              <a:t>GPUs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BE7F55-6C52-F3E5-5C6B-8ED5FF48D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C6CA9C-AFFD-B850-85B5-FBE6C0D1A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grpSp>
        <p:nvGrpSpPr>
          <p:cNvPr id="4" name="Gruppo 34">
            <a:extLst>
              <a:ext uri="{FF2B5EF4-FFF2-40B4-BE49-F238E27FC236}">
                <a16:creationId xmlns:a16="http://schemas.microsoft.com/office/drawing/2014/main" id="{EE4028E8-692B-759E-437D-E182A68B7E2B}"/>
              </a:ext>
            </a:extLst>
          </p:cNvPr>
          <p:cNvGrpSpPr/>
          <p:nvPr/>
        </p:nvGrpSpPr>
        <p:grpSpPr>
          <a:xfrm>
            <a:off x="454025" y="1877597"/>
            <a:ext cx="3501866" cy="3102805"/>
            <a:chOff x="7521679" y="1251826"/>
            <a:chExt cx="4270852" cy="3784160"/>
          </a:xfrm>
        </p:grpSpPr>
        <p:pic>
          <p:nvPicPr>
            <p:cNvPr id="9" name="Picture 2" descr="A white lines on a black background&#10;&#10;Description automatically generated">
              <a:extLst>
                <a:ext uri="{FF2B5EF4-FFF2-40B4-BE49-F238E27FC236}">
                  <a16:creationId xmlns:a16="http://schemas.microsoft.com/office/drawing/2014/main" id="{BAE43A3E-F7BC-FBFC-FB9F-4E36818F7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26" t="1372" r="3949"/>
            <a:stretch/>
          </p:blipFill>
          <p:spPr>
            <a:xfrm>
              <a:off x="7521679" y="1251826"/>
              <a:ext cx="4132027" cy="3784160"/>
            </a:xfrm>
            <a:prstGeom prst="rect">
              <a:avLst/>
            </a:prstGeom>
          </p:spPr>
        </p:pic>
        <p:sp>
          <p:nvSpPr>
            <p:cNvPr id="10" name="CasellaDiTesto 7">
              <a:extLst>
                <a:ext uri="{FF2B5EF4-FFF2-40B4-BE49-F238E27FC236}">
                  <a16:creationId xmlns:a16="http://schemas.microsoft.com/office/drawing/2014/main" id="{07D5C2B1-9BA7-B2FA-A82C-BE0B18B5029F}"/>
                </a:ext>
              </a:extLst>
            </p:cNvPr>
            <p:cNvSpPr txBox="1"/>
            <p:nvPr/>
          </p:nvSpPr>
          <p:spPr>
            <a:xfrm>
              <a:off x="8211229" y="4659052"/>
              <a:ext cx="3581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2">
                      <a:lumMod val="60000"/>
                      <a:lumOff val="40000"/>
                    </a:schemeClr>
                  </a:solidFill>
                  <a:ea typeface="+mj-lt"/>
                  <a:cs typeface="+mj-lt"/>
                </a:rPr>
                <a:t>Detector layout</a:t>
              </a:r>
              <a:endParaRPr lang="it-IT" sz="1800" dirty="0">
                <a:solidFill>
                  <a:schemeClr val="bg2">
                    <a:lumMod val="60000"/>
                    <a:lumOff val="40000"/>
                  </a:schemeClr>
                </a:solidFill>
                <a:cs typeface="Calibri"/>
              </a:endParaRP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0F22E9D4-4191-656A-FA2C-4B54227CD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7" t="10015" r="6819" b="9945"/>
          <a:stretch/>
        </p:blipFill>
        <p:spPr>
          <a:xfrm>
            <a:off x="4407455" y="1639262"/>
            <a:ext cx="4149424" cy="3330108"/>
          </a:xfrm>
          <a:prstGeom prst="rect">
            <a:avLst/>
          </a:prstGeom>
        </p:spPr>
      </p:pic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2E2081BA-BC6F-C6E2-4F7C-DFB2347B762B}"/>
              </a:ext>
            </a:extLst>
          </p:cNvPr>
          <p:cNvSpPr txBox="1"/>
          <p:nvPr/>
        </p:nvSpPr>
        <p:spPr>
          <a:xfrm>
            <a:off x="5758231" y="2048496"/>
            <a:ext cx="1505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+mj-lt"/>
                <a:cs typeface="+mj-lt"/>
              </a:rPr>
              <a:t>ν</a:t>
            </a:r>
            <a:r>
              <a:rPr lang="en-US" baseline="-25000" dirty="0">
                <a:ea typeface="+mj-lt"/>
                <a:cs typeface="+mj-lt"/>
              </a:rPr>
              <a:t>µ  </a:t>
            </a:r>
            <a:r>
              <a:rPr lang="en-US" dirty="0">
                <a:ea typeface="+mj-lt"/>
                <a:cs typeface="+mj-lt"/>
              </a:rPr>
              <a:t>→ µ + p   </a:t>
            </a:r>
            <a:endParaRPr lang="it-IT" sz="1800" dirty="0">
              <a:cs typeface="Calibri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05594D6-9A0F-F2B7-51A0-35039162468B}"/>
              </a:ext>
            </a:extLst>
          </p:cNvPr>
          <p:cNvSpPr txBox="1"/>
          <p:nvPr/>
        </p:nvSpPr>
        <p:spPr>
          <a:xfrm>
            <a:off x="4977780" y="4077248"/>
            <a:ext cx="3008773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Reconstructed p</a:t>
            </a:r>
            <a:r>
              <a:rPr lang="en-US" sz="1600" b="1" dirty="0">
                <a:latin typeface="Calibri"/>
              </a:rPr>
              <a:t>hotons emission point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33110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9FFF-4C20-0D9C-6A17-AD78EFD7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Track </a:t>
            </a:r>
            <a:r>
              <a:rPr lang="it-IT" dirty="0" err="1"/>
              <a:t>Reconstruction</a:t>
            </a:r>
            <a:r>
              <a:rPr lang="it-IT" dirty="0"/>
              <a:t> with </a:t>
            </a:r>
            <a:r>
              <a:rPr lang="it-IT" dirty="0" err="1"/>
              <a:t>lenses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84308-8372-CCFD-3445-F4B025082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F8A81-6AC5-217A-B615-B05521202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DFDC2D9E-BA2E-B35A-95C8-07FF19C2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9" y="1110293"/>
            <a:ext cx="8817974" cy="48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0463-87A7-D8E7-21D8-3D973064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1" y="149753"/>
            <a:ext cx="8229600" cy="647102"/>
          </a:xfrm>
        </p:spPr>
        <p:txBody>
          <a:bodyPr/>
          <a:lstStyle/>
          <a:p>
            <a:r>
              <a:rPr lang="it-IT" dirty="0"/>
              <a:t>Test Facility in LNL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50684-E4FF-CEDE-23DE-DF0CF9D55E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474724"/>
          </a:xfrm>
        </p:spPr>
        <p:txBody>
          <a:bodyPr/>
          <a:lstStyle/>
          <a:p>
            <a:r>
              <a:rPr lang="it-IT" dirty="0" err="1"/>
              <a:t>Document</a:t>
            </a:r>
            <a:r>
              <a:rPr lang="it-IT" dirty="0"/>
              <a:t> on the </a:t>
            </a:r>
            <a:r>
              <a:rPr lang="it-IT" dirty="0" err="1"/>
              <a:t>proposal</a:t>
            </a:r>
            <a:r>
              <a:rPr lang="it-IT" dirty="0"/>
              <a:t> (pdf in </a:t>
            </a:r>
            <a:r>
              <a:rPr lang="it-IT" dirty="0" err="1"/>
              <a:t>today’s</a:t>
            </a:r>
            <a:r>
              <a:rPr lang="it-IT" dirty="0"/>
              <a:t> agenda):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9C394-CD34-B24D-043D-D57EEBE78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118E-BAAE-1AAF-182A-D75412B19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7DABD0B4-B4F0-8471-BDF1-C9AB22526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1" b="31935"/>
          <a:stretch/>
        </p:blipFill>
        <p:spPr>
          <a:xfrm>
            <a:off x="1835560" y="1521328"/>
            <a:ext cx="5472880" cy="4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6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7FE39-3453-983B-38AC-D95B7535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a Test Facility 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56A7CC-BE91-9F92-0C78-E9377157E28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it-IT" i="1" dirty="0"/>
              <a:t>Test detectors and </a:t>
            </a:r>
            <a:r>
              <a:rPr lang="it-IT" i="1" dirty="0" err="1"/>
              <a:t>verify</a:t>
            </a:r>
            <a:r>
              <a:rPr lang="it-IT" i="1" dirty="0"/>
              <a:t>/fixing:</a:t>
            </a:r>
            <a:endParaRPr lang="it-IT" dirty="0"/>
          </a:p>
          <a:p>
            <a:pPr lvl="1"/>
            <a:r>
              <a:rPr lang="it-IT" dirty="0" err="1"/>
              <a:t>Internal</a:t>
            </a:r>
            <a:r>
              <a:rPr lang="it-IT" dirty="0"/>
              <a:t> Vessel </a:t>
            </a:r>
            <a:r>
              <a:rPr lang="it-IT" dirty="0" err="1"/>
              <a:t>mechanics</a:t>
            </a:r>
            <a:r>
              <a:rPr lang="it-IT" dirty="0"/>
              <a:t> and </a:t>
            </a:r>
            <a:r>
              <a:rPr lang="it-IT" dirty="0" err="1"/>
              <a:t>cabling</a:t>
            </a:r>
            <a:endParaRPr lang="it-IT" dirty="0"/>
          </a:p>
          <a:p>
            <a:pPr lvl="1"/>
            <a:r>
              <a:rPr lang="it-IT" dirty="0"/>
              <a:t>sources of </a:t>
            </a:r>
            <a:r>
              <a:rPr lang="it-IT" dirty="0" err="1"/>
              <a:t>electronic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pPr lvl="1"/>
            <a:r>
              <a:rPr lang="it-IT" dirty="0" err="1"/>
              <a:t>bubble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</a:t>
            </a:r>
            <a:r>
              <a:rPr lang="it-IT" dirty="0" err="1"/>
              <a:t>cameras</a:t>
            </a:r>
            <a:r>
              <a:rPr lang="it-IT" dirty="0"/>
              <a:t> (</a:t>
            </a:r>
            <a:r>
              <a:rPr lang="it-IT" dirty="0" err="1"/>
              <a:t>subcooling</a:t>
            </a:r>
            <a:r>
              <a:rPr lang="it-IT" dirty="0"/>
              <a:t>,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output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integrity</a:t>
            </a:r>
            <a:endParaRPr lang="it-IT" dirty="0"/>
          </a:p>
          <a:p>
            <a:pPr lvl="1"/>
            <a:r>
              <a:rPr lang="it-IT" dirty="0"/>
              <a:t>clock </a:t>
            </a:r>
            <a:r>
              <a:rPr lang="it-IT" dirty="0" err="1"/>
              <a:t>distribution</a:t>
            </a:r>
            <a:r>
              <a:rPr lang="it-IT" dirty="0"/>
              <a:t> and </a:t>
            </a:r>
            <a:r>
              <a:rPr lang="it-IT" dirty="0" err="1"/>
              <a:t>frontend</a:t>
            </a:r>
            <a:r>
              <a:rPr lang="it-IT" dirty="0"/>
              <a:t> </a:t>
            </a:r>
            <a:r>
              <a:rPr lang="it-IT" dirty="0" err="1"/>
              <a:t>ASICs</a:t>
            </a:r>
            <a:r>
              <a:rPr lang="it-IT" dirty="0"/>
              <a:t> </a:t>
            </a:r>
            <a:r>
              <a:rPr lang="it-IT" dirty="0" err="1"/>
              <a:t>syncronization</a:t>
            </a:r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:</a:t>
            </a:r>
            <a:r>
              <a:rPr lang="it-IT" i="1" dirty="0"/>
              <a:t>Test </a:t>
            </a:r>
            <a:r>
              <a:rPr lang="it-IT" i="1" dirty="0" err="1"/>
              <a:t>proximity</a:t>
            </a:r>
            <a:r>
              <a:rPr lang="it-IT" i="1" dirty="0"/>
              <a:t> </a:t>
            </a:r>
            <a:r>
              <a:rPr lang="it-IT" i="1" dirty="0" err="1"/>
              <a:t>cryogenic</a:t>
            </a:r>
            <a:r>
              <a:rPr lang="it-IT" i="1" dirty="0"/>
              <a:t> system:</a:t>
            </a:r>
            <a:endParaRPr lang="it-IT" dirty="0"/>
          </a:p>
          <a:p>
            <a:pPr lvl="1"/>
            <a:r>
              <a:rPr lang="it-IT" dirty="0" err="1"/>
              <a:t>final</a:t>
            </a:r>
            <a:r>
              <a:rPr lang="it-IT" dirty="0"/>
              <a:t> system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sent</a:t>
            </a:r>
            <a:r>
              <a:rPr lang="it-IT" dirty="0"/>
              <a:t> to Fermilab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Piazza’s</a:t>
            </a:r>
            <a:r>
              <a:rPr lang="it-IT" dirty="0"/>
              <a:t> talk)</a:t>
            </a:r>
          </a:p>
          <a:p>
            <a:pPr lvl="1"/>
            <a:r>
              <a:rPr lang="it-IT" dirty="0"/>
              <a:t>Real LN2 </a:t>
            </a:r>
            <a:r>
              <a:rPr lang="it-IT" dirty="0" err="1"/>
              <a:t>consumption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cool down and </a:t>
            </a:r>
            <a:r>
              <a:rPr lang="it-IT" dirty="0" err="1"/>
              <a:t>static</a:t>
            </a:r>
            <a:endParaRPr lang="it-IT" dirty="0"/>
          </a:p>
          <a:p>
            <a:pPr lvl="1"/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50390-E3FE-792C-2094-667742028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72E55-BB3F-8AB2-CF6A-461ED1ECE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18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F977-DA51-35AE-C999-E24C8F7E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plan – draft 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17126-BFAF-D2E2-2F68-2EDED61B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6361D-39DE-FB7C-4C53-F4D2F1478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9" name="Picture 8" descr="A screenshot of a project&#10;&#10;Description automatically generated">
            <a:extLst>
              <a:ext uri="{FF2B5EF4-FFF2-40B4-BE49-F238E27FC236}">
                <a16:creationId xmlns:a16="http://schemas.microsoft.com/office/drawing/2014/main" id="{94C71AA7-A893-A412-9859-31B22CCF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117"/>
            <a:ext cx="9144000" cy="36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0F36-F6BA-3CEE-BF65-8832CA9A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LNL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9A098-200E-F65F-30BE-22EE17C022A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8"/>
            <a:ext cx="8439023" cy="2357731"/>
          </a:xfrm>
        </p:spPr>
        <p:txBody>
          <a:bodyPr>
            <a:normAutofit/>
          </a:bodyPr>
          <a:lstStyle/>
          <a:p>
            <a:r>
              <a:rPr lang="it-IT" dirty="0"/>
              <a:t>LNL </a:t>
            </a:r>
            <a:r>
              <a:rPr lang="it-IT" dirty="0" err="1"/>
              <a:t>ideal</a:t>
            </a:r>
            <a:r>
              <a:rPr lang="it-IT" dirty="0"/>
              <a:t> location for Test Facility</a:t>
            </a:r>
          </a:p>
          <a:p>
            <a:pPr lvl="1"/>
            <a:r>
              <a:rPr lang="it-IT" dirty="0" err="1"/>
              <a:t>Refurbishing</a:t>
            </a:r>
            <a:r>
              <a:rPr lang="it-IT" dirty="0"/>
              <a:t> / GRAIN </a:t>
            </a:r>
            <a:r>
              <a:rPr lang="it-IT" dirty="0" err="1"/>
              <a:t>cryogenic</a:t>
            </a:r>
            <a:r>
              <a:rPr lang="it-IT" dirty="0"/>
              <a:t> system in </a:t>
            </a:r>
            <a:r>
              <a:rPr lang="it-IT" dirty="0" err="1"/>
              <a:t>charge</a:t>
            </a:r>
            <a:r>
              <a:rPr lang="it-IT" dirty="0"/>
              <a:t> of INFN-DUNE </a:t>
            </a:r>
            <a:r>
              <a:rPr lang="it-IT" dirty="0" err="1"/>
              <a:t>experiment</a:t>
            </a:r>
            <a:r>
              <a:rPr lang="it-IT" dirty="0"/>
              <a:t>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Piazza’s</a:t>
            </a:r>
            <a:r>
              <a:rPr lang="it-IT" dirty="0"/>
              <a:t> talk)</a:t>
            </a:r>
          </a:p>
          <a:p>
            <a:pPr lvl="2"/>
            <a:r>
              <a:rPr lang="it-IT" dirty="0"/>
              <a:t>1 </a:t>
            </a:r>
            <a:r>
              <a:rPr lang="it-IT" dirty="0" err="1"/>
              <a:t>engineer</a:t>
            </a:r>
            <a:r>
              <a:rPr lang="it-IT" dirty="0"/>
              <a:t> from INFN-Bo </a:t>
            </a:r>
            <a:r>
              <a:rPr lang="it-IT" dirty="0" err="1"/>
              <a:t>responsible</a:t>
            </a:r>
            <a:r>
              <a:rPr lang="it-IT" dirty="0"/>
              <a:t>, 1 </a:t>
            </a:r>
            <a:r>
              <a:rPr lang="it-IT" dirty="0" err="1"/>
              <a:t>technicians</a:t>
            </a:r>
            <a:r>
              <a:rPr lang="it-IT" dirty="0"/>
              <a:t>  (1 day/week)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division</a:t>
            </a:r>
            <a:r>
              <a:rPr lang="it-IT" dirty="0"/>
              <a:t> LNL), 1 </a:t>
            </a:r>
            <a:r>
              <a:rPr lang="it-IT" dirty="0" err="1"/>
              <a:t>technicians</a:t>
            </a:r>
            <a:r>
              <a:rPr lang="it-IT" dirty="0"/>
              <a:t> INFN-Bo (PD?)</a:t>
            </a:r>
          </a:p>
          <a:p>
            <a:pPr lvl="2"/>
            <a:r>
              <a:rPr lang="it-IT" dirty="0"/>
              <a:t>Ruggero </a:t>
            </a:r>
            <a:r>
              <a:rPr lang="it-IT" dirty="0" err="1"/>
              <a:t>Pengo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consultant</a:t>
            </a:r>
            <a:r>
              <a:rPr lang="it-IT" dirty="0"/>
              <a:t> </a:t>
            </a:r>
            <a:r>
              <a:rPr lang="it-IT" dirty="0" err="1"/>
              <a:t>expert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82DBC-0802-FCB2-A4BD-5FC63BE5E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947CC-75AA-89D3-9865-2872CB704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4CEB287-955C-9BC6-2387-E4CA128F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4066211"/>
            <a:ext cx="4293522" cy="214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3F0F2-3759-E267-6B1A-B1C2EE2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18" y="3656586"/>
            <a:ext cx="4855494" cy="23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B95D-6EAE-C25F-6F16-1C5C6F65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3B5F-D89D-7011-6F1D-A37DFDF3207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647102"/>
          </a:xfrm>
        </p:spPr>
        <p:txBody>
          <a:bodyPr/>
          <a:lstStyle/>
          <a:p>
            <a:r>
              <a:rPr lang="it-IT" dirty="0"/>
              <a:t>..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39E77-4465-3BD2-7D3C-F2D625999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D93EF-00A8-5C24-671F-37D7024A6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A8E1CE-2208-DD1A-3A36-CE782379C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4" t="17670" r="63271" b="14442"/>
          <a:stretch/>
        </p:blipFill>
        <p:spPr>
          <a:xfrm>
            <a:off x="454026" y="741204"/>
            <a:ext cx="3089034" cy="3323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EEE482-0CED-6DE3-BEC6-025638FE8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0" t="20538" r="63271" b="12291"/>
          <a:stretch/>
        </p:blipFill>
        <p:spPr>
          <a:xfrm>
            <a:off x="4185823" y="684116"/>
            <a:ext cx="3668011" cy="3335635"/>
          </a:xfrm>
          <a:prstGeom prst="rect">
            <a:avLst/>
          </a:prstGeom>
        </p:spPr>
      </p:pic>
      <p:pic>
        <p:nvPicPr>
          <p:cNvPr id="8" name="Immagine 10" descr="Immagine che contiene testo, diagramma, disegno, Piano&#10;&#10;Descrizione generata automaticamente">
            <a:extLst>
              <a:ext uri="{FF2B5EF4-FFF2-40B4-BE49-F238E27FC236}">
                <a16:creationId xmlns:a16="http://schemas.microsoft.com/office/drawing/2014/main" id="{DDA06444-59A0-7D66-7E3A-70E90CDBE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26" y="4182686"/>
            <a:ext cx="4627529" cy="21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93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DFEE-5235-D65A-FBF4-F7D97428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Timeline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431F6-E04D-FA32-12EE-C7F59D239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C3F61-F510-E6FF-E109-8E25FC484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6" name="Segnaposto contenuto 11" descr="Immagine che contiene schermata, linea, testo, diagramma&#10;&#10;Descrizione generata automaticamente">
            <a:extLst>
              <a:ext uri="{FF2B5EF4-FFF2-40B4-BE49-F238E27FC236}">
                <a16:creationId xmlns:a16="http://schemas.microsoft.com/office/drawing/2014/main" id="{AFF6F7B1-5A7B-0278-8720-1B326A5D2E8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l="32026"/>
          <a:stretch/>
        </p:blipFill>
        <p:spPr>
          <a:xfrm>
            <a:off x="2192215" y="1052696"/>
            <a:ext cx="6795906" cy="5045407"/>
          </a:xfrm>
        </p:spPr>
      </p:pic>
      <p:pic>
        <p:nvPicPr>
          <p:cNvPr id="7" name="Segnaposto contenuto 11" descr="Immagine che contiene schermata, linea, testo, diagramma&#10;&#10;Descrizione generata automaticamente">
            <a:extLst>
              <a:ext uri="{FF2B5EF4-FFF2-40B4-BE49-F238E27FC236}">
                <a16:creationId xmlns:a16="http://schemas.microsoft.com/office/drawing/2014/main" id="{C7532069-9A1C-6352-469A-AE0A66BFE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" t="4310" r="80203"/>
          <a:stretch/>
        </p:blipFill>
        <p:spPr>
          <a:xfrm>
            <a:off x="155880" y="1052696"/>
            <a:ext cx="2036335" cy="5045407"/>
          </a:xfrm>
          <a:prstGeom prst="rect">
            <a:avLst/>
          </a:prstGeom>
        </p:spPr>
      </p:pic>
      <p:sp>
        <p:nvSpPr>
          <p:cNvPr id="8" name="CasellaDiTesto 14">
            <a:extLst>
              <a:ext uri="{FF2B5EF4-FFF2-40B4-BE49-F238E27FC236}">
                <a16:creationId xmlns:a16="http://schemas.microsoft.com/office/drawing/2014/main" id="{24EA0314-52A7-7C6F-1951-E928F94BC087}"/>
              </a:ext>
            </a:extLst>
          </p:cNvPr>
          <p:cNvSpPr txBox="1"/>
          <p:nvPr/>
        </p:nvSpPr>
        <p:spPr>
          <a:xfrm>
            <a:off x="2726988" y="698670"/>
            <a:ext cx="10478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2024</a:t>
            </a:r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1C3DF850-9BC3-FD7D-C3C6-BE002B3951C8}"/>
              </a:ext>
            </a:extLst>
          </p:cNvPr>
          <p:cNvSpPr txBox="1"/>
          <p:nvPr/>
        </p:nvSpPr>
        <p:spPr>
          <a:xfrm>
            <a:off x="3774831" y="701573"/>
            <a:ext cx="10009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2025</a:t>
            </a: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29028CF1-C41E-F94B-4F5F-5EABBC5445CC}"/>
              </a:ext>
            </a:extLst>
          </p:cNvPr>
          <p:cNvSpPr txBox="1"/>
          <p:nvPr/>
        </p:nvSpPr>
        <p:spPr>
          <a:xfrm>
            <a:off x="4794736" y="701574"/>
            <a:ext cx="10206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2026</a:t>
            </a:r>
          </a:p>
        </p:txBody>
      </p:sp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BFF94525-7315-EDC3-D093-EF249257D8D0}"/>
              </a:ext>
            </a:extLst>
          </p:cNvPr>
          <p:cNvSpPr txBox="1"/>
          <p:nvPr/>
        </p:nvSpPr>
        <p:spPr>
          <a:xfrm>
            <a:off x="5827108" y="700320"/>
            <a:ext cx="10244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2027</a:t>
            </a:r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38FD3397-1245-BCA0-0FD9-B3DBDCD3BC2A}"/>
              </a:ext>
            </a:extLst>
          </p:cNvPr>
          <p:cNvSpPr txBox="1"/>
          <p:nvPr/>
        </p:nvSpPr>
        <p:spPr>
          <a:xfrm>
            <a:off x="6858733" y="700321"/>
            <a:ext cx="10244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2028</a:t>
            </a:r>
          </a:p>
        </p:txBody>
      </p:sp>
      <p:sp>
        <p:nvSpPr>
          <p:cNvPr id="13" name="CasellaDiTesto 19">
            <a:extLst>
              <a:ext uri="{FF2B5EF4-FFF2-40B4-BE49-F238E27FC236}">
                <a16:creationId xmlns:a16="http://schemas.microsoft.com/office/drawing/2014/main" id="{A99F3655-192C-4A5C-EAF7-634DD01D8F27}"/>
              </a:ext>
            </a:extLst>
          </p:cNvPr>
          <p:cNvSpPr txBox="1"/>
          <p:nvPr/>
        </p:nvSpPr>
        <p:spPr>
          <a:xfrm>
            <a:off x="7878639" y="700322"/>
            <a:ext cx="10478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2029</a:t>
            </a:r>
          </a:p>
        </p:txBody>
      </p:sp>
    </p:spTree>
    <p:extLst>
      <p:ext uri="{BB962C8B-B14F-4D97-AF65-F5344CB8AC3E}">
        <p14:creationId xmlns:p14="http://schemas.microsoft.com/office/powerpoint/2010/main" val="4083819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F882B-3B81-A1E8-C150-C24E901F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20" y="2763081"/>
            <a:ext cx="8229600" cy="647102"/>
          </a:xfrm>
        </p:spPr>
        <p:txBody>
          <a:bodyPr/>
          <a:lstStyle/>
          <a:p>
            <a:r>
              <a:rPr lang="it-IT" dirty="0"/>
              <a:t>SPARES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38DBE-14D4-9BD4-2E5D-FFAD02171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C0E099-3B59-083B-949A-998ED30E2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67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1BF7-DAE2-7E87-89B1-B754B76E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A639D-E576-5748-DDA8-E9C9A3A74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0728-DE53-5845-F4B6-C48799A25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11" name="Immagine 9">
            <a:extLst>
              <a:ext uri="{FF2B5EF4-FFF2-40B4-BE49-F238E27FC236}">
                <a16:creationId xmlns:a16="http://schemas.microsoft.com/office/drawing/2014/main" id="{217777F3-7E4A-79C6-9A82-7F239D45671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43922" y="807316"/>
            <a:ext cx="2210400" cy="32882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A4C4A9C-A6AF-4B6E-4CCE-2B6C4D7FD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0" y="4418833"/>
            <a:ext cx="1481462" cy="1497795"/>
          </a:xfrm>
          <a:prstGeom prst="rect">
            <a:avLst/>
          </a:prstGeom>
        </p:spPr>
      </p:pic>
      <p:pic>
        <p:nvPicPr>
          <p:cNvPr id="6" name="Immagine 7" descr="Immagine che contiene diagramma, testo, Piano, Disegno tecnico&#10;&#10;Descrizione generata automaticamente">
            <a:extLst>
              <a:ext uri="{FF2B5EF4-FFF2-40B4-BE49-F238E27FC236}">
                <a16:creationId xmlns:a16="http://schemas.microsoft.com/office/drawing/2014/main" id="{00605FA1-BE72-2229-BCD0-A7E1E9CF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857" y="2805830"/>
            <a:ext cx="4714344" cy="28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5464-C9C4-D785-1CF3-5C876DEA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15ECE-F874-C512-CB08-A46A3A8FD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60BF-F562-FE50-0BA1-18411AB8C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EF34271-9FAD-80A6-A9AE-AA32E1C6A93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76016" y="754944"/>
            <a:ext cx="4652119" cy="2267390"/>
          </a:xfrm>
        </p:spPr>
        <p:txBody>
          <a:bodyPr/>
          <a:lstStyle/>
          <a:p>
            <a:r>
              <a:rPr lang="it-IT" dirty="0" err="1"/>
              <a:t>Refurbishment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proceeding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New vacuum </a:t>
            </a:r>
            <a:r>
              <a:rPr lang="it-IT" dirty="0" err="1"/>
              <a:t>isolated</a:t>
            </a:r>
            <a:r>
              <a:rPr lang="it-IT" dirty="0"/>
              <a:t> transfer lines</a:t>
            </a:r>
          </a:p>
          <a:p>
            <a:pPr lvl="2"/>
            <a:r>
              <a:rPr lang="it-IT" dirty="0" err="1"/>
              <a:t>commisioned</a:t>
            </a:r>
            <a:endParaRPr lang="it-IT" dirty="0"/>
          </a:p>
          <a:p>
            <a:pPr lvl="1"/>
            <a:r>
              <a:rPr lang="it-IT" dirty="0"/>
              <a:t>New </a:t>
            </a:r>
            <a:r>
              <a:rPr lang="it-IT" dirty="0" err="1"/>
              <a:t>electric</a:t>
            </a:r>
            <a:r>
              <a:rPr lang="it-IT" dirty="0"/>
              <a:t>  Control Panel </a:t>
            </a:r>
          </a:p>
          <a:p>
            <a:pPr lvl="2"/>
            <a:r>
              <a:rPr lang="it-IT" dirty="0"/>
              <a:t>to be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in </a:t>
            </a:r>
            <a:r>
              <a:rPr lang="it-IT" dirty="0" err="1"/>
              <a:t>final</a:t>
            </a:r>
            <a:r>
              <a:rPr lang="it-IT" dirty="0"/>
              <a:t> GRAIN</a:t>
            </a: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5909A551-675D-0092-C8DC-8E1DAA04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8" t="19104" r="52476" b="12291"/>
          <a:stretch/>
        </p:blipFill>
        <p:spPr>
          <a:xfrm>
            <a:off x="5001527" y="1070615"/>
            <a:ext cx="4017344" cy="235838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50599D2-3DA6-550B-6F8A-279BF7EEC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7" y="3489421"/>
            <a:ext cx="5219700" cy="261363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67EDD06-1E6F-F1D9-183D-008FC343A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122" y="4247414"/>
            <a:ext cx="4017344" cy="19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21CC-4527-34B3-A8D5-C6D44BFE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1C298-9779-CE58-705D-0E6DC34C395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1712191"/>
          </a:xfrm>
        </p:spPr>
        <p:txBody>
          <a:bodyPr/>
          <a:lstStyle/>
          <a:p>
            <a:r>
              <a:rPr lang="it-IT" dirty="0"/>
              <a:t>..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9CB9C-CF8E-30F8-1F52-EF41FB8D0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F0D8F-2151-10C9-5E82-C14D380A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6" name="Immagine 10" descr="Immagine che contiene testo, diagramma, disegno, Piano&#10;&#10;Descrizione generata automaticamente">
            <a:extLst>
              <a:ext uri="{FF2B5EF4-FFF2-40B4-BE49-F238E27FC236}">
                <a16:creationId xmlns:a16="http://schemas.microsoft.com/office/drawing/2014/main" id="{40E9629B-A6A5-C4A5-ED78-2E850214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83" y="3863814"/>
            <a:ext cx="4039809" cy="183480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BCE18E8-95EE-B380-DF77-8474AEA4B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38" y="921048"/>
            <a:ext cx="4567793" cy="22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0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2636-627C-6552-529D-0DD2DAF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AC2F7-D820-9EFE-FB66-E39065ED8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5DB2B-911C-F07B-5B2E-0B04171AE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8259A6-48FA-BE15-E508-D3076FF47E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5354436"/>
          </a:xfrm>
        </p:spPr>
        <p:txBody>
          <a:bodyPr/>
          <a:lstStyle/>
          <a:p>
            <a:r>
              <a:rPr lang="it-IT" dirty="0" err="1"/>
              <a:t>Verification</a:t>
            </a:r>
            <a:r>
              <a:rPr lang="it-IT" dirty="0"/>
              <a:t> of </a:t>
            </a:r>
            <a:r>
              <a:rPr lang="it-IT" dirty="0" err="1"/>
              <a:t>Internal</a:t>
            </a:r>
            <a:r>
              <a:rPr lang="it-IT" dirty="0"/>
              <a:t> Vessel </a:t>
            </a:r>
            <a:r>
              <a:rPr lang="it-IT" dirty="0" err="1"/>
              <a:t>mechanics</a:t>
            </a:r>
            <a:r>
              <a:rPr lang="it-IT" dirty="0"/>
              <a:t> and </a:t>
            </a:r>
            <a:r>
              <a:rPr lang="it-IT" dirty="0" err="1"/>
              <a:t>cabling</a:t>
            </a:r>
            <a:r>
              <a:rPr lang="it-IT" dirty="0"/>
              <a:t> with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cameras</a:t>
            </a:r>
            <a:endParaRPr lang="it-IT" dirty="0"/>
          </a:p>
          <a:p>
            <a:r>
              <a:rPr lang="it-IT" dirty="0" err="1"/>
              <a:t>Verification</a:t>
            </a:r>
            <a:r>
              <a:rPr lang="it-IT" dirty="0"/>
              <a:t> and fixing sources of </a:t>
            </a:r>
            <a:r>
              <a:rPr lang="it-IT" dirty="0" err="1"/>
              <a:t>electronic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r>
              <a:rPr lang="it-IT" dirty="0" err="1"/>
              <a:t>Studt</a:t>
            </a:r>
            <a:r>
              <a:rPr lang="it-IT" dirty="0"/>
              <a:t> </a:t>
            </a:r>
            <a:r>
              <a:rPr lang="it-IT" dirty="0" err="1"/>
              <a:t>bubble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(power </a:t>
            </a:r>
            <a:r>
              <a:rPr lang="it-IT" dirty="0" err="1"/>
              <a:t>dissipation</a:t>
            </a:r>
            <a:r>
              <a:rPr lang="it-IT" dirty="0"/>
              <a:t>) </a:t>
            </a:r>
            <a:r>
              <a:rPr lang="it-IT" dirty="0" err="1"/>
              <a:t>near</a:t>
            </a:r>
            <a:r>
              <a:rPr lang="it-IT" dirty="0"/>
              <a:t> </a:t>
            </a:r>
            <a:r>
              <a:rPr lang="it-IT" dirty="0" err="1"/>
              <a:t>cameras</a:t>
            </a:r>
            <a:r>
              <a:rPr lang="it-IT" dirty="0"/>
              <a:t> in sub-</a:t>
            </a: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conditions</a:t>
            </a:r>
            <a:endParaRPr lang="it-IT" dirty="0"/>
          </a:p>
          <a:p>
            <a:r>
              <a:rPr lang="it-IT" dirty="0"/>
              <a:t>Study and fix </a:t>
            </a:r>
            <a:r>
              <a:rPr lang="it-IT" dirty="0" err="1"/>
              <a:t>integrity</a:t>
            </a:r>
            <a:r>
              <a:rPr lang="it-IT" dirty="0"/>
              <a:t> of output data </a:t>
            </a:r>
            <a:r>
              <a:rPr lang="it-IT" dirty="0" err="1"/>
              <a:t>signals</a:t>
            </a:r>
            <a:endParaRPr lang="it-IT" dirty="0"/>
          </a:p>
          <a:p>
            <a:r>
              <a:rPr lang="it-IT" dirty="0" err="1"/>
              <a:t>Verification</a:t>
            </a:r>
            <a:r>
              <a:rPr lang="it-IT" dirty="0"/>
              <a:t> of clock </a:t>
            </a:r>
            <a:r>
              <a:rPr lang="it-IT" dirty="0" err="1"/>
              <a:t>distribution</a:t>
            </a:r>
            <a:r>
              <a:rPr lang="it-IT" dirty="0"/>
              <a:t> and </a:t>
            </a:r>
            <a:r>
              <a:rPr lang="it-IT" dirty="0" err="1"/>
              <a:t>tune</a:t>
            </a:r>
            <a:r>
              <a:rPr lang="it-IT" dirty="0"/>
              <a:t> </a:t>
            </a:r>
            <a:r>
              <a:rPr lang="it-IT" dirty="0" err="1"/>
              <a:t>syncronization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frontend</a:t>
            </a:r>
            <a:r>
              <a:rPr lang="it-IT" dirty="0"/>
              <a:t> </a:t>
            </a:r>
            <a:r>
              <a:rPr lang="it-IT" dirty="0" err="1"/>
              <a:t>ASICs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294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7142B-D6B9-B576-718A-B72702E3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B82E96-36F7-DD3C-8411-42868187CA0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866993"/>
          </a:xfrm>
        </p:spPr>
        <p:txBody>
          <a:bodyPr/>
          <a:lstStyle/>
          <a:p>
            <a:r>
              <a:rPr lang="it-IT" dirty="0"/>
              <a:t>…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D9631C-CC7B-4640-56C4-201D85E38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81A781-CAA7-73EE-0E86-027E755E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10" name="Immagine 9" descr="Immagine che contiene giocattolo, Modello in scala, Set per costruzioni, Mattoncino giocattolo&#10;&#10;Descrizione generata automaticamente">
            <a:extLst>
              <a:ext uri="{FF2B5EF4-FFF2-40B4-BE49-F238E27FC236}">
                <a16:creationId xmlns:a16="http://schemas.microsoft.com/office/drawing/2014/main" id="{FC9A321E-0D26-6BD4-6D01-503DB45C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160" y="3824532"/>
            <a:ext cx="3170286" cy="2409103"/>
          </a:xfrm>
          <a:prstGeom prst="rect">
            <a:avLst/>
          </a:prstGeom>
        </p:spPr>
      </p:pic>
      <p:pic>
        <p:nvPicPr>
          <p:cNvPr id="8" name="Immagine 7" descr="Immagine che contiene schermata, Parallelo, diagramma&#10;&#10;Descrizione generata automaticamente">
            <a:extLst>
              <a:ext uri="{FF2B5EF4-FFF2-40B4-BE49-F238E27FC236}">
                <a16:creationId xmlns:a16="http://schemas.microsoft.com/office/drawing/2014/main" id="{D77030AC-D933-9A6E-8FB6-5DCC86A9D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57" y="759008"/>
            <a:ext cx="5990252" cy="3369517"/>
          </a:xfrm>
          <a:prstGeom prst="rect">
            <a:avLst/>
          </a:prstGeom>
        </p:spPr>
      </p:pic>
      <p:pic>
        <p:nvPicPr>
          <p:cNvPr id="12" name="Immagine 11" descr="Immagine che contiene luce, arte&#10;&#10;Descrizione generata automaticamente">
            <a:extLst>
              <a:ext uri="{FF2B5EF4-FFF2-40B4-BE49-F238E27FC236}">
                <a16:creationId xmlns:a16="http://schemas.microsoft.com/office/drawing/2014/main" id="{C54FC761-C1BC-F47F-258B-2DFECD137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41" y="3994786"/>
            <a:ext cx="3152368" cy="2104206"/>
          </a:xfrm>
          <a:prstGeom prst="rect">
            <a:avLst/>
          </a:prstGeom>
        </p:spPr>
      </p:pic>
      <p:pic>
        <p:nvPicPr>
          <p:cNvPr id="13" name="Immagine 12" descr="Immagine che contiene schermata, cerchio, Elementi grafici, design&#10;&#10;Descrizione generata automaticamente">
            <a:extLst>
              <a:ext uri="{FF2B5EF4-FFF2-40B4-BE49-F238E27FC236}">
                <a16:creationId xmlns:a16="http://schemas.microsoft.com/office/drawing/2014/main" id="{6CFC0436-D7E1-87D9-25BE-D331920CE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67763"/>
            <a:ext cx="4282849" cy="24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7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0BE2-CDEF-B2C3-C94E-54314E7D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164650"/>
            <a:ext cx="8229600" cy="647102"/>
          </a:xfrm>
        </p:spPr>
        <p:txBody>
          <a:bodyPr/>
          <a:lstStyle/>
          <a:p>
            <a:r>
              <a:rPr lang="it-IT" dirty="0"/>
              <a:t>Far Detector Liquid Argon TPC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506D33-1D37-1C70-5985-987521EEA2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848332"/>
          </a:xfrm>
        </p:spPr>
        <p:txBody>
          <a:bodyPr/>
          <a:lstStyle/>
          <a:p>
            <a:r>
              <a:rPr lang="it-IT" dirty="0"/>
              <a:t>…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C848B8-D2C4-952F-99D4-0FF878C5A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6BD929-BC4B-6DA4-86D0-940E9300E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8" name="Immagine 7" descr="Immagine che contiene schermata, Parallelo, linea, edificio&#10;&#10;Descrizione generata automaticamente">
            <a:extLst>
              <a:ext uri="{FF2B5EF4-FFF2-40B4-BE49-F238E27FC236}">
                <a16:creationId xmlns:a16="http://schemas.microsoft.com/office/drawing/2014/main" id="{DBFE85D8-37BB-A79F-1116-5D2795FE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643"/>
            <a:ext cx="4803824" cy="3876770"/>
          </a:xfrm>
          <a:prstGeom prst="rect">
            <a:avLst/>
          </a:prstGeom>
        </p:spPr>
      </p:pic>
      <p:pic>
        <p:nvPicPr>
          <p:cNvPr id="10" name="Immagine 9" descr="Immagine che contiene testo, schermata, Parallelo, diagramma&#10;&#10;Descrizione generata automaticamente">
            <a:extLst>
              <a:ext uri="{FF2B5EF4-FFF2-40B4-BE49-F238E27FC236}">
                <a16:creationId xmlns:a16="http://schemas.microsoft.com/office/drawing/2014/main" id="{2D8DF997-491B-A79D-1523-26CEF000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4925"/>
            <a:ext cx="4449387" cy="24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0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075D-5F97-BAE4-4396-93FF9681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plan – draft 0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76C2F-01BA-1D8E-2239-B314B1AA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F849-2E54-1D4D-7605-60ED1574B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6" descr="A diagram of a project&#10;&#10;Description automatically generated">
            <a:extLst>
              <a:ext uri="{FF2B5EF4-FFF2-40B4-BE49-F238E27FC236}">
                <a16:creationId xmlns:a16="http://schemas.microsoft.com/office/drawing/2014/main" id="{28BC4F27-954E-BF5C-FB49-503E0C28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481"/>
            <a:ext cx="9144000" cy="38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5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C71D2-9AFE-8A37-DA93-7B2FB5EC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Arapuca</a:t>
            </a:r>
            <a:r>
              <a:rPr lang="it-IT" dirty="0"/>
              <a:t> </a:t>
            </a:r>
            <a:r>
              <a:rPr lang="it-IT" dirty="0" err="1"/>
              <a:t>Ligth</a:t>
            </a:r>
            <a:r>
              <a:rPr lang="it-IT" dirty="0"/>
              <a:t> Trap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EB44F5-F2D0-AC30-E6EF-CC99DEEEA8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647102"/>
          </a:xfrm>
        </p:spPr>
        <p:txBody>
          <a:bodyPr/>
          <a:lstStyle/>
          <a:p>
            <a:r>
              <a:rPr lang="it-IT" dirty="0"/>
              <a:t>…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79A6B5-7C3B-0CA1-E191-1750E1887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AE7C4A-13AB-DD24-35C9-52D2E91CB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10" name="Immagine 9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C15743B0-99FC-4C19-B966-94B171E7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2" y="1976935"/>
            <a:ext cx="2511430" cy="3662802"/>
          </a:xfrm>
          <a:prstGeom prst="rect">
            <a:avLst/>
          </a:prstGeom>
        </p:spPr>
      </p:pic>
      <p:pic>
        <p:nvPicPr>
          <p:cNvPr id="12" name="Immagine 11" descr="Immagine che contiene testo, diagramma, schermata, design&#10;&#10;Descrizione generata automaticamente">
            <a:extLst>
              <a:ext uri="{FF2B5EF4-FFF2-40B4-BE49-F238E27FC236}">
                <a16:creationId xmlns:a16="http://schemas.microsoft.com/office/drawing/2014/main" id="{F3424D22-EF69-7B95-EA59-C07F8F38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849" y="1241359"/>
            <a:ext cx="3948010" cy="2777221"/>
          </a:xfrm>
          <a:prstGeom prst="rect">
            <a:avLst/>
          </a:prstGeom>
        </p:spPr>
      </p:pic>
      <p:pic>
        <p:nvPicPr>
          <p:cNvPr id="14" name="Immagine 13" descr="Immagine che contiene maglia, recinzione, Recinzione, edificio&#10;&#10;Descrizione generata automaticamente">
            <a:extLst>
              <a:ext uri="{FF2B5EF4-FFF2-40B4-BE49-F238E27FC236}">
                <a16:creationId xmlns:a16="http://schemas.microsoft.com/office/drawing/2014/main" id="{E46ED6EA-31B1-E54F-7E77-8904EB13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87" y="3657599"/>
            <a:ext cx="1861472" cy="24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63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10B572-6309-6B42-D8AA-6A226288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6764A2-57E8-DA54-0450-9FC40516007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647102"/>
          </a:xfrm>
        </p:spPr>
        <p:txBody>
          <a:bodyPr/>
          <a:lstStyle/>
          <a:p>
            <a:r>
              <a:rPr lang="it-IT" dirty="0"/>
              <a:t>Test Hamamatsu and FBK SiPM: O(100) samples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233B3-57C7-4C74-D89B-0E6FBB7C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D41504-21E8-C797-8C55-3AD063CB8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66C322-C788-8DB5-3A5B-4978BE47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38" y="1586916"/>
            <a:ext cx="6721422" cy="495343"/>
          </a:xfrm>
          <a:prstGeom prst="rect">
            <a:avLst/>
          </a:prstGeom>
        </p:spPr>
      </p:pic>
      <p:pic>
        <p:nvPicPr>
          <p:cNvPr id="10" name="Immagine 9" descr="Immagine che contiene elettronica, Impianto elettrico, Ingegneria elettronica, macchina&#10;&#10;Descrizione generata automaticamente">
            <a:extLst>
              <a:ext uri="{FF2B5EF4-FFF2-40B4-BE49-F238E27FC236}">
                <a16:creationId xmlns:a16="http://schemas.microsoft.com/office/drawing/2014/main" id="{DA01B954-7EDD-7028-7EC1-F9CD025F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2374640"/>
            <a:ext cx="2655726" cy="35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5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939E5-0E7D-ACF6-459D-365F5AB8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Mass Test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D929E6-67E3-201F-25C4-19FE0044CA0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647103"/>
          </a:xfrm>
        </p:spPr>
        <p:txBody>
          <a:bodyPr/>
          <a:lstStyle/>
          <a:p>
            <a:r>
              <a:rPr lang="it-IT" dirty="0"/>
              <a:t>Quality control of 290k: </a:t>
            </a:r>
            <a:r>
              <a:rPr lang="it-IT" dirty="0" err="1"/>
              <a:t>dedicated</a:t>
            </a:r>
            <a:r>
              <a:rPr lang="it-IT" dirty="0"/>
              <a:t> test facility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002396-77B2-A7EA-913F-0A13F2F14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86C1E3-8703-4F0F-FF3A-2E3B8CC7B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8" name="Immagine 7" descr="Immagine che contiene Impianto elettrico, cavo, interno, macchina&#10;&#10;Descrizione generata automaticamente">
            <a:extLst>
              <a:ext uri="{FF2B5EF4-FFF2-40B4-BE49-F238E27FC236}">
                <a16:creationId xmlns:a16="http://schemas.microsoft.com/office/drawing/2014/main" id="{103A0E3D-CE8D-0182-825E-701FC7F9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63" y="1349345"/>
            <a:ext cx="3028350" cy="4545668"/>
          </a:xfrm>
          <a:prstGeom prst="rect">
            <a:avLst/>
          </a:prstGeom>
        </p:spPr>
      </p:pic>
      <p:pic>
        <p:nvPicPr>
          <p:cNvPr id="10" name="Immagine 9" descr="Immagine che contiene testo, diagramma, linea, Disegno tecnico&#10;&#10;Descrizione generata automaticamente">
            <a:extLst>
              <a:ext uri="{FF2B5EF4-FFF2-40B4-BE49-F238E27FC236}">
                <a16:creationId xmlns:a16="http://schemas.microsoft.com/office/drawing/2014/main" id="{414C33D8-DFED-9035-8E34-8916913C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088" y="1487612"/>
            <a:ext cx="1956020" cy="1877057"/>
          </a:xfrm>
          <a:prstGeom prst="rect">
            <a:avLst/>
          </a:prstGeom>
        </p:spPr>
      </p:pic>
      <p:pic>
        <p:nvPicPr>
          <p:cNvPr id="12" name="Immagin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45C936A-51AB-E88F-8E68-42CAD0274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984" y="4082659"/>
            <a:ext cx="1955965" cy="1877057"/>
          </a:xfrm>
          <a:prstGeom prst="rect">
            <a:avLst/>
          </a:prstGeom>
        </p:spPr>
      </p:pic>
      <p:pic>
        <p:nvPicPr>
          <p:cNvPr id="14" name="Immagine 1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236640E3-122F-E719-7DD2-F5675F6D2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407" y="4043403"/>
            <a:ext cx="1984801" cy="1904675"/>
          </a:xfrm>
          <a:prstGeom prst="rect">
            <a:avLst/>
          </a:prstGeom>
        </p:spPr>
      </p:pic>
      <p:pic>
        <p:nvPicPr>
          <p:cNvPr id="16" name="Immagine 1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90D6F7C-1FE9-0069-F98C-5DCB52AA8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180" y="1487612"/>
            <a:ext cx="1869456" cy="179398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2803A1-B338-4034-851E-DFD810EFE5A2}"/>
              </a:ext>
            </a:extLst>
          </p:cNvPr>
          <p:cNvSpPr txBox="1"/>
          <p:nvPr/>
        </p:nvSpPr>
        <p:spPr>
          <a:xfrm>
            <a:off x="5197924" y="126886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Vbd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981AF9-F472-C81C-6590-2A8EFDD739C9}"/>
              </a:ext>
            </a:extLst>
          </p:cNvPr>
          <p:cNvSpPr txBox="1"/>
          <p:nvPr/>
        </p:nvSpPr>
        <p:spPr>
          <a:xfrm>
            <a:off x="7088905" y="125044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Rq</a:t>
            </a:r>
            <a:endParaRPr lang="it-IT" dirty="0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BC7894A8-A19E-DFFF-3830-2F10913A33E5}"/>
              </a:ext>
            </a:extLst>
          </p:cNvPr>
          <p:cNvSpPr/>
          <p:nvPr/>
        </p:nvSpPr>
        <p:spPr>
          <a:xfrm>
            <a:off x="6157468" y="3498980"/>
            <a:ext cx="379935" cy="4642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7636FF-0D54-5B9F-816D-9842429F506E}"/>
              </a:ext>
            </a:extLst>
          </p:cNvPr>
          <p:cNvSpPr txBox="1"/>
          <p:nvPr/>
        </p:nvSpPr>
        <p:spPr>
          <a:xfrm>
            <a:off x="6588761" y="359394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77 k</a:t>
            </a:r>
          </a:p>
        </p:txBody>
      </p:sp>
      <p:pic>
        <p:nvPicPr>
          <p:cNvPr id="22" name="Immagine 21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676D025D-AE43-EAF9-6809-F3E53DA99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6" y="1753962"/>
            <a:ext cx="1868187" cy="15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C8E6-ED05-1986-36A9-77C73683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plan – draft 0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F72EB-3721-DA69-454F-47483D92C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2006-3032-158B-0D82-C133BE602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6" descr="A diagram of a project&#10;&#10;Description automatically generated with medium confidence">
            <a:extLst>
              <a:ext uri="{FF2B5EF4-FFF2-40B4-BE49-F238E27FC236}">
                <a16:creationId xmlns:a16="http://schemas.microsoft.com/office/drawing/2014/main" id="{EA197797-1497-2C44-EA84-4F7F3845F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114"/>
            <a:ext cx="9144000" cy="39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C093-1484-C4E1-92BE-303918A0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plan – draft 0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C2517-8764-33A2-6A61-3FF4E9541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06AFF-43E9-F0FE-6E24-9EFE58444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Picture 6" descr="A screenshot of a project&#10;&#10;Description automatically generated">
            <a:extLst>
              <a:ext uri="{FF2B5EF4-FFF2-40B4-BE49-F238E27FC236}">
                <a16:creationId xmlns:a16="http://schemas.microsoft.com/office/drawing/2014/main" id="{93067B08-AD2E-520E-1849-CBDFFDB5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417"/>
            <a:ext cx="9144000" cy="56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27EB-3F5A-A8F7-D90D-5B93C381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Layout LNL Test Facility</a:t>
            </a:r>
            <a:endParaRPr lang="en-US" dirty="0"/>
          </a:p>
        </p:txBody>
      </p:sp>
      <p:pic>
        <p:nvPicPr>
          <p:cNvPr id="7" name="Content Placeholder 6" descr="A drawing of a factory&#10;&#10;Description automatically generated">
            <a:extLst>
              <a:ext uri="{FF2B5EF4-FFF2-40B4-BE49-F238E27FC236}">
                <a16:creationId xmlns:a16="http://schemas.microsoft.com/office/drawing/2014/main" id="{9B2C2CF2-8F12-5500-0434-842971F9827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805921" y="839788"/>
            <a:ext cx="7535333" cy="53546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AF475-95C8-03A3-6CBB-3DE29DD8F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40F4-7A36-D10F-4B9D-F40DE7FD5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55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48AB-C5E7-2CBB-EE27-24546512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3D LNL Test facility</a:t>
            </a:r>
            <a:endParaRPr lang="en-US" dirty="0"/>
          </a:p>
        </p:txBody>
      </p:sp>
      <p:pic>
        <p:nvPicPr>
          <p:cNvPr id="7" name="Content Placeholder 6" descr="A diagram of a machine&#10;&#10;Description automatically generated">
            <a:extLst>
              <a:ext uri="{FF2B5EF4-FFF2-40B4-BE49-F238E27FC236}">
                <a16:creationId xmlns:a16="http://schemas.microsoft.com/office/drawing/2014/main" id="{C585EDB7-0D9D-AB07-10D6-E536A1F8041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7200" y="987002"/>
            <a:ext cx="8232775" cy="50602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F1A34-B99C-9180-6624-22B8413A0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11CB-CBA7-D530-A615-AA78106AF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72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83404-C0A2-1523-F768-BBF77B782B5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5395594"/>
            <a:ext cx="8232771" cy="647103"/>
          </a:xfrm>
        </p:spPr>
        <p:txBody>
          <a:bodyPr/>
          <a:lstStyle/>
          <a:p>
            <a:r>
              <a:rPr lang="it-IT" dirty="0"/>
              <a:t>Study </a:t>
            </a:r>
            <a:r>
              <a:rPr lang="it-IT" dirty="0">
                <a:latin typeface="Symbol" panose="05050102010706020507" pitchFamily="18" charset="2"/>
              </a:rPr>
              <a:t>n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, mass </a:t>
            </a:r>
            <a:r>
              <a:rPr lang="it-IT" dirty="0" err="1"/>
              <a:t>ordering</a:t>
            </a:r>
            <a:r>
              <a:rPr lang="it-IT" dirty="0"/>
              <a:t>, CP </a:t>
            </a:r>
            <a:r>
              <a:rPr lang="it-IT" dirty="0" err="1"/>
              <a:t>violation</a:t>
            </a:r>
            <a:r>
              <a:rPr lang="it-IT" dirty="0"/>
              <a:t>, Supernova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1C5C0A-0D3A-703B-8886-45084A8F1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93EA61-E703-2A64-5B41-8B40E2AAB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10" name="Immagine 9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2DFC6A22-DC4D-42A6-C262-727E8D55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4" y="1462406"/>
            <a:ext cx="7292972" cy="2438611"/>
          </a:xfrm>
          <a:prstGeom prst="rect">
            <a:avLst/>
          </a:prstGeom>
        </p:spPr>
      </p:pic>
      <p:pic>
        <p:nvPicPr>
          <p:cNvPr id="12" name="Immagine 11" descr="Immagine che contiene design&#10;&#10;Descrizione generata automaticamente">
            <a:extLst>
              <a:ext uri="{FF2B5EF4-FFF2-40B4-BE49-F238E27FC236}">
                <a16:creationId xmlns:a16="http://schemas.microsoft.com/office/drawing/2014/main" id="{D4DD0F0A-BE1E-7688-B421-3FE3CAAE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2" y="3194088"/>
            <a:ext cx="1819469" cy="1481987"/>
          </a:xfrm>
          <a:prstGeom prst="rect">
            <a:avLst/>
          </a:prstGeom>
        </p:spPr>
      </p:pic>
      <p:pic>
        <p:nvPicPr>
          <p:cNvPr id="14" name="Immagine 1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4E6C42DA-5441-8321-F8A9-0B4262BA4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65" y="166969"/>
            <a:ext cx="1916682" cy="1278588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1A44EA8E-79AD-99EB-F448-BA5F0C737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240" y="944426"/>
            <a:ext cx="1646852" cy="1202843"/>
          </a:xfrm>
          <a:prstGeom prst="rect">
            <a:avLst/>
          </a:prstGeom>
        </p:spPr>
      </p:pic>
      <p:pic>
        <p:nvPicPr>
          <p:cNvPr id="8" name="Immagine 7" descr="Immagine che contiene testo, schermata, mappa, diagramma&#10;&#10;Descrizione generata automaticamente">
            <a:extLst>
              <a:ext uri="{FF2B5EF4-FFF2-40B4-BE49-F238E27FC236}">
                <a16:creationId xmlns:a16="http://schemas.microsoft.com/office/drawing/2014/main" id="{52BFF608-A990-3601-B2DD-ED0822C50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092" y="3710894"/>
            <a:ext cx="2410210" cy="9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26973-7138-E69E-B515-88FA5602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Near</a:t>
            </a:r>
            <a:r>
              <a:rPr lang="it-IT" dirty="0"/>
              <a:t>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50AAC1-548F-1C01-DD92-DF80272BD0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840509"/>
            <a:ext cx="8232771" cy="950969"/>
          </a:xfrm>
        </p:spPr>
        <p:txBody>
          <a:bodyPr/>
          <a:lstStyle/>
          <a:p>
            <a:r>
              <a:rPr lang="it-IT" dirty="0"/>
              <a:t>Beam monitoring + ...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DA9907-DD53-3DC3-C51D-CCC9D105E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2C0E3-AD45-89C7-B552-201FE0F3F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GRAIN Detector - Meeting DUNE Italia</a:t>
            </a:r>
            <a:endParaRPr lang="en-GB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9BF4107F-2189-88CB-7181-11BF9C06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36" y="1453274"/>
            <a:ext cx="6396527" cy="46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669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61964</TotalTime>
  <Words>703</Words>
  <Application>Microsoft Macintosh PowerPoint</Application>
  <PresentationFormat>Presentazione su schermo (4:3)</PresentationFormat>
  <Paragraphs>160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Helvetica</vt:lpstr>
      <vt:lpstr>Lucida Grande</vt:lpstr>
      <vt:lpstr>Symbol</vt:lpstr>
      <vt:lpstr>LBNF Content-Footer Theme</vt:lpstr>
      <vt:lpstr> GRAIN  plan of activities </vt:lpstr>
      <vt:lpstr>Project plan – draft 0</vt:lpstr>
      <vt:lpstr>Project plan – draft 0 </vt:lpstr>
      <vt:lpstr>Project plan – draft 0 </vt:lpstr>
      <vt:lpstr>Project plan – draft 0 </vt:lpstr>
      <vt:lpstr>Layout LNL Test Facility</vt:lpstr>
      <vt:lpstr>3D LNL Test facility</vt:lpstr>
      <vt:lpstr>Presentazione standard di PowerPoint</vt:lpstr>
      <vt:lpstr>Near Detector</vt:lpstr>
      <vt:lpstr>SAND Detector</vt:lpstr>
      <vt:lpstr>GRAIN</vt:lpstr>
      <vt:lpstr>GRAIN cryostat</vt:lpstr>
      <vt:lpstr>Photosensor</vt:lpstr>
      <vt:lpstr>Optic with Coded Aperture masks</vt:lpstr>
      <vt:lpstr>Optics with Lenses</vt:lpstr>
      <vt:lpstr>Track Reconstruction with masks</vt:lpstr>
      <vt:lpstr>Track Reconstruction with lenses</vt:lpstr>
      <vt:lpstr>Test Facility in LNL</vt:lpstr>
      <vt:lpstr>Why do we need a Test Facility ?</vt:lpstr>
      <vt:lpstr>LNL area</vt:lpstr>
      <vt:lpstr>Vacuum tank</vt:lpstr>
      <vt:lpstr>Timeline</vt:lpstr>
      <vt:lpstr>SPARES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 detector</vt:lpstr>
      <vt:lpstr>Far Detector Liquid Argon TPC</vt:lpstr>
      <vt:lpstr>Arapuca Ligth Trap</vt:lpstr>
      <vt:lpstr>Test System</vt:lpstr>
      <vt:lpstr>Mass Test System</vt:lpstr>
    </vt:vector>
  </TitlesOfParts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creator>Sandbox Studio</dc:creator>
  <dc:description>Modified by A. Weber</dc:description>
  <cp:lastModifiedBy>Laura Patrizii</cp:lastModifiedBy>
  <cp:revision>517</cp:revision>
  <dcterms:created xsi:type="dcterms:W3CDTF">2015-04-30T14:29:22Z</dcterms:created>
  <dcterms:modified xsi:type="dcterms:W3CDTF">2024-06-21T15:37:11Z</dcterms:modified>
</cp:coreProperties>
</file>