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8"/>
  </p:notesMasterIdLst>
  <p:sldIdLst>
    <p:sldId id="444" r:id="rId3"/>
    <p:sldId id="514" r:id="rId4"/>
    <p:sldId id="445" r:id="rId5"/>
    <p:sldId id="447" r:id="rId6"/>
    <p:sldId id="508" r:id="rId7"/>
    <p:sldId id="448" r:id="rId8"/>
    <p:sldId id="507" r:id="rId9"/>
    <p:sldId id="505" r:id="rId10"/>
    <p:sldId id="506" r:id="rId11"/>
    <p:sldId id="509" r:id="rId12"/>
    <p:sldId id="511" r:id="rId13"/>
    <p:sldId id="513" r:id="rId14"/>
    <p:sldId id="512" r:id="rId15"/>
    <p:sldId id="510" r:id="rId16"/>
    <p:sldId id="5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F4B9-2AA3-4114-8D50-6196DDD0CA69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0A58F-D37C-4E20-925A-091FF5DA27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“many thanks to </a:t>
            </a:r>
            <a:r>
              <a:rPr lang="mr-IN" dirty="0"/>
              <a:t>…</a:t>
            </a:r>
            <a:r>
              <a:rPr lang="en-US" dirty="0"/>
              <a:t>” on corresponding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BE518-DCDB-894A-A6BE-F58B10B7E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6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Immagine 1">
            <a:extLst>
              <a:ext uri="{FF2B5EF4-FFF2-40B4-BE49-F238E27FC236}">
                <a16:creationId xmlns:a16="http://schemas.microsoft.com/office/drawing/2014/main" id="{15141D46-254E-A296-23A3-2C694DBC7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320" y="5887348"/>
            <a:ext cx="1499769" cy="67297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68E19F75-F36D-6D5A-F90A-6EE2ED28F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" y="5887348"/>
            <a:ext cx="2616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075A-4FC0-4927-823D-2FA0A675B4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F40CC07D-EF48-81F0-9564-D96834CD5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320" y="5887348"/>
            <a:ext cx="1499769" cy="672973"/>
          </a:xfrm>
          <a:prstGeom prst="rect">
            <a:avLst/>
          </a:prstGeom>
        </p:spPr>
      </p:pic>
      <p:pic>
        <p:nvPicPr>
          <p:cNvPr id="8" name="Immagine 5">
            <a:extLst>
              <a:ext uri="{FF2B5EF4-FFF2-40B4-BE49-F238E27FC236}">
                <a16:creationId xmlns:a16="http://schemas.microsoft.com/office/drawing/2014/main" id="{DE9DBCCA-D0F7-BE40-7827-1276676C2D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" y="5887348"/>
            <a:ext cx="2616200" cy="7747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31D8DBA-896B-24C2-5B4E-231C017D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 baseline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8EF34F-840D-FBB8-C008-1467CBC34A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238250"/>
            <a:ext cx="10977028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baseline="0">
                <a:solidFill>
                  <a:srgbClr val="3C5A77"/>
                </a:solidFill>
                <a:latin typeface="Garamond" panose="02020404030301010803" pitchFamily="18" charset="0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 baseline="0">
                <a:solidFill>
                  <a:srgbClr val="3C5A77"/>
                </a:solidFill>
                <a:latin typeface="Garamond" panose="02020404030301010803" pitchFamily="18" charset="0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 baseline="0">
                <a:solidFill>
                  <a:srgbClr val="3C5A77"/>
                </a:solidFill>
                <a:latin typeface="Garamond" panose="02020404030301010803" pitchFamily="18" charset="0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 baseline="0">
                <a:solidFill>
                  <a:srgbClr val="3C5A77"/>
                </a:solidFill>
                <a:latin typeface="Garamond" panose="02020404030301010803" pitchFamily="18" charset="0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 baseline="0">
                <a:solidFill>
                  <a:srgbClr val="3C5A77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55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38250"/>
            <a:ext cx="10977028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4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5372" y="1238250"/>
            <a:ext cx="5336023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221991" y="1238250"/>
            <a:ext cx="5336023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7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605372" y="1238251"/>
            <a:ext cx="5336023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6246378" y="1238251"/>
            <a:ext cx="5336023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7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09606" y="1237611"/>
            <a:ext cx="4019037" cy="37092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613023" cy="485298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3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8"/>
            <a:ext cx="10972800" cy="424185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09727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BC5F2B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9"/>
            <a:ext cx="10972800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1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BC5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BC5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UNElogoFINAL5.6.15_type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25" y="212151"/>
            <a:ext cx="4797473" cy="214097"/>
          </a:xfrm>
          <a:prstGeom prst="rect">
            <a:avLst/>
          </a:prstGeom>
        </p:spPr>
      </p:pic>
      <p:pic>
        <p:nvPicPr>
          <p:cNvPr id="5" name="Picture 4" descr="DUNElogoFINAL5.6.15_noTyp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45" y="5974040"/>
            <a:ext cx="1826756" cy="5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611081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611081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61108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477000"/>
            <a:ext cx="10972800" cy="0"/>
          </a:xfrm>
          <a:prstGeom prst="line">
            <a:avLst/>
          </a:prstGeom>
          <a:ln>
            <a:solidFill>
              <a:srgbClr val="BC5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UNElogoFINAL5.6.15_noType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36" y="6539295"/>
            <a:ext cx="972369" cy="2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38299" y="1380482"/>
            <a:ext cx="9667090" cy="1167716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BC5F2B"/>
                </a:solidFill>
                <a:latin typeface="Helvetica"/>
                <a:ea typeface="Geneva" charset="0"/>
                <a:cs typeface="Helvetic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Times"/>
              </a:rPr>
              <a:t>Evaporation Facility at Naples University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4CC6FC-12EA-1948-A7B2-7F6DD29F2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20" y="5887348"/>
            <a:ext cx="1499769" cy="6729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BAA0B8-3065-0246-A00F-879BAF737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" y="5887348"/>
            <a:ext cx="2616200" cy="7747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7B427CF-D201-7B40-9470-3022CD8A307B}"/>
              </a:ext>
            </a:extLst>
          </p:cNvPr>
          <p:cNvSpPr txBox="1"/>
          <p:nvPr/>
        </p:nvSpPr>
        <p:spPr>
          <a:xfrm>
            <a:off x="3595475" y="3429000"/>
            <a:ext cx="500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0952"/>
                </a:solidFill>
                <a:effectLst/>
                <a:uLnTx/>
                <a:uFillTx/>
                <a:latin typeface="Garamond" panose="02020404030301010803" pitchFamily="18" charset="0"/>
                <a:cs typeface="Times"/>
              </a:rPr>
              <a:t>F. Di Capua o</a:t>
            </a:r>
            <a:r>
              <a:rPr lang="en-US" sz="2400" dirty="0">
                <a:solidFill>
                  <a:srgbClr val="1A0952"/>
                </a:solidFill>
                <a:latin typeface="Garamond" panose="02020404030301010803" pitchFamily="18" charset="0"/>
                <a:cs typeface="Times"/>
              </a:rPr>
              <a:t>n behalf of Napoli Group</a:t>
            </a:r>
          </a:p>
        </p:txBody>
      </p:sp>
    </p:spTree>
    <p:extLst>
      <p:ext uri="{BB962C8B-B14F-4D97-AF65-F5344CB8AC3E}">
        <p14:creationId xmlns:p14="http://schemas.microsoft.com/office/powerpoint/2010/main" val="376176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2C8CD-4180-605C-3691-47EA954F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Quality check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EC71699-762F-86BE-90C6-53A332EF623D}"/>
              </a:ext>
            </a:extLst>
          </p:cNvPr>
          <p:cNvSpPr txBox="1">
            <a:spLocks/>
          </p:cNvSpPr>
          <p:nvPr/>
        </p:nvSpPr>
        <p:spPr>
          <a:xfrm>
            <a:off x="818322" y="1387915"/>
            <a:ext cx="7769087" cy="44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Periodic check of the evaporation  uniformity along the disk radius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Precise mass measurement (before and after evaporation for control sample)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Immersion in LN of one control sample for each evaporation batch: visual check of the evaporated coating surface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Transmission measurement after evaporation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Other quality controls… (TBD)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Full traceability of the entire process (filter batch, evaporation number, storage, travel info…)</a:t>
            </a:r>
          </a:p>
        </p:txBody>
      </p:sp>
    </p:spTree>
    <p:extLst>
      <p:ext uri="{BB962C8B-B14F-4D97-AF65-F5344CB8AC3E}">
        <p14:creationId xmlns:p14="http://schemas.microsoft.com/office/powerpoint/2010/main" val="164157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B2ED540-CE49-A1A1-7A0C-7951940A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784" y="2271439"/>
            <a:ext cx="2388703" cy="647102"/>
          </a:xfrm>
        </p:spPr>
        <p:txBody>
          <a:bodyPr/>
          <a:lstStyle/>
          <a:p>
            <a:pPr algn="ctr"/>
            <a:r>
              <a:rPr lang="it-IT" dirty="0"/>
              <a:t>2025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requests</a:t>
            </a:r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90E44F3-3196-D57F-918F-CEA93D120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84034"/>
              </p:ext>
            </p:extLst>
          </p:nvPr>
        </p:nvGraphicFramePr>
        <p:xfrm>
          <a:off x="258418" y="587287"/>
          <a:ext cx="9173817" cy="6075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295">
                  <a:extLst>
                    <a:ext uri="{9D8B030D-6E8A-4147-A177-3AD203B41FA5}">
                      <a16:colId xmlns:a16="http://schemas.microsoft.com/office/drawing/2014/main" val="4196080527"/>
                    </a:ext>
                  </a:extLst>
                </a:gridCol>
                <a:gridCol w="1461052">
                  <a:extLst>
                    <a:ext uri="{9D8B030D-6E8A-4147-A177-3AD203B41FA5}">
                      <a16:colId xmlns:a16="http://schemas.microsoft.com/office/drawing/2014/main" val="3720666029"/>
                    </a:ext>
                  </a:extLst>
                </a:gridCol>
                <a:gridCol w="810522">
                  <a:extLst>
                    <a:ext uri="{9D8B030D-6E8A-4147-A177-3AD203B41FA5}">
                      <a16:colId xmlns:a16="http://schemas.microsoft.com/office/drawing/2014/main" val="2016233303"/>
                    </a:ext>
                  </a:extLst>
                </a:gridCol>
                <a:gridCol w="1833287">
                  <a:extLst>
                    <a:ext uri="{9D8B030D-6E8A-4147-A177-3AD203B41FA5}">
                      <a16:colId xmlns:a16="http://schemas.microsoft.com/office/drawing/2014/main" val="244753820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3295392715"/>
                    </a:ext>
                  </a:extLst>
                </a:gridCol>
              </a:tblGrid>
              <a:tr h="363039">
                <a:tc>
                  <a:txBody>
                    <a:bodyPr/>
                    <a:lstStyle/>
                    <a:p>
                      <a:r>
                        <a:rPr lang="it-IT" sz="1500" dirty="0">
                          <a:latin typeface="Garamond" panose="02020404030301010803" pitchFamily="18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Garamond" panose="02020404030301010803" pitchFamily="18" charset="0"/>
                        </a:rPr>
                        <a:t>Costo (</a:t>
                      </a:r>
                      <a:r>
                        <a:rPr lang="it-IT" sz="1500" dirty="0" err="1">
                          <a:latin typeface="Garamond" panose="02020404030301010803" pitchFamily="18" charset="0"/>
                        </a:rPr>
                        <a:t>kEuro</a:t>
                      </a:r>
                      <a:r>
                        <a:rPr lang="it-IT" sz="1500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Garamond" panose="02020404030301010803" pitchFamily="18" charset="0"/>
                        </a:rPr>
                        <a:t>numero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latin typeface="Garamond" panose="02020404030301010803" pitchFamily="18" charset="0"/>
                        </a:rPr>
                        <a:t>Richiesta (</a:t>
                      </a:r>
                      <a:r>
                        <a:rPr lang="it-IT" sz="1500" b="1" dirty="0" err="1">
                          <a:latin typeface="Garamond" panose="02020404030301010803" pitchFamily="18" charset="0"/>
                        </a:rPr>
                        <a:t>kEuro</a:t>
                      </a:r>
                      <a:r>
                        <a:rPr lang="it-IT" sz="1500" b="1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latin typeface="Garamond" panose="02020404030301010803" pitchFamily="18" charset="0"/>
                        </a:rPr>
                        <a:t>SJ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32848"/>
                  </a:ext>
                </a:extLst>
              </a:tr>
              <a:tr h="267196">
                <a:tc>
                  <a:txBody>
                    <a:bodyPr/>
                    <a:lstStyle/>
                    <a:p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Tecnici INFN CTER sesto livello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59574"/>
                  </a:ext>
                </a:extLst>
              </a:tr>
              <a:tr h="267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dewar per </a:t>
                      </a:r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quality</a:t>
                      </a: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check in 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24392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pPr algn="just"/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Bilancia di precisione (accuratezza 10 microgrammi)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4207"/>
                  </a:ext>
                </a:extLst>
              </a:tr>
              <a:tr h="515897">
                <a:tc>
                  <a:txBody>
                    <a:bodyPr/>
                    <a:lstStyle/>
                    <a:p>
                      <a:pPr algn="just"/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pc di acquisizione: quarzo per misura di spessore e parametri slow control evaporatore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63280"/>
                  </a:ext>
                </a:extLst>
              </a:tr>
              <a:tr h="515897">
                <a:tc>
                  <a:txBody>
                    <a:bodyPr/>
                    <a:lstStyle/>
                    <a:p>
                      <a:pPr algn="just"/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Produzione di un quarto crogiolo per ottimizzazione tempi di evaporazione+1 </a:t>
                      </a:r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spare</a:t>
                      </a: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(SJ)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37304"/>
                  </a:ext>
                </a:extLst>
              </a:tr>
              <a:tr h="363039">
                <a:tc>
                  <a:txBody>
                    <a:bodyPr/>
                    <a:lstStyle/>
                    <a:p>
                      <a:pPr algn="just"/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Fornitura Azoto liquido (</a:t>
                      </a:r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quality</a:t>
                      </a: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checks)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72789"/>
                  </a:ext>
                </a:extLst>
              </a:tr>
              <a:tr h="515897">
                <a:tc>
                  <a:txBody>
                    <a:bodyPr/>
                    <a:lstStyle/>
                    <a:p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Consumabili operazioni in </a:t>
                      </a:r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clean</a:t>
                      </a: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room (tute, </a:t>
                      </a:r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copriscarpe</a:t>
                      </a: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cuffie, guanti, liquidi per pulizia)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44582"/>
                  </a:ext>
                </a:extLst>
              </a:tr>
              <a:tr h="267196">
                <a:tc>
                  <a:txBody>
                    <a:bodyPr/>
                    <a:lstStyle/>
                    <a:p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pTP</a:t>
                      </a:r>
                      <a:endParaRPr lang="it-IT" sz="1500" kern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44590"/>
                  </a:ext>
                </a:extLst>
              </a:tr>
              <a:tr h="210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Lavorazione 1 disco porta filtri + 1 disco aggiuntivo</a:t>
                      </a:r>
                    </a:p>
                    <a:p>
                      <a:endParaRPr lang="it-IT" sz="1500" kern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73006"/>
                  </a:ext>
                </a:extLst>
              </a:tr>
              <a:tr h="210180">
                <a:tc>
                  <a:txBody>
                    <a:bodyPr/>
                    <a:lstStyle/>
                    <a:p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Pompa turbo </a:t>
                      </a:r>
                      <a:r>
                        <a:rPr lang="it-IT" sz="1500" kern="1200" dirty="0" err="1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spare</a:t>
                      </a: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in caso di guasto (SJ)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50956"/>
                  </a:ext>
                </a:extLst>
              </a:tr>
              <a:tr h="210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Trasporto 12 box a SURF</a:t>
                      </a:r>
                    </a:p>
                    <a:p>
                      <a:endParaRPr lang="it-IT" sz="1500" kern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96434"/>
                  </a:ext>
                </a:extLst>
              </a:tr>
              <a:tr h="21018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1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1" dirty="0">
                        <a:solidFill>
                          <a:srgbClr val="1A095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3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6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ricevuta&#10;&#10;Descrizione generata automaticamente">
            <a:extLst>
              <a:ext uri="{FF2B5EF4-FFF2-40B4-BE49-F238E27FC236}">
                <a16:creationId xmlns:a16="http://schemas.microsoft.com/office/drawing/2014/main" id="{29816D92-B726-D2DF-682D-63D49A46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258411"/>
            <a:ext cx="11908422" cy="34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5EA7156-93D3-E432-02D1-DA2A0227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6" y="692674"/>
            <a:ext cx="10972800" cy="647102"/>
          </a:xfrm>
        </p:spPr>
        <p:txBody>
          <a:bodyPr/>
          <a:lstStyle/>
          <a:p>
            <a:pPr algn="ctr"/>
            <a:r>
              <a:rPr lang="it-IT" dirty="0"/>
              <a:t>Missioni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2BD9960-5865-F5C1-700F-74B726AF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91119"/>
              </p:ext>
            </p:extLst>
          </p:nvPr>
        </p:nvGraphicFramePr>
        <p:xfrm>
          <a:off x="1063516" y="1339776"/>
          <a:ext cx="9762139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394">
                  <a:extLst>
                    <a:ext uri="{9D8B030D-6E8A-4147-A177-3AD203B41FA5}">
                      <a16:colId xmlns:a16="http://schemas.microsoft.com/office/drawing/2014/main" val="4196080527"/>
                    </a:ext>
                  </a:extLst>
                </a:gridCol>
                <a:gridCol w="2280745">
                  <a:extLst>
                    <a:ext uri="{9D8B030D-6E8A-4147-A177-3AD203B41FA5}">
                      <a16:colId xmlns:a16="http://schemas.microsoft.com/office/drawing/2014/main" val="3720666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Garamond" panose="02020404030301010803" pitchFamily="18" charset="0"/>
                        </a:rPr>
                        <a:t>Missione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Garamond" panose="02020404030301010803" pitchFamily="18" charset="0"/>
                        </a:rPr>
                        <a:t>Costo (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kEuro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3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1800" b="1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DUNE 2025 General Meetings </a:t>
                      </a:r>
                    </a:p>
                    <a:p>
                      <a:pPr algn="just"/>
                      <a:r>
                        <a:rPr lang="it-IT" sz="1800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 viaggio in USA </a:t>
                      </a:r>
                      <a:r>
                        <a:rPr lang="it-IT" sz="1800" kern="1200" dirty="0" err="1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it-IT" sz="1800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SURF x 2 persone) 5.5k</a:t>
                      </a:r>
                    </a:p>
                    <a:p>
                      <a:pPr algn="just"/>
                      <a:r>
                        <a:rPr lang="it-IT" sz="1800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 viaggio al CERN x 3 persone)  4.5k</a:t>
                      </a:r>
                    </a:p>
                    <a:p>
                      <a:pPr algn="just"/>
                      <a:r>
                        <a:rPr lang="it-IT" sz="1800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 viaggio a Valencia x 2 persone) 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3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1800" b="1" kern="1200" dirty="0" err="1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run</a:t>
                      </a:r>
                      <a:r>
                        <a:rPr lang="it-IT" sz="1800" b="1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it-IT" sz="1800" b="1" kern="1200" dirty="0" err="1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ProtoDUNE</a:t>
                      </a:r>
                      <a:r>
                        <a:rPr lang="it-IT" sz="1800" b="1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VD </a:t>
                      </a:r>
                      <a:r>
                        <a:rPr lang="it-IT" sz="1800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( 10 settimane al CERN 1PhD+1PostDoc)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7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1800" kern="1200" dirty="0">
                          <a:solidFill>
                            <a:srgbClr val="1A095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Riunione gruppi 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3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1800" kern="12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Presentazioni a conferenze internazionali (2 persone???)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61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1A0952"/>
                          </a:solidFill>
                          <a:latin typeface="Garamond" panose="02020404030301010803" pitchFamily="18" charset="0"/>
                        </a:rPr>
                        <a:t>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3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A979F55-A1DB-2FB4-F1AE-DD916392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1898"/>
            <a:ext cx="10972800" cy="647102"/>
          </a:xfrm>
        </p:spPr>
        <p:txBody>
          <a:bodyPr/>
          <a:lstStyle/>
          <a:p>
            <a:pPr algn="ctr"/>
            <a:r>
              <a:rPr lang="it-IT" dirty="0" err="1"/>
              <a:t>Spares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01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59706-0FF4-7E34-814D-9CE206DC60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" y="919315"/>
            <a:ext cx="11948159" cy="4944772"/>
          </a:xfrm>
        </p:spPr>
        <p:txBody>
          <a:bodyPr/>
          <a:lstStyle/>
          <a:p>
            <a:pPr algn="just"/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Type of filters 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(dichroic or neutral) to be coated needs to be defined after CIEMAT measurements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CIEMAT results in 1 month from now</a:t>
            </a:r>
          </a:p>
          <a:p>
            <a:pPr lvl="1" algn="just"/>
            <a:r>
              <a:rPr lang="en-US" sz="1050" dirty="0">
                <a:solidFill>
                  <a:schemeClr val="tx2"/>
                </a:solidFill>
                <a:latin typeface="Garamond" panose="02020404030301010803" pitchFamily="18" charset="0"/>
              </a:rPr>
              <a:t>verify and confirm with </a:t>
            </a:r>
            <a:r>
              <a:rPr lang="en-US" sz="1050" dirty="0" err="1">
                <a:solidFill>
                  <a:schemeClr val="tx2"/>
                </a:solidFill>
                <a:latin typeface="Garamond" panose="02020404030301010803" pitchFamily="18" charset="0"/>
              </a:rPr>
              <a:t>ProtoDUNE</a:t>
            </a:r>
            <a:r>
              <a:rPr lang="en-US" sz="1050" dirty="0">
                <a:solidFill>
                  <a:schemeClr val="tx2"/>
                </a:solidFill>
                <a:latin typeface="Garamond" panose="02020404030301010803" pitchFamily="18" charset="0"/>
              </a:rPr>
              <a:t> run</a:t>
            </a:r>
          </a:p>
          <a:p>
            <a:pPr lvl="1" algn="just"/>
            <a:r>
              <a:rPr lang="en-US" sz="1050" dirty="0">
                <a:solidFill>
                  <a:schemeClr val="tx2"/>
                </a:solidFill>
                <a:latin typeface="Garamond" panose="02020404030301010803" pitchFamily="18" charset="0"/>
              </a:rPr>
              <a:t>Verify with the pre-production schedule</a:t>
            </a:r>
          </a:p>
          <a:p>
            <a:pPr algn="just"/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Specify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 which type of substrates and from which Institute(s)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Indication of failure due from fused silica substrate/polishing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Indication of failure from cold box, no indication of damage at CIEMAT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Perform more test </a:t>
            </a:r>
          </a:p>
          <a:p>
            <a:pPr algn="just"/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Define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 the packaging and shipping process for the DF/NF to organize the storage space needed at the evaporation site.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Coated filters should be accommodated in dedicated shipping boxes. Define </a:t>
            </a:r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who will design and produce 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the boxes and determine the quantity needed.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Carla (MIB): possibility to produce up to 200 boxes in MiB mechanical workshop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Each box should contain the number of filters of </a:t>
            </a:r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1 or 2 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evaporation batches (24 or 48 filters)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Boxes with the evaporated filters should be shipped: establish if to Integration sites or directly to SURF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CIEMAT never considered to mount evaporated filters at integration site</a:t>
            </a:r>
          </a:p>
          <a:p>
            <a:pPr lvl="1" algn="just"/>
            <a:r>
              <a:rPr lang="en-US" sz="1200" dirty="0">
                <a:solidFill>
                  <a:schemeClr val="tx2"/>
                </a:solidFill>
                <a:latin typeface="Garamond" panose="02020404030301010803" pitchFamily="18" charset="0"/>
              </a:rPr>
              <a:t>A clean environment should foresee at SURF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Set a </a:t>
            </a:r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strategy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 to </a:t>
            </a:r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reduce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 the number of </a:t>
            </a:r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boxes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 to be produced: they can be </a:t>
            </a:r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shipped back 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while the filters are mounted on the PDS modules</a:t>
            </a:r>
          </a:p>
          <a:p>
            <a:pPr algn="just"/>
            <a:r>
              <a:rPr lang="en-US" sz="1600" b="1" dirty="0">
                <a:solidFill>
                  <a:schemeClr val="tx2"/>
                </a:solidFill>
                <a:latin typeface="Garamond" panose="02020404030301010803" pitchFamily="18" charset="0"/>
              </a:rPr>
              <a:t>Documentation</a:t>
            </a:r>
            <a:r>
              <a:rPr lang="en-US" sz="1600" dirty="0">
                <a:solidFill>
                  <a:schemeClr val="tx2"/>
                </a:solidFill>
                <a:latin typeface="Garamond" panose="02020404030301010803" pitchFamily="18" charset="0"/>
              </a:rPr>
              <a:t> about filter coating, storage, filter travels need to be agreed among all the different evaporation DUNE center sites (Naples, Campinas and third possible one)</a:t>
            </a:r>
            <a:endParaRPr lang="it-IT" sz="18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endParaRPr lang="it-IT" sz="18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endParaRPr lang="it-IT" sz="18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75DB3F3-7C49-BDDC-A316-CF77B452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60"/>
            <a:ext cx="10515600" cy="54668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Logistic to be defined</a:t>
            </a:r>
          </a:p>
        </p:txBody>
      </p:sp>
    </p:spTree>
    <p:extLst>
      <p:ext uri="{BB962C8B-B14F-4D97-AF65-F5344CB8AC3E}">
        <p14:creationId xmlns:p14="http://schemas.microsoft.com/office/powerpoint/2010/main" val="30209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9E8A6-F4C7-4FC1-538F-7DA46363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Group </a:t>
            </a:r>
            <a:r>
              <a:rPr lang="it-IT" dirty="0" err="1"/>
              <a:t>composition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9EC1F1-C313-28B5-1D8D-3693FE2307C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it-IT" b="1" dirty="0"/>
              <a:t>Local group 2025: </a:t>
            </a:r>
            <a:r>
              <a:rPr lang="it-IT" dirty="0"/>
              <a:t>G. Fiorillo (</a:t>
            </a:r>
            <a:r>
              <a:rPr lang="it-IT" dirty="0" err="1"/>
              <a:t>UniNa</a:t>
            </a:r>
            <a:r>
              <a:rPr lang="it-IT" dirty="0"/>
              <a:t>), </a:t>
            </a:r>
            <a:r>
              <a:rPr lang="it-IT" dirty="0" err="1"/>
              <a:t>F</a:t>
            </a:r>
            <a:r>
              <a:rPr lang="it-IT" dirty="0"/>
              <a:t>. Di Capua (</a:t>
            </a:r>
            <a:r>
              <a:rPr lang="it-IT" dirty="0" err="1"/>
              <a:t>UniNa</a:t>
            </a:r>
            <a:r>
              <a:rPr lang="it-IT" dirty="0"/>
              <a:t>), N. Canci (INFN), Y. Suvorov (</a:t>
            </a:r>
            <a:r>
              <a:rPr lang="it-IT" dirty="0" err="1"/>
              <a:t>UniNa</a:t>
            </a:r>
            <a:r>
              <a:rPr lang="it-IT" dirty="0"/>
              <a:t>), </a:t>
            </a:r>
            <a:r>
              <a:rPr lang="it-IT" dirty="0" err="1"/>
              <a:t>R</a:t>
            </a:r>
            <a:r>
              <a:rPr lang="it-IT" dirty="0"/>
              <a:t>. Calabrese (INFN), D. </a:t>
            </a:r>
            <a:r>
              <a:rPr lang="it-IT" dirty="0" err="1"/>
              <a:t>Rudik</a:t>
            </a:r>
            <a:r>
              <a:rPr lang="it-IT" dirty="0"/>
              <a:t> (</a:t>
            </a:r>
            <a:r>
              <a:rPr lang="it-IT" dirty="0" err="1"/>
              <a:t>UniNA</a:t>
            </a:r>
            <a:r>
              <a:rPr lang="it-IT" dirty="0"/>
              <a:t>), E. Sarnelli (CNR-SPIN), G. </a:t>
            </a:r>
            <a:r>
              <a:rPr lang="it-IT" dirty="0" err="1"/>
              <a:t>Botogoke</a:t>
            </a:r>
            <a:r>
              <a:rPr lang="it-IT" dirty="0"/>
              <a:t> (INFN), G. Matteucci (</a:t>
            </a:r>
            <a:r>
              <a:rPr lang="it-IT" dirty="0" err="1"/>
              <a:t>UniNA</a:t>
            </a:r>
            <a:r>
              <a:rPr lang="it-IT" dirty="0"/>
              <a:t>)+2 Chimici (</a:t>
            </a:r>
            <a:r>
              <a:rPr lang="it-IT" dirty="0" err="1"/>
              <a:t>UniNa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b="1" dirty="0" err="1"/>
              <a:t>Ricercatori+Tecnologi</a:t>
            </a:r>
            <a:r>
              <a:rPr lang="it-IT" b="1" dirty="0"/>
              <a:t>: 7</a:t>
            </a:r>
          </a:p>
          <a:p>
            <a:r>
              <a:rPr lang="it-IT" b="1" dirty="0" err="1"/>
              <a:t>PostDoc</a:t>
            </a:r>
            <a:r>
              <a:rPr lang="it-IT" b="1" dirty="0"/>
              <a:t>: 2</a:t>
            </a:r>
          </a:p>
          <a:p>
            <a:r>
              <a:rPr lang="it-IT" b="1" dirty="0"/>
              <a:t>PhD: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4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E8AFB3F-F69A-68BA-43D9-CD584FD7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17"/>
            <a:ext cx="10515600" cy="115573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European </a:t>
            </a:r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site for PTP </a:t>
            </a:r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wavelength shifting evaporation on Vertical Drift (FD2)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0C20EB9-B3D4-F8C3-4A62-C7E33D92690F}"/>
              </a:ext>
            </a:extLst>
          </p:cNvPr>
          <p:cNvSpPr txBox="1">
            <a:spLocks/>
          </p:cNvSpPr>
          <p:nvPr/>
        </p:nvSpPr>
        <p:spPr>
          <a:xfrm>
            <a:off x="462396" y="2042700"/>
            <a:ext cx="11267209" cy="36031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Evaporation of the </a:t>
            </a:r>
            <a:r>
              <a:rPr lang="en-US" sz="24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cathod</a:t>
            </a:r>
            <a:r>
              <a:rPr lang="en-US" sz="2400" b="1" dirty="0">
                <a:solidFill>
                  <a:schemeClr val="tx2"/>
                </a:solidFill>
                <a:latin typeface="Garamond" panose="02020404030301010803" pitchFamily="18" charset="0"/>
              </a:rPr>
              <a:t> (320 double sided) </a:t>
            </a:r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anose="02020404030301010803" pitchFamily="18" charset="0"/>
              </a:rPr>
              <a:t>membrane</a:t>
            </a:r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anose="02020404030301010803" pitchFamily="18" charset="0"/>
              </a:rPr>
              <a:t>(320+32 single sided)</a:t>
            </a:r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 XA-VD modules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Evaporator design inherited from the Campinas evaporation chamber with</a:t>
            </a:r>
          </a:p>
          <a:p>
            <a:pPr algn="just"/>
            <a:r>
              <a:rPr lang="en-US" sz="2400" b="1" dirty="0">
                <a:solidFill>
                  <a:schemeClr val="tx2"/>
                </a:solidFill>
                <a:latin typeface="Garamond" panose="02020404030301010803" pitchFamily="18" charset="0"/>
              </a:rPr>
              <a:t>Relevant improvements:</a:t>
            </a:r>
          </a:p>
          <a:p>
            <a:pPr lvl="1" algn="just"/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larger chamber with 120 cm diameter  providing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+100% evaporation throughput </a:t>
            </a:r>
            <a:r>
              <a:rPr lang="en-US" sz="20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wrt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 Campinas evaporator</a:t>
            </a:r>
            <a:endParaRPr lang="en-US" sz="20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lvl="1"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multiple crucibles</a:t>
            </a: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 to assure more uniformity in the coatings and speed up the process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Pumping system sized to ensure 2 full coating processes/day</a:t>
            </a:r>
          </a:p>
          <a:p>
            <a:endParaRPr lang="en-US" sz="2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D0FC8C-A58C-BD10-BCD4-63C115B5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20" y="5887348"/>
            <a:ext cx="1499769" cy="6729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A43359-DFEB-6395-7C21-3C29C9760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" y="5887348"/>
            <a:ext cx="2616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5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EA1AD5E-5017-4B7A-5CF0-A1F14828A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20" y="5887348"/>
            <a:ext cx="1499769" cy="6729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994E7B-C4B3-9F48-45E8-2CEA0467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" y="5887348"/>
            <a:ext cx="2616200" cy="7747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C2CE4DB9-1326-C9E7-80CA-31844C37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527"/>
            <a:ext cx="10515600" cy="709311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Garamond" panose="02020404030301010803" pitchFamily="18" charset="0"/>
              </a:rPr>
              <a:t>Chamber Design and Production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8BB3C1-CD4B-479D-43BC-29BDBEAD9AB0}"/>
              </a:ext>
            </a:extLst>
          </p:cNvPr>
          <p:cNvGrpSpPr/>
          <p:nvPr/>
        </p:nvGrpSpPr>
        <p:grpSpPr>
          <a:xfrm>
            <a:off x="122689" y="1801485"/>
            <a:ext cx="6848545" cy="3322504"/>
            <a:chOff x="133575" y="1551114"/>
            <a:chExt cx="6848545" cy="3322504"/>
          </a:xfrm>
        </p:grpSpPr>
        <p:pic>
          <p:nvPicPr>
            <p:cNvPr id="8" name="Immagine 7" descr="Immagine che contiene telecomando, design&#10;&#10;Descrizione generata automaticamente con attendibilità bassa">
              <a:extLst>
                <a:ext uri="{FF2B5EF4-FFF2-40B4-BE49-F238E27FC236}">
                  <a16:creationId xmlns:a16="http://schemas.microsoft.com/office/drawing/2014/main" id="{975DA211-43A1-0F9C-0E22-50EA428F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75" y="1551114"/>
              <a:ext cx="3235981" cy="3322504"/>
            </a:xfrm>
            <a:prstGeom prst="rect">
              <a:avLst/>
            </a:prstGeom>
          </p:spPr>
        </p:pic>
        <p:pic>
          <p:nvPicPr>
            <p:cNvPr id="10" name="Immagine 9" descr="Immagine che contiene cilindro, macchina, argento&#10;&#10;Descrizione generata automaticamente">
              <a:extLst>
                <a:ext uri="{FF2B5EF4-FFF2-40B4-BE49-F238E27FC236}">
                  <a16:creationId xmlns:a16="http://schemas.microsoft.com/office/drawing/2014/main" id="{A9335154-CF6A-458A-2C30-9EA7B3903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727" y="1551114"/>
              <a:ext cx="3519393" cy="3322504"/>
            </a:xfrm>
            <a:prstGeom prst="rect">
              <a:avLst/>
            </a:prstGeom>
          </p:spPr>
        </p:pic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DE9E30A-1472-E5E3-49ED-935D6D4FEA53}"/>
              </a:ext>
            </a:extLst>
          </p:cNvPr>
          <p:cNvSpPr txBox="1">
            <a:spLocks/>
          </p:cNvSpPr>
          <p:nvPr/>
        </p:nvSpPr>
        <p:spPr>
          <a:xfrm>
            <a:off x="6982120" y="1319598"/>
            <a:ext cx="5076304" cy="440534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Chamber already designed and now in production phase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Several accommodations at  the bottom base for crucibles (optimization of the position will be done in commissioning phase)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Pumping port 250 mm diameter (DN 250 ISO-F)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Several lateral and top ISO-K 100 flanges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Pumping station with a 40 m</a:t>
            </a:r>
            <a:r>
              <a:rPr lang="en-US" sz="2400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3</a:t>
            </a:r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/h and 2300 l/s turbopump Several lateral and top ISO-K 100 flanges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Motorized system on the top of dome with motion feedthrough to rotate a support structure disk to hold the filters  </a:t>
            </a:r>
          </a:p>
        </p:txBody>
      </p:sp>
    </p:spTree>
    <p:extLst>
      <p:ext uri="{BB962C8B-B14F-4D97-AF65-F5344CB8AC3E}">
        <p14:creationId xmlns:p14="http://schemas.microsoft.com/office/powerpoint/2010/main" val="57947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o, schizzo, diagramma, cerchio&#10;&#10;Descrizione generata automaticamente">
            <a:extLst>
              <a:ext uri="{FF2B5EF4-FFF2-40B4-BE49-F238E27FC236}">
                <a16:creationId xmlns:a16="http://schemas.microsoft.com/office/drawing/2014/main" id="{4A5B5FC3-1C35-C86D-9752-893F56B5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2" y="506746"/>
            <a:ext cx="9031724" cy="62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19897F3-C8CB-FDDF-FB0B-DDF689A5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886" y="517745"/>
            <a:ext cx="5627914" cy="6761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Crucibles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C1CF88-B9D3-B0B7-C072-45DF40548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11441" b="16800"/>
          <a:stretch/>
        </p:blipFill>
        <p:spPr bwMode="auto">
          <a:xfrm>
            <a:off x="184905" y="932304"/>
            <a:ext cx="2242075" cy="41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macchina, Strumento scientifico, interno, microscopio&#10;&#10;Descrizione generata automaticamente">
            <a:extLst>
              <a:ext uri="{FF2B5EF4-FFF2-40B4-BE49-F238E27FC236}">
                <a16:creationId xmlns:a16="http://schemas.microsoft.com/office/drawing/2014/main" id="{55F81DEA-372D-7C57-C53D-6DB00F10D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r="7503" b="19373"/>
          <a:stretch/>
        </p:blipFill>
        <p:spPr>
          <a:xfrm>
            <a:off x="2503424" y="636878"/>
            <a:ext cx="5019040" cy="22896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034E40-52D7-0B6B-101A-C164858BFFF8}"/>
              </a:ext>
            </a:extLst>
          </p:cNvPr>
          <p:cNvSpPr txBox="1"/>
          <p:nvPr/>
        </p:nvSpPr>
        <p:spPr>
          <a:xfrm>
            <a:off x="4994427" y="2575069"/>
            <a:ext cx="250952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water cooling system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C248EA1-3C4F-6ADF-1136-AC6503BA0CCD}"/>
              </a:ext>
            </a:extLst>
          </p:cNvPr>
          <p:cNvCxnSpPr>
            <a:cxnSpLocks/>
          </p:cNvCxnSpPr>
          <p:nvPr/>
        </p:nvCxnSpPr>
        <p:spPr>
          <a:xfrm flipV="1">
            <a:off x="5919216" y="1966394"/>
            <a:ext cx="176784" cy="597659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93D3D4-160A-4FED-27B5-B5900D1D37B4}"/>
              </a:ext>
            </a:extLst>
          </p:cNvPr>
          <p:cNvSpPr txBox="1"/>
          <p:nvPr/>
        </p:nvSpPr>
        <p:spPr>
          <a:xfrm>
            <a:off x="5159248" y="747638"/>
            <a:ext cx="236321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pneumatic opening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C4EC7304-A6B8-D6A9-3E48-79A85216CBC2}"/>
              </a:ext>
            </a:extLst>
          </p:cNvPr>
          <p:cNvCxnSpPr>
            <a:cxnSpLocks/>
          </p:cNvCxnSpPr>
          <p:nvPr/>
        </p:nvCxnSpPr>
        <p:spPr>
          <a:xfrm>
            <a:off x="7083552" y="1062115"/>
            <a:ext cx="231648" cy="719581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C21E6E4-B29F-259D-664B-7F7EE6AC6AB3}"/>
              </a:ext>
            </a:extLst>
          </p:cNvPr>
          <p:cNvSpPr txBox="1">
            <a:spLocks/>
          </p:cNvSpPr>
          <p:nvPr/>
        </p:nvSpPr>
        <p:spPr>
          <a:xfrm>
            <a:off x="7679892" y="1377108"/>
            <a:ext cx="4170200" cy="43478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tx2"/>
                </a:solidFill>
                <a:latin typeface="Garamond" panose="02020404030301010803" pitchFamily="18" charset="0"/>
              </a:rPr>
              <a:t>Crucibles produced and tested in vacuum</a:t>
            </a:r>
          </a:p>
          <a:p>
            <a:r>
              <a:rPr lang="en-AU" sz="2400" dirty="0">
                <a:solidFill>
                  <a:schemeClr val="tx2"/>
                </a:solidFill>
                <a:latin typeface="Garamond" panose="02020404030301010803" pitchFamily="18" charset="0"/>
              </a:rPr>
              <a:t>PID controlled temperature, with a very good set point stability</a:t>
            </a:r>
          </a:p>
          <a:p>
            <a:r>
              <a:rPr lang="en-AU" sz="2400" dirty="0">
                <a:solidFill>
                  <a:schemeClr val="tx2"/>
                </a:solidFill>
                <a:latin typeface="Garamond" panose="02020404030301010803" pitchFamily="18" charset="0"/>
              </a:rPr>
              <a:t>Crucible directly mounted in flange DN 100 ISO-K</a:t>
            </a:r>
            <a:endParaRPr lang="en-AU" sz="24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AU" sz="2400" dirty="0">
                <a:solidFill>
                  <a:schemeClr val="tx2"/>
                </a:solidFill>
                <a:latin typeface="Garamond" panose="02020404030301010803" pitchFamily="18" charset="0"/>
              </a:rPr>
              <a:t>Electro-pneumatic opening and cooling system</a:t>
            </a:r>
          </a:p>
          <a:p>
            <a:r>
              <a:rPr lang="en-AU" sz="2400" dirty="0">
                <a:solidFill>
                  <a:schemeClr val="tx2"/>
                </a:solidFill>
                <a:latin typeface="Garamond" panose="02020404030301010803" pitchFamily="18" charset="0"/>
              </a:rPr>
              <a:t>Maximum operating temperature 500°C, working temperature at 250-300 °C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0D49F3-6EB5-EFFF-A798-F4F8671D9CDF}"/>
              </a:ext>
            </a:extLst>
          </p:cNvPr>
          <p:cNvGrpSpPr/>
          <p:nvPr/>
        </p:nvGrpSpPr>
        <p:grpSpPr>
          <a:xfrm>
            <a:off x="3137652" y="3168144"/>
            <a:ext cx="4081487" cy="2351564"/>
            <a:chOff x="3050566" y="4332916"/>
            <a:chExt cx="4081487" cy="2351564"/>
          </a:xfrm>
        </p:grpSpPr>
        <p:pic>
          <p:nvPicPr>
            <p:cNvPr id="20" name="Immagine 19" descr="Immagine che contiene linea, Diagramma, schermata&#10;&#10;Descrizione generata automaticamente">
              <a:extLst>
                <a:ext uri="{FF2B5EF4-FFF2-40B4-BE49-F238E27FC236}">
                  <a16:creationId xmlns:a16="http://schemas.microsoft.com/office/drawing/2014/main" id="{A6589031-62B1-1A31-E45B-7F8FA0128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566" y="4332916"/>
              <a:ext cx="3924756" cy="2351564"/>
            </a:xfrm>
            <a:prstGeom prst="rect">
              <a:avLst/>
            </a:prstGeom>
          </p:spPr>
        </p:pic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3637793D-FDC4-A486-4475-BAF59047DF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6048" y="4664588"/>
              <a:ext cx="963168" cy="151432"/>
            </a:xfrm>
            <a:prstGeom prst="line">
              <a:avLst/>
            </a:prstGeom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2FCC35C-B2B5-7059-1E10-5003DB811CC4}"/>
                </a:ext>
              </a:extLst>
            </p:cNvPr>
            <p:cNvSpPr txBox="1"/>
            <p:nvPr/>
          </p:nvSpPr>
          <p:spPr>
            <a:xfrm>
              <a:off x="5936651" y="4461060"/>
              <a:ext cx="1195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250°C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70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6135EEF-D2A7-ECD2-D3DA-89EA9B9F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582"/>
            <a:ext cx="10515600" cy="6935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FD2 evaporation </a:t>
            </a:r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site</a:t>
            </a:r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: programming of the operations</a:t>
            </a:r>
          </a:p>
        </p:txBody>
      </p:sp>
      <p:pic>
        <p:nvPicPr>
          <p:cNvPr id="5" name="Immagine 4" descr="Immagine che contiene schizzo, disegno, diagramma, Disegno tecnico&#10;&#10;Descrizione generata automaticamente">
            <a:extLst>
              <a:ext uri="{FF2B5EF4-FFF2-40B4-BE49-F238E27FC236}">
                <a16:creationId xmlns:a16="http://schemas.microsoft.com/office/drawing/2014/main" id="{396F106A-B869-A4FB-1808-2B5F9813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9" y="1267988"/>
            <a:ext cx="6686262" cy="3429684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EDE6A84-6E76-E6E5-F27A-5A3EF7E2EBC2}"/>
              </a:ext>
            </a:extLst>
          </p:cNvPr>
          <p:cNvSpPr txBox="1">
            <a:spLocks/>
          </p:cNvSpPr>
          <p:nvPr/>
        </p:nvSpPr>
        <p:spPr>
          <a:xfrm>
            <a:off x="288235" y="4297651"/>
            <a:ext cx="7941365" cy="1704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DF/NF dimension of 14,4×14,4 cm</a:t>
            </a:r>
            <a:r>
              <a:rPr lang="en-US" sz="2400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2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Disk holder for filters with 112 cm diameter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</a:rPr>
              <a:t>Up to 24 filters for evaporation process can be accommodated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5F6F7C-068C-5553-9A22-94D68228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5" y="1410716"/>
            <a:ext cx="4054613" cy="36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C6C18D-627C-F6F6-0400-4AE4AFF9B0B0}"/>
              </a:ext>
            </a:extLst>
          </p:cNvPr>
          <p:cNvSpPr txBox="1"/>
          <p:nvPr/>
        </p:nvSpPr>
        <p:spPr>
          <a:xfrm>
            <a:off x="10505661" y="4762574"/>
            <a:ext cx="1202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80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47498F91-6D82-DBED-3DC8-BBC1182D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6296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FD2 evaporation </a:t>
            </a:r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site</a:t>
            </a:r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: programming of the operations</a:t>
            </a:r>
          </a:p>
        </p:txBody>
      </p:sp>
      <p:graphicFrame>
        <p:nvGraphicFramePr>
          <p:cNvPr id="34" name="Tabella 5">
            <a:extLst>
              <a:ext uri="{FF2B5EF4-FFF2-40B4-BE49-F238E27FC236}">
                <a16:creationId xmlns:a16="http://schemas.microsoft.com/office/drawing/2014/main" id="{6C85FA34-148D-5C69-B11C-F0EDB98C7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61389"/>
              </p:ext>
            </p:extLst>
          </p:nvPr>
        </p:nvGraphicFramePr>
        <p:xfrm>
          <a:off x="112455" y="1336412"/>
          <a:ext cx="627840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259">
                  <a:extLst>
                    <a:ext uri="{9D8B030D-6E8A-4147-A177-3AD203B41FA5}">
                      <a16:colId xmlns:a16="http://schemas.microsoft.com/office/drawing/2014/main" val="408435534"/>
                    </a:ext>
                  </a:extLst>
                </a:gridCol>
                <a:gridCol w="1360715">
                  <a:extLst>
                    <a:ext uri="{9D8B030D-6E8A-4147-A177-3AD203B41FA5}">
                      <a16:colId xmlns:a16="http://schemas.microsoft.com/office/drawing/2014/main" val="3556556821"/>
                    </a:ext>
                  </a:extLst>
                </a:gridCol>
                <a:gridCol w="1426145">
                  <a:extLst>
                    <a:ext uri="{9D8B030D-6E8A-4147-A177-3AD203B41FA5}">
                      <a16:colId xmlns:a16="http://schemas.microsoft.com/office/drawing/2014/main" val="2078154521"/>
                    </a:ext>
                  </a:extLst>
                </a:gridCol>
                <a:gridCol w="1481286">
                  <a:extLst>
                    <a:ext uri="{9D8B030D-6E8A-4147-A177-3AD203B41FA5}">
                      <a16:colId xmlns:a16="http://schemas.microsoft.com/office/drawing/2014/main" val="2396387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noProof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latin typeface="Garamond" panose="02020404030301010803" pitchFamily="18" charset="0"/>
                        </a:rPr>
                        <a:t>Number of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Garamond" panose="02020404030301010803" pitchFamily="18" charset="0"/>
                        </a:rPr>
                        <a:t>Number of filters per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latin typeface="Garamond" panose="02020404030301010803" pitchFamily="18" charset="0"/>
                        </a:rPr>
                        <a:t>Total number of filters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2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Membrane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5632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1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Cathode modules (double 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10240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16622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35320"/>
                  </a:ext>
                </a:extLst>
              </a:tr>
            </a:tbl>
          </a:graphicData>
        </a:graphic>
      </p:graphicFrame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04864FC-0E95-CEC1-E327-92143017C4B5}"/>
              </a:ext>
            </a:extLst>
          </p:cNvPr>
          <p:cNvSpPr txBox="1">
            <a:spLocks/>
          </p:cNvSpPr>
          <p:nvPr/>
        </p:nvSpPr>
        <p:spPr>
          <a:xfrm>
            <a:off x="6716485" y="1336411"/>
            <a:ext cx="5138057" cy="4438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100" b="1" dirty="0">
                <a:solidFill>
                  <a:srgbClr val="00B050"/>
                </a:solidFill>
                <a:latin typeface="Garamond" panose="02020404030301010803" pitchFamily="18" charset="0"/>
              </a:rPr>
              <a:t>Duration of whole evaporation process estimated at approximately 4-5 hours</a:t>
            </a:r>
          </a:p>
          <a:p>
            <a:pPr marL="0" indent="0" algn="just">
              <a:buNone/>
            </a:pPr>
            <a:r>
              <a:rPr lang="en-US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Main steps of the process: </a:t>
            </a:r>
            <a:endParaRPr lang="en-US" sz="12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Measure of mass for each 2 or 3 filters before and after the evaporation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Filters positioning on the holder disk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Preparation of the control samples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Insertion in the chamber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Vacuum phase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Evaporation with PTP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Opening of the chamber and removal of the disk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Removal the filter and place them in the proper boxes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Check of the control samples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904C9A65-E818-8EC6-FB0E-CBD15EF1657A}"/>
              </a:ext>
            </a:extLst>
          </p:cNvPr>
          <p:cNvSpPr txBox="1">
            <a:spLocks/>
          </p:cNvSpPr>
          <p:nvPr/>
        </p:nvSpPr>
        <p:spPr>
          <a:xfrm>
            <a:off x="466022" y="4082142"/>
            <a:ext cx="5738835" cy="165983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2 shift for day:  8-10 hours</a:t>
            </a:r>
          </a:p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48  filters/day</a:t>
            </a:r>
          </a:p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Required 346 days (about 70 weeks)</a:t>
            </a:r>
          </a:p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2 years of operation involving INFN technicians and shifts of Italian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48992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47498F91-6D82-DBED-3DC8-BBC1182D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10" y="496957"/>
            <a:ext cx="11857990" cy="45671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FD2 evaporation </a:t>
            </a:r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</a:rPr>
              <a:t>site</a:t>
            </a:r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: dedicated operation tools under development</a:t>
            </a:r>
          </a:p>
        </p:txBody>
      </p:sp>
      <p:pic>
        <p:nvPicPr>
          <p:cNvPr id="2" name="Evaporator_video.mp4">
            <a:hlinkClick r:id="" action="ppaction://media"/>
            <a:extLst>
              <a:ext uri="{FF2B5EF4-FFF2-40B4-BE49-F238E27FC236}">
                <a16:creationId xmlns:a16="http://schemas.microsoft.com/office/drawing/2014/main" id="{F7C7A6EF-BE17-B8C2-0073-868FF99C40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591" r="12352"/>
          <a:stretch/>
        </p:blipFill>
        <p:spPr>
          <a:xfrm>
            <a:off x="3030412" y="993328"/>
            <a:ext cx="6290202" cy="47486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CAF9D7-D84D-6618-BD3C-C534C4FA51F2}"/>
              </a:ext>
            </a:extLst>
          </p:cNvPr>
          <p:cNvSpPr txBox="1"/>
          <p:nvPr/>
        </p:nvSpPr>
        <p:spPr>
          <a:xfrm>
            <a:off x="9241101" y="5504151"/>
            <a:ext cx="2841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Video made by </a:t>
            </a:r>
            <a:r>
              <a:rPr lang="it-IT" sz="900" dirty="0" err="1"/>
              <a:t>Heriques</a:t>
            </a:r>
            <a:r>
              <a:rPr lang="it-IT" sz="900" dirty="0"/>
              <a:t> </a:t>
            </a:r>
            <a:r>
              <a:rPr lang="it-IT" sz="900" dirty="0" err="1"/>
              <a:t>Frandini</a:t>
            </a:r>
            <a:r>
              <a:rPr lang="it-IT" sz="900" dirty="0"/>
              <a:t> and Ana Machado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1C585B6-65E1-9257-6FFE-8F4C4E123E14}"/>
              </a:ext>
            </a:extLst>
          </p:cNvPr>
          <p:cNvSpPr txBox="1">
            <a:spLocks/>
          </p:cNvSpPr>
          <p:nvPr/>
        </p:nvSpPr>
        <p:spPr>
          <a:xfrm>
            <a:off x="87313" y="2213585"/>
            <a:ext cx="2784073" cy="165983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Evaporator lab will be completed by Q4 2024</a:t>
            </a:r>
          </a:p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Commissioning of the system and ready to start by Q1 2025</a:t>
            </a:r>
          </a:p>
        </p:txBody>
      </p:sp>
    </p:spTree>
    <p:extLst>
      <p:ext uri="{BB962C8B-B14F-4D97-AF65-F5344CB8AC3E}">
        <p14:creationId xmlns:p14="http://schemas.microsoft.com/office/powerpoint/2010/main" val="13575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NE_Theme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heme" id="{896F1739-B0DE-451A-9B02-F7A32AD500B7}" vid="{2B422FC4-9B3C-42C0-B2B1-48B0A3C52134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39366</TotalTime>
  <Words>1081</Words>
  <Application>Microsoft Macintosh PowerPoint</Application>
  <PresentationFormat>Widescreen</PresentationFormat>
  <Paragraphs>161</Paragraphs>
  <Slides>15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Helvetica</vt:lpstr>
      <vt:lpstr>Lucida Grande</vt:lpstr>
      <vt:lpstr>DUNE_Theme</vt:lpstr>
      <vt:lpstr>LBNF Content-Footer Theme</vt:lpstr>
      <vt:lpstr>Presentazione standard di PowerPoint</vt:lpstr>
      <vt:lpstr>Group composition</vt:lpstr>
      <vt:lpstr>European site for PTP wavelength shifting evaporation on Vertical Drift (FD2)</vt:lpstr>
      <vt:lpstr>Chamber Design and Production</vt:lpstr>
      <vt:lpstr>Presentazione standard di PowerPoint</vt:lpstr>
      <vt:lpstr>Crucibles</vt:lpstr>
      <vt:lpstr>FD2 evaporation site: programming of the operations</vt:lpstr>
      <vt:lpstr>FD2 evaporation site: programming of the operations</vt:lpstr>
      <vt:lpstr>FD2 evaporation site: dedicated operation tools under development</vt:lpstr>
      <vt:lpstr>Quality check</vt:lpstr>
      <vt:lpstr>2025 financial requests</vt:lpstr>
      <vt:lpstr>Presentazione standard di PowerPoint</vt:lpstr>
      <vt:lpstr>Missioni</vt:lpstr>
      <vt:lpstr>Spares</vt:lpstr>
      <vt:lpstr>Logistic to be defined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Macias, Christopher Thomas</dc:creator>
  <cp:lastModifiedBy>FRANCESCO DI CAPUA</cp:lastModifiedBy>
  <cp:revision>159</cp:revision>
  <dcterms:created xsi:type="dcterms:W3CDTF">2019-03-21T17:33:37Z</dcterms:created>
  <dcterms:modified xsi:type="dcterms:W3CDTF">2024-06-21T12:36:43Z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2024-06-11T04:59:44Z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31686ccc-bfcf-4909-822f-95cd21a4e017</vt:lpwstr>
  </property>
  <property fmtid="{D5CDD505-2E9C-101B-9397-08002B2CF9AE}" pid="8" name="MSIP_Label_2ad0b24d-6422-44b0-b3de-abb3a9e8c81a_ContentBits">
    <vt:lpwstr>0</vt:lpwstr>
  </property>
</Properties>
</file>