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g"/>
  <Override PartName="/ppt/media/image7.jpg" ContentType="image/jpg"/>
  <Override PartName="/ppt/media/image8.jpg" ContentType="image/jpg"/>
  <Override PartName="/ppt/notesSlides/notesSlide5.xml" ContentType="application/vnd.openxmlformats-officedocument.presentationml.notesSlide+xml"/>
  <Override PartName="/ppt/media/image9.jpg" ContentType="image/jpg"/>
  <Override PartName="/ppt/media/image10.jpg" ContentType="image/jp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77" r:id="rId3"/>
  </p:sldMasterIdLst>
  <p:notesMasterIdLst>
    <p:notesMasterId r:id="rId13"/>
  </p:notesMasterIdLst>
  <p:sldIdLst>
    <p:sldId id="279" r:id="rId4"/>
    <p:sldId id="2339" r:id="rId5"/>
    <p:sldId id="266" r:id="rId6"/>
    <p:sldId id="2338" r:id="rId7"/>
    <p:sldId id="2342" r:id="rId8"/>
    <p:sldId id="2343" r:id="rId9"/>
    <p:sldId id="2344" r:id="rId10"/>
    <p:sldId id="2345" r:id="rId11"/>
    <p:sldId id="234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567"/>
    <a:srgbClr val="F8CBAD"/>
    <a:srgbClr val="D0E7EF"/>
    <a:srgbClr val="D9F1F9"/>
    <a:srgbClr val="C7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/>
    <p:restoredTop sz="93483"/>
  </p:normalViewPr>
  <p:slideViewPr>
    <p:cSldViewPr snapToGrid="0" snapToObjects="1">
      <p:cViewPr varScale="1">
        <p:scale>
          <a:sx n="146" d="100"/>
          <a:sy n="146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7CA7-BE5E-EB4F-BC98-BF6B8E94DEED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50CBE-D296-6440-9757-8F4D91A69E6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2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E18AB-3A1D-4C79-96E2-25D2D6543F2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24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Preparati</a:t>
            </a:r>
            <a:r>
              <a:rPr lang="en-GB" dirty="0"/>
              <a:t> tutti </a:t>
            </a:r>
            <a:r>
              <a:rPr lang="en-GB" dirty="0" err="1"/>
              <a:t>i</a:t>
            </a:r>
            <a:r>
              <a:rPr lang="en-GB" dirty="0"/>
              <a:t> tool per </a:t>
            </a:r>
            <a:r>
              <a:rPr lang="en-GB" dirty="0" err="1"/>
              <a:t>smontaggio</a:t>
            </a:r>
            <a:r>
              <a:rPr lang="en-GB" dirty="0"/>
              <a:t>, </a:t>
            </a:r>
            <a:r>
              <a:rPr lang="en-GB" dirty="0" err="1"/>
              <a:t>stoccaggio</a:t>
            </a:r>
            <a:r>
              <a:rPr lang="en-GB" dirty="0"/>
              <a:t> e </a:t>
            </a:r>
            <a:r>
              <a:rPr lang="en-GB" dirty="0" err="1"/>
              <a:t>movimentazione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end-cap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50CBE-D296-6440-9757-8F4D91A69E6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17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50CBE-D296-6440-9757-8F4D91A69E6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50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50CBE-D296-6440-9757-8F4D91A69E6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3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50CBE-D296-6440-9757-8F4D91A69E6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4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50CBE-D296-6440-9757-8F4D91A69E6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5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963A-FCEF-9645-8007-0682B405C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0153E-44C5-4E4F-937F-833F02B01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6DED4-0D27-0D48-A168-89F7A31B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34C5-4847-5D47-A28E-4EE3211EED08}" type="datetime1">
              <a:rPr lang="it-IT" smtClean="0"/>
              <a:t>21/06/24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B38BB-C060-294F-AEBA-9F5B8237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19F7-4082-004E-BB05-0E533274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57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5C9A-5B31-5C43-9340-16C8BBC3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FD71-6808-464C-8848-417D3A0D8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18E2-9276-B04C-BBAF-0F59C64B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8849-CB4B-2140-88E1-2A2A2E12976F}" type="datetime1">
              <a:rPr lang="it-IT" smtClean="0"/>
              <a:t>21/06/24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B4E4-3E47-9841-9DB7-7E9D7C3F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77D5-7C65-7346-BB97-F09ADE5B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74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05FB3-4583-E448-951F-F52107C81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4F72E-8356-D54B-B901-128D013E1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A291-BA74-564D-A282-9187608B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408-8BBC-894E-B00F-83629CAD57D0}" type="datetime1">
              <a:rPr lang="it-IT" smtClean="0"/>
              <a:t>21/06/24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49C3A-4972-5A46-B3BF-EB69D5AB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932A-819C-9942-8909-ACAC7ADA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5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4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839" y="6549551"/>
            <a:ext cx="416195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DUNE-CM 24-May 2023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5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5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839" y="6549551"/>
            <a:ext cx="416195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DUNE-CM 24-May 2023</a:t>
            </a:r>
          </a:p>
        </p:txBody>
      </p:sp>
    </p:spTree>
    <p:extLst>
      <p:ext uri="{BB962C8B-B14F-4D97-AF65-F5344CB8AC3E}">
        <p14:creationId xmlns:p14="http://schemas.microsoft.com/office/powerpoint/2010/main" val="64549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B59D9-652C-FE40-A506-CB8A21241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1D688D-83D6-A141-A2B9-949734C1D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79AF02-D1C5-2F42-A096-3AB7CD3B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119FCB-6090-5442-B67D-C6C9D81B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5948AA-04E2-DC4D-9271-E3076039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9FAD3-A008-5943-91D3-6365CC00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83BB25-24BA-E84A-BF9A-95B1C7621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9F7A97-57D8-B84F-A107-1AE00934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2296CE-4F61-C342-8074-EAD689D5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943A2B-EA04-524E-B455-DBF24506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0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02F20D-59D7-6F4D-ADB6-37976583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C36EA4-DDE3-1E4C-B7FF-29DF4C0D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13AA68-C808-FB44-AF2B-09F4512E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67BFFF-9A63-B84D-89AE-0DC38624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C60AD3-F3D3-0C48-A334-5FF776D5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68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840BA-771D-5A4D-9FCD-1C22B35E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70B014-8675-FA46-B08E-54C154B8A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6C1B6E-1C96-784F-8396-C497D3D23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AFF6BE-603A-5442-BCB9-8C9DA03F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61D3AA-76BC-6D4E-9D2A-DFC21BB4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119E9C-2980-C442-8DBE-FF1E2BFE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311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1BA6F-430A-0048-8E86-5138A9F3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4B8C6E-76E6-5141-9E81-BCF3F6AA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FFB521-EB42-534F-8E8B-B6EFA681D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29DDC3B-5AC2-1D4C-8C3E-7346E6CB4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E9F0FC-2A77-154F-8263-525EC4BCA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D9E2AB-1D8E-9B4C-A837-B0E1CB2D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2C403F-B8DF-6347-9E94-289DD70A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327BE9-C0A9-C643-B0F0-67F9F534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04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E5B47-1ACD-B845-BB4A-214B5C61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F394C3-9AB9-C342-ADDA-84312768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3A6364-AE9C-0446-AACE-122918D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5FDEB0-0E83-5C49-BC84-24B65560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10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901A-5B25-2947-AA98-BE8F3D0E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6A2F-A1BB-C94F-BF7E-9E0611FF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1651-FCED-3445-9740-4B3F7A00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08B0-5757-1546-97A3-8710792DCBCB}" type="datetime1">
              <a:rPr lang="it-IT" smtClean="0"/>
              <a:t>21/06/24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4A16-2242-C84E-9016-EE4FF922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CBAE-7ECC-3046-BB7F-366D7E1A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98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A7740B9-46A1-9E4E-B447-A1D5D9E8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EFD1A2-5DBD-1D4C-A956-E8C5E167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E38FB9-21C7-D044-A11C-60136EA7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69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9CC50-3AC2-6C43-BAAE-AF4B26C8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354C51-311E-4248-8C57-4AC564B4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D811B9-DEC4-E644-9E23-0E03D222F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340993-3460-024F-B2FC-418FF23E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E89AE0-F25F-1448-A543-7FB2814F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E787B-A7D4-174A-BECC-D9CCF84A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39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A1D56-5D80-5143-91EE-1701F6B1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B4B7A2-BFB4-214A-8876-17AAEE0B1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C6F77E-A36F-DE4D-8810-F4210092F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98439F-8BC4-9E43-AFA4-DD3B2BE5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53551-5F86-8B4A-A0A1-435BC50C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CE4E4C-B562-324D-A37F-A091F6EC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61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AD923-190F-6949-BBE0-7B6CB770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D1CD5E-F3B7-C042-9982-8E236F9D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A6EF2-141D-4740-AAD5-01051F14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CBFA43-14AF-9044-BFED-E3C16253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7AD5E-846E-F34B-8126-2596651A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950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0C4B7A5-6348-D242-9201-D5D8F45CC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B1A2F2-A43B-5245-8E92-B898BFBDC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767BB1-47B5-8749-8172-47FB49AE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73D8A-D37F-C647-9310-DA33B846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8FF0B-615D-844B-B6C5-D35EDB82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66F0-B5B0-484D-8FA7-5CD0615C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80EB0-62EA-D14B-A696-38CF65E7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E176E-7E64-984E-87E2-704B60AF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AE0F-0590-DA41-9822-265100D8BD18}" type="datetime1">
              <a:rPr lang="it-IT" smtClean="0"/>
              <a:t>21/06/24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45D63-F4FA-0D49-B914-AE22915F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E266-D42E-E141-BF72-4BA87650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88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4DB0-774A-D145-A75C-07056F63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9844-4269-CD46-B144-3E567A5F0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FCC58-CAFF-DB4D-A89E-AD3DADDA3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AA470-08D2-F748-BC0D-A76759F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1AE1-F4D0-714A-AC57-7A6020BCC4DA}" type="datetime1">
              <a:rPr lang="it-IT" smtClean="0"/>
              <a:t>21/06/24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1A990-ABCF-1147-B293-7075617F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0066-2C91-9A45-8205-51140263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6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5242-7E16-0947-A954-23CBD320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D7847-DA98-1C41-BB76-1D127C28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D9E83-8219-D640-81A3-7793DE115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7E3A8-0E27-8948-90E1-D031FEC6E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6845A-208B-2A4D-831A-6CDA139D6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01DC3-008D-FF45-9B13-90A1CE30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1688-20C6-7848-909C-958CFABF526D}" type="datetime1">
              <a:rPr lang="it-IT" smtClean="0"/>
              <a:t>21/06/24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5D33D-9A02-0542-964A-0226883A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D5BB7-8626-A644-A6B7-240E58EB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05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CE8E-5C5B-8F44-99B4-9B96E763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E8942-A769-B243-95A4-09A6679F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D1DC-10ED-BF4C-A78A-90873695EF3C}" type="datetime1">
              <a:rPr lang="it-IT" smtClean="0"/>
              <a:t>21/06/24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EB5F1-9D61-0649-9EC5-03EE21E5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216B-449F-3440-BE78-2CB73557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3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B0A0C-D454-364C-AAC5-3EF526A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4A-1DA9-7644-9D3B-D920CFB0E309}" type="datetime1">
              <a:rPr lang="it-IT" smtClean="0"/>
              <a:t>21/06/24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22C59-7831-4546-9D9F-F5F4B5BF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10EE7-787D-834E-A338-A689371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89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6ECB-40D8-1F49-8621-5A5B9E85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8882-64CD-EF4B-BCC8-F813114C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0CE04-6D6B-BC44-AECF-79229289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61115-692B-7144-9492-6D58A725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687-8F21-2543-9B33-41F59144DDD9}" type="datetime1">
              <a:rPr lang="it-IT" smtClean="0"/>
              <a:t>21/06/24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2D2E-E79F-EB44-A5C2-1E2022E3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99F8B-C05A-6446-9EE5-45773DAE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34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C096-E673-8D45-91F3-551CFCDA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DF641-2726-3449-88EB-CDB06C209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C9BAF-31FA-5247-A156-B259E005C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69225-6D27-1C41-9E57-3C2D2D83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8B44-2D2B-7B45-991F-8704FAE9B05E}" type="datetime1">
              <a:rPr lang="it-IT" smtClean="0"/>
              <a:t>21/06/24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64D2C-3B33-4741-8892-E766D363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70EBB-CCF9-644B-AE49-05ACE858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9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4A5FA4-C2D2-3642-A920-1D3F14DC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7BBCD-691F-1D48-9FBC-6ECD5D61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7CEA-C0F3-E84C-B380-A5466E790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739A-D32E-834A-B981-7F8ABD7F2E14}" type="datetime1">
              <a:rPr lang="it-IT" smtClean="0"/>
              <a:t>21/06/24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94355-35CC-2748-88B7-2698F44C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30D28-470A-C442-94B8-FF9DBBAD6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AE5A-F0F9-B346-9872-CF193F969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51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839" y="6549551"/>
            <a:ext cx="416195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DUNE-CM 24-May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BEC3D5-E038-C56E-103B-90FC02F43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4997" y="6441893"/>
            <a:ext cx="690481" cy="3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tatus of the DUNE Experiment">
            <a:extLst>
              <a:ext uri="{FF2B5EF4-FFF2-40B4-BE49-F238E27FC236}">
                <a16:creationId xmlns:a16="http://schemas.microsoft.com/office/drawing/2014/main" id="{4BCEA869-A0DF-4105-766A-AD9E79BBD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3294" y="6454084"/>
            <a:ext cx="799106" cy="3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D77EE7-0943-8246-AE63-8CF4C3F7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918037-6006-124C-B499-15935E51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68191-9F04-8C4A-9A69-7801BAE7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90F2-68C8-404F-B020-F733755C0371}" type="datetimeFigureOut">
              <a:rPr lang="it-IT" smtClean="0"/>
              <a:t>21/06/24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9B54F1-C721-5047-B876-0F461F880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39FF4-AC92-2847-B6B7-A932C3188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F667-667B-A34D-97A1-45CBBC6894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6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4"/>
          <p:cNvSpPr>
            <a:spLocks noGrp="1"/>
          </p:cNvSpPr>
          <p:nvPr>
            <p:ph type="title"/>
          </p:nvPr>
        </p:nvSpPr>
        <p:spPr>
          <a:xfrm>
            <a:off x="2478027" y="2087641"/>
            <a:ext cx="7548767" cy="991842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solidFill>
                  <a:srgbClr val="BF0000"/>
                </a:solidFill>
              </a:rPr>
              <a:t>DUNE</a:t>
            </a:r>
          </a:p>
        </p:txBody>
      </p:sp>
      <p:sp>
        <p:nvSpPr>
          <p:cNvPr id="4" name="Titolo 14"/>
          <p:cNvSpPr txBox="1">
            <a:spLocks/>
          </p:cNvSpPr>
          <p:nvPr/>
        </p:nvSpPr>
        <p:spPr>
          <a:xfrm>
            <a:off x="1981200" y="3778518"/>
            <a:ext cx="8229600" cy="17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Carla Distefano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LNS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21 </a:t>
            </a:r>
            <a:r>
              <a:rPr lang="en-GB" sz="4400" b="1" dirty="0" err="1">
                <a:latin typeface="+mj-lt"/>
                <a:ea typeface="+mj-ea"/>
                <a:cs typeface="+mj-cs"/>
              </a:rPr>
              <a:t>Giugno</a:t>
            </a:r>
            <a:r>
              <a:rPr lang="en-GB" sz="4400" b="1" dirty="0">
                <a:latin typeface="+mj-lt"/>
                <a:ea typeface="+mj-ea"/>
                <a:cs typeface="+mj-cs"/>
              </a:rPr>
              <a:t> 2024</a:t>
            </a:r>
          </a:p>
          <a:p>
            <a:pPr algn="ctr" defTabSz="457200">
              <a:spcBef>
                <a:spcPct val="0"/>
              </a:spcBef>
              <a:defRPr/>
            </a:pPr>
            <a:endParaRPr lang="en-GB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BD2-9675-0741-9842-6FACD650C64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97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20CAEBC-847E-AB94-79D0-257E8C44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54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IMPEGNO LNS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89F6BC7-6096-4BAA-D336-E1EB49755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747" t="22814" r="30730" b="9593"/>
          <a:stretch/>
        </p:blipFill>
        <p:spPr>
          <a:xfrm>
            <a:off x="1481033" y="1231412"/>
            <a:ext cx="9229934" cy="5234151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4B8C0B-9AB3-1847-89A1-5BB3A44C409A}"/>
              </a:ext>
            </a:extLst>
          </p:cNvPr>
          <p:cNvSpPr/>
          <p:nvPr/>
        </p:nvSpPr>
        <p:spPr>
          <a:xfrm>
            <a:off x="6977123" y="3651051"/>
            <a:ext cx="2230244" cy="892097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0F1236-9B55-EF26-B374-6D3703189A43}"/>
              </a:ext>
            </a:extLst>
          </p:cNvPr>
          <p:cNvSpPr/>
          <p:nvPr/>
        </p:nvSpPr>
        <p:spPr>
          <a:xfrm>
            <a:off x="6463813" y="4669177"/>
            <a:ext cx="2230244" cy="892097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316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F6E9A0-72AD-D3F0-181E-279863F8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400044A-9384-5C1D-F4BA-393B49B25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48" t="18335" r="29410" b="14071"/>
          <a:stretch/>
        </p:blipFill>
        <p:spPr>
          <a:xfrm>
            <a:off x="0" y="-1"/>
            <a:ext cx="12191745" cy="6858001"/>
          </a:xfrm>
        </p:spPr>
      </p:pic>
    </p:spTree>
    <p:extLst>
      <p:ext uri="{BB962C8B-B14F-4D97-AF65-F5344CB8AC3E}">
        <p14:creationId xmlns:p14="http://schemas.microsoft.com/office/powerpoint/2010/main" val="240681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4">
            <a:extLst>
              <a:ext uri="{FF2B5EF4-FFF2-40B4-BE49-F238E27FC236}">
                <a16:creationId xmlns:a16="http://schemas.microsoft.com/office/drawing/2014/main" id="{56B24729-80AE-9E4F-8D09-07EC93270888}"/>
              </a:ext>
            </a:extLst>
          </p:cNvPr>
          <p:cNvSpPr txBox="1"/>
          <p:nvPr/>
        </p:nvSpPr>
        <p:spPr>
          <a:xfrm>
            <a:off x="6567004" y="5580052"/>
            <a:ext cx="5105733" cy="102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 Thesis (University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Milano-Bicocca)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Scanu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will work on the preparation of mass productions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Borsa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studio Comm. 2, Sep-Nov 2023)</a:t>
            </a:r>
          </a:p>
        </p:txBody>
      </p: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F6B5EB9A-74C7-534A-989D-42BFE2811A45}"/>
              </a:ext>
            </a:extLst>
          </p:cNvPr>
          <p:cNvSpPr txBox="1"/>
          <p:nvPr/>
        </p:nvSpPr>
        <p:spPr>
          <a:xfrm>
            <a:off x="638089" y="3997154"/>
            <a:ext cx="4928851" cy="22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Activities in the last year: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Long-term characterization at constant temperature and for different voltage values (new set-up)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Preparation for mass productions: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finalization of test procedures 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pdate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the analysis code</a:t>
            </a:r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6D25738-D57C-9C5C-C17E-B4B01597A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8" t="16278" r="13393" b="18757"/>
          <a:stretch/>
        </p:blipFill>
        <p:spPr>
          <a:xfrm>
            <a:off x="6567004" y="1968531"/>
            <a:ext cx="5141344" cy="3378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9AE29-CC45-986A-2117-544BC8CC75DA}"/>
              </a:ext>
            </a:extLst>
          </p:cNvPr>
          <p:cNvSpPr txBox="1"/>
          <p:nvPr/>
        </p:nvSpPr>
        <p:spPr>
          <a:xfrm>
            <a:off x="7839134" y="1588582"/>
            <a:ext cx="409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Litrico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Reparto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elettronica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LNS)</a:t>
            </a:r>
            <a:endParaRPr lang="en-GB" dirty="0"/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892F7D38-DE34-AF95-0CF9-A2D02FC21B89}"/>
              </a:ext>
            </a:extLst>
          </p:cNvPr>
          <p:cNvSpPr txBox="1"/>
          <p:nvPr/>
        </p:nvSpPr>
        <p:spPr>
          <a:xfrm>
            <a:off x="2010993" y="915973"/>
            <a:ext cx="81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Preamplifier</a:t>
            </a:r>
            <a:r>
              <a:rPr kumimoji="0" lang="it-IT" sz="18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aging test and </a:t>
            </a:r>
            <a:r>
              <a:rPr kumimoji="0" lang="it-IT" sz="1800" b="1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prediction</a:t>
            </a:r>
            <a:r>
              <a:rPr kumimoji="0" lang="it-IT" sz="18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it-IT" sz="1800" b="1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cold</a:t>
            </a:r>
            <a:r>
              <a:rPr kumimoji="0" lang="it-IT" sz="18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environment</a:t>
            </a:r>
            <a:endParaRPr kumimoji="0" lang="it-IT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95F2BB7B-C4FC-22E3-8036-BCCB01531BD5}"/>
              </a:ext>
            </a:extLst>
          </p:cNvPr>
          <p:cNvSpPr txBox="1"/>
          <p:nvPr/>
        </p:nvSpPr>
        <p:spPr>
          <a:xfrm>
            <a:off x="551131" y="1492231"/>
            <a:ext cx="5787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Test-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bench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set-up (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presented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last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Control system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on NI cRio-9063;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NI 9264 16 Channel digital DAC to power OP-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Amp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current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monitoring;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NI 9216 8 Channel RDT 24 bit temperature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read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module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NI 9403 TTL Digital I/O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DUT on in-house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designed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PCB with PT100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sensors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(-200° to +650°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extended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range)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Power supply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Keysight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E3649A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Dedicaded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Laptop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9D7BE5-4168-6898-952F-C938D3542393}"/>
              </a:ext>
            </a:extLst>
          </p:cNvPr>
          <p:cNvSpPr txBox="1"/>
          <p:nvPr/>
        </p:nvSpPr>
        <p:spPr>
          <a:xfrm>
            <a:off x="2583542" y="160049"/>
            <a:ext cx="7024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Photon Detection System @LNS</a:t>
            </a:r>
          </a:p>
        </p:txBody>
      </p:sp>
    </p:spTree>
    <p:extLst>
      <p:ext uri="{BB962C8B-B14F-4D97-AF65-F5344CB8AC3E}">
        <p14:creationId xmlns:p14="http://schemas.microsoft.com/office/powerpoint/2010/main" val="319183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B9D7BE5-4168-6898-952F-C938D3542393}"/>
              </a:ext>
            </a:extLst>
          </p:cNvPr>
          <p:cNvSpPr txBox="1"/>
          <p:nvPr/>
        </p:nvSpPr>
        <p:spPr>
          <a:xfrm>
            <a:off x="2818128" y="141920"/>
            <a:ext cx="7024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6355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-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CONTROL BOX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B8640286-78D7-1CBC-5F12-F4F13DD2C53E}"/>
              </a:ext>
            </a:extLst>
          </p:cNvPr>
          <p:cNvSpPr txBox="1"/>
          <p:nvPr/>
        </p:nvSpPr>
        <p:spPr>
          <a:xfrm>
            <a:off x="661670" y="909464"/>
            <a:ext cx="10868660" cy="2475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L’interno del Control-Box alloggia il </a:t>
            </a:r>
            <a:r>
              <a:rPr kumimoji="0" lang="it-IT" sz="1800" b="0" i="0" u="none" strike="noStrike" kern="0" cap="none" spc="-5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CompactRio</a:t>
            </a:r>
            <a:r>
              <a:rPr kumimoji="0" lang="it-IT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per la gestione della misura.</a:t>
            </a:r>
          </a:p>
          <a:p>
            <a:pPr marL="75565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kumimoji="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kumimoji="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CompactRio</a:t>
            </a:r>
            <a:r>
              <a:rPr kumimoji="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controlla</a:t>
            </a:r>
            <a:r>
              <a:rPr kumimoji="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kumimoji="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kumimoji="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necessari</a:t>
            </a:r>
            <a:r>
              <a:rPr kumimoji="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kumimoji="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effettuare</a:t>
            </a:r>
            <a:r>
              <a:rPr kumimoji="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kumimoji="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misure</a:t>
            </a:r>
            <a:r>
              <a:rPr kumimoji="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kumimoji="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kumimoji="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kumimoji="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testare.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marR="508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Fornisce</a:t>
            </a:r>
            <a:r>
              <a:rPr kumimoji="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kumimoji="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kumimoji="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tensione</a:t>
            </a:r>
            <a:r>
              <a:rPr kumimoji="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kumimoji="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alimentazione,</a:t>
            </a:r>
            <a:r>
              <a:rPr kumimoji="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kumimoji="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corrente</a:t>
            </a:r>
            <a:r>
              <a:rPr kumimoji="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assorbita,</a:t>
            </a:r>
            <a:r>
              <a:rPr kumimoji="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segnale</a:t>
            </a:r>
            <a:r>
              <a:rPr kumimoji="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kumimoji="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kumimoji="0" b="0" i="0" u="none" strike="noStrike" kern="0" cap="none" spc="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ingresso</a:t>
            </a:r>
            <a:r>
              <a:rPr kumimoji="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d’uscita, </a:t>
            </a:r>
            <a:r>
              <a:rPr kumimoji="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temperatura</a:t>
            </a:r>
            <a:r>
              <a:rPr kumimoji="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kumimoji="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lavoro.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91186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Completa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Control-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kumimoji="0" sz="18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scheda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Motore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sz="1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kumimoji="0" sz="1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movimentazione</a:t>
            </a:r>
            <a:r>
              <a:rPr kumimoji="0" sz="18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meccanica 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dispositivo</a:t>
            </a:r>
            <a:r>
              <a:rPr kumimoji="0" sz="18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sottoposto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kumimoji="0" sz="18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Dewar</a:t>
            </a: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immerso</a:t>
            </a:r>
            <a:r>
              <a:rPr kumimoji="0" sz="1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nell’azoto</a:t>
            </a:r>
            <a:r>
              <a:rPr kumimoji="0" sz="18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liquido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C6F294B-A9F1-1C7B-E91C-AF56CD1843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568" y="3982144"/>
            <a:ext cx="3661517" cy="244320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3FC29C31-6784-3D31-8B4D-3F1F91383633}"/>
              </a:ext>
            </a:extLst>
          </p:cNvPr>
          <p:cNvSpPr txBox="1"/>
          <p:nvPr/>
        </p:nvSpPr>
        <p:spPr>
          <a:xfrm>
            <a:off x="743568" y="3632663"/>
            <a:ext cx="12370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Control-</a:t>
            </a:r>
            <a:r>
              <a:rPr sz="1800" spc="-25" dirty="0">
                <a:latin typeface="Trebuchet MS"/>
                <a:cs typeface="Trebuchet MS"/>
              </a:rPr>
              <a:t>Box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AC8A440-0B30-1CA5-5DE0-3C51850675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776" y="4232802"/>
            <a:ext cx="2738483" cy="2053406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48D52C75-F38E-1655-CD6D-76971EF62643}"/>
              </a:ext>
            </a:extLst>
          </p:cNvPr>
          <p:cNvSpPr txBox="1"/>
          <p:nvPr/>
        </p:nvSpPr>
        <p:spPr>
          <a:xfrm>
            <a:off x="8504390" y="3532931"/>
            <a:ext cx="314960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Scheda</a:t>
            </a:r>
            <a:r>
              <a:rPr sz="1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5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30" dirty="0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sz="1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Motore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spc="-55" dirty="0"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sz="1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45" dirty="0">
                <a:latin typeface="Calibri" panose="020F0502020204030204" pitchFamily="34" charset="0"/>
                <a:cs typeface="Calibri" panose="020F0502020204030204" pitchFamily="34" charset="0"/>
              </a:rPr>
              <a:t>movimentazione</a:t>
            </a:r>
            <a:r>
              <a:rPr sz="1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schedina</a:t>
            </a:r>
            <a:r>
              <a:rPr sz="14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5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sz="14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45" dirty="0">
                <a:latin typeface="Calibri" panose="020F0502020204030204" pitchFamily="34" charset="0"/>
                <a:cs typeface="Calibri" panose="020F0502020204030204" pitchFamily="34" charset="0"/>
              </a:rPr>
              <a:t>all’interno </a:t>
            </a:r>
            <a:r>
              <a:rPr sz="1400" spc="-40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400" spc="-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Dewar</a:t>
            </a:r>
            <a:r>
              <a:rPr sz="14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immerso</a:t>
            </a:r>
            <a:r>
              <a:rPr sz="1400" spc="-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4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azoto</a:t>
            </a:r>
            <a:r>
              <a:rPr sz="14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liquido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657F272A-E34E-3A5A-227B-8897769815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9949" y="4232802"/>
            <a:ext cx="2738483" cy="20534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0F3308-80AE-BC46-7260-7B5ABE8F8D45}"/>
              </a:ext>
            </a:extLst>
          </p:cNvPr>
          <p:cNvSpPr txBox="1"/>
          <p:nvPr/>
        </p:nvSpPr>
        <p:spPr>
          <a:xfrm>
            <a:off x="4229643" y="3817066"/>
            <a:ext cx="420188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GB" sz="1400" spc="-65" dirty="0" err="1">
                <a:latin typeface="Calibri" panose="020F0502020204030204" pitchFamily="34" charset="0"/>
                <a:cs typeface="Calibri" panose="020F0502020204030204" pitchFamily="34" charset="0"/>
              </a:rPr>
              <a:t>CompactRio</a:t>
            </a:r>
            <a:r>
              <a:rPr lang="en-GB" sz="1400" spc="-22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400" spc="-114" dirty="0"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en-GB" sz="1400" spc="-19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400" spc="-95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GB" sz="1400" spc="-18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400" spc="-95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sz="1400" spc="-204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400" spc="-95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400"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5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DAF414F6-7BEE-E2F2-41FA-9ACD7E0D4B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243" y="3830302"/>
            <a:ext cx="4501895" cy="2086356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82607AC0-28EA-7CBB-1749-8D52442EE00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5891" y="1624542"/>
            <a:ext cx="5950349" cy="43730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E892F4-F26A-F654-3602-1AD838482186}"/>
              </a:ext>
            </a:extLst>
          </p:cNvPr>
          <p:cNvSpPr txBox="1"/>
          <p:nvPr/>
        </p:nvSpPr>
        <p:spPr>
          <a:xfrm>
            <a:off x="5937577" y="1753183"/>
            <a:ext cx="6814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Sonda</a:t>
            </a:r>
            <a:r>
              <a:rPr lang="en-GB" sz="1600" dirty="0"/>
              <a:t> </a:t>
            </a:r>
            <a:r>
              <a:rPr lang="en-GB" sz="1600" dirty="0" err="1"/>
              <a:t>montata</a:t>
            </a:r>
            <a:r>
              <a:rPr lang="en-GB" sz="1600" dirty="0"/>
              <a:t> </a:t>
            </a:r>
            <a:r>
              <a:rPr lang="en-GB" sz="1600" dirty="0" err="1"/>
              <a:t>all’interno</a:t>
            </a:r>
            <a:r>
              <a:rPr lang="en-GB" sz="1600" dirty="0"/>
              <a:t> del Dewar per </a:t>
            </a:r>
            <a:r>
              <a:rPr lang="en-GB" sz="1600" dirty="0" err="1"/>
              <a:t>misurare</a:t>
            </a:r>
            <a:r>
              <a:rPr lang="en-GB" sz="1600" dirty="0"/>
              <a:t> il </a:t>
            </a:r>
            <a:r>
              <a:rPr lang="en-GB" sz="1600" dirty="0" err="1"/>
              <a:t>livello</a:t>
            </a:r>
            <a:r>
              <a:rPr lang="en-GB" sz="1600" dirty="0"/>
              <a:t> </a:t>
            </a:r>
            <a:r>
              <a:rPr lang="en-GB" sz="1600" dirty="0" err="1"/>
              <a:t>dell’Azoto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13515-5A1B-EF61-2AF2-797DFF16FC6F}"/>
              </a:ext>
            </a:extLst>
          </p:cNvPr>
          <p:cNvSpPr txBox="1"/>
          <p:nvPr/>
        </p:nvSpPr>
        <p:spPr>
          <a:xfrm>
            <a:off x="342354" y="1520684"/>
            <a:ext cx="54700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Sistema di </a:t>
            </a:r>
            <a:r>
              <a:rPr lang="en-GB" dirty="0" err="1"/>
              <a:t>lettura</a:t>
            </a:r>
            <a:r>
              <a:rPr lang="en-GB" dirty="0"/>
              <a:t> del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dell’Azoto</a:t>
            </a:r>
            <a:r>
              <a:rPr lang="en-GB" dirty="0"/>
              <a:t> di </a:t>
            </a:r>
            <a:r>
              <a:rPr lang="en-GB" dirty="0" err="1"/>
              <a:t>tipo</a:t>
            </a:r>
            <a:r>
              <a:rPr lang="en-GB" dirty="0"/>
              <a:t> </a:t>
            </a:r>
            <a:r>
              <a:rPr lang="en-GB" dirty="0" err="1"/>
              <a:t>resistivo</a:t>
            </a:r>
            <a:r>
              <a:rPr lang="en-GB" dirty="0"/>
              <a:t>, con </a:t>
            </a:r>
            <a:r>
              <a:rPr lang="en-GB" dirty="0" err="1"/>
              <a:t>resistori</a:t>
            </a:r>
            <a:r>
              <a:rPr lang="en-GB" dirty="0"/>
              <a:t> </a:t>
            </a:r>
            <a:r>
              <a:rPr lang="en-GB" dirty="0" err="1"/>
              <a:t>suscettibili</a:t>
            </a:r>
            <a:r>
              <a:rPr lang="en-GB" dirty="0"/>
              <a:t> di </a:t>
            </a:r>
            <a:r>
              <a:rPr lang="en-GB" dirty="0" err="1"/>
              <a:t>variazione</a:t>
            </a:r>
            <a:r>
              <a:rPr lang="en-GB" dirty="0"/>
              <a:t> di 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en-GB" dirty="0" err="1"/>
              <a:t>ohmmico</a:t>
            </a:r>
            <a:r>
              <a:rPr lang="en-GB" dirty="0"/>
              <a:t> in </a:t>
            </a:r>
            <a:r>
              <a:rPr lang="en-GB" dirty="0" err="1"/>
              <a:t>funzione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rilevata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L’app</a:t>
            </a:r>
            <a:r>
              <a:rPr lang="en-GB" dirty="0"/>
              <a:t> per la </a:t>
            </a:r>
            <a:r>
              <a:rPr lang="en-GB" dirty="0" err="1"/>
              <a:t>gestione</a:t>
            </a:r>
            <a:r>
              <a:rPr lang="en-GB" dirty="0"/>
              <a:t> del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dell’azoto</a:t>
            </a:r>
            <a:r>
              <a:rPr lang="en-GB" dirty="0"/>
              <a:t> </a:t>
            </a:r>
            <a:r>
              <a:rPr lang="en-GB" dirty="0" err="1"/>
              <a:t>gestisce</a:t>
            </a:r>
            <a:r>
              <a:rPr lang="en-GB" dirty="0"/>
              <a:t> la </a:t>
            </a:r>
            <a:r>
              <a:rPr lang="en-GB" dirty="0" err="1"/>
              <a:t>misura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</a:t>
            </a:r>
            <a:r>
              <a:rPr lang="en-GB" dirty="0" err="1"/>
              <a:t>l’unità</a:t>
            </a:r>
            <a:r>
              <a:rPr lang="en-GB" dirty="0"/>
              <a:t> </a:t>
            </a:r>
            <a:r>
              <a:rPr lang="en-GB" dirty="0" err="1"/>
              <a:t>CompactRio</a:t>
            </a:r>
            <a:r>
              <a:rPr lang="en-GB" dirty="0"/>
              <a:t> </a:t>
            </a:r>
            <a:r>
              <a:rPr lang="en-GB" dirty="0" err="1"/>
              <a:t>collocata</a:t>
            </a:r>
            <a:r>
              <a:rPr lang="en-GB" dirty="0"/>
              <a:t> </a:t>
            </a:r>
            <a:r>
              <a:rPr lang="en-GB" dirty="0" err="1"/>
              <a:t>all’interno</a:t>
            </a:r>
            <a:r>
              <a:rPr lang="en-GB" dirty="0"/>
              <a:t> del CONTROL BOX.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8B8BC-6024-7CB9-D00A-410BD76733B8}"/>
              </a:ext>
            </a:extLst>
          </p:cNvPr>
          <p:cNvSpPr txBox="1"/>
          <p:nvPr/>
        </p:nvSpPr>
        <p:spPr>
          <a:xfrm>
            <a:off x="1831748" y="252383"/>
            <a:ext cx="8528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Misura</a:t>
            </a:r>
            <a:r>
              <a:rPr lang="en-GB" sz="2400" b="1" dirty="0">
                <a:solidFill>
                  <a:srgbClr val="C00000"/>
                </a:solidFill>
              </a:rPr>
              <a:t> di </a:t>
            </a:r>
            <a:r>
              <a:rPr lang="en-GB" sz="2400" b="1" dirty="0" err="1">
                <a:solidFill>
                  <a:srgbClr val="C00000"/>
                </a:solidFill>
              </a:rPr>
              <a:t>precisione</a:t>
            </a:r>
            <a:r>
              <a:rPr lang="en-GB" sz="2400" b="1" dirty="0">
                <a:solidFill>
                  <a:srgbClr val="C00000"/>
                </a:solidFill>
              </a:rPr>
              <a:t> del </a:t>
            </a:r>
            <a:r>
              <a:rPr lang="en-GB" sz="2400" b="1" dirty="0" err="1">
                <a:solidFill>
                  <a:srgbClr val="C00000"/>
                </a:solidFill>
              </a:rPr>
              <a:t>livello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dell’Azoto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all’interno</a:t>
            </a:r>
            <a:r>
              <a:rPr lang="en-GB" sz="2400" b="1" dirty="0">
                <a:solidFill>
                  <a:srgbClr val="C00000"/>
                </a:solidFill>
              </a:rPr>
              <a:t> del Dewar</a:t>
            </a:r>
          </a:p>
        </p:txBody>
      </p:sp>
    </p:spTree>
    <p:extLst>
      <p:ext uri="{BB962C8B-B14F-4D97-AF65-F5344CB8AC3E}">
        <p14:creationId xmlns:p14="http://schemas.microsoft.com/office/powerpoint/2010/main" val="158729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B9D7BE5-4168-6898-952F-C938D3542393}"/>
              </a:ext>
            </a:extLst>
          </p:cNvPr>
          <p:cNvSpPr txBox="1"/>
          <p:nvPr/>
        </p:nvSpPr>
        <p:spPr>
          <a:xfrm>
            <a:off x="2818128" y="141920"/>
            <a:ext cx="7024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6355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kern="0" spc="-6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it-IT" sz="4000" b="0" i="0" u="none" strike="noStrike" kern="0" cap="none" spc="-6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ttività</a:t>
            </a:r>
            <a:r>
              <a:rPr kumimoji="0" lang="it-IT" sz="4000" b="0" i="0" u="none" strike="noStrike" kern="0" cap="none" spc="-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2025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270E788-856A-CE3D-CDA4-ACBAAB402E18}"/>
              </a:ext>
            </a:extLst>
          </p:cNvPr>
          <p:cNvSpPr txBox="1"/>
          <p:nvPr/>
        </p:nvSpPr>
        <p:spPr>
          <a:xfrm>
            <a:off x="861550" y="1569517"/>
            <a:ext cx="107143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endParaRPr lang="en-IT" sz="2400" dirty="0">
              <a:latin typeface="Trebuchet MS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A84D9-6031-6866-C499-00D72A2B6A77}"/>
              </a:ext>
            </a:extLst>
          </p:cNvPr>
          <p:cNvSpPr txBox="1"/>
          <p:nvPr/>
        </p:nvSpPr>
        <p:spPr>
          <a:xfrm>
            <a:off x="1023257" y="1395345"/>
            <a:ext cx="99785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Test a freddo </a:t>
            </a:r>
            <a:r>
              <a:rPr lang="en-GB" sz="2000" dirty="0" err="1"/>
              <a:t>dell’elettronica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/>
              <a:t>Mass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Scheda</a:t>
            </a:r>
            <a:r>
              <a:rPr lang="en-GB" sz="2000" dirty="0"/>
              <a:t> di multiplexing </a:t>
            </a:r>
            <a:r>
              <a:rPr lang="en-GB" sz="2000" dirty="0" err="1"/>
              <a:t>analogico</a:t>
            </a:r>
            <a:r>
              <a:rPr lang="en-GB" sz="2000" dirty="0"/>
              <a:t> per il test </a:t>
            </a:r>
            <a:r>
              <a:rPr lang="en-GB" sz="2000" dirty="0" err="1"/>
              <a:t>simultaneo</a:t>
            </a:r>
            <a:r>
              <a:rPr lang="en-GB" sz="2000" dirty="0"/>
              <a:t> di </a:t>
            </a:r>
            <a:r>
              <a:rPr lang="en-GB" sz="2000" dirty="0" err="1"/>
              <a:t>più</a:t>
            </a:r>
            <a:r>
              <a:rPr lang="en-GB" sz="2000" dirty="0"/>
              <a:t> </a:t>
            </a:r>
            <a:r>
              <a:rPr lang="en-GB" sz="2000" dirty="0" err="1"/>
              <a:t>preamplificatori</a:t>
            </a:r>
            <a:r>
              <a:rPr lang="en-GB" sz="2000" dirty="0"/>
              <a:t> </a:t>
            </a:r>
          </a:p>
          <a:p>
            <a:r>
              <a:rPr lang="en-GB" sz="2000" dirty="0"/>
              <a:t>    (</a:t>
            </a:r>
            <a:r>
              <a:rPr lang="en-GB" sz="2000" dirty="0" err="1"/>
              <a:t>prototipo</a:t>
            </a:r>
            <a:r>
              <a:rPr lang="en-GB" sz="2000" dirty="0"/>
              <a:t> in </a:t>
            </a:r>
            <a:r>
              <a:rPr lang="en-GB" sz="2000" dirty="0" err="1"/>
              <a:t>fase</a:t>
            </a:r>
            <a:r>
              <a:rPr lang="en-GB" sz="2000" dirty="0"/>
              <a:t> di </a:t>
            </a:r>
            <a:r>
              <a:rPr lang="en-GB" sz="2000" dirty="0" err="1"/>
              <a:t>realizzazione</a:t>
            </a:r>
            <a:r>
              <a:rPr lang="en-GB" sz="2000" dirty="0"/>
              <a:t> </a:t>
            </a:r>
            <a:r>
              <a:rPr lang="en-GB" sz="2000" dirty="0" err="1"/>
              <a:t>fondi</a:t>
            </a:r>
            <a:r>
              <a:rPr lang="en-GB" sz="2000" dirty="0"/>
              <a:t>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PCB per </a:t>
            </a:r>
            <a:r>
              <a:rPr lang="en-GB" sz="2000" dirty="0" err="1"/>
              <a:t>l’alloggio</a:t>
            </a:r>
            <a:r>
              <a:rPr lang="en-GB" sz="2000" dirty="0"/>
              <a:t> </a:t>
            </a:r>
            <a:r>
              <a:rPr lang="en-GB" sz="2000" dirty="0" err="1"/>
              <a:t>multiplo</a:t>
            </a:r>
            <a:r>
              <a:rPr lang="en-GB" sz="2000" dirty="0"/>
              <a:t> e il routing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cavi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Meccanica</a:t>
            </a:r>
            <a:r>
              <a:rPr lang="en-GB" sz="2000" dirty="0"/>
              <a:t> per la </a:t>
            </a:r>
            <a:r>
              <a:rPr lang="en-GB" sz="2000" dirty="0" err="1"/>
              <a:t>movimentazione</a:t>
            </a:r>
            <a:r>
              <a:rPr lang="en-GB" sz="2000" dirty="0"/>
              <a:t> </a:t>
            </a:r>
            <a:r>
              <a:rPr lang="en-GB" sz="2000" dirty="0" err="1"/>
              <a:t>automatica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8558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0E8A7C-C2DA-BE28-6391-7E0DCB2AF9D9}"/>
              </a:ext>
            </a:extLst>
          </p:cNvPr>
          <p:cNvSpPr txBox="1"/>
          <p:nvPr/>
        </p:nvSpPr>
        <p:spPr>
          <a:xfrm>
            <a:off x="838200" y="1690688"/>
            <a:ext cx="1000397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MISSIONI 								  	</a:t>
            </a:r>
          </a:p>
          <a:p>
            <a:r>
              <a:rPr lang="it-IT" dirty="0"/>
              <a:t>	Previsti 20 gg @ LNF (</a:t>
            </a:r>
            <a:r>
              <a:rPr lang="it-IT" dirty="0" err="1"/>
              <a:t>F</a:t>
            </a:r>
            <a:r>
              <a:rPr lang="it-IT" dirty="0"/>
              <a:t>. Noto – GLIMOS smontaggio KLOE) 				10 k€</a:t>
            </a:r>
          </a:p>
          <a:p>
            <a:r>
              <a:rPr lang="it-IT" dirty="0"/>
              <a:t>	Collaboration Meeting (</a:t>
            </a:r>
            <a:r>
              <a:rPr lang="it-IT" dirty="0" err="1"/>
              <a:t>F</a:t>
            </a:r>
            <a:r>
              <a:rPr lang="it-IT" dirty="0"/>
              <a:t>. Noto – Resp. </a:t>
            </a:r>
            <a:r>
              <a:rPr lang="it-IT" dirty="0" err="1"/>
              <a:t>Smont</a:t>
            </a:r>
            <a:r>
              <a:rPr lang="it-IT" dirty="0"/>
              <a:t>. ECAL End-</a:t>
            </a:r>
            <a:r>
              <a:rPr lang="it-IT" dirty="0" err="1"/>
              <a:t>cap</a:t>
            </a:r>
            <a:r>
              <a:rPr lang="it-IT" dirty="0"/>
              <a:t> - GLIMOS)		  8 k€</a:t>
            </a:r>
          </a:p>
          <a:p>
            <a:r>
              <a:rPr lang="it-IT" dirty="0"/>
              <a:t>	Meeting annuale collaborazione italiana (2gg per 3 persone)			  2 k€</a:t>
            </a:r>
          </a:p>
          <a:p>
            <a:endParaRPr lang="it-IT" dirty="0"/>
          </a:p>
          <a:p>
            <a:r>
              <a:rPr lang="it-IT" dirty="0"/>
              <a:t>DOSSIER E CERTIFICAZIONI PER STRUTTURA (SUB JUDICE)				              10.0 k€</a:t>
            </a:r>
          </a:p>
          <a:p>
            <a:endParaRPr lang="it-IT" dirty="0"/>
          </a:p>
          <a:p>
            <a:r>
              <a:rPr lang="it-IT" dirty="0"/>
              <a:t>APPARATI/CONSUMO							</a:t>
            </a:r>
          </a:p>
          <a:p>
            <a:r>
              <a:rPr lang="it-IT" dirty="0"/>
              <a:t>	Dewar </a:t>
            </a:r>
            <a:r>
              <a:rPr lang="en-GB" sz="1800" dirty="0"/>
              <a:t>con </a:t>
            </a:r>
            <a:r>
              <a:rPr lang="en-GB" sz="1800" dirty="0" err="1"/>
              <a:t>diametro</a:t>
            </a:r>
            <a:r>
              <a:rPr lang="en-GB" sz="1800" dirty="0"/>
              <a:t> </a:t>
            </a:r>
            <a:r>
              <a:rPr lang="en-GB" sz="1800" dirty="0" err="1"/>
              <a:t>ingresso</a:t>
            </a:r>
            <a:r>
              <a:rPr lang="en-GB" sz="1800" dirty="0"/>
              <a:t> </a:t>
            </a:r>
            <a:r>
              <a:rPr lang="en-GB" sz="1800" dirty="0" err="1"/>
              <a:t>più</a:t>
            </a:r>
            <a:r>
              <a:rPr lang="en-GB" sz="1800" dirty="0"/>
              <a:t> </a:t>
            </a:r>
            <a:r>
              <a:rPr lang="en-GB" sz="1800" dirty="0" err="1"/>
              <a:t>ampio</a:t>
            </a:r>
            <a:r>
              <a:rPr lang="en-GB" sz="1800" dirty="0"/>
              <a:t> per il test </a:t>
            </a:r>
            <a:r>
              <a:rPr lang="en-GB" sz="1800" dirty="0" err="1"/>
              <a:t>multiplo</a:t>
            </a:r>
            <a:r>
              <a:rPr lang="en-GB" sz="1800" dirty="0"/>
              <a:t> </a:t>
            </a:r>
            <a:r>
              <a:rPr lang="it-IT" dirty="0"/>
              <a:t>			  6 k€</a:t>
            </a:r>
          </a:p>
          <a:p>
            <a:r>
              <a:rPr lang="it-IT" dirty="0"/>
              <a:t>	4000 L ricariche azoto 							  7 k€</a:t>
            </a:r>
          </a:p>
          <a:p>
            <a:r>
              <a:rPr lang="it-IT" dirty="0"/>
              <a:t>	Tool movimentazione schede meccanica (</a:t>
            </a:r>
            <a:r>
              <a:rPr lang="it-IT" dirty="0" err="1"/>
              <a:t>meccanica+elettronica</a:t>
            </a:r>
            <a:r>
              <a:rPr lang="it-IT" dirty="0"/>
              <a:t>)	                 		10 k€</a:t>
            </a:r>
          </a:p>
          <a:p>
            <a:r>
              <a:rPr lang="it-IT" dirty="0"/>
              <a:t>	Metabolismo								  1 k€</a:t>
            </a:r>
          </a:p>
          <a:p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758A9-477C-8F91-D3B6-782B621CBF12}"/>
              </a:ext>
            </a:extLst>
          </p:cNvPr>
          <p:cNvSpPr txBox="1"/>
          <p:nvPr/>
        </p:nvSpPr>
        <p:spPr>
          <a:xfrm>
            <a:off x="2818128" y="141920"/>
            <a:ext cx="7024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63550" lvl="0" indent="0" algn="ctr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-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Richieste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9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89B455-B7CA-E449-9CBC-6C310E29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AE5A-F0F9-B346-9872-CF193F9690CE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805982" y="570947"/>
            <a:ext cx="227203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700" b="1" dirty="0" err="1">
                <a:solidFill>
                  <a:srgbClr val="008000"/>
                </a:solidFill>
              </a:rPr>
              <a:t>Anagrafica</a:t>
            </a:r>
            <a:endParaRPr lang="en-GB" sz="37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5F8BA-B673-CE5A-D706-80847AB9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43454"/>
              </p:ext>
            </p:extLst>
          </p:nvPr>
        </p:nvGraphicFramePr>
        <p:xfrm>
          <a:off x="6906802" y="1765566"/>
          <a:ext cx="4243245" cy="298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649">
                  <a:extLst>
                    <a:ext uri="{9D8B030D-6E8A-4147-A177-3AD203B41FA5}">
                      <a16:colId xmlns:a16="http://schemas.microsoft.com/office/drawing/2014/main" val="3006575740"/>
                    </a:ext>
                  </a:extLst>
                </a:gridCol>
                <a:gridCol w="848649">
                  <a:extLst>
                    <a:ext uri="{9D8B030D-6E8A-4147-A177-3AD203B41FA5}">
                      <a16:colId xmlns:a16="http://schemas.microsoft.com/office/drawing/2014/main" val="498945370"/>
                    </a:ext>
                  </a:extLst>
                </a:gridCol>
                <a:gridCol w="848649">
                  <a:extLst>
                    <a:ext uri="{9D8B030D-6E8A-4147-A177-3AD203B41FA5}">
                      <a16:colId xmlns:a16="http://schemas.microsoft.com/office/drawing/2014/main" val="3554476010"/>
                    </a:ext>
                  </a:extLst>
                </a:gridCol>
                <a:gridCol w="848649">
                  <a:extLst>
                    <a:ext uri="{9D8B030D-6E8A-4147-A177-3AD203B41FA5}">
                      <a16:colId xmlns:a16="http://schemas.microsoft.com/office/drawing/2014/main" val="2236437640"/>
                    </a:ext>
                  </a:extLst>
                </a:gridCol>
                <a:gridCol w="848649">
                  <a:extLst>
                    <a:ext uri="{9D8B030D-6E8A-4147-A177-3AD203B41FA5}">
                      <a16:colId xmlns:a16="http://schemas.microsoft.com/office/drawing/2014/main" val="35010715"/>
                    </a:ext>
                  </a:extLst>
                </a:gridCol>
              </a:tblGrid>
              <a:tr h="229968"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Ricercatori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FTE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2030843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650434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Biagi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Simone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0,2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423733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Cherubini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Silvio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0,2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3771328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Distefano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Carla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0,3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3681793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Greco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Vincenzo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0,1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454933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Noto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Francesco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0,3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768447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Mammoliti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Francesco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0,2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511583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Riccobene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Giorgio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0,2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4683127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Sapienza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Piera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0,3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031656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Viola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Salvatore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0,2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2166767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38159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Totale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u="none" strike="noStrike" dirty="0">
                          <a:effectLst/>
                        </a:rPr>
                        <a:t>2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59140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22E983-24E6-A4D3-9DF6-9C70F36D87DC}"/>
              </a:ext>
            </a:extLst>
          </p:cNvPr>
          <p:cNvSpPr txBox="1"/>
          <p:nvPr/>
        </p:nvSpPr>
        <p:spPr>
          <a:xfrm>
            <a:off x="6906802" y="4884856"/>
            <a:ext cx="3425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Ing. </a:t>
            </a:r>
            <a:r>
              <a:rPr lang="en-GB" dirty="0" err="1"/>
              <a:t>Meccanico</a:t>
            </a:r>
            <a:r>
              <a:rPr lang="en-GB" dirty="0"/>
              <a:t> (Prof. </a:t>
            </a:r>
            <a:r>
              <a:rPr lang="en-GB" dirty="0" err="1"/>
              <a:t>Associato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T</a:t>
            </a:r>
            <a:r>
              <a:rPr lang="en-IT" dirty="0"/>
              <a:t>ecnici: 3 elettronici, 2 meccanici</a:t>
            </a:r>
          </a:p>
        </p:txBody>
      </p:sp>
      <p:sp>
        <p:nvSpPr>
          <p:cNvPr id="13" name="Rettangolo 2">
            <a:extLst>
              <a:ext uri="{FF2B5EF4-FFF2-40B4-BE49-F238E27FC236}">
                <a16:creationId xmlns:a16="http://schemas.microsoft.com/office/drawing/2014/main" id="{DA74042C-210A-F357-F8B2-B8015BD506BE}"/>
              </a:ext>
            </a:extLst>
          </p:cNvPr>
          <p:cNvSpPr/>
          <p:nvPr/>
        </p:nvSpPr>
        <p:spPr>
          <a:xfrm>
            <a:off x="494752" y="570947"/>
            <a:ext cx="196092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700" b="1" dirty="0" err="1">
                <a:solidFill>
                  <a:srgbClr val="008000"/>
                </a:solidFill>
              </a:rPr>
              <a:t>Richieste</a:t>
            </a:r>
            <a:endParaRPr lang="en-GB" sz="3700" b="1" dirty="0">
              <a:solidFill>
                <a:srgbClr val="008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167C4-E867-EEAC-B086-716EC2EAE1AB}"/>
              </a:ext>
            </a:extLst>
          </p:cNvPr>
          <p:cNvSpPr txBox="1"/>
          <p:nvPr/>
        </p:nvSpPr>
        <p:spPr>
          <a:xfrm>
            <a:off x="494752" y="1668944"/>
            <a:ext cx="5601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MISSIONI 					20.0 k€</a:t>
            </a:r>
          </a:p>
          <a:p>
            <a:r>
              <a:rPr lang="it-IT" sz="1600" dirty="0"/>
              <a:t>DOSSIER E CERTIFICAZIONI PER STRUTTURA (SJ) 	10.0 k€</a:t>
            </a:r>
          </a:p>
          <a:p>
            <a:r>
              <a:rPr lang="it-IT" sz="1600" dirty="0"/>
              <a:t>APPARATI/CONSUMO				24.0 k€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6401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{E83D5135-18A0-2246-BCE2-C9CF6399621C}tf16401378</Template>
  <TotalTime>24280</TotalTime>
  <Words>649</Words>
  <Application>Microsoft Macintosh PowerPoint</Application>
  <PresentationFormat>Widescreen</PresentationFormat>
  <Paragraphs>117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MT</vt:lpstr>
      <vt:lpstr>Calibri</vt:lpstr>
      <vt:lpstr>Calibri Light</vt:lpstr>
      <vt:lpstr>Helvetica</vt:lpstr>
      <vt:lpstr>Lucida Grande</vt:lpstr>
      <vt:lpstr>Trebuchet MS</vt:lpstr>
      <vt:lpstr>Office Theme</vt:lpstr>
      <vt:lpstr>LBNF Content-Footer Theme</vt:lpstr>
      <vt:lpstr>Tema di Office</vt:lpstr>
      <vt:lpstr>DUNE</vt:lpstr>
      <vt:lpstr>IMPEGNO LNS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Carla Distefano</cp:lastModifiedBy>
  <cp:revision>538</cp:revision>
  <cp:lastPrinted>2020-06-23T11:29:12Z</cp:lastPrinted>
  <dcterms:created xsi:type="dcterms:W3CDTF">2020-06-16T15:44:58Z</dcterms:created>
  <dcterms:modified xsi:type="dcterms:W3CDTF">2024-06-21T08:55:08Z</dcterms:modified>
  <cp:category/>
</cp:coreProperties>
</file>