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336" r:id="rId3"/>
    <p:sldId id="340" r:id="rId4"/>
    <p:sldId id="342" r:id="rId5"/>
    <p:sldId id="337" r:id="rId6"/>
    <p:sldId id="338" r:id="rId7"/>
    <p:sldId id="339" r:id="rId8"/>
    <p:sldId id="341" r:id="rId9"/>
    <p:sldId id="33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p:scale>
          <a:sx n="85" d="100"/>
          <a:sy n="85" d="100"/>
        </p:scale>
        <p:origin x="57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08D4F-5A82-4FDA-9F44-48CB4186CC66}" type="datetimeFigureOut">
              <a:rPr lang="en-GB" smtClean="0"/>
              <a:t>21/06/2024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8905A-707A-4E02-8134-6FD6E6D87191}" type="slidenum">
              <a:rPr lang="en-GB" smtClean="0"/>
              <a:t>‹#›</a:t>
            </a:fld>
            <a:endParaRPr lang="en-GB"/>
          </a:p>
        </p:txBody>
      </p:sp>
    </p:spTree>
    <p:extLst>
      <p:ext uri="{BB962C8B-B14F-4D97-AF65-F5344CB8AC3E}">
        <p14:creationId xmlns:p14="http://schemas.microsoft.com/office/powerpoint/2010/main" val="181537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C15A56-BAAC-6C74-534B-30CC3E2E343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26FABEC5-E6E0-C569-EA23-7A8773D7ED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0556B790-D4B8-136E-150F-80CF33310AAA}"/>
              </a:ext>
            </a:extLst>
          </p:cNvPr>
          <p:cNvSpPr>
            <a:spLocks noGrp="1"/>
          </p:cNvSpPr>
          <p:nvPr>
            <p:ph type="dt" sz="half" idx="10"/>
          </p:nvPr>
        </p:nvSpPr>
        <p:spPr/>
        <p:txBody>
          <a:bodyPr/>
          <a:lstStyle/>
          <a:p>
            <a:fld id="{5D1C6533-94ED-402C-82FE-3EB5EB2AA2B9}" type="datetime1">
              <a:rPr lang="en-GB" smtClean="0"/>
              <a:t>21/06/2024</a:t>
            </a:fld>
            <a:endParaRPr lang="en-GB"/>
          </a:p>
        </p:txBody>
      </p:sp>
      <p:sp>
        <p:nvSpPr>
          <p:cNvPr id="5" name="Segnaposto piè di pagina 4">
            <a:extLst>
              <a:ext uri="{FF2B5EF4-FFF2-40B4-BE49-F238E27FC236}">
                <a16:creationId xmlns:a16="http://schemas.microsoft.com/office/drawing/2014/main" id="{B2F43828-0F29-9B73-D099-722D27FD3761}"/>
              </a:ext>
            </a:extLst>
          </p:cNvPr>
          <p:cNvSpPr>
            <a:spLocks noGrp="1"/>
          </p:cNvSpPr>
          <p:nvPr>
            <p:ph type="ftr" sz="quarter" idx="11"/>
          </p:nvPr>
        </p:nvSpPr>
        <p:spPr/>
        <p:txBody>
          <a:bodyPr/>
          <a:lstStyle/>
          <a:p>
            <a:r>
              <a:rPr lang="it-IT"/>
              <a:t>Pisa Dune group riunione preventivi gruppo i</a:t>
            </a:r>
            <a:endParaRPr lang="en-GB"/>
          </a:p>
        </p:txBody>
      </p:sp>
      <p:sp>
        <p:nvSpPr>
          <p:cNvPr id="6" name="Segnaposto numero diapositiva 5">
            <a:extLst>
              <a:ext uri="{FF2B5EF4-FFF2-40B4-BE49-F238E27FC236}">
                <a16:creationId xmlns:a16="http://schemas.microsoft.com/office/drawing/2014/main" id="{60D2D7E0-C1B6-6FAF-B3D9-4D9B81949D1B}"/>
              </a:ext>
            </a:extLst>
          </p:cNvPr>
          <p:cNvSpPr>
            <a:spLocks noGrp="1"/>
          </p:cNvSpPr>
          <p:nvPr>
            <p:ph type="sldNum" sz="quarter" idx="12"/>
          </p:nvPr>
        </p:nvSpPr>
        <p:spPr/>
        <p:txBody>
          <a:bodyPr/>
          <a:lstStyle/>
          <a:p>
            <a:fld id="{2EBA6EE9-6154-4B60-9C3B-6F5F996B2447}" type="slidenum">
              <a:rPr lang="en-GB" smtClean="0"/>
              <a:t>‹#›</a:t>
            </a:fld>
            <a:endParaRPr lang="en-GB"/>
          </a:p>
        </p:txBody>
      </p:sp>
    </p:spTree>
    <p:extLst>
      <p:ext uri="{BB962C8B-B14F-4D97-AF65-F5344CB8AC3E}">
        <p14:creationId xmlns:p14="http://schemas.microsoft.com/office/powerpoint/2010/main" val="236405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9591F5-0DBB-CAB8-88B3-34580460CA57}"/>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929A2615-1352-C5CE-D5EB-FF07E86ECB2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E837F3D-6473-A168-0B90-B34573C81317}"/>
              </a:ext>
            </a:extLst>
          </p:cNvPr>
          <p:cNvSpPr>
            <a:spLocks noGrp="1"/>
          </p:cNvSpPr>
          <p:nvPr>
            <p:ph type="dt" sz="half" idx="10"/>
          </p:nvPr>
        </p:nvSpPr>
        <p:spPr/>
        <p:txBody>
          <a:bodyPr/>
          <a:lstStyle/>
          <a:p>
            <a:fld id="{EDC54398-54B2-417B-A352-FE5876746AFA}" type="datetime1">
              <a:rPr lang="en-GB" smtClean="0"/>
              <a:t>21/06/2024</a:t>
            </a:fld>
            <a:endParaRPr lang="en-GB"/>
          </a:p>
        </p:txBody>
      </p:sp>
      <p:sp>
        <p:nvSpPr>
          <p:cNvPr id="5" name="Segnaposto piè di pagina 4">
            <a:extLst>
              <a:ext uri="{FF2B5EF4-FFF2-40B4-BE49-F238E27FC236}">
                <a16:creationId xmlns:a16="http://schemas.microsoft.com/office/drawing/2014/main" id="{1F86BF18-9AA0-5A08-24BE-771424A125C2}"/>
              </a:ext>
            </a:extLst>
          </p:cNvPr>
          <p:cNvSpPr>
            <a:spLocks noGrp="1"/>
          </p:cNvSpPr>
          <p:nvPr>
            <p:ph type="ftr" sz="quarter" idx="11"/>
          </p:nvPr>
        </p:nvSpPr>
        <p:spPr/>
        <p:txBody>
          <a:bodyPr/>
          <a:lstStyle/>
          <a:p>
            <a:r>
              <a:rPr lang="it-IT"/>
              <a:t>Pisa Dune group riunione preventivi gruppo i</a:t>
            </a:r>
            <a:endParaRPr lang="en-GB"/>
          </a:p>
        </p:txBody>
      </p:sp>
      <p:sp>
        <p:nvSpPr>
          <p:cNvPr id="6" name="Segnaposto numero diapositiva 5">
            <a:extLst>
              <a:ext uri="{FF2B5EF4-FFF2-40B4-BE49-F238E27FC236}">
                <a16:creationId xmlns:a16="http://schemas.microsoft.com/office/drawing/2014/main" id="{B8449728-F810-AC6B-F8A4-2EC64BEE8221}"/>
              </a:ext>
            </a:extLst>
          </p:cNvPr>
          <p:cNvSpPr>
            <a:spLocks noGrp="1"/>
          </p:cNvSpPr>
          <p:nvPr>
            <p:ph type="sldNum" sz="quarter" idx="12"/>
          </p:nvPr>
        </p:nvSpPr>
        <p:spPr/>
        <p:txBody>
          <a:bodyPr/>
          <a:lstStyle/>
          <a:p>
            <a:fld id="{2EBA6EE9-6154-4B60-9C3B-6F5F996B2447}" type="slidenum">
              <a:rPr lang="en-GB" smtClean="0"/>
              <a:t>‹#›</a:t>
            </a:fld>
            <a:endParaRPr lang="en-GB"/>
          </a:p>
        </p:txBody>
      </p:sp>
    </p:spTree>
    <p:extLst>
      <p:ext uri="{BB962C8B-B14F-4D97-AF65-F5344CB8AC3E}">
        <p14:creationId xmlns:p14="http://schemas.microsoft.com/office/powerpoint/2010/main" val="127962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C7E3623-0515-DDAE-E6DA-E0DC4E8C8A0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3EBA05F4-9176-BF47-B298-4F70EE3100E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20699E4-1ABB-8E90-72C6-973000EB05E5}"/>
              </a:ext>
            </a:extLst>
          </p:cNvPr>
          <p:cNvSpPr>
            <a:spLocks noGrp="1"/>
          </p:cNvSpPr>
          <p:nvPr>
            <p:ph type="dt" sz="half" idx="10"/>
          </p:nvPr>
        </p:nvSpPr>
        <p:spPr/>
        <p:txBody>
          <a:bodyPr/>
          <a:lstStyle/>
          <a:p>
            <a:fld id="{3E7B1E37-AC88-4E87-B809-D1DF6C82ACB8}" type="datetime1">
              <a:rPr lang="en-GB" smtClean="0"/>
              <a:t>21/06/2024</a:t>
            </a:fld>
            <a:endParaRPr lang="en-GB"/>
          </a:p>
        </p:txBody>
      </p:sp>
      <p:sp>
        <p:nvSpPr>
          <p:cNvPr id="5" name="Segnaposto piè di pagina 4">
            <a:extLst>
              <a:ext uri="{FF2B5EF4-FFF2-40B4-BE49-F238E27FC236}">
                <a16:creationId xmlns:a16="http://schemas.microsoft.com/office/drawing/2014/main" id="{F32B8427-56B6-CD22-DAD2-553AF2481A6B}"/>
              </a:ext>
            </a:extLst>
          </p:cNvPr>
          <p:cNvSpPr>
            <a:spLocks noGrp="1"/>
          </p:cNvSpPr>
          <p:nvPr>
            <p:ph type="ftr" sz="quarter" idx="11"/>
          </p:nvPr>
        </p:nvSpPr>
        <p:spPr/>
        <p:txBody>
          <a:bodyPr/>
          <a:lstStyle/>
          <a:p>
            <a:r>
              <a:rPr lang="it-IT"/>
              <a:t>Pisa Dune group riunione preventivi gruppo i</a:t>
            </a:r>
            <a:endParaRPr lang="en-GB"/>
          </a:p>
        </p:txBody>
      </p:sp>
      <p:sp>
        <p:nvSpPr>
          <p:cNvPr id="6" name="Segnaposto numero diapositiva 5">
            <a:extLst>
              <a:ext uri="{FF2B5EF4-FFF2-40B4-BE49-F238E27FC236}">
                <a16:creationId xmlns:a16="http://schemas.microsoft.com/office/drawing/2014/main" id="{37E40FEA-F6AA-E426-AC32-40EE88690C06}"/>
              </a:ext>
            </a:extLst>
          </p:cNvPr>
          <p:cNvSpPr>
            <a:spLocks noGrp="1"/>
          </p:cNvSpPr>
          <p:nvPr>
            <p:ph type="sldNum" sz="quarter" idx="12"/>
          </p:nvPr>
        </p:nvSpPr>
        <p:spPr/>
        <p:txBody>
          <a:bodyPr/>
          <a:lstStyle/>
          <a:p>
            <a:fld id="{2EBA6EE9-6154-4B60-9C3B-6F5F996B2447}" type="slidenum">
              <a:rPr lang="en-GB" smtClean="0"/>
              <a:t>‹#›</a:t>
            </a:fld>
            <a:endParaRPr lang="en-GB"/>
          </a:p>
        </p:txBody>
      </p:sp>
    </p:spTree>
    <p:extLst>
      <p:ext uri="{BB962C8B-B14F-4D97-AF65-F5344CB8AC3E}">
        <p14:creationId xmlns:p14="http://schemas.microsoft.com/office/powerpoint/2010/main" val="362583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D3CF53-0C11-FA04-C83A-E7FF5233BBC3}"/>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E1B52BC-327C-F7A1-BE3B-529BE194413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7299B2AB-F040-BB98-7876-A6873F5DF80B}"/>
              </a:ext>
            </a:extLst>
          </p:cNvPr>
          <p:cNvSpPr>
            <a:spLocks noGrp="1"/>
          </p:cNvSpPr>
          <p:nvPr>
            <p:ph type="dt" sz="half" idx="10"/>
          </p:nvPr>
        </p:nvSpPr>
        <p:spPr/>
        <p:txBody>
          <a:bodyPr/>
          <a:lstStyle/>
          <a:p>
            <a:fld id="{3A4414C2-5756-4625-924A-BCA06D3D751F}" type="datetime1">
              <a:rPr lang="en-GB" smtClean="0"/>
              <a:t>21/06/2024</a:t>
            </a:fld>
            <a:endParaRPr lang="en-GB"/>
          </a:p>
        </p:txBody>
      </p:sp>
      <p:sp>
        <p:nvSpPr>
          <p:cNvPr id="5" name="Segnaposto piè di pagina 4">
            <a:extLst>
              <a:ext uri="{FF2B5EF4-FFF2-40B4-BE49-F238E27FC236}">
                <a16:creationId xmlns:a16="http://schemas.microsoft.com/office/drawing/2014/main" id="{8CC19082-AC41-CD75-96A2-A15603AC0888}"/>
              </a:ext>
            </a:extLst>
          </p:cNvPr>
          <p:cNvSpPr>
            <a:spLocks noGrp="1"/>
          </p:cNvSpPr>
          <p:nvPr>
            <p:ph type="ftr" sz="quarter" idx="11"/>
          </p:nvPr>
        </p:nvSpPr>
        <p:spPr/>
        <p:txBody>
          <a:bodyPr/>
          <a:lstStyle/>
          <a:p>
            <a:r>
              <a:rPr lang="it-IT"/>
              <a:t>Pisa Dune group riunione preventivi gruppo i</a:t>
            </a:r>
            <a:endParaRPr lang="en-GB"/>
          </a:p>
        </p:txBody>
      </p:sp>
      <p:sp>
        <p:nvSpPr>
          <p:cNvPr id="6" name="Segnaposto numero diapositiva 5">
            <a:extLst>
              <a:ext uri="{FF2B5EF4-FFF2-40B4-BE49-F238E27FC236}">
                <a16:creationId xmlns:a16="http://schemas.microsoft.com/office/drawing/2014/main" id="{66ED89EE-AC66-A287-0C49-B19536483CCA}"/>
              </a:ext>
            </a:extLst>
          </p:cNvPr>
          <p:cNvSpPr>
            <a:spLocks noGrp="1"/>
          </p:cNvSpPr>
          <p:nvPr>
            <p:ph type="sldNum" sz="quarter" idx="12"/>
          </p:nvPr>
        </p:nvSpPr>
        <p:spPr/>
        <p:txBody>
          <a:bodyPr/>
          <a:lstStyle/>
          <a:p>
            <a:fld id="{2EBA6EE9-6154-4B60-9C3B-6F5F996B2447}" type="slidenum">
              <a:rPr lang="en-GB" smtClean="0"/>
              <a:t>‹#›</a:t>
            </a:fld>
            <a:endParaRPr lang="en-GB"/>
          </a:p>
        </p:txBody>
      </p:sp>
    </p:spTree>
    <p:extLst>
      <p:ext uri="{BB962C8B-B14F-4D97-AF65-F5344CB8AC3E}">
        <p14:creationId xmlns:p14="http://schemas.microsoft.com/office/powerpoint/2010/main" val="7576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6EA78-E671-6F68-37A9-6399D12A29C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8031C090-CF0D-117A-2A9A-D22647440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03DCEE5-EC0C-108E-DE05-B7404BB02882}"/>
              </a:ext>
            </a:extLst>
          </p:cNvPr>
          <p:cNvSpPr>
            <a:spLocks noGrp="1"/>
          </p:cNvSpPr>
          <p:nvPr>
            <p:ph type="dt" sz="half" idx="10"/>
          </p:nvPr>
        </p:nvSpPr>
        <p:spPr/>
        <p:txBody>
          <a:bodyPr/>
          <a:lstStyle/>
          <a:p>
            <a:fld id="{ECAE7125-18BD-45AE-A210-31E0DE63B933}" type="datetime1">
              <a:rPr lang="en-GB" smtClean="0"/>
              <a:t>21/06/2024</a:t>
            </a:fld>
            <a:endParaRPr lang="en-GB"/>
          </a:p>
        </p:txBody>
      </p:sp>
      <p:sp>
        <p:nvSpPr>
          <p:cNvPr id="5" name="Segnaposto piè di pagina 4">
            <a:extLst>
              <a:ext uri="{FF2B5EF4-FFF2-40B4-BE49-F238E27FC236}">
                <a16:creationId xmlns:a16="http://schemas.microsoft.com/office/drawing/2014/main" id="{812CAFAE-C472-E016-F84C-D081F34B9235}"/>
              </a:ext>
            </a:extLst>
          </p:cNvPr>
          <p:cNvSpPr>
            <a:spLocks noGrp="1"/>
          </p:cNvSpPr>
          <p:nvPr>
            <p:ph type="ftr" sz="quarter" idx="11"/>
          </p:nvPr>
        </p:nvSpPr>
        <p:spPr/>
        <p:txBody>
          <a:bodyPr/>
          <a:lstStyle/>
          <a:p>
            <a:r>
              <a:rPr lang="it-IT"/>
              <a:t>Pisa Dune group riunione preventivi gruppo i</a:t>
            </a:r>
            <a:endParaRPr lang="en-GB"/>
          </a:p>
        </p:txBody>
      </p:sp>
      <p:sp>
        <p:nvSpPr>
          <p:cNvPr id="6" name="Segnaposto numero diapositiva 5">
            <a:extLst>
              <a:ext uri="{FF2B5EF4-FFF2-40B4-BE49-F238E27FC236}">
                <a16:creationId xmlns:a16="http://schemas.microsoft.com/office/drawing/2014/main" id="{99E438DA-47BB-5959-2DB7-24BC24CD5BB2}"/>
              </a:ext>
            </a:extLst>
          </p:cNvPr>
          <p:cNvSpPr>
            <a:spLocks noGrp="1"/>
          </p:cNvSpPr>
          <p:nvPr>
            <p:ph type="sldNum" sz="quarter" idx="12"/>
          </p:nvPr>
        </p:nvSpPr>
        <p:spPr/>
        <p:txBody>
          <a:bodyPr/>
          <a:lstStyle/>
          <a:p>
            <a:fld id="{2EBA6EE9-6154-4B60-9C3B-6F5F996B2447}" type="slidenum">
              <a:rPr lang="en-GB" smtClean="0"/>
              <a:t>‹#›</a:t>
            </a:fld>
            <a:endParaRPr lang="en-GB"/>
          </a:p>
        </p:txBody>
      </p:sp>
    </p:spTree>
    <p:extLst>
      <p:ext uri="{BB962C8B-B14F-4D97-AF65-F5344CB8AC3E}">
        <p14:creationId xmlns:p14="http://schemas.microsoft.com/office/powerpoint/2010/main" val="424481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5C7A09-A93B-74F3-AB41-FCA93A8198F6}"/>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1CC352BD-9C29-DB40-09AD-5384EDFED7D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8DFAB7B0-894F-A4C0-99B8-60C802E1F97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9A0A91A6-770B-F3A2-9770-9D28DDF344D3}"/>
              </a:ext>
            </a:extLst>
          </p:cNvPr>
          <p:cNvSpPr>
            <a:spLocks noGrp="1"/>
          </p:cNvSpPr>
          <p:nvPr>
            <p:ph type="dt" sz="half" idx="10"/>
          </p:nvPr>
        </p:nvSpPr>
        <p:spPr/>
        <p:txBody>
          <a:bodyPr/>
          <a:lstStyle/>
          <a:p>
            <a:fld id="{33DB8C6E-1D03-4E00-9CEF-2798784854FF}" type="datetime1">
              <a:rPr lang="en-GB" smtClean="0"/>
              <a:t>21/06/2024</a:t>
            </a:fld>
            <a:endParaRPr lang="en-GB"/>
          </a:p>
        </p:txBody>
      </p:sp>
      <p:sp>
        <p:nvSpPr>
          <p:cNvPr id="6" name="Segnaposto piè di pagina 5">
            <a:extLst>
              <a:ext uri="{FF2B5EF4-FFF2-40B4-BE49-F238E27FC236}">
                <a16:creationId xmlns:a16="http://schemas.microsoft.com/office/drawing/2014/main" id="{4EFF6831-55F5-3E1C-4D77-2EE152B631CE}"/>
              </a:ext>
            </a:extLst>
          </p:cNvPr>
          <p:cNvSpPr>
            <a:spLocks noGrp="1"/>
          </p:cNvSpPr>
          <p:nvPr>
            <p:ph type="ftr" sz="quarter" idx="11"/>
          </p:nvPr>
        </p:nvSpPr>
        <p:spPr/>
        <p:txBody>
          <a:bodyPr/>
          <a:lstStyle/>
          <a:p>
            <a:r>
              <a:rPr lang="it-IT"/>
              <a:t>Pisa Dune group riunione preventivi gruppo i</a:t>
            </a:r>
            <a:endParaRPr lang="en-GB"/>
          </a:p>
        </p:txBody>
      </p:sp>
      <p:sp>
        <p:nvSpPr>
          <p:cNvPr id="7" name="Segnaposto numero diapositiva 6">
            <a:extLst>
              <a:ext uri="{FF2B5EF4-FFF2-40B4-BE49-F238E27FC236}">
                <a16:creationId xmlns:a16="http://schemas.microsoft.com/office/drawing/2014/main" id="{D3199B53-EAB6-347F-1951-3170378F004B}"/>
              </a:ext>
            </a:extLst>
          </p:cNvPr>
          <p:cNvSpPr>
            <a:spLocks noGrp="1"/>
          </p:cNvSpPr>
          <p:nvPr>
            <p:ph type="sldNum" sz="quarter" idx="12"/>
          </p:nvPr>
        </p:nvSpPr>
        <p:spPr/>
        <p:txBody>
          <a:bodyPr/>
          <a:lstStyle/>
          <a:p>
            <a:fld id="{2EBA6EE9-6154-4B60-9C3B-6F5F996B2447}" type="slidenum">
              <a:rPr lang="en-GB" smtClean="0"/>
              <a:t>‹#›</a:t>
            </a:fld>
            <a:endParaRPr lang="en-GB"/>
          </a:p>
        </p:txBody>
      </p:sp>
    </p:spTree>
    <p:extLst>
      <p:ext uri="{BB962C8B-B14F-4D97-AF65-F5344CB8AC3E}">
        <p14:creationId xmlns:p14="http://schemas.microsoft.com/office/powerpoint/2010/main" val="351469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498ED6-5336-2072-3BD2-FB2E15398D87}"/>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5EAE8CB0-3C0F-C1BE-963D-9392D5BE7A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D6FB7E8-7C46-5964-C219-72B6B8D617A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6B88BCD1-E83B-B86E-E615-0173D5847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3CA1933-C361-C226-2E91-7B7457B8CDF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E1F1763F-6B00-6FE9-76FC-AAB5A11D1FA0}"/>
              </a:ext>
            </a:extLst>
          </p:cNvPr>
          <p:cNvSpPr>
            <a:spLocks noGrp="1"/>
          </p:cNvSpPr>
          <p:nvPr>
            <p:ph type="dt" sz="half" idx="10"/>
          </p:nvPr>
        </p:nvSpPr>
        <p:spPr/>
        <p:txBody>
          <a:bodyPr/>
          <a:lstStyle/>
          <a:p>
            <a:fld id="{70F1E5F2-1CC2-47F5-B6D3-67D4AB43844E}" type="datetime1">
              <a:rPr lang="en-GB" smtClean="0"/>
              <a:t>21/06/2024</a:t>
            </a:fld>
            <a:endParaRPr lang="en-GB"/>
          </a:p>
        </p:txBody>
      </p:sp>
      <p:sp>
        <p:nvSpPr>
          <p:cNvPr id="8" name="Segnaposto piè di pagina 7">
            <a:extLst>
              <a:ext uri="{FF2B5EF4-FFF2-40B4-BE49-F238E27FC236}">
                <a16:creationId xmlns:a16="http://schemas.microsoft.com/office/drawing/2014/main" id="{843D5B38-F10F-4AB5-A321-12A83965423F}"/>
              </a:ext>
            </a:extLst>
          </p:cNvPr>
          <p:cNvSpPr>
            <a:spLocks noGrp="1"/>
          </p:cNvSpPr>
          <p:nvPr>
            <p:ph type="ftr" sz="quarter" idx="11"/>
          </p:nvPr>
        </p:nvSpPr>
        <p:spPr/>
        <p:txBody>
          <a:bodyPr/>
          <a:lstStyle/>
          <a:p>
            <a:r>
              <a:rPr lang="it-IT"/>
              <a:t>Pisa Dune group riunione preventivi gruppo i</a:t>
            </a:r>
            <a:endParaRPr lang="en-GB"/>
          </a:p>
        </p:txBody>
      </p:sp>
      <p:sp>
        <p:nvSpPr>
          <p:cNvPr id="9" name="Segnaposto numero diapositiva 8">
            <a:extLst>
              <a:ext uri="{FF2B5EF4-FFF2-40B4-BE49-F238E27FC236}">
                <a16:creationId xmlns:a16="http://schemas.microsoft.com/office/drawing/2014/main" id="{7759183B-9C8B-12A4-B016-53C3D1C9069E}"/>
              </a:ext>
            </a:extLst>
          </p:cNvPr>
          <p:cNvSpPr>
            <a:spLocks noGrp="1"/>
          </p:cNvSpPr>
          <p:nvPr>
            <p:ph type="sldNum" sz="quarter" idx="12"/>
          </p:nvPr>
        </p:nvSpPr>
        <p:spPr/>
        <p:txBody>
          <a:bodyPr/>
          <a:lstStyle/>
          <a:p>
            <a:fld id="{2EBA6EE9-6154-4B60-9C3B-6F5F996B2447}" type="slidenum">
              <a:rPr lang="en-GB" smtClean="0"/>
              <a:t>‹#›</a:t>
            </a:fld>
            <a:endParaRPr lang="en-GB"/>
          </a:p>
        </p:txBody>
      </p:sp>
    </p:spTree>
    <p:extLst>
      <p:ext uri="{BB962C8B-B14F-4D97-AF65-F5344CB8AC3E}">
        <p14:creationId xmlns:p14="http://schemas.microsoft.com/office/powerpoint/2010/main" val="318378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F77C27-4C73-64D9-DF3D-16E0A673421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7430F7D0-572D-3FDA-6419-8163928A44BB}"/>
              </a:ext>
            </a:extLst>
          </p:cNvPr>
          <p:cNvSpPr>
            <a:spLocks noGrp="1"/>
          </p:cNvSpPr>
          <p:nvPr>
            <p:ph type="dt" sz="half" idx="10"/>
          </p:nvPr>
        </p:nvSpPr>
        <p:spPr/>
        <p:txBody>
          <a:bodyPr/>
          <a:lstStyle/>
          <a:p>
            <a:fld id="{8F926104-A51F-4DE5-AC6C-17D32D057010}" type="datetime1">
              <a:rPr lang="en-GB" smtClean="0"/>
              <a:t>21/06/2024</a:t>
            </a:fld>
            <a:endParaRPr lang="en-GB"/>
          </a:p>
        </p:txBody>
      </p:sp>
      <p:sp>
        <p:nvSpPr>
          <p:cNvPr id="4" name="Segnaposto piè di pagina 3">
            <a:extLst>
              <a:ext uri="{FF2B5EF4-FFF2-40B4-BE49-F238E27FC236}">
                <a16:creationId xmlns:a16="http://schemas.microsoft.com/office/drawing/2014/main" id="{62DA9CEC-F894-B0EF-AFD2-731E0D2E3AFF}"/>
              </a:ext>
            </a:extLst>
          </p:cNvPr>
          <p:cNvSpPr>
            <a:spLocks noGrp="1"/>
          </p:cNvSpPr>
          <p:nvPr>
            <p:ph type="ftr" sz="quarter" idx="11"/>
          </p:nvPr>
        </p:nvSpPr>
        <p:spPr/>
        <p:txBody>
          <a:bodyPr/>
          <a:lstStyle/>
          <a:p>
            <a:r>
              <a:rPr lang="it-IT"/>
              <a:t>Pisa Dune group riunione preventivi gruppo i</a:t>
            </a:r>
            <a:endParaRPr lang="en-GB"/>
          </a:p>
        </p:txBody>
      </p:sp>
      <p:sp>
        <p:nvSpPr>
          <p:cNvPr id="5" name="Segnaposto numero diapositiva 4">
            <a:extLst>
              <a:ext uri="{FF2B5EF4-FFF2-40B4-BE49-F238E27FC236}">
                <a16:creationId xmlns:a16="http://schemas.microsoft.com/office/drawing/2014/main" id="{52A6243D-A11E-C33A-1386-EB70DC011B68}"/>
              </a:ext>
            </a:extLst>
          </p:cNvPr>
          <p:cNvSpPr>
            <a:spLocks noGrp="1"/>
          </p:cNvSpPr>
          <p:nvPr>
            <p:ph type="sldNum" sz="quarter" idx="12"/>
          </p:nvPr>
        </p:nvSpPr>
        <p:spPr/>
        <p:txBody>
          <a:bodyPr/>
          <a:lstStyle/>
          <a:p>
            <a:fld id="{2EBA6EE9-6154-4B60-9C3B-6F5F996B2447}" type="slidenum">
              <a:rPr lang="en-GB" smtClean="0"/>
              <a:t>‹#›</a:t>
            </a:fld>
            <a:endParaRPr lang="en-GB"/>
          </a:p>
        </p:txBody>
      </p:sp>
    </p:spTree>
    <p:extLst>
      <p:ext uri="{BB962C8B-B14F-4D97-AF65-F5344CB8AC3E}">
        <p14:creationId xmlns:p14="http://schemas.microsoft.com/office/powerpoint/2010/main" val="25601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9471436-271E-AFFF-60ED-8BF0328B74EF}"/>
              </a:ext>
            </a:extLst>
          </p:cNvPr>
          <p:cNvSpPr>
            <a:spLocks noGrp="1"/>
          </p:cNvSpPr>
          <p:nvPr>
            <p:ph type="dt" sz="half" idx="10"/>
          </p:nvPr>
        </p:nvSpPr>
        <p:spPr/>
        <p:txBody>
          <a:bodyPr/>
          <a:lstStyle/>
          <a:p>
            <a:fld id="{69FA06FA-C9C0-4EF0-A22E-457632622459}" type="datetime1">
              <a:rPr lang="en-GB" smtClean="0"/>
              <a:t>21/06/2024</a:t>
            </a:fld>
            <a:endParaRPr lang="en-GB"/>
          </a:p>
        </p:txBody>
      </p:sp>
      <p:sp>
        <p:nvSpPr>
          <p:cNvPr id="3" name="Segnaposto piè di pagina 2">
            <a:extLst>
              <a:ext uri="{FF2B5EF4-FFF2-40B4-BE49-F238E27FC236}">
                <a16:creationId xmlns:a16="http://schemas.microsoft.com/office/drawing/2014/main" id="{97DE9EFE-B6E9-AB1D-109F-FB56FEB22FFF}"/>
              </a:ext>
            </a:extLst>
          </p:cNvPr>
          <p:cNvSpPr>
            <a:spLocks noGrp="1"/>
          </p:cNvSpPr>
          <p:nvPr>
            <p:ph type="ftr" sz="quarter" idx="11"/>
          </p:nvPr>
        </p:nvSpPr>
        <p:spPr/>
        <p:txBody>
          <a:bodyPr/>
          <a:lstStyle/>
          <a:p>
            <a:r>
              <a:rPr lang="it-IT"/>
              <a:t>Pisa Dune group riunione preventivi gruppo i</a:t>
            </a:r>
            <a:endParaRPr lang="en-GB"/>
          </a:p>
        </p:txBody>
      </p:sp>
      <p:sp>
        <p:nvSpPr>
          <p:cNvPr id="4" name="Segnaposto numero diapositiva 3">
            <a:extLst>
              <a:ext uri="{FF2B5EF4-FFF2-40B4-BE49-F238E27FC236}">
                <a16:creationId xmlns:a16="http://schemas.microsoft.com/office/drawing/2014/main" id="{578F1D6F-25B1-E3FE-86E4-0608F530081D}"/>
              </a:ext>
            </a:extLst>
          </p:cNvPr>
          <p:cNvSpPr>
            <a:spLocks noGrp="1"/>
          </p:cNvSpPr>
          <p:nvPr>
            <p:ph type="sldNum" sz="quarter" idx="12"/>
          </p:nvPr>
        </p:nvSpPr>
        <p:spPr/>
        <p:txBody>
          <a:bodyPr/>
          <a:lstStyle/>
          <a:p>
            <a:fld id="{2EBA6EE9-6154-4B60-9C3B-6F5F996B2447}" type="slidenum">
              <a:rPr lang="en-GB" smtClean="0"/>
              <a:t>‹#›</a:t>
            </a:fld>
            <a:endParaRPr lang="en-GB"/>
          </a:p>
        </p:txBody>
      </p:sp>
    </p:spTree>
    <p:extLst>
      <p:ext uri="{BB962C8B-B14F-4D97-AF65-F5344CB8AC3E}">
        <p14:creationId xmlns:p14="http://schemas.microsoft.com/office/powerpoint/2010/main" val="352270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AE80D-BA7E-EBA4-8187-EC08DB2DD64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8AB5A9BD-1C48-7B53-4A23-78F05ABD6B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5B7894D4-BF15-8808-747B-A53306D2E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7DFB470-7F19-5DD2-1F33-0091C16D01D3}"/>
              </a:ext>
            </a:extLst>
          </p:cNvPr>
          <p:cNvSpPr>
            <a:spLocks noGrp="1"/>
          </p:cNvSpPr>
          <p:nvPr>
            <p:ph type="dt" sz="half" idx="10"/>
          </p:nvPr>
        </p:nvSpPr>
        <p:spPr/>
        <p:txBody>
          <a:bodyPr/>
          <a:lstStyle/>
          <a:p>
            <a:fld id="{01A625B7-A961-4350-8A99-B96EE50FBF21}" type="datetime1">
              <a:rPr lang="en-GB" smtClean="0"/>
              <a:t>21/06/2024</a:t>
            </a:fld>
            <a:endParaRPr lang="en-GB"/>
          </a:p>
        </p:txBody>
      </p:sp>
      <p:sp>
        <p:nvSpPr>
          <p:cNvPr id="6" name="Segnaposto piè di pagina 5">
            <a:extLst>
              <a:ext uri="{FF2B5EF4-FFF2-40B4-BE49-F238E27FC236}">
                <a16:creationId xmlns:a16="http://schemas.microsoft.com/office/drawing/2014/main" id="{C89D39B6-A5D4-0FE5-142A-BD338F8B5302}"/>
              </a:ext>
            </a:extLst>
          </p:cNvPr>
          <p:cNvSpPr>
            <a:spLocks noGrp="1"/>
          </p:cNvSpPr>
          <p:nvPr>
            <p:ph type="ftr" sz="quarter" idx="11"/>
          </p:nvPr>
        </p:nvSpPr>
        <p:spPr/>
        <p:txBody>
          <a:bodyPr/>
          <a:lstStyle/>
          <a:p>
            <a:r>
              <a:rPr lang="it-IT"/>
              <a:t>Pisa Dune group riunione preventivi gruppo i</a:t>
            </a:r>
            <a:endParaRPr lang="en-GB"/>
          </a:p>
        </p:txBody>
      </p:sp>
      <p:sp>
        <p:nvSpPr>
          <p:cNvPr id="7" name="Segnaposto numero diapositiva 6">
            <a:extLst>
              <a:ext uri="{FF2B5EF4-FFF2-40B4-BE49-F238E27FC236}">
                <a16:creationId xmlns:a16="http://schemas.microsoft.com/office/drawing/2014/main" id="{BF5FF697-52CF-DF87-12CD-D99EB39EBC6F}"/>
              </a:ext>
            </a:extLst>
          </p:cNvPr>
          <p:cNvSpPr>
            <a:spLocks noGrp="1"/>
          </p:cNvSpPr>
          <p:nvPr>
            <p:ph type="sldNum" sz="quarter" idx="12"/>
          </p:nvPr>
        </p:nvSpPr>
        <p:spPr/>
        <p:txBody>
          <a:bodyPr/>
          <a:lstStyle/>
          <a:p>
            <a:fld id="{2EBA6EE9-6154-4B60-9C3B-6F5F996B2447}" type="slidenum">
              <a:rPr lang="en-GB" smtClean="0"/>
              <a:t>‹#›</a:t>
            </a:fld>
            <a:endParaRPr lang="en-GB"/>
          </a:p>
        </p:txBody>
      </p:sp>
    </p:spTree>
    <p:extLst>
      <p:ext uri="{BB962C8B-B14F-4D97-AF65-F5344CB8AC3E}">
        <p14:creationId xmlns:p14="http://schemas.microsoft.com/office/powerpoint/2010/main" val="173316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B067D5-029D-9D9A-D35A-FFA624D5D11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DF6038E1-9867-46D8-F9F3-622836FAC1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8F8A3836-0186-7F4D-489F-294AAD426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326C425-6F46-B0D1-B144-49909A5110AD}"/>
              </a:ext>
            </a:extLst>
          </p:cNvPr>
          <p:cNvSpPr>
            <a:spLocks noGrp="1"/>
          </p:cNvSpPr>
          <p:nvPr>
            <p:ph type="dt" sz="half" idx="10"/>
          </p:nvPr>
        </p:nvSpPr>
        <p:spPr/>
        <p:txBody>
          <a:bodyPr/>
          <a:lstStyle/>
          <a:p>
            <a:fld id="{52F53A1C-FF44-4C26-8419-57D94B46F1F9}" type="datetime1">
              <a:rPr lang="en-GB" smtClean="0"/>
              <a:t>21/06/2024</a:t>
            </a:fld>
            <a:endParaRPr lang="en-GB"/>
          </a:p>
        </p:txBody>
      </p:sp>
      <p:sp>
        <p:nvSpPr>
          <p:cNvPr id="6" name="Segnaposto piè di pagina 5">
            <a:extLst>
              <a:ext uri="{FF2B5EF4-FFF2-40B4-BE49-F238E27FC236}">
                <a16:creationId xmlns:a16="http://schemas.microsoft.com/office/drawing/2014/main" id="{21F34989-7FDA-96C8-238B-DEADA192D27B}"/>
              </a:ext>
            </a:extLst>
          </p:cNvPr>
          <p:cNvSpPr>
            <a:spLocks noGrp="1"/>
          </p:cNvSpPr>
          <p:nvPr>
            <p:ph type="ftr" sz="quarter" idx="11"/>
          </p:nvPr>
        </p:nvSpPr>
        <p:spPr/>
        <p:txBody>
          <a:bodyPr/>
          <a:lstStyle/>
          <a:p>
            <a:r>
              <a:rPr lang="it-IT"/>
              <a:t>Pisa Dune group riunione preventivi gruppo i</a:t>
            </a:r>
            <a:endParaRPr lang="en-GB"/>
          </a:p>
        </p:txBody>
      </p:sp>
      <p:sp>
        <p:nvSpPr>
          <p:cNvPr id="7" name="Segnaposto numero diapositiva 6">
            <a:extLst>
              <a:ext uri="{FF2B5EF4-FFF2-40B4-BE49-F238E27FC236}">
                <a16:creationId xmlns:a16="http://schemas.microsoft.com/office/drawing/2014/main" id="{6658D76C-F00D-8E5D-D5DC-CC071F0D9F03}"/>
              </a:ext>
            </a:extLst>
          </p:cNvPr>
          <p:cNvSpPr>
            <a:spLocks noGrp="1"/>
          </p:cNvSpPr>
          <p:nvPr>
            <p:ph type="sldNum" sz="quarter" idx="12"/>
          </p:nvPr>
        </p:nvSpPr>
        <p:spPr/>
        <p:txBody>
          <a:bodyPr/>
          <a:lstStyle/>
          <a:p>
            <a:fld id="{2EBA6EE9-6154-4B60-9C3B-6F5F996B2447}" type="slidenum">
              <a:rPr lang="en-GB" smtClean="0"/>
              <a:t>‹#›</a:t>
            </a:fld>
            <a:endParaRPr lang="en-GB"/>
          </a:p>
        </p:txBody>
      </p:sp>
    </p:spTree>
    <p:extLst>
      <p:ext uri="{BB962C8B-B14F-4D97-AF65-F5344CB8AC3E}">
        <p14:creationId xmlns:p14="http://schemas.microsoft.com/office/powerpoint/2010/main" val="155335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7ACCA4D-58B3-5BF9-27E4-04BC8026A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240A753C-24DD-55C1-972E-22649D0694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EBD01E5F-8EA0-D53E-91D7-D547B12110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807CE-7977-493A-A676-12A2621257A4}" type="datetime1">
              <a:rPr lang="en-GB" smtClean="0"/>
              <a:t>21/06/2024</a:t>
            </a:fld>
            <a:endParaRPr lang="en-GB"/>
          </a:p>
        </p:txBody>
      </p:sp>
      <p:sp>
        <p:nvSpPr>
          <p:cNvPr id="5" name="Segnaposto piè di pagina 4">
            <a:extLst>
              <a:ext uri="{FF2B5EF4-FFF2-40B4-BE49-F238E27FC236}">
                <a16:creationId xmlns:a16="http://schemas.microsoft.com/office/drawing/2014/main" id="{7FB22F4A-EB3C-A447-06E0-18DEDF2D8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Pisa Dune group riunione preventivi gruppo i</a:t>
            </a:r>
            <a:endParaRPr lang="en-GB"/>
          </a:p>
        </p:txBody>
      </p:sp>
      <p:sp>
        <p:nvSpPr>
          <p:cNvPr id="6" name="Segnaposto numero diapositiva 5">
            <a:extLst>
              <a:ext uri="{FF2B5EF4-FFF2-40B4-BE49-F238E27FC236}">
                <a16:creationId xmlns:a16="http://schemas.microsoft.com/office/drawing/2014/main" id="{15C48AE1-76E4-129D-1339-988A179E78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A6EE9-6154-4B60-9C3B-6F5F996B2447}" type="slidenum">
              <a:rPr lang="en-GB" smtClean="0"/>
              <a:t>‹#›</a:t>
            </a:fld>
            <a:endParaRPr lang="en-GB"/>
          </a:p>
        </p:txBody>
      </p:sp>
    </p:spTree>
    <p:extLst>
      <p:ext uri="{BB962C8B-B14F-4D97-AF65-F5344CB8AC3E}">
        <p14:creationId xmlns:p14="http://schemas.microsoft.com/office/powerpoint/2010/main" val="3580756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EC6FBC5-03E5-3116-915D-5522806D8131}"/>
              </a:ext>
            </a:extLst>
          </p:cNvPr>
          <p:cNvSpPr txBox="1"/>
          <p:nvPr/>
        </p:nvSpPr>
        <p:spPr>
          <a:xfrm>
            <a:off x="1308717" y="1671169"/>
            <a:ext cx="10116845" cy="2431435"/>
          </a:xfrm>
          <a:prstGeom prst="rect">
            <a:avLst/>
          </a:prstGeom>
          <a:noFill/>
        </p:spPr>
        <p:txBody>
          <a:bodyPr wrap="square">
            <a:spAutoFit/>
          </a:bodyPr>
          <a:lstStyle/>
          <a:p>
            <a:pPr algn="ctr"/>
            <a:r>
              <a:rPr lang="en-US" sz="4000" dirty="0">
                <a:latin typeface="Times New Roman" panose="02020603050405020304" pitchFamily="18" charset="0"/>
                <a:cs typeface="Times New Roman" panose="02020603050405020304" pitchFamily="18" charset="0"/>
              </a:rPr>
              <a:t>Summary</a:t>
            </a:r>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t>Activities summary 2024</a:t>
            </a:r>
          </a:p>
          <a:p>
            <a:pPr marL="457200" indent="-457200">
              <a:buFont typeface="Arial" panose="020B0604020202020204" pitchFamily="34" charset="0"/>
              <a:buChar char="•"/>
            </a:pPr>
            <a:r>
              <a:rPr lang="en-US" sz="2800" dirty="0" err="1"/>
              <a:t>Anagrafica</a:t>
            </a:r>
            <a:r>
              <a:rPr lang="en-US" sz="2800" dirty="0"/>
              <a:t> 2025.</a:t>
            </a:r>
          </a:p>
          <a:p>
            <a:pPr marL="457200" indent="-457200">
              <a:buFont typeface="Arial" panose="020B0604020202020204" pitchFamily="34" charset="0"/>
              <a:buChar char="•"/>
            </a:pPr>
            <a:r>
              <a:rPr lang="en-US" sz="2800" dirty="0"/>
              <a:t>Pisa activities 2025 .</a:t>
            </a:r>
          </a:p>
          <a:p>
            <a:pPr marL="457200" indent="-457200">
              <a:buFont typeface="Arial" panose="020B0604020202020204" pitchFamily="34" charset="0"/>
              <a:buChar char="•"/>
            </a:pPr>
            <a:r>
              <a:rPr lang="en-US" sz="2800" dirty="0"/>
              <a:t>Conclusions.</a:t>
            </a:r>
          </a:p>
        </p:txBody>
      </p:sp>
      <p:sp>
        <p:nvSpPr>
          <p:cNvPr id="3" name="Date Placeholder 2">
            <a:extLst>
              <a:ext uri="{FF2B5EF4-FFF2-40B4-BE49-F238E27FC236}">
                <a16:creationId xmlns:a16="http://schemas.microsoft.com/office/drawing/2014/main" id="{BF3547CD-4179-668F-B093-BEE11566AF0F}"/>
              </a:ext>
            </a:extLst>
          </p:cNvPr>
          <p:cNvSpPr>
            <a:spLocks noGrp="1"/>
          </p:cNvSpPr>
          <p:nvPr>
            <p:ph type="dt" sz="half" idx="10"/>
          </p:nvPr>
        </p:nvSpPr>
        <p:spPr/>
        <p:txBody>
          <a:bodyPr/>
          <a:lstStyle/>
          <a:p>
            <a:fld id="{5938CBFF-681B-4895-8E09-91E1A390C0FB}" type="datetime1">
              <a:rPr lang="en-GB" smtClean="0"/>
              <a:t>21/06/2024</a:t>
            </a:fld>
            <a:endParaRPr lang="en-GB"/>
          </a:p>
        </p:txBody>
      </p:sp>
      <p:sp>
        <p:nvSpPr>
          <p:cNvPr id="4" name="Footer Placeholder 3">
            <a:extLst>
              <a:ext uri="{FF2B5EF4-FFF2-40B4-BE49-F238E27FC236}">
                <a16:creationId xmlns:a16="http://schemas.microsoft.com/office/drawing/2014/main" id="{017AFC81-F4E7-166A-8259-08DEE06EB185}"/>
              </a:ext>
            </a:extLst>
          </p:cNvPr>
          <p:cNvSpPr>
            <a:spLocks noGrp="1"/>
          </p:cNvSpPr>
          <p:nvPr>
            <p:ph type="ftr" sz="quarter" idx="11"/>
          </p:nvPr>
        </p:nvSpPr>
        <p:spPr>
          <a:xfrm>
            <a:off x="4038599" y="6356350"/>
            <a:ext cx="4492841" cy="365125"/>
          </a:xfrm>
        </p:spPr>
        <p:txBody>
          <a:bodyPr/>
          <a:lstStyle/>
          <a:p>
            <a:r>
              <a:rPr lang="it-IT"/>
              <a:t>Pisa Dune group riunione preventivi gruppo i</a:t>
            </a:r>
            <a:endParaRPr lang="en-GB" dirty="0"/>
          </a:p>
        </p:txBody>
      </p:sp>
    </p:spTree>
    <p:extLst>
      <p:ext uri="{BB962C8B-B14F-4D97-AF65-F5344CB8AC3E}">
        <p14:creationId xmlns:p14="http://schemas.microsoft.com/office/powerpoint/2010/main" val="205114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EC6FBC5-03E5-3116-915D-5522806D8131}"/>
              </a:ext>
            </a:extLst>
          </p:cNvPr>
          <p:cNvSpPr txBox="1"/>
          <p:nvPr/>
        </p:nvSpPr>
        <p:spPr>
          <a:xfrm>
            <a:off x="944732" y="136525"/>
            <a:ext cx="10116845" cy="707886"/>
          </a:xfrm>
          <a:prstGeom prst="rect">
            <a:avLst/>
          </a:prstGeom>
          <a:noFill/>
        </p:spPr>
        <p:txBody>
          <a:bodyPr wrap="square">
            <a:spAutoFit/>
          </a:bodyPr>
          <a:lstStyle/>
          <a:p>
            <a:pPr algn="ctr"/>
            <a:r>
              <a:rPr lang="en-US" sz="4000" dirty="0"/>
              <a:t>Activities summary 2024.</a:t>
            </a:r>
          </a:p>
        </p:txBody>
      </p:sp>
      <p:sp>
        <p:nvSpPr>
          <p:cNvPr id="3" name="Date Placeholder 2">
            <a:extLst>
              <a:ext uri="{FF2B5EF4-FFF2-40B4-BE49-F238E27FC236}">
                <a16:creationId xmlns:a16="http://schemas.microsoft.com/office/drawing/2014/main" id="{BF3547CD-4179-668F-B093-BEE11566AF0F}"/>
              </a:ext>
            </a:extLst>
          </p:cNvPr>
          <p:cNvSpPr>
            <a:spLocks noGrp="1"/>
          </p:cNvSpPr>
          <p:nvPr>
            <p:ph type="dt" sz="half" idx="10"/>
          </p:nvPr>
        </p:nvSpPr>
        <p:spPr/>
        <p:txBody>
          <a:bodyPr/>
          <a:lstStyle/>
          <a:p>
            <a:fld id="{E52338F9-829F-4D9B-ACC0-A12D5CB5639C}" type="datetime1">
              <a:rPr lang="en-GB" smtClean="0"/>
              <a:t>21/06/2024</a:t>
            </a:fld>
            <a:endParaRPr lang="en-GB"/>
          </a:p>
        </p:txBody>
      </p:sp>
      <p:sp>
        <p:nvSpPr>
          <p:cNvPr id="4" name="Footer Placeholder 3">
            <a:extLst>
              <a:ext uri="{FF2B5EF4-FFF2-40B4-BE49-F238E27FC236}">
                <a16:creationId xmlns:a16="http://schemas.microsoft.com/office/drawing/2014/main" id="{017AFC81-F4E7-166A-8259-08DEE06EB185}"/>
              </a:ext>
            </a:extLst>
          </p:cNvPr>
          <p:cNvSpPr>
            <a:spLocks noGrp="1"/>
          </p:cNvSpPr>
          <p:nvPr>
            <p:ph type="ftr" sz="quarter" idx="11"/>
          </p:nvPr>
        </p:nvSpPr>
        <p:spPr>
          <a:xfrm>
            <a:off x="4038599" y="6356350"/>
            <a:ext cx="4492841" cy="365125"/>
          </a:xfrm>
        </p:spPr>
        <p:txBody>
          <a:bodyPr/>
          <a:lstStyle/>
          <a:p>
            <a:r>
              <a:rPr lang="it-IT"/>
              <a:t>Pisa Dune group riunione preventivi gruppo i</a:t>
            </a:r>
            <a:endParaRPr lang="en-GB" dirty="0"/>
          </a:p>
        </p:txBody>
      </p:sp>
      <p:sp>
        <p:nvSpPr>
          <p:cNvPr id="5" name="TextBox 4">
            <a:extLst>
              <a:ext uri="{FF2B5EF4-FFF2-40B4-BE49-F238E27FC236}">
                <a16:creationId xmlns:a16="http://schemas.microsoft.com/office/drawing/2014/main" id="{6F24B949-4029-5AA9-23F7-9B298FB4D4FD}"/>
              </a:ext>
            </a:extLst>
          </p:cNvPr>
          <p:cNvSpPr txBox="1"/>
          <p:nvPr/>
        </p:nvSpPr>
        <p:spPr>
          <a:xfrm>
            <a:off x="281126" y="1009176"/>
            <a:ext cx="11629748" cy="2677656"/>
          </a:xfrm>
          <a:prstGeom prst="rect">
            <a:avLst/>
          </a:prstGeom>
          <a:noFill/>
        </p:spPr>
        <p:txBody>
          <a:bodyPr wrap="square" rtlCol="0">
            <a:spAutoFit/>
          </a:bodyPr>
          <a:lstStyle/>
          <a:p>
            <a:r>
              <a:rPr lang="en-US" sz="2800" dirty="0"/>
              <a:t>Pisa group had two main </a:t>
            </a:r>
            <a:r>
              <a:rPr kumimoji="0" lang="en-US" altLang="en-US" sz="2800" b="0" i="0" u="none" strike="noStrike" cap="none" normalizeH="0" baseline="0" dirty="0">
                <a:ln>
                  <a:noFill/>
                </a:ln>
                <a:solidFill>
                  <a:schemeClr val="tx1"/>
                </a:solidFill>
                <a:effectLst/>
              </a:rPr>
              <a:t>commitments:</a:t>
            </a:r>
          </a:p>
          <a:p>
            <a:endParaRPr kumimoji="0" lang="en-US" altLang="en-US" sz="2800" b="0" i="0" u="none" strike="noStrike" cap="none" normalizeH="0" baseline="0" dirty="0">
              <a:ln>
                <a:noFill/>
              </a:ln>
              <a:solidFill>
                <a:schemeClr val="tx1"/>
              </a:solidFill>
              <a:effectLst/>
            </a:endParaRPr>
          </a:p>
          <a:p>
            <a:pPr marL="457200" indent="-457200">
              <a:buFont typeface="Arial" panose="020B0604020202020204" pitchFamily="34" charset="0"/>
              <a:buChar char="•"/>
            </a:pPr>
            <a:r>
              <a:rPr lang="en-US" sz="2800" dirty="0"/>
              <a:t>Supply the tooling and support the dismount activities for the Kloe Calorimeter.</a:t>
            </a:r>
          </a:p>
          <a:p>
            <a:pPr marL="457200" indent="-457200">
              <a:buFont typeface="Arial" panose="020B0604020202020204" pitchFamily="34" charset="0"/>
              <a:buChar char="•"/>
            </a:pPr>
            <a:r>
              <a:rPr lang="en-US" sz="2800" dirty="0"/>
              <a:t>Construction of two straw prototypes 1200x800mm to address all the problematics of this technical choice.</a:t>
            </a:r>
          </a:p>
        </p:txBody>
      </p:sp>
      <p:sp>
        <p:nvSpPr>
          <p:cNvPr id="7" name="TextBox 6">
            <a:extLst>
              <a:ext uri="{FF2B5EF4-FFF2-40B4-BE49-F238E27FC236}">
                <a16:creationId xmlns:a16="http://schemas.microsoft.com/office/drawing/2014/main" id="{66FB0683-D7A0-E0B5-8DFC-942E52811A0B}"/>
              </a:ext>
            </a:extLst>
          </p:cNvPr>
          <p:cNvSpPr txBox="1"/>
          <p:nvPr/>
        </p:nvSpPr>
        <p:spPr>
          <a:xfrm>
            <a:off x="319597" y="3528875"/>
            <a:ext cx="11629748" cy="2554545"/>
          </a:xfrm>
          <a:prstGeom prst="rect">
            <a:avLst/>
          </a:prstGeom>
          <a:noFill/>
        </p:spPr>
        <p:txBody>
          <a:bodyPr wrap="square" rtlCol="0">
            <a:spAutoFit/>
          </a:bodyPr>
          <a:lstStyle/>
          <a:p>
            <a:r>
              <a:rPr lang="en-US" sz="3200" dirty="0"/>
              <a:t>The calorimeter has been dismounted.</a:t>
            </a:r>
          </a:p>
          <a:p>
            <a:endParaRPr lang="en-US" sz="3200" dirty="0"/>
          </a:p>
          <a:p>
            <a:r>
              <a:rPr lang="en-US" sz="3200" dirty="0"/>
              <a:t>One straw prototype has been build at CERN with the contribution of other institutions. Pisa has supplied the carbon fiber support frame, all parts and all tooling to assemble the detector.</a:t>
            </a:r>
          </a:p>
        </p:txBody>
      </p:sp>
    </p:spTree>
    <p:extLst>
      <p:ext uri="{BB962C8B-B14F-4D97-AF65-F5344CB8AC3E}">
        <p14:creationId xmlns:p14="http://schemas.microsoft.com/office/powerpoint/2010/main" val="296033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DFB6FD-5C32-3D42-207B-6FE945C2712F}"/>
              </a:ext>
            </a:extLst>
          </p:cNvPr>
          <p:cNvSpPr>
            <a:spLocks noGrp="1"/>
          </p:cNvSpPr>
          <p:nvPr>
            <p:ph type="dt" sz="half" idx="10"/>
          </p:nvPr>
        </p:nvSpPr>
        <p:spPr/>
        <p:txBody>
          <a:bodyPr/>
          <a:lstStyle/>
          <a:p>
            <a:fld id="{69FA06FA-C9C0-4EF0-A22E-457632622459}" type="datetime1">
              <a:rPr lang="en-GB" smtClean="0"/>
              <a:t>21/06/2024</a:t>
            </a:fld>
            <a:endParaRPr lang="en-GB"/>
          </a:p>
        </p:txBody>
      </p:sp>
      <p:sp>
        <p:nvSpPr>
          <p:cNvPr id="3" name="Footer Placeholder 2">
            <a:extLst>
              <a:ext uri="{FF2B5EF4-FFF2-40B4-BE49-F238E27FC236}">
                <a16:creationId xmlns:a16="http://schemas.microsoft.com/office/drawing/2014/main" id="{4C74B873-B600-5E81-82B5-884BFB36480C}"/>
              </a:ext>
            </a:extLst>
          </p:cNvPr>
          <p:cNvSpPr>
            <a:spLocks noGrp="1"/>
          </p:cNvSpPr>
          <p:nvPr>
            <p:ph type="ftr" sz="quarter" idx="11"/>
          </p:nvPr>
        </p:nvSpPr>
        <p:spPr/>
        <p:txBody>
          <a:bodyPr/>
          <a:lstStyle/>
          <a:p>
            <a:r>
              <a:rPr lang="it-IT"/>
              <a:t>Pisa Dune group riunione preventivi gruppo i</a:t>
            </a:r>
            <a:endParaRPr lang="en-GB"/>
          </a:p>
        </p:txBody>
      </p:sp>
      <p:pic>
        <p:nvPicPr>
          <p:cNvPr id="5" name="Picture 4">
            <a:extLst>
              <a:ext uri="{FF2B5EF4-FFF2-40B4-BE49-F238E27FC236}">
                <a16:creationId xmlns:a16="http://schemas.microsoft.com/office/drawing/2014/main" id="{4662D612-D0BD-B4F0-1B79-0D598F0634E0}"/>
              </a:ext>
            </a:extLst>
          </p:cNvPr>
          <p:cNvPicPr>
            <a:picLocks noChangeAspect="1"/>
          </p:cNvPicPr>
          <p:nvPr/>
        </p:nvPicPr>
        <p:blipFill>
          <a:blip r:embed="rId2"/>
          <a:stretch>
            <a:fillRect/>
          </a:stretch>
        </p:blipFill>
        <p:spPr>
          <a:xfrm>
            <a:off x="0" y="133612"/>
            <a:ext cx="12192000" cy="6590775"/>
          </a:xfrm>
          <a:prstGeom prst="rect">
            <a:avLst/>
          </a:prstGeom>
        </p:spPr>
      </p:pic>
    </p:spTree>
    <p:extLst>
      <p:ext uri="{BB962C8B-B14F-4D97-AF65-F5344CB8AC3E}">
        <p14:creationId xmlns:p14="http://schemas.microsoft.com/office/powerpoint/2010/main" val="325743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B196C-6FC0-F65A-BB71-A462F8EB05C4}"/>
              </a:ext>
            </a:extLst>
          </p:cNvPr>
          <p:cNvSpPr>
            <a:spLocks noGrp="1"/>
          </p:cNvSpPr>
          <p:nvPr>
            <p:ph type="dt" sz="half" idx="10"/>
          </p:nvPr>
        </p:nvSpPr>
        <p:spPr/>
        <p:txBody>
          <a:bodyPr/>
          <a:lstStyle/>
          <a:p>
            <a:fld id="{69FA06FA-C9C0-4EF0-A22E-457632622459}" type="datetime1">
              <a:rPr lang="en-GB" smtClean="0"/>
              <a:t>21/06/2024</a:t>
            </a:fld>
            <a:endParaRPr lang="en-GB"/>
          </a:p>
        </p:txBody>
      </p:sp>
      <p:sp>
        <p:nvSpPr>
          <p:cNvPr id="3" name="Footer Placeholder 2">
            <a:extLst>
              <a:ext uri="{FF2B5EF4-FFF2-40B4-BE49-F238E27FC236}">
                <a16:creationId xmlns:a16="http://schemas.microsoft.com/office/drawing/2014/main" id="{095218A1-D2AD-6994-3BD7-6379BF6BFF53}"/>
              </a:ext>
            </a:extLst>
          </p:cNvPr>
          <p:cNvSpPr>
            <a:spLocks noGrp="1"/>
          </p:cNvSpPr>
          <p:nvPr>
            <p:ph type="ftr" sz="quarter" idx="11"/>
          </p:nvPr>
        </p:nvSpPr>
        <p:spPr/>
        <p:txBody>
          <a:bodyPr/>
          <a:lstStyle/>
          <a:p>
            <a:r>
              <a:rPr lang="it-IT"/>
              <a:t>Pisa Dune group riunione preventivi gruppo i</a:t>
            </a:r>
            <a:endParaRPr lang="en-GB"/>
          </a:p>
        </p:txBody>
      </p:sp>
      <p:pic>
        <p:nvPicPr>
          <p:cNvPr id="5" name="Picture 4">
            <a:extLst>
              <a:ext uri="{FF2B5EF4-FFF2-40B4-BE49-F238E27FC236}">
                <a16:creationId xmlns:a16="http://schemas.microsoft.com/office/drawing/2014/main" id="{8FB20CED-5FF6-BA7B-3049-EC16C4353043}"/>
              </a:ext>
            </a:extLst>
          </p:cNvPr>
          <p:cNvPicPr>
            <a:picLocks noChangeAspect="1"/>
          </p:cNvPicPr>
          <p:nvPr/>
        </p:nvPicPr>
        <p:blipFill>
          <a:blip r:embed="rId2"/>
          <a:stretch>
            <a:fillRect/>
          </a:stretch>
        </p:blipFill>
        <p:spPr>
          <a:xfrm>
            <a:off x="65843" y="370728"/>
            <a:ext cx="3465419" cy="4449848"/>
          </a:xfrm>
          <a:prstGeom prst="rect">
            <a:avLst/>
          </a:prstGeom>
        </p:spPr>
      </p:pic>
      <p:pic>
        <p:nvPicPr>
          <p:cNvPr id="7" name="Picture 6">
            <a:extLst>
              <a:ext uri="{FF2B5EF4-FFF2-40B4-BE49-F238E27FC236}">
                <a16:creationId xmlns:a16="http://schemas.microsoft.com/office/drawing/2014/main" id="{2B96833A-A584-EE56-F87E-457CBEF4B835}"/>
              </a:ext>
            </a:extLst>
          </p:cNvPr>
          <p:cNvPicPr>
            <a:picLocks noChangeAspect="1"/>
          </p:cNvPicPr>
          <p:nvPr/>
        </p:nvPicPr>
        <p:blipFill>
          <a:blip r:embed="rId3"/>
          <a:stretch>
            <a:fillRect/>
          </a:stretch>
        </p:blipFill>
        <p:spPr>
          <a:xfrm>
            <a:off x="7316032" y="755818"/>
            <a:ext cx="4810125" cy="4714875"/>
          </a:xfrm>
          <a:prstGeom prst="rect">
            <a:avLst/>
          </a:prstGeom>
        </p:spPr>
      </p:pic>
      <p:pic>
        <p:nvPicPr>
          <p:cNvPr id="9" name="Picture 8">
            <a:extLst>
              <a:ext uri="{FF2B5EF4-FFF2-40B4-BE49-F238E27FC236}">
                <a16:creationId xmlns:a16="http://schemas.microsoft.com/office/drawing/2014/main" id="{0CB84D87-EA3A-E86F-006C-9F33AEE6853A}"/>
              </a:ext>
            </a:extLst>
          </p:cNvPr>
          <p:cNvPicPr>
            <a:picLocks noChangeAspect="1"/>
          </p:cNvPicPr>
          <p:nvPr/>
        </p:nvPicPr>
        <p:blipFill>
          <a:blip r:embed="rId4"/>
          <a:stretch>
            <a:fillRect/>
          </a:stretch>
        </p:blipFill>
        <p:spPr>
          <a:xfrm>
            <a:off x="3593069" y="1964185"/>
            <a:ext cx="3722963" cy="2929630"/>
          </a:xfrm>
          <a:prstGeom prst="rect">
            <a:avLst/>
          </a:prstGeom>
        </p:spPr>
      </p:pic>
      <p:sp>
        <p:nvSpPr>
          <p:cNvPr id="10" name="TextBox 9">
            <a:extLst>
              <a:ext uri="{FF2B5EF4-FFF2-40B4-BE49-F238E27FC236}">
                <a16:creationId xmlns:a16="http://schemas.microsoft.com/office/drawing/2014/main" id="{75C3012E-27DA-A1CB-5740-EEED79195A11}"/>
              </a:ext>
            </a:extLst>
          </p:cNvPr>
          <p:cNvSpPr txBox="1"/>
          <p:nvPr/>
        </p:nvSpPr>
        <p:spPr>
          <a:xfrm flipH="1">
            <a:off x="6768355" y="316985"/>
            <a:ext cx="4124546" cy="369332"/>
          </a:xfrm>
          <a:prstGeom prst="rect">
            <a:avLst/>
          </a:prstGeom>
          <a:noFill/>
        </p:spPr>
        <p:txBody>
          <a:bodyPr wrap="square" rtlCol="0">
            <a:spAutoFit/>
          </a:bodyPr>
          <a:lstStyle/>
          <a:p>
            <a:r>
              <a:rPr lang="en-US" dirty="0"/>
              <a:t>Preparation for Second prototype at Pisa</a:t>
            </a:r>
          </a:p>
        </p:txBody>
      </p:sp>
      <p:sp>
        <p:nvSpPr>
          <p:cNvPr id="11" name="TextBox 10">
            <a:extLst>
              <a:ext uri="{FF2B5EF4-FFF2-40B4-BE49-F238E27FC236}">
                <a16:creationId xmlns:a16="http://schemas.microsoft.com/office/drawing/2014/main" id="{5C2B472A-C0BF-36E1-677F-745FD0B028FC}"/>
              </a:ext>
            </a:extLst>
          </p:cNvPr>
          <p:cNvSpPr txBox="1"/>
          <p:nvPr/>
        </p:nvSpPr>
        <p:spPr>
          <a:xfrm>
            <a:off x="248575" y="5034465"/>
            <a:ext cx="2372573" cy="369332"/>
          </a:xfrm>
          <a:prstGeom prst="rect">
            <a:avLst/>
          </a:prstGeom>
          <a:noFill/>
        </p:spPr>
        <p:txBody>
          <a:bodyPr wrap="none" rtlCol="0">
            <a:spAutoFit/>
          </a:bodyPr>
          <a:lstStyle/>
          <a:p>
            <a:r>
              <a:rPr lang="en-US" dirty="0"/>
              <a:t>First prototype at CERN</a:t>
            </a:r>
          </a:p>
        </p:txBody>
      </p:sp>
      <p:sp>
        <p:nvSpPr>
          <p:cNvPr id="12" name="TextBox 11">
            <a:extLst>
              <a:ext uri="{FF2B5EF4-FFF2-40B4-BE49-F238E27FC236}">
                <a16:creationId xmlns:a16="http://schemas.microsoft.com/office/drawing/2014/main" id="{05CEE3BD-CD74-94F3-AD3E-A32183A7B870}"/>
              </a:ext>
            </a:extLst>
          </p:cNvPr>
          <p:cNvSpPr txBox="1"/>
          <p:nvPr/>
        </p:nvSpPr>
        <p:spPr>
          <a:xfrm>
            <a:off x="4217092" y="1571973"/>
            <a:ext cx="2553391" cy="369332"/>
          </a:xfrm>
          <a:prstGeom prst="rect">
            <a:avLst/>
          </a:prstGeom>
          <a:noFill/>
        </p:spPr>
        <p:txBody>
          <a:bodyPr wrap="none" rtlCol="0">
            <a:spAutoFit/>
          </a:bodyPr>
          <a:lstStyle/>
          <a:p>
            <a:r>
              <a:rPr lang="en-US" dirty="0"/>
              <a:t>Carbon fiber parts at Pisa</a:t>
            </a:r>
          </a:p>
        </p:txBody>
      </p:sp>
    </p:spTree>
    <p:extLst>
      <p:ext uri="{BB962C8B-B14F-4D97-AF65-F5344CB8AC3E}">
        <p14:creationId xmlns:p14="http://schemas.microsoft.com/office/powerpoint/2010/main" val="114709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EC6FBC5-03E5-3116-915D-5522806D8131}"/>
              </a:ext>
            </a:extLst>
          </p:cNvPr>
          <p:cNvSpPr txBox="1"/>
          <p:nvPr/>
        </p:nvSpPr>
        <p:spPr>
          <a:xfrm>
            <a:off x="944732" y="136525"/>
            <a:ext cx="10116845" cy="707886"/>
          </a:xfrm>
          <a:prstGeom prst="rect">
            <a:avLst/>
          </a:prstGeom>
          <a:noFill/>
        </p:spPr>
        <p:txBody>
          <a:bodyPr wrap="square">
            <a:spAutoFit/>
          </a:bodyPr>
          <a:lstStyle/>
          <a:p>
            <a:pPr algn="ctr"/>
            <a:r>
              <a:rPr lang="en-US" sz="4000" dirty="0"/>
              <a:t>Activity summary 2024.</a:t>
            </a:r>
          </a:p>
        </p:txBody>
      </p:sp>
      <p:sp>
        <p:nvSpPr>
          <p:cNvPr id="3" name="Date Placeholder 2">
            <a:extLst>
              <a:ext uri="{FF2B5EF4-FFF2-40B4-BE49-F238E27FC236}">
                <a16:creationId xmlns:a16="http://schemas.microsoft.com/office/drawing/2014/main" id="{BF3547CD-4179-668F-B093-BEE11566AF0F}"/>
              </a:ext>
            </a:extLst>
          </p:cNvPr>
          <p:cNvSpPr>
            <a:spLocks noGrp="1"/>
          </p:cNvSpPr>
          <p:nvPr>
            <p:ph type="dt" sz="half" idx="10"/>
          </p:nvPr>
        </p:nvSpPr>
        <p:spPr/>
        <p:txBody>
          <a:bodyPr/>
          <a:lstStyle/>
          <a:p>
            <a:fld id="{8E5205F3-1421-4E38-ACBC-98BE664AAD1C}" type="datetime1">
              <a:rPr lang="en-GB" smtClean="0"/>
              <a:t>21/06/2024</a:t>
            </a:fld>
            <a:endParaRPr lang="en-GB"/>
          </a:p>
        </p:txBody>
      </p:sp>
      <p:sp>
        <p:nvSpPr>
          <p:cNvPr id="4" name="Footer Placeholder 3">
            <a:extLst>
              <a:ext uri="{FF2B5EF4-FFF2-40B4-BE49-F238E27FC236}">
                <a16:creationId xmlns:a16="http://schemas.microsoft.com/office/drawing/2014/main" id="{017AFC81-F4E7-166A-8259-08DEE06EB185}"/>
              </a:ext>
            </a:extLst>
          </p:cNvPr>
          <p:cNvSpPr>
            <a:spLocks noGrp="1"/>
          </p:cNvSpPr>
          <p:nvPr>
            <p:ph type="ftr" sz="quarter" idx="11"/>
          </p:nvPr>
        </p:nvSpPr>
        <p:spPr>
          <a:xfrm>
            <a:off x="4038599" y="6356350"/>
            <a:ext cx="4492841" cy="365125"/>
          </a:xfrm>
        </p:spPr>
        <p:txBody>
          <a:bodyPr/>
          <a:lstStyle/>
          <a:p>
            <a:r>
              <a:rPr lang="it-IT"/>
              <a:t>Pisa Dune group riunione preventivi gruppo i</a:t>
            </a:r>
            <a:endParaRPr lang="en-GB" dirty="0"/>
          </a:p>
        </p:txBody>
      </p:sp>
      <p:sp>
        <p:nvSpPr>
          <p:cNvPr id="7" name="TextBox 6">
            <a:extLst>
              <a:ext uri="{FF2B5EF4-FFF2-40B4-BE49-F238E27FC236}">
                <a16:creationId xmlns:a16="http://schemas.microsoft.com/office/drawing/2014/main" id="{66FB0683-D7A0-E0B5-8DFC-942E52811A0B}"/>
              </a:ext>
            </a:extLst>
          </p:cNvPr>
          <p:cNvSpPr txBox="1"/>
          <p:nvPr/>
        </p:nvSpPr>
        <p:spPr>
          <a:xfrm>
            <a:off x="363985" y="844411"/>
            <a:ext cx="11514337" cy="1077218"/>
          </a:xfrm>
          <a:prstGeom prst="rect">
            <a:avLst/>
          </a:prstGeom>
          <a:noFill/>
        </p:spPr>
        <p:txBody>
          <a:bodyPr wrap="square" rtlCol="0">
            <a:spAutoFit/>
          </a:bodyPr>
          <a:lstStyle/>
          <a:p>
            <a:r>
              <a:rPr lang="en-US" sz="3200" dirty="0"/>
              <a:t>The second prototype will be completed in the 2024 and it will address other issues of the straw detector construction. </a:t>
            </a:r>
          </a:p>
        </p:txBody>
      </p:sp>
      <p:pic>
        <p:nvPicPr>
          <p:cNvPr id="8" name="Picture 7">
            <a:extLst>
              <a:ext uri="{FF2B5EF4-FFF2-40B4-BE49-F238E27FC236}">
                <a16:creationId xmlns:a16="http://schemas.microsoft.com/office/drawing/2014/main" id="{96B45FC1-39F4-6A0F-E560-7FF6C3008B4F}"/>
              </a:ext>
            </a:extLst>
          </p:cNvPr>
          <p:cNvPicPr>
            <a:picLocks noChangeAspect="1"/>
          </p:cNvPicPr>
          <p:nvPr/>
        </p:nvPicPr>
        <p:blipFill>
          <a:blip r:embed="rId2"/>
          <a:stretch>
            <a:fillRect/>
          </a:stretch>
        </p:blipFill>
        <p:spPr>
          <a:xfrm>
            <a:off x="1179732" y="1921629"/>
            <a:ext cx="8531440" cy="4365796"/>
          </a:xfrm>
          <a:prstGeom prst="rect">
            <a:avLst/>
          </a:prstGeom>
        </p:spPr>
      </p:pic>
    </p:spTree>
    <p:extLst>
      <p:ext uri="{BB962C8B-B14F-4D97-AF65-F5344CB8AC3E}">
        <p14:creationId xmlns:p14="http://schemas.microsoft.com/office/powerpoint/2010/main" val="408697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111670-D6EE-8404-B4CC-44E8DBB08972}"/>
              </a:ext>
            </a:extLst>
          </p:cNvPr>
          <p:cNvSpPr>
            <a:spLocks noGrp="1"/>
          </p:cNvSpPr>
          <p:nvPr>
            <p:ph type="dt" sz="half" idx="10"/>
          </p:nvPr>
        </p:nvSpPr>
        <p:spPr/>
        <p:txBody>
          <a:bodyPr/>
          <a:lstStyle/>
          <a:p>
            <a:fld id="{69FA06FA-C9C0-4EF0-A22E-457632622459}" type="datetime1">
              <a:rPr lang="en-GB" smtClean="0"/>
              <a:t>21/06/2024</a:t>
            </a:fld>
            <a:endParaRPr lang="en-GB"/>
          </a:p>
        </p:txBody>
      </p:sp>
      <p:sp>
        <p:nvSpPr>
          <p:cNvPr id="3" name="Footer Placeholder 2">
            <a:extLst>
              <a:ext uri="{FF2B5EF4-FFF2-40B4-BE49-F238E27FC236}">
                <a16:creationId xmlns:a16="http://schemas.microsoft.com/office/drawing/2014/main" id="{42CDD3F3-A273-5BE5-305A-60C7B6586D98}"/>
              </a:ext>
            </a:extLst>
          </p:cNvPr>
          <p:cNvSpPr>
            <a:spLocks noGrp="1"/>
          </p:cNvSpPr>
          <p:nvPr>
            <p:ph type="ftr" sz="quarter" idx="11"/>
          </p:nvPr>
        </p:nvSpPr>
        <p:spPr/>
        <p:txBody>
          <a:bodyPr/>
          <a:lstStyle/>
          <a:p>
            <a:r>
              <a:rPr lang="it-IT"/>
              <a:t>Pisa Dune group riunione preventivi gruppo i</a:t>
            </a:r>
            <a:endParaRPr lang="en-GB"/>
          </a:p>
        </p:txBody>
      </p:sp>
      <p:pic>
        <p:nvPicPr>
          <p:cNvPr id="5" name="Picture 4">
            <a:extLst>
              <a:ext uri="{FF2B5EF4-FFF2-40B4-BE49-F238E27FC236}">
                <a16:creationId xmlns:a16="http://schemas.microsoft.com/office/drawing/2014/main" id="{F8091B2B-CE82-6C02-6FA0-D569FB24DECF}"/>
              </a:ext>
            </a:extLst>
          </p:cNvPr>
          <p:cNvPicPr>
            <a:picLocks noChangeAspect="1"/>
          </p:cNvPicPr>
          <p:nvPr/>
        </p:nvPicPr>
        <p:blipFill>
          <a:blip r:embed="rId2"/>
          <a:stretch>
            <a:fillRect/>
          </a:stretch>
        </p:blipFill>
        <p:spPr>
          <a:xfrm>
            <a:off x="1473694" y="1537869"/>
            <a:ext cx="8197055" cy="4524439"/>
          </a:xfrm>
          <a:prstGeom prst="rect">
            <a:avLst/>
          </a:prstGeom>
        </p:spPr>
      </p:pic>
      <p:sp>
        <p:nvSpPr>
          <p:cNvPr id="6" name="TextBox 5">
            <a:extLst>
              <a:ext uri="{FF2B5EF4-FFF2-40B4-BE49-F238E27FC236}">
                <a16:creationId xmlns:a16="http://schemas.microsoft.com/office/drawing/2014/main" id="{26D34FAC-FF50-3410-66E1-D3591D6D2EDE}"/>
              </a:ext>
            </a:extLst>
          </p:cNvPr>
          <p:cNvSpPr txBox="1"/>
          <p:nvPr/>
        </p:nvSpPr>
        <p:spPr>
          <a:xfrm>
            <a:off x="3906175" y="337584"/>
            <a:ext cx="4054315" cy="646331"/>
          </a:xfrm>
          <a:prstGeom prst="rect">
            <a:avLst/>
          </a:prstGeom>
          <a:noFill/>
        </p:spPr>
        <p:txBody>
          <a:bodyPr wrap="none" rtlCol="0">
            <a:spAutoFit/>
          </a:bodyPr>
          <a:lstStyle/>
          <a:p>
            <a:r>
              <a:rPr lang="en-US" sz="3600" dirty="0" err="1"/>
              <a:t>Anagrafica</a:t>
            </a:r>
            <a:r>
              <a:rPr lang="en-US" sz="3600" dirty="0"/>
              <a:t> Pisa 2025</a:t>
            </a:r>
          </a:p>
        </p:txBody>
      </p:sp>
    </p:spTree>
    <p:extLst>
      <p:ext uri="{BB962C8B-B14F-4D97-AF65-F5344CB8AC3E}">
        <p14:creationId xmlns:p14="http://schemas.microsoft.com/office/powerpoint/2010/main" val="79884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EC6FBC5-03E5-3116-915D-5522806D8131}"/>
              </a:ext>
            </a:extLst>
          </p:cNvPr>
          <p:cNvSpPr txBox="1"/>
          <p:nvPr/>
        </p:nvSpPr>
        <p:spPr>
          <a:xfrm>
            <a:off x="1037577" y="-21117"/>
            <a:ext cx="10116845" cy="707886"/>
          </a:xfrm>
          <a:prstGeom prst="rect">
            <a:avLst/>
          </a:prstGeom>
          <a:noFill/>
        </p:spPr>
        <p:txBody>
          <a:bodyPr wrap="square">
            <a:spAutoFit/>
          </a:bodyPr>
          <a:lstStyle/>
          <a:p>
            <a:pPr algn="ctr"/>
            <a:r>
              <a:rPr lang="en-US" sz="4000" dirty="0"/>
              <a:t>Pisa activities 2025 </a:t>
            </a:r>
          </a:p>
        </p:txBody>
      </p:sp>
      <p:sp>
        <p:nvSpPr>
          <p:cNvPr id="3" name="Date Placeholder 2">
            <a:extLst>
              <a:ext uri="{FF2B5EF4-FFF2-40B4-BE49-F238E27FC236}">
                <a16:creationId xmlns:a16="http://schemas.microsoft.com/office/drawing/2014/main" id="{BF3547CD-4179-668F-B093-BEE11566AF0F}"/>
              </a:ext>
            </a:extLst>
          </p:cNvPr>
          <p:cNvSpPr>
            <a:spLocks noGrp="1"/>
          </p:cNvSpPr>
          <p:nvPr>
            <p:ph type="dt" sz="half" idx="10"/>
          </p:nvPr>
        </p:nvSpPr>
        <p:spPr/>
        <p:txBody>
          <a:bodyPr/>
          <a:lstStyle/>
          <a:p>
            <a:fld id="{5938CBFF-681B-4895-8E09-91E1A390C0FB}" type="datetime1">
              <a:rPr lang="en-GB" smtClean="0"/>
              <a:t>21/06/2024</a:t>
            </a:fld>
            <a:endParaRPr lang="en-GB"/>
          </a:p>
        </p:txBody>
      </p:sp>
      <p:sp>
        <p:nvSpPr>
          <p:cNvPr id="4" name="Footer Placeholder 3">
            <a:extLst>
              <a:ext uri="{FF2B5EF4-FFF2-40B4-BE49-F238E27FC236}">
                <a16:creationId xmlns:a16="http://schemas.microsoft.com/office/drawing/2014/main" id="{017AFC81-F4E7-166A-8259-08DEE06EB185}"/>
              </a:ext>
            </a:extLst>
          </p:cNvPr>
          <p:cNvSpPr>
            <a:spLocks noGrp="1"/>
          </p:cNvSpPr>
          <p:nvPr>
            <p:ph type="ftr" sz="quarter" idx="11"/>
          </p:nvPr>
        </p:nvSpPr>
        <p:spPr>
          <a:xfrm>
            <a:off x="4038599" y="6356350"/>
            <a:ext cx="4492841" cy="365125"/>
          </a:xfrm>
        </p:spPr>
        <p:txBody>
          <a:bodyPr/>
          <a:lstStyle/>
          <a:p>
            <a:r>
              <a:rPr lang="it-IT"/>
              <a:t>Pisa Dune group riunione preventivi gruppo i</a:t>
            </a:r>
            <a:endParaRPr lang="en-GB" dirty="0"/>
          </a:p>
        </p:txBody>
      </p:sp>
      <p:sp>
        <p:nvSpPr>
          <p:cNvPr id="6" name="TextBox 5">
            <a:extLst>
              <a:ext uri="{FF2B5EF4-FFF2-40B4-BE49-F238E27FC236}">
                <a16:creationId xmlns:a16="http://schemas.microsoft.com/office/drawing/2014/main" id="{98D72060-0768-41F5-D5F1-0EF383104C12}"/>
              </a:ext>
            </a:extLst>
          </p:cNvPr>
          <p:cNvSpPr txBox="1"/>
          <p:nvPr/>
        </p:nvSpPr>
        <p:spPr>
          <a:xfrm>
            <a:off x="547825" y="1196476"/>
            <a:ext cx="11096348" cy="3539430"/>
          </a:xfrm>
          <a:prstGeom prst="rect">
            <a:avLst/>
          </a:prstGeom>
          <a:noFill/>
        </p:spPr>
        <p:txBody>
          <a:bodyPr wrap="square" rtlCol="0">
            <a:spAutoFit/>
          </a:bodyPr>
          <a:lstStyle/>
          <a:p>
            <a:pPr algn="ctr"/>
            <a:r>
              <a:rPr lang="en-US" sz="3200" dirty="0"/>
              <a:t>Activities on the calorimeter.</a:t>
            </a:r>
          </a:p>
          <a:p>
            <a:pPr algn="ctr"/>
            <a:endParaRPr lang="en-US" sz="3200" dirty="0"/>
          </a:p>
          <a:p>
            <a:pPr marL="514350" indent="-514350">
              <a:buFont typeface="+mj-lt"/>
              <a:buAutoNum type="arabicPeriod"/>
            </a:pPr>
            <a:r>
              <a:rPr lang="en-US" sz="3200" dirty="0"/>
              <a:t>Supply the documentation to allow the use of the calorimeter mounting tooling at Fermilab.</a:t>
            </a:r>
          </a:p>
          <a:p>
            <a:pPr marL="514350" indent="-514350">
              <a:buFont typeface="+mj-lt"/>
              <a:buAutoNum type="arabicPeriod"/>
            </a:pPr>
            <a:r>
              <a:rPr lang="en-US" sz="3200" dirty="0"/>
              <a:t>Refurbishing of the calorimeter supporting structure and modules.  </a:t>
            </a:r>
          </a:p>
          <a:p>
            <a:pPr marL="514350" indent="-514350">
              <a:buFont typeface="+mj-lt"/>
              <a:buAutoNum type="arabicPeriod"/>
            </a:pPr>
            <a:r>
              <a:rPr lang="en-US" sz="3200" dirty="0"/>
              <a:t> Upgrade some details of the tooling.</a:t>
            </a:r>
          </a:p>
        </p:txBody>
      </p:sp>
    </p:spTree>
    <p:extLst>
      <p:ext uri="{BB962C8B-B14F-4D97-AF65-F5344CB8AC3E}">
        <p14:creationId xmlns:p14="http://schemas.microsoft.com/office/powerpoint/2010/main" val="198296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EC6FBC5-03E5-3116-915D-5522806D8131}"/>
              </a:ext>
            </a:extLst>
          </p:cNvPr>
          <p:cNvSpPr txBox="1"/>
          <p:nvPr/>
        </p:nvSpPr>
        <p:spPr>
          <a:xfrm>
            <a:off x="1037577" y="-21117"/>
            <a:ext cx="10116845" cy="707886"/>
          </a:xfrm>
          <a:prstGeom prst="rect">
            <a:avLst/>
          </a:prstGeom>
          <a:noFill/>
        </p:spPr>
        <p:txBody>
          <a:bodyPr wrap="square">
            <a:spAutoFit/>
          </a:bodyPr>
          <a:lstStyle/>
          <a:p>
            <a:pPr algn="ctr"/>
            <a:r>
              <a:rPr lang="en-US" sz="4000" dirty="0"/>
              <a:t>Pisa activity 2025 </a:t>
            </a:r>
          </a:p>
        </p:txBody>
      </p:sp>
      <p:sp>
        <p:nvSpPr>
          <p:cNvPr id="3" name="Date Placeholder 2">
            <a:extLst>
              <a:ext uri="{FF2B5EF4-FFF2-40B4-BE49-F238E27FC236}">
                <a16:creationId xmlns:a16="http://schemas.microsoft.com/office/drawing/2014/main" id="{BF3547CD-4179-668F-B093-BEE11566AF0F}"/>
              </a:ext>
            </a:extLst>
          </p:cNvPr>
          <p:cNvSpPr>
            <a:spLocks noGrp="1"/>
          </p:cNvSpPr>
          <p:nvPr>
            <p:ph type="dt" sz="half" idx="10"/>
          </p:nvPr>
        </p:nvSpPr>
        <p:spPr/>
        <p:txBody>
          <a:bodyPr/>
          <a:lstStyle/>
          <a:p>
            <a:fld id="{5938CBFF-681B-4895-8E09-91E1A390C0FB}" type="datetime1">
              <a:rPr lang="en-GB" smtClean="0"/>
              <a:t>21/06/2024</a:t>
            </a:fld>
            <a:endParaRPr lang="en-GB"/>
          </a:p>
        </p:txBody>
      </p:sp>
      <p:sp>
        <p:nvSpPr>
          <p:cNvPr id="4" name="Footer Placeholder 3">
            <a:extLst>
              <a:ext uri="{FF2B5EF4-FFF2-40B4-BE49-F238E27FC236}">
                <a16:creationId xmlns:a16="http://schemas.microsoft.com/office/drawing/2014/main" id="{017AFC81-F4E7-166A-8259-08DEE06EB185}"/>
              </a:ext>
            </a:extLst>
          </p:cNvPr>
          <p:cNvSpPr>
            <a:spLocks noGrp="1"/>
          </p:cNvSpPr>
          <p:nvPr>
            <p:ph type="ftr" sz="quarter" idx="11"/>
          </p:nvPr>
        </p:nvSpPr>
        <p:spPr>
          <a:xfrm>
            <a:off x="4038599" y="6356350"/>
            <a:ext cx="4492841" cy="365125"/>
          </a:xfrm>
        </p:spPr>
        <p:txBody>
          <a:bodyPr/>
          <a:lstStyle/>
          <a:p>
            <a:r>
              <a:rPr lang="it-IT"/>
              <a:t>Pisa Dune group riunione preventivi gruppo i</a:t>
            </a:r>
            <a:endParaRPr lang="en-GB" dirty="0"/>
          </a:p>
        </p:txBody>
      </p:sp>
      <p:sp>
        <p:nvSpPr>
          <p:cNvPr id="5" name="TextBox 4">
            <a:extLst>
              <a:ext uri="{FF2B5EF4-FFF2-40B4-BE49-F238E27FC236}">
                <a16:creationId xmlns:a16="http://schemas.microsoft.com/office/drawing/2014/main" id="{5E7FC430-3017-46A6-C479-2F73870517F0}"/>
              </a:ext>
            </a:extLst>
          </p:cNvPr>
          <p:cNvSpPr txBox="1"/>
          <p:nvPr/>
        </p:nvSpPr>
        <p:spPr>
          <a:xfrm>
            <a:off x="522672" y="1659285"/>
            <a:ext cx="11160342" cy="4401205"/>
          </a:xfrm>
          <a:prstGeom prst="rect">
            <a:avLst/>
          </a:prstGeom>
          <a:noFill/>
        </p:spPr>
        <p:txBody>
          <a:bodyPr wrap="square" rtlCol="0">
            <a:spAutoFit/>
          </a:bodyPr>
          <a:lstStyle/>
          <a:p>
            <a:pPr algn="ctr"/>
            <a:r>
              <a:rPr lang="en-US" sz="2800" dirty="0"/>
              <a:t>Future straw activities. </a:t>
            </a:r>
          </a:p>
          <a:p>
            <a:r>
              <a:rPr lang="en-US" sz="2800" dirty="0"/>
              <a:t>The construction of the 80x120 cm prototype doesn’t complete the work needed to validate the technical choice. Further activities include:</a:t>
            </a:r>
          </a:p>
          <a:p>
            <a:endParaRPr lang="en-US" sz="2800" dirty="0"/>
          </a:p>
          <a:p>
            <a:pPr marL="514350" indent="-514350">
              <a:buAutoNum type="arabicParenR"/>
            </a:pPr>
            <a:r>
              <a:rPr lang="en-US" sz="2800"/>
              <a:t>Test beam.</a:t>
            </a:r>
            <a:endParaRPr lang="en-US" sz="2800" dirty="0"/>
          </a:p>
          <a:p>
            <a:pPr marL="514350" indent="-514350">
              <a:buAutoNum type="arabicParenR"/>
            </a:pPr>
            <a:r>
              <a:rPr lang="en-US" sz="2800" dirty="0"/>
              <a:t>A full scale prototype is necessary to verify several things and to do the fine tune-up of the detector.</a:t>
            </a:r>
          </a:p>
          <a:p>
            <a:pPr marL="514350" indent="-514350">
              <a:buAutoNum type="arabicParenR"/>
            </a:pPr>
            <a:r>
              <a:rPr lang="en-US" sz="2800" dirty="0"/>
              <a:t>Functionality studies are necessary as well long term test on the full size prototype.</a:t>
            </a:r>
          </a:p>
          <a:p>
            <a:pPr marL="514350" indent="-514350">
              <a:buAutoNum type="arabicParenR"/>
            </a:pPr>
            <a:endParaRPr lang="en-US" sz="2800" dirty="0"/>
          </a:p>
        </p:txBody>
      </p:sp>
    </p:spTree>
    <p:extLst>
      <p:ext uri="{BB962C8B-B14F-4D97-AF65-F5344CB8AC3E}">
        <p14:creationId xmlns:p14="http://schemas.microsoft.com/office/powerpoint/2010/main" val="63829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EC6FBC5-03E5-3116-915D-5522806D8131}"/>
              </a:ext>
            </a:extLst>
          </p:cNvPr>
          <p:cNvSpPr txBox="1"/>
          <p:nvPr/>
        </p:nvSpPr>
        <p:spPr>
          <a:xfrm>
            <a:off x="925330" y="304007"/>
            <a:ext cx="10116845" cy="707886"/>
          </a:xfrm>
          <a:prstGeom prst="rect">
            <a:avLst/>
          </a:prstGeom>
          <a:noFill/>
        </p:spPr>
        <p:txBody>
          <a:bodyPr wrap="square">
            <a:spAutoFit/>
          </a:bodyPr>
          <a:lstStyle/>
          <a:p>
            <a:pPr algn="ctr"/>
            <a:r>
              <a:rPr lang="en-US" sz="4000" dirty="0"/>
              <a:t>Conclusions.</a:t>
            </a:r>
          </a:p>
        </p:txBody>
      </p:sp>
      <p:sp>
        <p:nvSpPr>
          <p:cNvPr id="3" name="Date Placeholder 2">
            <a:extLst>
              <a:ext uri="{FF2B5EF4-FFF2-40B4-BE49-F238E27FC236}">
                <a16:creationId xmlns:a16="http://schemas.microsoft.com/office/drawing/2014/main" id="{BF3547CD-4179-668F-B093-BEE11566AF0F}"/>
              </a:ext>
            </a:extLst>
          </p:cNvPr>
          <p:cNvSpPr>
            <a:spLocks noGrp="1"/>
          </p:cNvSpPr>
          <p:nvPr>
            <p:ph type="dt" sz="half" idx="10"/>
          </p:nvPr>
        </p:nvSpPr>
        <p:spPr/>
        <p:txBody>
          <a:bodyPr/>
          <a:lstStyle/>
          <a:p>
            <a:fld id="{A929D932-B963-4C61-A74D-47BD1F83D6D0}" type="datetime1">
              <a:rPr lang="en-GB" smtClean="0"/>
              <a:t>21/06/2024</a:t>
            </a:fld>
            <a:endParaRPr lang="en-GB"/>
          </a:p>
        </p:txBody>
      </p:sp>
      <p:sp>
        <p:nvSpPr>
          <p:cNvPr id="4" name="Footer Placeholder 3">
            <a:extLst>
              <a:ext uri="{FF2B5EF4-FFF2-40B4-BE49-F238E27FC236}">
                <a16:creationId xmlns:a16="http://schemas.microsoft.com/office/drawing/2014/main" id="{017AFC81-F4E7-166A-8259-08DEE06EB185}"/>
              </a:ext>
            </a:extLst>
          </p:cNvPr>
          <p:cNvSpPr>
            <a:spLocks noGrp="1"/>
          </p:cNvSpPr>
          <p:nvPr>
            <p:ph type="ftr" sz="quarter" idx="11"/>
          </p:nvPr>
        </p:nvSpPr>
        <p:spPr>
          <a:xfrm>
            <a:off x="4038599" y="6356350"/>
            <a:ext cx="4492841" cy="365125"/>
          </a:xfrm>
        </p:spPr>
        <p:txBody>
          <a:bodyPr/>
          <a:lstStyle/>
          <a:p>
            <a:r>
              <a:rPr lang="it-IT"/>
              <a:t>Pisa Dune group riunione preventivi gruppo i</a:t>
            </a:r>
            <a:endParaRPr lang="en-GB" dirty="0"/>
          </a:p>
        </p:txBody>
      </p:sp>
      <p:sp>
        <p:nvSpPr>
          <p:cNvPr id="5" name="TextBox 4">
            <a:extLst>
              <a:ext uri="{FF2B5EF4-FFF2-40B4-BE49-F238E27FC236}">
                <a16:creationId xmlns:a16="http://schemas.microsoft.com/office/drawing/2014/main" id="{5CA97D8F-B355-2B62-B03F-20D9D4FD847D}"/>
              </a:ext>
            </a:extLst>
          </p:cNvPr>
          <p:cNvSpPr txBox="1"/>
          <p:nvPr/>
        </p:nvSpPr>
        <p:spPr>
          <a:xfrm>
            <a:off x="648476" y="1610035"/>
            <a:ext cx="11087803" cy="4832092"/>
          </a:xfrm>
          <a:prstGeom prst="rect">
            <a:avLst/>
          </a:prstGeom>
          <a:noFill/>
        </p:spPr>
        <p:txBody>
          <a:bodyPr wrap="square" rtlCol="0">
            <a:spAutoFit/>
          </a:bodyPr>
          <a:lstStyle/>
          <a:p>
            <a:r>
              <a:rPr lang="it-IT" sz="2800" dirty="0"/>
              <a:t>Pisa richiede dei fondi di missioni per contribuire ai lavori sul calorimetro e i test </a:t>
            </a:r>
            <a:r>
              <a:rPr lang="it-IT" sz="2800" dirty="0" err="1"/>
              <a:t>beam</a:t>
            </a:r>
            <a:r>
              <a:rPr lang="it-IT" sz="2800" dirty="0"/>
              <a:t> degli </a:t>
            </a:r>
            <a:r>
              <a:rPr lang="it-IT" sz="2800" dirty="0" err="1"/>
              <a:t>straw</a:t>
            </a:r>
            <a:r>
              <a:rPr lang="it-IT" sz="2800" dirty="0"/>
              <a:t>.</a:t>
            </a:r>
          </a:p>
          <a:p>
            <a:endParaRPr lang="it-IT" sz="2800" dirty="0"/>
          </a:p>
          <a:p>
            <a:r>
              <a:rPr lang="it-IT" sz="2800" dirty="0"/>
              <a:t>Sulla attività future degli </a:t>
            </a:r>
            <a:r>
              <a:rPr lang="it-IT" sz="2800" dirty="0" err="1"/>
              <a:t>straw</a:t>
            </a:r>
            <a:r>
              <a:rPr lang="it-IT" sz="2800" dirty="0"/>
              <a:t> si può chiedere i fondi sub </a:t>
            </a:r>
            <a:r>
              <a:rPr lang="it-IT" sz="2800" dirty="0" err="1"/>
              <a:t>judice</a:t>
            </a:r>
            <a:r>
              <a:rPr lang="it-IT" sz="2800" dirty="0"/>
              <a:t> per la costruzione del prototipo full scale. </a:t>
            </a:r>
          </a:p>
          <a:p>
            <a:r>
              <a:rPr lang="it-IT" sz="2800" dirty="0"/>
              <a:t>Lo sviluppo del progetto del tracciatore a </a:t>
            </a:r>
            <a:r>
              <a:rPr lang="it-IT" sz="2800" dirty="0" err="1"/>
              <a:t>straw</a:t>
            </a:r>
            <a:r>
              <a:rPr lang="it-IT" sz="2800" dirty="0"/>
              <a:t> richiede risorse aggiuntive in termini di man power e un organizzazione ben definita di assegnazione di compiti: frame in carbonio, tavolo ottico, </a:t>
            </a:r>
            <a:r>
              <a:rPr lang="it-IT" sz="2800" dirty="0" err="1"/>
              <a:t>gantry</a:t>
            </a:r>
            <a:r>
              <a:rPr lang="it-IT" sz="2800" dirty="0"/>
              <a:t> per incollaggio, </a:t>
            </a:r>
            <a:r>
              <a:rPr lang="it-IT" sz="2800" dirty="0" err="1"/>
              <a:t>wiring</a:t>
            </a:r>
            <a:r>
              <a:rPr lang="it-IT" sz="2800" dirty="0"/>
              <a:t>, elettronica, simulazioni termiche, sistema di gas, test di aging e di raffreddamento, test con e senza fascio, organizzazione logistica per produzione su larga scala.</a:t>
            </a:r>
          </a:p>
        </p:txBody>
      </p:sp>
    </p:spTree>
    <p:extLst>
      <p:ext uri="{BB962C8B-B14F-4D97-AF65-F5344CB8AC3E}">
        <p14:creationId xmlns:p14="http://schemas.microsoft.com/office/powerpoint/2010/main" val="205452478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5130</TotalTime>
  <Words>425</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Saverio Mameli</dc:creator>
  <cp:lastModifiedBy>raffaell</cp:lastModifiedBy>
  <cp:revision>89</cp:revision>
  <dcterms:created xsi:type="dcterms:W3CDTF">2023-10-24T06:23:14Z</dcterms:created>
  <dcterms:modified xsi:type="dcterms:W3CDTF">2024-06-21T09:40:23Z</dcterms:modified>
</cp:coreProperties>
</file>