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7" r:id="rId2"/>
  </p:sldMasterIdLst>
  <p:notesMasterIdLst>
    <p:notesMasterId r:id="rId21"/>
  </p:notesMasterIdLst>
  <p:sldIdLst>
    <p:sldId id="258" r:id="rId3"/>
    <p:sldId id="320" r:id="rId4"/>
    <p:sldId id="769" r:id="rId5"/>
    <p:sldId id="794" r:id="rId6"/>
    <p:sldId id="775" r:id="rId7"/>
    <p:sldId id="776" r:id="rId8"/>
    <p:sldId id="329" r:id="rId9"/>
    <p:sldId id="796" r:id="rId10"/>
    <p:sldId id="803" r:id="rId11"/>
    <p:sldId id="739" r:id="rId12"/>
    <p:sldId id="778" r:id="rId13"/>
    <p:sldId id="809" r:id="rId14"/>
    <p:sldId id="810" r:id="rId15"/>
    <p:sldId id="811" r:id="rId16"/>
    <p:sldId id="760" r:id="rId17"/>
    <p:sldId id="759" r:id="rId18"/>
    <p:sldId id="765" r:id="rId19"/>
    <p:sldId id="812" r:id="rId20"/>
  </p:sldIdLst>
  <p:sldSz cx="12192000" cy="6858000"/>
  <p:notesSz cx="6858000" cy="9144000"/>
  <p:defaultTextStyle>
    <a:defPPr rtl="0">
      <a:defRPr lang="en-US"/>
    </a:defPPr>
    <a:lvl1pPr rtl="0"/>
    <a:lvl2pPr rtl="0"/>
    <a:lvl3pPr rtl="0"/>
    <a:lvl4pPr rtl="0"/>
    <a:lvl5pPr rtl="0"/>
    <a:lvl6pPr rtl="0"/>
    <a:lvl7pPr rtl="0"/>
    <a:lvl8pPr rtl="0"/>
    <a:lvl9pPr rtl="0"/>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602"/>
    <a:srgbClr val="008000"/>
    <a:srgbClr val="34D134"/>
    <a:srgbClr val="0000FF"/>
    <a:srgbClr val="0000B0"/>
    <a:srgbClr val="2CA02C"/>
    <a:srgbClr val="FFCC00"/>
    <a:srgbClr val="F0781E"/>
    <a:srgbClr val="005AA0"/>
    <a:srgbClr val="F07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5550" autoAdjust="0"/>
  </p:normalViewPr>
  <p:slideViewPr>
    <p:cSldViewPr snapToGrid="0" showGuides="1">
      <p:cViewPr varScale="1">
        <p:scale>
          <a:sx n="59" d="100"/>
          <a:sy n="59" d="100"/>
        </p:scale>
        <p:origin x="1550"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rtlCol="0" anchor="ctr">
            <a:noAutofit/>
          </a:bodyPr>
          <a:lstStyle/>
          <a:p>
            <a:pPr rtl="0"/>
            <a:r>
              <a:rPr lang="en" sz="1800" b="0" strike="noStrike" spc="-1">
                <a:solidFill>
                  <a:schemeClr val="dk1"/>
                </a:solidFill>
                <a:latin typeface="Segoe UI"/>
              </a:rPr>
              <a:t>Folie mittels Klicken verschieben</a:t>
            </a:r>
            <a:endParaRPr lang="de-DE" sz="1800" b="0" strike="noStrike" spc="-1">
              <a:solidFill>
                <a:schemeClr val="dk1"/>
              </a:solidFill>
              <a:latin typeface="Segoe UI"/>
            </a:endParaRPr>
          </a:p>
        </p:txBody>
      </p:sp>
      <p:sp>
        <p:nvSpPr>
          <p:cNvPr id="369" name="PlaceHolder 2"/>
          <p:cNvSpPr>
            <a:spLocks noGrp="1"/>
          </p:cNvSpPr>
          <p:nvPr>
            <p:ph type="body"/>
          </p:nvPr>
        </p:nvSpPr>
        <p:spPr>
          <a:xfrm>
            <a:off x="756000" y="5078520"/>
            <a:ext cx="6047640" cy="4811040"/>
          </a:xfrm>
          <a:prstGeom prst="rect">
            <a:avLst/>
          </a:prstGeom>
          <a:noFill/>
          <a:ln w="0">
            <a:noFill/>
          </a:ln>
        </p:spPr>
        <p:txBody>
          <a:bodyPr lIns="0" tIns="0" rIns="0" bIns="0" rtlCol="0" anchor="t">
            <a:noAutofit/>
          </a:bodyPr>
          <a:lstStyle/>
          <a:p>
            <a:pPr marL="216000" indent="0" rtl="0">
              <a:buNone/>
            </a:pPr>
            <a:r>
              <a:rPr lang="en" sz="2000" b="0" strike="noStrike" spc="-1">
                <a:solidFill>
                  <a:srgbClr val="000000"/>
                </a:solidFill>
                <a:latin typeface="Calibri"/>
              </a:rPr>
              <a:t>Format der Notizen mittels Klicken bearbeiten</a:t>
            </a:r>
            <a:endParaRPr lang="de-DE" sz="2000" b="0" strike="noStrike" spc="-1">
              <a:solidFill>
                <a:srgbClr val="000000"/>
              </a:solidFill>
              <a:latin typeface="Calibri"/>
            </a:endParaRPr>
          </a:p>
        </p:txBody>
      </p:sp>
      <p:sp>
        <p:nvSpPr>
          <p:cNvPr id="370" name="PlaceHolder 3"/>
          <p:cNvSpPr>
            <a:spLocks noGrp="1"/>
          </p:cNvSpPr>
          <p:nvPr>
            <p:ph type="hdr"/>
          </p:nvPr>
        </p:nvSpPr>
        <p:spPr>
          <a:xfrm>
            <a:off x="0" y="0"/>
            <a:ext cx="3280680" cy="534240"/>
          </a:xfrm>
          <a:prstGeom prst="rect">
            <a:avLst/>
          </a:prstGeom>
          <a:noFill/>
          <a:ln w="0">
            <a:noFill/>
          </a:ln>
        </p:spPr>
        <p:txBody>
          <a:bodyPr lIns="0" tIns="0" rIns="0" bIns="0" rtlCol="0" anchor="t">
            <a:noAutofit/>
          </a:bodyPr>
          <a:lstStyle/>
          <a:p>
            <a:pPr indent="0" rtl="0">
              <a:buNone/>
            </a:pPr>
            <a:r>
              <a:rPr lang="en" sz="1400" b="0" strike="noStrike" spc="-1">
                <a:solidFill>
                  <a:srgbClr val="000000"/>
                </a:solidFill>
                <a:latin typeface="Calibri"/>
              </a:rPr>
              <a:t>&lt;Kopfzeile&gt;</a:t>
            </a:r>
            <a:endParaRPr lang="de-DE" sz="1400" b="0" strike="noStrike" spc="-1">
              <a:solidFill>
                <a:srgbClr val="000000"/>
              </a:solidFill>
              <a:latin typeface="Calibri"/>
            </a:endParaRPr>
          </a:p>
        </p:txBody>
      </p:sp>
      <p:sp>
        <p:nvSpPr>
          <p:cNvPr id="371" name="PlaceHolder 4"/>
          <p:cNvSpPr>
            <a:spLocks noGrp="1"/>
          </p:cNvSpPr>
          <p:nvPr>
            <p:ph type="dt" idx="7"/>
          </p:nvPr>
        </p:nvSpPr>
        <p:spPr>
          <a:xfrm>
            <a:off x="4278960" y="0"/>
            <a:ext cx="3280680" cy="534240"/>
          </a:xfrm>
          <a:prstGeom prst="rect">
            <a:avLst/>
          </a:prstGeom>
          <a:noFill/>
          <a:ln w="0">
            <a:noFill/>
          </a:ln>
        </p:spPr>
        <p:txBody>
          <a:bodyPr lIns="0" tIns="0" rIns="0" bIns="0" rtlCol="0" anchor="t">
            <a:noAutofit/>
          </a:bodyPr>
          <a:lstStyle>
            <a:lvl1pPr indent="0" algn="r">
              <a:buNone/>
              <a:defRPr lang="de-DE" sz="1400" b="0" strike="noStrike" spc="-1">
                <a:solidFill>
                  <a:srgbClr val="000000"/>
                </a:solidFill>
                <a:latin typeface="Calibri"/>
              </a:defRPr>
            </a:lvl1pPr>
          </a:lstStyle>
          <a:p>
            <a:pPr indent="0" algn="r" rtl="0">
              <a:buNone/>
            </a:pPr>
            <a:r>
              <a:rPr lang="en" sz="1400" b="0" strike="noStrike" spc="-1">
                <a:solidFill>
                  <a:srgbClr val="000000"/>
                </a:solidFill>
                <a:latin typeface="Calibri"/>
              </a:rPr>
              <a:t>&lt;Datum/Uhrzeit&gt;</a:t>
            </a:r>
            <a:endParaRPr lang="de-DE" sz="1400" b="0" strike="noStrike" spc="-1">
              <a:solidFill>
                <a:srgbClr val="000000"/>
              </a:solidFill>
              <a:latin typeface="Calibri"/>
            </a:endParaRPr>
          </a:p>
        </p:txBody>
      </p:sp>
      <p:sp>
        <p:nvSpPr>
          <p:cNvPr id="372" name="PlaceHolder 5"/>
          <p:cNvSpPr>
            <a:spLocks noGrp="1"/>
          </p:cNvSpPr>
          <p:nvPr>
            <p:ph type="ftr" idx="8"/>
          </p:nvPr>
        </p:nvSpPr>
        <p:spPr>
          <a:xfrm>
            <a:off x="0" y="10157400"/>
            <a:ext cx="3280680" cy="534240"/>
          </a:xfrm>
          <a:prstGeom prst="rect">
            <a:avLst/>
          </a:prstGeom>
          <a:noFill/>
          <a:ln w="0">
            <a:noFill/>
          </a:ln>
        </p:spPr>
        <p:txBody>
          <a:bodyPr lIns="0" tIns="0" rIns="0" bIns="0" rtlCol="0" anchor="b">
            <a:noAutofit/>
          </a:bodyPr>
          <a:lstStyle>
            <a:lvl1pPr indent="0">
              <a:buNone/>
              <a:defRPr lang="de-DE" sz="1400" b="0" strike="noStrike" spc="-1">
                <a:solidFill>
                  <a:srgbClr val="000000"/>
                </a:solidFill>
                <a:latin typeface="Calibri"/>
              </a:defRPr>
            </a:lvl1pPr>
          </a:lstStyle>
          <a:p>
            <a:pPr indent="0" rtl="0">
              <a:buNone/>
            </a:pPr>
            <a:r>
              <a:rPr lang="en" sz="1400" b="0" strike="noStrike" spc="-1">
                <a:solidFill>
                  <a:srgbClr val="000000"/>
                </a:solidFill>
                <a:latin typeface="Calibri"/>
              </a:rPr>
              <a:t>&lt;Fußzeile&gt;</a:t>
            </a:r>
            <a:endParaRPr lang="de-DE" sz="1400" b="0" strike="noStrike" spc="-1">
              <a:solidFill>
                <a:srgbClr val="000000"/>
              </a:solidFill>
              <a:latin typeface="Calibri"/>
            </a:endParaRPr>
          </a:p>
        </p:txBody>
      </p:sp>
      <p:sp>
        <p:nvSpPr>
          <p:cNvPr id="373" name="PlaceHolder 6"/>
          <p:cNvSpPr>
            <a:spLocks noGrp="1"/>
          </p:cNvSpPr>
          <p:nvPr>
            <p:ph type="sldNum" idx="9"/>
          </p:nvPr>
        </p:nvSpPr>
        <p:spPr>
          <a:xfrm>
            <a:off x="4278960" y="10157400"/>
            <a:ext cx="3280680" cy="534240"/>
          </a:xfrm>
          <a:prstGeom prst="rect">
            <a:avLst/>
          </a:prstGeom>
          <a:noFill/>
          <a:ln w="0">
            <a:noFill/>
          </a:ln>
        </p:spPr>
        <p:txBody>
          <a:bodyPr lIns="0" tIns="0" rIns="0" bIns="0" rtlCol="0" anchor="b">
            <a:noAutofit/>
          </a:bodyPr>
          <a:lstStyle>
            <a:lvl1pPr indent="0" algn="r">
              <a:buNone/>
              <a:defRPr lang="de-DE" sz="1400" b="0" strike="noStrike" spc="-1">
                <a:solidFill>
                  <a:srgbClr val="000000"/>
                </a:solidFill>
                <a:latin typeface="Calibri"/>
              </a:defRPr>
            </a:lvl1pPr>
          </a:lstStyle>
          <a:p>
            <a:pPr indent="0" algn="r" rtl="0">
              <a:buNone/>
            </a:pPr>
            <a:fld id="{3C42D8CB-615E-449E-A0D5-DE80D88DBD35}" type="slidenum">
              <a:rPr lang="de-DE" sz="1400" b="0" strike="noStrike" spc="-1">
                <a:solidFill>
                  <a:srgbClr val="000000"/>
                </a:solidFill>
                <a:latin typeface="Calibri"/>
              </a:rPr>
              <a:t>‹Nr.›</a:t>
            </a:fld>
            <a:endParaRPr lang="de-DE"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PlaceHolder 1"/>
          <p:cNvSpPr>
            <a:spLocks noGrp="1" noRot="1" noChangeAspect="1"/>
          </p:cNvSpPr>
          <p:nvPr>
            <p:ph type="sldImg"/>
          </p:nvPr>
        </p:nvSpPr>
        <p:spPr>
          <a:xfrm>
            <a:off x="685800" y="1143000"/>
            <a:ext cx="5486400" cy="3086100"/>
          </a:xfrm>
          <a:prstGeom prst="rect">
            <a:avLst/>
          </a:prstGeom>
          <a:ln w="0">
            <a:noFill/>
          </a:ln>
        </p:spPr>
      </p:sp>
      <p:sp>
        <p:nvSpPr>
          <p:cNvPr id="1228" name="PlaceHolder 2"/>
          <p:cNvSpPr>
            <a:spLocks noGrp="1"/>
          </p:cNvSpPr>
          <p:nvPr>
            <p:ph type="body"/>
          </p:nvPr>
        </p:nvSpPr>
        <p:spPr>
          <a:xfrm>
            <a:off x="685800" y="4400640"/>
            <a:ext cx="5486040" cy="3600000"/>
          </a:xfrm>
          <a:prstGeom prst="rect">
            <a:avLst/>
          </a:prstGeom>
          <a:noFill/>
          <a:ln w="0">
            <a:noFill/>
          </a:ln>
        </p:spPr>
        <p:txBody>
          <a:bodyPr rtlCol="0" anchor="t">
            <a:noAutofit/>
          </a:bodyPr>
          <a:lstStyle/>
          <a:p>
            <a:pPr marL="216000" indent="0" rtl="0">
              <a:buNone/>
            </a:pPr>
            <a:r>
              <a:rPr lang="en-US" sz="1800" b="0" strike="noStrike" spc="-1" dirty="0">
                <a:solidFill>
                  <a:srgbClr val="000000"/>
                </a:solidFill>
                <a:latin typeface="Calibri"/>
              </a:rPr>
              <a:t>Thank you very much for the kind introduction and for the great opportunity to speak hear today and present the results we got in Dresden over the course of the last years on laser-driven ion acceleration.</a:t>
            </a:r>
          </a:p>
          <a:p>
            <a:pPr marL="216000" indent="0" rtl="0">
              <a:buNone/>
            </a:pPr>
            <a:endParaRPr lang="en-US" sz="1800" b="0" strike="noStrike" spc="-1" dirty="0">
              <a:solidFill>
                <a:srgbClr val="000000"/>
              </a:solidFill>
              <a:latin typeface="Calibri"/>
            </a:endParaRPr>
          </a:p>
          <a:p>
            <a:pPr marL="216000" indent="0" rtl="0">
              <a:buNone/>
            </a:pPr>
            <a:r>
              <a:rPr lang="en-US" sz="1800" b="0" strike="noStrike" spc="-1" dirty="0">
                <a:solidFill>
                  <a:srgbClr val="000000"/>
                </a:solidFill>
                <a:latin typeface="Calibri"/>
              </a:rPr>
              <a:t>These results represent the central research topic I am </a:t>
            </a:r>
            <a:r>
              <a:rPr lang="en-US" sz="1800" b="0" strike="noStrike" spc="-1" dirty="0" err="1">
                <a:solidFill>
                  <a:srgbClr val="000000"/>
                </a:solidFill>
                <a:latin typeface="Calibri"/>
              </a:rPr>
              <a:t>wokring</a:t>
            </a:r>
            <a:r>
              <a:rPr lang="en-US" sz="1800" b="0" strike="noStrike" spc="-1" dirty="0">
                <a:solidFill>
                  <a:srgbClr val="000000"/>
                </a:solidFill>
                <a:latin typeface="Calibri"/>
              </a:rPr>
              <a:t> on namely how we can manage a </a:t>
            </a:r>
            <a:r>
              <a:rPr lang="en-US" sz="1800" b="0" strike="noStrike" spc="-1" dirty="0" err="1">
                <a:solidFill>
                  <a:srgbClr val="000000"/>
                </a:solidFill>
                <a:latin typeface="Calibri"/>
              </a:rPr>
              <a:t>succesfull</a:t>
            </a:r>
            <a:r>
              <a:rPr lang="en-US" sz="1800" b="0" strike="noStrike" spc="-1" dirty="0">
                <a:solidFill>
                  <a:srgbClr val="000000"/>
                </a:solidFill>
                <a:latin typeface="Calibri"/>
              </a:rPr>
              <a:t> translation from plasma acceleration studies and plasma accelerators as R&amp;D machines towards plasma accelerators as tools for applications.</a:t>
            </a:r>
          </a:p>
        </p:txBody>
      </p:sp>
      <p:sp>
        <p:nvSpPr>
          <p:cNvPr id="1229" name="PlaceHolder 3"/>
          <p:cNvSpPr>
            <a:spLocks noGrp="1"/>
          </p:cNvSpPr>
          <p:nvPr>
            <p:ph type="sldNum" idx="16"/>
          </p:nvPr>
        </p:nvSpPr>
        <p:spPr>
          <a:xfrm>
            <a:off x="3884760" y="8685360"/>
            <a:ext cx="2971440" cy="458280"/>
          </a:xfrm>
          <a:prstGeom prst="rect">
            <a:avLst/>
          </a:prstGeom>
          <a:noFill/>
          <a:ln w="0">
            <a:noFill/>
          </a:ln>
        </p:spPr>
        <p:txBody>
          <a:bodyPr rtlCol="0" anchor="b">
            <a:noAutofit/>
          </a:bodyPr>
          <a:lstStyle>
            <a:lvl1pPr indent="0" algn="r">
              <a:lnSpc>
                <a:spcPct val="100000"/>
              </a:lnSpc>
              <a:buNone/>
              <a:defRPr lang="de-DE" sz="1200" b="0" strike="noStrike" spc="-1">
                <a:solidFill>
                  <a:srgbClr val="000000"/>
                </a:solidFill>
                <a:latin typeface="Calibri"/>
              </a:defRPr>
            </a:lvl1pPr>
          </a:lstStyle>
          <a:p>
            <a:pPr indent="0" algn="r" rtl="0">
              <a:lnSpc>
                <a:spcPct val="100000"/>
              </a:lnSpc>
              <a:buNone/>
            </a:pPr>
            <a:fld id="{08CF34F3-C8A5-4614-AE9D-B40A711A2537}" type="slidenum">
              <a:rPr lang="de-DE" sz="1200" b="0" strike="noStrike" spc="-1">
                <a:solidFill>
                  <a:srgbClr val="000000"/>
                </a:solidFill>
                <a:latin typeface="Calibri"/>
              </a:rPr>
              <a:t>1</a:t>
            </a:fld>
            <a:endParaRPr lang="de-DE" sz="1200" b="0" strike="noStrike" spc="-1" dirty="0">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pitchFamily="2" charset="2"/>
              </a:rPr>
              <a:t>The main reason for this is that the acceleration is limited to the target surface and protons only experience the maximum possible acceleration field for a short time before they detach from the 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pitchFamily="2" charset="2"/>
              </a:rPr>
              <a:t>I </a:t>
            </a:r>
            <a:r>
              <a:rPr lang="en-US" dirty="0" err="1">
                <a:latin typeface="Arial" panose="020B0604020202020204" pitchFamily="34" charset="0"/>
                <a:cs typeface="Arial" panose="020B0604020202020204" pitchFamily="34" charset="0"/>
                <a:sym typeface="Wingdings" pitchFamily="2" charset="2"/>
              </a:rPr>
              <a:t>focussed</a:t>
            </a:r>
            <a:r>
              <a:rPr lang="en-US" dirty="0">
                <a:latin typeface="Arial" panose="020B0604020202020204" pitchFamily="34" charset="0"/>
                <a:cs typeface="Arial" panose="020B0604020202020204" pitchFamily="34" charset="0"/>
                <a:sym typeface="Wingdings" pitchFamily="2" charset="2"/>
              </a:rPr>
              <a:t> on another fundamental question of plasma accelerators. Namely, how to significantly increase their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sym typeface="Wingdings" pitchFamily="2" charset="2"/>
            </a:endParaRPr>
          </a:p>
          <a:p>
            <a:pPr>
              <a:buNone/>
            </a:pPr>
            <a:r>
              <a:rPr lang="en-US" dirty="0"/>
              <a:t>In a normal dense plasma, the laser is reflected. But at high intensities, the electrons gain relativistic mass, shifting the plasma frequency.</a:t>
            </a:r>
          </a:p>
          <a:p>
            <a:r>
              <a:rPr lang="en-US" dirty="0"/>
              <a:t>As a result, the plasma becomes </a:t>
            </a:r>
            <a:r>
              <a:rPr lang="en-US" b="1" dirty="0"/>
              <a:t>temporarily transparent</a:t>
            </a:r>
            <a:r>
              <a:rPr lang="en-US" dirty="0"/>
              <a:t> to the laser — allowing it to propagate </a:t>
            </a:r>
            <a:r>
              <a:rPr lang="en-US" b="1" dirty="0"/>
              <a:t>through</a:t>
            </a:r>
            <a:r>
              <a:rPr lang="en-US" dirty="0"/>
              <a:t> the target and deposit energy volumetrically.</a:t>
            </a: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10</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288929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Zentral ist dabei das Verhältnis zw. der Dichte des Targets und der </a:t>
            </a:r>
            <a:r>
              <a:rPr lang="de-DE" baseline="0" dirty="0" err="1"/>
              <a:t>krit</a:t>
            </a:r>
            <a:r>
              <a:rPr lang="de-DE" baseline="0" dirty="0"/>
              <a:t>. Plasmadichte, die folgendermaßen definiert ist.</a:t>
            </a:r>
            <a:endParaRPr lang="de-DE" dirty="0"/>
          </a:p>
          <a:p>
            <a:endParaRPr lang="de-DE" dirty="0"/>
          </a:p>
          <a:p>
            <a:r>
              <a:rPr lang="de-DE" dirty="0"/>
              <a:t>Bisher wurde nur der TNSA Mechanismus betrachtet bei dem das Target, während der gesamten WW überkritisch bleibt und der Laserpuls größtenteils reflektiert wird. Die WW findet hier nur an der Oberfläche statt.</a:t>
            </a:r>
          </a:p>
          <a:p>
            <a:endParaRPr lang="de-DE" baseline="0" dirty="0"/>
          </a:p>
          <a:p>
            <a:r>
              <a:rPr lang="de-DE" baseline="0" dirty="0"/>
              <a:t>Wird die Dichte des </a:t>
            </a:r>
            <a:r>
              <a:rPr lang="de-DE" baseline="0" dirty="0" err="1"/>
              <a:t>targets</a:t>
            </a:r>
            <a:r>
              <a:rPr lang="de-DE" baseline="0" dirty="0"/>
              <a:t> reduziert, kann der Laserpuls tiefer in das Target eindringen und volumetrisch </a:t>
            </a:r>
            <a:r>
              <a:rPr lang="de-DE" baseline="0" dirty="0" err="1"/>
              <a:t>ww</a:t>
            </a:r>
            <a:r>
              <a:rPr lang="de-DE" baseline="0" dirty="0"/>
              <a:t>. Am interessantesten ist hier der Fall wo die Plasmadichte gerade der kritischen Dichte entspricht. Hier erwartet man die beste Konvertierung in Teilchenenergien.</a:t>
            </a:r>
          </a:p>
          <a:p>
            <a:endParaRPr lang="de-DE" baseline="0" dirty="0"/>
          </a:p>
          <a:p>
            <a:r>
              <a:rPr lang="de-DE" baseline="0" dirty="0"/>
              <a:t>Wird die </a:t>
            </a:r>
            <a:r>
              <a:rPr lang="de-DE" baseline="0" dirty="0" err="1"/>
              <a:t>Targetdichte</a:t>
            </a:r>
            <a:r>
              <a:rPr lang="de-DE" baseline="0" dirty="0"/>
              <a:t> noch weiter reduziert, sodass diese deutlich unterhalb der </a:t>
            </a:r>
            <a:r>
              <a:rPr lang="de-DE" baseline="0" dirty="0" err="1"/>
              <a:t>krit</a:t>
            </a:r>
            <a:r>
              <a:rPr lang="de-DE" baseline="0" dirty="0"/>
              <a:t>. Plasmadichte ist, dann kann der Laserpulse das Target zwar durchdringen, interagiert dabei aber nur noch wenig. In diesem Szenario wird ein Großteil der Laserenergie einfach transmittiert.</a:t>
            </a: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11</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249275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4B3F-50A2-BADC-209F-88584D8957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3A8DB56-681D-C36C-38CF-C2D822FD5E62}"/>
              </a:ext>
            </a:extLst>
          </p:cNvPr>
          <p:cNvSpPr>
            <a:spLocks noGrp="1" noRot="1" noChangeAspect="1"/>
          </p:cNvSpPr>
          <p:nvPr>
            <p:ph type="sldImg"/>
          </p:nvPr>
        </p:nvSpPr>
        <p:spPr>
          <a:xfrm>
            <a:off x="217488" y="812800"/>
            <a:ext cx="7124700" cy="4008438"/>
          </a:xfrm>
        </p:spPr>
      </p:sp>
      <p:sp>
        <p:nvSpPr>
          <p:cNvPr id="3" name="Notizenplatzhalter 2">
            <a:extLst>
              <a:ext uri="{FF2B5EF4-FFF2-40B4-BE49-F238E27FC236}">
                <a16:creationId xmlns:a16="http://schemas.microsoft.com/office/drawing/2014/main" id="{EF4A4136-DB76-8749-F297-3F09C1060A99}"/>
              </a:ext>
            </a:extLst>
          </p:cNvPr>
          <p:cNvSpPr>
            <a:spLocks noGrp="1"/>
          </p:cNvSpPr>
          <p:nvPr>
            <p:ph type="body" idx="1"/>
          </p:nvPr>
        </p:nvSpPr>
        <p:spPr/>
        <p:txBody>
          <a:bodyPr/>
          <a:lstStyle/>
          <a:p>
            <a:pPr>
              <a:buNone/>
            </a:pPr>
            <a:r>
              <a:rPr lang="en-US" dirty="0"/>
              <a:t>In our experiments, we saw that under the right conditions, these ultrathin targets </a:t>
            </a:r>
            <a:r>
              <a:rPr lang="en-US" b="1" dirty="0"/>
              <a:t>became transparent</a:t>
            </a:r>
            <a:r>
              <a:rPr lang="en-US" dirty="0"/>
              <a:t> to the main pulse.</a:t>
            </a:r>
          </a:p>
          <a:p>
            <a:pPr>
              <a:buNone/>
            </a:pPr>
            <a:r>
              <a:rPr lang="en-US" dirty="0"/>
              <a:t>The laser's intrinsic contrast — which we had worked hard to optimize — ionized and pre-expanded the target just enough.</a:t>
            </a:r>
          </a:p>
          <a:p>
            <a:r>
              <a:rPr lang="en-US" dirty="0"/>
              <a:t>During the peak of the pulse, the plasma crossed the relativistic transparency threshold — and we observed a significant boost in proton energy.</a:t>
            </a:r>
          </a:p>
          <a:p>
            <a:endParaRPr lang="en-GB" dirty="0"/>
          </a:p>
          <a:p>
            <a:r>
              <a:rPr lang="en-GB" dirty="0"/>
              <a:t>Aus </a:t>
            </a:r>
            <a:r>
              <a:rPr lang="en-GB" dirty="0" err="1"/>
              <a:t>meinen</a:t>
            </a:r>
            <a:r>
              <a:rPr lang="en-GB" dirty="0"/>
              <a:t> </a:t>
            </a:r>
            <a:r>
              <a:rPr lang="en-GB" dirty="0" err="1"/>
              <a:t>Vorstudien</a:t>
            </a:r>
            <a:r>
              <a:rPr lang="en-GB" dirty="0"/>
              <a:t> </a:t>
            </a:r>
            <a:r>
              <a:rPr lang="en-GB" dirty="0" err="1"/>
              <a:t>wusste</a:t>
            </a:r>
            <a:r>
              <a:rPr lang="en-GB" dirty="0"/>
              <a:t> ich </a:t>
            </a:r>
            <a:r>
              <a:rPr lang="en-GB" dirty="0" err="1"/>
              <a:t>ja</a:t>
            </a:r>
            <a:r>
              <a:rPr lang="en-GB" dirty="0"/>
              <a:t> </a:t>
            </a:r>
            <a:r>
              <a:rPr lang="en-GB" dirty="0" err="1"/>
              <a:t>bereits</a:t>
            </a:r>
            <a:r>
              <a:rPr lang="en-GB" dirty="0"/>
              <a:t>, </a:t>
            </a:r>
            <a:r>
              <a:rPr lang="en-GB" dirty="0" err="1"/>
              <a:t>dass</a:t>
            </a:r>
            <a:r>
              <a:rPr lang="en-GB" dirty="0"/>
              <a:t> die </a:t>
            </a:r>
            <a:r>
              <a:rPr lang="en-GB" dirty="0" err="1"/>
              <a:t>Ionisierung</a:t>
            </a:r>
            <a:r>
              <a:rPr lang="en-GB" dirty="0"/>
              <a:t> des Targets </a:t>
            </a:r>
            <a:r>
              <a:rPr lang="en-GB" dirty="0" err="1"/>
              <a:t>hier</a:t>
            </a:r>
            <a:r>
              <a:rPr lang="en-GB" dirty="0"/>
              <a:t> an </a:t>
            </a:r>
            <a:r>
              <a:rPr lang="en-GB" dirty="0" err="1"/>
              <a:t>dieser</a:t>
            </a:r>
            <a:r>
              <a:rPr lang="en-GB" dirty="0"/>
              <a:t> Stelle </a:t>
            </a:r>
            <a:r>
              <a:rPr lang="en-GB" dirty="0" err="1"/>
              <a:t>einsetzt</a:t>
            </a:r>
            <a:r>
              <a:rPr lang="en-GB" dirty="0"/>
              <a:t> und von </a:t>
            </a:r>
            <a:r>
              <a:rPr lang="en-GB" dirty="0" err="1"/>
              <a:t>diesem</a:t>
            </a:r>
            <a:r>
              <a:rPr lang="en-GB" dirty="0"/>
              <a:t> Moment an der Laser </a:t>
            </a:r>
            <a:r>
              <a:rPr lang="en-GB" dirty="0" err="1"/>
              <a:t>bereits</a:t>
            </a:r>
            <a:r>
              <a:rPr lang="en-GB" dirty="0"/>
              <a:t> </a:t>
            </a:r>
            <a:r>
              <a:rPr lang="en-GB" dirty="0" err="1"/>
              <a:t>wechselwirkt</a:t>
            </a:r>
            <a:r>
              <a:rPr lang="en-GB" dirty="0"/>
              <a:t>.</a:t>
            </a:r>
          </a:p>
          <a:p>
            <a:r>
              <a:rPr lang="en-GB" dirty="0" err="1"/>
              <a:t>Deswegen</a:t>
            </a:r>
            <a:r>
              <a:rPr lang="en-GB" dirty="0"/>
              <a:t> </a:t>
            </a:r>
            <a:r>
              <a:rPr lang="en-GB" dirty="0" err="1"/>
              <a:t>hatte</a:t>
            </a:r>
            <a:r>
              <a:rPr lang="en-GB" dirty="0"/>
              <a:t> ich </a:t>
            </a:r>
            <a:r>
              <a:rPr lang="en-GB" dirty="0" err="1"/>
              <a:t>ja</a:t>
            </a:r>
            <a:r>
              <a:rPr lang="en-GB" dirty="0"/>
              <a:t> </a:t>
            </a:r>
            <a:r>
              <a:rPr lang="en-GB" dirty="0" err="1"/>
              <a:t>vorher</a:t>
            </a:r>
            <a:r>
              <a:rPr lang="en-GB" dirty="0"/>
              <a:t> </a:t>
            </a:r>
            <a:r>
              <a:rPr lang="en-GB" dirty="0" err="1"/>
              <a:t>diese</a:t>
            </a:r>
            <a:r>
              <a:rPr lang="en-GB" dirty="0"/>
              <a:t> </a:t>
            </a:r>
            <a:r>
              <a:rPr lang="en-GB" dirty="0" err="1"/>
              <a:t>Reinigung</a:t>
            </a:r>
            <a:r>
              <a:rPr lang="en-GB" dirty="0"/>
              <a:t> </a:t>
            </a:r>
            <a:r>
              <a:rPr lang="en-GB" dirty="0" err="1"/>
              <a:t>durchgeführt</a:t>
            </a:r>
            <a:r>
              <a:rPr lang="en-GB" dirty="0"/>
              <a:t>. </a:t>
            </a:r>
            <a:r>
              <a:rPr lang="en-GB" dirty="0" err="1"/>
              <a:t>Genau</a:t>
            </a:r>
            <a:r>
              <a:rPr lang="en-GB" dirty="0"/>
              <a:t> dies </a:t>
            </a:r>
            <a:r>
              <a:rPr lang="en-GB" dirty="0" err="1"/>
              <a:t>habe</a:t>
            </a:r>
            <a:r>
              <a:rPr lang="en-GB" dirty="0"/>
              <a:t> ich </a:t>
            </a:r>
            <a:r>
              <a:rPr lang="en-GB" dirty="0" err="1"/>
              <a:t>dann</a:t>
            </a:r>
            <a:r>
              <a:rPr lang="en-GB" dirty="0"/>
              <a:t> </a:t>
            </a:r>
            <a:r>
              <a:rPr lang="en-GB" dirty="0" err="1"/>
              <a:t>aber</a:t>
            </a:r>
            <a:r>
              <a:rPr lang="en-GB" dirty="0"/>
              <a:t> </a:t>
            </a:r>
            <a:r>
              <a:rPr lang="en-GB" dirty="0" err="1"/>
              <a:t>weggelassen</a:t>
            </a:r>
            <a:r>
              <a:rPr lang="en-GB" dirty="0"/>
              <a:t> und dieses </a:t>
            </a:r>
            <a:r>
              <a:rPr lang="en-GB" dirty="0" err="1"/>
              <a:t>vorauslaufende</a:t>
            </a:r>
            <a:r>
              <a:rPr lang="en-GB" dirty="0"/>
              <a:t> Licht </a:t>
            </a:r>
            <a:r>
              <a:rPr lang="en-GB" dirty="0" err="1"/>
              <a:t>zur</a:t>
            </a:r>
            <a:r>
              <a:rPr lang="en-GB" dirty="0"/>
              <a:t> </a:t>
            </a:r>
            <a:r>
              <a:rPr lang="en-GB" dirty="0" err="1"/>
              <a:t>Vorexpansion</a:t>
            </a:r>
            <a:r>
              <a:rPr lang="en-GB" dirty="0"/>
              <a:t> des Targets </a:t>
            </a:r>
            <a:r>
              <a:rPr lang="en-GB" dirty="0" err="1"/>
              <a:t>genutzt</a:t>
            </a:r>
            <a:r>
              <a:rPr lang="en-GB" dirty="0"/>
              <a:t>.</a:t>
            </a:r>
          </a:p>
          <a:p>
            <a:endParaRPr lang="en-GB" dirty="0"/>
          </a:p>
          <a:p>
            <a:r>
              <a:rPr lang="en-GB" dirty="0" err="1"/>
              <a:t>Ergebnis</a:t>
            </a:r>
            <a:r>
              <a:rPr lang="en-GB" dirty="0"/>
              <a:t>: Es </a:t>
            </a:r>
            <a:r>
              <a:rPr lang="en-GB" dirty="0" err="1"/>
              <a:t>gibt</a:t>
            </a:r>
            <a:r>
              <a:rPr lang="en-GB" dirty="0"/>
              <a:t> </a:t>
            </a:r>
            <a:r>
              <a:rPr lang="en-GB" dirty="0" err="1"/>
              <a:t>eine</a:t>
            </a:r>
            <a:r>
              <a:rPr lang="en-GB" dirty="0"/>
              <a:t> </a:t>
            </a:r>
            <a:r>
              <a:rPr lang="en-GB" dirty="0" err="1"/>
              <a:t>otpimale</a:t>
            </a:r>
            <a:r>
              <a:rPr lang="en-GB" dirty="0"/>
              <a:t> Dicke, wo die </a:t>
            </a:r>
            <a:r>
              <a:rPr lang="en-GB" dirty="0" err="1"/>
              <a:t>Energien</a:t>
            </a:r>
            <a:r>
              <a:rPr lang="en-GB" dirty="0"/>
              <a:t> </a:t>
            </a:r>
            <a:r>
              <a:rPr lang="en-GB" dirty="0" err="1"/>
              <a:t>ein</a:t>
            </a:r>
            <a:r>
              <a:rPr lang="en-GB" dirty="0"/>
              <a:t> Maximum </a:t>
            </a:r>
            <a:r>
              <a:rPr lang="en-GB" dirty="0" err="1"/>
              <a:t>erreichen</a:t>
            </a:r>
            <a:r>
              <a:rPr lang="en-GB" dirty="0"/>
              <a:t>. Das </a:t>
            </a:r>
            <a:r>
              <a:rPr lang="en-GB" dirty="0" err="1"/>
              <a:t>ist</a:t>
            </a:r>
            <a:r>
              <a:rPr lang="en-GB" dirty="0"/>
              <a:t> </a:t>
            </a:r>
            <a:r>
              <a:rPr lang="en-GB" dirty="0" err="1"/>
              <a:t>genau</a:t>
            </a:r>
            <a:r>
              <a:rPr lang="en-GB" dirty="0"/>
              <a:t> </a:t>
            </a:r>
            <a:r>
              <a:rPr lang="en-GB" dirty="0" err="1"/>
              <a:t>dort</a:t>
            </a:r>
            <a:r>
              <a:rPr lang="en-GB" dirty="0"/>
              <a:t> wo das Target transparent </a:t>
            </a:r>
            <a:r>
              <a:rPr lang="en-GB" dirty="0" err="1"/>
              <a:t>wird</a:t>
            </a:r>
            <a:r>
              <a:rPr lang="en-GB" dirty="0"/>
              <a:t>.</a:t>
            </a:r>
          </a:p>
          <a:p>
            <a:endParaRPr lang="en-GB" dirty="0"/>
          </a:p>
          <a:p>
            <a:r>
              <a:rPr lang="en-GB" dirty="0" err="1"/>
              <a:t>Außerdem</a:t>
            </a:r>
            <a:r>
              <a:rPr lang="en-GB" dirty="0"/>
              <a:t> </a:t>
            </a:r>
            <a:r>
              <a:rPr lang="en-GB" dirty="0" err="1"/>
              <a:t>habe</a:t>
            </a:r>
            <a:r>
              <a:rPr lang="en-GB" dirty="0"/>
              <a:t> ich </a:t>
            </a:r>
            <a:r>
              <a:rPr lang="en-GB" dirty="0" err="1"/>
              <a:t>dabei</a:t>
            </a:r>
            <a:r>
              <a:rPr lang="en-GB" dirty="0"/>
              <a:t> die </a:t>
            </a:r>
            <a:r>
              <a:rPr lang="en-GB" dirty="0" err="1"/>
              <a:t>Targetdicke</a:t>
            </a:r>
            <a:r>
              <a:rPr lang="en-GB" dirty="0"/>
              <a:t> </a:t>
            </a:r>
            <a:r>
              <a:rPr lang="en-GB" dirty="0" err="1"/>
              <a:t>verändert</a:t>
            </a:r>
            <a:r>
              <a:rPr lang="en-GB" dirty="0"/>
              <a:t> und </a:t>
            </a:r>
            <a:r>
              <a:rPr lang="en-GB" dirty="0" err="1"/>
              <a:t>geschaut</a:t>
            </a:r>
            <a:r>
              <a:rPr lang="en-GB" dirty="0"/>
              <a:t> </a:t>
            </a:r>
            <a:r>
              <a:rPr lang="en-GB" dirty="0" err="1"/>
              <a:t>wie</a:t>
            </a:r>
            <a:r>
              <a:rPr lang="en-GB" dirty="0"/>
              <a:t> </a:t>
            </a:r>
            <a:r>
              <a:rPr lang="en-GB" dirty="0" err="1"/>
              <a:t>sich</a:t>
            </a:r>
            <a:r>
              <a:rPr lang="en-GB" dirty="0"/>
              <a:t> das auf die </a:t>
            </a:r>
            <a:r>
              <a:rPr lang="en-GB" dirty="0" err="1"/>
              <a:t>Beschleunigungsperformance</a:t>
            </a:r>
            <a:r>
              <a:rPr lang="en-GB" dirty="0"/>
              <a:t> </a:t>
            </a:r>
            <a:r>
              <a:rPr lang="en-GB" dirty="0" err="1"/>
              <a:t>auswirkt</a:t>
            </a:r>
            <a:r>
              <a:rPr lang="en-GB" dirty="0"/>
              <a:t>.</a:t>
            </a:r>
          </a:p>
          <a:p>
            <a:endParaRPr lang="en-GB" dirty="0"/>
          </a:p>
          <a:p>
            <a:r>
              <a:rPr lang="en-GB" dirty="0"/>
              <a:t>Diesen </a:t>
            </a:r>
            <a:r>
              <a:rPr lang="en-GB" dirty="0" err="1"/>
              <a:t>Einfluss</a:t>
            </a:r>
            <a:r>
              <a:rPr lang="en-GB" dirty="0"/>
              <a:t> </a:t>
            </a:r>
            <a:r>
              <a:rPr lang="en-GB" dirty="0" err="1"/>
              <a:t>haben</a:t>
            </a:r>
            <a:r>
              <a:rPr lang="en-GB" dirty="0"/>
              <a:t> </a:t>
            </a:r>
            <a:r>
              <a:rPr lang="en-GB" dirty="0" err="1"/>
              <a:t>wir</a:t>
            </a:r>
            <a:r>
              <a:rPr lang="en-GB" dirty="0"/>
              <a:t> </a:t>
            </a:r>
            <a:r>
              <a:rPr lang="en-GB" dirty="0" err="1"/>
              <a:t>mit</a:t>
            </a:r>
            <a:r>
              <a:rPr lang="en-GB" dirty="0"/>
              <a:t> </a:t>
            </a:r>
            <a:r>
              <a:rPr lang="en-GB" dirty="0" err="1"/>
              <a:t>hydrodynamischen</a:t>
            </a:r>
            <a:r>
              <a:rPr lang="en-GB" dirty="0"/>
              <a:t> </a:t>
            </a:r>
            <a:r>
              <a:rPr lang="en-GB" dirty="0" err="1"/>
              <a:t>Simulationen</a:t>
            </a:r>
            <a:r>
              <a:rPr lang="en-GB" dirty="0"/>
              <a:t> </a:t>
            </a:r>
            <a:r>
              <a:rPr lang="en-GB" dirty="0" err="1"/>
              <a:t>untersucht</a:t>
            </a:r>
            <a:r>
              <a:rPr lang="en-GB" dirty="0"/>
              <a:t> und das </a:t>
            </a:r>
            <a:r>
              <a:rPr lang="en-GB" dirty="0" err="1"/>
              <a:t>resultierende</a:t>
            </a:r>
            <a:r>
              <a:rPr lang="en-GB" dirty="0"/>
              <a:t> </a:t>
            </a:r>
            <a:r>
              <a:rPr lang="en-GB" dirty="0" err="1"/>
              <a:t>Dichteprofil</a:t>
            </a:r>
            <a:r>
              <a:rPr lang="en-GB" dirty="0"/>
              <a:t> 1ps </a:t>
            </a:r>
            <a:r>
              <a:rPr lang="en-GB" dirty="0" err="1"/>
              <a:t>vor</a:t>
            </a:r>
            <a:r>
              <a:rPr lang="en-GB" dirty="0"/>
              <a:t> </a:t>
            </a:r>
            <a:r>
              <a:rPr lang="en-GB" dirty="0" err="1"/>
              <a:t>dem</a:t>
            </a:r>
            <a:r>
              <a:rPr lang="en-GB" dirty="0"/>
              <a:t> Peak des lasers an </a:t>
            </a:r>
            <a:r>
              <a:rPr lang="en-GB" dirty="0" err="1"/>
              <a:t>eine</a:t>
            </a:r>
            <a:r>
              <a:rPr lang="en-GB" dirty="0"/>
              <a:t> 3D PIC Simulation </a:t>
            </a:r>
            <a:r>
              <a:rPr lang="en-GB" dirty="0" err="1"/>
              <a:t>übergeben</a:t>
            </a:r>
            <a:r>
              <a:rPr lang="en-GB" dirty="0"/>
              <a:t>. Damit </a:t>
            </a:r>
            <a:r>
              <a:rPr lang="en-GB" dirty="0" err="1"/>
              <a:t>haben</a:t>
            </a:r>
            <a:r>
              <a:rPr lang="en-GB" dirty="0"/>
              <a:t> </a:t>
            </a:r>
            <a:r>
              <a:rPr lang="en-GB" dirty="0" err="1"/>
              <a:t>wir</a:t>
            </a:r>
            <a:r>
              <a:rPr lang="en-GB" dirty="0"/>
              <a:t> </a:t>
            </a:r>
            <a:r>
              <a:rPr lang="en-GB" dirty="0" err="1"/>
              <a:t>dann</a:t>
            </a:r>
            <a:r>
              <a:rPr lang="en-GB" dirty="0"/>
              <a:t> die WW </a:t>
            </a:r>
            <a:r>
              <a:rPr lang="en-GB" dirty="0" err="1"/>
              <a:t>mit</a:t>
            </a:r>
            <a:r>
              <a:rPr lang="en-GB" dirty="0"/>
              <a:t> </a:t>
            </a:r>
            <a:r>
              <a:rPr lang="en-GB" dirty="0" err="1"/>
              <a:t>dem</a:t>
            </a:r>
            <a:r>
              <a:rPr lang="en-GB" dirty="0"/>
              <a:t> </a:t>
            </a:r>
            <a:r>
              <a:rPr lang="en-GB" dirty="0" err="1"/>
              <a:t>stärksten</a:t>
            </a:r>
            <a:r>
              <a:rPr lang="en-GB" dirty="0"/>
              <a:t> Teil des Lasers </a:t>
            </a:r>
            <a:r>
              <a:rPr lang="en-GB" dirty="0" err="1"/>
              <a:t>untersucht</a:t>
            </a:r>
            <a:r>
              <a:rPr lang="en-GB" dirty="0"/>
              <a:t>.</a:t>
            </a:r>
          </a:p>
          <a:p>
            <a:r>
              <a:rPr lang="en-GB" dirty="0"/>
              <a:t>Ich </a:t>
            </a:r>
            <a:r>
              <a:rPr lang="en-GB" dirty="0" err="1"/>
              <a:t>möchte</a:t>
            </a:r>
            <a:r>
              <a:rPr lang="en-GB" dirty="0"/>
              <a:t> </a:t>
            </a:r>
            <a:r>
              <a:rPr lang="en-GB" dirty="0" err="1"/>
              <a:t>jetzt</a:t>
            </a:r>
            <a:r>
              <a:rPr lang="en-GB" dirty="0"/>
              <a:t> </a:t>
            </a:r>
            <a:r>
              <a:rPr lang="en-GB" dirty="0" err="1"/>
              <a:t>noch</a:t>
            </a:r>
            <a:r>
              <a:rPr lang="en-GB" dirty="0"/>
              <a:t> etas </a:t>
            </a:r>
            <a:r>
              <a:rPr lang="en-GB" dirty="0" err="1"/>
              <a:t>genauer</a:t>
            </a:r>
            <a:r>
              <a:rPr lang="en-GB" dirty="0"/>
              <a:t> in die Details </a:t>
            </a:r>
            <a:r>
              <a:rPr lang="en-GB" dirty="0" err="1"/>
              <a:t>dieser</a:t>
            </a:r>
            <a:r>
              <a:rPr lang="en-GB" dirty="0"/>
              <a:t> </a:t>
            </a:r>
            <a:r>
              <a:rPr lang="en-GB" dirty="0" err="1"/>
              <a:t>Simulationen</a:t>
            </a:r>
            <a:r>
              <a:rPr lang="en-GB" dirty="0"/>
              <a:t> </a:t>
            </a:r>
            <a:r>
              <a:rPr lang="en-GB" dirty="0" err="1"/>
              <a:t>einstiegen</a:t>
            </a:r>
            <a:r>
              <a:rPr lang="en-GB" dirty="0"/>
              <a:t>, </a:t>
            </a:r>
            <a:r>
              <a:rPr lang="en-GB" dirty="0" err="1"/>
              <a:t>welche</a:t>
            </a:r>
            <a:r>
              <a:rPr lang="en-GB" dirty="0"/>
              <a:t> Details </a:t>
            </a:r>
            <a:r>
              <a:rPr lang="en-GB" dirty="0" err="1"/>
              <a:t>bzw</a:t>
            </a:r>
            <a:r>
              <a:rPr lang="en-GB" dirty="0"/>
              <a:t> </a:t>
            </a:r>
            <a:r>
              <a:rPr lang="en-GB" dirty="0" err="1"/>
              <a:t>welche</a:t>
            </a:r>
            <a:r>
              <a:rPr lang="en-GB" dirty="0"/>
              <a:t> </a:t>
            </a:r>
            <a:r>
              <a:rPr lang="en-GB" dirty="0" err="1"/>
              <a:t>Physik</a:t>
            </a:r>
            <a:r>
              <a:rPr lang="en-GB" dirty="0"/>
              <a:t> </a:t>
            </a:r>
            <a:r>
              <a:rPr lang="en-GB" dirty="0" err="1"/>
              <a:t>sie</a:t>
            </a:r>
            <a:r>
              <a:rPr lang="en-GB" dirty="0"/>
              <a:t> </a:t>
            </a:r>
            <a:r>
              <a:rPr lang="en-GB" dirty="0" err="1"/>
              <a:t>zeigen</a:t>
            </a:r>
            <a:r>
              <a:rPr lang="en-GB" dirty="0"/>
              <a:t> und </a:t>
            </a:r>
            <a:r>
              <a:rPr lang="en-GB" dirty="0" err="1"/>
              <a:t>vor</a:t>
            </a:r>
            <a:r>
              <a:rPr lang="en-GB" dirty="0"/>
              <a:t> </a:t>
            </a:r>
            <a:r>
              <a:rPr lang="en-GB" dirty="0" err="1"/>
              <a:t>allem</a:t>
            </a:r>
            <a:r>
              <a:rPr lang="en-GB" dirty="0"/>
              <a:t> </a:t>
            </a:r>
            <a:r>
              <a:rPr lang="en-GB" dirty="0" err="1"/>
              <a:t>natürlich</a:t>
            </a:r>
            <a:r>
              <a:rPr lang="en-GB" dirty="0"/>
              <a:t> </a:t>
            </a:r>
            <a:r>
              <a:rPr lang="en-GB" dirty="0" err="1"/>
              <a:t>wie</a:t>
            </a:r>
            <a:r>
              <a:rPr lang="en-GB" dirty="0"/>
              <a:t> man </a:t>
            </a:r>
            <a:r>
              <a:rPr lang="en-GB" dirty="0" err="1"/>
              <a:t>damit</a:t>
            </a:r>
            <a:r>
              <a:rPr lang="en-GB" dirty="0"/>
              <a:t> </a:t>
            </a:r>
            <a:r>
              <a:rPr lang="en-GB" dirty="0" err="1"/>
              <a:t>unsere</a:t>
            </a:r>
            <a:r>
              <a:rPr lang="en-GB" dirty="0"/>
              <a:t> </a:t>
            </a:r>
            <a:r>
              <a:rPr lang="en-GB" dirty="0" err="1"/>
              <a:t>experimentellen</a:t>
            </a:r>
            <a:r>
              <a:rPr lang="en-GB" dirty="0"/>
              <a:t> Daten </a:t>
            </a:r>
            <a:r>
              <a:rPr lang="en-GB" dirty="0" err="1"/>
              <a:t>erklären</a:t>
            </a:r>
            <a:r>
              <a:rPr lang="en-GB" dirty="0"/>
              <a:t> </a:t>
            </a:r>
            <a:r>
              <a:rPr lang="en-GB" dirty="0" err="1"/>
              <a:t>kann</a:t>
            </a:r>
            <a:r>
              <a:rPr lang="en-GB" dirty="0"/>
              <a:t>.</a:t>
            </a:r>
          </a:p>
          <a:p>
            <a:endParaRPr lang="en-GB" dirty="0"/>
          </a:p>
        </p:txBody>
      </p:sp>
      <p:sp>
        <p:nvSpPr>
          <p:cNvPr id="4" name="Foliennummernplatzhalter 3">
            <a:extLst>
              <a:ext uri="{FF2B5EF4-FFF2-40B4-BE49-F238E27FC236}">
                <a16:creationId xmlns:a16="http://schemas.microsoft.com/office/drawing/2014/main" id="{AF488265-B112-5485-2E6F-063D9CAE1B6A}"/>
              </a:ext>
            </a:extLst>
          </p:cNvPr>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12</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238380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14</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406574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15</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427103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a:buNone/>
            </a:pPr>
            <a:r>
              <a:rPr lang="en-US" dirty="0"/>
              <a:t>Let me bring it all together.</a:t>
            </a:r>
          </a:p>
          <a:p>
            <a:pPr>
              <a:buNone/>
            </a:pPr>
            <a:endParaRPr lang="en-US" dirty="0"/>
          </a:p>
          <a:p>
            <a:r>
              <a:rPr lang="en-US" dirty="0"/>
              <a:t>The goal of my PhD was to understand how we can </a:t>
            </a:r>
            <a:r>
              <a:rPr lang="en-US" b="1" dirty="0"/>
              <a:t>optimize laser-driven proton acceleration</a:t>
            </a:r>
            <a:r>
              <a:rPr lang="en-US" dirty="0"/>
              <a:t> — not just to hit higher energies, but to gain </a:t>
            </a:r>
            <a:r>
              <a:rPr lang="en-US" b="1" dirty="0"/>
              <a:t>control</a:t>
            </a:r>
            <a:r>
              <a:rPr lang="en-US" dirty="0"/>
              <a:t>, </a:t>
            </a:r>
            <a:r>
              <a:rPr lang="en-US" b="1" dirty="0"/>
              <a:t>stability</a:t>
            </a:r>
            <a:r>
              <a:rPr lang="en-US" dirty="0"/>
              <a:t>, and ultimately, </a:t>
            </a:r>
            <a:r>
              <a:rPr lang="en-US" b="1" dirty="0"/>
              <a:t>usability</a:t>
            </a:r>
            <a:r>
              <a:rPr lang="en-US" dirty="0"/>
              <a:t>.</a:t>
            </a:r>
          </a:p>
          <a:p>
            <a:endParaRPr lang="en-GB" dirty="0">
              <a:sym typeface="Wingdings" panose="05000000000000000000" pitchFamily="2" charset="2"/>
            </a:endParaRPr>
          </a:p>
          <a:p>
            <a:br>
              <a:rPr lang="en-GB" dirty="0">
                <a:sym typeface="Wingdings" panose="05000000000000000000" pitchFamily="2" charset="2"/>
              </a:rPr>
            </a:br>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18</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147305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2</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390563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Laser-driven particle acceleration has advanced rapidly over the past 20 years, largely due to developments in laser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be seen in the progression of achievable laser power on target over time, along with the corresponding increase in maximum proton energies.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5AA0"/>
              </a:solidFill>
              <a:latin typeface="Arial" pitchFamily="34" charset="0"/>
              <a:ea typeface="Times New Roman"/>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Initially, high-energy glass laser systems dominated the field. However, we now see that many ultrashort-pulse lasers are reaching comparable performance levels in both laser output and acceleration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shift highlights the growing versatility and potential of newer laser technologies in plasma acceleration.</a:t>
            </a:r>
            <a:endParaRPr lang="en-US" sz="1200" b="0" dirty="0">
              <a:solidFill>
                <a:srgbClr val="005AA0"/>
              </a:solidFill>
              <a:latin typeface="Arial" pitchFamily="34" charset="0"/>
              <a:ea typeface="Times New Roman"/>
              <a:cs typeface="Arial" pitchFamily="34" charset="0"/>
            </a:endParaRP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3</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34328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sound all great and we have these incredibly powerful tools — but here’s the catch:</a:t>
            </a:r>
          </a:p>
          <a:p>
            <a:pPr>
              <a:buNone/>
            </a:pPr>
            <a:endParaRPr lang="en-US" dirty="0"/>
          </a:p>
          <a:p>
            <a:r>
              <a:rPr lang="en-US" dirty="0"/>
              <a:t>Despite all the progress in laser technology, </a:t>
            </a:r>
            <a:r>
              <a:rPr lang="en-US" b="1" dirty="0"/>
              <a:t>scaling the energy</a:t>
            </a:r>
            <a:r>
              <a:rPr lang="en-US" dirty="0"/>
              <a:t> of laser-accelerated protons has stalled for years. Even with more powerful lasers, beams above 100MeV could not be achieved.</a:t>
            </a:r>
          </a:p>
          <a:p>
            <a:r>
              <a:rPr lang="en-US" dirty="0"/>
              <a:t>So there were questions coming up, if there is unknown physics involved that prevents breaking the 100MeV barrier. </a:t>
            </a: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4</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184839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r>
              <a:rPr lang="en-GB" dirty="0"/>
              <a:t>We didn’t achieve these results over night, but through </a:t>
            </a:r>
            <a:r>
              <a:rPr lang="en-US" dirty="0"/>
              <a:t>a lot of perseverance, endurance and a great team</a:t>
            </a:r>
            <a:r>
              <a:rPr lang="en-GB" dirty="0"/>
              <a:t> </a:t>
            </a: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5</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104325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r>
              <a:rPr lang="en-US" dirty="0"/>
              <a:t>One of the key strengths of our work at HZDR has been the tight interlink between laser operation, metrology, and experimental benchmarks.</a:t>
            </a:r>
          </a:p>
          <a:p>
            <a:r>
              <a:rPr lang="en-US" dirty="0"/>
              <a:t>This approach has allowed us to carefully study how subtle changes in laser parameters directly impact accelerator performance.</a:t>
            </a:r>
          </a:p>
          <a:p>
            <a:r>
              <a:rPr lang="en-US" dirty="0"/>
              <a:t>By continuously refining these connections, we've been able to fine-tune the laser and optimize the entire acceleration process.</a:t>
            </a:r>
          </a:p>
          <a:p>
            <a:endParaRPr lang="en-US" dirty="0"/>
          </a:p>
          <a:p>
            <a:r>
              <a:rPr lang="en-US" dirty="0"/>
              <a:t>Personally, I believe this approach was crucial to achieving the outstanding results we’ve seen.</a:t>
            </a:r>
          </a:p>
          <a:p>
            <a:r>
              <a:rPr lang="en-US" dirty="0"/>
              <a:t>To better understand how we achieved this, let’s take a look back at the key steps along the way.</a:t>
            </a: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6</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180341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a:buNone/>
            </a:pPr>
            <a:r>
              <a:rPr lang="en-GB" dirty="0"/>
              <a:t>For us it’s currently this intensity and temporal range that effects our interaction and which needs to be controlled</a:t>
            </a:r>
            <a:br>
              <a:rPr lang="en-GB" dirty="0"/>
            </a:br>
            <a:br>
              <a:rPr lang="en-GB" dirty="0"/>
            </a:br>
            <a:r>
              <a:rPr lang="en-US" dirty="0"/>
              <a:t>This means reducing or eliminating low-intensity </a:t>
            </a:r>
            <a:r>
              <a:rPr lang="en-US" dirty="0" err="1"/>
              <a:t>prepulses</a:t>
            </a:r>
            <a:r>
              <a:rPr lang="en-US" dirty="0"/>
              <a:t> that arrive before the main laser pulse. These </a:t>
            </a:r>
            <a:r>
              <a:rPr lang="en-US" dirty="0" err="1"/>
              <a:t>prepulses</a:t>
            </a:r>
            <a:r>
              <a:rPr lang="en-US" dirty="0"/>
              <a:t> can ionize and expand the target before the real interaction even starts — and that ruins the acceleration conditions.</a:t>
            </a:r>
          </a:p>
          <a:p>
            <a:r>
              <a:rPr lang="en-US" dirty="0"/>
              <a:t>By improving the contrast, we can ensure that the target remains intact and sharp when the high-intensity pulse arrives — giving us a clean, high-field interaction.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why we invest so much effort into improving contrast – using techniques like </a:t>
            </a:r>
            <a:r>
              <a:rPr lang="en-US" b="1" dirty="0"/>
              <a:t>plasma mirrors, XPW filtering, or OPCPA</a:t>
            </a:r>
            <a:r>
              <a:rPr lang="en-US" dirty="0"/>
              <a:t> – because in our experiments, </a:t>
            </a:r>
            <a:r>
              <a:rPr lang="en-US" b="1" dirty="0"/>
              <a:t>the smallest background can cause the biggest damage</a:t>
            </a:r>
            <a:r>
              <a:rPr lang="en-US" dirty="0"/>
              <a:t>.</a:t>
            </a:r>
          </a:p>
          <a:p>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7</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4142029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380990" indent="-380990">
              <a:lnSpc>
                <a:spcPct val="150000"/>
              </a:lnSpc>
              <a:buFont typeface="Arial" pitchFamily="34" charset="0"/>
              <a:buChar char="•"/>
            </a:pPr>
            <a:r>
              <a:rPr lang="en-US" dirty="0" err="1">
                <a:solidFill>
                  <a:schemeClr val="tx1"/>
                </a:solidFill>
                <a:latin typeface="+mn-lt"/>
                <a:ea typeface="Times New Roman"/>
                <a:cs typeface="Arial" pitchFamily="34" charset="0"/>
              </a:rPr>
              <a:t>optimisation</a:t>
            </a:r>
            <a:r>
              <a:rPr lang="en-US" dirty="0">
                <a:solidFill>
                  <a:schemeClr val="tx1"/>
                </a:solidFill>
                <a:latin typeface="+mn-lt"/>
                <a:ea typeface="Times New Roman"/>
                <a:cs typeface="Arial" pitchFamily="34" charset="0"/>
              </a:rPr>
              <a:t> procedure for enhanced proton energies (&gt;60 MeV in routine operation)</a:t>
            </a:r>
            <a:endParaRPr lang="en-US" sz="800" dirty="0">
              <a:solidFill>
                <a:schemeClr val="tx1"/>
              </a:solidFill>
              <a:latin typeface="+mn-lt"/>
              <a:ea typeface="Times New Roman"/>
              <a:cs typeface="Arial" pitchFamily="34" charset="0"/>
            </a:endParaRPr>
          </a:p>
          <a:p>
            <a:pPr marL="380990" indent="-380990">
              <a:lnSpc>
                <a:spcPct val="150000"/>
              </a:lnSpc>
              <a:buFont typeface="Arial" pitchFamily="34" charset="0"/>
              <a:buChar char="•"/>
            </a:pPr>
            <a:r>
              <a:rPr lang="en-US" dirty="0">
                <a:solidFill>
                  <a:schemeClr val="tx1"/>
                </a:solidFill>
                <a:latin typeface="+mn-lt"/>
                <a:ea typeface="Times New Roman"/>
                <a:cs typeface="Arial" pitchFamily="34" charset="0"/>
              </a:rPr>
              <a:t>stable proton beam generation over months</a:t>
            </a:r>
          </a:p>
          <a:p>
            <a:pPr marL="380990" indent="-380990">
              <a:lnSpc>
                <a:spcPct val="150000"/>
              </a:lnSpc>
              <a:buFont typeface="Arial" pitchFamily="34" charset="0"/>
              <a:buChar char="•"/>
            </a:pPr>
            <a:r>
              <a:rPr lang="en-US" dirty="0">
                <a:solidFill>
                  <a:schemeClr val="tx1"/>
                </a:solidFill>
                <a:latin typeface="+mn-lt"/>
                <a:ea typeface="Times New Roman"/>
                <a:cs typeface="Arial" pitchFamily="34" charset="0"/>
              </a:rPr>
              <a:t>particle yield increased | conversion efficiency increase from </a:t>
            </a:r>
            <a:r>
              <a:rPr lang="en-US" b="1" dirty="0">
                <a:solidFill>
                  <a:schemeClr val="tx1"/>
                </a:solidFill>
                <a:latin typeface="+mn-lt"/>
                <a:ea typeface="Times New Roman"/>
                <a:cs typeface="Arial" pitchFamily="34" charset="0"/>
              </a:rPr>
              <a:t>2% </a:t>
            </a:r>
            <a:r>
              <a:rPr lang="en-US" dirty="0">
                <a:solidFill>
                  <a:schemeClr val="tx1"/>
                </a:solidFill>
                <a:latin typeface="+mn-lt"/>
                <a:ea typeface="Times New Roman"/>
                <a:cs typeface="Arial" pitchFamily="34" charset="0"/>
                <a:sym typeface="Wingdings" panose="05000000000000000000" pitchFamily="2" charset="2"/>
              </a:rPr>
              <a:t></a:t>
            </a:r>
            <a:r>
              <a:rPr lang="en-US" b="1" dirty="0">
                <a:solidFill>
                  <a:schemeClr val="tx1"/>
                </a:solidFill>
                <a:latin typeface="+mn-lt"/>
                <a:ea typeface="Times New Roman"/>
                <a:cs typeface="Arial" pitchFamily="34" charset="0"/>
                <a:sym typeface="Wingdings" panose="05000000000000000000" pitchFamily="2" charset="2"/>
              </a:rPr>
              <a:t> 5%</a:t>
            </a:r>
            <a:br>
              <a:rPr lang="en-US" b="1" dirty="0">
                <a:solidFill>
                  <a:schemeClr val="tx1"/>
                </a:solidFill>
                <a:latin typeface="+mn-lt"/>
                <a:ea typeface="Times New Roman"/>
                <a:cs typeface="Arial" pitchFamily="34" charset="0"/>
                <a:sym typeface="Wingdings" panose="05000000000000000000" pitchFamily="2" charset="2"/>
              </a:rPr>
            </a:br>
            <a:br>
              <a:rPr lang="en-US" b="1" dirty="0">
                <a:solidFill>
                  <a:schemeClr val="tx1"/>
                </a:solidFill>
                <a:latin typeface="+mn-lt"/>
                <a:ea typeface="Times New Roman"/>
                <a:cs typeface="Arial" pitchFamily="34" charset="0"/>
                <a:sym typeface="Wingdings" panose="05000000000000000000" pitchFamily="2" charset="2"/>
              </a:rPr>
            </a:br>
            <a:r>
              <a:rPr lang="en-US" dirty="0"/>
              <a:t>The payoff? A stable and controlled acceleration regime. Not just better beams — better understanding. In this regime, we saw both improved conversion efficiency and higher proton energies.</a:t>
            </a:r>
            <a:endParaRPr lang="en-US" b="1" dirty="0">
              <a:solidFill>
                <a:schemeClr val="tx1"/>
              </a:solidFill>
              <a:latin typeface="+mn-lt"/>
              <a:ea typeface="Times New Roman"/>
              <a:cs typeface="Arial" pitchFamily="34" charset="0"/>
            </a:endParaRPr>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8</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53896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r>
              <a:rPr lang="en-US" dirty="0"/>
              <a:t>We demonstrated that the long-standing energy plateau can be overcome. With contrast under control, we’re entering new territory.”</a:t>
            </a:r>
            <a:endParaRPr lang="en-GB" dirty="0"/>
          </a:p>
        </p:txBody>
      </p:sp>
      <p:sp>
        <p:nvSpPr>
          <p:cNvPr id="4" name="Foliennummernplatzhalter 3"/>
          <p:cNvSpPr>
            <a:spLocks noGrp="1"/>
          </p:cNvSpPr>
          <p:nvPr>
            <p:ph type="sldNum" idx="9"/>
          </p:nvPr>
        </p:nvSpPr>
        <p:spPr/>
        <p:txBody>
          <a:bodyPr/>
          <a:lstStyle/>
          <a:p>
            <a:pPr indent="0" algn="r" rtl="0">
              <a:buNone/>
            </a:pPr>
            <a:fld id="{3C42D8CB-615E-449E-A0D5-DE80D88DBD35}" type="slidenum">
              <a:rPr lang="de-DE" sz="1400" b="0" strike="noStrike" spc="-1" smtClean="0">
                <a:solidFill>
                  <a:srgbClr val="000000"/>
                </a:solidFill>
                <a:latin typeface="Calibri"/>
              </a:rPr>
              <a:t>9</a:t>
            </a:fld>
            <a:endParaRPr lang="de-DE" sz="1400" b="0" strike="noStrike" spc="-1">
              <a:solidFill>
                <a:srgbClr val="000000"/>
              </a:solidFill>
              <a:latin typeface="Calibri"/>
            </a:endParaRPr>
          </a:p>
        </p:txBody>
      </p:sp>
    </p:spTree>
    <p:extLst>
      <p:ext uri="{BB962C8B-B14F-4D97-AF65-F5344CB8AC3E}">
        <p14:creationId xmlns:p14="http://schemas.microsoft.com/office/powerpoint/2010/main" val="241491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07" name="PlaceHolder 2"/>
          <p:cNvSpPr>
            <a:spLocks noGrp="1"/>
          </p:cNvSpPr>
          <p:nvPr>
            <p:ph/>
          </p:nvPr>
        </p:nvSpPr>
        <p:spPr>
          <a:xfrm>
            <a:off x="0" y="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08" name="PlaceHolder 3"/>
          <p:cNvSpPr>
            <a:spLocks noGrp="1"/>
          </p:cNvSpPr>
          <p:nvPr>
            <p:ph/>
          </p:nvPr>
        </p:nvSpPr>
        <p:spPr>
          <a:xfrm>
            <a:off x="0" y="358200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10"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1"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2" name="PlaceHolder 4"/>
          <p:cNvSpPr>
            <a:spLocks noGrp="1"/>
          </p:cNvSpPr>
          <p:nvPr>
            <p:ph/>
          </p:nvPr>
        </p:nvSpPr>
        <p:spPr>
          <a:xfrm>
            <a:off x="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3" name="PlaceHolder 5"/>
          <p:cNvSpPr>
            <a:spLocks noGrp="1"/>
          </p:cNvSpPr>
          <p:nvPr>
            <p:ph/>
          </p:nvPr>
        </p:nvSpPr>
        <p:spPr>
          <a:xfrm>
            <a:off x="624708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15" name="PlaceHolder 2"/>
          <p:cNvSpPr>
            <a:spLocks noGrp="1"/>
          </p:cNvSpPr>
          <p:nvPr>
            <p:ph/>
          </p:nvPr>
        </p:nvSpPr>
        <p:spPr>
          <a:xfrm>
            <a:off x="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6" name="PlaceHolder 3"/>
          <p:cNvSpPr>
            <a:spLocks noGrp="1"/>
          </p:cNvSpPr>
          <p:nvPr>
            <p:ph/>
          </p:nvPr>
        </p:nvSpPr>
        <p:spPr>
          <a:xfrm>
            <a:off x="412200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7" name="PlaceHolder 4"/>
          <p:cNvSpPr>
            <a:spLocks noGrp="1"/>
          </p:cNvSpPr>
          <p:nvPr>
            <p:ph/>
          </p:nvPr>
        </p:nvSpPr>
        <p:spPr>
          <a:xfrm>
            <a:off x="824436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8" name="PlaceHolder 5"/>
          <p:cNvSpPr>
            <a:spLocks noGrp="1"/>
          </p:cNvSpPr>
          <p:nvPr>
            <p:ph/>
          </p:nvPr>
        </p:nvSpPr>
        <p:spPr>
          <a:xfrm>
            <a:off x="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19" name="PlaceHolder 6"/>
          <p:cNvSpPr>
            <a:spLocks noGrp="1"/>
          </p:cNvSpPr>
          <p:nvPr>
            <p:ph/>
          </p:nvPr>
        </p:nvSpPr>
        <p:spPr>
          <a:xfrm>
            <a:off x="412200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20" name="PlaceHolder 7"/>
          <p:cNvSpPr>
            <a:spLocks noGrp="1"/>
          </p:cNvSpPr>
          <p:nvPr>
            <p:ph/>
          </p:nvPr>
        </p:nvSpPr>
        <p:spPr>
          <a:xfrm>
            <a:off x="824436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rtlCol="0"/>
          <a:lstStyle/>
          <a:p>
            <a:pPr rtl="0"/>
            <a:fld id="{94C451D5-5FF1-4823-A6EA-7B164165C133}" type="slidenum">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27" name="PlaceHolder 2"/>
          <p:cNvSpPr>
            <a:spLocks noGrp="1"/>
          </p:cNvSpPr>
          <p:nvPr>
            <p:ph type="subTitle"/>
          </p:nvPr>
        </p:nvSpPr>
        <p:spPr>
          <a:xfrm>
            <a:off x="0" y="0"/>
            <a:ext cx="12191760" cy="6857640"/>
          </a:xfrm>
          <a:prstGeom prst="rect">
            <a:avLst/>
          </a:prstGeom>
          <a:noFill/>
          <a:ln w="0">
            <a:noFill/>
          </a:ln>
        </p:spPr>
        <p:txBody>
          <a:bodyPr lIns="0" tIns="0" rIns="0" bIns="0" rtlCol="0" anchor="ctr">
            <a:noAutofit/>
          </a:bodyPr>
          <a:lstStyle/>
          <a:p>
            <a:pPr indent="0" algn="ctr" rtl="0">
              <a:buNone/>
            </a:pPr>
            <a:endParaRPr lang="de-DE" sz="3200" b="0" strike="noStrike" spc="-1">
              <a:solidFill>
                <a:srgbClr val="000000"/>
              </a:solidFill>
              <a:latin typeface="Calibri"/>
            </a:endParaRPr>
          </a:p>
        </p:txBody>
      </p:sp>
      <p:sp>
        <p:nvSpPr>
          <p:cNvPr id="4" name="PlaceHolder 3"/>
          <p:cNvSpPr>
            <a:spLocks noGrp="1"/>
          </p:cNvSpPr>
          <p:nvPr>
            <p:ph type="sldNum" idx="2"/>
          </p:nvPr>
        </p:nvSpPr>
        <p:spPr/>
        <p:txBody>
          <a:bodyPr rtlCol="0"/>
          <a:lstStyle/>
          <a:p>
            <a:pPr rtl="0"/>
            <a:fld id="{C98F92D4-1C08-4F1F-AE3C-E17988259770}" type="slidenum">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29" name="PlaceHolder 2"/>
          <p:cNvSpPr>
            <a:spLocks noGrp="1"/>
          </p:cNvSpPr>
          <p:nvPr>
            <p:ph/>
          </p:nvPr>
        </p:nvSpPr>
        <p:spPr>
          <a:xfrm>
            <a:off x="0" y="0"/>
            <a:ext cx="121917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4" name="PlaceHolder 3"/>
          <p:cNvSpPr>
            <a:spLocks noGrp="1"/>
          </p:cNvSpPr>
          <p:nvPr>
            <p:ph type="sldNum" idx="2"/>
          </p:nvPr>
        </p:nvSpPr>
        <p:spPr/>
        <p:txBody>
          <a:bodyPr rtlCol="0"/>
          <a:lstStyle/>
          <a:p>
            <a:pPr rtl="0"/>
            <a:fld id="{06551B43-CDB1-4223-A694-F4F694512288}" type="slidenum">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31" name="PlaceHolder 2"/>
          <p:cNvSpPr>
            <a:spLocks noGrp="1"/>
          </p:cNvSpPr>
          <p:nvPr>
            <p:ph/>
          </p:nvPr>
        </p:nvSpPr>
        <p:spPr>
          <a:xfrm>
            <a:off x="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32" name="PlaceHolder 3"/>
          <p:cNvSpPr>
            <a:spLocks noGrp="1"/>
          </p:cNvSpPr>
          <p:nvPr>
            <p:ph/>
          </p:nvPr>
        </p:nvSpPr>
        <p:spPr>
          <a:xfrm>
            <a:off x="624708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5" name="PlaceHolder 4"/>
          <p:cNvSpPr>
            <a:spLocks noGrp="1"/>
          </p:cNvSpPr>
          <p:nvPr>
            <p:ph type="sldNum" idx="2"/>
          </p:nvPr>
        </p:nvSpPr>
        <p:spPr/>
        <p:txBody>
          <a:bodyPr rtlCol="0"/>
          <a:lstStyle/>
          <a:p>
            <a:pPr rtl="0"/>
            <a:fld id="{55307A1E-3B60-4E5D-9E6F-1392D791429A}" type="slidenum">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3" name="PlaceHolder 2"/>
          <p:cNvSpPr>
            <a:spLocks noGrp="1"/>
          </p:cNvSpPr>
          <p:nvPr>
            <p:ph type="sldNum" idx="2"/>
          </p:nvPr>
        </p:nvSpPr>
        <p:spPr/>
        <p:txBody>
          <a:bodyPr rtlCol="0"/>
          <a:lstStyle/>
          <a:p>
            <a:pPr rtl="0"/>
            <a:fld id="{AE64B363-C2E6-44F1-BBD2-9106419D7351}" type="slidenum">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609480" y="273600"/>
            <a:ext cx="10972440" cy="5307840"/>
          </a:xfrm>
          <a:prstGeom prst="rect">
            <a:avLst/>
          </a:prstGeom>
          <a:noFill/>
          <a:ln w="0">
            <a:noFill/>
          </a:ln>
        </p:spPr>
        <p:txBody>
          <a:bodyPr lIns="0" tIns="0" rIns="0" bIns="0" rtlCol="0" anchor="ctr">
            <a:noAutofit/>
          </a:bodyPr>
          <a:lstStyle/>
          <a:p>
            <a:pPr algn="ctr" rtl="0"/>
            <a:endParaRPr lang="de-DE" sz="3200" b="0" strike="noStrike" spc="-1">
              <a:solidFill>
                <a:srgbClr val="000000"/>
              </a:solidFill>
              <a:latin typeface="Calibri"/>
            </a:endParaRPr>
          </a:p>
        </p:txBody>
      </p:sp>
      <p:sp>
        <p:nvSpPr>
          <p:cNvPr id="3" name="PlaceHolder 2"/>
          <p:cNvSpPr>
            <a:spLocks noGrp="1"/>
          </p:cNvSpPr>
          <p:nvPr>
            <p:ph type="sldNum" idx="2"/>
          </p:nvPr>
        </p:nvSpPr>
        <p:spPr/>
        <p:txBody>
          <a:bodyPr rtlCol="0"/>
          <a:lstStyle/>
          <a:p>
            <a:pPr rtl="0"/>
            <a:fld id="{2328A2EC-B5A0-429B-8069-B8569E45F55C}" type="slidenum">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36"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37" name="PlaceHolder 3"/>
          <p:cNvSpPr>
            <a:spLocks noGrp="1"/>
          </p:cNvSpPr>
          <p:nvPr>
            <p:ph/>
          </p:nvPr>
        </p:nvSpPr>
        <p:spPr>
          <a:xfrm>
            <a:off x="624708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38" name="PlaceHolder 4"/>
          <p:cNvSpPr>
            <a:spLocks noGrp="1"/>
          </p:cNvSpPr>
          <p:nvPr>
            <p:ph/>
          </p:nvPr>
        </p:nvSpPr>
        <p:spPr>
          <a:xfrm>
            <a:off x="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6" name="PlaceHolder 5"/>
          <p:cNvSpPr>
            <a:spLocks noGrp="1"/>
          </p:cNvSpPr>
          <p:nvPr>
            <p:ph type="sldNum" idx="2"/>
          </p:nvPr>
        </p:nvSpPr>
        <p:spPr/>
        <p:txBody>
          <a:bodyPr rtlCol="0"/>
          <a:lstStyle/>
          <a:p>
            <a:pPr rtl="0"/>
            <a:fld id="{4CD28096-6885-4322-B3B4-110E8CE198DA}"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86" name="PlaceHolder 2"/>
          <p:cNvSpPr>
            <a:spLocks noGrp="1"/>
          </p:cNvSpPr>
          <p:nvPr>
            <p:ph type="subTitle"/>
          </p:nvPr>
        </p:nvSpPr>
        <p:spPr>
          <a:xfrm>
            <a:off x="0" y="0"/>
            <a:ext cx="12191760" cy="6857640"/>
          </a:xfrm>
          <a:prstGeom prst="rect">
            <a:avLst/>
          </a:prstGeom>
          <a:noFill/>
          <a:ln w="0">
            <a:noFill/>
          </a:ln>
        </p:spPr>
        <p:txBody>
          <a:bodyPr lIns="0" tIns="0" rIns="0" bIns="0" rtlCol="0" anchor="ctr">
            <a:noAutofit/>
          </a:bodyPr>
          <a:lstStyle/>
          <a:p>
            <a:pPr indent="0" algn="ctr" rtl="0">
              <a:buNone/>
            </a:pPr>
            <a:endParaRPr lang="de-DE" sz="3200" b="0" strike="noStrike" spc="-1">
              <a:solidFill>
                <a:srgbClr val="FFFFFF"/>
              </a:solid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40" name="PlaceHolder 2"/>
          <p:cNvSpPr>
            <a:spLocks noGrp="1"/>
          </p:cNvSpPr>
          <p:nvPr>
            <p:ph/>
          </p:nvPr>
        </p:nvSpPr>
        <p:spPr>
          <a:xfrm>
            <a:off x="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41"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42" name="PlaceHolder 4"/>
          <p:cNvSpPr>
            <a:spLocks noGrp="1"/>
          </p:cNvSpPr>
          <p:nvPr>
            <p:ph/>
          </p:nvPr>
        </p:nvSpPr>
        <p:spPr>
          <a:xfrm>
            <a:off x="624708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6" name="PlaceHolder 5"/>
          <p:cNvSpPr>
            <a:spLocks noGrp="1"/>
          </p:cNvSpPr>
          <p:nvPr>
            <p:ph type="sldNum" idx="2"/>
          </p:nvPr>
        </p:nvSpPr>
        <p:spPr/>
        <p:txBody>
          <a:bodyPr rtlCol="0"/>
          <a:lstStyle/>
          <a:p>
            <a:pPr rtl="0"/>
            <a:fld id="{996A35B6-276F-44D3-B665-2EBD43863720}" type="slidenum">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44"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45"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46" name="PlaceHolder 4"/>
          <p:cNvSpPr>
            <a:spLocks noGrp="1"/>
          </p:cNvSpPr>
          <p:nvPr>
            <p:ph/>
          </p:nvPr>
        </p:nvSpPr>
        <p:spPr>
          <a:xfrm>
            <a:off x="0" y="358200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6" name="PlaceHolder 5"/>
          <p:cNvSpPr>
            <a:spLocks noGrp="1"/>
          </p:cNvSpPr>
          <p:nvPr>
            <p:ph type="sldNum" idx="2"/>
          </p:nvPr>
        </p:nvSpPr>
        <p:spPr/>
        <p:txBody>
          <a:bodyPr rtlCol="0"/>
          <a:lstStyle/>
          <a:p>
            <a:pPr rtl="0"/>
            <a:fld id="{05887D83-4FCA-4091-A6C0-5400DF5D7079}" type="slidenum">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48" name="PlaceHolder 2"/>
          <p:cNvSpPr>
            <a:spLocks noGrp="1"/>
          </p:cNvSpPr>
          <p:nvPr>
            <p:ph/>
          </p:nvPr>
        </p:nvSpPr>
        <p:spPr>
          <a:xfrm>
            <a:off x="0" y="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49" name="PlaceHolder 3"/>
          <p:cNvSpPr>
            <a:spLocks noGrp="1"/>
          </p:cNvSpPr>
          <p:nvPr>
            <p:ph/>
          </p:nvPr>
        </p:nvSpPr>
        <p:spPr>
          <a:xfrm>
            <a:off x="0" y="358200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5" name="PlaceHolder 4"/>
          <p:cNvSpPr>
            <a:spLocks noGrp="1"/>
          </p:cNvSpPr>
          <p:nvPr>
            <p:ph type="sldNum" idx="2"/>
          </p:nvPr>
        </p:nvSpPr>
        <p:spPr/>
        <p:txBody>
          <a:bodyPr rtlCol="0"/>
          <a:lstStyle/>
          <a:p>
            <a:pPr rtl="0"/>
            <a:fld id="{3ABE95D2-C818-4BD3-A595-5FBD79310E9C}" type="slidenum">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51"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2"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3" name="PlaceHolder 4"/>
          <p:cNvSpPr>
            <a:spLocks noGrp="1"/>
          </p:cNvSpPr>
          <p:nvPr>
            <p:ph/>
          </p:nvPr>
        </p:nvSpPr>
        <p:spPr>
          <a:xfrm>
            <a:off x="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4" name="PlaceHolder 5"/>
          <p:cNvSpPr>
            <a:spLocks noGrp="1"/>
          </p:cNvSpPr>
          <p:nvPr>
            <p:ph/>
          </p:nvPr>
        </p:nvSpPr>
        <p:spPr>
          <a:xfrm>
            <a:off x="624708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7" name="PlaceHolder 6"/>
          <p:cNvSpPr>
            <a:spLocks noGrp="1"/>
          </p:cNvSpPr>
          <p:nvPr>
            <p:ph type="sldNum" idx="2"/>
          </p:nvPr>
        </p:nvSpPr>
        <p:spPr/>
        <p:txBody>
          <a:bodyPr rtlCol="0"/>
          <a:lstStyle/>
          <a:p>
            <a:pPr rtl="0"/>
            <a:fld id="{F03DD999-4092-4C8A-950A-B847E5FA8A17}" type="slidenum">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56" name="PlaceHolder 2"/>
          <p:cNvSpPr>
            <a:spLocks noGrp="1"/>
          </p:cNvSpPr>
          <p:nvPr>
            <p:ph/>
          </p:nvPr>
        </p:nvSpPr>
        <p:spPr>
          <a:xfrm>
            <a:off x="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7" name="PlaceHolder 3"/>
          <p:cNvSpPr>
            <a:spLocks noGrp="1"/>
          </p:cNvSpPr>
          <p:nvPr>
            <p:ph/>
          </p:nvPr>
        </p:nvSpPr>
        <p:spPr>
          <a:xfrm>
            <a:off x="412200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8" name="PlaceHolder 4"/>
          <p:cNvSpPr>
            <a:spLocks noGrp="1"/>
          </p:cNvSpPr>
          <p:nvPr>
            <p:ph/>
          </p:nvPr>
        </p:nvSpPr>
        <p:spPr>
          <a:xfrm>
            <a:off x="8244360" y="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59" name="PlaceHolder 5"/>
          <p:cNvSpPr>
            <a:spLocks noGrp="1"/>
          </p:cNvSpPr>
          <p:nvPr>
            <p:ph/>
          </p:nvPr>
        </p:nvSpPr>
        <p:spPr>
          <a:xfrm>
            <a:off x="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60" name="PlaceHolder 6"/>
          <p:cNvSpPr>
            <a:spLocks noGrp="1"/>
          </p:cNvSpPr>
          <p:nvPr>
            <p:ph/>
          </p:nvPr>
        </p:nvSpPr>
        <p:spPr>
          <a:xfrm>
            <a:off x="412200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61" name="PlaceHolder 7"/>
          <p:cNvSpPr>
            <a:spLocks noGrp="1"/>
          </p:cNvSpPr>
          <p:nvPr>
            <p:ph/>
          </p:nvPr>
        </p:nvSpPr>
        <p:spPr>
          <a:xfrm>
            <a:off x="8244360" y="3582000"/>
            <a:ext cx="392544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9" name="PlaceHolder 8"/>
          <p:cNvSpPr>
            <a:spLocks noGrp="1"/>
          </p:cNvSpPr>
          <p:nvPr>
            <p:ph type="sldNum" idx="2"/>
          </p:nvPr>
        </p:nvSpPr>
        <p:spPr/>
        <p:txBody>
          <a:bodyPr rtlCol="0"/>
          <a:lstStyle/>
          <a:p>
            <a:pPr rtl="0"/>
            <a:fld id="{BD6A7901-DE34-4012-9278-A3FBD94249BC}" type="slidenum">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ischspaltig_Materie">
    <p:spTree>
      <p:nvGrpSpPr>
        <p:cNvPr id="1" name=""/>
        <p:cNvGrpSpPr/>
        <p:nvPr/>
      </p:nvGrpSpPr>
      <p:grpSpPr>
        <a:xfrm>
          <a:off x="0" y="0"/>
          <a:ext cx="0" cy="0"/>
          <a:chOff x="0" y="0"/>
          <a:chExt cx="0" cy="0"/>
        </a:xfrm>
      </p:grpSpPr>
      <p:sp>
        <p:nvSpPr>
          <p:cNvPr id="2" name="PlaceHolder 3">
            <a:extLst>
              <a:ext uri="{FF2B5EF4-FFF2-40B4-BE49-F238E27FC236}">
                <a16:creationId xmlns:a16="http://schemas.microsoft.com/office/drawing/2014/main" id="{DE080458-E3E6-0167-5D54-A7AFFE859FEF}"/>
              </a:ext>
            </a:extLst>
          </p:cNvPr>
          <p:cNvSpPr>
            <a:spLocks noGrp="1"/>
          </p:cNvSpPr>
          <p:nvPr>
            <p:ph type="sldNum" idx="2"/>
          </p:nvPr>
        </p:nvSpPr>
        <p:spPr>
          <a:xfrm>
            <a:off x="12600" y="6597720"/>
            <a:ext cx="502920" cy="163440"/>
          </a:xfrm>
          <a:prstGeom prst="rect">
            <a:avLst/>
          </a:prstGeom>
          <a:noFill/>
          <a:ln w="0">
            <a:noFill/>
          </a:ln>
        </p:spPr>
        <p:txBody>
          <a:bodyPr lIns="0" tIns="0" rIns="0" bIns="0" rtlCol="0" anchor="t">
            <a:noAutofit/>
          </a:bodyPr>
          <a:lstStyle>
            <a:lvl1pPr indent="0" algn="r" defTabSz="914400">
              <a:lnSpc>
                <a:spcPct val="100000"/>
              </a:lnSpc>
              <a:buNone/>
              <a:defRPr lang="de-DE" sz="1200" b="0" strike="noStrike" spc="-1">
                <a:solidFill>
                  <a:schemeClr val="accent5">
                    <a:tint val="75000"/>
                  </a:schemeClr>
                </a:solidFill>
                <a:latin typeface="Segoe UI"/>
                <a:ea typeface="Open Sans"/>
              </a:defRPr>
            </a:lvl1pPr>
          </a:lstStyle>
          <a:p>
            <a:pPr indent="0" algn="r" defTabSz="914400" rtl="0">
              <a:lnSpc>
                <a:spcPct val="100000"/>
              </a:lnSpc>
              <a:buNone/>
            </a:pPr>
            <a:fld id="{F585802F-FC9F-467B-B926-FEC946ADC066}" type="slidenum">
              <a:rPr lang="de-DE" sz="1200" b="0" strike="noStrike" spc="-1">
                <a:solidFill>
                  <a:schemeClr val="accent5">
                    <a:tint val="75000"/>
                  </a:schemeClr>
                </a:solidFill>
                <a:latin typeface="Segoe UI"/>
                <a:ea typeface="Open Sans"/>
              </a:rPr>
              <a:t>‹Nr.›</a:t>
            </a:fld>
            <a:endParaRPr lang="de-DE" sz="1200" b="0" strike="noStrike" spc="-1" dirty="0">
              <a:solidFill>
                <a:srgbClr val="000000"/>
              </a:solidFill>
              <a:latin typeface="Calibri"/>
            </a:endParaRPr>
          </a:p>
        </p:txBody>
      </p:sp>
    </p:spTree>
    <p:extLst>
      <p:ext uri="{BB962C8B-B14F-4D97-AF65-F5344CB8AC3E}">
        <p14:creationId xmlns:p14="http://schemas.microsoft.com/office/powerpoint/2010/main" val="348578651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88" name="PlaceHolder 2"/>
          <p:cNvSpPr>
            <a:spLocks noGrp="1"/>
          </p:cNvSpPr>
          <p:nvPr>
            <p:ph/>
          </p:nvPr>
        </p:nvSpPr>
        <p:spPr>
          <a:xfrm>
            <a:off x="0" y="0"/>
            <a:ext cx="121917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90" name="PlaceHolder 2"/>
          <p:cNvSpPr>
            <a:spLocks noGrp="1"/>
          </p:cNvSpPr>
          <p:nvPr>
            <p:ph/>
          </p:nvPr>
        </p:nvSpPr>
        <p:spPr>
          <a:xfrm>
            <a:off x="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91" name="PlaceHolder 3"/>
          <p:cNvSpPr>
            <a:spLocks noGrp="1"/>
          </p:cNvSpPr>
          <p:nvPr>
            <p:ph/>
          </p:nvPr>
        </p:nvSpPr>
        <p:spPr>
          <a:xfrm>
            <a:off x="624708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09480" y="273600"/>
            <a:ext cx="10972440" cy="5307840"/>
          </a:xfrm>
          <a:prstGeom prst="rect">
            <a:avLst/>
          </a:prstGeom>
          <a:noFill/>
          <a:ln w="0">
            <a:noFill/>
          </a:ln>
        </p:spPr>
        <p:txBody>
          <a:bodyPr lIns="0" tIns="0" rIns="0" bIns="0" rtlCol="0" anchor="ctr">
            <a:noAutofit/>
          </a:bodyPr>
          <a:lstStyle/>
          <a:p>
            <a:pPr algn="ctr" rtl="0"/>
            <a:endParaRPr lang="de-DE" sz="3200" b="0" strike="noStrike" spc="-1">
              <a:solidFill>
                <a:srgbClr val="FFFFFF"/>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95"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96" name="PlaceHolder 3"/>
          <p:cNvSpPr>
            <a:spLocks noGrp="1"/>
          </p:cNvSpPr>
          <p:nvPr>
            <p:ph/>
          </p:nvPr>
        </p:nvSpPr>
        <p:spPr>
          <a:xfrm>
            <a:off x="624708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97" name="PlaceHolder 4"/>
          <p:cNvSpPr>
            <a:spLocks noGrp="1"/>
          </p:cNvSpPr>
          <p:nvPr>
            <p:ph/>
          </p:nvPr>
        </p:nvSpPr>
        <p:spPr>
          <a:xfrm>
            <a:off x="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99" name="PlaceHolder 2"/>
          <p:cNvSpPr>
            <a:spLocks noGrp="1"/>
          </p:cNvSpPr>
          <p:nvPr>
            <p:ph/>
          </p:nvPr>
        </p:nvSpPr>
        <p:spPr>
          <a:xfrm>
            <a:off x="0" y="0"/>
            <a:ext cx="5949360" cy="685764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00"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01" name="PlaceHolder 4"/>
          <p:cNvSpPr>
            <a:spLocks noGrp="1"/>
          </p:cNvSpPr>
          <p:nvPr>
            <p:ph/>
          </p:nvPr>
        </p:nvSpPr>
        <p:spPr>
          <a:xfrm>
            <a:off x="6247080" y="358200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rtlCol="0" anchor="ctr">
            <a:noAutofit/>
          </a:bodyPr>
          <a:lstStyle/>
          <a:p>
            <a:pPr indent="0" rtl="0">
              <a:buNone/>
            </a:pPr>
            <a:endParaRPr lang="de-DE" sz="1800" b="0" strike="noStrike" spc="-1">
              <a:solidFill>
                <a:schemeClr val="dk1"/>
              </a:solidFill>
              <a:latin typeface="Segoe UI"/>
            </a:endParaRPr>
          </a:p>
        </p:txBody>
      </p:sp>
      <p:sp>
        <p:nvSpPr>
          <p:cNvPr id="103" name="PlaceHolder 2"/>
          <p:cNvSpPr>
            <a:spLocks noGrp="1"/>
          </p:cNvSpPr>
          <p:nvPr>
            <p:ph/>
          </p:nvPr>
        </p:nvSpPr>
        <p:spPr>
          <a:xfrm>
            <a:off x="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04" name="PlaceHolder 3"/>
          <p:cNvSpPr>
            <a:spLocks noGrp="1"/>
          </p:cNvSpPr>
          <p:nvPr>
            <p:ph/>
          </p:nvPr>
        </p:nvSpPr>
        <p:spPr>
          <a:xfrm>
            <a:off x="6247080" y="0"/>
            <a:ext cx="59493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
        <p:nvSpPr>
          <p:cNvPr id="105" name="PlaceHolder 4"/>
          <p:cNvSpPr>
            <a:spLocks noGrp="1"/>
          </p:cNvSpPr>
          <p:nvPr>
            <p:ph/>
          </p:nvPr>
        </p:nvSpPr>
        <p:spPr>
          <a:xfrm>
            <a:off x="0" y="3582000"/>
            <a:ext cx="12191760" cy="3270960"/>
          </a:xfrm>
          <a:prstGeom prst="rect">
            <a:avLst/>
          </a:prstGeom>
          <a:noFill/>
          <a:ln w="0">
            <a:noFill/>
          </a:ln>
        </p:spPr>
        <p:txBody>
          <a:bodyPr lIns="0" tIns="0" rIns="0" bIns="0" rtlCol="0" anchor="t">
            <a:normAutofit/>
          </a:bodyPr>
          <a:lstStyle/>
          <a:p>
            <a:pPr indent="0" rtl="0">
              <a:spcBef>
                <a:spcPts val="1417"/>
              </a:spcBef>
              <a:buNone/>
            </a:pPr>
            <a:endParaRPr lang="de-DE" sz="2800" b="0" strike="noStrike" spc="-1">
              <a:solidFill>
                <a:schemeClr val="dk1"/>
              </a:solidFill>
              <a:latin typeface="Segoe U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80" name="Rechteck 8" hidden="1"/>
          <p:cNvSpPr/>
          <p:nvPr/>
        </p:nvSpPr>
        <p:spPr>
          <a:xfrm>
            <a:off x="-6840" y="0"/>
            <a:ext cx="522360" cy="519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rtlCol="0" anchor="ctr">
            <a:noAutofit/>
          </a:bodyPr>
          <a:lstStyle/>
          <a:p>
            <a:pPr algn="ctr" defTabSz="914400" rtl="0">
              <a:lnSpc>
                <a:spcPct val="100000"/>
              </a:lnSpc>
            </a:pPr>
            <a:endParaRPr lang="de-DE" sz="1800" b="0" strike="noStrike" spc="-1">
              <a:solidFill>
                <a:schemeClr val="lt1"/>
              </a:solidFill>
              <a:latin typeface="Segoe UI"/>
            </a:endParaRPr>
          </a:p>
        </p:txBody>
      </p:sp>
      <p:sp>
        <p:nvSpPr>
          <p:cNvPr id="81" name="PlaceHolder 1"/>
          <p:cNvSpPr>
            <a:spLocks noGrp="1"/>
          </p:cNvSpPr>
          <p:nvPr>
            <p:ph type="title"/>
          </p:nvPr>
        </p:nvSpPr>
        <p:spPr>
          <a:xfrm>
            <a:off x="6816600" y="1846440"/>
            <a:ext cx="3769200" cy="2852280"/>
          </a:xfrm>
          <a:prstGeom prst="rect">
            <a:avLst/>
          </a:prstGeom>
          <a:noFill/>
          <a:ln w="0">
            <a:noFill/>
          </a:ln>
        </p:spPr>
        <p:txBody>
          <a:bodyPr lIns="0" tIns="0" rIns="0" bIns="0" rtlCol="0" anchor="b">
            <a:noAutofit/>
          </a:bodyPr>
          <a:lstStyle/>
          <a:p>
            <a:pPr indent="0" algn="r" defTabSz="914400" rtl="0">
              <a:lnSpc>
                <a:spcPct val="90000"/>
              </a:lnSpc>
              <a:buNone/>
            </a:pPr>
            <a:r>
              <a:rPr lang="en" sz="4600" b="0" strike="noStrike" spc="-1">
                <a:solidFill>
                  <a:schemeClr val="lt1"/>
                </a:solidFill>
                <a:latin typeface="Segoe UI"/>
              </a:rPr>
              <a:t>Head</a:t>
            </a:r>
            <a:endParaRPr lang="de-DE" sz="4600" b="0" strike="noStrike" spc="-1">
              <a:solidFill>
                <a:schemeClr val="dk1"/>
              </a:solidFill>
              <a:latin typeface="Segoe UI"/>
            </a:endParaRPr>
          </a:p>
        </p:txBody>
      </p:sp>
      <p:sp>
        <p:nvSpPr>
          <p:cNvPr id="82" name="PlaceHolder 2"/>
          <p:cNvSpPr>
            <a:spLocks noGrp="1"/>
          </p:cNvSpPr>
          <p:nvPr>
            <p:ph type="body"/>
          </p:nvPr>
        </p:nvSpPr>
        <p:spPr>
          <a:xfrm>
            <a:off x="6816960" y="4701960"/>
            <a:ext cx="3769200" cy="1499760"/>
          </a:xfrm>
          <a:prstGeom prst="rect">
            <a:avLst/>
          </a:prstGeom>
          <a:noFill/>
          <a:ln w="0">
            <a:noFill/>
          </a:ln>
        </p:spPr>
        <p:txBody>
          <a:bodyPr lIns="0" tIns="0" rIns="0" bIns="0" rtlCol="0" anchor="t">
            <a:noAutofit/>
          </a:bodyPr>
          <a:lstStyle/>
          <a:p>
            <a:pPr indent="0" algn="r" defTabSz="914400" rtl="0">
              <a:lnSpc>
                <a:spcPts val="4799"/>
              </a:lnSpc>
              <a:buNone/>
              <a:tabLst>
                <a:tab pos="0" algn="l"/>
              </a:tabLst>
            </a:pPr>
            <a:r>
              <a:rPr lang="en" sz="4600" b="1" strike="noStrike" spc="-1">
                <a:solidFill>
                  <a:schemeClr val="lt1"/>
                </a:solidFill>
                <a:latin typeface="Segoe UI"/>
              </a:rPr>
              <a:t>Head</a:t>
            </a:r>
            <a:endParaRPr lang="de-DE" sz="4600" b="0" strike="noStrike" spc="-1">
              <a:solidFill>
                <a:schemeClr val="dk1"/>
              </a:solidFill>
              <a:latin typeface="Segoe UI"/>
            </a:endParaRPr>
          </a:p>
        </p:txBody>
      </p:sp>
      <p:sp>
        <p:nvSpPr>
          <p:cNvPr id="83" name="PlaceHolder 3"/>
          <p:cNvSpPr>
            <a:spLocks noGrp="1"/>
          </p:cNvSpPr>
          <p:nvPr>
            <p:ph type="body"/>
          </p:nvPr>
        </p:nvSpPr>
        <p:spPr>
          <a:xfrm>
            <a:off x="0" y="0"/>
            <a:ext cx="6731640" cy="6857640"/>
          </a:xfrm>
          <a:prstGeom prst="rect">
            <a:avLst/>
          </a:prstGeom>
          <a:solidFill>
            <a:schemeClr val="accent6">
              <a:lumMod val="40000"/>
              <a:lumOff val="60000"/>
            </a:schemeClr>
          </a:solidFill>
          <a:ln w="0">
            <a:noFill/>
          </a:ln>
        </p:spPr>
        <p:txBody>
          <a:bodyPr lIns="90000" tIns="45000" rIns="90000" bIns="45000" rtlCol="0" anchor="t">
            <a:noAutofit/>
          </a:bodyPr>
          <a:lstStyle/>
          <a:p>
            <a:pPr marL="432000" indent="-324000" rtl="0">
              <a:spcBef>
                <a:spcPts val="1417"/>
              </a:spcBef>
              <a:buClr>
                <a:srgbClr val="FFFFFF"/>
              </a:buClr>
              <a:buSzPct val="45000"/>
              <a:buFont typeface="Wingdings" charset="2"/>
              <a:buChar char=""/>
            </a:pPr>
            <a:r>
              <a:rPr lang="en" sz="1800" b="0" strike="noStrike" spc="-1">
                <a:solidFill>
                  <a:schemeClr val="dk1"/>
                </a:solidFill>
                <a:latin typeface="Segoe UI"/>
              </a:rPr>
              <a:t>Format des Gliederungstextes durch Klicken bearbeiten</a:t>
            </a:r>
            <a:endParaRPr lang="de-DE" sz="1800" b="0" strike="noStrike" spc="-1">
              <a:solidFill>
                <a:schemeClr val="dk1"/>
              </a:solidFill>
              <a:latin typeface="Segoe UI"/>
            </a:endParaRPr>
          </a:p>
          <a:p>
            <a:pPr marL="864000" lvl="1" indent="-324000" rtl="0">
              <a:spcBef>
                <a:spcPts val="1134"/>
              </a:spcBef>
              <a:buClr>
                <a:srgbClr val="FFFFFF"/>
              </a:buClr>
              <a:buSzPct val="75000"/>
              <a:buFont typeface="Symbol" charset="2"/>
              <a:buChar char=""/>
            </a:pPr>
            <a:r>
              <a:rPr lang="en" sz="1800" b="0" strike="noStrike" spc="-1">
                <a:solidFill>
                  <a:schemeClr val="dk1"/>
                </a:solidFill>
                <a:latin typeface="Segoe UI"/>
              </a:rPr>
              <a:t>Zweite Gliederungsebene</a:t>
            </a:r>
            <a:endParaRPr lang="de-DE" sz="1800" b="0" strike="noStrike" spc="-1">
              <a:solidFill>
                <a:schemeClr val="dk1"/>
              </a:solidFill>
              <a:latin typeface="Segoe UI"/>
            </a:endParaRPr>
          </a:p>
          <a:p>
            <a:pPr marL="1296000" lvl="2" indent="-288000" rtl="0">
              <a:spcBef>
                <a:spcPts val="850"/>
              </a:spcBef>
              <a:buClr>
                <a:srgbClr val="FFFFFF"/>
              </a:buClr>
              <a:buSzPct val="45000"/>
              <a:buFont typeface="Wingdings" charset="2"/>
              <a:buChar char=""/>
            </a:pPr>
            <a:r>
              <a:rPr lang="en" sz="1800" b="0" strike="noStrike" spc="-1">
                <a:solidFill>
                  <a:schemeClr val="dk1"/>
                </a:solidFill>
                <a:latin typeface="Segoe UI"/>
              </a:rPr>
              <a:t>Dritte Gliederungsebene</a:t>
            </a:r>
            <a:endParaRPr lang="de-DE" sz="1800" b="0" strike="noStrike" spc="-1">
              <a:solidFill>
                <a:schemeClr val="dk1"/>
              </a:solidFill>
              <a:latin typeface="Segoe UI"/>
            </a:endParaRPr>
          </a:p>
          <a:p>
            <a:pPr marL="1728000" lvl="3" indent="-216000" rtl="0">
              <a:spcBef>
                <a:spcPts val="567"/>
              </a:spcBef>
              <a:buClr>
                <a:srgbClr val="FFFFFF"/>
              </a:buClr>
              <a:buSzPct val="75000"/>
              <a:buFont typeface="Symbol" charset="2"/>
              <a:buChar char=""/>
            </a:pPr>
            <a:r>
              <a:rPr lang="en" sz="1800" b="0" strike="noStrike" spc="-1">
                <a:solidFill>
                  <a:schemeClr val="dk1"/>
                </a:solidFill>
                <a:latin typeface="Segoe UI"/>
              </a:rPr>
              <a:t>Vierte Gliederungsebene</a:t>
            </a:r>
            <a:endParaRPr lang="de-DE" sz="1800" b="0" strike="noStrike" spc="-1">
              <a:solidFill>
                <a:schemeClr val="dk1"/>
              </a:solidFill>
              <a:latin typeface="Segoe UI"/>
            </a:endParaRPr>
          </a:p>
          <a:p>
            <a:pPr marL="2160000" lvl="4" indent="-216000" rtl="0">
              <a:spcBef>
                <a:spcPts val="283"/>
              </a:spcBef>
              <a:buClr>
                <a:srgbClr val="FFFFFF"/>
              </a:buClr>
              <a:buSzPct val="45000"/>
              <a:buFont typeface="Wingdings" charset="2"/>
              <a:buChar char=""/>
            </a:pPr>
            <a:r>
              <a:rPr lang="en" sz="1800" b="0" strike="noStrike" spc="-1">
                <a:solidFill>
                  <a:schemeClr val="dk1"/>
                </a:solidFill>
                <a:latin typeface="Segoe UI"/>
              </a:rPr>
              <a:t>Fünfte Gliederungsebene</a:t>
            </a:r>
            <a:endParaRPr lang="de-DE" sz="1800" b="0" strike="noStrike" spc="-1">
              <a:solidFill>
                <a:schemeClr val="dk1"/>
              </a:solidFill>
              <a:latin typeface="Segoe UI"/>
            </a:endParaRPr>
          </a:p>
          <a:p>
            <a:pPr marL="2592000" lvl="5" indent="-216000" rtl="0">
              <a:spcBef>
                <a:spcPts val="283"/>
              </a:spcBef>
              <a:buClr>
                <a:srgbClr val="FFFFFF"/>
              </a:buClr>
              <a:buSzPct val="45000"/>
              <a:buFont typeface="Wingdings" charset="2"/>
              <a:buChar char=""/>
            </a:pPr>
            <a:r>
              <a:rPr lang="en" sz="1800" b="0" strike="noStrike" spc="-1">
                <a:solidFill>
                  <a:schemeClr val="dk1"/>
                </a:solidFill>
                <a:latin typeface="Segoe UI"/>
              </a:rPr>
              <a:t>Sechste Gliederungsebene</a:t>
            </a:r>
            <a:endParaRPr lang="de-DE" sz="1800" b="0" strike="noStrike" spc="-1">
              <a:solidFill>
                <a:schemeClr val="dk1"/>
              </a:solidFill>
              <a:latin typeface="Segoe UI"/>
            </a:endParaRPr>
          </a:p>
          <a:p>
            <a:pPr marL="3024000" lvl="6" indent="-216000" rtl="0">
              <a:spcBef>
                <a:spcPts val="283"/>
              </a:spcBef>
              <a:buClr>
                <a:srgbClr val="FFFFFF"/>
              </a:buClr>
              <a:buSzPct val="45000"/>
              <a:buFont typeface="Wingdings" charset="2"/>
              <a:buChar char=""/>
            </a:pPr>
            <a:r>
              <a:rPr lang="en" sz="1800" b="0" strike="noStrike" spc="-1">
                <a:solidFill>
                  <a:schemeClr val="dk1"/>
                </a:solidFill>
                <a:latin typeface="Segoe UI"/>
              </a:rPr>
              <a:t>Siebte Gliederungsebene</a:t>
            </a:r>
            <a:endParaRPr lang="de-DE" sz="1800" b="0" strike="noStrike" spc="-1">
              <a:solidFill>
                <a:schemeClr val="dk1"/>
              </a:solidFill>
              <a:latin typeface="Segoe UI"/>
            </a:endParaRPr>
          </a:p>
        </p:txBody>
      </p:sp>
      <p:sp>
        <p:nvSpPr>
          <p:cNvPr id="84" name="Rechteck 10"/>
          <p:cNvSpPr/>
          <p:nvPr/>
        </p:nvSpPr>
        <p:spPr>
          <a:xfrm>
            <a:off x="10784160" y="4761000"/>
            <a:ext cx="891360" cy="891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rtlCol="0" anchor="ctr">
            <a:noAutofit/>
          </a:bodyPr>
          <a:lstStyle/>
          <a:p>
            <a:pPr algn="ctr" defTabSz="914400" rtl="0">
              <a:lnSpc>
                <a:spcPct val="100000"/>
              </a:lnSpc>
            </a:pPr>
            <a:endParaRPr lang="de-DE" sz="1800" b="0" strike="noStrike" spc="-1">
              <a:solidFill>
                <a:schemeClr val="lt1"/>
              </a:solidFill>
              <a:latin typeface="Segoe U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21" name="Rechteck 8"/>
          <p:cNvSpPr/>
          <p:nvPr/>
        </p:nvSpPr>
        <p:spPr>
          <a:xfrm>
            <a:off x="-6840" y="0"/>
            <a:ext cx="522360" cy="519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rtlCol="0" anchor="ctr">
            <a:noAutofit/>
          </a:bodyPr>
          <a:lstStyle/>
          <a:p>
            <a:pPr algn="ctr" defTabSz="914400" rtl="0">
              <a:lnSpc>
                <a:spcPct val="100000"/>
              </a:lnSpc>
            </a:pPr>
            <a:endParaRPr lang="de-DE" sz="1800" b="0" strike="noStrike" spc="-1">
              <a:solidFill>
                <a:schemeClr val="lt1"/>
              </a:solidFill>
              <a:latin typeface="Segoe UI"/>
            </a:endParaRPr>
          </a:p>
        </p:txBody>
      </p:sp>
      <p:sp>
        <p:nvSpPr>
          <p:cNvPr id="122" name="PlaceHolder 1"/>
          <p:cNvSpPr>
            <a:spLocks noGrp="1"/>
          </p:cNvSpPr>
          <p:nvPr>
            <p:ph type="title"/>
          </p:nvPr>
        </p:nvSpPr>
        <p:spPr>
          <a:xfrm>
            <a:off x="1166400" y="900000"/>
            <a:ext cx="10497600" cy="552960"/>
          </a:xfrm>
          <a:prstGeom prst="rect">
            <a:avLst/>
          </a:prstGeom>
          <a:noFill/>
          <a:ln w="0">
            <a:noFill/>
          </a:ln>
        </p:spPr>
        <p:txBody>
          <a:bodyPr lIns="0" tIns="0" rIns="0" bIns="0" rtlCol="0" anchor="ctr">
            <a:noAutofit/>
          </a:bodyPr>
          <a:lstStyle/>
          <a:p>
            <a:pPr indent="0" defTabSz="914400" rtl="0">
              <a:lnSpc>
                <a:spcPct val="90000"/>
              </a:lnSpc>
              <a:buNone/>
            </a:pPr>
            <a:r>
              <a:rPr lang="en" sz="3200" b="1" strike="noStrike" spc="-1">
                <a:solidFill>
                  <a:schemeClr val="dk2"/>
                </a:solidFill>
                <a:latin typeface="Segoe UI"/>
              </a:rPr>
              <a:t>Mastertitelformat bearbeiten</a:t>
            </a:r>
            <a:endParaRPr lang="de-DE" sz="3200" b="0" strike="noStrike" spc="-1">
              <a:solidFill>
                <a:schemeClr val="dk1"/>
              </a:solidFill>
              <a:latin typeface="Segoe UI"/>
            </a:endParaRPr>
          </a:p>
        </p:txBody>
      </p:sp>
      <p:sp>
        <p:nvSpPr>
          <p:cNvPr id="123" name="PlaceHolder 2"/>
          <p:cNvSpPr>
            <a:spLocks noGrp="1"/>
          </p:cNvSpPr>
          <p:nvPr>
            <p:ph type="body"/>
          </p:nvPr>
        </p:nvSpPr>
        <p:spPr>
          <a:xfrm>
            <a:off x="1163520" y="1600200"/>
            <a:ext cx="10512000" cy="4708080"/>
          </a:xfrm>
          <a:prstGeom prst="rect">
            <a:avLst/>
          </a:prstGeom>
          <a:noFill/>
          <a:ln w="0">
            <a:noFill/>
          </a:ln>
        </p:spPr>
        <p:txBody>
          <a:bodyPr lIns="0" tIns="0" rIns="0" bIns="0" rtlCol="0" anchor="t">
            <a:noAutofit/>
          </a:bodyPr>
          <a:lstStyle/>
          <a:p>
            <a:pPr marL="312840" indent="-312840" defTabSz="914400" rtl="0">
              <a:lnSpc>
                <a:spcPct val="100000"/>
              </a:lnSpc>
              <a:spcAft>
                <a:spcPts val="601"/>
              </a:spcAft>
              <a:buClr>
                <a:srgbClr val="005AA0"/>
              </a:buClr>
              <a:buFont typeface="Apple SD Gothic Neo Thin"/>
              <a:buChar char="◼"/>
            </a:pPr>
            <a:r>
              <a:rPr lang="en" sz="1800" b="0" strike="noStrike" spc="-1">
                <a:solidFill>
                  <a:schemeClr val="dk1"/>
                </a:solidFill>
                <a:latin typeface="Segoe UI"/>
              </a:rPr>
              <a:t>Mastertextformat bearbeiten</a:t>
            </a:r>
            <a:endParaRPr lang="de-DE" sz="1800" b="0" strike="noStrike" spc="-1">
              <a:solidFill>
                <a:schemeClr val="dk1"/>
              </a:solidFill>
              <a:latin typeface="Segoe UI"/>
            </a:endParaRPr>
          </a:p>
          <a:p>
            <a:pPr marL="763560" lvl="1" indent="-306360" defTabSz="914400" rtl="0">
              <a:lnSpc>
                <a:spcPct val="100000"/>
              </a:lnSpc>
              <a:spcAft>
                <a:spcPts val="601"/>
              </a:spcAft>
              <a:buClr>
                <a:srgbClr val="005AA0"/>
              </a:buClr>
              <a:buFont typeface="Apple SD Gothic Neo Thin"/>
              <a:buChar char="◼"/>
            </a:pPr>
            <a:r>
              <a:rPr lang="en" sz="1800" b="0" strike="noStrike" spc="-1">
                <a:solidFill>
                  <a:schemeClr val="dk1"/>
                </a:solidFill>
                <a:latin typeface="Segoe UI"/>
              </a:rPr>
              <a:t>Zweite Ebene</a:t>
            </a:r>
            <a:endParaRPr lang="de-DE" sz="1800" b="0" strike="noStrike" spc="-1">
              <a:solidFill>
                <a:schemeClr val="dk1"/>
              </a:solidFill>
              <a:latin typeface="Segoe UI"/>
            </a:endParaRPr>
          </a:p>
          <a:p>
            <a:pPr marL="1244520" lvl="2" indent="-330120" defTabSz="914400" rtl="0">
              <a:lnSpc>
                <a:spcPct val="100000"/>
              </a:lnSpc>
              <a:spcAft>
                <a:spcPts val="601"/>
              </a:spcAft>
              <a:buClr>
                <a:srgbClr val="005AA0"/>
              </a:buClr>
              <a:buFont typeface="Apple SD Gothic Neo Thin"/>
              <a:buChar char="◼"/>
            </a:pPr>
            <a:r>
              <a:rPr lang="en" sz="1800" b="0" strike="noStrike" spc="-1">
                <a:solidFill>
                  <a:schemeClr val="dk1"/>
                </a:solidFill>
                <a:latin typeface="Segoe UI"/>
              </a:rPr>
              <a:t>Dritte Ebene</a:t>
            </a:r>
            <a:endParaRPr lang="de-DE" sz="1800" b="0" strike="noStrike" spc="-1">
              <a:solidFill>
                <a:schemeClr val="dk1"/>
              </a:solidFill>
              <a:latin typeface="Segoe UI"/>
            </a:endParaRPr>
          </a:p>
          <a:p>
            <a:pPr marL="1657440" lvl="3" indent="-285840" defTabSz="914400" rtl="0">
              <a:lnSpc>
                <a:spcPct val="100000"/>
              </a:lnSpc>
              <a:spcAft>
                <a:spcPts val="601"/>
              </a:spcAft>
              <a:buClr>
                <a:srgbClr val="005AA0"/>
              </a:buClr>
              <a:buFont typeface="Apple SD Gothic Neo Thin"/>
              <a:buChar char="◼"/>
            </a:pPr>
            <a:r>
              <a:rPr lang="en" sz="1800" b="0" strike="noStrike" spc="-1">
                <a:solidFill>
                  <a:schemeClr val="dk1"/>
                </a:solidFill>
                <a:latin typeface="Segoe UI"/>
              </a:rPr>
              <a:t>Vierte Ebene</a:t>
            </a:r>
            <a:endParaRPr lang="de-DE" sz="1800" b="0" strike="noStrike" spc="-1">
              <a:solidFill>
                <a:schemeClr val="dk1"/>
              </a:solidFill>
              <a:latin typeface="Segoe UI"/>
            </a:endParaRPr>
          </a:p>
          <a:p>
            <a:pPr marL="2114640" lvl="4" indent="-285840" defTabSz="914400" rtl="0">
              <a:lnSpc>
                <a:spcPct val="100000"/>
              </a:lnSpc>
              <a:spcAft>
                <a:spcPts val="601"/>
              </a:spcAft>
              <a:buClr>
                <a:srgbClr val="005AA0"/>
              </a:buClr>
              <a:buFont typeface="Apple SD Gothic Neo Thin"/>
              <a:buChar char="◼"/>
            </a:pPr>
            <a:r>
              <a:rPr lang="en" sz="1800" b="0" strike="noStrike" spc="-1">
                <a:solidFill>
                  <a:schemeClr val="dk1"/>
                </a:solidFill>
                <a:latin typeface="Segoe UI"/>
              </a:rPr>
              <a:t>Fünfte Ebene</a:t>
            </a:r>
            <a:endParaRPr lang="de-DE" sz="1800" b="0" strike="noStrike" spc="-1">
              <a:solidFill>
                <a:schemeClr val="dk1"/>
              </a:solidFill>
              <a:latin typeface="Segoe UI"/>
            </a:endParaRPr>
          </a:p>
        </p:txBody>
      </p:sp>
      <p:sp>
        <p:nvSpPr>
          <p:cNvPr id="124" name="PlaceHolder 3"/>
          <p:cNvSpPr>
            <a:spLocks noGrp="1"/>
          </p:cNvSpPr>
          <p:nvPr>
            <p:ph type="sldNum" idx="2"/>
          </p:nvPr>
        </p:nvSpPr>
        <p:spPr>
          <a:xfrm>
            <a:off x="12600" y="6597720"/>
            <a:ext cx="502920" cy="163440"/>
          </a:xfrm>
          <a:prstGeom prst="rect">
            <a:avLst/>
          </a:prstGeom>
          <a:noFill/>
          <a:ln w="0">
            <a:noFill/>
          </a:ln>
        </p:spPr>
        <p:txBody>
          <a:bodyPr lIns="0" tIns="0" rIns="0" bIns="0" rtlCol="0" anchor="t">
            <a:noAutofit/>
          </a:bodyPr>
          <a:lstStyle>
            <a:lvl1pPr indent="0" algn="r" defTabSz="914400">
              <a:lnSpc>
                <a:spcPct val="100000"/>
              </a:lnSpc>
              <a:buNone/>
              <a:defRPr lang="de-DE" sz="1200" b="0" strike="noStrike" spc="-1">
                <a:solidFill>
                  <a:schemeClr val="accent5">
                    <a:tint val="75000"/>
                  </a:schemeClr>
                </a:solidFill>
                <a:latin typeface="Segoe UI"/>
                <a:ea typeface="Open Sans"/>
              </a:defRPr>
            </a:lvl1pPr>
          </a:lstStyle>
          <a:p>
            <a:pPr indent="0" algn="r" defTabSz="914400" rtl="0">
              <a:lnSpc>
                <a:spcPct val="100000"/>
              </a:lnSpc>
              <a:buNone/>
            </a:pPr>
            <a:fld id="{F585802F-FC9F-467B-B926-FEC946ADC066}" type="slidenum">
              <a:rPr lang="de-DE" sz="1200" b="0" strike="noStrike" spc="-1">
                <a:solidFill>
                  <a:schemeClr val="accent5">
                    <a:tint val="75000"/>
                  </a:schemeClr>
                </a:solidFill>
                <a:latin typeface="Segoe UI"/>
                <a:ea typeface="Open Sans"/>
              </a:rPr>
              <a:t>‹Nr.›</a:t>
            </a:fld>
            <a:endParaRPr lang="de-DE" sz="1200" b="0" strike="noStrike" spc="-1" dirty="0">
              <a:solidFill>
                <a:srgbClr val="000000"/>
              </a:solidFill>
              <a:latin typeface="Calibri"/>
            </a:endParaRPr>
          </a:p>
        </p:txBody>
      </p:sp>
      <p:sp>
        <p:nvSpPr>
          <p:cNvPr id="125" name="PlaceHolder 4"/>
          <p:cNvSpPr>
            <a:spLocks noGrp="1"/>
          </p:cNvSpPr>
          <p:nvPr>
            <p:ph type="body"/>
          </p:nvPr>
        </p:nvSpPr>
        <p:spPr>
          <a:xfrm>
            <a:off x="1166400" y="440640"/>
            <a:ext cx="10497240" cy="385560"/>
          </a:xfrm>
          <a:prstGeom prst="rect">
            <a:avLst/>
          </a:prstGeom>
          <a:noFill/>
          <a:ln w="0">
            <a:noFill/>
          </a:ln>
        </p:spPr>
        <p:txBody>
          <a:bodyPr lIns="0" tIns="0" rIns="0" bIns="0" rtlCol="0" anchor="t">
            <a:noAutofit/>
          </a:bodyPr>
          <a:lstStyle/>
          <a:p>
            <a:pPr indent="0" defTabSz="914400" rtl="0">
              <a:lnSpc>
                <a:spcPct val="100000"/>
              </a:lnSpc>
              <a:buNone/>
              <a:tabLst>
                <a:tab pos="0" algn="l"/>
              </a:tabLst>
            </a:pPr>
            <a:r>
              <a:rPr lang="en" sz="3200" b="0" strike="noStrike" spc="-1">
                <a:solidFill>
                  <a:schemeClr val="dk2"/>
                </a:solidFill>
                <a:latin typeface="Segoe UI"/>
              </a:rPr>
              <a:t>Mastertextformat bearbeiten</a:t>
            </a:r>
            <a:endParaRPr lang="de-DE" sz="3200" b="0" strike="noStrike" spc="-1">
              <a:solidFill>
                <a:schemeClr val="dk1"/>
              </a:solidFill>
              <a:latin typeface="Segoe UI"/>
            </a:endParaRPr>
          </a:p>
        </p:txBody>
      </p:sp>
      <p:sp>
        <p:nvSpPr>
          <p:cNvPr id="2" name="Rectangle 13">
            <a:extLst>
              <a:ext uri="{FF2B5EF4-FFF2-40B4-BE49-F238E27FC236}">
                <a16:creationId xmlns:a16="http://schemas.microsoft.com/office/drawing/2014/main" id="{1EEAD092-99F0-A472-C546-1EDD6247E05E}"/>
              </a:ext>
            </a:extLst>
          </p:cNvPr>
          <p:cNvSpPr>
            <a:spLocks noChangeArrowheads="1"/>
          </p:cNvSpPr>
          <p:nvPr userDrawn="1"/>
        </p:nvSpPr>
        <p:spPr bwMode="auto">
          <a:xfrm>
            <a:off x="4215712" y="6569072"/>
            <a:ext cx="3401636" cy="192088"/>
          </a:xfrm>
          <a:prstGeom prst="rect">
            <a:avLst/>
          </a:prstGeom>
          <a:noFill/>
          <a:ln>
            <a:noFill/>
          </a:ln>
          <a:effectLst/>
        </p:spPr>
        <p:txBody>
          <a:bodyPr lIns="90000" tIns="46800" rIns="90000" bIns="46800"/>
          <a:lstStyle/>
          <a:p>
            <a:pPr eaLnBrk="0" hangingPunct="0">
              <a:defRPr/>
            </a:pPr>
            <a:r>
              <a:rPr lang="de-DE" sz="900" dirty="0">
                <a:solidFill>
                  <a:schemeClr val="bg1"/>
                </a:solidFill>
                <a:latin typeface="Arial" charset="0"/>
              </a:rPr>
              <a:t>Ti</a:t>
            </a:r>
            <a:r>
              <a:rPr kumimoji="0" lang="de-DE" sz="1200" b="0" i="0" u="none" strike="noStrike" kern="0" cap="none" spc="-1" normalizeH="0" baseline="0" noProof="0" dirty="0">
                <a:ln>
                  <a:noFill/>
                </a:ln>
                <a:solidFill>
                  <a:srgbClr val="7F7F7F">
                    <a:tint val="75000"/>
                  </a:srgbClr>
                </a:solidFill>
                <a:effectLst/>
                <a:uLnTx/>
                <a:uFillTx/>
                <a:latin typeface="Segoe UI"/>
                <a:ea typeface="Open Sans"/>
              </a:rPr>
              <a:t> Tim Ziegler | t.ziegler@hzdr.de | www.hzdr.de</a:t>
            </a:r>
            <a:endParaRPr lang="de-DE" sz="2400" dirty="0">
              <a:solidFill>
                <a:schemeClr val="bg1"/>
              </a:solidFill>
              <a:latin typeface="Times" pitchFamily="18" charset="0"/>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50.png"/><Relationship Id="rId3" Type="http://schemas.openxmlformats.org/officeDocument/2006/relationships/image" Target="../media/image24.png"/><Relationship Id="rId7" Type="http://schemas.openxmlformats.org/officeDocument/2006/relationships/image" Target="../media/image114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130.png"/><Relationship Id="rId5" Type="http://schemas.openxmlformats.org/officeDocument/2006/relationships/image" Target="../media/image1120.png"/><Relationship Id="rId10" Type="http://schemas.openxmlformats.org/officeDocument/2006/relationships/image" Target="../media/image1170.png"/><Relationship Id="rId4" Type="http://schemas.openxmlformats.org/officeDocument/2006/relationships/image" Target="../media/image25.png"/><Relationship Id="rId9" Type="http://schemas.openxmlformats.org/officeDocument/2006/relationships/image" Target="../media/image116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video" Target="../media/media2.mp4"/><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everal round objects&#10;&#10;Description automatically generated">
            <a:extLst>
              <a:ext uri="{FF2B5EF4-FFF2-40B4-BE49-F238E27FC236}">
                <a16:creationId xmlns:a16="http://schemas.microsoft.com/office/drawing/2014/main" id="{3B672809-73CC-73E2-A8A6-4493A71D3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44" t="14074" r="21750" b="10833"/>
          <a:stretch/>
        </p:blipFill>
        <p:spPr>
          <a:xfrm flipH="1">
            <a:off x="0" y="0"/>
            <a:ext cx="6096000" cy="6858000"/>
          </a:xfrm>
          <a:prstGeom prst="rect">
            <a:avLst/>
          </a:prstGeom>
          <a:blipFill dpi="0" rotWithShape="1">
            <a:blip r:embed="rId4"/>
            <a:srcRect/>
            <a:tile tx="0" ty="0" sx="100000" sy="100000" flip="none" algn="tl"/>
          </a:blipFill>
        </p:spPr>
      </p:pic>
      <p:sp>
        <p:nvSpPr>
          <p:cNvPr id="5" name="Rectangle 4">
            <a:extLst>
              <a:ext uri="{FF2B5EF4-FFF2-40B4-BE49-F238E27FC236}">
                <a16:creationId xmlns:a16="http://schemas.microsoft.com/office/drawing/2014/main" id="{08799036-2F93-752D-CF2E-76949737542D}"/>
              </a:ext>
            </a:extLst>
          </p:cNvPr>
          <p:cNvSpPr/>
          <p:nvPr/>
        </p:nvSpPr>
        <p:spPr>
          <a:xfrm>
            <a:off x="1244600" y="0"/>
            <a:ext cx="5232400" cy="6858000"/>
          </a:xfrm>
          <a:prstGeom prst="rect">
            <a:avLst/>
          </a:prstGeom>
          <a:gradFill flip="none" rotWithShape="1">
            <a:gsLst>
              <a:gs pos="100000">
                <a:schemeClr val="bg2"/>
              </a:gs>
              <a:gs pos="42000">
                <a:srgbClr val="121B49">
                  <a:alpha val="50000"/>
                </a:srgbClr>
              </a:gs>
              <a:gs pos="0">
                <a:schemeClr val="bg2">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8" name="PlaceHolder 1"/>
          <p:cNvSpPr>
            <a:spLocks noGrp="1"/>
          </p:cNvSpPr>
          <p:nvPr>
            <p:ph type="title"/>
          </p:nvPr>
        </p:nvSpPr>
        <p:spPr>
          <a:xfrm>
            <a:off x="3971232" y="188752"/>
            <a:ext cx="7776864" cy="2468848"/>
          </a:xfrm>
          <a:prstGeom prst="rect">
            <a:avLst/>
          </a:prstGeom>
          <a:noFill/>
          <a:ln w="0">
            <a:noFill/>
          </a:ln>
        </p:spPr>
        <p:txBody>
          <a:bodyPr lIns="0" tIns="0" rIns="0" bIns="0" rtlCol="0" anchor="b">
            <a:noAutofit/>
          </a:bodyPr>
          <a:lstStyle/>
          <a:p>
            <a:pPr indent="0" algn="r" defTabSz="914400" rtl="0">
              <a:lnSpc>
                <a:spcPct val="90000"/>
              </a:lnSpc>
              <a:buNone/>
            </a:pPr>
            <a:r>
              <a:rPr lang="en-US" b="1" strike="noStrike" spc="-1" dirty="0" err="1">
                <a:solidFill>
                  <a:schemeClr val="lt1"/>
                </a:solidFill>
                <a:latin typeface="Segoe UI"/>
              </a:rPr>
              <a:t>Optimisation</a:t>
            </a:r>
            <a:r>
              <a:rPr lang="en-US" b="1" strike="noStrike" spc="-1" dirty="0">
                <a:solidFill>
                  <a:schemeClr val="lt1"/>
                </a:solidFill>
                <a:latin typeface="Segoe UI"/>
              </a:rPr>
              <a:t> Strategies for Proton Acceleration from Thin Foils with Petawatt Ultrashort Pulse Lasers</a:t>
            </a:r>
            <a:endParaRPr lang="de-DE" b="1" strike="noStrike" spc="-1" dirty="0">
              <a:solidFill>
                <a:schemeClr val="dk1"/>
              </a:solidFill>
              <a:latin typeface="Segoe UI"/>
            </a:endParaRPr>
          </a:p>
        </p:txBody>
      </p:sp>
      <p:sp>
        <p:nvSpPr>
          <p:cNvPr id="2" name="PlaceHolder 1">
            <a:extLst>
              <a:ext uri="{FF2B5EF4-FFF2-40B4-BE49-F238E27FC236}">
                <a16:creationId xmlns:a16="http://schemas.microsoft.com/office/drawing/2014/main" id="{B79E0BE8-7EDC-5580-FE4F-0FB389D6C3BD}"/>
              </a:ext>
            </a:extLst>
          </p:cNvPr>
          <p:cNvSpPr txBox="1">
            <a:spLocks/>
          </p:cNvSpPr>
          <p:nvPr/>
        </p:nvSpPr>
        <p:spPr>
          <a:xfrm>
            <a:off x="3767328" y="4698715"/>
            <a:ext cx="6641570" cy="754007"/>
          </a:xfrm>
          <a:prstGeom prst="rect">
            <a:avLst/>
          </a:prstGeom>
          <a:noFill/>
          <a:ln w="0">
            <a:noFill/>
          </a:ln>
        </p:spPr>
        <p:txBody>
          <a:bodyPr lIns="0" tIns="0" rIns="0" bIns="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de-DE" sz="3600" spc="-1" dirty="0">
                <a:solidFill>
                  <a:schemeClr val="lt1"/>
                </a:solidFill>
                <a:latin typeface="Segoe UI"/>
              </a:rPr>
              <a:t>John Dawson Thesis Prize</a:t>
            </a:r>
          </a:p>
          <a:p>
            <a:pPr algn="r"/>
            <a:r>
              <a:rPr lang="de-DE" sz="3600" spc="-1" dirty="0">
                <a:solidFill>
                  <a:schemeClr val="lt1"/>
                </a:solidFill>
                <a:latin typeface="Segoe UI"/>
              </a:rPr>
              <a:t>18.04.2025, Ischia</a:t>
            </a:r>
          </a:p>
        </p:txBody>
      </p:sp>
      <p:pic>
        <p:nvPicPr>
          <p:cNvPr id="3" name="Grafik 2">
            <a:extLst>
              <a:ext uri="{FF2B5EF4-FFF2-40B4-BE49-F238E27FC236}">
                <a16:creationId xmlns:a16="http://schemas.microsoft.com/office/drawing/2014/main" id="{82630876-B806-2FB5-D485-B788ED9EECA2}"/>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036127" y="5949783"/>
            <a:ext cx="5711969" cy="480383"/>
          </a:xfrm>
          <a:prstGeom prst="rect">
            <a:avLst/>
          </a:prstGeom>
        </p:spPr>
      </p:pic>
      <p:sp>
        <p:nvSpPr>
          <p:cNvPr id="6" name="Textfeld 5">
            <a:extLst>
              <a:ext uri="{FF2B5EF4-FFF2-40B4-BE49-F238E27FC236}">
                <a16:creationId xmlns:a16="http://schemas.microsoft.com/office/drawing/2014/main" id="{4E044EF4-C6CA-8DF6-D90B-6FCB42FC8E62}"/>
              </a:ext>
            </a:extLst>
          </p:cNvPr>
          <p:cNvSpPr txBox="1"/>
          <p:nvPr/>
        </p:nvSpPr>
        <p:spPr>
          <a:xfrm>
            <a:off x="7597215" y="3149530"/>
            <a:ext cx="4150881" cy="769441"/>
          </a:xfrm>
          <a:prstGeom prst="rect">
            <a:avLst/>
          </a:prstGeom>
          <a:noFill/>
        </p:spPr>
        <p:txBody>
          <a:bodyPr wrap="square">
            <a:spAutoFit/>
          </a:bodyPr>
          <a:lstStyle/>
          <a:p>
            <a:pPr algn="r"/>
            <a:r>
              <a:rPr lang="en-US" sz="4400" b="1" strike="noStrike" spc="-1" dirty="0">
                <a:solidFill>
                  <a:schemeClr val="lt1"/>
                </a:solidFill>
                <a:latin typeface="Segoe UI"/>
              </a:rPr>
              <a:t>Tim Ziegler</a:t>
            </a:r>
            <a:endParaRPr lang="en-GB"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9C343C9B-A0D7-40BB-0A89-91D493F4DC0F}"/>
              </a:ext>
            </a:extLst>
          </p:cNvPr>
          <p:cNvPicPr>
            <a:picLocks/>
          </p:cNvPicPr>
          <p:nvPr/>
        </p:nvPicPr>
        <p:blipFill>
          <a:blip r:embed="rId3"/>
          <a:stretch>
            <a:fillRect/>
          </a:stretch>
        </p:blipFill>
        <p:spPr>
          <a:xfrm>
            <a:off x="2269568" y="2125346"/>
            <a:ext cx="554400" cy="2217600"/>
          </a:xfrm>
          <a:prstGeom prst="rect">
            <a:avLst/>
          </a:prstGeom>
        </p:spPr>
      </p:pic>
      <p:pic>
        <p:nvPicPr>
          <p:cNvPr id="26" name="Grafik 25">
            <a:extLst>
              <a:ext uri="{FF2B5EF4-FFF2-40B4-BE49-F238E27FC236}">
                <a16:creationId xmlns:a16="http://schemas.microsoft.com/office/drawing/2014/main" id="{95C34768-980B-2BD2-DDB7-A08AEDE2D095}"/>
              </a:ext>
            </a:extLst>
          </p:cNvPr>
          <p:cNvPicPr>
            <a:picLocks noChangeAspect="1"/>
          </p:cNvPicPr>
          <p:nvPr/>
        </p:nvPicPr>
        <p:blipFill>
          <a:blip r:embed="rId4"/>
          <a:stretch>
            <a:fillRect/>
          </a:stretch>
        </p:blipFill>
        <p:spPr>
          <a:xfrm>
            <a:off x="2710242" y="2125346"/>
            <a:ext cx="114300" cy="2217600"/>
          </a:xfrm>
          <a:prstGeom prst="rect">
            <a:avLst/>
          </a:prstGeom>
        </p:spPr>
      </p:pic>
      <p:sp>
        <p:nvSpPr>
          <p:cNvPr id="27" name="Oval 6">
            <a:extLst>
              <a:ext uri="{FF2B5EF4-FFF2-40B4-BE49-F238E27FC236}">
                <a16:creationId xmlns:a16="http://schemas.microsoft.com/office/drawing/2014/main" id="{4F07B951-C487-3601-715A-8414418CAA15}"/>
              </a:ext>
            </a:extLst>
          </p:cNvPr>
          <p:cNvSpPr/>
          <p:nvPr/>
        </p:nvSpPr>
        <p:spPr bwMode="auto">
          <a:xfrm>
            <a:off x="1945985" y="278530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sp>
        <p:nvSpPr>
          <p:cNvPr id="28" name="Rectangle 7">
            <a:extLst>
              <a:ext uri="{FF2B5EF4-FFF2-40B4-BE49-F238E27FC236}">
                <a16:creationId xmlns:a16="http://schemas.microsoft.com/office/drawing/2014/main" id="{89F7DD3B-5C2D-6F0D-BCBA-BC32B22129C9}"/>
              </a:ext>
            </a:extLst>
          </p:cNvPr>
          <p:cNvSpPr>
            <a:spLocks noChangeArrowheads="1"/>
          </p:cNvSpPr>
          <p:nvPr/>
        </p:nvSpPr>
        <p:spPr bwMode="auto">
          <a:xfrm>
            <a:off x="1804714" y="2125346"/>
            <a:ext cx="464280" cy="2217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endParaRPr lang="de-LI" sz="1200"/>
          </a:p>
        </p:txBody>
      </p:sp>
      <p:sp>
        <p:nvSpPr>
          <p:cNvPr id="4" name="Foliennummernplatzhalter 3">
            <a:extLst>
              <a:ext uri="{FF2B5EF4-FFF2-40B4-BE49-F238E27FC236}">
                <a16:creationId xmlns:a16="http://schemas.microsoft.com/office/drawing/2014/main" id="{C8149109-41AB-BCCB-BDA3-44DB9A59E344}"/>
              </a:ext>
            </a:extLst>
          </p:cNvPr>
          <p:cNvSpPr>
            <a:spLocks noGrp="1"/>
          </p:cNvSpPr>
          <p:nvPr>
            <p:ph type="sldNum" idx="2"/>
          </p:nvPr>
        </p:nvSpPr>
        <p:spPr/>
        <p:txBody>
          <a:bodyPr/>
          <a:lstStyle/>
          <a:p>
            <a:pPr rtl="0"/>
            <a:fld id="{C98F92D4-1C08-4F1F-AE3C-E17988259770}" type="slidenum">
              <a:rPr lang="de-DE" smtClean="0"/>
              <a:t>10</a:t>
            </a:fld>
            <a:endParaRPr lang="de-DE"/>
          </a:p>
        </p:txBody>
      </p:sp>
      <p:cxnSp>
        <p:nvCxnSpPr>
          <p:cNvPr id="10" name="Gerade Verbindung 32">
            <a:extLst>
              <a:ext uri="{FF2B5EF4-FFF2-40B4-BE49-F238E27FC236}">
                <a16:creationId xmlns:a16="http://schemas.microsoft.com/office/drawing/2014/main" id="{F874E880-40FB-5B76-8BF1-2BDFAC443314}"/>
              </a:ext>
            </a:extLst>
          </p:cNvPr>
          <p:cNvCxnSpPr>
            <a:cxnSpLocks/>
          </p:cNvCxnSpPr>
          <p:nvPr/>
        </p:nvCxnSpPr>
        <p:spPr>
          <a:xfrm>
            <a:off x="3613997" y="823330"/>
            <a:ext cx="0" cy="4500000"/>
          </a:xfrm>
          <a:prstGeom prst="straightConnector1">
            <a:avLst/>
          </a:prstGeom>
          <a:ln w="76200">
            <a:solidFill>
              <a:srgbClr val="F0781E"/>
            </a:solidFill>
            <a:prstDash val="sysDash"/>
          </a:ln>
        </p:spPr>
      </p:cxnSp>
      <p:cxnSp>
        <p:nvCxnSpPr>
          <p:cNvPr id="11" name="Gerade Verbindung 32">
            <a:extLst>
              <a:ext uri="{FF2B5EF4-FFF2-40B4-BE49-F238E27FC236}">
                <a16:creationId xmlns:a16="http://schemas.microsoft.com/office/drawing/2014/main" id="{AECBC88C-DBA7-E6B5-0220-5B564D6FA90F}"/>
              </a:ext>
            </a:extLst>
          </p:cNvPr>
          <p:cNvCxnSpPr>
            <a:cxnSpLocks/>
          </p:cNvCxnSpPr>
          <p:nvPr/>
        </p:nvCxnSpPr>
        <p:spPr>
          <a:xfrm>
            <a:off x="7824953" y="823330"/>
            <a:ext cx="0" cy="4500000"/>
          </a:xfrm>
          <a:prstGeom prst="straightConnector1">
            <a:avLst/>
          </a:prstGeom>
          <a:ln w="76200">
            <a:solidFill>
              <a:srgbClr val="F0781E"/>
            </a:solidFill>
            <a:prstDash val="sysDash"/>
          </a:ln>
        </p:spPr>
      </p:cxnSp>
      <p:sp>
        <p:nvSpPr>
          <p:cNvPr id="2" name="Title">
            <a:extLst>
              <a:ext uri="{FF2B5EF4-FFF2-40B4-BE49-F238E27FC236}">
                <a16:creationId xmlns:a16="http://schemas.microsoft.com/office/drawing/2014/main" id="{B0007CA4-53C9-006A-7961-17D29DF31A8B}"/>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Plasma </a:t>
            </a:r>
            <a:r>
              <a:rPr lang="de-DE" sz="4000" b="1" spc="-1" dirty="0" err="1">
                <a:solidFill>
                  <a:schemeClr val="dk2"/>
                </a:solidFill>
                <a:latin typeface="Segoe UI"/>
              </a:rPr>
              <a:t>tailoring</a:t>
            </a:r>
            <a:r>
              <a:rPr lang="de-DE" sz="4000" b="1" spc="-1" dirty="0">
                <a:solidFill>
                  <a:schemeClr val="dk2"/>
                </a:solidFill>
                <a:latin typeface="Segoe UI"/>
              </a:rPr>
              <a:t> </a:t>
            </a:r>
            <a:r>
              <a:rPr lang="de-DE" sz="4000" b="1" spc="-1" dirty="0" err="1">
                <a:solidFill>
                  <a:schemeClr val="dk2"/>
                </a:solidFill>
                <a:latin typeface="Segoe UI"/>
              </a:rPr>
              <a:t>for</a:t>
            </a:r>
            <a:r>
              <a:rPr lang="de-DE" sz="4000" b="1" spc="-1" dirty="0">
                <a:solidFill>
                  <a:schemeClr val="dk2"/>
                </a:solidFill>
                <a:latin typeface="Segoe UI"/>
              </a:rPr>
              <a:t> </a:t>
            </a:r>
            <a:r>
              <a:rPr lang="de-DE" sz="4000" b="1" spc="-1" dirty="0" err="1">
                <a:solidFill>
                  <a:schemeClr val="dk2"/>
                </a:solidFill>
                <a:latin typeface="Segoe UI"/>
              </a:rPr>
              <a:t>advanced</a:t>
            </a:r>
            <a:r>
              <a:rPr lang="de-DE" sz="4000" b="1" spc="-1" dirty="0">
                <a:solidFill>
                  <a:schemeClr val="dk2"/>
                </a:solidFill>
                <a:latin typeface="Segoe UI"/>
              </a:rPr>
              <a:t> acc. </a:t>
            </a:r>
            <a:r>
              <a:rPr lang="de-DE" sz="4000" b="1" spc="-1" dirty="0" err="1">
                <a:solidFill>
                  <a:schemeClr val="dk2"/>
                </a:solidFill>
                <a:latin typeface="Segoe UI"/>
              </a:rPr>
              <a:t>regimes</a:t>
            </a:r>
            <a:endParaRPr lang="de-DE" sz="4000" b="1" spc="-1" dirty="0">
              <a:solidFill>
                <a:schemeClr val="dk1"/>
              </a:solidFill>
              <a:latin typeface="Segoe UI"/>
            </a:endParaRP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6A84472-2FF2-8A99-2A71-B40A10041BEA}"/>
                  </a:ext>
                </a:extLst>
              </p:cNvPr>
              <p:cNvSpPr txBox="1"/>
              <p:nvPr/>
            </p:nvSpPr>
            <p:spPr>
              <a:xfrm>
                <a:off x="1945985" y="5723475"/>
                <a:ext cx="1827148" cy="5628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𝒄</m:t>
                          </m:r>
                        </m:sub>
                      </m:sSub>
                      <m:r>
                        <a:rPr lang="de-DE" b="1" i="1" smtClean="0">
                          <a:latin typeface="Cambria Math" panose="02040503050406030204" pitchFamily="18" charset="0"/>
                        </a:rPr>
                        <m:t>= </m:t>
                      </m:r>
                      <m:f>
                        <m:fPr>
                          <m:ctrlPr>
                            <a:rPr lang="de-DE" b="1" i="1" smtClean="0">
                              <a:latin typeface="Cambria Math" panose="02040503050406030204" pitchFamily="18" charset="0"/>
                            </a:rPr>
                          </m:ctrlPr>
                        </m:fPr>
                        <m:num>
                          <m:sSub>
                            <m:sSubPr>
                              <m:ctrlPr>
                                <a:rPr lang="de-DE" b="1" i="1" smtClean="0">
                                  <a:latin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𝜸</m:t>
                              </m:r>
                              <m:r>
                                <a:rPr lang="de-DE" b="1" i="1" smtClean="0">
                                  <a:latin typeface="Cambria Math" panose="02040503050406030204" pitchFamily="18" charset="0"/>
                                </a:rPr>
                                <m:t>𝒎</m:t>
                              </m:r>
                            </m:e>
                            <m:sub>
                              <m:r>
                                <a:rPr lang="de-DE" b="1" i="1" smtClean="0">
                                  <a:latin typeface="Cambria Math" panose="02040503050406030204" pitchFamily="18" charset="0"/>
                                </a:rPr>
                                <m:t>𝒆</m:t>
                              </m:r>
                            </m:sub>
                          </m:sSub>
                          <m:sSub>
                            <m:sSubPr>
                              <m:ctrlPr>
                                <a:rPr lang="de-DE" b="1" i="1" smtClean="0">
                                  <a:latin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𝜺</m:t>
                              </m:r>
                            </m:e>
                            <m:sub>
                              <m:r>
                                <a:rPr lang="de-DE" b="1" i="1" smtClean="0">
                                  <a:latin typeface="Cambria Math" panose="02040503050406030204" pitchFamily="18" charset="0"/>
                                </a:rPr>
                                <m:t>𝟎</m:t>
                              </m:r>
                            </m:sub>
                          </m:sSub>
                          <m:sSup>
                            <m:sSupPr>
                              <m:ctrlPr>
                                <a:rPr lang="de-DE" b="1"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𝝎</m:t>
                              </m:r>
                            </m:e>
                            <m:sup>
                              <m:r>
                                <a:rPr lang="de-DE" b="1" i="1" smtClean="0">
                                  <a:latin typeface="Cambria Math" panose="02040503050406030204" pitchFamily="18" charset="0"/>
                                  <a:ea typeface="Cambria Math" panose="02040503050406030204" pitchFamily="18" charset="0"/>
                                </a:rPr>
                                <m:t>𝟐</m:t>
                              </m:r>
                            </m:sup>
                          </m:sSup>
                        </m:num>
                        <m:den>
                          <m:sSup>
                            <m:sSupPr>
                              <m:ctrlPr>
                                <a:rPr lang="de-DE" b="1" i="1" smtClean="0">
                                  <a:latin typeface="Cambria Math" panose="02040503050406030204" pitchFamily="18" charset="0"/>
                                </a:rPr>
                              </m:ctrlPr>
                            </m:sSupPr>
                            <m:e>
                              <m:r>
                                <a:rPr lang="de-DE" b="1" i="1" smtClean="0">
                                  <a:latin typeface="Cambria Math" panose="02040503050406030204" pitchFamily="18" charset="0"/>
                                </a:rPr>
                                <m:t>𝒆</m:t>
                              </m:r>
                            </m:e>
                            <m:sup>
                              <m:r>
                                <a:rPr lang="de-DE" b="1" i="1" smtClean="0">
                                  <a:latin typeface="Cambria Math" panose="02040503050406030204" pitchFamily="18" charset="0"/>
                                </a:rPr>
                                <m:t>𝟐</m:t>
                              </m:r>
                            </m:sup>
                          </m:sSup>
                        </m:den>
                      </m:f>
                    </m:oMath>
                  </m:oMathPara>
                </a14:m>
                <a:endParaRPr lang="en-GB" b="1" dirty="0"/>
              </a:p>
            </p:txBody>
          </p:sp>
        </mc:Choice>
        <mc:Fallback xmlns="">
          <p:sp>
            <p:nvSpPr>
              <p:cNvPr id="3" name="Textfeld 2">
                <a:extLst>
                  <a:ext uri="{FF2B5EF4-FFF2-40B4-BE49-F238E27FC236}">
                    <a16:creationId xmlns:a16="http://schemas.microsoft.com/office/drawing/2014/main" id="{D6A84472-2FF2-8A99-2A71-B40A10041BEA}"/>
                  </a:ext>
                </a:extLst>
              </p:cNvPr>
              <p:cNvSpPr txBox="1">
                <a:spLocks noRot="1" noChangeAspect="1" noMove="1" noResize="1" noEditPoints="1" noAdjustHandles="1" noChangeArrowheads="1" noChangeShapeType="1" noTextEdit="1"/>
              </p:cNvSpPr>
              <p:nvPr/>
            </p:nvSpPr>
            <p:spPr>
              <a:xfrm>
                <a:off x="1945985" y="5723475"/>
                <a:ext cx="1827148" cy="562846"/>
              </a:xfrm>
              <a:prstGeom prst="rect">
                <a:avLst/>
              </a:prstGeom>
              <a:blipFill>
                <a:blip r:embed="rId5"/>
                <a:stretch>
                  <a:fillRect/>
                </a:stretch>
              </a:blipFill>
            </p:spPr>
            <p:txBody>
              <a:bodyPr/>
              <a:lstStyle/>
              <a:p>
                <a:r>
                  <a:rPr lang="en-GB">
                    <a:noFill/>
                  </a:rPr>
                  <a:t> </a:t>
                </a:r>
              </a:p>
            </p:txBody>
          </p:sp>
        </mc:Fallback>
      </mc:AlternateContent>
      <p:sp>
        <p:nvSpPr>
          <p:cNvPr id="7" name="Isosceles Triangle 116">
            <a:extLst>
              <a:ext uri="{FF2B5EF4-FFF2-40B4-BE49-F238E27FC236}">
                <a16:creationId xmlns:a16="http://schemas.microsoft.com/office/drawing/2014/main" id="{7141420B-7AD8-ED2B-4FE1-D46B042D8AFC}"/>
              </a:ext>
            </a:extLst>
          </p:cNvPr>
          <p:cNvSpPr/>
          <p:nvPr/>
        </p:nvSpPr>
        <p:spPr>
          <a:xfrm rot="3313060" flipH="1">
            <a:off x="561165" y="2768484"/>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Isosceles Triangle 116">
            <a:extLst>
              <a:ext uri="{FF2B5EF4-FFF2-40B4-BE49-F238E27FC236}">
                <a16:creationId xmlns:a16="http://schemas.microsoft.com/office/drawing/2014/main" id="{13F81DF3-8BFF-6BF4-D48F-502554EEF835}"/>
              </a:ext>
            </a:extLst>
          </p:cNvPr>
          <p:cNvSpPr/>
          <p:nvPr/>
        </p:nvSpPr>
        <p:spPr>
          <a:xfrm rot="18286940" flipH="1" flipV="1">
            <a:off x="560591" y="1665505"/>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3" name="Grafik 182">
            <a:extLst>
              <a:ext uri="{FF2B5EF4-FFF2-40B4-BE49-F238E27FC236}">
                <a16:creationId xmlns:a16="http://schemas.microsoft.com/office/drawing/2014/main" id="{C261AC0C-AA54-390D-AA36-D6FA3D9D439C}"/>
              </a:ext>
            </a:extLst>
          </p:cNvPr>
          <p:cNvPicPr>
            <a:picLocks/>
          </p:cNvPicPr>
          <p:nvPr/>
        </p:nvPicPr>
        <p:blipFill>
          <a:blip r:embed="rId3"/>
          <a:stretch>
            <a:fillRect/>
          </a:stretch>
        </p:blipFill>
        <p:spPr>
          <a:xfrm>
            <a:off x="5731919" y="2125346"/>
            <a:ext cx="554400" cy="2217600"/>
          </a:xfrm>
          <a:prstGeom prst="rect">
            <a:avLst/>
          </a:prstGeom>
        </p:spPr>
      </p:pic>
      <p:pic>
        <p:nvPicPr>
          <p:cNvPr id="184" name="Grafik 183">
            <a:extLst>
              <a:ext uri="{FF2B5EF4-FFF2-40B4-BE49-F238E27FC236}">
                <a16:creationId xmlns:a16="http://schemas.microsoft.com/office/drawing/2014/main" id="{46B10D76-3072-1A1D-D945-53839AEF614F}"/>
              </a:ext>
            </a:extLst>
          </p:cNvPr>
          <p:cNvPicPr>
            <a:picLocks noChangeAspect="1"/>
          </p:cNvPicPr>
          <p:nvPr/>
        </p:nvPicPr>
        <p:blipFill>
          <a:blip r:embed="rId4"/>
          <a:stretch>
            <a:fillRect/>
          </a:stretch>
        </p:blipFill>
        <p:spPr>
          <a:xfrm>
            <a:off x="6172593" y="2125346"/>
            <a:ext cx="114300" cy="2217600"/>
          </a:xfrm>
          <a:prstGeom prst="rect">
            <a:avLst/>
          </a:prstGeom>
        </p:spPr>
      </p:pic>
      <p:sp>
        <p:nvSpPr>
          <p:cNvPr id="185" name="Oval 6">
            <a:extLst>
              <a:ext uri="{FF2B5EF4-FFF2-40B4-BE49-F238E27FC236}">
                <a16:creationId xmlns:a16="http://schemas.microsoft.com/office/drawing/2014/main" id="{8A845CEC-FBC4-E533-7F36-D60FD3EB9F33}"/>
              </a:ext>
            </a:extLst>
          </p:cNvPr>
          <p:cNvSpPr/>
          <p:nvPr/>
        </p:nvSpPr>
        <p:spPr bwMode="auto">
          <a:xfrm>
            <a:off x="5682656" y="277006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cxnSp>
        <p:nvCxnSpPr>
          <p:cNvPr id="188" name="Gerade Verbindung mit Pfeil 187">
            <a:extLst>
              <a:ext uri="{FF2B5EF4-FFF2-40B4-BE49-F238E27FC236}">
                <a16:creationId xmlns:a16="http://schemas.microsoft.com/office/drawing/2014/main" id="{5C76302E-1248-CC90-98B0-0D17296DB881}"/>
              </a:ext>
            </a:extLst>
          </p:cNvPr>
          <p:cNvCxnSpPr>
            <a:cxnSpLocks/>
          </p:cNvCxnSpPr>
          <p:nvPr/>
        </p:nvCxnSpPr>
        <p:spPr>
          <a:xfrm flipV="1">
            <a:off x="505273" y="354224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Gerade Verbindung mit Pfeil 190">
            <a:extLst>
              <a:ext uri="{FF2B5EF4-FFF2-40B4-BE49-F238E27FC236}">
                <a16:creationId xmlns:a16="http://schemas.microsoft.com/office/drawing/2014/main" id="{1ABFBD3A-9127-A430-CC2A-F0CC1093DA16}"/>
              </a:ext>
            </a:extLst>
          </p:cNvPr>
          <p:cNvCxnSpPr>
            <a:cxnSpLocks/>
          </p:cNvCxnSpPr>
          <p:nvPr/>
        </p:nvCxnSpPr>
        <p:spPr>
          <a:xfrm flipH="1" flipV="1">
            <a:off x="505273" y="1863958"/>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Isosceles Triangle 116">
            <a:extLst>
              <a:ext uri="{FF2B5EF4-FFF2-40B4-BE49-F238E27FC236}">
                <a16:creationId xmlns:a16="http://schemas.microsoft.com/office/drawing/2014/main" id="{3BF2B16B-33F3-FB0A-0B95-11E419885BCB}"/>
              </a:ext>
            </a:extLst>
          </p:cNvPr>
          <p:cNvSpPr/>
          <p:nvPr/>
        </p:nvSpPr>
        <p:spPr>
          <a:xfrm rot="3313060" flipH="1">
            <a:off x="4292513" y="2749065"/>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2" name="Gerade Verbindung mit Pfeil 191">
            <a:extLst>
              <a:ext uri="{FF2B5EF4-FFF2-40B4-BE49-F238E27FC236}">
                <a16:creationId xmlns:a16="http://schemas.microsoft.com/office/drawing/2014/main" id="{0A0E15D0-0081-8D30-8FDD-07DBFA69A2D8}"/>
              </a:ext>
            </a:extLst>
          </p:cNvPr>
          <p:cNvCxnSpPr>
            <a:cxnSpLocks/>
          </p:cNvCxnSpPr>
          <p:nvPr/>
        </p:nvCxnSpPr>
        <p:spPr>
          <a:xfrm flipV="1">
            <a:off x="4239226" y="354224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5" name="Grafik 194">
            <a:extLst>
              <a:ext uri="{FF2B5EF4-FFF2-40B4-BE49-F238E27FC236}">
                <a16:creationId xmlns:a16="http://schemas.microsoft.com/office/drawing/2014/main" id="{3227D1CB-62BB-4113-B5BA-B7D9224DF806}"/>
              </a:ext>
            </a:extLst>
          </p:cNvPr>
          <p:cNvPicPr>
            <a:picLocks/>
          </p:cNvPicPr>
          <p:nvPr/>
        </p:nvPicPr>
        <p:blipFill>
          <a:blip r:embed="rId3"/>
          <a:stretch>
            <a:fillRect/>
          </a:stretch>
        </p:blipFill>
        <p:spPr>
          <a:xfrm>
            <a:off x="9968815" y="2125346"/>
            <a:ext cx="554400" cy="2217600"/>
          </a:xfrm>
          <a:prstGeom prst="rect">
            <a:avLst/>
          </a:prstGeom>
        </p:spPr>
      </p:pic>
      <p:pic>
        <p:nvPicPr>
          <p:cNvPr id="196" name="Grafik 195">
            <a:extLst>
              <a:ext uri="{FF2B5EF4-FFF2-40B4-BE49-F238E27FC236}">
                <a16:creationId xmlns:a16="http://schemas.microsoft.com/office/drawing/2014/main" id="{3A485593-F72F-77E3-407A-4785251E379A}"/>
              </a:ext>
            </a:extLst>
          </p:cNvPr>
          <p:cNvPicPr>
            <a:picLocks noChangeAspect="1"/>
          </p:cNvPicPr>
          <p:nvPr/>
        </p:nvPicPr>
        <p:blipFill>
          <a:blip r:embed="rId4"/>
          <a:stretch>
            <a:fillRect/>
          </a:stretch>
        </p:blipFill>
        <p:spPr>
          <a:xfrm>
            <a:off x="10409489" y="2125346"/>
            <a:ext cx="114300" cy="2217600"/>
          </a:xfrm>
          <a:prstGeom prst="rect">
            <a:avLst/>
          </a:prstGeom>
        </p:spPr>
      </p:pic>
      <p:sp>
        <p:nvSpPr>
          <p:cNvPr id="197" name="Oval 6">
            <a:extLst>
              <a:ext uri="{FF2B5EF4-FFF2-40B4-BE49-F238E27FC236}">
                <a16:creationId xmlns:a16="http://schemas.microsoft.com/office/drawing/2014/main" id="{8B1E799F-FE33-4EB6-A141-6EBFE9984B3B}"/>
              </a:ext>
            </a:extLst>
          </p:cNvPr>
          <p:cNvSpPr/>
          <p:nvPr/>
        </p:nvSpPr>
        <p:spPr bwMode="auto">
          <a:xfrm>
            <a:off x="9919552" y="277006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sp>
        <p:nvSpPr>
          <p:cNvPr id="15" name="Isosceles Triangle 116">
            <a:extLst>
              <a:ext uri="{FF2B5EF4-FFF2-40B4-BE49-F238E27FC236}">
                <a16:creationId xmlns:a16="http://schemas.microsoft.com/office/drawing/2014/main" id="{1A5E3CC2-E89B-0B4B-2C55-B9D1FE305711}"/>
              </a:ext>
            </a:extLst>
          </p:cNvPr>
          <p:cNvSpPr/>
          <p:nvPr/>
        </p:nvSpPr>
        <p:spPr>
          <a:xfrm rot="3313060" flipH="1">
            <a:off x="8513953" y="2794419"/>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sosceles Triangle 116">
            <a:extLst>
              <a:ext uri="{FF2B5EF4-FFF2-40B4-BE49-F238E27FC236}">
                <a16:creationId xmlns:a16="http://schemas.microsoft.com/office/drawing/2014/main" id="{57E526B3-9A2F-2BF1-20B9-3FE1D3B3F6F2}"/>
              </a:ext>
            </a:extLst>
          </p:cNvPr>
          <p:cNvSpPr/>
          <p:nvPr/>
        </p:nvSpPr>
        <p:spPr>
          <a:xfrm rot="3313060" flipV="1">
            <a:off x="10069584" y="1740319"/>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8" name="Gerade Verbindung mit Pfeil 197">
            <a:extLst>
              <a:ext uri="{FF2B5EF4-FFF2-40B4-BE49-F238E27FC236}">
                <a16:creationId xmlns:a16="http://schemas.microsoft.com/office/drawing/2014/main" id="{5F8CEBB5-3271-F329-198E-9430EB9E26A7}"/>
              </a:ext>
            </a:extLst>
          </p:cNvPr>
          <p:cNvCxnSpPr>
            <a:cxnSpLocks/>
          </p:cNvCxnSpPr>
          <p:nvPr/>
        </p:nvCxnSpPr>
        <p:spPr>
          <a:xfrm flipV="1">
            <a:off x="8559345" y="354224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Gerade Verbindung mit Pfeil 198">
            <a:extLst>
              <a:ext uri="{FF2B5EF4-FFF2-40B4-BE49-F238E27FC236}">
                <a16:creationId xmlns:a16="http://schemas.microsoft.com/office/drawing/2014/main" id="{6D973A5A-4C75-3686-94E3-5C63834709C7}"/>
              </a:ext>
            </a:extLst>
          </p:cNvPr>
          <p:cNvCxnSpPr>
            <a:cxnSpLocks/>
          </p:cNvCxnSpPr>
          <p:nvPr/>
        </p:nvCxnSpPr>
        <p:spPr>
          <a:xfrm flipV="1">
            <a:off x="10765766" y="1916641"/>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0" name="Textfeld 12">
            <a:extLst>
              <a:ext uri="{FF2B5EF4-FFF2-40B4-BE49-F238E27FC236}">
                <a16:creationId xmlns:a16="http://schemas.microsoft.com/office/drawing/2014/main" id="{3CE83B6B-6DFA-2A16-431F-D4E57D44309A}"/>
              </a:ext>
            </a:extLst>
          </p:cNvPr>
          <p:cNvSpPr txBox="1"/>
          <p:nvPr/>
        </p:nvSpPr>
        <p:spPr>
          <a:xfrm>
            <a:off x="1293910" y="4601447"/>
            <a:ext cx="2505716" cy="646331"/>
          </a:xfrm>
          <a:prstGeom prst="rect">
            <a:avLst/>
          </a:prstGeom>
          <a:noFill/>
        </p:spPr>
        <p:txBody>
          <a:bodyPr wrap="square" rtlCol="0">
            <a:spAutoFit/>
          </a:bodyPr>
          <a:lstStyle/>
          <a:p>
            <a:pPr algn="ctr" defTabSz="914195"/>
            <a:r>
              <a:rPr lang="de-DE" dirty="0" err="1">
                <a:solidFill>
                  <a:prstClr val="black"/>
                </a:solidFill>
                <a:latin typeface="+mn-lt"/>
                <a:cs typeface="Arial" panose="020B0604020202020204" pitchFamily="34" charset="0"/>
                <a:sym typeface="Wingdings" panose="05000000000000000000" pitchFamily="2" charset="2"/>
              </a:rPr>
              <a:t>laser</a:t>
            </a:r>
            <a:r>
              <a:rPr lang="de-DE" dirty="0">
                <a:solidFill>
                  <a:prstClr val="black"/>
                </a:solidFill>
                <a:latin typeface="+mn-lt"/>
                <a:cs typeface="Arial" panose="020B0604020202020204" pitchFamily="34" charset="0"/>
                <a:sym typeface="Wingdings" panose="05000000000000000000" pitchFamily="2" charset="2"/>
              </a:rPr>
              <a:t> </a:t>
            </a:r>
            <a:r>
              <a:rPr lang="de-DE" dirty="0" err="1">
                <a:solidFill>
                  <a:prstClr val="black"/>
                </a:solidFill>
                <a:latin typeface="+mn-lt"/>
                <a:cs typeface="Arial" panose="020B0604020202020204" pitchFamily="34" charset="0"/>
              </a:rPr>
              <a:t>mostly</a:t>
            </a:r>
            <a:endParaRPr lang="de-DE" dirty="0">
              <a:solidFill>
                <a:prstClr val="black"/>
              </a:solidFill>
              <a:latin typeface="+mn-lt"/>
              <a:cs typeface="Arial" panose="020B0604020202020204" pitchFamily="34" charset="0"/>
            </a:endParaRPr>
          </a:p>
          <a:p>
            <a:pPr algn="ctr" defTabSz="914195"/>
            <a:r>
              <a:rPr lang="de-DE" b="1" dirty="0" err="1">
                <a:solidFill>
                  <a:prstClr val="black"/>
                </a:solidFill>
                <a:latin typeface="+mn-lt"/>
                <a:cs typeface="Arial" panose="020B0604020202020204" pitchFamily="34" charset="0"/>
              </a:rPr>
              <a:t>reflected</a:t>
            </a:r>
            <a:endParaRPr lang="de-DE" b="1" dirty="0">
              <a:solidFill>
                <a:prstClr val="black"/>
              </a:solidFill>
              <a:latin typeface="+mn-lt"/>
              <a:cs typeface="Arial" panose="020B0604020202020204" pitchFamily="34" charset="0"/>
            </a:endParaRPr>
          </a:p>
        </p:txBody>
      </p:sp>
      <p:sp>
        <p:nvSpPr>
          <p:cNvPr id="201" name="Textfeld 12">
            <a:extLst>
              <a:ext uri="{FF2B5EF4-FFF2-40B4-BE49-F238E27FC236}">
                <a16:creationId xmlns:a16="http://schemas.microsoft.com/office/drawing/2014/main" id="{339295DB-675C-E993-F1F8-6BC269DA1838}"/>
              </a:ext>
            </a:extLst>
          </p:cNvPr>
          <p:cNvSpPr txBox="1"/>
          <p:nvPr/>
        </p:nvSpPr>
        <p:spPr>
          <a:xfrm>
            <a:off x="4932350" y="4601447"/>
            <a:ext cx="2593783" cy="646331"/>
          </a:xfrm>
          <a:prstGeom prst="rect">
            <a:avLst/>
          </a:prstGeom>
          <a:noFill/>
        </p:spPr>
        <p:txBody>
          <a:bodyPr wrap="square" rtlCol="0">
            <a:spAutoFit/>
          </a:bodyPr>
          <a:lstStyle/>
          <a:p>
            <a:pPr algn="ctr" defTabSz="914195"/>
            <a:r>
              <a:rPr lang="de-DE" dirty="0" err="1">
                <a:solidFill>
                  <a:prstClr val="black"/>
                </a:solidFill>
                <a:latin typeface="+mn-lt"/>
                <a:cs typeface="Arial" panose="020B0604020202020204" pitchFamily="34" charset="0"/>
                <a:sym typeface="Wingdings" panose="05000000000000000000" pitchFamily="2" charset="2"/>
              </a:rPr>
              <a:t>laser</a:t>
            </a:r>
            <a:r>
              <a:rPr lang="de-DE" dirty="0">
                <a:solidFill>
                  <a:prstClr val="black"/>
                </a:solidFill>
                <a:latin typeface="+mn-lt"/>
                <a:cs typeface="Arial" panose="020B0604020202020204" pitchFamily="34" charset="0"/>
                <a:sym typeface="Wingdings" panose="05000000000000000000" pitchFamily="2" charset="2"/>
              </a:rPr>
              <a:t> </a:t>
            </a:r>
            <a:r>
              <a:rPr lang="de-DE" dirty="0" err="1">
                <a:solidFill>
                  <a:prstClr val="black"/>
                </a:solidFill>
                <a:latin typeface="+mn-lt"/>
                <a:cs typeface="Arial" panose="020B0604020202020204" pitchFamily="34" charset="0"/>
              </a:rPr>
              <a:t>mostly</a:t>
            </a:r>
            <a:endParaRPr lang="de-DE" dirty="0">
              <a:solidFill>
                <a:prstClr val="black"/>
              </a:solidFill>
              <a:latin typeface="+mn-lt"/>
              <a:cs typeface="Arial" panose="020B0604020202020204" pitchFamily="34" charset="0"/>
            </a:endParaRPr>
          </a:p>
          <a:p>
            <a:pPr algn="ctr" defTabSz="914195"/>
            <a:r>
              <a:rPr lang="de-DE" b="1" dirty="0" err="1">
                <a:solidFill>
                  <a:prstClr val="black"/>
                </a:solidFill>
                <a:latin typeface="+mn-lt"/>
                <a:cs typeface="Arial" panose="020B0604020202020204" pitchFamily="34" charset="0"/>
              </a:rPr>
              <a:t>absorbed</a:t>
            </a:r>
            <a:endParaRPr lang="de-DE" b="1" dirty="0">
              <a:solidFill>
                <a:prstClr val="black"/>
              </a:solidFill>
              <a:latin typeface="+mn-lt"/>
              <a:cs typeface="Arial" panose="020B0604020202020204" pitchFamily="34" charset="0"/>
            </a:endParaRPr>
          </a:p>
        </p:txBody>
      </p:sp>
      <p:sp>
        <p:nvSpPr>
          <p:cNvPr id="202" name="Textfeld 12">
            <a:extLst>
              <a:ext uri="{FF2B5EF4-FFF2-40B4-BE49-F238E27FC236}">
                <a16:creationId xmlns:a16="http://schemas.microsoft.com/office/drawing/2014/main" id="{582A3D00-3147-15A0-4E28-7D199E5C84A5}"/>
              </a:ext>
            </a:extLst>
          </p:cNvPr>
          <p:cNvSpPr txBox="1"/>
          <p:nvPr/>
        </p:nvSpPr>
        <p:spPr>
          <a:xfrm>
            <a:off x="9309390" y="4601447"/>
            <a:ext cx="2405186" cy="646331"/>
          </a:xfrm>
          <a:prstGeom prst="rect">
            <a:avLst/>
          </a:prstGeom>
          <a:noFill/>
        </p:spPr>
        <p:txBody>
          <a:bodyPr wrap="square" rtlCol="0">
            <a:spAutoFit/>
          </a:bodyPr>
          <a:lstStyle/>
          <a:p>
            <a:pPr algn="ctr" defTabSz="914195"/>
            <a:r>
              <a:rPr lang="de-DE" dirty="0" err="1">
                <a:solidFill>
                  <a:prstClr val="black"/>
                </a:solidFill>
                <a:latin typeface="+mn-lt"/>
                <a:cs typeface="Arial" panose="020B0604020202020204" pitchFamily="34" charset="0"/>
                <a:sym typeface="Wingdings" panose="05000000000000000000" pitchFamily="2" charset="2"/>
              </a:rPr>
              <a:t>laser</a:t>
            </a:r>
            <a:r>
              <a:rPr lang="de-DE" dirty="0">
                <a:solidFill>
                  <a:prstClr val="black"/>
                </a:solidFill>
                <a:latin typeface="+mn-lt"/>
                <a:cs typeface="Arial" panose="020B0604020202020204" pitchFamily="34" charset="0"/>
                <a:sym typeface="Wingdings" panose="05000000000000000000" pitchFamily="2" charset="2"/>
              </a:rPr>
              <a:t> </a:t>
            </a:r>
            <a:r>
              <a:rPr lang="de-DE" dirty="0" err="1">
                <a:solidFill>
                  <a:prstClr val="black"/>
                </a:solidFill>
                <a:latin typeface="+mn-lt"/>
                <a:cs typeface="Arial" panose="020B0604020202020204" pitchFamily="34" charset="0"/>
              </a:rPr>
              <a:t>mostly</a:t>
            </a:r>
            <a:endParaRPr lang="de-DE" dirty="0">
              <a:solidFill>
                <a:prstClr val="black"/>
              </a:solidFill>
              <a:latin typeface="+mn-lt"/>
              <a:cs typeface="Arial" panose="020B0604020202020204" pitchFamily="34" charset="0"/>
            </a:endParaRPr>
          </a:p>
          <a:p>
            <a:pPr algn="ctr" defTabSz="914195"/>
            <a:r>
              <a:rPr lang="de-DE" b="1" dirty="0" err="1">
                <a:solidFill>
                  <a:prstClr val="black"/>
                </a:solidFill>
                <a:latin typeface="+mn-lt"/>
                <a:cs typeface="Arial" panose="020B0604020202020204" pitchFamily="34" charset="0"/>
              </a:rPr>
              <a:t>transmitted</a:t>
            </a:r>
            <a:endParaRPr lang="de-DE" b="1" dirty="0">
              <a:solidFill>
                <a:prstClr val="black"/>
              </a:solidFill>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203" name="ne&gt;ync">
                <a:extLst>
                  <a:ext uri="{FF2B5EF4-FFF2-40B4-BE49-F238E27FC236}">
                    <a16:creationId xmlns:a16="http://schemas.microsoft.com/office/drawing/2014/main" id="{26EDA288-3B3A-1C53-34FC-D792EEB76732}"/>
                  </a:ext>
                </a:extLst>
              </p:cNvPr>
              <p:cNvSpPr txBox="1"/>
              <p:nvPr/>
            </p:nvSpPr>
            <p:spPr>
              <a:xfrm>
                <a:off x="1903911" y="1567576"/>
                <a:ext cx="100014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en-US" b="1" i="1">
                          <a:latin typeface="Cambria Math" panose="02040503050406030204" pitchFamily="18" charset="0"/>
                          <a:ea typeface="Cambria Math" panose="02040503050406030204" pitchFamily="18" charset="0"/>
                        </a:rPr>
                        <m:t>&gt;</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203" name="ne&gt;ync">
                <a:extLst>
                  <a:ext uri="{FF2B5EF4-FFF2-40B4-BE49-F238E27FC236}">
                    <a16:creationId xmlns:a16="http://schemas.microsoft.com/office/drawing/2014/main" id="{26EDA288-3B3A-1C53-34FC-D792EEB76732}"/>
                  </a:ext>
                </a:extLst>
              </p:cNvPr>
              <p:cNvSpPr txBox="1">
                <a:spLocks noRot="1" noChangeAspect="1" noMove="1" noResize="1" noEditPoints="1" noAdjustHandles="1" noChangeArrowheads="1" noChangeShapeType="1" noTextEdit="1"/>
              </p:cNvSpPr>
              <p:nvPr/>
            </p:nvSpPr>
            <p:spPr>
              <a:xfrm>
                <a:off x="1903911" y="1567576"/>
                <a:ext cx="1000146" cy="276999"/>
              </a:xfrm>
              <a:prstGeom prst="rect">
                <a:avLst/>
              </a:prstGeom>
              <a:blipFill>
                <a:blip r:embed="rId6"/>
                <a:stretch>
                  <a:fillRect l="-2439" r="-1220"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ne&gt;ync">
                <a:extLst>
                  <a:ext uri="{FF2B5EF4-FFF2-40B4-BE49-F238E27FC236}">
                    <a16:creationId xmlns:a16="http://schemas.microsoft.com/office/drawing/2014/main" id="{A4F25ACC-6DD0-B974-0F8A-F5DBB4332194}"/>
                  </a:ext>
                </a:extLst>
              </p:cNvPr>
              <p:cNvSpPr txBox="1"/>
              <p:nvPr/>
            </p:nvSpPr>
            <p:spPr>
              <a:xfrm>
                <a:off x="5537411" y="1573041"/>
                <a:ext cx="91518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de-DE" b="1" i="1" smtClean="0">
                          <a:latin typeface="Cambria Math" panose="02040503050406030204" pitchFamily="18" charset="0"/>
                        </a:rPr>
                        <m:t>~ </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204" name="ne&gt;ync">
                <a:extLst>
                  <a:ext uri="{FF2B5EF4-FFF2-40B4-BE49-F238E27FC236}">
                    <a16:creationId xmlns:a16="http://schemas.microsoft.com/office/drawing/2014/main" id="{A4F25ACC-6DD0-B974-0F8A-F5DBB4332194}"/>
                  </a:ext>
                </a:extLst>
              </p:cNvPr>
              <p:cNvSpPr txBox="1">
                <a:spLocks noRot="1" noChangeAspect="1" noMove="1" noResize="1" noEditPoints="1" noAdjustHandles="1" noChangeArrowheads="1" noChangeShapeType="1" noTextEdit="1"/>
              </p:cNvSpPr>
              <p:nvPr/>
            </p:nvSpPr>
            <p:spPr>
              <a:xfrm>
                <a:off x="5537411" y="1573041"/>
                <a:ext cx="915186" cy="276999"/>
              </a:xfrm>
              <a:prstGeom prst="rect">
                <a:avLst/>
              </a:prstGeom>
              <a:blipFill>
                <a:blip r:embed="rId7"/>
                <a:stretch>
                  <a:fillRect l="-2667" r="-1333"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ne&gt;ync">
                <a:extLst>
                  <a:ext uri="{FF2B5EF4-FFF2-40B4-BE49-F238E27FC236}">
                    <a16:creationId xmlns:a16="http://schemas.microsoft.com/office/drawing/2014/main" id="{F3D5ADCB-BC3F-F3BB-5782-F45A3F3CB61C}"/>
                  </a:ext>
                </a:extLst>
              </p:cNvPr>
              <p:cNvSpPr txBox="1"/>
              <p:nvPr/>
            </p:nvSpPr>
            <p:spPr>
              <a:xfrm>
                <a:off x="9468742" y="1567576"/>
                <a:ext cx="100014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de-DE" b="1" i="1" smtClean="0">
                          <a:latin typeface="Cambria Math" panose="02040503050406030204" pitchFamily="18" charset="0"/>
                        </a:rPr>
                        <m:t>&lt;</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205" name="ne&gt;ync">
                <a:extLst>
                  <a:ext uri="{FF2B5EF4-FFF2-40B4-BE49-F238E27FC236}">
                    <a16:creationId xmlns:a16="http://schemas.microsoft.com/office/drawing/2014/main" id="{F3D5ADCB-BC3F-F3BB-5782-F45A3F3CB61C}"/>
                  </a:ext>
                </a:extLst>
              </p:cNvPr>
              <p:cNvSpPr txBox="1">
                <a:spLocks noRot="1" noChangeAspect="1" noMove="1" noResize="1" noEditPoints="1" noAdjustHandles="1" noChangeArrowheads="1" noChangeShapeType="1" noTextEdit="1"/>
              </p:cNvSpPr>
              <p:nvPr/>
            </p:nvSpPr>
            <p:spPr>
              <a:xfrm>
                <a:off x="9468742" y="1567576"/>
                <a:ext cx="1000146" cy="276999"/>
              </a:xfrm>
              <a:prstGeom prst="rect">
                <a:avLst/>
              </a:prstGeom>
              <a:blipFill>
                <a:blip r:embed="rId8"/>
                <a:stretch>
                  <a:fillRect l="-2439" r="-1220" b="-23913"/>
                </a:stretch>
              </a:blipFill>
            </p:spPr>
            <p:txBody>
              <a:bodyPr/>
              <a:lstStyle/>
              <a:p>
                <a:r>
                  <a:rPr lang="en-GB">
                    <a:noFill/>
                  </a:rPr>
                  <a:t> </a:t>
                </a:r>
              </a:p>
            </p:txBody>
          </p:sp>
        </mc:Fallback>
      </mc:AlternateContent>
      <p:sp>
        <p:nvSpPr>
          <p:cNvPr id="5" name="Textfeld 12">
            <a:extLst>
              <a:ext uri="{FF2B5EF4-FFF2-40B4-BE49-F238E27FC236}">
                <a16:creationId xmlns:a16="http://schemas.microsoft.com/office/drawing/2014/main" id="{35193B53-3D97-2884-A010-CEFAA0A40F23}"/>
              </a:ext>
            </a:extLst>
          </p:cNvPr>
          <p:cNvSpPr txBox="1"/>
          <p:nvPr/>
        </p:nvSpPr>
        <p:spPr>
          <a:xfrm>
            <a:off x="848076" y="885206"/>
            <a:ext cx="2195818" cy="369332"/>
          </a:xfrm>
          <a:prstGeom prst="rect">
            <a:avLst/>
          </a:prstGeom>
          <a:noFill/>
        </p:spPr>
        <p:txBody>
          <a:bodyPr wrap="square" rtlCol="0">
            <a:spAutoFit/>
          </a:bodyPr>
          <a:lstStyle/>
          <a:p>
            <a:pPr algn="ctr" defTabSz="914195"/>
            <a:r>
              <a:rPr lang="de-DE" b="1" dirty="0" err="1">
                <a:solidFill>
                  <a:prstClr val="black"/>
                </a:solidFill>
                <a:latin typeface="+mn-lt"/>
                <a:cs typeface="Arial" panose="020B0604020202020204" pitchFamily="34" charset="0"/>
                <a:sym typeface="Wingdings" panose="05000000000000000000" pitchFamily="2" charset="2"/>
              </a:rPr>
              <a:t>Overdense</a:t>
            </a:r>
            <a:r>
              <a:rPr lang="de-DE" b="1" dirty="0">
                <a:solidFill>
                  <a:prstClr val="black"/>
                </a:solidFill>
                <a:latin typeface="+mn-lt"/>
                <a:cs typeface="Arial" panose="020B0604020202020204" pitchFamily="34" charset="0"/>
                <a:sym typeface="Wingdings" panose="05000000000000000000" pitchFamily="2" charset="2"/>
              </a:rPr>
              <a:t> </a:t>
            </a:r>
            <a:r>
              <a:rPr lang="de-DE" b="1" dirty="0" err="1">
                <a:solidFill>
                  <a:prstClr val="black"/>
                </a:solidFill>
                <a:latin typeface="+mn-lt"/>
                <a:cs typeface="Arial" panose="020B0604020202020204" pitchFamily="34" charset="0"/>
                <a:sym typeface="Wingdings" panose="05000000000000000000" pitchFamily="2" charset="2"/>
              </a:rPr>
              <a:t>target</a:t>
            </a:r>
            <a:endParaRPr lang="de-DE" b="1" dirty="0">
              <a:solidFill>
                <a:prstClr val="black"/>
              </a:solidFill>
              <a:latin typeface="+mn-lt"/>
              <a:cs typeface="Arial" panose="020B0604020202020204" pitchFamily="34" charset="0"/>
            </a:endParaRPr>
          </a:p>
        </p:txBody>
      </p:sp>
      <p:sp>
        <p:nvSpPr>
          <p:cNvPr id="6" name="Textfeld 12">
            <a:extLst>
              <a:ext uri="{FF2B5EF4-FFF2-40B4-BE49-F238E27FC236}">
                <a16:creationId xmlns:a16="http://schemas.microsoft.com/office/drawing/2014/main" id="{DACF5CA4-E991-EECF-CAAA-F9F510515605}"/>
              </a:ext>
            </a:extLst>
          </p:cNvPr>
          <p:cNvSpPr txBox="1"/>
          <p:nvPr/>
        </p:nvSpPr>
        <p:spPr>
          <a:xfrm>
            <a:off x="8870906" y="893825"/>
            <a:ext cx="2195818" cy="369332"/>
          </a:xfrm>
          <a:prstGeom prst="rect">
            <a:avLst/>
          </a:prstGeom>
          <a:noFill/>
        </p:spPr>
        <p:txBody>
          <a:bodyPr wrap="square" rtlCol="0">
            <a:spAutoFit/>
          </a:bodyPr>
          <a:lstStyle/>
          <a:p>
            <a:pPr algn="ctr" defTabSz="914195"/>
            <a:r>
              <a:rPr lang="de-DE" b="1" dirty="0" err="1">
                <a:solidFill>
                  <a:prstClr val="black"/>
                </a:solidFill>
                <a:latin typeface="+mn-lt"/>
                <a:cs typeface="Arial" panose="020B0604020202020204" pitchFamily="34" charset="0"/>
                <a:sym typeface="Wingdings" panose="05000000000000000000" pitchFamily="2" charset="2"/>
              </a:rPr>
              <a:t>Underdense</a:t>
            </a:r>
            <a:r>
              <a:rPr lang="de-DE" b="1" dirty="0">
                <a:solidFill>
                  <a:prstClr val="black"/>
                </a:solidFill>
                <a:latin typeface="+mn-lt"/>
                <a:cs typeface="Arial" panose="020B0604020202020204" pitchFamily="34" charset="0"/>
                <a:sym typeface="Wingdings" panose="05000000000000000000" pitchFamily="2" charset="2"/>
              </a:rPr>
              <a:t> </a:t>
            </a:r>
            <a:r>
              <a:rPr lang="de-DE" b="1" dirty="0" err="1">
                <a:solidFill>
                  <a:prstClr val="black"/>
                </a:solidFill>
                <a:latin typeface="+mn-lt"/>
                <a:cs typeface="Arial" panose="020B0604020202020204" pitchFamily="34" charset="0"/>
                <a:sym typeface="Wingdings" panose="05000000000000000000" pitchFamily="2" charset="2"/>
              </a:rPr>
              <a:t>target</a:t>
            </a:r>
            <a:endParaRPr lang="de-DE" b="1" dirty="0">
              <a:solidFill>
                <a:prstClr val="black"/>
              </a:solidFill>
              <a:latin typeface="+mn-lt"/>
              <a:cs typeface="Arial" panose="020B0604020202020204" pitchFamily="34" charset="0"/>
            </a:endParaRPr>
          </a:p>
        </p:txBody>
      </p:sp>
      <p:sp>
        <p:nvSpPr>
          <p:cNvPr id="8" name="Textfeld 12">
            <a:extLst>
              <a:ext uri="{FF2B5EF4-FFF2-40B4-BE49-F238E27FC236}">
                <a16:creationId xmlns:a16="http://schemas.microsoft.com/office/drawing/2014/main" id="{F2AF4578-672A-3FB7-16C3-34065735DCB1}"/>
              </a:ext>
            </a:extLst>
          </p:cNvPr>
          <p:cNvSpPr txBox="1"/>
          <p:nvPr/>
        </p:nvSpPr>
        <p:spPr>
          <a:xfrm>
            <a:off x="4491259" y="890355"/>
            <a:ext cx="2951261" cy="646331"/>
          </a:xfrm>
          <a:prstGeom prst="rect">
            <a:avLst/>
          </a:prstGeom>
          <a:noFill/>
        </p:spPr>
        <p:txBody>
          <a:bodyPr wrap="square" rtlCol="0">
            <a:spAutoFit/>
          </a:bodyPr>
          <a:lstStyle/>
          <a:p>
            <a:pPr algn="ctr" defTabSz="914195"/>
            <a:r>
              <a:rPr lang="de-DE" b="1" dirty="0" err="1">
                <a:solidFill>
                  <a:prstClr val="black"/>
                </a:solidFill>
                <a:latin typeface="+mn-lt"/>
                <a:cs typeface="Arial" panose="020B0604020202020204" pitchFamily="34" charset="0"/>
                <a:sym typeface="Wingdings" panose="05000000000000000000" pitchFamily="2" charset="2"/>
              </a:rPr>
              <a:t>Relativistically</a:t>
            </a:r>
            <a:r>
              <a:rPr lang="de-DE" b="1" dirty="0">
                <a:solidFill>
                  <a:prstClr val="black"/>
                </a:solidFill>
                <a:latin typeface="+mn-lt"/>
                <a:cs typeface="Arial" panose="020B0604020202020204" pitchFamily="34" charset="0"/>
                <a:sym typeface="Wingdings" panose="05000000000000000000" pitchFamily="2" charset="2"/>
              </a:rPr>
              <a:t> transparent </a:t>
            </a:r>
            <a:r>
              <a:rPr lang="de-DE" b="1" dirty="0" err="1">
                <a:solidFill>
                  <a:prstClr val="black"/>
                </a:solidFill>
                <a:latin typeface="+mn-lt"/>
                <a:cs typeface="Arial" panose="020B0604020202020204" pitchFamily="34" charset="0"/>
                <a:sym typeface="Wingdings" panose="05000000000000000000" pitchFamily="2" charset="2"/>
              </a:rPr>
              <a:t>targets</a:t>
            </a:r>
            <a:endParaRPr lang="de-DE" b="1" dirty="0">
              <a:solidFill>
                <a:prstClr val="black"/>
              </a:solidFill>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C2687F65-7AD1-3CA8-8EA2-49CBD7807E48}"/>
                  </a:ext>
                </a:extLst>
              </p:cNvPr>
              <p:cNvSpPr txBox="1"/>
              <p:nvPr/>
            </p:nvSpPr>
            <p:spPr>
              <a:xfrm>
                <a:off x="4522193" y="5682086"/>
                <a:ext cx="3015178" cy="646331"/>
              </a:xfrm>
              <a:prstGeom prst="rect">
                <a:avLst/>
              </a:prstGeom>
              <a:noFill/>
            </p:spPr>
            <p:txBody>
              <a:bodyPr wrap="square">
                <a:spAutoFit/>
              </a:bodyPr>
              <a:lstStyle/>
              <a:p>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𝒄</m:t>
                        </m:r>
                      </m:sub>
                    </m:sSub>
                  </m:oMath>
                </a14:m>
                <a:r>
                  <a:rPr lang="en-GB" dirty="0">
                    <a:latin typeface="+mn-lt"/>
                  </a:rPr>
                  <a:t>: critical density</a:t>
                </a:r>
              </a:p>
              <a:p>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oMath>
                </a14:m>
                <a:r>
                  <a:rPr lang="en-GB" dirty="0">
                    <a:latin typeface="+mn-lt"/>
                  </a:rPr>
                  <a:t>: electron density (target)</a:t>
                </a:r>
              </a:p>
            </p:txBody>
          </p:sp>
        </mc:Choice>
        <mc:Fallback xmlns="">
          <p:sp>
            <p:nvSpPr>
              <p:cNvPr id="17" name="Textfeld 16">
                <a:extLst>
                  <a:ext uri="{FF2B5EF4-FFF2-40B4-BE49-F238E27FC236}">
                    <a16:creationId xmlns:a16="http://schemas.microsoft.com/office/drawing/2014/main" id="{C2687F65-7AD1-3CA8-8EA2-49CBD7807E48}"/>
                  </a:ext>
                </a:extLst>
              </p:cNvPr>
              <p:cNvSpPr txBox="1">
                <a:spLocks noRot="1" noChangeAspect="1" noMove="1" noResize="1" noEditPoints="1" noAdjustHandles="1" noChangeArrowheads="1" noChangeShapeType="1" noTextEdit="1"/>
              </p:cNvSpPr>
              <p:nvPr/>
            </p:nvSpPr>
            <p:spPr>
              <a:xfrm>
                <a:off x="4522193" y="5682086"/>
                <a:ext cx="3015178" cy="646331"/>
              </a:xfrm>
              <a:prstGeom prst="rect">
                <a:avLst/>
              </a:prstGeom>
              <a:blipFill>
                <a:blip r:embed="rId9"/>
                <a:stretch>
                  <a:fillRect t="-3774"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9369EFE7-C3BD-1D23-F4FE-BD896EF12AB5}"/>
                  </a:ext>
                </a:extLst>
              </p:cNvPr>
              <p:cNvSpPr txBox="1"/>
              <p:nvPr/>
            </p:nvSpPr>
            <p:spPr>
              <a:xfrm>
                <a:off x="7682148" y="5680094"/>
                <a:ext cx="2102646" cy="646331"/>
              </a:xfrm>
              <a:prstGeom prst="rect">
                <a:avLst/>
              </a:prstGeom>
              <a:noFill/>
            </p:spPr>
            <p:txBody>
              <a:bodyPr wrap="square">
                <a:spAutoFit/>
              </a:bodyPr>
              <a:lstStyle/>
              <a:p>
                <a14:m>
                  <m:oMath xmlns:m="http://schemas.openxmlformats.org/officeDocument/2006/math">
                    <m:r>
                      <a:rPr lang="de-DE" b="1" i="1" smtClean="0">
                        <a:latin typeface="Cambria Math" panose="02040503050406030204" pitchFamily="18" charset="0"/>
                        <a:ea typeface="Cambria Math" panose="02040503050406030204" pitchFamily="18" charset="0"/>
                      </a:rPr>
                      <m:t>𝝎</m:t>
                    </m:r>
                  </m:oMath>
                </a14:m>
                <a:r>
                  <a:rPr lang="en-GB" dirty="0">
                    <a:latin typeface="+mn-lt"/>
                  </a:rPr>
                  <a:t>: laser frequency</a:t>
                </a:r>
              </a:p>
              <a:p>
                <a14:m>
                  <m:oMath xmlns:m="http://schemas.openxmlformats.org/officeDocument/2006/math">
                    <m:r>
                      <a:rPr lang="de-DE" b="1" i="1" smtClean="0">
                        <a:latin typeface="Cambria Math" panose="02040503050406030204" pitchFamily="18" charset="0"/>
                        <a:ea typeface="Cambria Math" panose="02040503050406030204" pitchFamily="18" charset="0"/>
                      </a:rPr>
                      <m:t>𝜸</m:t>
                    </m:r>
                    <m:r>
                      <a:rPr lang="de-DE" b="1" i="1" smtClean="0">
                        <a:latin typeface="Cambria Math" panose="02040503050406030204" pitchFamily="18" charset="0"/>
                        <a:ea typeface="Cambria Math" panose="02040503050406030204" pitchFamily="18" charset="0"/>
                      </a:rPr>
                      <m:t> </m:t>
                    </m:r>
                  </m:oMath>
                </a14:m>
                <a:r>
                  <a:rPr lang="en-GB" dirty="0">
                    <a:latin typeface="+mn-lt"/>
                  </a:rPr>
                  <a:t>: Lorentz factor</a:t>
                </a:r>
              </a:p>
            </p:txBody>
          </p:sp>
        </mc:Choice>
        <mc:Fallback xmlns="">
          <p:sp>
            <p:nvSpPr>
              <p:cNvPr id="19" name="Textfeld 18">
                <a:extLst>
                  <a:ext uri="{FF2B5EF4-FFF2-40B4-BE49-F238E27FC236}">
                    <a16:creationId xmlns:a16="http://schemas.microsoft.com/office/drawing/2014/main" id="{9369EFE7-C3BD-1D23-F4FE-BD896EF12AB5}"/>
                  </a:ext>
                </a:extLst>
              </p:cNvPr>
              <p:cNvSpPr txBox="1">
                <a:spLocks noRot="1" noChangeAspect="1" noMove="1" noResize="1" noEditPoints="1" noAdjustHandles="1" noChangeArrowheads="1" noChangeShapeType="1" noTextEdit="1"/>
              </p:cNvSpPr>
              <p:nvPr/>
            </p:nvSpPr>
            <p:spPr>
              <a:xfrm>
                <a:off x="7682148" y="5680094"/>
                <a:ext cx="2102646" cy="646331"/>
              </a:xfrm>
              <a:prstGeom prst="rect">
                <a:avLst/>
              </a:prstGeom>
              <a:blipFill>
                <a:blip r:embed="rId10"/>
                <a:stretch>
                  <a:fillRect t="-4717" b="-15094"/>
                </a:stretch>
              </a:blipFill>
            </p:spPr>
            <p:txBody>
              <a:bodyPr/>
              <a:lstStyle/>
              <a:p>
                <a:r>
                  <a:rPr lang="en-GB">
                    <a:noFill/>
                  </a:rPr>
                  <a:t> </a:t>
                </a:r>
              </a:p>
            </p:txBody>
          </p:sp>
        </mc:Fallback>
      </mc:AlternateContent>
      <p:sp>
        <p:nvSpPr>
          <p:cNvPr id="23" name="Rechteck 22">
            <a:extLst>
              <a:ext uri="{FF2B5EF4-FFF2-40B4-BE49-F238E27FC236}">
                <a16:creationId xmlns:a16="http://schemas.microsoft.com/office/drawing/2014/main" id="{3D007332-48E6-28FE-0287-04268AD8DE5D}"/>
              </a:ext>
            </a:extLst>
          </p:cNvPr>
          <p:cNvSpPr/>
          <p:nvPr/>
        </p:nvSpPr>
        <p:spPr>
          <a:xfrm>
            <a:off x="1945985" y="5608805"/>
            <a:ext cx="7898205" cy="81753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938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500"/>
                                  </p:stCondLst>
                                  <p:childTnLst>
                                    <p:set>
                                      <p:cBhvr>
                                        <p:cTn id="9" dur="1" fill="hold">
                                          <p:stCondLst>
                                            <p:cond delay="0"/>
                                          </p:stCondLst>
                                        </p:cTn>
                                        <p:tgtEl>
                                          <p:spTgt spid="27"/>
                                        </p:tgtEl>
                                        <p:attrNameLst>
                                          <p:attrName>style.visibility</p:attrName>
                                        </p:attrNameLst>
                                      </p:cBhvr>
                                      <p:to>
                                        <p:strVal val="visible"/>
                                      </p:to>
                                    </p:set>
                                    <p:anim calcmode="lin" valueType="num">
                                      <p:cBhvr>
                                        <p:cTn id="10" dur="1000" fill="hold"/>
                                        <p:tgtEl>
                                          <p:spTgt spid="27"/>
                                        </p:tgtEl>
                                        <p:attrNameLst>
                                          <p:attrName>ppt_w</p:attrName>
                                        </p:attrNameLst>
                                      </p:cBhvr>
                                      <p:tavLst>
                                        <p:tav tm="0">
                                          <p:val>
                                            <p:fltVal val="0"/>
                                          </p:val>
                                        </p:tav>
                                        <p:tav tm="100000">
                                          <p:val>
                                            <p:strVal val="#ppt_w"/>
                                          </p:val>
                                        </p:tav>
                                      </p:tavLst>
                                    </p:anim>
                                    <p:anim calcmode="lin" valueType="num">
                                      <p:cBhvr>
                                        <p:cTn id="11" dur="1000" fill="hold"/>
                                        <p:tgtEl>
                                          <p:spTgt spid="27"/>
                                        </p:tgtEl>
                                        <p:attrNameLst>
                                          <p:attrName>ppt_h</p:attrName>
                                        </p:attrNameLst>
                                      </p:cBhvr>
                                      <p:tavLst>
                                        <p:tav tm="0">
                                          <p:val>
                                            <p:fltVal val="0"/>
                                          </p:val>
                                        </p:tav>
                                        <p:tav tm="100000">
                                          <p:val>
                                            <p:strVal val="#ppt_h"/>
                                          </p:val>
                                        </p:tav>
                                      </p:tavLst>
                                    </p:anim>
                                  </p:childTnLst>
                                </p:cTn>
                              </p:par>
                              <p:par>
                                <p:cTn id="12" presetID="22" presetClass="entr" presetSubtype="2"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par>
                                <p:cTn id="15" presetID="22" presetClass="exit" presetSubtype="8" fill="hold" grpId="1" nodeType="withEffect">
                                  <p:stCondLst>
                                    <p:cond delay="200"/>
                                  </p:stCondLst>
                                  <p:childTnLst>
                                    <p:animEffect transition="out" filter="wipe(left)">
                                      <p:cBhvr>
                                        <p:cTn id="16" dur="750"/>
                                        <p:tgtEl>
                                          <p:spTgt spid="7"/>
                                        </p:tgtEl>
                                      </p:cBhvr>
                                    </p:animEffect>
                                    <p:set>
                                      <p:cBhvr>
                                        <p:cTn id="17" dur="1" fill="hold">
                                          <p:stCondLst>
                                            <p:cond delay="749"/>
                                          </p:stCondLst>
                                        </p:cTn>
                                        <p:tgtEl>
                                          <p:spTgt spid="7"/>
                                        </p:tgtEl>
                                        <p:attrNameLst>
                                          <p:attrName>style.visibility</p:attrName>
                                        </p:attrNameLst>
                                      </p:cBhvr>
                                      <p:to>
                                        <p:strVal val="hidden"/>
                                      </p:to>
                                    </p:set>
                                  </p:childTnLst>
                                </p:cTn>
                              </p:par>
                              <p:par>
                                <p:cTn id="18" presetID="22" presetClass="exit" presetSubtype="2" fill="hold" grpId="1" nodeType="withEffect">
                                  <p:stCondLst>
                                    <p:cond delay="700"/>
                                  </p:stCondLst>
                                  <p:childTnLst>
                                    <p:animEffect transition="out" filter="wipe(right)">
                                      <p:cBhvr>
                                        <p:cTn id="19" dur="750"/>
                                        <p:tgtEl>
                                          <p:spTgt spid="9"/>
                                        </p:tgtEl>
                                      </p:cBhvr>
                                    </p:animEffect>
                                    <p:set>
                                      <p:cBhvr>
                                        <p:cTn id="20" dur="1" fill="hold">
                                          <p:stCondLst>
                                            <p:cond delay="74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fade">
                                      <p:cBhvr>
                                        <p:cTn id="23" dur="500"/>
                                        <p:tgtEl>
                                          <p:spTgt spid="200"/>
                                        </p:tgtEl>
                                      </p:cBhvr>
                                    </p:animEffect>
                                  </p:childTnLst>
                                </p:cTn>
                              </p:par>
                            </p:childTnLst>
                          </p:cTn>
                        </p:par>
                        <p:par>
                          <p:cTn id="24" fill="hold">
                            <p:stCondLst>
                              <p:cond delay="1500"/>
                            </p:stCondLst>
                            <p:childTnLst>
                              <p:par>
                                <p:cTn id="25" presetID="10" presetClass="entr" presetSubtype="0" fill="hold" grpId="2"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2"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250"/>
                                  </p:stCondLst>
                                  <p:childTnLst>
                                    <p:set>
                                      <p:cBhvr>
                                        <p:cTn id="32" dur="1" fill="hold">
                                          <p:stCondLst>
                                            <p:cond delay="0"/>
                                          </p:stCondLst>
                                        </p:cTn>
                                        <p:tgtEl>
                                          <p:spTgt spid="188"/>
                                        </p:tgtEl>
                                        <p:attrNameLst>
                                          <p:attrName>style.visibility</p:attrName>
                                        </p:attrNameLst>
                                      </p:cBhvr>
                                      <p:to>
                                        <p:strVal val="visible"/>
                                      </p:to>
                                    </p:set>
                                    <p:animEffect transition="in" filter="fade">
                                      <p:cBhvr>
                                        <p:cTn id="33" dur="500"/>
                                        <p:tgtEl>
                                          <p:spTgt spid="188"/>
                                        </p:tgtEl>
                                      </p:cBhvr>
                                    </p:animEffect>
                                  </p:childTnLst>
                                </p:cTn>
                              </p:par>
                              <p:par>
                                <p:cTn id="34" presetID="10" presetClass="entr" presetSubtype="0" fill="hold" nodeType="withEffect">
                                  <p:stCondLst>
                                    <p:cond delay="250"/>
                                  </p:stCondLst>
                                  <p:childTnLst>
                                    <p:set>
                                      <p:cBhvr>
                                        <p:cTn id="35" dur="1" fill="hold">
                                          <p:stCondLst>
                                            <p:cond delay="0"/>
                                          </p:stCondLst>
                                        </p:cTn>
                                        <p:tgtEl>
                                          <p:spTgt spid="191"/>
                                        </p:tgtEl>
                                        <p:attrNameLst>
                                          <p:attrName>style.visibility</p:attrName>
                                        </p:attrNameLst>
                                      </p:cBhvr>
                                      <p:to>
                                        <p:strVal val="visible"/>
                                      </p:to>
                                    </p:set>
                                    <p:animEffect transition="in" filter="fade">
                                      <p:cBhvr>
                                        <p:cTn id="36" dur="500"/>
                                        <p:tgtEl>
                                          <p:spTgt spid="19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5"/>
                                        </p:tgtEl>
                                        <p:attrNameLst>
                                          <p:attrName>style.visibility</p:attrName>
                                        </p:attrNameLst>
                                      </p:cBhvr>
                                      <p:to>
                                        <p:strVal val="visible"/>
                                      </p:to>
                                    </p:set>
                                    <p:animEffect transition="in" filter="fade">
                                      <p:cBhvr>
                                        <p:cTn id="44" dur="500"/>
                                        <p:tgtEl>
                                          <p:spTgt spid="20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2"/>
                                        </p:tgtEl>
                                        <p:attrNameLst>
                                          <p:attrName>style.visibility</p:attrName>
                                        </p:attrNameLst>
                                      </p:cBhvr>
                                      <p:to>
                                        <p:strVal val="visible"/>
                                      </p:to>
                                    </p:set>
                                    <p:animEffect transition="in" filter="fade">
                                      <p:cBhvr>
                                        <p:cTn id="50" dur="500"/>
                                        <p:tgtEl>
                                          <p:spTgt spid="202"/>
                                        </p:tgtEl>
                                      </p:cBhvr>
                                    </p:animEffect>
                                  </p:childTnLst>
                                </p:cTn>
                              </p:par>
                              <p:par>
                                <p:cTn id="51" presetID="10" presetClass="entr" presetSubtype="0" fill="hold" nodeType="withEffect">
                                  <p:stCondLst>
                                    <p:cond delay="0"/>
                                  </p:stCondLst>
                                  <p:childTnLst>
                                    <p:set>
                                      <p:cBhvr>
                                        <p:cTn id="52" dur="1" fill="hold">
                                          <p:stCondLst>
                                            <p:cond delay="0"/>
                                          </p:stCondLst>
                                        </p:cTn>
                                        <p:tgtEl>
                                          <p:spTgt spid="195"/>
                                        </p:tgtEl>
                                        <p:attrNameLst>
                                          <p:attrName>style.visibility</p:attrName>
                                        </p:attrNameLst>
                                      </p:cBhvr>
                                      <p:to>
                                        <p:strVal val="visible"/>
                                      </p:to>
                                    </p:set>
                                    <p:animEffect transition="in" filter="fade">
                                      <p:cBhvr>
                                        <p:cTn id="53" dur="500"/>
                                        <p:tgtEl>
                                          <p:spTgt spid="195"/>
                                        </p:tgtEl>
                                      </p:cBhvr>
                                    </p:animEffect>
                                  </p:childTnLst>
                                </p:cTn>
                              </p:par>
                              <p:par>
                                <p:cTn id="54" presetID="10" presetClass="entr" presetSubtype="0" fill="hold" nodeType="with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fade">
                                      <p:cBhvr>
                                        <p:cTn id="56" dur="500"/>
                                        <p:tgtEl>
                                          <p:spTgt spid="196"/>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22" presetClass="exit" presetSubtype="8" fill="hold" grpId="1" nodeType="withEffect">
                                  <p:stCondLst>
                                    <p:cond delay="200"/>
                                  </p:stCondLst>
                                  <p:childTnLst>
                                    <p:animEffect transition="out" filter="wipe(left)">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22" presetClass="exit" presetSubtype="8" fill="hold" grpId="1" nodeType="withEffect">
                                  <p:stCondLst>
                                    <p:cond delay="700"/>
                                  </p:stCondLst>
                                  <p:childTnLst>
                                    <p:animEffect transition="out" filter="wipe(lef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23" presetClass="entr" presetSubtype="16" fill="hold" nodeType="withEffect">
                                  <p:stCondLst>
                                    <p:cond delay="250"/>
                                  </p:stCondLst>
                                  <p:childTnLst>
                                    <p:set>
                                      <p:cBhvr>
                                        <p:cTn id="67" dur="1" fill="hold">
                                          <p:stCondLst>
                                            <p:cond delay="0"/>
                                          </p:stCondLst>
                                        </p:cTn>
                                        <p:tgtEl>
                                          <p:spTgt spid="197"/>
                                        </p:tgtEl>
                                        <p:attrNameLst>
                                          <p:attrName>style.visibility</p:attrName>
                                        </p:attrNameLst>
                                      </p:cBhvr>
                                      <p:to>
                                        <p:strVal val="visible"/>
                                      </p:to>
                                    </p:set>
                                    <p:anim calcmode="lin" valueType="num">
                                      <p:cBhvr>
                                        <p:cTn id="68" dur="1000" fill="hold"/>
                                        <p:tgtEl>
                                          <p:spTgt spid="197"/>
                                        </p:tgtEl>
                                        <p:attrNameLst>
                                          <p:attrName>ppt_w</p:attrName>
                                        </p:attrNameLst>
                                      </p:cBhvr>
                                      <p:tavLst>
                                        <p:tav tm="0">
                                          <p:val>
                                            <p:fltVal val="0"/>
                                          </p:val>
                                        </p:tav>
                                        <p:tav tm="100000">
                                          <p:val>
                                            <p:strVal val="#ppt_w"/>
                                          </p:val>
                                        </p:tav>
                                      </p:tavLst>
                                    </p:anim>
                                    <p:anim calcmode="lin" valueType="num">
                                      <p:cBhvr>
                                        <p:cTn id="69" dur="1000" fill="hold"/>
                                        <p:tgtEl>
                                          <p:spTgt spid="197"/>
                                        </p:tgtEl>
                                        <p:attrNameLst>
                                          <p:attrName>ppt_h</p:attrName>
                                        </p:attrNameLst>
                                      </p:cBhvr>
                                      <p:tavLst>
                                        <p:tav tm="0">
                                          <p:val>
                                            <p:fltVal val="0"/>
                                          </p:val>
                                        </p:tav>
                                        <p:tav tm="100000">
                                          <p:val>
                                            <p:strVal val="#ppt_h"/>
                                          </p:val>
                                        </p:tav>
                                      </p:tavLst>
                                    </p:anim>
                                  </p:childTnLst>
                                </p:cTn>
                              </p:par>
                            </p:childTnLst>
                          </p:cTn>
                        </p:par>
                        <p:par>
                          <p:cTn id="70" fill="hold">
                            <p:stCondLst>
                              <p:cond delay="1250"/>
                            </p:stCondLst>
                            <p:childTnLst>
                              <p:par>
                                <p:cTn id="71" presetID="10" presetClass="entr" presetSubtype="0" fill="hold" nodeType="afterEffect">
                                  <p:stCondLst>
                                    <p:cond delay="250"/>
                                  </p:stCondLst>
                                  <p:childTnLst>
                                    <p:set>
                                      <p:cBhvr>
                                        <p:cTn id="72" dur="1" fill="hold">
                                          <p:stCondLst>
                                            <p:cond delay="0"/>
                                          </p:stCondLst>
                                        </p:cTn>
                                        <p:tgtEl>
                                          <p:spTgt spid="198"/>
                                        </p:tgtEl>
                                        <p:attrNameLst>
                                          <p:attrName>style.visibility</p:attrName>
                                        </p:attrNameLst>
                                      </p:cBhvr>
                                      <p:to>
                                        <p:strVal val="visible"/>
                                      </p:to>
                                    </p:set>
                                    <p:animEffect transition="in" filter="fade">
                                      <p:cBhvr>
                                        <p:cTn id="73" dur="500"/>
                                        <p:tgtEl>
                                          <p:spTgt spid="198"/>
                                        </p:tgtEl>
                                      </p:cBhvr>
                                    </p:animEffect>
                                  </p:childTnLst>
                                </p:cTn>
                              </p:par>
                              <p:par>
                                <p:cTn id="74" presetID="10" presetClass="entr" presetSubtype="0" fill="hold" nodeType="withEffect">
                                  <p:stCondLst>
                                    <p:cond delay="250"/>
                                  </p:stCondLst>
                                  <p:childTnLst>
                                    <p:set>
                                      <p:cBhvr>
                                        <p:cTn id="75" dur="1" fill="hold">
                                          <p:stCondLst>
                                            <p:cond delay="0"/>
                                          </p:stCondLst>
                                        </p:cTn>
                                        <p:tgtEl>
                                          <p:spTgt spid="199"/>
                                        </p:tgtEl>
                                        <p:attrNameLst>
                                          <p:attrName>style.visibility</p:attrName>
                                        </p:attrNameLst>
                                      </p:cBhvr>
                                      <p:to>
                                        <p:strVal val="visible"/>
                                      </p:to>
                                    </p:set>
                                    <p:animEffect transition="in" filter="fade">
                                      <p:cBhvr>
                                        <p:cTn id="76" dur="500"/>
                                        <p:tgtEl>
                                          <p:spTgt spid="199"/>
                                        </p:tgtEl>
                                      </p:cBhvr>
                                    </p:animEffect>
                                  </p:childTnLst>
                                </p:cTn>
                              </p:par>
                              <p:par>
                                <p:cTn id="77" presetID="10" presetClass="entr" presetSubtype="0" fill="hold" grpId="2" nodeType="withEffect">
                                  <p:stCondLst>
                                    <p:cond delay="25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par>
                                <p:cTn id="80" presetID="10" presetClass="entr" presetSubtype="0" fill="hold" grpId="2" nodeType="withEffect">
                                  <p:stCondLst>
                                    <p:cond delay="25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83"/>
                                        </p:tgtEl>
                                        <p:attrNameLst>
                                          <p:attrName>style.visibility</p:attrName>
                                        </p:attrNameLst>
                                      </p:cBhvr>
                                      <p:to>
                                        <p:strVal val="visible"/>
                                      </p:to>
                                    </p:set>
                                    <p:animEffect transition="in" filter="fade">
                                      <p:cBhvr>
                                        <p:cTn id="87" dur="500"/>
                                        <p:tgtEl>
                                          <p:spTgt spid="183"/>
                                        </p:tgtEl>
                                      </p:cBhvr>
                                    </p:animEffect>
                                  </p:childTnLst>
                                </p:cTn>
                              </p:par>
                              <p:par>
                                <p:cTn id="88" presetID="10" presetClass="entr" presetSubtype="0" fill="hold" nodeType="withEffect">
                                  <p:stCondLst>
                                    <p:cond delay="0"/>
                                  </p:stCondLst>
                                  <p:childTnLst>
                                    <p:set>
                                      <p:cBhvr>
                                        <p:cTn id="89" dur="1" fill="hold">
                                          <p:stCondLst>
                                            <p:cond delay="0"/>
                                          </p:stCondLst>
                                        </p:cTn>
                                        <p:tgtEl>
                                          <p:spTgt spid="184"/>
                                        </p:tgtEl>
                                        <p:attrNameLst>
                                          <p:attrName>style.visibility</p:attrName>
                                        </p:attrNameLst>
                                      </p:cBhvr>
                                      <p:to>
                                        <p:strVal val="visible"/>
                                      </p:to>
                                    </p:set>
                                    <p:animEffect transition="in" filter="fade">
                                      <p:cBhvr>
                                        <p:cTn id="90" dur="500"/>
                                        <p:tgtEl>
                                          <p:spTgt spid="18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4"/>
                                        </p:tgtEl>
                                        <p:attrNameLst>
                                          <p:attrName>style.visibility</p:attrName>
                                        </p:attrNameLst>
                                      </p:cBhvr>
                                      <p:to>
                                        <p:strVal val="visible"/>
                                      </p:to>
                                    </p:set>
                                    <p:animEffect transition="in" filter="fade">
                                      <p:cBhvr>
                                        <p:cTn id="96" dur="500"/>
                                        <p:tgtEl>
                                          <p:spTgt spid="204"/>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wipe(left)">
                                      <p:cBhvr>
                                        <p:cTn id="99" dur="500"/>
                                        <p:tgtEl>
                                          <p:spTgt spid="13"/>
                                        </p:tgtEl>
                                      </p:cBhvr>
                                    </p:animEffect>
                                  </p:childTnLst>
                                </p:cTn>
                              </p:par>
                              <p:par>
                                <p:cTn id="100" presetID="1" presetClass="entr" presetSubtype="0" fill="hold" nodeType="withEffect">
                                  <p:stCondLst>
                                    <p:cond delay="0"/>
                                  </p:stCondLst>
                                  <p:childTnLst>
                                    <p:set>
                                      <p:cBhvr>
                                        <p:cTn id="101" dur="1" fill="hold">
                                          <p:stCondLst>
                                            <p:cond delay="0"/>
                                          </p:stCondLst>
                                        </p:cTn>
                                        <p:tgtEl>
                                          <p:spTgt spid="10"/>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1"/>
                                        </p:tgtEl>
                                        <p:attrNameLst>
                                          <p:attrName>style.visibility</p:attrName>
                                        </p:attrNameLst>
                                      </p:cBhvr>
                                      <p:to>
                                        <p:strVal val="visible"/>
                                      </p:to>
                                    </p:set>
                                  </p:childTnLst>
                                </p:cTn>
                              </p:par>
                              <p:par>
                                <p:cTn id="104" presetID="23" presetClass="entr" presetSubtype="16" fill="hold" nodeType="withEffect">
                                  <p:stCondLst>
                                    <p:cond delay="250"/>
                                  </p:stCondLst>
                                  <p:childTnLst>
                                    <p:set>
                                      <p:cBhvr>
                                        <p:cTn id="105" dur="1" fill="hold">
                                          <p:stCondLst>
                                            <p:cond delay="0"/>
                                          </p:stCondLst>
                                        </p:cTn>
                                        <p:tgtEl>
                                          <p:spTgt spid="185"/>
                                        </p:tgtEl>
                                        <p:attrNameLst>
                                          <p:attrName>style.visibility</p:attrName>
                                        </p:attrNameLst>
                                      </p:cBhvr>
                                      <p:to>
                                        <p:strVal val="visible"/>
                                      </p:to>
                                    </p:set>
                                    <p:anim calcmode="lin" valueType="num">
                                      <p:cBhvr>
                                        <p:cTn id="106" dur="1000" fill="hold"/>
                                        <p:tgtEl>
                                          <p:spTgt spid="185"/>
                                        </p:tgtEl>
                                        <p:attrNameLst>
                                          <p:attrName>ppt_w</p:attrName>
                                        </p:attrNameLst>
                                      </p:cBhvr>
                                      <p:tavLst>
                                        <p:tav tm="0">
                                          <p:val>
                                            <p:fltVal val="0"/>
                                          </p:val>
                                        </p:tav>
                                        <p:tav tm="100000">
                                          <p:val>
                                            <p:strVal val="#ppt_w"/>
                                          </p:val>
                                        </p:tav>
                                      </p:tavLst>
                                    </p:anim>
                                    <p:anim calcmode="lin" valueType="num">
                                      <p:cBhvr>
                                        <p:cTn id="107" dur="1000" fill="hold"/>
                                        <p:tgtEl>
                                          <p:spTgt spid="185"/>
                                        </p:tgtEl>
                                        <p:attrNameLst>
                                          <p:attrName>ppt_h</p:attrName>
                                        </p:attrNameLst>
                                      </p:cBhvr>
                                      <p:tavLst>
                                        <p:tav tm="0">
                                          <p:val>
                                            <p:fltVal val="0"/>
                                          </p:val>
                                        </p:tav>
                                        <p:tav tm="100000">
                                          <p:val>
                                            <p:strVal val="#ppt_h"/>
                                          </p:val>
                                        </p:tav>
                                      </p:tavLst>
                                    </p:anim>
                                  </p:childTnLst>
                                </p:cTn>
                              </p:par>
                              <p:par>
                                <p:cTn id="108" presetID="22" presetClass="exit" presetSubtype="8" fill="hold" grpId="1" nodeType="withEffect">
                                  <p:stCondLst>
                                    <p:cond delay="250"/>
                                  </p:stCondLst>
                                  <p:childTnLst>
                                    <p:animEffect transition="out" filter="wipe(left)">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childTnLst>
                          </p:cTn>
                        </p:par>
                        <p:par>
                          <p:cTn id="111" fill="hold">
                            <p:stCondLst>
                              <p:cond delay="1250"/>
                            </p:stCondLst>
                            <p:childTnLst>
                              <p:par>
                                <p:cTn id="112" presetID="10" presetClass="entr" presetSubtype="0" fill="hold" nodeType="afterEffect">
                                  <p:stCondLst>
                                    <p:cond delay="250"/>
                                  </p:stCondLst>
                                  <p:childTnLst>
                                    <p:set>
                                      <p:cBhvr>
                                        <p:cTn id="113" dur="1" fill="hold">
                                          <p:stCondLst>
                                            <p:cond delay="0"/>
                                          </p:stCondLst>
                                        </p:cTn>
                                        <p:tgtEl>
                                          <p:spTgt spid="192"/>
                                        </p:tgtEl>
                                        <p:attrNameLst>
                                          <p:attrName>style.visibility</p:attrName>
                                        </p:attrNameLst>
                                      </p:cBhvr>
                                      <p:to>
                                        <p:strVal val="visible"/>
                                      </p:to>
                                    </p:set>
                                    <p:animEffect transition="in" filter="fade">
                                      <p:cBhvr>
                                        <p:cTn id="114" dur="500"/>
                                        <p:tgtEl>
                                          <p:spTgt spid="192"/>
                                        </p:tgtEl>
                                      </p:cBhvr>
                                    </p:animEffect>
                                  </p:childTnLst>
                                </p:cTn>
                              </p:par>
                              <p:par>
                                <p:cTn id="115" presetID="10" presetClass="entr" presetSubtype="0" fill="hold" grpId="2" nodeType="withEffect">
                                  <p:stCondLst>
                                    <p:cond delay="25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grpId="0" nodeType="withEffect">
                                  <p:stCondLst>
                                    <p:cond delay="250"/>
                                  </p:stCondLst>
                                  <p:childTnLst>
                                    <p:set>
                                      <p:cBhvr>
                                        <p:cTn id="119" dur="1" fill="hold">
                                          <p:stCondLst>
                                            <p:cond delay="0"/>
                                          </p:stCondLst>
                                        </p:cTn>
                                        <p:tgtEl>
                                          <p:spTgt spid="201"/>
                                        </p:tgtEl>
                                        <p:attrNameLst>
                                          <p:attrName>style.visibility</p:attrName>
                                        </p:attrNameLst>
                                      </p:cBhvr>
                                      <p:to>
                                        <p:strVal val="visible"/>
                                      </p:to>
                                    </p:set>
                                    <p:animEffect transition="in" filter="fade">
                                      <p:cBhvr>
                                        <p:cTn id="120"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P spid="9" grpId="1" animBg="1"/>
      <p:bldP spid="9" grpId="2" animBg="1"/>
      <p:bldP spid="13" grpId="0" animBg="1"/>
      <p:bldP spid="13" grpId="1" animBg="1"/>
      <p:bldP spid="13" grpId="2" animBg="1"/>
      <p:bldP spid="15" grpId="0" animBg="1"/>
      <p:bldP spid="15" grpId="1" animBg="1"/>
      <p:bldP spid="15" grpId="2" animBg="1"/>
      <p:bldP spid="16" grpId="0" animBg="1"/>
      <p:bldP spid="16" grpId="1" animBg="1"/>
      <p:bldP spid="16" grpId="2" animBg="1"/>
      <p:bldP spid="200" grpId="0"/>
      <p:bldP spid="201" grpId="0"/>
      <p:bldP spid="202" grpId="0"/>
      <p:bldP spid="204" grpId="0" animBg="1"/>
      <p:bldP spid="205"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8149109-41AB-BCCB-BDA3-44DB9A59E344}"/>
              </a:ext>
            </a:extLst>
          </p:cNvPr>
          <p:cNvSpPr>
            <a:spLocks noGrp="1"/>
          </p:cNvSpPr>
          <p:nvPr>
            <p:ph type="sldNum" idx="2"/>
          </p:nvPr>
        </p:nvSpPr>
        <p:spPr/>
        <p:txBody>
          <a:bodyPr/>
          <a:lstStyle/>
          <a:p>
            <a:pPr rtl="0"/>
            <a:fld id="{C98F92D4-1C08-4F1F-AE3C-E17988259770}" type="slidenum">
              <a:rPr lang="de-DE" smtClean="0"/>
              <a:t>11</a:t>
            </a:fld>
            <a:endParaRPr lang="de-DE"/>
          </a:p>
        </p:txBody>
      </p:sp>
      <p:sp>
        <p:nvSpPr>
          <p:cNvPr id="2" name="Title">
            <a:extLst>
              <a:ext uri="{FF2B5EF4-FFF2-40B4-BE49-F238E27FC236}">
                <a16:creationId xmlns:a16="http://schemas.microsoft.com/office/drawing/2014/main" id="{B0007CA4-53C9-006A-7961-17D29DF31A8B}"/>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Plasma </a:t>
            </a:r>
            <a:r>
              <a:rPr lang="de-DE" sz="4000" b="1" spc="-1" dirty="0" err="1">
                <a:solidFill>
                  <a:schemeClr val="dk2"/>
                </a:solidFill>
                <a:latin typeface="Segoe UI"/>
              </a:rPr>
              <a:t>tailoring</a:t>
            </a:r>
            <a:r>
              <a:rPr lang="de-DE" sz="4000" b="1" spc="-1" dirty="0">
                <a:solidFill>
                  <a:schemeClr val="dk2"/>
                </a:solidFill>
                <a:latin typeface="Segoe UI"/>
              </a:rPr>
              <a:t> </a:t>
            </a:r>
            <a:r>
              <a:rPr lang="de-DE" sz="4000" b="1" spc="-1" dirty="0" err="1">
                <a:solidFill>
                  <a:schemeClr val="dk2"/>
                </a:solidFill>
                <a:latin typeface="Segoe UI"/>
              </a:rPr>
              <a:t>for</a:t>
            </a:r>
            <a:r>
              <a:rPr lang="de-DE" sz="4000" b="1" spc="-1" dirty="0">
                <a:solidFill>
                  <a:schemeClr val="dk2"/>
                </a:solidFill>
                <a:latin typeface="Segoe UI"/>
              </a:rPr>
              <a:t> </a:t>
            </a:r>
            <a:r>
              <a:rPr lang="de-DE" sz="4000" b="1" spc="-1" dirty="0" err="1">
                <a:solidFill>
                  <a:schemeClr val="dk2"/>
                </a:solidFill>
                <a:latin typeface="Segoe UI"/>
              </a:rPr>
              <a:t>advanced</a:t>
            </a:r>
            <a:r>
              <a:rPr lang="de-DE" sz="4000" b="1" spc="-1" dirty="0">
                <a:solidFill>
                  <a:schemeClr val="dk2"/>
                </a:solidFill>
                <a:latin typeface="Segoe UI"/>
              </a:rPr>
              <a:t> acc. </a:t>
            </a:r>
            <a:r>
              <a:rPr lang="de-DE" sz="4000" b="1" spc="-1" dirty="0" err="1">
                <a:solidFill>
                  <a:schemeClr val="dk2"/>
                </a:solidFill>
                <a:latin typeface="Segoe UI"/>
              </a:rPr>
              <a:t>regimes</a:t>
            </a:r>
            <a:endParaRPr lang="de-DE" sz="4000" b="1" spc="-1" dirty="0">
              <a:solidFill>
                <a:schemeClr val="dk1"/>
              </a:solidFill>
              <a:latin typeface="Segoe UI"/>
            </a:endParaRPr>
          </a:p>
        </p:txBody>
      </p:sp>
      <p:cxnSp>
        <p:nvCxnSpPr>
          <p:cNvPr id="55" name="Gerade Verbindung mit Pfeil 56">
            <a:extLst>
              <a:ext uri="{FF2B5EF4-FFF2-40B4-BE49-F238E27FC236}">
                <a16:creationId xmlns:a16="http://schemas.microsoft.com/office/drawing/2014/main" id="{7987DCBE-6FFE-5C95-1CB9-BEABB546C189}"/>
              </a:ext>
            </a:extLst>
          </p:cNvPr>
          <p:cNvCxnSpPr/>
          <p:nvPr/>
        </p:nvCxnSpPr>
        <p:spPr bwMode="auto">
          <a:xfrm>
            <a:off x="1192366" y="4905375"/>
            <a:ext cx="10651987" cy="0"/>
          </a:xfrm>
          <a:prstGeom prst="straightConnector1">
            <a:avLst/>
          </a:prstGeom>
          <a:solidFill>
            <a:srgbClr val="003E89"/>
          </a:solidFill>
          <a:ln w="63500" cap="flat" cmpd="sng" algn="ctr">
            <a:solidFill>
              <a:schemeClr val="tx1"/>
            </a:solidFill>
            <a:prstDash val="solid"/>
            <a:round/>
            <a:headEnd type="arrow"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61">
            <a:extLst>
              <a:ext uri="{FF2B5EF4-FFF2-40B4-BE49-F238E27FC236}">
                <a16:creationId xmlns:a16="http://schemas.microsoft.com/office/drawing/2014/main" id="{8760CC84-CC69-7573-AA3C-35DC26F72A5E}"/>
              </a:ext>
            </a:extLst>
          </p:cNvPr>
          <p:cNvSpPr txBox="1"/>
          <p:nvPr/>
        </p:nvSpPr>
        <p:spPr>
          <a:xfrm>
            <a:off x="288278" y="4522315"/>
            <a:ext cx="1016625" cy="646331"/>
          </a:xfrm>
          <a:prstGeom prst="rect">
            <a:avLst/>
          </a:prstGeom>
          <a:noFill/>
        </p:spPr>
        <p:txBody>
          <a:bodyPr wrap="none" rtlCol="0">
            <a:spAutoFit/>
          </a:bodyPr>
          <a:lstStyle/>
          <a:p>
            <a:pPr defTabSz="1218896"/>
            <a:r>
              <a:rPr lang="de-DE" b="1" dirty="0">
                <a:solidFill>
                  <a:prstClr val="black"/>
                </a:solidFill>
                <a:latin typeface="+mn-lt"/>
              </a:rPr>
              <a:t>plasma </a:t>
            </a:r>
            <a:br>
              <a:rPr lang="de-DE" b="1" dirty="0">
                <a:solidFill>
                  <a:prstClr val="black"/>
                </a:solidFill>
                <a:latin typeface="+mn-lt"/>
              </a:rPr>
            </a:br>
            <a:r>
              <a:rPr lang="de-DE" b="1" dirty="0">
                <a:solidFill>
                  <a:prstClr val="black"/>
                </a:solidFill>
                <a:latin typeface="+mn-lt"/>
              </a:rPr>
              <a:t>density</a:t>
            </a:r>
          </a:p>
        </p:txBody>
      </p:sp>
      <p:cxnSp>
        <p:nvCxnSpPr>
          <p:cNvPr id="57" name="Gerader Verbinder 66">
            <a:extLst>
              <a:ext uri="{FF2B5EF4-FFF2-40B4-BE49-F238E27FC236}">
                <a16:creationId xmlns:a16="http://schemas.microsoft.com/office/drawing/2014/main" id="{A329B07E-F2A0-BCD6-B34A-CE3D5CD2A6F7}"/>
              </a:ext>
            </a:extLst>
          </p:cNvPr>
          <p:cNvCxnSpPr/>
          <p:nvPr/>
        </p:nvCxnSpPr>
        <p:spPr bwMode="auto">
          <a:xfrm>
            <a:off x="2440119" y="4785375"/>
            <a:ext cx="1" cy="240000"/>
          </a:xfrm>
          <a:prstGeom prst="line">
            <a:avLst/>
          </a:prstGeom>
          <a:solidFill>
            <a:srgbClr val="003E89"/>
          </a:solidFill>
          <a:ln w="635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feld 65">
            <a:extLst>
              <a:ext uri="{FF2B5EF4-FFF2-40B4-BE49-F238E27FC236}">
                <a16:creationId xmlns:a16="http://schemas.microsoft.com/office/drawing/2014/main" id="{1EE2E554-806A-2468-A5D4-7055148DA782}"/>
              </a:ext>
            </a:extLst>
          </p:cNvPr>
          <p:cNvSpPr txBox="1"/>
          <p:nvPr/>
        </p:nvSpPr>
        <p:spPr>
          <a:xfrm>
            <a:off x="5118213" y="4073139"/>
            <a:ext cx="2125903" cy="338553"/>
          </a:xfrm>
          <a:prstGeom prst="rect">
            <a:avLst/>
          </a:prstGeom>
          <a:noFill/>
        </p:spPr>
        <p:txBody>
          <a:bodyPr wrap="none" rtlCol="0">
            <a:spAutoFit/>
          </a:bodyPr>
          <a:lstStyle/>
          <a:p>
            <a:pPr defTabSz="1218896"/>
            <a:r>
              <a:rPr lang="de-DE" sz="1600" b="1" dirty="0">
                <a:solidFill>
                  <a:prstClr val="black"/>
                </a:solidFill>
                <a:latin typeface="+mn-lt"/>
              </a:rPr>
              <a:t>near-critical density</a:t>
            </a:r>
          </a:p>
        </p:txBody>
      </p:sp>
      <p:sp>
        <p:nvSpPr>
          <p:cNvPr id="130" name="Textfeld 65">
            <a:extLst>
              <a:ext uri="{FF2B5EF4-FFF2-40B4-BE49-F238E27FC236}">
                <a16:creationId xmlns:a16="http://schemas.microsoft.com/office/drawing/2014/main" id="{FE9309AB-4CBF-29AF-277C-2F66975043AF}"/>
              </a:ext>
            </a:extLst>
          </p:cNvPr>
          <p:cNvSpPr txBox="1"/>
          <p:nvPr/>
        </p:nvSpPr>
        <p:spPr>
          <a:xfrm>
            <a:off x="9447932" y="4071445"/>
            <a:ext cx="1941557" cy="338554"/>
          </a:xfrm>
          <a:prstGeom prst="rect">
            <a:avLst/>
          </a:prstGeom>
          <a:noFill/>
        </p:spPr>
        <p:txBody>
          <a:bodyPr wrap="none" rtlCol="0">
            <a:spAutoFit/>
          </a:bodyPr>
          <a:lstStyle/>
          <a:p>
            <a:pPr defTabSz="1218896"/>
            <a:r>
              <a:rPr lang="de-DE" sz="1600" b="1" dirty="0">
                <a:solidFill>
                  <a:prstClr val="black"/>
                </a:solidFill>
                <a:latin typeface="+mn-lt"/>
              </a:rPr>
              <a:t>transparent target</a:t>
            </a:r>
          </a:p>
        </p:txBody>
      </p:sp>
      <p:cxnSp>
        <p:nvCxnSpPr>
          <p:cNvPr id="131" name="Gerader Verbinder 66">
            <a:extLst>
              <a:ext uri="{FF2B5EF4-FFF2-40B4-BE49-F238E27FC236}">
                <a16:creationId xmlns:a16="http://schemas.microsoft.com/office/drawing/2014/main" id="{2125464F-B031-8EBA-E962-4DC94C0B3F74}"/>
              </a:ext>
            </a:extLst>
          </p:cNvPr>
          <p:cNvCxnSpPr/>
          <p:nvPr/>
        </p:nvCxnSpPr>
        <p:spPr bwMode="auto">
          <a:xfrm>
            <a:off x="6021940" y="4792217"/>
            <a:ext cx="1" cy="240000"/>
          </a:xfrm>
          <a:prstGeom prst="line">
            <a:avLst/>
          </a:prstGeom>
          <a:solidFill>
            <a:srgbClr val="003E89"/>
          </a:solidFill>
          <a:ln w="635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66">
            <a:extLst>
              <a:ext uri="{FF2B5EF4-FFF2-40B4-BE49-F238E27FC236}">
                <a16:creationId xmlns:a16="http://schemas.microsoft.com/office/drawing/2014/main" id="{3D0CAF7C-DF09-AEE7-4363-4B9A3A991E8B}"/>
              </a:ext>
            </a:extLst>
          </p:cNvPr>
          <p:cNvCxnSpPr/>
          <p:nvPr/>
        </p:nvCxnSpPr>
        <p:spPr bwMode="auto">
          <a:xfrm>
            <a:off x="10314022" y="4792217"/>
            <a:ext cx="1" cy="240000"/>
          </a:xfrm>
          <a:prstGeom prst="line">
            <a:avLst/>
          </a:prstGeom>
          <a:solidFill>
            <a:srgbClr val="003E89"/>
          </a:solidFill>
          <a:ln w="635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Rectangle 55">
            <a:extLst>
              <a:ext uri="{FF2B5EF4-FFF2-40B4-BE49-F238E27FC236}">
                <a16:creationId xmlns:a16="http://schemas.microsoft.com/office/drawing/2014/main" id="{F8CC42C7-155D-C5F6-88F1-098598EA89FF}"/>
              </a:ext>
            </a:extLst>
          </p:cNvPr>
          <p:cNvSpPr/>
          <p:nvPr/>
        </p:nvSpPr>
        <p:spPr>
          <a:xfrm>
            <a:off x="1920867" y="5268566"/>
            <a:ext cx="1466392" cy="798601"/>
          </a:xfrm>
          <a:prstGeom prst="rect">
            <a:avLst/>
          </a:prstGeom>
          <a:solidFill>
            <a:schemeClr val="bg1">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solidFill>
                <a:schemeClr val="bg1">
                  <a:lumMod val="50000"/>
                </a:schemeClr>
              </a:solidFill>
            </a:endParaRPr>
          </a:p>
        </p:txBody>
      </p:sp>
      <p:sp>
        <p:nvSpPr>
          <p:cNvPr id="134" name="Rechteck 30">
            <a:extLst>
              <a:ext uri="{FF2B5EF4-FFF2-40B4-BE49-F238E27FC236}">
                <a16:creationId xmlns:a16="http://schemas.microsoft.com/office/drawing/2014/main" id="{F7E577DC-244E-2845-C423-D9236D62448B}"/>
              </a:ext>
            </a:extLst>
          </p:cNvPr>
          <p:cNvSpPr/>
          <p:nvPr/>
        </p:nvSpPr>
        <p:spPr bwMode="auto">
          <a:xfrm flipH="1">
            <a:off x="1886068" y="5258371"/>
            <a:ext cx="8725544" cy="817348"/>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0800000" scaled="1"/>
            <a:tileRect/>
          </a:gradFill>
          <a:ln>
            <a:noFill/>
          </a:ln>
          <a:effectLst/>
        </p:spPr>
        <p:txBody>
          <a:bodyPr vert="horz" wrap="square" lIns="90000" tIns="46800" rIns="90000" bIns="46800" numCol="1" rtlCol="0" anchor="t" anchorCtr="0" compatLnSpc="1">
            <a:prstTxWarp prst="textNoShape">
              <a:avLst/>
            </a:prstTxWarp>
          </a:bodyPr>
          <a:lstStyle/>
          <a:p>
            <a:pPr defTabSz="914377" fontAlgn="base">
              <a:spcBef>
                <a:spcPct val="0"/>
              </a:spcBef>
              <a:spcAft>
                <a:spcPct val="0"/>
              </a:spcAft>
            </a:pPr>
            <a:endParaRPr lang="de-DE" dirty="0">
              <a:latin typeface="Arial" charset="0"/>
            </a:endParaRPr>
          </a:p>
        </p:txBody>
      </p:sp>
      <p:sp>
        <p:nvSpPr>
          <p:cNvPr id="135" name="TextBox 61">
            <a:extLst>
              <a:ext uri="{FF2B5EF4-FFF2-40B4-BE49-F238E27FC236}">
                <a16:creationId xmlns:a16="http://schemas.microsoft.com/office/drawing/2014/main" id="{CF40D79A-3044-856D-C991-6FB1BFD81E7B}"/>
              </a:ext>
            </a:extLst>
          </p:cNvPr>
          <p:cNvSpPr txBox="1"/>
          <p:nvPr/>
        </p:nvSpPr>
        <p:spPr>
          <a:xfrm>
            <a:off x="3389113" y="5310646"/>
            <a:ext cx="4757439" cy="523605"/>
          </a:xfrm>
          <a:prstGeom prst="rect">
            <a:avLst/>
          </a:prstGeom>
          <a:noFill/>
        </p:spPr>
        <p:txBody>
          <a:bodyPr wrap="square">
            <a:spAutoFit/>
          </a:bodyPr>
          <a:lstStyle/>
          <a:p>
            <a:pPr>
              <a:lnSpc>
                <a:spcPct val="150000"/>
              </a:lnSpc>
            </a:pPr>
            <a:r>
              <a:rPr lang="en-US" sz="2133" b="1" dirty="0">
                <a:solidFill>
                  <a:srgbClr val="005AA0"/>
                </a:solidFill>
                <a:latin typeface="+mn-lt"/>
                <a:ea typeface="Times New Roman"/>
                <a:cs typeface="Arial" pitchFamily="34" charset="0"/>
              </a:rPr>
              <a:t>pre-expansion by preceding light</a:t>
            </a:r>
          </a:p>
        </p:txBody>
      </p:sp>
      <p:sp>
        <p:nvSpPr>
          <p:cNvPr id="136" name="Textfeld 31">
            <a:extLst>
              <a:ext uri="{FF2B5EF4-FFF2-40B4-BE49-F238E27FC236}">
                <a16:creationId xmlns:a16="http://schemas.microsoft.com/office/drawing/2014/main" id="{BCE4C667-0AF6-ADA2-B84C-F64DD06134AF}"/>
              </a:ext>
            </a:extLst>
          </p:cNvPr>
          <p:cNvSpPr txBox="1"/>
          <p:nvPr/>
        </p:nvSpPr>
        <p:spPr>
          <a:xfrm>
            <a:off x="2175369" y="5436446"/>
            <a:ext cx="948492" cy="420564"/>
          </a:xfrm>
          <a:prstGeom prst="rect">
            <a:avLst/>
          </a:prstGeom>
          <a:noFill/>
        </p:spPr>
        <p:txBody>
          <a:bodyPr wrap="square" rtlCol="0">
            <a:spAutoFit/>
          </a:bodyPr>
          <a:lstStyle/>
          <a:p>
            <a:pPr algn="ctr"/>
            <a:r>
              <a:rPr lang="de-DE" sz="2133" b="1" dirty="0">
                <a:latin typeface="+mn-lt"/>
              </a:rPr>
              <a:t>foil</a:t>
            </a:r>
          </a:p>
        </p:txBody>
      </p:sp>
      <p:sp>
        <p:nvSpPr>
          <p:cNvPr id="137" name="Isosceles Triangle 79">
            <a:extLst>
              <a:ext uri="{FF2B5EF4-FFF2-40B4-BE49-F238E27FC236}">
                <a16:creationId xmlns:a16="http://schemas.microsoft.com/office/drawing/2014/main" id="{A4A4E7F3-E941-9C3B-6DE4-11CFD7BC5A0F}"/>
              </a:ext>
            </a:extLst>
          </p:cNvPr>
          <p:cNvSpPr/>
          <p:nvPr/>
        </p:nvSpPr>
        <p:spPr>
          <a:xfrm rot="5400000">
            <a:off x="799390" y="5027918"/>
            <a:ext cx="817347" cy="129908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8" name="Grafik 137">
            <a:extLst>
              <a:ext uri="{FF2B5EF4-FFF2-40B4-BE49-F238E27FC236}">
                <a16:creationId xmlns:a16="http://schemas.microsoft.com/office/drawing/2014/main" id="{C4EA2A81-F808-3F9C-28C0-BFE637C13733}"/>
              </a:ext>
            </a:extLst>
          </p:cNvPr>
          <p:cNvPicPr>
            <a:picLocks/>
          </p:cNvPicPr>
          <p:nvPr/>
        </p:nvPicPr>
        <p:blipFill>
          <a:blip r:embed="rId3"/>
          <a:stretch>
            <a:fillRect/>
          </a:stretch>
        </p:blipFill>
        <p:spPr>
          <a:xfrm>
            <a:off x="2269568" y="1361396"/>
            <a:ext cx="554400" cy="2217600"/>
          </a:xfrm>
          <a:prstGeom prst="rect">
            <a:avLst/>
          </a:prstGeom>
        </p:spPr>
      </p:pic>
      <p:pic>
        <p:nvPicPr>
          <p:cNvPr id="139" name="Grafik 138">
            <a:extLst>
              <a:ext uri="{FF2B5EF4-FFF2-40B4-BE49-F238E27FC236}">
                <a16:creationId xmlns:a16="http://schemas.microsoft.com/office/drawing/2014/main" id="{7BB0A3AA-2C47-6A26-0CC9-B304F0D98154}"/>
              </a:ext>
            </a:extLst>
          </p:cNvPr>
          <p:cNvPicPr>
            <a:picLocks noChangeAspect="1"/>
          </p:cNvPicPr>
          <p:nvPr/>
        </p:nvPicPr>
        <p:blipFill>
          <a:blip r:embed="rId4"/>
          <a:stretch>
            <a:fillRect/>
          </a:stretch>
        </p:blipFill>
        <p:spPr>
          <a:xfrm>
            <a:off x="2710242" y="1361396"/>
            <a:ext cx="114300" cy="2217600"/>
          </a:xfrm>
          <a:prstGeom prst="rect">
            <a:avLst/>
          </a:prstGeom>
        </p:spPr>
      </p:pic>
      <p:sp>
        <p:nvSpPr>
          <p:cNvPr id="140" name="Oval 6">
            <a:extLst>
              <a:ext uri="{FF2B5EF4-FFF2-40B4-BE49-F238E27FC236}">
                <a16:creationId xmlns:a16="http://schemas.microsoft.com/office/drawing/2014/main" id="{66229ED2-ABCE-3B98-0F4C-9A2441E64AE7}"/>
              </a:ext>
            </a:extLst>
          </p:cNvPr>
          <p:cNvSpPr/>
          <p:nvPr/>
        </p:nvSpPr>
        <p:spPr bwMode="auto">
          <a:xfrm>
            <a:off x="1945985" y="202135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sp>
        <p:nvSpPr>
          <p:cNvPr id="141" name="Rectangle 7">
            <a:extLst>
              <a:ext uri="{FF2B5EF4-FFF2-40B4-BE49-F238E27FC236}">
                <a16:creationId xmlns:a16="http://schemas.microsoft.com/office/drawing/2014/main" id="{C5435C72-0AC7-BC40-A4DA-195BAAEB1AB1}"/>
              </a:ext>
            </a:extLst>
          </p:cNvPr>
          <p:cNvSpPr>
            <a:spLocks noChangeArrowheads="1"/>
          </p:cNvSpPr>
          <p:nvPr/>
        </p:nvSpPr>
        <p:spPr bwMode="auto">
          <a:xfrm>
            <a:off x="1804714" y="1361396"/>
            <a:ext cx="464280" cy="2217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endParaRPr lang="de-LI" sz="1200"/>
          </a:p>
        </p:txBody>
      </p:sp>
      <p:cxnSp>
        <p:nvCxnSpPr>
          <p:cNvPr id="142" name="Gerade Verbindung 32">
            <a:extLst>
              <a:ext uri="{FF2B5EF4-FFF2-40B4-BE49-F238E27FC236}">
                <a16:creationId xmlns:a16="http://schemas.microsoft.com/office/drawing/2014/main" id="{1865B2D1-21F0-8DA4-3FFD-371AA2B3C692}"/>
              </a:ext>
            </a:extLst>
          </p:cNvPr>
          <p:cNvCxnSpPr>
            <a:cxnSpLocks/>
          </p:cNvCxnSpPr>
          <p:nvPr/>
        </p:nvCxnSpPr>
        <p:spPr>
          <a:xfrm>
            <a:off x="3613997" y="823330"/>
            <a:ext cx="0" cy="3453693"/>
          </a:xfrm>
          <a:prstGeom prst="straightConnector1">
            <a:avLst/>
          </a:prstGeom>
          <a:ln w="76200">
            <a:solidFill>
              <a:srgbClr val="F0781E"/>
            </a:solidFill>
            <a:prstDash val="sysDash"/>
          </a:ln>
        </p:spPr>
      </p:cxnSp>
      <p:cxnSp>
        <p:nvCxnSpPr>
          <p:cNvPr id="143" name="Gerade Verbindung 32">
            <a:extLst>
              <a:ext uri="{FF2B5EF4-FFF2-40B4-BE49-F238E27FC236}">
                <a16:creationId xmlns:a16="http://schemas.microsoft.com/office/drawing/2014/main" id="{F99C714D-7EA2-158D-9AF7-1E1949415A96}"/>
              </a:ext>
            </a:extLst>
          </p:cNvPr>
          <p:cNvCxnSpPr>
            <a:cxnSpLocks/>
          </p:cNvCxnSpPr>
          <p:nvPr/>
        </p:nvCxnSpPr>
        <p:spPr>
          <a:xfrm>
            <a:off x="7824953" y="823330"/>
            <a:ext cx="0" cy="3499047"/>
          </a:xfrm>
          <a:prstGeom prst="straightConnector1">
            <a:avLst/>
          </a:prstGeom>
          <a:ln w="76200">
            <a:solidFill>
              <a:srgbClr val="F0781E"/>
            </a:solidFill>
            <a:prstDash val="sysDash"/>
          </a:ln>
        </p:spPr>
      </p:cxnSp>
      <p:sp>
        <p:nvSpPr>
          <p:cNvPr id="144" name="Isosceles Triangle 116">
            <a:extLst>
              <a:ext uri="{FF2B5EF4-FFF2-40B4-BE49-F238E27FC236}">
                <a16:creationId xmlns:a16="http://schemas.microsoft.com/office/drawing/2014/main" id="{1378ABB0-AC09-207B-A0C9-2A1702C76F6E}"/>
              </a:ext>
            </a:extLst>
          </p:cNvPr>
          <p:cNvSpPr/>
          <p:nvPr/>
        </p:nvSpPr>
        <p:spPr>
          <a:xfrm rot="3313060" flipH="1">
            <a:off x="561165" y="2004534"/>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Isosceles Triangle 116">
            <a:extLst>
              <a:ext uri="{FF2B5EF4-FFF2-40B4-BE49-F238E27FC236}">
                <a16:creationId xmlns:a16="http://schemas.microsoft.com/office/drawing/2014/main" id="{D484C97C-1DD4-1F74-8797-71F407053D3D}"/>
              </a:ext>
            </a:extLst>
          </p:cNvPr>
          <p:cNvSpPr/>
          <p:nvPr/>
        </p:nvSpPr>
        <p:spPr>
          <a:xfrm rot="18286940" flipH="1" flipV="1">
            <a:off x="560591" y="901555"/>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6" name="Grafik 145">
            <a:extLst>
              <a:ext uri="{FF2B5EF4-FFF2-40B4-BE49-F238E27FC236}">
                <a16:creationId xmlns:a16="http://schemas.microsoft.com/office/drawing/2014/main" id="{88B45923-3A8C-1B6E-0964-05D3AA24722F}"/>
              </a:ext>
            </a:extLst>
          </p:cNvPr>
          <p:cNvPicPr>
            <a:picLocks/>
          </p:cNvPicPr>
          <p:nvPr/>
        </p:nvPicPr>
        <p:blipFill>
          <a:blip r:embed="rId3"/>
          <a:stretch>
            <a:fillRect/>
          </a:stretch>
        </p:blipFill>
        <p:spPr>
          <a:xfrm>
            <a:off x="5731919" y="1361396"/>
            <a:ext cx="554400" cy="2217600"/>
          </a:xfrm>
          <a:prstGeom prst="rect">
            <a:avLst/>
          </a:prstGeom>
        </p:spPr>
      </p:pic>
      <p:pic>
        <p:nvPicPr>
          <p:cNvPr id="147" name="Grafik 146">
            <a:extLst>
              <a:ext uri="{FF2B5EF4-FFF2-40B4-BE49-F238E27FC236}">
                <a16:creationId xmlns:a16="http://schemas.microsoft.com/office/drawing/2014/main" id="{AE322323-28ED-9AA8-FFEE-019AFE5C7032}"/>
              </a:ext>
            </a:extLst>
          </p:cNvPr>
          <p:cNvPicPr>
            <a:picLocks noChangeAspect="1"/>
          </p:cNvPicPr>
          <p:nvPr/>
        </p:nvPicPr>
        <p:blipFill>
          <a:blip r:embed="rId4"/>
          <a:stretch>
            <a:fillRect/>
          </a:stretch>
        </p:blipFill>
        <p:spPr>
          <a:xfrm>
            <a:off x="6172593" y="1361396"/>
            <a:ext cx="114300" cy="2217600"/>
          </a:xfrm>
          <a:prstGeom prst="rect">
            <a:avLst/>
          </a:prstGeom>
        </p:spPr>
      </p:pic>
      <p:sp>
        <p:nvSpPr>
          <p:cNvPr id="148" name="Oval 6">
            <a:extLst>
              <a:ext uri="{FF2B5EF4-FFF2-40B4-BE49-F238E27FC236}">
                <a16:creationId xmlns:a16="http://schemas.microsoft.com/office/drawing/2014/main" id="{B1EF0315-B4E1-9146-DFD8-BA16134256D3}"/>
              </a:ext>
            </a:extLst>
          </p:cNvPr>
          <p:cNvSpPr/>
          <p:nvPr/>
        </p:nvSpPr>
        <p:spPr bwMode="auto">
          <a:xfrm>
            <a:off x="5682656" y="200611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cxnSp>
        <p:nvCxnSpPr>
          <p:cNvPr id="149" name="Gerade Verbindung mit Pfeil 148">
            <a:extLst>
              <a:ext uri="{FF2B5EF4-FFF2-40B4-BE49-F238E27FC236}">
                <a16:creationId xmlns:a16="http://schemas.microsoft.com/office/drawing/2014/main" id="{9302E652-BE9A-10D7-B11C-980835493FAB}"/>
              </a:ext>
            </a:extLst>
          </p:cNvPr>
          <p:cNvCxnSpPr>
            <a:cxnSpLocks/>
          </p:cNvCxnSpPr>
          <p:nvPr/>
        </p:nvCxnSpPr>
        <p:spPr>
          <a:xfrm flipV="1">
            <a:off x="505273" y="277829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6B55F25D-23FD-E48D-BDCB-DE18D047A50D}"/>
              </a:ext>
            </a:extLst>
          </p:cNvPr>
          <p:cNvCxnSpPr>
            <a:cxnSpLocks/>
          </p:cNvCxnSpPr>
          <p:nvPr/>
        </p:nvCxnSpPr>
        <p:spPr>
          <a:xfrm flipH="1" flipV="1">
            <a:off x="505273" y="1100008"/>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Isosceles Triangle 116">
            <a:extLst>
              <a:ext uri="{FF2B5EF4-FFF2-40B4-BE49-F238E27FC236}">
                <a16:creationId xmlns:a16="http://schemas.microsoft.com/office/drawing/2014/main" id="{27EADF77-C5D6-C959-7111-20C7E76EA71A}"/>
              </a:ext>
            </a:extLst>
          </p:cNvPr>
          <p:cNvSpPr/>
          <p:nvPr/>
        </p:nvSpPr>
        <p:spPr>
          <a:xfrm rot="3313060" flipH="1">
            <a:off x="4292513" y="1985115"/>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2" name="Gerade Verbindung mit Pfeil 151">
            <a:extLst>
              <a:ext uri="{FF2B5EF4-FFF2-40B4-BE49-F238E27FC236}">
                <a16:creationId xmlns:a16="http://schemas.microsoft.com/office/drawing/2014/main" id="{21CD7DDA-ADDB-0BBF-82C3-46DDBC746B29}"/>
              </a:ext>
            </a:extLst>
          </p:cNvPr>
          <p:cNvCxnSpPr>
            <a:cxnSpLocks/>
          </p:cNvCxnSpPr>
          <p:nvPr/>
        </p:nvCxnSpPr>
        <p:spPr>
          <a:xfrm flipV="1">
            <a:off x="4239226" y="277829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3" name="Grafik 152">
            <a:extLst>
              <a:ext uri="{FF2B5EF4-FFF2-40B4-BE49-F238E27FC236}">
                <a16:creationId xmlns:a16="http://schemas.microsoft.com/office/drawing/2014/main" id="{FFD9B03D-EC61-0B87-58E1-A21C58CD5382}"/>
              </a:ext>
            </a:extLst>
          </p:cNvPr>
          <p:cNvPicPr>
            <a:picLocks/>
          </p:cNvPicPr>
          <p:nvPr/>
        </p:nvPicPr>
        <p:blipFill>
          <a:blip r:embed="rId3"/>
          <a:stretch>
            <a:fillRect/>
          </a:stretch>
        </p:blipFill>
        <p:spPr>
          <a:xfrm>
            <a:off x="9968815" y="1361396"/>
            <a:ext cx="554400" cy="2217600"/>
          </a:xfrm>
          <a:prstGeom prst="rect">
            <a:avLst/>
          </a:prstGeom>
        </p:spPr>
      </p:pic>
      <p:pic>
        <p:nvPicPr>
          <p:cNvPr id="154" name="Grafik 153">
            <a:extLst>
              <a:ext uri="{FF2B5EF4-FFF2-40B4-BE49-F238E27FC236}">
                <a16:creationId xmlns:a16="http://schemas.microsoft.com/office/drawing/2014/main" id="{6645A2AE-2C4E-0A33-832E-CBA8C4B70314}"/>
              </a:ext>
            </a:extLst>
          </p:cNvPr>
          <p:cNvPicPr>
            <a:picLocks noChangeAspect="1"/>
          </p:cNvPicPr>
          <p:nvPr/>
        </p:nvPicPr>
        <p:blipFill>
          <a:blip r:embed="rId4"/>
          <a:stretch>
            <a:fillRect/>
          </a:stretch>
        </p:blipFill>
        <p:spPr>
          <a:xfrm>
            <a:off x="10409489" y="1361396"/>
            <a:ext cx="114300" cy="2217600"/>
          </a:xfrm>
          <a:prstGeom prst="rect">
            <a:avLst/>
          </a:prstGeom>
        </p:spPr>
      </p:pic>
      <p:sp>
        <p:nvSpPr>
          <p:cNvPr id="155" name="Oval 6">
            <a:extLst>
              <a:ext uri="{FF2B5EF4-FFF2-40B4-BE49-F238E27FC236}">
                <a16:creationId xmlns:a16="http://schemas.microsoft.com/office/drawing/2014/main" id="{41BF65DA-92C7-5801-AED5-2C632AD720C3}"/>
              </a:ext>
            </a:extLst>
          </p:cNvPr>
          <p:cNvSpPr/>
          <p:nvPr/>
        </p:nvSpPr>
        <p:spPr bwMode="auto">
          <a:xfrm>
            <a:off x="9919552" y="2006112"/>
            <a:ext cx="624696" cy="923925"/>
          </a:xfrm>
          <a:prstGeom prst="ellipse">
            <a:avLst/>
          </a:prstGeom>
          <a:gradFill>
            <a:gsLst>
              <a:gs pos="0">
                <a:srgbClr val="FFFF00"/>
              </a:gs>
              <a:gs pos="72000">
                <a:srgbClr val="FF0000">
                  <a:alpha val="75000"/>
                </a:srgbClr>
              </a:gs>
              <a:gs pos="85000">
                <a:schemeClr val="bg1">
                  <a:lumMod val="65000"/>
                </a:schemeClr>
              </a:gs>
            </a:gsLst>
            <a:path path="shape">
              <a:fillToRect l="50000" t="50000" r="50000" b="50000"/>
            </a:path>
          </a:gradFill>
          <a:ln w="9525" cap="flat" cmpd="sng" algn="ctr">
            <a:noFill/>
            <a:prstDash val="solid"/>
            <a:round/>
            <a:headEnd type="none" w="med" len="med"/>
            <a:tailEnd type="none" w="med" len="med"/>
          </a:ln>
          <a:effectLst/>
        </p:spPr>
        <p:txBody>
          <a:bodyPr/>
          <a:lstStyle/>
          <a:p>
            <a:pPr algn="l">
              <a:defRPr/>
            </a:pPr>
            <a:endParaRPr lang="de-LI" sz="1200">
              <a:latin typeface="Arial" charset="0"/>
            </a:endParaRPr>
          </a:p>
        </p:txBody>
      </p:sp>
      <p:sp>
        <p:nvSpPr>
          <p:cNvPr id="156" name="Isosceles Triangle 116">
            <a:extLst>
              <a:ext uri="{FF2B5EF4-FFF2-40B4-BE49-F238E27FC236}">
                <a16:creationId xmlns:a16="http://schemas.microsoft.com/office/drawing/2014/main" id="{5108F3D7-68BF-E76B-EE9E-1DC9BAD92308}"/>
              </a:ext>
            </a:extLst>
          </p:cNvPr>
          <p:cNvSpPr/>
          <p:nvPr/>
        </p:nvSpPr>
        <p:spPr>
          <a:xfrm rot="3313060" flipH="1">
            <a:off x="8513953" y="2030469"/>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Isosceles Triangle 116">
            <a:extLst>
              <a:ext uri="{FF2B5EF4-FFF2-40B4-BE49-F238E27FC236}">
                <a16:creationId xmlns:a16="http://schemas.microsoft.com/office/drawing/2014/main" id="{9FE60021-9529-C7C4-C8DD-EF3E41E93BBF}"/>
              </a:ext>
            </a:extLst>
          </p:cNvPr>
          <p:cNvSpPr/>
          <p:nvPr/>
        </p:nvSpPr>
        <p:spPr>
          <a:xfrm rot="3313060" flipV="1">
            <a:off x="10069584" y="976369"/>
            <a:ext cx="1800679" cy="1977046"/>
          </a:xfrm>
          <a:prstGeom prst="triangle">
            <a:avLst>
              <a:gd name="adj" fmla="val 49295"/>
            </a:avLst>
          </a:prstGeom>
          <a:gradFill flip="none" rotWithShape="1">
            <a:gsLst>
              <a:gs pos="97000">
                <a:srgbClr val="FA7EEB">
                  <a:alpha val="80000"/>
                </a:srgbClr>
              </a:gs>
              <a:gs pos="22000">
                <a:srgbClr val="FF0000">
                  <a:lumMod val="100000"/>
                  <a:alpha val="8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8" name="Gerade Verbindung mit Pfeil 157">
            <a:extLst>
              <a:ext uri="{FF2B5EF4-FFF2-40B4-BE49-F238E27FC236}">
                <a16:creationId xmlns:a16="http://schemas.microsoft.com/office/drawing/2014/main" id="{2FC8B005-F93B-2245-A007-8F40FD6F9A4F}"/>
              </a:ext>
            </a:extLst>
          </p:cNvPr>
          <p:cNvCxnSpPr>
            <a:cxnSpLocks/>
          </p:cNvCxnSpPr>
          <p:nvPr/>
        </p:nvCxnSpPr>
        <p:spPr>
          <a:xfrm flipV="1">
            <a:off x="8559345" y="2778293"/>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Gerade Verbindung mit Pfeil 158">
            <a:extLst>
              <a:ext uri="{FF2B5EF4-FFF2-40B4-BE49-F238E27FC236}">
                <a16:creationId xmlns:a16="http://schemas.microsoft.com/office/drawing/2014/main" id="{1C74D339-7257-834C-7BC5-C072DEA79210}"/>
              </a:ext>
            </a:extLst>
          </p:cNvPr>
          <p:cNvCxnSpPr>
            <a:cxnSpLocks/>
          </p:cNvCxnSpPr>
          <p:nvPr/>
        </p:nvCxnSpPr>
        <p:spPr>
          <a:xfrm flipV="1">
            <a:off x="10765766" y="1152691"/>
            <a:ext cx="1208356" cy="9618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ne&gt;ync">
                <a:extLst>
                  <a:ext uri="{FF2B5EF4-FFF2-40B4-BE49-F238E27FC236}">
                    <a16:creationId xmlns:a16="http://schemas.microsoft.com/office/drawing/2014/main" id="{07F1EFCF-6283-17EC-5ED6-42604E9CAE99}"/>
                  </a:ext>
                </a:extLst>
              </p:cNvPr>
              <p:cNvSpPr txBox="1"/>
              <p:nvPr/>
            </p:nvSpPr>
            <p:spPr>
              <a:xfrm>
                <a:off x="1903911" y="803626"/>
                <a:ext cx="100014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en-US" b="1" i="1">
                          <a:latin typeface="Cambria Math" panose="02040503050406030204" pitchFamily="18" charset="0"/>
                          <a:ea typeface="Cambria Math" panose="02040503050406030204" pitchFamily="18" charset="0"/>
                        </a:rPr>
                        <m:t>&gt;</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163" name="ne&gt;ync">
                <a:extLst>
                  <a:ext uri="{FF2B5EF4-FFF2-40B4-BE49-F238E27FC236}">
                    <a16:creationId xmlns:a16="http://schemas.microsoft.com/office/drawing/2014/main" id="{07F1EFCF-6283-17EC-5ED6-42604E9CAE99}"/>
                  </a:ext>
                </a:extLst>
              </p:cNvPr>
              <p:cNvSpPr txBox="1">
                <a:spLocks noRot="1" noChangeAspect="1" noMove="1" noResize="1" noEditPoints="1" noAdjustHandles="1" noChangeArrowheads="1" noChangeShapeType="1" noTextEdit="1"/>
              </p:cNvSpPr>
              <p:nvPr/>
            </p:nvSpPr>
            <p:spPr>
              <a:xfrm>
                <a:off x="1903911" y="803626"/>
                <a:ext cx="1000146" cy="276999"/>
              </a:xfrm>
              <a:prstGeom prst="rect">
                <a:avLst/>
              </a:prstGeom>
              <a:blipFill>
                <a:blip r:embed="rId5"/>
                <a:stretch>
                  <a:fillRect l="-2439" r="-1220" b="-2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ne&gt;ync">
                <a:extLst>
                  <a:ext uri="{FF2B5EF4-FFF2-40B4-BE49-F238E27FC236}">
                    <a16:creationId xmlns:a16="http://schemas.microsoft.com/office/drawing/2014/main" id="{1EB1EBA7-946B-8812-85A8-1B4180B9E281}"/>
                  </a:ext>
                </a:extLst>
              </p:cNvPr>
              <p:cNvSpPr txBox="1"/>
              <p:nvPr/>
            </p:nvSpPr>
            <p:spPr>
              <a:xfrm>
                <a:off x="5537411" y="809091"/>
                <a:ext cx="91518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de-DE" b="1" i="1" smtClean="0">
                          <a:latin typeface="Cambria Math" panose="02040503050406030204" pitchFamily="18" charset="0"/>
                        </a:rPr>
                        <m:t>~ </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164" name="ne&gt;ync">
                <a:extLst>
                  <a:ext uri="{FF2B5EF4-FFF2-40B4-BE49-F238E27FC236}">
                    <a16:creationId xmlns:a16="http://schemas.microsoft.com/office/drawing/2014/main" id="{1EB1EBA7-946B-8812-85A8-1B4180B9E281}"/>
                  </a:ext>
                </a:extLst>
              </p:cNvPr>
              <p:cNvSpPr txBox="1">
                <a:spLocks noRot="1" noChangeAspect="1" noMove="1" noResize="1" noEditPoints="1" noAdjustHandles="1" noChangeArrowheads="1" noChangeShapeType="1" noTextEdit="1"/>
              </p:cNvSpPr>
              <p:nvPr/>
            </p:nvSpPr>
            <p:spPr>
              <a:xfrm>
                <a:off x="5537411" y="809091"/>
                <a:ext cx="915186" cy="276999"/>
              </a:xfrm>
              <a:prstGeom prst="rect">
                <a:avLst/>
              </a:prstGeom>
              <a:blipFill>
                <a:blip r:embed="rId6"/>
                <a:stretch>
                  <a:fillRect l="-2667" r="-1333" b="-244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5" name="ne&gt;ync">
                <a:extLst>
                  <a:ext uri="{FF2B5EF4-FFF2-40B4-BE49-F238E27FC236}">
                    <a16:creationId xmlns:a16="http://schemas.microsoft.com/office/drawing/2014/main" id="{0BAADC43-72C0-2C89-4552-69185DAF4D11}"/>
                  </a:ext>
                </a:extLst>
              </p:cNvPr>
              <p:cNvSpPr txBox="1"/>
              <p:nvPr/>
            </p:nvSpPr>
            <p:spPr>
              <a:xfrm>
                <a:off x="9468742" y="803626"/>
                <a:ext cx="1000146" cy="276999"/>
              </a:xfrm>
              <a:prstGeom prst="rect">
                <a:avLst/>
              </a:prstGeom>
              <a:solidFill>
                <a:schemeClr val="bg1">
                  <a:alpha val="64000"/>
                </a:schemeClr>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𝒏</m:t>
                          </m:r>
                        </m:e>
                        <m:sub>
                          <m:r>
                            <a:rPr lang="en-US" b="1" i="1">
                              <a:latin typeface="Cambria Math" panose="02040503050406030204" pitchFamily="18" charset="0"/>
                            </a:rPr>
                            <m:t>𝒆</m:t>
                          </m:r>
                        </m:sub>
                      </m:sSub>
                      <m:r>
                        <a:rPr lang="de-DE" b="1" i="1" smtClean="0">
                          <a:latin typeface="Cambria Math" panose="02040503050406030204" pitchFamily="18" charset="0"/>
                        </a:rPr>
                        <m:t>&lt;</m:t>
                      </m:r>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𝜸</m:t>
                          </m:r>
                          <m:r>
                            <a:rPr lang="en-US" b="1" i="1">
                              <a:latin typeface="Cambria Math" panose="02040503050406030204" pitchFamily="18" charset="0"/>
                              <a:ea typeface="Cambria Math" panose="02040503050406030204" pitchFamily="18" charset="0"/>
                            </a:rPr>
                            <m:t>𝒏</m:t>
                          </m:r>
                        </m:e>
                        <m:sub>
                          <m:r>
                            <a:rPr lang="en-US" b="1" i="1">
                              <a:latin typeface="Cambria Math" panose="02040503050406030204" pitchFamily="18" charset="0"/>
                              <a:ea typeface="Cambria Math" panose="02040503050406030204" pitchFamily="18" charset="0"/>
                            </a:rPr>
                            <m:t>𝒄</m:t>
                          </m:r>
                        </m:sub>
                      </m:sSub>
                    </m:oMath>
                  </m:oMathPara>
                </a14:m>
                <a:endParaRPr lang="de-DE" b="1" dirty="0"/>
              </a:p>
            </p:txBody>
          </p:sp>
        </mc:Choice>
        <mc:Fallback xmlns="">
          <p:sp>
            <p:nvSpPr>
              <p:cNvPr id="165" name="ne&gt;ync">
                <a:extLst>
                  <a:ext uri="{FF2B5EF4-FFF2-40B4-BE49-F238E27FC236}">
                    <a16:creationId xmlns:a16="http://schemas.microsoft.com/office/drawing/2014/main" id="{0BAADC43-72C0-2C89-4552-69185DAF4D11}"/>
                  </a:ext>
                </a:extLst>
              </p:cNvPr>
              <p:cNvSpPr txBox="1">
                <a:spLocks noRot="1" noChangeAspect="1" noMove="1" noResize="1" noEditPoints="1" noAdjustHandles="1" noChangeArrowheads="1" noChangeShapeType="1" noTextEdit="1"/>
              </p:cNvSpPr>
              <p:nvPr/>
            </p:nvSpPr>
            <p:spPr>
              <a:xfrm>
                <a:off x="9468742" y="803626"/>
                <a:ext cx="1000146" cy="276999"/>
              </a:xfrm>
              <a:prstGeom prst="rect">
                <a:avLst/>
              </a:prstGeom>
              <a:blipFill>
                <a:blip r:embed="rId7"/>
                <a:stretch>
                  <a:fillRect l="-2439" r="-1220" b="-24444"/>
                </a:stretch>
              </a:blipFill>
            </p:spPr>
            <p:txBody>
              <a:bodyPr/>
              <a:lstStyle/>
              <a:p>
                <a:r>
                  <a:rPr lang="en-GB">
                    <a:noFill/>
                  </a:rPr>
                  <a:t> </a:t>
                </a:r>
              </a:p>
            </p:txBody>
          </p:sp>
        </mc:Fallback>
      </mc:AlternateContent>
      <p:sp>
        <p:nvSpPr>
          <p:cNvPr id="3" name="Textfeld 62">
            <a:extLst>
              <a:ext uri="{FF2B5EF4-FFF2-40B4-BE49-F238E27FC236}">
                <a16:creationId xmlns:a16="http://schemas.microsoft.com/office/drawing/2014/main" id="{88C7B81C-A4E0-49F9-9DC6-E9F63F5EF990}"/>
              </a:ext>
            </a:extLst>
          </p:cNvPr>
          <p:cNvSpPr txBox="1"/>
          <p:nvPr/>
        </p:nvSpPr>
        <p:spPr>
          <a:xfrm>
            <a:off x="1714332" y="4073138"/>
            <a:ext cx="1473480" cy="338554"/>
          </a:xfrm>
          <a:prstGeom prst="rect">
            <a:avLst/>
          </a:prstGeom>
          <a:noFill/>
        </p:spPr>
        <p:txBody>
          <a:bodyPr wrap="none" rtlCol="0">
            <a:spAutoFit/>
          </a:bodyPr>
          <a:lstStyle/>
          <a:p>
            <a:pPr defTabSz="1218896"/>
            <a:r>
              <a:rPr lang="de-DE" sz="1600" b="1" dirty="0" err="1">
                <a:solidFill>
                  <a:prstClr val="black"/>
                </a:solidFill>
                <a:latin typeface="+mn-lt"/>
              </a:rPr>
              <a:t>opaque</a:t>
            </a:r>
            <a:r>
              <a:rPr lang="de-DE" sz="1600" b="1" dirty="0">
                <a:solidFill>
                  <a:prstClr val="black"/>
                </a:solidFill>
                <a:latin typeface="+mn-lt"/>
              </a:rPr>
              <a:t> </a:t>
            </a:r>
            <a:r>
              <a:rPr lang="de-DE" sz="1600" b="1" dirty="0" err="1">
                <a:solidFill>
                  <a:prstClr val="black"/>
                </a:solidFill>
                <a:latin typeface="+mn-lt"/>
              </a:rPr>
              <a:t>arget</a:t>
            </a:r>
            <a:endParaRPr lang="de-DE" sz="1600" b="1" dirty="0">
              <a:solidFill>
                <a:prstClr val="black"/>
              </a:solidFill>
              <a:latin typeface="+mn-lt"/>
            </a:endParaRPr>
          </a:p>
        </p:txBody>
      </p:sp>
      <p:sp>
        <p:nvSpPr>
          <p:cNvPr id="5" name="Pfeil nach rechts 24">
            <a:extLst>
              <a:ext uri="{FF2B5EF4-FFF2-40B4-BE49-F238E27FC236}">
                <a16:creationId xmlns:a16="http://schemas.microsoft.com/office/drawing/2014/main" id="{6CE48E57-A97B-B3D7-B987-28192233D545}"/>
              </a:ext>
            </a:extLst>
          </p:cNvPr>
          <p:cNvSpPr/>
          <p:nvPr/>
        </p:nvSpPr>
        <p:spPr>
          <a:xfrm>
            <a:off x="6901323" y="4469513"/>
            <a:ext cx="2782583" cy="288000"/>
          </a:xfrm>
          <a:prstGeom prst="right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de-DE" dirty="0" err="1">
                <a:solidFill>
                  <a:prstClr val="white"/>
                </a:solidFill>
                <a:latin typeface="Aptos" panose="020B0004020202020204" pitchFamily="34" charset="0"/>
              </a:rPr>
              <a:t>propagation</a:t>
            </a:r>
            <a:r>
              <a:rPr lang="de-DE" dirty="0">
                <a:solidFill>
                  <a:prstClr val="white"/>
                </a:solidFill>
                <a:latin typeface="Aptos" panose="020B0004020202020204" pitchFamily="34" charset="0"/>
              </a:rPr>
              <a:t>/</a:t>
            </a:r>
            <a:r>
              <a:rPr lang="de-DE" dirty="0" err="1">
                <a:solidFill>
                  <a:prstClr val="white"/>
                </a:solidFill>
                <a:latin typeface="Aptos" panose="020B0004020202020204" pitchFamily="34" charset="0"/>
              </a:rPr>
              <a:t>volumetric</a:t>
            </a:r>
            <a:endParaRPr lang="de-DE" dirty="0">
              <a:solidFill>
                <a:prstClr val="white"/>
              </a:solidFill>
              <a:latin typeface="Aptos" panose="020B0004020202020204" pitchFamily="34" charset="0"/>
            </a:endParaRPr>
          </a:p>
        </p:txBody>
      </p:sp>
      <p:sp>
        <p:nvSpPr>
          <p:cNvPr id="6" name="Pfeil nach rechts 25">
            <a:extLst>
              <a:ext uri="{FF2B5EF4-FFF2-40B4-BE49-F238E27FC236}">
                <a16:creationId xmlns:a16="http://schemas.microsoft.com/office/drawing/2014/main" id="{BC42AFC4-F770-4098-7537-609740E90002}"/>
              </a:ext>
            </a:extLst>
          </p:cNvPr>
          <p:cNvSpPr/>
          <p:nvPr/>
        </p:nvSpPr>
        <p:spPr>
          <a:xfrm flipH="1">
            <a:off x="2600424" y="4461299"/>
            <a:ext cx="2782583" cy="288000"/>
          </a:xfrm>
          <a:prstGeom prst="rightArrow">
            <a:avLst>
              <a:gd name="adj1" fmla="val 10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de-DE" dirty="0" err="1">
                <a:solidFill>
                  <a:prstClr val="white"/>
                </a:solidFill>
                <a:latin typeface="Aptos" panose="020B0004020202020204" pitchFamily="34" charset="0"/>
              </a:rPr>
              <a:t>skin</a:t>
            </a:r>
            <a:r>
              <a:rPr lang="de-DE" dirty="0">
                <a:solidFill>
                  <a:prstClr val="white"/>
                </a:solidFill>
                <a:latin typeface="Aptos" panose="020B0004020202020204" pitchFamily="34" charset="0"/>
              </a:rPr>
              <a:t> </a:t>
            </a:r>
            <a:r>
              <a:rPr lang="de-DE" dirty="0" err="1">
                <a:solidFill>
                  <a:prstClr val="white"/>
                </a:solidFill>
                <a:latin typeface="Aptos" panose="020B0004020202020204" pitchFamily="34" charset="0"/>
              </a:rPr>
              <a:t>depth</a:t>
            </a:r>
            <a:r>
              <a:rPr lang="de-DE" dirty="0">
                <a:solidFill>
                  <a:prstClr val="white"/>
                </a:solidFill>
                <a:latin typeface="Aptos" panose="020B0004020202020204" pitchFamily="34" charset="0"/>
              </a:rPr>
              <a:t> </a:t>
            </a:r>
            <a:r>
              <a:rPr lang="de-DE" dirty="0" err="1">
                <a:solidFill>
                  <a:prstClr val="white"/>
                </a:solidFill>
                <a:latin typeface="Aptos" panose="020B0004020202020204" pitchFamily="34" charset="0"/>
              </a:rPr>
              <a:t>interaction</a:t>
            </a:r>
            <a:endParaRPr lang="de-DE" dirty="0">
              <a:solidFill>
                <a:prstClr val="white"/>
              </a:solidFill>
              <a:latin typeface="Aptos" panose="020B0004020202020204" pitchFamily="34" charset="0"/>
            </a:endParaRPr>
          </a:p>
        </p:txBody>
      </p:sp>
    </p:spTree>
    <p:extLst>
      <p:ext uri="{BB962C8B-B14F-4D97-AF65-F5344CB8AC3E}">
        <p14:creationId xmlns:p14="http://schemas.microsoft.com/office/powerpoint/2010/main" val="303417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fade">
                                      <p:cBhvr>
                                        <p:cTn id="16" dur="500"/>
                                        <p:tgtEl>
                                          <p:spTgt spid="131"/>
                                        </p:tgtEl>
                                      </p:cBhvr>
                                    </p:animEffect>
                                  </p:childTnLst>
                                </p:cTn>
                              </p:par>
                              <p:par>
                                <p:cTn id="17" presetID="10"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500"/>
                                        <p:tgtEl>
                                          <p:spTgt spid="13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6"/>
                                        </p:tgtEl>
                                        <p:attrNameLst>
                                          <p:attrName>style.visibility</p:attrName>
                                        </p:attrNameLst>
                                      </p:cBhvr>
                                      <p:to>
                                        <p:strVal val="visible"/>
                                      </p:to>
                                    </p:set>
                                    <p:animEffect transition="in" filter="fade">
                                      <p:cBhvr>
                                        <p:cTn id="34" dur="500"/>
                                        <p:tgtEl>
                                          <p:spTgt spid="1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wipe(left)">
                                      <p:cBhvr>
                                        <p:cTn id="39" dur="500"/>
                                        <p:tgtEl>
                                          <p:spTgt spid="1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7"/>
                                        </p:tgtEl>
                                        <p:attrNameLst>
                                          <p:attrName>style.visibility</p:attrName>
                                        </p:attrNameLst>
                                      </p:cBhvr>
                                      <p:to>
                                        <p:strVal val="visible"/>
                                      </p:to>
                                    </p:set>
                                    <p:animEffect transition="in" filter="wipe(left)">
                                      <p:cBhvr>
                                        <p:cTn id="42" dur="500"/>
                                        <p:tgtEl>
                                          <p:spTgt spid="13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wipe(left)">
                                      <p:cBhvr>
                                        <p:cTn id="46"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33" grpId="0" animBg="1"/>
      <p:bldP spid="134" grpId="0" animBg="1"/>
      <p:bldP spid="135" grpId="0"/>
      <p:bldP spid="136" grpId="0"/>
      <p:bldP spid="137"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716C-82D5-5D3C-81D5-4D4E4ADCA234}"/>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6FE2CC8-F98C-8155-FC9C-D7D051E422C0}"/>
              </a:ext>
            </a:extLst>
          </p:cNvPr>
          <p:cNvSpPr>
            <a:spLocks noGrp="1"/>
          </p:cNvSpPr>
          <p:nvPr>
            <p:ph type="sldNum" idx="2"/>
          </p:nvPr>
        </p:nvSpPr>
        <p:spPr/>
        <p:txBody>
          <a:bodyPr/>
          <a:lstStyle/>
          <a:p>
            <a:pPr indent="0" algn="r" defTabSz="914400" rtl="0">
              <a:lnSpc>
                <a:spcPct val="100000"/>
              </a:lnSpc>
              <a:buNone/>
            </a:pPr>
            <a:fld id="{F585802F-FC9F-467B-B926-FEC946ADC066}" type="slidenum">
              <a:rPr lang="de-DE" sz="1200" b="0" strike="noStrike" spc="-1" smtClean="0">
                <a:solidFill>
                  <a:schemeClr val="accent5">
                    <a:tint val="75000"/>
                  </a:schemeClr>
                </a:solidFill>
                <a:latin typeface="Segoe UI"/>
                <a:ea typeface="Open Sans"/>
              </a:rPr>
              <a:t>12</a:t>
            </a:fld>
            <a:endParaRPr lang="de-DE" sz="1200" b="0" strike="noStrike" spc="-1" dirty="0">
              <a:solidFill>
                <a:srgbClr val="000000"/>
              </a:solidFill>
              <a:latin typeface="Calibri"/>
            </a:endParaRPr>
          </a:p>
        </p:txBody>
      </p:sp>
      <p:sp>
        <p:nvSpPr>
          <p:cNvPr id="36" name="Title">
            <a:extLst>
              <a:ext uri="{FF2B5EF4-FFF2-40B4-BE49-F238E27FC236}">
                <a16:creationId xmlns:a16="http://schemas.microsoft.com/office/drawing/2014/main" id="{F533458D-40FB-C383-1CE3-AD4D81EB6307}"/>
              </a:ext>
            </a:extLst>
          </p:cNvPr>
          <p:cNvSpPr txBox="1">
            <a:spLocks/>
          </p:cNvSpPr>
          <p:nvPr/>
        </p:nvSpPr>
        <p:spPr>
          <a:xfrm>
            <a:off x="750231" y="7304"/>
            <a:ext cx="11346436"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GB" sz="4000" b="1" spc="-1" dirty="0">
                <a:solidFill>
                  <a:schemeClr val="dk2"/>
                </a:solidFill>
                <a:latin typeface="Segoe UI"/>
              </a:rPr>
              <a:t>Transparent targets yield highest energies</a:t>
            </a:r>
            <a:endParaRPr lang="en-GB" sz="4000" b="1" spc="-1" dirty="0">
              <a:solidFill>
                <a:schemeClr val="dk1"/>
              </a:solidFill>
              <a:latin typeface="Segoe UI"/>
            </a:endParaRPr>
          </a:p>
        </p:txBody>
      </p:sp>
      <p:pic>
        <p:nvPicPr>
          <p:cNvPr id="51" name="Picture 7" descr="Chart, scatter chart&#10;&#10;Description automatically generated">
            <a:extLst>
              <a:ext uri="{FF2B5EF4-FFF2-40B4-BE49-F238E27FC236}">
                <a16:creationId xmlns:a16="http://schemas.microsoft.com/office/drawing/2014/main" id="{8E4A1E7D-E220-5DAD-4E05-C2E8DC2A89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52832" b="297"/>
          <a:stretch/>
        </p:blipFill>
        <p:spPr>
          <a:xfrm>
            <a:off x="942316" y="1317517"/>
            <a:ext cx="4589856" cy="2832000"/>
          </a:xfrm>
          <a:prstGeom prst="rect">
            <a:avLst/>
          </a:prstGeom>
        </p:spPr>
      </p:pic>
      <p:pic>
        <p:nvPicPr>
          <p:cNvPr id="52" name="Picture 5" descr="Chart, scatter chart&#10;&#10;Description automatically generated">
            <a:extLst>
              <a:ext uri="{FF2B5EF4-FFF2-40B4-BE49-F238E27FC236}">
                <a16:creationId xmlns:a16="http://schemas.microsoft.com/office/drawing/2014/main" id="{0AD9A8E5-42BA-F511-69B3-CD53180FEBEF}"/>
              </a:ext>
            </a:extLst>
          </p:cNvPr>
          <p:cNvPicPr>
            <a:picLocks/>
          </p:cNvPicPr>
          <p:nvPr/>
        </p:nvPicPr>
        <p:blipFill rotWithShape="1">
          <a:blip r:embed="rId4" cstate="print">
            <a:alphaModFix/>
            <a:extLst>
              <a:ext uri="{28A0092B-C50C-407E-A947-70E740481C1C}">
                <a14:useLocalDpi xmlns:a14="http://schemas.microsoft.com/office/drawing/2010/main" val="0"/>
              </a:ext>
            </a:extLst>
          </a:blip>
          <a:srcRect r="52946"/>
          <a:stretch/>
        </p:blipFill>
        <p:spPr>
          <a:xfrm>
            <a:off x="942316" y="1317517"/>
            <a:ext cx="4590000" cy="2832000"/>
          </a:xfrm>
          <a:prstGeom prst="rect">
            <a:avLst/>
          </a:prstGeom>
        </p:spPr>
      </p:pic>
      <p:pic>
        <p:nvPicPr>
          <p:cNvPr id="54" name="Picture 9" descr="Chart, scatter chart&#10;&#10;Description automatically generated">
            <a:extLst>
              <a:ext uri="{FF2B5EF4-FFF2-40B4-BE49-F238E27FC236}">
                <a16:creationId xmlns:a16="http://schemas.microsoft.com/office/drawing/2014/main" id="{1F0550B7-7365-22A5-163D-8E29DAF1F6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86" b="296"/>
          <a:stretch/>
        </p:blipFill>
        <p:spPr>
          <a:xfrm>
            <a:off x="6659830" y="1373380"/>
            <a:ext cx="4527101" cy="2844844"/>
          </a:xfrm>
          <a:prstGeom prst="rect">
            <a:avLst/>
          </a:prstGeom>
        </p:spPr>
      </p:pic>
      <p:pic>
        <p:nvPicPr>
          <p:cNvPr id="55" name="Picture 11" descr="Chart, scatter chart&#10;&#10;Description automatically generated">
            <a:extLst>
              <a:ext uri="{FF2B5EF4-FFF2-40B4-BE49-F238E27FC236}">
                <a16:creationId xmlns:a16="http://schemas.microsoft.com/office/drawing/2014/main" id="{26647B3E-25EF-A88D-6FFF-63056CDB2EF6}"/>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53184"/>
          <a:stretch/>
        </p:blipFill>
        <p:spPr>
          <a:xfrm>
            <a:off x="6621832" y="1373380"/>
            <a:ext cx="4565099" cy="2846400"/>
          </a:xfrm>
          <a:prstGeom prst="rect">
            <a:avLst/>
          </a:prstGeom>
        </p:spPr>
      </p:pic>
      <p:sp>
        <p:nvSpPr>
          <p:cNvPr id="56" name="Textfeld 55">
            <a:extLst>
              <a:ext uri="{FF2B5EF4-FFF2-40B4-BE49-F238E27FC236}">
                <a16:creationId xmlns:a16="http://schemas.microsoft.com/office/drawing/2014/main" id="{0FFEFF68-DDE3-681A-77CB-3A9A4BBC4902}"/>
              </a:ext>
            </a:extLst>
          </p:cNvPr>
          <p:cNvSpPr txBox="1"/>
          <p:nvPr/>
        </p:nvSpPr>
        <p:spPr>
          <a:xfrm>
            <a:off x="8020424" y="745431"/>
            <a:ext cx="2513094" cy="496674"/>
          </a:xfrm>
          <a:prstGeom prst="rect">
            <a:avLst/>
          </a:prstGeom>
          <a:noFill/>
        </p:spPr>
        <p:txBody>
          <a:bodyPr wrap="square">
            <a:spAutoFit/>
          </a:bodyPr>
          <a:lstStyle/>
          <a:p>
            <a:pPr>
              <a:lnSpc>
                <a:spcPct val="150000"/>
              </a:lnSpc>
            </a:pPr>
            <a:r>
              <a:rPr lang="en-US" sz="2000" b="1" dirty="0">
                <a:solidFill>
                  <a:schemeClr val="tx1"/>
                </a:solidFill>
                <a:latin typeface="+mn-lt"/>
                <a:ea typeface="Times New Roman"/>
                <a:cs typeface="Arial" pitchFamily="34" charset="0"/>
              </a:rPr>
              <a:t>Transmitted light</a:t>
            </a:r>
          </a:p>
        </p:txBody>
      </p:sp>
      <p:sp>
        <p:nvSpPr>
          <p:cNvPr id="58" name="TextBox 20">
            <a:extLst>
              <a:ext uri="{FF2B5EF4-FFF2-40B4-BE49-F238E27FC236}">
                <a16:creationId xmlns:a16="http://schemas.microsoft.com/office/drawing/2014/main" id="{DE7BCF84-C932-BCFB-9A34-D3E3B4EAAD8B}"/>
              </a:ext>
            </a:extLst>
          </p:cNvPr>
          <p:cNvSpPr txBox="1"/>
          <p:nvPr/>
        </p:nvSpPr>
        <p:spPr>
          <a:xfrm>
            <a:off x="6423449" y="6003798"/>
            <a:ext cx="6175791" cy="456215"/>
          </a:xfrm>
          <a:prstGeom prst="rect">
            <a:avLst/>
          </a:prstGeom>
          <a:noFill/>
        </p:spPr>
        <p:txBody>
          <a:bodyPr wrap="square">
            <a:spAutoFit/>
          </a:bodyPr>
          <a:lstStyle/>
          <a:p>
            <a:pPr>
              <a:lnSpc>
                <a:spcPct val="150000"/>
              </a:lnSpc>
            </a:pPr>
            <a:r>
              <a:rPr lang="en-US" b="1" dirty="0">
                <a:latin typeface="+mn-lt"/>
                <a:ea typeface="Times New Roman"/>
                <a:cs typeface="Arial" pitchFamily="34" charset="0"/>
              </a:rPr>
              <a:t>N. Dover &amp; T. Ziegler </a:t>
            </a:r>
            <a:r>
              <a:rPr lang="en-US" b="1" i="1" dirty="0">
                <a:latin typeface="+mn-lt"/>
                <a:ea typeface="Times New Roman"/>
                <a:cs typeface="Arial" pitchFamily="34" charset="0"/>
              </a:rPr>
              <a:t>et al., Nature Light (2023)</a:t>
            </a:r>
          </a:p>
        </p:txBody>
      </p:sp>
      <p:sp>
        <p:nvSpPr>
          <p:cNvPr id="3" name="Textfeld 2">
            <a:extLst>
              <a:ext uri="{FF2B5EF4-FFF2-40B4-BE49-F238E27FC236}">
                <a16:creationId xmlns:a16="http://schemas.microsoft.com/office/drawing/2014/main" id="{515D4A57-CF34-76EE-F905-8CF41BC096AC}"/>
              </a:ext>
            </a:extLst>
          </p:cNvPr>
          <p:cNvSpPr txBox="1"/>
          <p:nvPr/>
        </p:nvSpPr>
        <p:spPr>
          <a:xfrm>
            <a:off x="1628948" y="745431"/>
            <a:ext cx="3191836" cy="496674"/>
          </a:xfrm>
          <a:prstGeom prst="rect">
            <a:avLst/>
          </a:prstGeom>
          <a:noFill/>
        </p:spPr>
        <p:txBody>
          <a:bodyPr wrap="square">
            <a:spAutoFit/>
          </a:bodyPr>
          <a:lstStyle/>
          <a:p>
            <a:pPr>
              <a:lnSpc>
                <a:spcPct val="150000"/>
              </a:lnSpc>
            </a:pPr>
            <a:r>
              <a:rPr lang="en-US" sz="2000" b="1" dirty="0">
                <a:solidFill>
                  <a:schemeClr val="tx1"/>
                </a:solidFill>
                <a:latin typeface="+mn-lt"/>
                <a:ea typeface="Times New Roman"/>
                <a:cs typeface="Arial" pitchFamily="34" charset="0"/>
              </a:rPr>
              <a:t>Maximum proton energy</a:t>
            </a:r>
          </a:p>
        </p:txBody>
      </p:sp>
      <p:sp>
        <p:nvSpPr>
          <p:cNvPr id="46" name="Textfeld 45">
            <a:extLst>
              <a:ext uri="{FF2B5EF4-FFF2-40B4-BE49-F238E27FC236}">
                <a16:creationId xmlns:a16="http://schemas.microsoft.com/office/drawing/2014/main" id="{485B1571-B970-7552-DC5A-EB9D502D6CFD}"/>
              </a:ext>
            </a:extLst>
          </p:cNvPr>
          <p:cNvSpPr txBox="1"/>
          <p:nvPr/>
        </p:nvSpPr>
        <p:spPr>
          <a:xfrm>
            <a:off x="1196192" y="4341804"/>
            <a:ext cx="8315152" cy="2118209"/>
          </a:xfrm>
          <a:prstGeom prst="rect">
            <a:avLst/>
          </a:prstGeom>
          <a:noFill/>
        </p:spPr>
        <p:txBody>
          <a:bodyPr wrap="square">
            <a:spAutoFit/>
          </a:bodyPr>
          <a:lstStyle/>
          <a:p>
            <a:pPr>
              <a:lnSpc>
                <a:spcPct val="150000"/>
              </a:lnSpc>
            </a:pPr>
            <a:r>
              <a:rPr lang="en-US" b="1" u="sng" dirty="0">
                <a:solidFill>
                  <a:schemeClr val="tx1"/>
                </a:solidFill>
                <a:latin typeface="+mj-lt"/>
                <a:ea typeface="Times New Roman"/>
                <a:cs typeface="Arial" pitchFamily="34" charset="0"/>
              </a:rPr>
              <a:t>Experiments reveal optimal target thickness:</a:t>
            </a:r>
          </a:p>
          <a:p>
            <a:pPr>
              <a:lnSpc>
                <a:spcPct val="150000"/>
              </a:lnSpc>
            </a:pPr>
            <a:r>
              <a:rPr lang="en-US" dirty="0">
                <a:solidFill>
                  <a:schemeClr val="tx1"/>
                </a:solidFill>
                <a:latin typeface="+mj-lt"/>
                <a:ea typeface="Times New Roman"/>
                <a:cs typeface="Arial" pitchFamily="34" charset="0"/>
              </a:rPr>
              <a:t>targets get relativistic transparent during main pulse interaction</a:t>
            </a:r>
          </a:p>
          <a:p>
            <a:pPr marL="711200" lvl="4" indent="-347663">
              <a:lnSpc>
                <a:spcPct val="150000"/>
              </a:lnSpc>
              <a:buFont typeface="Wingdings" panose="05000000000000000000" pitchFamily="2" charset="2"/>
              <a:buChar char="Ø"/>
              <a:tabLst>
                <a:tab pos="1262063" algn="l"/>
              </a:tabLst>
            </a:pPr>
            <a:r>
              <a:rPr lang="en-US" dirty="0">
                <a:solidFill>
                  <a:schemeClr val="tx1"/>
                </a:solidFill>
                <a:latin typeface="+mj-lt"/>
                <a:ea typeface="Times New Roman"/>
                <a:cs typeface="Arial" pitchFamily="34" charset="0"/>
              </a:rPr>
              <a:t>enhanced proton energies</a:t>
            </a:r>
          </a:p>
          <a:p>
            <a:pPr marL="711200" lvl="2" indent="-347663">
              <a:lnSpc>
                <a:spcPct val="150000"/>
              </a:lnSpc>
              <a:buFont typeface="Wingdings" panose="05000000000000000000" pitchFamily="2" charset="2"/>
              <a:buChar char="Ø"/>
            </a:pPr>
            <a:r>
              <a:rPr lang="en-US" dirty="0">
                <a:solidFill>
                  <a:schemeClr val="tx1"/>
                </a:solidFill>
                <a:latin typeface="+mj-lt"/>
                <a:ea typeface="Times New Roman"/>
                <a:cs typeface="Arial" pitchFamily="34" charset="0"/>
              </a:rPr>
              <a:t>increase in transmitted light</a:t>
            </a:r>
          </a:p>
          <a:p>
            <a:pPr marL="711200" lvl="2" indent="-347663">
              <a:lnSpc>
                <a:spcPct val="150000"/>
              </a:lnSpc>
              <a:buFont typeface="Wingdings" panose="05000000000000000000" pitchFamily="2" charset="2"/>
              <a:buChar char="Ø"/>
            </a:pPr>
            <a:r>
              <a:rPr lang="en-US" dirty="0">
                <a:solidFill>
                  <a:schemeClr val="tx1"/>
                </a:solidFill>
                <a:latin typeface="+mj-lt"/>
                <a:ea typeface="Times New Roman"/>
                <a:cs typeface="Arial" pitchFamily="34" charset="0"/>
              </a:rPr>
              <a:t>simulations confirm exp. results</a:t>
            </a:r>
          </a:p>
        </p:txBody>
      </p:sp>
    </p:spTree>
    <p:extLst>
      <p:ext uri="{BB962C8B-B14F-4D97-AF65-F5344CB8AC3E}">
        <p14:creationId xmlns:p14="http://schemas.microsoft.com/office/powerpoint/2010/main" val="2867378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7F3DBF2-72B5-8FF2-E654-683E4D1A0DFC}"/>
              </a:ext>
            </a:extLst>
          </p:cNvPr>
          <p:cNvSpPr>
            <a:spLocks noGrp="1"/>
          </p:cNvSpPr>
          <p:nvPr>
            <p:ph type="sldNum" idx="2"/>
          </p:nvPr>
        </p:nvSpPr>
        <p:spPr/>
        <p:txBody>
          <a:bodyPr/>
          <a:lstStyle/>
          <a:p>
            <a:pPr rtl="0"/>
            <a:fld id="{C98F92D4-1C08-4F1F-AE3C-E17988259770}" type="slidenum">
              <a:rPr lang="de-DE" smtClean="0"/>
              <a:t>13</a:t>
            </a:fld>
            <a:endParaRPr lang="de-DE"/>
          </a:p>
        </p:txBody>
      </p:sp>
      <p:pic>
        <p:nvPicPr>
          <p:cNvPr id="17" name="Picture 2">
            <a:extLst>
              <a:ext uri="{FF2B5EF4-FFF2-40B4-BE49-F238E27FC236}">
                <a16:creationId xmlns:a16="http://schemas.microsoft.com/office/drawing/2014/main" id="{8F9D8A40-90F7-BF49-AB1F-C964B54BB462}"/>
              </a:ext>
            </a:extLst>
          </p:cNvPr>
          <p:cNvPicPr>
            <a:picLocks noChangeAspect="1"/>
          </p:cNvPicPr>
          <p:nvPr/>
        </p:nvPicPr>
        <p:blipFill rotWithShape="1">
          <a:blip r:embed="rId2"/>
          <a:srcRect l="1614" t="7375"/>
          <a:stretch/>
        </p:blipFill>
        <p:spPr>
          <a:xfrm>
            <a:off x="4906825" y="780783"/>
            <a:ext cx="5992988" cy="5647655"/>
          </a:xfrm>
          <a:prstGeom prst="rect">
            <a:avLst/>
          </a:prstGeom>
        </p:spPr>
      </p:pic>
      <p:sp>
        <p:nvSpPr>
          <p:cNvPr id="19" name="Rechteck 7">
            <a:extLst>
              <a:ext uri="{FF2B5EF4-FFF2-40B4-BE49-F238E27FC236}">
                <a16:creationId xmlns:a16="http://schemas.microsoft.com/office/drawing/2014/main" id="{88242C14-779B-7D9A-6265-8AA15C3C4C5C}"/>
              </a:ext>
            </a:extLst>
          </p:cNvPr>
          <p:cNvSpPr/>
          <p:nvPr/>
        </p:nvSpPr>
        <p:spPr>
          <a:xfrm>
            <a:off x="750231" y="1207188"/>
            <a:ext cx="3623096" cy="1723485"/>
          </a:xfrm>
          <a:prstGeom prst="rect">
            <a:avLst/>
          </a:prstGeom>
          <a:solidFill>
            <a:schemeClr val="bg1"/>
          </a:solidFill>
          <a:ln w="38100">
            <a:solidFill>
              <a:srgbClr val="005AA0"/>
            </a:solidFill>
          </a:ln>
        </p:spPr>
        <p:txBody>
          <a:bodyPr wrap="square">
            <a:spAutoFit/>
          </a:bodyPr>
          <a:lstStyle/>
          <a:p>
            <a:pPr algn="ctr">
              <a:lnSpc>
                <a:spcPct val="120000"/>
              </a:lnSpc>
            </a:pPr>
            <a:r>
              <a:rPr lang="en-US" b="1" dirty="0">
                <a:solidFill>
                  <a:srgbClr val="005AA0"/>
                </a:solidFill>
                <a:latin typeface="+mn-lt"/>
              </a:rPr>
              <a:t>DRACO-PW</a:t>
            </a:r>
          </a:p>
          <a:p>
            <a:pPr algn="ctr">
              <a:lnSpc>
                <a:spcPct val="120000"/>
              </a:lnSpc>
            </a:pPr>
            <a:r>
              <a:rPr lang="en-US" i="1" dirty="0">
                <a:solidFill>
                  <a:srgbClr val="005AA0"/>
                </a:solidFill>
                <a:latin typeface="+mn-lt"/>
              </a:rPr>
              <a:t>E</a:t>
            </a:r>
            <a:r>
              <a:rPr lang="en-US" baseline="-25000" dirty="0">
                <a:solidFill>
                  <a:srgbClr val="005AA0"/>
                </a:solidFill>
                <a:latin typeface="+mn-lt"/>
              </a:rPr>
              <a:t>L</a:t>
            </a:r>
            <a:r>
              <a:rPr lang="en-US" dirty="0">
                <a:solidFill>
                  <a:srgbClr val="005AA0"/>
                </a:solidFill>
                <a:latin typeface="+mn-lt"/>
              </a:rPr>
              <a:t> = 22.4 J (on target), </a:t>
            </a:r>
            <a:r>
              <a:rPr lang="en-US" i="1" dirty="0">
                <a:solidFill>
                  <a:srgbClr val="005AA0"/>
                </a:solidFill>
                <a:latin typeface="+mn-lt"/>
              </a:rPr>
              <a:t>τ</a:t>
            </a:r>
            <a:r>
              <a:rPr lang="en-US" dirty="0">
                <a:solidFill>
                  <a:srgbClr val="005AA0"/>
                </a:solidFill>
                <a:latin typeface="+mn-lt"/>
              </a:rPr>
              <a:t> = 30 fs</a:t>
            </a:r>
          </a:p>
          <a:p>
            <a:pPr algn="ctr">
              <a:lnSpc>
                <a:spcPct val="120000"/>
              </a:lnSpc>
            </a:pPr>
            <a:r>
              <a:rPr lang="en-US" dirty="0">
                <a:solidFill>
                  <a:srgbClr val="005AA0"/>
                </a:solidFill>
                <a:latin typeface="+mn-lt"/>
              </a:rPr>
              <a:t>F/2.3 OAP </a:t>
            </a:r>
            <a:r>
              <a:rPr lang="en-US" dirty="0">
                <a:solidFill>
                  <a:srgbClr val="005AA0"/>
                </a:solidFill>
                <a:latin typeface="+mn-lt"/>
                <a:sym typeface="Wingdings" panose="05000000000000000000" pitchFamily="2" charset="2"/>
              </a:rPr>
              <a:t> 2</a:t>
            </a:r>
            <a:r>
              <a:rPr lang="en-US" dirty="0">
                <a:solidFill>
                  <a:srgbClr val="005AA0"/>
                </a:solidFill>
                <a:latin typeface="+mn-lt"/>
              </a:rPr>
              <a:t>.3 µm (FWHM)</a:t>
            </a:r>
          </a:p>
          <a:p>
            <a:pPr algn="ctr">
              <a:lnSpc>
                <a:spcPct val="120000"/>
              </a:lnSpc>
            </a:pPr>
            <a:r>
              <a:rPr lang="en-US" i="1" dirty="0" err="1">
                <a:solidFill>
                  <a:srgbClr val="005AA0"/>
                </a:solidFill>
                <a:latin typeface="+mn-lt"/>
              </a:rPr>
              <a:t>I</a:t>
            </a:r>
            <a:r>
              <a:rPr lang="en-US" baseline="-25000" dirty="0" err="1">
                <a:solidFill>
                  <a:srgbClr val="005AA0"/>
                </a:solidFill>
                <a:latin typeface="+mn-lt"/>
              </a:rPr>
              <a:t>peak</a:t>
            </a:r>
            <a:r>
              <a:rPr lang="en-US" dirty="0">
                <a:solidFill>
                  <a:srgbClr val="005AA0"/>
                </a:solidFill>
                <a:latin typeface="+mn-lt"/>
              </a:rPr>
              <a:t> = 6.5 x 10</a:t>
            </a:r>
            <a:r>
              <a:rPr lang="en-US" baseline="30000" dirty="0">
                <a:solidFill>
                  <a:srgbClr val="005AA0"/>
                </a:solidFill>
                <a:latin typeface="+mn-lt"/>
              </a:rPr>
              <a:t>21</a:t>
            </a:r>
            <a:r>
              <a:rPr lang="en-US" dirty="0">
                <a:solidFill>
                  <a:srgbClr val="005AA0"/>
                </a:solidFill>
                <a:latin typeface="+mn-lt"/>
              </a:rPr>
              <a:t> W/cm² (a</a:t>
            </a:r>
            <a:r>
              <a:rPr lang="en-US" baseline="-25000" dirty="0">
                <a:solidFill>
                  <a:srgbClr val="005AA0"/>
                </a:solidFill>
                <a:latin typeface="+mn-lt"/>
              </a:rPr>
              <a:t>0</a:t>
            </a:r>
            <a:r>
              <a:rPr lang="en-US" dirty="0">
                <a:solidFill>
                  <a:srgbClr val="005AA0"/>
                </a:solidFill>
                <a:latin typeface="+mn-lt"/>
              </a:rPr>
              <a:t>=55)</a:t>
            </a:r>
          </a:p>
          <a:p>
            <a:pPr algn="ctr">
              <a:lnSpc>
                <a:spcPct val="120000"/>
              </a:lnSpc>
            </a:pPr>
            <a:r>
              <a:rPr lang="en-US" dirty="0">
                <a:solidFill>
                  <a:srgbClr val="005AA0"/>
                </a:solidFill>
                <a:latin typeface="+mn-lt"/>
              </a:rPr>
              <a:t>targets: 250±25 nm Formvar foils</a:t>
            </a:r>
          </a:p>
        </p:txBody>
      </p:sp>
      <p:cxnSp>
        <p:nvCxnSpPr>
          <p:cNvPr id="22" name="Straight Arrow Connector 7">
            <a:extLst>
              <a:ext uri="{FF2B5EF4-FFF2-40B4-BE49-F238E27FC236}">
                <a16:creationId xmlns:a16="http://schemas.microsoft.com/office/drawing/2014/main" id="{1F673CDB-DF4E-BC4B-4875-5B62341E1CB9}"/>
              </a:ext>
            </a:extLst>
          </p:cNvPr>
          <p:cNvCxnSpPr>
            <a:cxnSpLocks/>
          </p:cNvCxnSpPr>
          <p:nvPr/>
        </p:nvCxnSpPr>
        <p:spPr>
          <a:xfrm flipH="1" flipV="1">
            <a:off x="2561779" y="2977350"/>
            <a:ext cx="275779" cy="909808"/>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3" name="Title">
            <a:extLst>
              <a:ext uri="{FF2B5EF4-FFF2-40B4-BE49-F238E27FC236}">
                <a16:creationId xmlns:a16="http://schemas.microsoft.com/office/drawing/2014/main" id="{1A4D8BC5-63A1-2155-0304-4CE4FFB92088}"/>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Experimental </a:t>
            </a:r>
            <a:r>
              <a:rPr lang="de-DE" sz="4000" b="1" spc="-1" dirty="0" err="1">
                <a:solidFill>
                  <a:schemeClr val="dk2"/>
                </a:solidFill>
                <a:latin typeface="Segoe UI"/>
              </a:rPr>
              <a:t>setup</a:t>
            </a:r>
            <a:endParaRPr lang="de-DE" sz="4000" b="1" spc="-1" dirty="0">
              <a:solidFill>
                <a:schemeClr val="dk1"/>
              </a:solidFill>
              <a:latin typeface="Segoe UI"/>
            </a:endParaRPr>
          </a:p>
        </p:txBody>
      </p:sp>
      <p:pic>
        <p:nvPicPr>
          <p:cNvPr id="3" name="Picture 5" descr="Chart, scatter chart&#10;&#10;Description automatically generated">
            <a:extLst>
              <a:ext uri="{FF2B5EF4-FFF2-40B4-BE49-F238E27FC236}">
                <a16:creationId xmlns:a16="http://schemas.microsoft.com/office/drawing/2014/main" id="{325EDD7F-459A-FE2B-AFD8-5F7431A80040}"/>
              </a:ext>
            </a:extLst>
          </p:cNvPr>
          <p:cNvPicPr>
            <a:picLocks/>
          </p:cNvPicPr>
          <p:nvPr/>
        </p:nvPicPr>
        <p:blipFill rotWithShape="1">
          <a:blip r:embed="rId3" cstate="print">
            <a:alphaModFix/>
            <a:extLst>
              <a:ext uri="{28A0092B-C50C-407E-A947-70E740481C1C}">
                <a14:useLocalDpi xmlns:a14="http://schemas.microsoft.com/office/drawing/2010/main" val="0"/>
              </a:ext>
            </a:extLst>
          </a:blip>
          <a:srcRect r="52946"/>
          <a:stretch/>
        </p:blipFill>
        <p:spPr>
          <a:xfrm>
            <a:off x="917358" y="3887158"/>
            <a:ext cx="3425438" cy="2206773"/>
          </a:xfrm>
          <a:prstGeom prst="rect">
            <a:avLst/>
          </a:prstGeom>
        </p:spPr>
      </p:pic>
      <p:sp>
        <p:nvSpPr>
          <p:cNvPr id="5" name="Rechteck 4">
            <a:extLst>
              <a:ext uri="{FF2B5EF4-FFF2-40B4-BE49-F238E27FC236}">
                <a16:creationId xmlns:a16="http://schemas.microsoft.com/office/drawing/2014/main" id="{9C29C4F4-1624-5F5B-1C3A-1D4703392FD5}"/>
              </a:ext>
            </a:extLst>
          </p:cNvPr>
          <p:cNvSpPr/>
          <p:nvPr/>
        </p:nvSpPr>
        <p:spPr>
          <a:xfrm>
            <a:off x="2630077" y="4030272"/>
            <a:ext cx="544924" cy="1303728"/>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1129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abgerundete Ecken 32">
            <a:extLst>
              <a:ext uri="{FF2B5EF4-FFF2-40B4-BE49-F238E27FC236}">
                <a16:creationId xmlns:a16="http://schemas.microsoft.com/office/drawing/2014/main" id="{DCD65280-1A2B-4C0F-F05C-9349BF0A8FC3}"/>
              </a:ext>
            </a:extLst>
          </p:cNvPr>
          <p:cNvSpPr/>
          <p:nvPr/>
        </p:nvSpPr>
        <p:spPr>
          <a:xfrm>
            <a:off x="7423897" y="4574776"/>
            <a:ext cx="3771727" cy="202294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hteck: abgerundete Ecken 31">
            <a:extLst>
              <a:ext uri="{FF2B5EF4-FFF2-40B4-BE49-F238E27FC236}">
                <a16:creationId xmlns:a16="http://schemas.microsoft.com/office/drawing/2014/main" id="{28858901-AE4D-1E7E-FC4C-207A8399C31B}"/>
              </a:ext>
            </a:extLst>
          </p:cNvPr>
          <p:cNvSpPr/>
          <p:nvPr/>
        </p:nvSpPr>
        <p:spPr>
          <a:xfrm>
            <a:off x="802127" y="4574776"/>
            <a:ext cx="5976720" cy="202294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liennummernplatzhalter 3">
            <a:extLst>
              <a:ext uri="{FF2B5EF4-FFF2-40B4-BE49-F238E27FC236}">
                <a16:creationId xmlns:a16="http://schemas.microsoft.com/office/drawing/2014/main" id="{A7F3DBF2-72B5-8FF2-E654-683E4D1A0DFC}"/>
              </a:ext>
            </a:extLst>
          </p:cNvPr>
          <p:cNvSpPr>
            <a:spLocks noGrp="1"/>
          </p:cNvSpPr>
          <p:nvPr>
            <p:ph type="sldNum" idx="2"/>
          </p:nvPr>
        </p:nvSpPr>
        <p:spPr/>
        <p:txBody>
          <a:bodyPr/>
          <a:lstStyle/>
          <a:p>
            <a:pPr rtl="0"/>
            <a:fld id="{C98F92D4-1C08-4F1F-AE3C-E17988259770}" type="slidenum">
              <a:rPr lang="de-DE" smtClean="0"/>
              <a:t>14</a:t>
            </a:fld>
            <a:endParaRPr lang="de-DE"/>
          </a:p>
        </p:txBody>
      </p:sp>
      <p:pic>
        <p:nvPicPr>
          <p:cNvPr id="17" name="Picture 2">
            <a:extLst>
              <a:ext uri="{FF2B5EF4-FFF2-40B4-BE49-F238E27FC236}">
                <a16:creationId xmlns:a16="http://schemas.microsoft.com/office/drawing/2014/main" id="{8F9D8A40-90F7-BF49-AB1F-C964B54BB462}"/>
              </a:ext>
            </a:extLst>
          </p:cNvPr>
          <p:cNvPicPr>
            <a:picLocks noChangeAspect="1"/>
          </p:cNvPicPr>
          <p:nvPr/>
        </p:nvPicPr>
        <p:blipFill rotWithShape="1">
          <a:blip r:embed="rId3"/>
          <a:srcRect l="1614" t="7375"/>
          <a:stretch/>
        </p:blipFill>
        <p:spPr>
          <a:xfrm>
            <a:off x="880359" y="909753"/>
            <a:ext cx="3629120" cy="3420000"/>
          </a:xfrm>
          <a:prstGeom prst="rect">
            <a:avLst/>
          </a:prstGeom>
        </p:spPr>
      </p:pic>
      <p:sp>
        <p:nvSpPr>
          <p:cNvPr id="23" name="Title">
            <a:extLst>
              <a:ext uri="{FF2B5EF4-FFF2-40B4-BE49-F238E27FC236}">
                <a16:creationId xmlns:a16="http://schemas.microsoft.com/office/drawing/2014/main" id="{1A4D8BC5-63A1-2155-0304-4CE4FFB92088}"/>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Proton </a:t>
            </a:r>
            <a:r>
              <a:rPr lang="de-DE" sz="4000" b="1" spc="-1" dirty="0" err="1">
                <a:solidFill>
                  <a:schemeClr val="dk2"/>
                </a:solidFill>
                <a:latin typeface="Segoe UI"/>
              </a:rPr>
              <a:t>energies</a:t>
            </a:r>
            <a:r>
              <a:rPr lang="de-DE" sz="4000" b="1" spc="-1" dirty="0">
                <a:solidFill>
                  <a:schemeClr val="dk2"/>
                </a:solidFill>
                <a:latin typeface="Segoe UI"/>
              </a:rPr>
              <a:t> &gt;100MeV !</a:t>
            </a:r>
            <a:endParaRPr lang="de-DE" sz="4000" b="1" spc="-1" dirty="0">
              <a:solidFill>
                <a:schemeClr val="dk1"/>
              </a:solidFill>
              <a:latin typeface="Segoe UI"/>
            </a:endParaRPr>
          </a:p>
        </p:txBody>
      </p:sp>
      <p:sp>
        <p:nvSpPr>
          <p:cNvPr id="16" name="Rechteck 15">
            <a:extLst>
              <a:ext uri="{FF2B5EF4-FFF2-40B4-BE49-F238E27FC236}">
                <a16:creationId xmlns:a16="http://schemas.microsoft.com/office/drawing/2014/main" id="{5A74814B-3F26-5F01-B697-E9B817A6DBE0}"/>
              </a:ext>
            </a:extLst>
          </p:cNvPr>
          <p:cNvSpPr/>
          <p:nvPr/>
        </p:nvSpPr>
        <p:spPr>
          <a:xfrm>
            <a:off x="129799" y="605061"/>
            <a:ext cx="4835902" cy="36056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827EEA5-62A4-E0B4-61C8-5F227A755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93" t="9270" r="9356" b="9357"/>
          <a:stretch/>
        </p:blipFill>
        <p:spPr>
          <a:xfrm>
            <a:off x="1152000" y="910800"/>
            <a:ext cx="3057075" cy="3096000"/>
          </a:xfrm>
          <a:prstGeom prst="rect">
            <a:avLst/>
          </a:prstGeom>
        </p:spPr>
      </p:pic>
      <p:sp>
        <p:nvSpPr>
          <p:cNvPr id="18" name="TextBox 15">
            <a:extLst>
              <a:ext uri="{FF2B5EF4-FFF2-40B4-BE49-F238E27FC236}">
                <a16:creationId xmlns:a16="http://schemas.microsoft.com/office/drawing/2014/main" id="{FB9300AC-8602-413A-93A1-93E5A0202A31}"/>
              </a:ext>
            </a:extLst>
          </p:cNvPr>
          <p:cNvSpPr txBox="1"/>
          <p:nvPr/>
        </p:nvSpPr>
        <p:spPr>
          <a:xfrm>
            <a:off x="7476241" y="505917"/>
            <a:ext cx="4965699" cy="496674"/>
          </a:xfrm>
          <a:prstGeom prst="rect">
            <a:avLst/>
          </a:prstGeom>
          <a:noFill/>
        </p:spPr>
        <p:txBody>
          <a:bodyPr wrap="square">
            <a:spAutoFit/>
          </a:bodyPr>
          <a:lstStyle/>
          <a:p>
            <a:pPr>
              <a:lnSpc>
                <a:spcPct val="150000"/>
              </a:lnSpc>
              <a:spcBef>
                <a:spcPts val="0"/>
              </a:spcBef>
              <a:spcAft>
                <a:spcPts val="0"/>
              </a:spcAft>
            </a:pPr>
            <a:r>
              <a:rPr lang="en-US" sz="2000" b="1" i="1" dirty="0">
                <a:latin typeface="+mn-lt"/>
                <a:ea typeface="Times New Roman"/>
                <a:cs typeface="Arial" pitchFamily="34" charset="0"/>
              </a:rPr>
              <a:t>T. Ziegler et al., Nature Physics (2024)</a:t>
            </a:r>
            <a:endParaRPr lang="en-US" b="1" i="1" dirty="0">
              <a:latin typeface="+mn-lt"/>
              <a:ea typeface="Times New Roman"/>
              <a:cs typeface="Arial" pitchFamily="34" charset="0"/>
            </a:endParaRPr>
          </a:p>
        </p:txBody>
      </p:sp>
      <p:sp>
        <p:nvSpPr>
          <p:cNvPr id="3" name="Ellipse 2">
            <a:extLst>
              <a:ext uri="{FF2B5EF4-FFF2-40B4-BE49-F238E27FC236}">
                <a16:creationId xmlns:a16="http://schemas.microsoft.com/office/drawing/2014/main" id="{4BFF5C9A-FCF9-456A-B370-3440DEC248B1}"/>
              </a:ext>
            </a:extLst>
          </p:cNvPr>
          <p:cNvSpPr/>
          <p:nvPr/>
        </p:nvSpPr>
        <p:spPr>
          <a:xfrm>
            <a:off x="1943393" y="2637429"/>
            <a:ext cx="1058887" cy="1387047"/>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D6B534F3-E5BF-73F7-26F3-5A821D54B3A9}"/>
              </a:ext>
            </a:extLst>
          </p:cNvPr>
          <p:cNvSpPr/>
          <p:nvPr/>
        </p:nvSpPr>
        <p:spPr>
          <a:xfrm rot="17935935">
            <a:off x="3007468" y="2240943"/>
            <a:ext cx="958141" cy="1251399"/>
          </a:xfrm>
          <a:prstGeom prst="ellipse">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14" descr="Chart, box and whisker chart&#10;&#10;Description automatically generated">
            <a:extLst>
              <a:ext uri="{FF2B5EF4-FFF2-40B4-BE49-F238E27FC236}">
                <a16:creationId xmlns:a16="http://schemas.microsoft.com/office/drawing/2014/main" id="{EAEE8840-903B-A993-88E0-D8901B79F2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014468"/>
            <a:ext cx="5215641" cy="3315285"/>
          </a:xfrm>
          <a:prstGeom prst="rect">
            <a:avLst/>
          </a:prstGeom>
        </p:spPr>
      </p:pic>
      <p:sp>
        <p:nvSpPr>
          <p:cNvPr id="15" name="Rechteck 14" hidden="1">
            <a:extLst>
              <a:ext uri="{FF2B5EF4-FFF2-40B4-BE49-F238E27FC236}">
                <a16:creationId xmlns:a16="http://schemas.microsoft.com/office/drawing/2014/main" id="{ECBCF673-305E-CD31-3962-EBF9BBC8D652}"/>
              </a:ext>
            </a:extLst>
          </p:cNvPr>
          <p:cNvSpPr/>
          <p:nvPr/>
        </p:nvSpPr>
        <p:spPr>
          <a:xfrm>
            <a:off x="12601" y="2485649"/>
            <a:ext cx="12179399" cy="396267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hteck 24" hidden="1">
            <a:extLst>
              <a:ext uri="{FF2B5EF4-FFF2-40B4-BE49-F238E27FC236}">
                <a16:creationId xmlns:a16="http://schemas.microsoft.com/office/drawing/2014/main" id="{F02F0B3B-088D-C55F-72A4-4660D6C78BC5}"/>
              </a:ext>
            </a:extLst>
          </p:cNvPr>
          <p:cNvSpPr/>
          <p:nvPr/>
        </p:nvSpPr>
        <p:spPr>
          <a:xfrm>
            <a:off x="0" y="697101"/>
            <a:ext cx="8714513" cy="179620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hidden="1">
            <a:extLst>
              <a:ext uri="{FF2B5EF4-FFF2-40B4-BE49-F238E27FC236}">
                <a16:creationId xmlns:a16="http://schemas.microsoft.com/office/drawing/2014/main" id="{A864852B-61F2-B826-8C4C-AD72BEFB09C0}"/>
              </a:ext>
            </a:extLst>
          </p:cNvPr>
          <p:cNvSpPr/>
          <p:nvPr/>
        </p:nvSpPr>
        <p:spPr>
          <a:xfrm>
            <a:off x="10011418" y="651988"/>
            <a:ext cx="948682" cy="98397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2" descr="Chart, histogram&#10;&#10;Description automatically generated" hidden="1">
            <a:extLst>
              <a:ext uri="{FF2B5EF4-FFF2-40B4-BE49-F238E27FC236}">
                <a16:creationId xmlns:a16="http://schemas.microsoft.com/office/drawing/2014/main" id="{3411C432-EB06-7253-D354-F47182F4F9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4919" y="860762"/>
            <a:ext cx="3359162" cy="3960000"/>
          </a:xfrm>
          <a:prstGeom prst="rect">
            <a:avLst/>
          </a:prstGeom>
          <a:ln w="38100">
            <a:solidFill>
              <a:srgbClr val="FF0000"/>
            </a:solidFill>
          </a:ln>
        </p:spPr>
      </p:pic>
      <p:cxnSp>
        <p:nvCxnSpPr>
          <p:cNvPr id="28" name="Gerade Verbindung mit Pfeil 27" hidden="1">
            <a:extLst>
              <a:ext uri="{FF2B5EF4-FFF2-40B4-BE49-F238E27FC236}">
                <a16:creationId xmlns:a16="http://schemas.microsoft.com/office/drawing/2014/main" id="{976BB837-FA85-62E1-4449-AD58973E2232}"/>
              </a:ext>
            </a:extLst>
          </p:cNvPr>
          <p:cNvCxnSpPr>
            <a:cxnSpLocks/>
            <a:endCxn id="15" idx="0"/>
          </p:cNvCxnSpPr>
          <p:nvPr/>
        </p:nvCxnSpPr>
        <p:spPr>
          <a:xfrm flipH="1">
            <a:off x="6102301" y="1343291"/>
            <a:ext cx="3941420" cy="1142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39" descr="Chart, bar chart, histogram&#10;&#10;Description automatically generated" hidden="1">
            <a:extLst>
              <a:ext uri="{FF2B5EF4-FFF2-40B4-BE49-F238E27FC236}">
                <a16:creationId xmlns:a16="http://schemas.microsoft.com/office/drawing/2014/main" id="{BE9339EC-126D-B936-97C5-10F954DD5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438" y="2991191"/>
            <a:ext cx="4241285" cy="3360000"/>
          </a:xfrm>
          <a:prstGeom prst="rect">
            <a:avLst/>
          </a:prstGeom>
          <a:ln w="38100">
            <a:solidFill>
              <a:srgbClr val="FF0000"/>
            </a:solidFill>
          </a:ln>
        </p:spPr>
      </p:pic>
      <p:cxnSp>
        <p:nvCxnSpPr>
          <p:cNvPr id="29" name="Gerade Verbindung mit Pfeil 28" hidden="1">
            <a:extLst>
              <a:ext uri="{FF2B5EF4-FFF2-40B4-BE49-F238E27FC236}">
                <a16:creationId xmlns:a16="http://schemas.microsoft.com/office/drawing/2014/main" id="{7619BA7E-F64D-23F3-1020-8196E802D277}"/>
              </a:ext>
            </a:extLst>
          </p:cNvPr>
          <p:cNvCxnSpPr>
            <a:cxnSpLocks/>
          </p:cNvCxnSpPr>
          <p:nvPr/>
        </p:nvCxnSpPr>
        <p:spPr>
          <a:xfrm flipH="1">
            <a:off x="9802384" y="1658999"/>
            <a:ext cx="668996" cy="12847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3">
            <a:extLst>
              <a:ext uri="{FF2B5EF4-FFF2-40B4-BE49-F238E27FC236}">
                <a16:creationId xmlns:a16="http://schemas.microsoft.com/office/drawing/2014/main" id="{F288CC43-A135-58AE-034E-5577AD8E87B4}"/>
              </a:ext>
            </a:extLst>
          </p:cNvPr>
          <p:cNvSpPr/>
          <p:nvPr/>
        </p:nvSpPr>
        <p:spPr>
          <a:xfrm>
            <a:off x="1036837" y="4527668"/>
            <a:ext cx="5620089" cy="1841210"/>
          </a:xfrm>
          <a:prstGeom prst="rect">
            <a:avLst/>
          </a:prstGeom>
        </p:spPr>
        <p:txBody>
          <a:bodyPr wrap="square">
            <a:spAutoFit/>
          </a:bodyPr>
          <a:lstStyle/>
          <a:p>
            <a:pPr algn="ctr">
              <a:lnSpc>
                <a:spcPct val="150000"/>
              </a:lnSpc>
            </a:pPr>
            <a:r>
              <a:rPr lang="en-US" sz="2400" b="1" u="sng" dirty="0">
                <a:solidFill>
                  <a:srgbClr val="005AA0"/>
                </a:solidFill>
                <a:latin typeface="+mn-lt"/>
                <a:ea typeface="Times New Roman"/>
                <a:cs typeface="Arial" pitchFamily="34" charset="0"/>
              </a:rPr>
              <a:t>TPS15</a:t>
            </a:r>
          </a:p>
          <a:p>
            <a:pPr marL="285750" indent="-285750" algn="l">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two components (bi-modal)</a:t>
            </a:r>
          </a:p>
          <a:p>
            <a:pPr marL="285750" indent="-285750" algn="l">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exp. decay up to 15-40MeV</a:t>
            </a:r>
          </a:p>
          <a:p>
            <a:pPr marL="285750" indent="-285750" algn="l">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separated high-energy component up to 150MeV</a:t>
            </a:r>
          </a:p>
        </p:txBody>
      </p:sp>
      <p:sp>
        <p:nvSpPr>
          <p:cNvPr id="31" name="TextBox 26">
            <a:extLst>
              <a:ext uri="{FF2B5EF4-FFF2-40B4-BE49-F238E27FC236}">
                <a16:creationId xmlns:a16="http://schemas.microsoft.com/office/drawing/2014/main" id="{B276DBA0-001C-7F8A-3363-D9E6E7B951E6}"/>
              </a:ext>
            </a:extLst>
          </p:cNvPr>
          <p:cNvSpPr txBox="1"/>
          <p:nvPr/>
        </p:nvSpPr>
        <p:spPr>
          <a:xfrm>
            <a:off x="7650626" y="4526280"/>
            <a:ext cx="3297480" cy="1841210"/>
          </a:xfrm>
          <a:prstGeom prst="rect">
            <a:avLst/>
          </a:prstGeom>
          <a:noFill/>
        </p:spPr>
        <p:txBody>
          <a:bodyPr wrap="square">
            <a:spAutoFit/>
          </a:bodyPr>
          <a:lstStyle/>
          <a:p>
            <a:pPr algn="ctr">
              <a:lnSpc>
                <a:spcPct val="150000"/>
              </a:lnSpc>
            </a:pPr>
            <a:r>
              <a:rPr lang="en-US" sz="2400" b="1" u="sng" dirty="0">
                <a:solidFill>
                  <a:schemeClr val="accent3"/>
                </a:solidFill>
                <a:latin typeface="+mn-lt"/>
                <a:ea typeface="Times New Roman"/>
                <a:cs typeface="Arial" pitchFamily="34" charset="0"/>
              </a:rPr>
              <a:t>TPS45</a:t>
            </a:r>
          </a:p>
          <a:p>
            <a:pPr marL="285750" indent="-285750">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one component</a:t>
            </a:r>
          </a:p>
          <a:p>
            <a:pPr marL="285750" indent="-285750">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exp. decay up to ~60MeV</a:t>
            </a:r>
          </a:p>
          <a:p>
            <a:pPr marL="285750" indent="-285750">
              <a:lnSpc>
                <a:spcPct val="150000"/>
              </a:lnSpc>
              <a:buFont typeface="Arial" panose="020B0604020202020204" pitchFamily="34" charset="0"/>
              <a:buChar char="•"/>
            </a:pPr>
            <a:r>
              <a:rPr lang="en-US" dirty="0">
                <a:solidFill>
                  <a:schemeClr val="tx1"/>
                </a:solidFill>
                <a:latin typeface="+mn-lt"/>
                <a:ea typeface="Times New Roman"/>
                <a:cs typeface="Arial" pitchFamily="34" charset="0"/>
              </a:rPr>
              <a:t>no high-energy component</a:t>
            </a:r>
          </a:p>
        </p:txBody>
      </p:sp>
      <p:sp>
        <p:nvSpPr>
          <p:cNvPr id="34" name="Ellipse 33">
            <a:extLst>
              <a:ext uri="{FF2B5EF4-FFF2-40B4-BE49-F238E27FC236}">
                <a16:creationId xmlns:a16="http://schemas.microsoft.com/office/drawing/2014/main" id="{9C43489A-4979-C2D4-A10E-57FD58C3A927}"/>
              </a:ext>
            </a:extLst>
          </p:cNvPr>
          <p:cNvSpPr/>
          <p:nvPr/>
        </p:nvSpPr>
        <p:spPr>
          <a:xfrm>
            <a:off x="7650626" y="969753"/>
            <a:ext cx="2056193" cy="1667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hteck 45">
            <a:extLst>
              <a:ext uri="{FF2B5EF4-FFF2-40B4-BE49-F238E27FC236}">
                <a16:creationId xmlns:a16="http://schemas.microsoft.com/office/drawing/2014/main" id="{B0E3FC14-3D1A-66A8-DA1E-B1CE305AAB2E}"/>
              </a:ext>
            </a:extLst>
          </p:cNvPr>
          <p:cNvSpPr/>
          <p:nvPr/>
        </p:nvSpPr>
        <p:spPr>
          <a:xfrm>
            <a:off x="152400" y="849501"/>
            <a:ext cx="7396023" cy="179620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12" descr="Chart, histogram&#10;&#10;Description automatically generated">
            <a:extLst>
              <a:ext uri="{FF2B5EF4-FFF2-40B4-BE49-F238E27FC236}">
                <a16:creationId xmlns:a16="http://schemas.microsoft.com/office/drawing/2014/main" id="{468F7A06-10B5-7D7A-368C-30A89BD22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508" y="810553"/>
            <a:ext cx="4199012" cy="4950070"/>
          </a:xfrm>
          <a:prstGeom prst="rect">
            <a:avLst/>
          </a:prstGeom>
          <a:ln w="38100">
            <a:solidFill>
              <a:srgbClr val="FF0000"/>
            </a:solidFill>
          </a:ln>
        </p:spPr>
      </p:pic>
      <p:cxnSp>
        <p:nvCxnSpPr>
          <p:cNvPr id="36" name="Gerade Verbindung mit Pfeil 35">
            <a:extLst>
              <a:ext uri="{FF2B5EF4-FFF2-40B4-BE49-F238E27FC236}">
                <a16:creationId xmlns:a16="http://schemas.microsoft.com/office/drawing/2014/main" id="{554E8303-417A-93F4-02B4-DF74EA5361EB}"/>
              </a:ext>
            </a:extLst>
          </p:cNvPr>
          <p:cNvCxnSpPr>
            <a:cxnSpLocks/>
          </p:cNvCxnSpPr>
          <p:nvPr/>
        </p:nvCxnSpPr>
        <p:spPr>
          <a:xfrm flipH="1">
            <a:off x="5339374" y="2144665"/>
            <a:ext cx="2361450" cy="6748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9" descr="Chart, bar chart, histogram&#10;&#10;Description automatically generated">
            <a:extLst>
              <a:ext uri="{FF2B5EF4-FFF2-40B4-BE49-F238E27FC236}">
                <a16:creationId xmlns:a16="http://schemas.microsoft.com/office/drawing/2014/main" id="{8EAAB315-F183-2874-A6EF-09F24D6149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4189" y="3237720"/>
            <a:ext cx="4241285" cy="3360000"/>
          </a:xfrm>
          <a:prstGeom prst="rect">
            <a:avLst/>
          </a:prstGeom>
          <a:ln w="38100">
            <a:solidFill>
              <a:srgbClr val="FF0000"/>
            </a:solidFill>
          </a:ln>
        </p:spPr>
      </p:pic>
      <p:cxnSp>
        <p:nvCxnSpPr>
          <p:cNvPr id="38" name="Gerade Verbindung mit Pfeil 37">
            <a:extLst>
              <a:ext uri="{FF2B5EF4-FFF2-40B4-BE49-F238E27FC236}">
                <a16:creationId xmlns:a16="http://schemas.microsoft.com/office/drawing/2014/main" id="{7286C80B-5E48-2402-089F-8D0A8E2FF06C}"/>
              </a:ext>
            </a:extLst>
          </p:cNvPr>
          <p:cNvCxnSpPr>
            <a:cxnSpLocks/>
          </p:cNvCxnSpPr>
          <p:nvPr/>
        </p:nvCxnSpPr>
        <p:spPr>
          <a:xfrm>
            <a:off x="8871045" y="2645707"/>
            <a:ext cx="109182" cy="5801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59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14" grpId="0" animBg="1"/>
      <p:bldP spid="15" grpId="0" animBg="1"/>
      <p:bldP spid="25" grpId="0" animBg="1"/>
      <p:bldP spid="26" grpId="0" animBg="1"/>
      <p:bldP spid="34"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7EACA-22B6-B7F1-A0B4-841CDE998912}"/>
              </a:ext>
            </a:extLst>
          </p:cNvPr>
          <p:cNvPicPr>
            <a:picLocks noChangeAspect="1"/>
          </p:cNvPicPr>
          <p:nvPr/>
        </p:nvPicPr>
        <p:blipFill rotWithShape="1">
          <a:blip r:embed="rId3">
            <a:extLst>
              <a:ext uri="{28A0092B-C50C-407E-A947-70E740481C1C}">
                <a14:useLocalDpi xmlns:a14="http://schemas.microsoft.com/office/drawing/2010/main" val="0"/>
              </a:ext>
            </a:extLst>
          </a:blip>
          <a:srcRect l="1396" r="59249"/>
          <a:stretch/>
        </p:blipFill>
        <p:spPr>
          <a:xfrm>
            <a:off x="2809992" y="1316766"/>
            <a:ext cx="2854961" cy="4080453"/>
          </a:xfrm>
          <a:prstGeom prst="rect">
            <a:avLst/>
          </a:prstGeom>
        </p:spPr>
      </p:pic>
      <p:pic>
        <p:nvPicPr>
          <p:cNvPr id="6" name="Picture 5">
            <a:extLst>
              <a:ext uri="{FF2B5EF4-FFF2-40B4-BE49-F238E27FC236}">
                <a16:creationId xmlns:a16="http://schemas.microsoft.com/office/drawing/2014/main" id="{E3BCE2F2-56A7-017B-72A8-F0CA86CA05C5}"/>
              </a:ext>
            </a:extLst>
          </p:cNvPr>
          <p:cNvPicPr>
            <a:picLocks noChangeAspect="1"/>
          </p:cNvPicPr>
          <p:nvPr/>
        </p:nvPicPr>
        <p:blipFill rotWithShape="1">
          <a:blip r:embed="rId3">
            <a:extLst>
              <a:ext uri="{28A0092B-C50C-407E-A947-70E740481C1C}">
                <a14:useLocalDpi xmlns:a14="http://schemas.microsoft.com/office/drawing/2010/main" val="0"/>
              </a:ext>
            </a:extLst>
          </a:blip>
          <a:srcRect l="43046" t="42851" r="-222"/>
          <a:stretch/>
        </p:blipFill>
        <p:spPr>
          <a:xfrm>
            <a:off x="6186843" y="1172749"/>
            <a:ext cx="5280587" cy="2968859"/>
          </a:xfrm>
          <a:prstGeom prst="rect">
            <a:avLst/>
          </a:prstGeom>
        </p:spPr>
      </p:pic>
      <p:pic>
        <p:nvPicPr>
          <p:cNvPr id="7" name="Picture 6" descr="Chart, bar chart, histogram&#10;&#10;Description automatically generated">
            <a:extLst>
              <a:ext uri="{FF2B5EF4-FFF2-40B4-BE49-F238E27FC236}">
                <a16:creationId xmlns:a16="http://schemas.microsoft.com/office/drawing/2014/main" id="{A66E0EA8-5720-131B-5F38-7D33A7BFD1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76" r="19638"/>
          <a:stretch/>
        </p:blipFill>
        <p:spPr>
          <a:xfrm>
            <a:off x="191345" y="1504823"/>
            <a:ext cx="2614201" cy="4099940"/>
          </a:xfrm>
          <a:prstGeom prst="rect">
            <a:avLst/>
          </a:prstGeom>
        </p:spPr>
      </p:pic>
      <p:sp>
        <p:nvSpPr>
          <p:cNvPr id="8" name="TextBox 7">
            <a:extLst>
              <a:ext uri="{FF2B5EF4-FFF2-40B4-BE49-F238E27FC236}">
                <a16:creationId xmlns:a16="http://schemas.microsoft.com/office/drawing/2014/main" id="{BD0CB42C-A06E-16B2-3B0E-5948EB196550}"/>
              </a:ext>
            </a:extLst>
          </p:cNvPr>
          <p:cNvSpPr txBox="1"/>
          <p:nvPr/>
        </p:nvSpPr>
        <p:spPr>
          <a:xfrm>
            <a:off x="6090480" y="4127445"/>
            <a:ext cx="6101520" cy="2194190"/>
          </a:xfrm>
          <a:prstGeom prst="rect">
            <a:avLst/>
          </a:prstGeom>
          <a:solidFill>
            <a:schemeClr val="bg1"/>
          </a:solidFill>
        </p:spPr>
        <p:txBody>
          <a:bodyPr wrap="square">
            <a:spAutoFit/>
          </a:bodyPr>
          <a:lstStyle/>
          <a:p>
            <a:pPr>
              <a:lnSpc>
                <a:spcPct val="150000"/>
              </a:lnSpc>
            </a:pPr>
            <a:r>
              <a:rPr lang="en-US" b="1" dirty="0">
                <a:solidFill>
                  <a:srgbClr val="005AA0"/>
                </a:solidFill>
                <a:latin typeface="+mn-lt"/>
                <a:ea typeface="Times New Roman"/>
                <a:cs typeface="Arial" pitchFamily="34" charset="0"/>
              </a:rPr>
              <a:t>multiple mechanisms contribute to energy gain:</a:t>
            </a:r>
          </a:p>
          <a:p>
            <a:pPr marL="380990" indent="-380990">
              <a:lnSpc>
                <a:spcPct val="150000"/>
              </a:lnSpc>
              <a:buFont typeface="Arial" panose="020B0604020202020204" pitchFamily="34" charset="0"/>
              <a:buChar char="•"/>
            </a:pPr>
            <a:r>
              <a:rPr lang="en-US" b="1" dirty="0" err="1">
                <a:solidFill>
                  <a:srgbClr val="005AA0"/>
                </a:solidFill>
                <a:latin typeface="+mn-lt"/>
                <a:ea typeface="Times New Roman"/>
                <a:cs typeface="Arial" pitchFamily="34" charset="0"/>
              </a:rPr>
              <a:t>FrontSide</a:t>
            </a:r>
            <a:r>
              <a:rPr lang="en-US" b="1" dirty="0">
                <a:solidFill>
                  <a:srgbClr val="005AA0"/>
                </a:solidFill>
                <a:latin typeface="+mn-lt"/>
                <a:ea typeface="Times New Roman"/>
                <a:cs typeface="Arial" pitchFamily="34" charset="0"/>
              </a:rPr>
              <a:t> Acceleration (FSA)</a:t>
            </a:r>
          </a:p>
          <a:p>
            <a:pPr marL="380990" indent="-380990">
              <a:lnSpc>
                <a:spcPct val="150000"/>
              </a:lnSpc>
              <a:buFont typeface="Arial" panose="020B0604020202020204" pitchFamily="34" charset="0"/>
              <a:buChar char="•"/>
            </a:pPr>
            <a:r>
              <a:rPr lang="en-US" b="1" dirty="0">
                <a:solidFill>
                  <a:srgbClr val="005AA0"/>
                </a:solidFill>
                <a:latin typeface="+mn-lt"/>
                <a:ea typeface="Times New Roman"/>
                <a:cs typeface="Arial" pitchFamily="34" charset="0"/>
              </a:rPr>
              <a:t>prompt electrons</a:t>
            </a:r>
          </a:p>
          <a:p>
            <a:pPr marL="380990" indent="-380990">
              <a:lnSpc>
                <a:spcPct val="150000"/>
              </a:lnSpc>
              <a:buFont typeface="Arial" panose="020B0604020202020204" pitchFamily="34" charset="0"/>
              <a:buChar char="•"/>
            </a:pPr>
            <a:r>
              <a:rPr lang="en-US" b="1" dirty="0">
                <a:solidFill>
                  <a:srgbClr val="005AA0"/>
                </a:solidFill>
                <a:latin typeface="+mn-lt"/>
                <a:ea typeface="Times New Roman"/>
                <a:cs typeface="Arial" pitchFamily="34" charset="0"/>
              </a:rPr>
              <a:t>thermal sheath</a:t>
            </a:r>
          </a:p>
          <a:p>
            <a:pPr marL="380990" indent="-380990">
              <a:lnSpc>
                <a:spcPct val="150000"/>
              </a:lnSpc>
              <a:buFont typeface="Arial" panose="020B0604020202020204" pitchFamily="34" charset="0"/>
              <a:buChar char="•"/>
            </a:pPr>
            <a:r>
              <a:rPr lang="en-US" b="1" dirty="0">
                <a:solidFill>
                  <a:srgbClr val="005AA0"/>
                </a:solidFill>
                <a:latin typeface="+mn-lt"/>
                <a:ea typeface="Times New Roman"/>
                <a:cs typeface="Arial" pitchFamily="34" charset="0"/>
              </a:rPr>
              <a:t>Coulomb Repulsion (CR)</a:t>
            </a:r>
          </a:p>
        </p:txBody>
      </p:sp>
      <p:sp>
        <p:nvSpPr>
          <p:cNvPr id="9" name="Textplatzhalter 6">
            <a:extLst>
              <a:ext uri="{FF2B5EF4-FFF2-40B4-BE49-F238E27FC236}">
                <a16:creationId xmlns:a16="http://schemas.microsoft.com/office/drawing/2014/main" id="{3D4DE2FA-9334-532A-0596-911A862AFA6A}"/>
              </a:ext>
            </a:extLst>
          </p:cNvPr>
          <p:cNvSpPr txBox="1">
            <a:spLocks/>
          </p:cNvSpPr>
          <p:nvPr/>
        </p:nvSpPr>
        <p:spPr>
          <a:xfrm>
            <a:off x="191345" y="1120814"/>
            <a:ext cx="2614201" cy="339967"/>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baseline="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de-DE" sz="2400" b="1" dirty="0">
                <a:solidFill>
                  <a:srgbClr val="005AA0"/>
                </a:solidFill>
              </a:rPr>
              <a:t>Experimental data</a:t>
            </a:r>
          </a:p>
        </p:txBody>
      </p:sp>
      <p:sp>
        <p:nvSpPr>
          <p:cNvPr id="10" name="Textplatzhalter 6">
            <a:extLst>
              <a:ext uri="{FF2B5EF4-FFF2-40B4-BE49-F238E27FC236}">
                <a16:creationId xmlns:a16="http://schemas.microsoft.com/office/drawing/2014/main" id="{AB12792B-AB89-ADC3-8577-77EE2C6F2DD1}"/>
              </a:ext>
            </a:extLst>
          </p:cNvPr>
          <p:cNvSpPr txBox="1">
            <a:spLocks/>
          </p:cNvSpPr>
          <p:nvPr/>
        </p:nvSpPr>
        <p:spPr>
          <a:xfrm>
            <a:off x="3132497" y="1120086"/>
            <a:ext cx="2614201" cy="339967"/>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baseline="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de-DE" sz="2400" b="1" dirty="0">
                <a:solidFill>
                  <a:srgbClr val="005AA0"/>
                </a:solidFill>
              </a:rPr>
              <a:t>Simulation data</a:t>
            </a:r>
          </a:p>
        </p:txBody>
      </p:sp>
      <p:pic>
        <p:nvPicPr>
          <p:cNvPr id="11" name="Picture 2">
            <a:extLst>
              <a:ext uri="{FF2B5EF4-FFF2-40B4-BE49-F238E27FC236}">
                <a16:creationId xmlns:a16="http://schemas.microsoft.com/office/drawing/2014/main" id="{731520C8-C4D4-C452-1AB3-7618495431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7474" y="5399494"/>
            <a:ext cx="2134411" cy="935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a:extLst>
              <a:ext uri="{FF2B5EF4-FFF2-40B4-BE49-F238E27FC236}">
                <a16:creationId xmlns:a16="http://schemas.microsoft.com/office/drawing/2014/main" id="{C416FBBB-3EB2-090C-EC65-9338B8AA78EE}"/>
              </a:ext>
            </a:extLst>
          </p:cNvPr>
          <p:cNvSpPr/>
          <p:nvPr/>
        </p:nvSpPr>
        <p:spPr>
          <a:xfrm>
            <a:off x="8221629" y="1024247"/>
            <a:ext cx="3408379" cy="192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ght Brace 12">
            <a:extLst>
              <a:ext uri="{FF2B5EF4-FFF2-40B4-BE49-F238E27FC236}">
                <a16:creationId xmlns:a16="http://schemas.microsoft.com/office/drawing/2014/main" id="{C5315B75-DA2A-D99D-47B9-B0332AD9C360}"/>
              </a:ext>
            </a:extLst>
          </p:cNvPr>
          <p:cNvSpPr/>
          <p:nvPr/>
        </p:nvSpPr>
        <p:spPr>
          <a:xfrm>
            <a:off x="9792411" y="4638638"/>
            <a:ext cx="490661" cy="1722597"/>
          </a:xfrm>
          <a:prstGeom prst="rightBrace">
            <a:avLst/>
          </a:prstGeom>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solidFill>
                <a:srgbClr val="F0781E"/>
              </a:solidFill>
            </a:endParaRPr>
          </a:p>
        </p:txBody>
      </p:sp>
      <p:sp>
        <p:nvSpPr>
          <p:cNvPr id="14" name="TextBox 13">
            <a:extLst>
              <a:ext uri="{FF2B5EF4-FFF2-40B4-BE49-F238E27FC236}">
                <a16:creationId xmlns:a16="http://schemas.microsoft.com/office/drawing/2014/main" id="{6366F91D-D476-EE61-8721-A022867E6EBE}"/>
              </a:ext>
            </a:extLst>
          </p:cNvPr>
          <p:cNvSpPr txBox="1"/>
          <p:nvPr/>
        </p:nvSpPr>
        <p:spPr>
          <a:xfrm>
            <a:off x="10037741" y="4820757"/>
            <a:ext cx="2246320" cy="113152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n-US" sz="2400" b="1" dirty="0">
                <a:solidFill>
                  <a:srgbClr val="F0781E"/>
                </a:solidFill>
                <a:ea typeface="Times New Roman"/>
                <a:cs typeface="Arial" pitchFamily="34" charset="0"/>
              </a:rPr>
              <a:t>acceleration cascade</a:t>
            </a:r>
          </a:p>
        </p:txBody>
      </p:sp>
      <p:sp>
        <p:nvSpPr>
          <p:cNvPr id="4" name="Title">
            <a:extLst>
              <a:ext uri="{FF2B5EF4-FFF2-40B4-BE49-F238E27FC236}">
                <a16:creationId xmlns:a16="http://schemas.microsoft.com/office/drawing/2014/main" id="{253DFC42-A168-2BA2-C768-AD43E7998A65}"/>
              </a:ext>
            </a:extLst>
          </p:cNvPr>
          <p:cNvSpPr txBox="1">
            <a:spLocks/>
          </p:cNvSpPr>
          <p:nvPr/>
        </p:nvSpPr>
        <p:spPr>
          <a:xfrm>
            <a:off x="750231" y="7304"/>
            <a:ext cx="11346436"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3D PIC sims </a:t>
            </a:r>
            <a:r>
              <a:rPr lang="en-GB" sz="4000" b="1" spc="-1" dirty="0">
                <a:solidFill>
                  <a:schemeClr val="dk2"/>
                </a:solidFill>
                <a:latin typeface="Segoe UI"/>
              </a:rPr>
              <a:t>reveal</a:t>
            </a:r>
            <a:r>
              <a:rPr lang="de-DE" sz="4000" b="1" spc="-1" dirty="0">
                <a:solidFill>
                  <a:schemeClr val="dk2"/>
                </a:solidFill>
                <a:latin typeface="Segoe UI"/>
              </a:rPr>
              <a:t> a </a:t>
            </a:r>
            <a:r>
              <a:rPr lang="en-GB" sz="4000" b="1" spc="-1" dirty="0">
                <a:solidFill>
                  <a:schemeClr val="dk2"/>
                </a:solidFill>
                <a:latin typeface="Segoe UI"/>
              </a:rPr>
              <a:t>cascade</a:t>
            </a:r>
            <a:r>
              <a:rPr lang="de-DE" sz="4000" b="1" spc="-1" dirty="0">
                <a:solidFill>
                  <a:schemeClr val="dk2"/>
                </a:solidFill>
                <a:latin typeface="Segoe UI"/>
              </a:rPr>
              <a:t> </a:t>
            </a:r>
            <a:r>
              <a:rPr lang="en-GB" sz="4000" b="1" spc="-1" dirty="0">
                <a:solidFill>
                  <a:schemeClr val="dk2"/>
                </a:solidFill>
                <a:latin typeface="Segoe UI"/>
              </a:rPr>
              <a:t>of acc. regimes</a:t>
            </a:r>
            <a:endParaRPr lang="en-GB" sz="4000" b="1" spc="-1" dirty="0">
              <a:solidFill>
                <a:schemeClr val="dk1"/>
              </a:solidFill>
              <a:latin typeface="Segoe UI"/>
            </a:endParaRPr>
          </a:p>
        </p:txBody>
      </p:sp>
      <p:sp>
        <p:nvSpPr>
          <p:cNvPr id="15" name="Slide Number Placeholder 3">
            <a:extLst>
              <a:ext uri="{FF2B5EF4-FFF2-40B4-BE49-F238E27FC236}">
                <a16:creationId xmlns:a16="http://schemas.microsoft.com/office/drawing/2014/main" id="{502FBEDF-3F59-28AC-B918-1B2E28A4CFAF}"/>
              </a:ext>
            </a:extLst>
          </p:cNvPr>
          <p:cNvSpPr>
            <a:spLocks noGrp="1"/>
          </p:cNvSpPr>
          <p:nvPr>
            <p:ph type="sldNum" idx="2"/>
          </p:nvPr>
        </p:nvSpPr>
        <p:spPr>
          <a:xfrm>
            <a:off x="12600" y="6597720"/>
            <a:ext cx="502920" cy="163440"/>
          </a:xfrm>
        </p:spPr>
        <p:txBody>
          <a:bodyPr/>
          <a:lstStyle/>
          <a:p>
            <a:pPr rtl="0"/>
            <a:fld id="{C98F92D4-1C08-4F1F-AE3C-E17988259770}" type="slidenum">
              <a:rPr lang="de-DE" smtClean="0"/>
              <a:t>15</a:t>
            </a:fld>
            <a:endParaRPr lang="de-DE"/>
          </a:p>
        </p:txBody>
      </p:sp>
      <p:sp>
        <p:nvSpPr>
          <p:cNvPr id="2" name="TextBox 15">
            <a:extLst>
              <a:ext uri="{FF2B5EF4-FFF2-40B4-BE49-F238E27FC236}">
                <a16:creationId xmlns:a16="http://schemas.microsoft.com/office/drawing/2014/main" id="{0851D54B-C3CB-800A-C11A-A45510D936D9}"/>
              </a:ext>
            </a:extLst>
          </p:cNvPr>
          <p:cNvSpPr txBox="1"/>
          <p:nvPr/>
        </p:nvSpPr>
        <p:spPr>
          <a:xfrm>
            <a:off x="473879" y="6093527"/>
            <a:ext cx="4410000" cy="456215"/>
          </a:xfrm>
          <a:prstGeom prst="rect">
            <a:avLst/>
          </a:prstGeom>
          <a:noFill/>
        </p:spPr>
        <p:txBody>
          <a:bodyPr wrap="square">
            <a:spAutoFit/>
          </a:bodyPr>
          <a:lstStyle/>
          <a:p>
            <a:pPr>
              <a:lnSpc>
                <a:spcPct val="150000"/>
              </a:lnSpc>
              <a:spcBef>
                <a:spcPts val="0"/>
              </a:spcBef>
              <a:spcAft>
                <a:spcPts val="0"/>
              </a:spcAft>
            </a:pPr>
            <a:r>
              <a:rPr lang="en-US" b="1" dirty="0">
                <a:latin typeface="+mn-lt"/>
                <a:ea typeface="Times New Roman"/>
                <a:cs typeface="Arial" pitchFamily="34" charset="0"/>
              </a:rPr>
              <a:t>T. Ziegler </a:t>
            </a:r>
            <a:r>
              <a:rPr lang="en-US" b="1" i="1" dirty="0">
                <a:latin typeface="+mn-lt"/>
                <a:ea typeface="Times New Roman"/>
                <a:cs typeface="Arial" pitchFamily="34" charset="0"/>
              </a:rPr>
              <a:t>et al., Nature Physics (2024)</a:t>
            </a:r>
            <a:endParaRPr lang="en-US" sz="1600" b="1" i="1" dirty="0">
              <a:latin typeface="+mn-lt"/>
              <a:ea typeface="Times New Roman"/>
              <a:cs typeface="Arial" pitchFamily="34" charset="0"/>
            </a:endParaRPr>
          </a:p>
        </p:txBody>
      </p:sp>
    </p:spTree>
    <p:extLst>
      <p:ext uri="{BB962C8B-B14F-4D97-AF65-F5344CB8AC3E}">
        <p14:creationId xmlns:p14="http://schemas.microsoft.com/office/powerpoint/2010/main" val="168174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numbers&#10;&#10;Description automatically generated with medium confidence">
            <a:extLst>
              <a:ext uri="{FF2B5EF4-FFF2-40B4-BE49-F238E27FC236}">
                <a16:creationId xmlns:a16="http://schemas.microsoft.com/office/drawing/2014/main" id="{E960C3FE-6DD4-4718-6CA8-D0BA285D2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373" y="1026761"/>
            <a:ext cx="10545252" cy="3425528"/>
          </a:xfrm>
          <a:prstGeom prst="rect">
            <a:avLst/>
          </a:prstGeom>
        </p:spPr>
      </p:pic>
      <p:sp>
        <p:nvSpPr>
          <p:cNvPr id="4" name="Title">
            <a:extLst>
              <a:ext uri="{FF2B5EF4-FFF2-40B4-BE49-F238E27FC236}">
                <a16:creationId xmlns:a16="http://schemas.microsoft.com/office/drawing/2014/main" id="{F71B7F0C-A02E-4514-2EDD-F25328239EA4}"/>
              </a:ext>
            </a:extLst>
          </p:cNvPr>
          <p:cNvSpPr txBox="1">
            <a:spLocks/>
          </p:cNvSpPr>
          <p:nvPr/>
        </p:nvSpPr>
        <p:spPr>
          <a:xfrm>
            <a:off x="750231" y="7304"/>
            <a:ext cx="11346436"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GB" sz="4000" b="1" spc="-1" dirty="0">
                <a:solidFill>
                  <a:schemeClr val="dk2"/>
                </a:solidFill>
                <a:latin typeface="Segoe UI"/>
              </a:rPr>
              <a:t>Promising scaling with laser energy</a:t>
            </a:r>
            <a:endParaRPr lang="en-GB" sz="4000" b="1" spc="-1" dirty="0">
              <a:solidFill>
                <a:schemeClr val="dk1"/>
              </a:solidFill>
              <a:latin typeface="Segoe UI"/>
            </a:endParaRPr>
          </a:p>
        </p:txBody>
      </p:sp>
      <p:sp>
        <p:nvSpPr>
          <p:cNvPr id="6" name="Slide Number Placeholder 3">
            <a:extLst>
              <a:ext uri="{FF2B5EF4-FFF2-40B4-BE49-F238E27FC236}">
                <a16:creationId xmlns:a16="http://schemas.microsoft.com/office/drawing/2014/main" id="{450EBF00-D53C-C6BB-A1E5-AA5458EBE80A}"/>
              </a:ext>
            </a:extLst>
          </p:cNvPr>
          <p:cNvSpPr>
            <a:spLocks noGrp="1"/>
          </p:cNvSpPr>
          <p:nvPr>
            <p:ph type="sldNum" idx="2"/>
          </p:nvPr>
        </p:nvSpPr>
        <p:spPr>
          <a:xfrm>
            <a:off x="12600" y="6597720"/>
            <a:ext cx="502920" cy="163440"/>
          </a:xfrm>
        </p:spPr>
        <p:txBody>
          <a:bodyPr/>
          <a:lstStyle/>
          <a:p>
            <a:pPr rtl="0"/>
            <a:fld id="{C98F92D4-1C08-4F1F-AE3C-E17988259770}" type="slidenum">
              <a:rPr lang="de-DE" smtClean="0"/>
              <a:t>16</a:t>
            </a:fld>
            <a:endParaRPr lang="de-DE"/>
          </a:p>
        </p:txBody>
      </p:sp>
      <p:sp>
        <p:nvSpPr>
          <p:cNvPr id="7" name="TextBox 15">
            <a:extLst>
              <a:ext uri="{FF2B5EF4-FFF2-40B4-BE49-F238E27FC236}">
                <a16:creationId xmlns:a16="http://schemas.microsoft.com/office/drawing/2014/main" id="{03541796-0155-0167-E63D-C05DBD05845C}"/>
              </a:ext>
            </a:extLst>
          </p:cNvPr>
          <p:cNvSpPr txBox="1"/>
          <p:nvPr/>
        </p:nvSpPr>
        <p:spPr>
          <a:xfrm>
            <a:off x="7564493" y="6025743"/>
            <a:ext cx="4410000" cy="456215"/>
          </a:xfrm>
          <a:prstGeom prst="rect">
            <a:avLst/>
          </a:prstGeom>
          <a:noFill/>
        </p:spPr>
        <p:txBody>
          <a:bodyPr wrap="square">
            <a:spAutoFit/>
          </a:bodyPr>
          <a:lstStyle/>
          <a:p>
            <a:pPr>
              <a:lnSpc>
                <a:spcPct val="150000"/>
              </a:lnSpc>
              <a:spcBef>
                <a:spcPts val="0"/>
              </a:spcBef>
              <a:spcAft>
                <a:spcPts val="0"/>
              </a:spcAft>
            </a:pPr>
            <a:r>
              <a:rPr lang="en-US" b="1" dirty="0">
                <a:latin typeface="+mn-lt"/>
                <a:ea typeface="Times New Roman"/>
                <a:cs typeface="Arial" pitchFamily="34" charset="0"/>
              </a:rPr>
              <a:t>T. Ziegler </a:t>
            </a:r>
            <a:r>
              <a:rPr lang="en-US" b="1" i="1" dirty="0">
                <a:latin typeface="+mn-lt"/>
                <a:ea typeface="Times New Roman"/>
                <a:cs typeface="Arial" pitchFamily="34" charset="0"/>
              </a:rPr>
              <a:t>et al., Nature Physics (2024)</a:t>
            </a:r>
            <a:endParaRPr lang="en-US" sz="1600" b="1" i="1" dirty="0">
              <a:latin typeface="+mn-lt"/>
              <a:ea typeface="Times New Roman"/>
              <a:cs typeface="Arial" pitchFamily="34" charset="0"/>
            </a:endParaRPr>
          </a:p>
        </p:txBody>
      </p:sp>
      <p:sp>
        <p:nvSpPr>
          <p:cNvPr id="2" name="Textfeld 1">
            <a:extLst>
              <a:ext uri="{FF2B5EF4-FFF2-40B4-BE49-F238E27FC236}">
                <a16:creationId xmlns:a16="http://schemas.microsoft.com/office/drawing/2014/main" id="{015E29A4-1C87-8D1D-4C42-DEA9592A948F}"/>
              </a:ext>
            </a:extLst>
          </p:cNvPr>
          <p:cNvSpPr txBox="1"/>
          <p:nvPr/>
        </p:nvSpPr>
        <p:spPr>
          <a:xfrm>
            <a:off x="1128132" y="4744150"/>
            <a:ext cx="9935733" cy="87203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b="0" i="0" u="none" strike="noStrike" baseline="0" dirty="0">
                <a:latin typeface="+mn-lt"/>
              </a:rPr>
              <a:t>proton energies at 15</a:t>
            </a:r>
            <a:r>
              <a:rPr lang="en-US" i="1" dirty="0">
                <a:latin typeface="+mn-lt"/>
              </a:rPr>
              <a:t>°</a:t>
            </a:r>
            <a:r>
              <a:rPr lang="en-US" b="0" i="1" u="none" strike="noStrike" baseline="0" dirty="0">
                <a:latin typeface="+mn-lt"/>
              </a:rPr>
              <a:t> </a:t>
            </a:r>
            <a:r>
              <a:rPr lang="en-US" b="0" i="0" u="none" strike="noStrike" baseline="0" dirty="0">
                <a:latin typeface="+mn-lt"/>
              </a:rPr>
              <a:t>scale much faster with laser pulse energy </a:t>
            </a:r>
            <a:r>
              <a:rPr lang="en-US" dirty="0">
                <a:latin typeface="+mn-lt"/>
                <a:sym typeface="Wingdings" panose="05000000000000000000" pitchFamily="2" charset="2"/>
              </a:rPr>
              <a:t> different acc. mechanisms</a:t>
            </a:r>
          </a:p>
          <a:p>
            <a:pPr marL="285750" indent="-285750">
              <a:lnSpc>
                <a:spcPct val="150000"/>
              </a:lnSpc>
              <a:buFont typeface="Arial" panose="020B0604020202020204" pitchFamily="34" charset="0"/>
              <a:buChar char="•"/>
            </a:pPr>
            <a:r>
              <a:rPr lang="en-US" dirty="0">
                <a:latin typeface="+mn-lt"/>
                <a:sym typeface="Wingdings" panose="05000000000000000000" pitchFamily="2" charset="2"/>
              </a:rPr>
              <a:t>relative amount of trans. light seems to be unaffected  ideal observation/control parameter</a:t>
            </a:r>
            <a:endParaRPr lang="en-GB" dirty="0">
              <a:latin typeface="+mn-lt"/>
            </a:endParaRPr>
          </a:p>
        </p:txBody>
      </p:sp>
    </p:spTree>
    <p:extLst>
      <p:ext uri="{BB962C8B-B14F-4D97-AF65-F5344CB8AC3E}">
        <p14:creationId xmlns:p14="http://schemas.microsoft.com/office/powerpoint/2010/main" val="178400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4701089-435A-69CF-EC26-5291E00D1144}"/>
              </a:ext>
            </a:extLst>
          </p:cNvPr>
          <p:cNvSpPr>
            <a:spLocks noGrp="1"/>
          </p:cNvSpPr>
          <p:nvPr>
            <p:ph type="sldNum" idx="2"/>
          </p:nvPr>
        </p:nvSpPr>
        <p:spPr/>
        <p:txBody>
          <a:bodyPr/>
          <a:lstStyle/>
          <a:p>
            <a:pPr rtl="0"/>
            <a:fld id="{C98F92D4-1C08-4F1F-AE3C-E17988259770}" type="slidenum">
              <a:rPr lang="de-DE" smtClean="0"/>
              <a:t>17</a:t>
            </a:fld>
            <a:endParaRPr lang="de-DE"/>
          </a:p>
        </p:txBody>
      </p:sp>
      <p:pic>
        <p:nvPicPr>
          <p:cNvPr id="14" name="Grafik 13" descr="Ein Bild, das Text, Screenshot, Reihe, Schrift enthält.&#10;&#10;Automatisch generierte Beschreibung">
            <a:extLst>
              <a:ext uri="{FF2B5EF4-FFF2-40B4-BE49-F238E27FC236}">
                <a16:creationId xmlns:a16="http://schemas.microsoft.com/office/drawing/2014/main" id="{16B4F5EB-406C-CE74-9649-9BB389F01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915" y="963544"/>
            <a:ext cx="8090170" cy="4930912"/>
          </a:xfrm>
          <a:prstGeom prst="rect">
            <a:avLst/>
          </a:prstGeom>
        </p:spPr>
      </p:pic>
      <p:sp>
        <p:nvSpPr>
          <p:cNvPr id="12" name="Title">
            <a:extLst>
              <a:ext uri="{FF2B5EF4-FFF2-40B4-BE49-F238E27FC236}">
                <a16:creationId xmlns:a16="http://schemas.microsoft.com/office/drawing/2014/main" id="{1310D2DA-AE2E-7888-EEE9-77F3C7361593}"/>
              </a:ext>
            </a:extLst>
          </p:cNvPr>
          <p:cNvSpPr txBox="1">
            <a:spLocks/>
          </p:cNvSpPr>
          <p:nvPr/>
        </p:nvSpPr>
        <p:spPr>
          <a:xfrm>
            <a:off x="750230" y="7304"/>
            <a:ext cx="8090171"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 pos="3773488" algn="l"/>
              </a:tabLst>
            </a:pPr>
            <a:r>
              <a:rPr lang="de-DE" sz="4000" b="1" spc="-1" dirty="0" err="1">
                <a:solidFill>
                  <a:schemeClr val="dk2"/>
                </a:solidFill>
              </a:rPr>
              <a:t>Scaling</a:t>
            </a:r>
            <a:r>
              <a:rPr lang="de-DE" sz="4000" b="1" spc="-1" dirty="0">
                <a:solidFill>
                  <a:schemeClr val="dk2"/>
                </a:solidFill>
              </a:rPr>
              <a:t> </a:t>
            </a:r>
            <a:r>
              <a:rPr lang="de-DE" sz="4000" b="1" strike="sngStrike" spc="-1" dirty="0" err="1">
                <a:solidFill>
                  <a:schemeClr val="dk2"/>
                </a:solidFill>
              </a:rPr>
              <a:t>problem</a:t>
            </a:r>
            <a:r>
              <a:rPr lang="de-DE" sz="4000" b="1" strike="sngStrike" spc="-1" dirty="0">
                <a:solidFill>
                  <a:schemeClr val="dk2"/>
                </a:solidFill>
              </a:rPr>
              <a:t> !</a:t>
            </a:r>
            <a:r>
              <a:rPr lang="de-DE" sz="4000" b="1" spc="-1" dirty="0">
                <a:solidFill>
                  <a:schemeClr val="dk2"/>
                </a:solidFill>
              </a:rPr>
              <a:t> </a:t>
            </a:r>
            <a:r>
              <a:rPr lang="de-DE" sz="4000" b="1" spc="-1" dirty="0" err="1">
                <a:solidFill>
                  <a:schemeClr val="accent3"/>
                </a:solidFill>
              </a:rPr>
              <a:t>demonstrated</a:t>
            </a:r>
            <a:r>
              <a:rPr lang="de-DE" sz="4000" b="1" spc="-1" dirty="0">
                <a:solidFill>
                  <a:schemeClr val="accent3"/>
                </a:solidFill>
              </a:rPr>
              <a:t> !</a:t>
            </a:r>
            <a:r>
              <a:rPr lang="de-DE" sz="4000" b="1" strike="sngStrike" spc="-1" dirty="0">
                <a:solidFill>
                  <a:schemeClr val="accent3"/>
                </a:solidFill>
              </a:rPr>
              <a:t> </a:t>
            </a:r>
            <a:endParaRPr lang="de-DE" sz="4000" b="1" spc="-1" dirty="0">
              <a:solidFill>
                <a:schemeClr val="accent3"/>
              </a:solidFill>
            </a:endParaRPr>
          </a:p>
        </p:txBody>
      </p:sp>
      <p:sp>
        <p:nvSpPr>
          <p:cNvPr id="2" name="Title">
            <a:extLst>
              <a:ext uri="{FF2B5EF4-FFF2-40B4-BE49-F238E27FC236}">
                <a16:creationId xmlns:a16="http://schemas.microsoft.com/office/drawing/2014/main" id="{B608C15B-7DBD-E86D-9A8D-5C8452132CD0}"/>
              </a:ext>
            </a:extLst>
          </p:cNvPr>
          <p:cNvSpPr txBox="1">
            <a:spLocks/>
          </p:cNvSpPr>
          <p:nvPr/>
        </p:nvSpPr>
        <p:spPr>
          <a:xfrm>
            <a:off x="750230" y="7200"/>
            <a:ext cx="1144177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 pos="3773488" algn="l"/>
              </a:tabLst>
            </a:pPr>
            <a:r>
              <a:rPr lang="de-DE" sz="4000" b="1" spc="-1" dirty="0" err="1">
                <a:solidFill>
                  <a:schemeClr val="dk2"/>
                </a:solidFill>
              </a:rPr>
              <a:t>Scaling</a:t>
            </a:r>
            <a:r>
              <a:rPr lang="de-DE" sz="4000" b="1" spc="-1" dirty="0">
                <a:solidFill>
                  <a:schemeClr val="dk2"/>
                </a:solidFill>
              </a:rPr>
              <a:t> </a:t>
            </a:r>
            <a:r>
              <a:rPr lang="de-DE" sz="4000" b="1" strike="sngStrike" spc="-1" dirty="0" err="1">
                <a:solidFill>
                  <a:schemeClr val="dk2"/>
                </a:solidFill>
              </a:rPr>
              <a:t>problem</a:t>
            </a:r>
            <a:r>
              <a:rPr lang="de-DE" sz="4000" b="1" strike="sngStrike" spc="-1" dirty="0">
                <a:solidFill>
                  <a:schemeClr val="dk2"/>
                </a:solidFill>
              </a:rPr>
              <a:t> !</a:t>
            </a:r>
            <a:r>
              <a:rPr lang="de-DE" sz="4000" b="1" strike="sngStrike" spc="-1" dirty="0">
                <a:solidFill>
                  <a:schemeClr val="accent3"/>
                </a:solidFill>
              </a:rPr>
              <a:t> </a:t>
            </a:r>
            <a:r>
              <a:rPr lang="de-DE" sz="4000" b="1" strike="sngStrike" spc="-1" dirty="0" err="1">
                <a:solidFill>
                  <a:schemeClr val="accent3"/>
                </a:solidFill>
              </a:rPr>
              <a:t>demonstrated</a:t>
            </a:r>
            <a:r>
              <a:rPr lang="de-DE" sz="4000" b="1" strike="sngStrike" spc="-1" dirty="0">
                <a:solidFill>
                  <a:schemeClr val="accent3"/>
                </a:solidFill>
              </a:rPr>
              <a:t> !</a:t>
            </a:r>
            <a:r>
              <a:rPr lang="de-DE" sz="4000" b="1" spc="-1" dirty="0">
                <a:solidFill>
                  <a:schemeClr val="accent3"/>
                </a:solidFill>
              </a:rPr>
              <a:t> </a:t>
            </a:r>
            <a:r>
              <a:rPr lang="de-DE" sz="4000" b="1" u="sng" spc="-1" dirty="0" err="1">
                <a:solidFill>
                  <a:srgbClr val="FF0000"/>
                </a:solidFill>
              </a:rPr>
              <a:t>surpassed</a:t>
            </a:r>
            <a:r>
              <a:rPr lang="de-DE" sz="4000" b="1" u="sng" spc="-1" dirty="0">
                <a:solidFill>
                  <a:srgbClr val="FF0000"/>
                </a:solidFill>
              </a:rPr>
              <a:t> !</a:t>
            </a:r>
            <a:r>
              <a:rPr lang="de-DE" sz="4000" b="1" u="sng" strike="sngStrike" spc="-1" dirty="0">
                <a:solidFill>
                  <a:srgbClr val="FF0000"/>
                </a:solidFill>
              </a:rPr>
              <a:t> </a:t>
            </a:r>
            <a:endParaRPr lang="de-DE" sz="4000" b="1" u="sng" spc="-1" dirty="0">
              <a:solidFill>
                <a:srgbClr val="FF0000"/>
              </a:solidFill>
            </a:endParaRPr>
          </a:p>
        </p:txBody>
      </p:sp>
      <p:pic>
        <p:nvPicPr>
          <p:cNvPr id="5" name="Grafik 4" descr="Ein Bild, das Text, Screenshot, Reihe, Schrift enthält.&#10;&#10;Automatisch generierte Beschreibung">
            <a:extLst>
              <a:ext uri="{FF2B5EF4-FFF2-40B4-BE49-F238E27FC236}">
                <a16:creationId xmlns:a16="http://schemas.microsoft.com/office/drawing/2014/main" id="{B52FFBE0-F793-B6F0-6B34-130B770E8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915" y="963544"/>
            <a:ext cx="8090170" cy="4930912"/>
          </a:xfrm>
          <a:prstGeom prst="rect">
            <a:avLst/>
          </a:prstGeom>
        </p:spPr>
      </p:pic>
      <p:sp>
        <p:nvSpPr>
          <p:cNvPr id="3" name="TextBox 15">
            <a:extLst>
              <a:ext uri="{FF2B5EF4-FFF2-40B4-BE49-F238E27FC236}">
                <a16:creationId xmlns:a16="http://schemas.microsoft.com/office/drawing/2014/main" id="{0A1A231A-8F25-EF61-7499-59200BF40DB2}"/>
              </a:ext>
            </a:extLst>
          </p:cNvPr>
          <p:cNvSpPr txBox="1"/>
          <p:nvPr/>
        </p:nvSpPr>
        <p:spPr>
          <a:xfrm>
            <a:off x="7782000" y="5908185"/>
            <a:ext cx="4410000" cy="456215"/>
          </a:xfrm>
          <a:prstGeom prst="rect">
            <a:avLst/>
          </a:prstGeom>
          <a:noFill/>
        </p:spPr>
        <p:txBody>
          <a:bodyPr wrap="square">
            <a:spAutoFit/>
          </a:bodyPr>
          <a:lstStyle/>
          <a:p>
            <a:pPr>
              <a:lnSpc>
                <a:spcPct val="150000"/>
              </a:lnSpc>
              <a:spcBef>
                <a:spcPts val="0"/>
              </a:spcBef>
              <a:spcAft>
                <a:spcPts val="0"/>
              </a:spcAft>
            </a:pPr>
            <a:r>
              <a:rPr lang="en-US" b="1" i="1" dirty="0">
                <a:latin typeface="+mn-lt"/>
                <a:ea typeface="Times New Roman"/>
                <a:cs typeface="Arial" pitchFamily="34" charset="0"/>
              </a:rPr>
              <a:t>T. Ziegler et al., Nature Physics (2024)</a:t>
            </a:r>
            <a:endParaRPr lang="en-US" sz="1600" b="1" i="1" dirty="0">
              <a:latin typeface="+mn-lt"/>
              <a:ea typeface="Times New Roman"/>
              <a:cs typeface="Arial" pitchFamily="34" charset="0"/>
            </a:endParaRPr>
          </a:p>
        </p:txBody>
      </p:sp>
    </p:spTree>
    <p:extLst>
      <p:ext uri="{BB962C8B-B14F-4D97-AF65-F5344CB8AC3E}">
        <p14:creationId xmlns:p14="http://schemas.microsoft.com/office/powerpoint/2010/main" val="24253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xit" presetSubtype="8" fill="hold" grpId="0" nodeType="withEffect">
                                  <p:stCondLst>
                                    <p:cond delay="0"/>
                                  </p:stCondLst>
                                  <p:childTnLst>
                                    <p:animEffect transition="out" filter="wipe(left)">
                                      <p:cBhvr>
                                        <p:cTn id="9" dur="750"/>
                                        <p:tgtEl>
                                          <p:spTgt spid="12"/>
                                        </p:tgtEl>
                                      </p:cBhvr>
                                    </p:animEffect>
                                    <p:set>
                                      <p:cBhvr>
                                        <p:cTn id="10" dur="1" fill="hold">
                                          <p:stCondLst>
                                            <p:cond delay="749"/>
                                          </p:stCondLst>
                                        </p:cTn>
                                        <p:tgtEl>
                                          <p:spTgt spid="12"/>
                                        </p:tgtEl>
                                        <p:attrNameLst>
                                          <p:attrName>style.visibility</p:attrName>
                                        </p:attrNameLst>
                                      </p:cBhvr>
                                      <p:to>
                                        <p:strVal val="hidden"/>
                                      </p:to>
                                    </p:set>
                                  </p:childTnLst>
                                </p:cTn>
                              </p:par>
                              <p:par>
                                <p:cTn id="11" presetID="26" presetClass="emph" presetSubtype="0" fill="hold" grpId="1" nodeType="withEffect">
                                  <p:stCondLst>
                                    <p:cond delay="0"/>
                                  </p:stCondLst>
                                  <p:childTnLst>
                                    <p:animEffect transition="out" filter="fade">
                                      <p:cBhvr>
                                        <p:cTn id="12" dur="750" tmFilter="0, 0; .2, .5; .8, .5; 1, 0"/>
                                        <p:tgtEl>
                                          <p:spTgt spid="2"/>
                                        </p:tgtEl>
                                      </p:cBhvr>
                                    </p:animEffect>
                                    <p:animScale>
                                      <p:cBhvr>
                                        <p:cTn id="13" dur="375" autoRev="1" fill="hold"/>
                                        <p:tgtEl>
                                          <p:spTgt spid="2"/>
                                        </p:tgtEl>
                                      </p:cBhvr>
                                      <p:by x="105000" y="105000"/>
                                    </p:animScale>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C0B4113-AD4A-0AF4-C5F3-E56C77BB7559}"/>
              </a:ext>
            </a:extLst>
          </p:cNvPr>
          <p:cNvSpPr>
            <a:spLocks noGrp="1"/>
          </p:cNvSpPr>
          <p:nvPr>
            <p:ph type="sldNum" idx="2"/>
          </p:nvPr>
        </p:nvSpPr>
        <p:spPr/>
        <p:txBody>
          <a:bodyPr/>
          <a:lstStyle/>
          <a:p>
            <a:pPr rtl="0"/>
            <a:fld id="{C98F92D4-1C08-4F1F-AE3C-E17988259770}" type="slidenum">
              <a:rPr lang="de-DE" smtClean="0"/>
              <a:t>18</a:t>
            </a:fld>
            <a:endParaRPr lang="de-DE"/>
          </a:p>
        </p:txBody>
      </p:sp>
      <p:pic>
        <p:nvPicPr>
          <p:cNvPr id="5" name="Grafik 4" descr="Ein Bild, das Text, Screenshot, Reihe, Schrift enthält.&#10;&#10;Automatisch generierte Beschreibung">
            <a:extLst>
              <a:ext uri="{FF2B5EF4-FFF2-40B4-BE49-F238E27FC236}">
                <a16:creationId xmlns:a16="http://schemas.microsoft.com/office/drawing/2014/main" id="{AA08A107-05E3-7710-B706-B0E0E796A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64" y="1555872"/>
            <a:ext cx="5408671" cy="3296554"/>
          </a:xfrm>
          <a:prstGeom prst="rect">
            <a:avLst/>
          </a:prstGeom>
        </p:spPr>
      </p:pic>
      <p:sp>
        <p:nvSpPr>
          <p:cNvPr id="6" name="Title">
            <a:extLst>
              <a:ext uri="{FF2B5EF4-FFF2-40B4-BE49-F238E27FC236}">
                <a16:creationId xmlns:a16="http://schemas.microsoft.com/office/drawing/2014/main" id="{A49EA233-97FB-FFB7-7A84-722934D351C9}"/>
              </a:ext>
            </a:extLst>
          </p:cNvPr>
          <p:cNvSpPr txBox="1">
            <a:spLocks/>
          </p:cNvSpPr>
          <p:nvPr/>
        </p:nvSpPr>
        <p:spPr>
          <a:xfrm>
            <a:off x="750230" y="7304"/>
            <a:ext cx="11441769"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Summary</a:t>
            </a:r>
            <a:endParaRPr lang="de-DE" sz="4000" b="1" spc="-1" dirty="0">
              <a:solidFill>
                <a:schemeClr val="dk1"/>
              </a:solidFill>
              <a:latin typeface="Segoe UI"/>
            </a:endParaRPr>
          </a:p>
        </p:txBody>
      </p:sp>
      <p:pic>
        <p:nvPicPr>
          <p:cNvPr id="9" name="Grafik 8" descr="Ein Bild, das Text, Reihe, Diagramm, Screenshot enthält.&#10;&#10;Automatisch generierte Beschreibung">
            <a:extLst>
              <a:ext uri="{FF2B5EF4-FFF2-40B4-BE49-F238E27FC236}">
                <a16:creationId xmlns:a16="http://schemas.microsoft.com/office/drawing/2014/main" id="{A9941EC3-A540-4940-4BAD-C81C2061F0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549" r="21440" b="11721"/>
          <a:stretch/>
        </p:blipFill>
        <p:spPr>
          <a:xfrm>
            <a:off x="10032056" y="493601"/>
            <a:ext cx="1835999" cy="1800000"/>
          </a:xfrm>
          <a:prstGeom prst="rect">
            <a:avLst/>
          </a:prstGeom>
          <a:ln w="28575">
            <a:solidFill>
              <a:schemeClr val="tx1"/>
            </a:solidFill>
          </a:ln>
        </p:spPr>
      </p:pic>
      <p:pic>
        <p:nvPicPr>
          <p:cNvPr id="11" name="Grafik 10" descr="Ein Bild, das Text, Reihe, Diagramm, Screenshot enthält.&#10;&#10;Automatisch generierte Beschreibung">
            <a:extLst>
              <a:ext uri="{FF2B5EF4-FFF2-40B4-BE49-F238E27FC236}">
                <a16:creationId xmlns:a16="http://schemas.microsoft.com/office/drawing/2014/main" id="{FBF50C85-4C89-1404-2EE0-BB643D51C27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68" t="16839" r="32514" b="38913"/>
          <a:stretch/>
        </p:blipFill>
        <p:spPr>
          <a:xfrm>
            <a:off x="10625458" y="1355687"/>
            <a:ext cx="613894" cy="902199"/>
          </a:xfrm>
          <a:prstGeom prst="rect">
            <a:avLst/>
          </a:prstGeom>
        </p:spPr>
      </p:pic>
      <p:sp>
        <p:nvSpPr>
          <p:cNvPr id="10" name="Pfeil: nach unten 9">
            <a:extLst>
              <a:ext uri="{FF2B5EF4-FFF2-40B4-BE49-F238E27FC236}">
                <a16:creationId xmlns:a16="http://schemas.microsoft.com/office/drawing/2014/main" id="{FE953049-F8BE-5113-4F09-EDE10411866C}"/>
              </a:ext>
            </a:extLst>
          </p:cNvPr>
          <p:cNvSpPr/>
          <p:nvPr/>
        </p:nvSpPr>
        <p:spPr>
          <a:xfrm>
            <a:off x="10796142" y="1660452"/>
            <a:ext cx="314607" cy="2926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8">
            <a:extLst>
              <a:ext uri="{FF2B5EF4-FFF2-40B4-BE49-F238E27FC236}">
                <a16:creationId xmlns:a16="http://schemas.microsoft.com/office/drawing/2014/main" id="{CCF7E0FC-7F02-175C-B38F-C7E51877556E}"/>
              </a:ext>
            </a:extLst>
          </p:cNvPr>
          <p:cNvSpPr txBox="1"/>
          <p:nvPr/>
        </p:nvSpPr>
        <p:spPr>
          <a:xfrm>
            <a:off x="6284465" y="2584630"/>
            <a:ext cx="3632475" cy="1881669"/>
          </a:xfrm>
          <a:prstGeom prst="rect">
            <a:avLst/>
          </a:prstGeom>
          <a:noFill/>
        </p:spPr>
        <p:txBody>
          <a:bodyPr wrap="square">
            <a:spAutoFit/>
          </a:bodyPr>
          <a:lstStyle/>
          <a:p>
            <a:pPr algn="ctr">
              <a:lnSpc>
                <a:spcPct val="150000"/>
              </a:lnSpc>
            </a:pPr>
            <a:r>
              <a:rPr lang="en-US" sz="2000" b="1" dirty="0">
                <a:solidFill>
                  <a:srgbClr val="005AA0"/>
                </a:solidFill>
                <a:latin typeface="+mj-lt"/>
                <a:ea typeface="Times New Roman"/>
                <a:cs typeface="Arial" pitchFamily="34" charset="0"/>
              </a:rPr>
              <a:t>stable beam generation &gt;60MeV [2,3]</a:t>
            </a:r>
          </a:p>
          <a:p>
            <a:pPr algn="ctr">
              <a:lnSpc>
                <a:spcPct val="150000"/>
              </a:lnSpc>
            </a:pPr>
            <a:r>
              <a:rPr lang="en-US" sz="2000" b="1" dirty="0">
                <a:solidFill>
                  <a:schemeClr val="accent3"/>
                </a:solidFill>
                <a:latin typeface="+mj-lt"/>
                <a:ea typeface="Times New Roman"/>
                <a:cs typeface="Arial" pitchFamily="34" charset="0"/>
                <a:sym typeface="Wingdings" panose="05000000000000000000" pitchFamily="2" charset="2"/>
              </a:rPr>
              <a:t> </a:t>
            </a:r>
            <a:r>
              <a:rPr lang="en-US" sz="2000" b="1" dirty="0">
                <a:solidFill>
                  <a:schemeClr val="accent3"/>
                </a:solidFill>
                <a:latin typeface="+mj-lt"/>
                <a:ea typeface="Times New Roman"/>
                <a:cs typeface="Arial" pitchFamily="34" charset="0"/>
              </a:rPr>
              <a:t> accelerator readiness reached</a:t>
            </a:r>
            <a:endParaRPr lang="en-US" sz="2000" b="1" i="1" dirty="0">
              <a:solidFill>
                <a:schemeClr val="accent3"/>
              </a:solidFill>
              <a:latin typeface="+mj-lt"/>
              <a:ea typeface="Times New Roman"/>
              <a:cs typeface="Arial" pitchFamily="34" charset="0"/>
            </a:endParaRPr>
          </a:p>
        </p:txBody>
      </p:sp>
      <p:pic>
        <p:nvPicPr>
          <p:cNvPr id="12" name="Grafik 8">
            <a:extLst>
              <a:ext uri="{FF2B5EF4-FFF2-40B4-BE49-F238E27FC236}">
                <a16:creationId xmlns:a16="http://schemas.microsoft.com/office/drawing/2014/main" id="{171CE804-93E3-AFE1-BDA0-21DF0BFD4B38}"/>
              </a:ext>
            </a:extLst>
          </p:cNvPr>
          <p:cNvPicPr>
            <a:picLocks noChangeAspect="1"/>
          </p:cNvPicPr>
          <p:nvPr/>
        </p:nvPicPr>
        <p:blipFill rotWithShape="1">
          <a:blip r:embed="rId6"/>
          <a:srcRect l="12023" t="27422" r="11869" b="11366"/>
          <a:stretch/>
        </p:blipFill>
        <p:spPr>
          <a:xfrm>
            <a:off x="10051459" y="2653727"/>
            <a:ext cx="1816596" cy="628650"/>
          </a:xfrm>
          <a:prstGeom prst="rect">
            <a:avLst/>
          </a:prstGeom>
        </p:spPr>
      </p:pic>
      <p:sp>
        <p:nvSpPr>
          <p:cNvPr id="32" name="TextBox 8">
            <a:extLst>
              <a:ext uri="{FF2B5EF4-FFF2-40B4-BE49-F238E27FC236}">
                <a16:creationId xmlns:a16="http://schemas.microsoft.com/office/drawing/2014/main" id="{F47E1FFE-EFBA-6BD7-EC9D-D2D7BF1EED53}"/>
              </a:ext>
            </a:extLst>
          </p:cNvPr>
          <p:cNvSpPr txBox="1"/>
          <p:nvPr/>
        </p:nvSpPr>
        <p:spPr>
          <a:xfrm>
            <a:off x="6284466" y="4852426"/>
            <a:ext cx="3632474" cy="1420325"/>
          </a:xfrm>
          <a:prstGeom prst="rect">
            <a:avLst/>
          </a:prstGeom>
          <a:noFill/>
        </p:spPr>
        <p:txBody>
          <a:bodyPr wrap="square">
            <a:spAutoFit/>
          </a:bodyPr>
          <a:lstStyle/>
          <a:p>
            <a:pPr algn="ctr">
              <a:lnSpc>
                <a:spcPct val="150000"/>
              </a:lnSpc>
            </a:pPr>
            <a:r>
              <a:rPr lang="en-US" sz="2000" b="1" dirty="0">
                <a:solidFill>
                  <a:srgbClr val="005AA0"/>
                </a:solidFill>
                <a:latin typeface="+mj-lt"/>
                <a:ea typeface="Times New Roman"/>
                <a:cs typeface="Arial" pitchFamily="34" charset="0"/>
              </a:rPr>
              <a:t>new energy record of 150MeV in novel regime [4]</a:t>
            </a:r>
          </a:p>
          <a:p>
            <a:pPr algn="ctr">
              <a:lnSpc>
                <a:spcPct val="150000"/>
              </a:lnSpc>
            </a:pPr>
            <a:r>
              <a:rPr lang="en-US" sz="2000" b="1" dirty="0">
                <a:solidFill>
                  <a:schemeClr val="accent3"/>
                </a:solidFill>
                <a:latin typeface="+mj-lt"/>
                <a:ea typeface="Times New Roman"/>
                <a:cs typeface="Arial" pitchFamily="34" charset="0"/>
                <a:sym typeface="Wingdings" panose="05000000000000000000" pitchFamily="2" charset="2"/>
              </a:rPr>
              <a:t> </a:t>
            </a:r>
            <a:r>
              <a:rPr lang="en-US" sz="2000" b="1" dirty="0">
                <a:solidFill>
                  <a:schemeClr val="accent3"/>
                </a:solidFill>
                <a:latin typeface="+mj-lt"/>
                <a:ea typeface="Times New Roman"/>
                <a:cs typeface="Arial" pitchFamily="34" charset="0"/>
              </a:rPr>
              <a:t> control needed</a:t>
            </a:r>
            <a:endParaRPr lang="en-US" sz="2000" b="1" i="1" dirty="0">
              <a:solidFill>
                <a:schemeClr val="accent3"/>
              </a:solidFill>
              <a:latin typeface="+mj-lt"/>
              <a:ea typeface="Times New Roman"/>
              <a:cs typeface="Arial" pitchFamily="34" charset="0"/>
            </a:endParaRPr>
          </a:p>
        </p:txBody>
      </p:sp>
      <p:sp>
        <p:nvSpPr>
          <p:cNvPr id="33" name="TextBox 8">
            <a:extLst>
              <a:ext uri="{FF2B5EF4-FFF2-40B4-BE49-F238E27FC236}">
                <a16:creationId xmlns:a16="http://schemas.microsoft.com/office/drawing/2014/main" id="{5DF458F7-277F-CBE5-A069-C938B8B80949}"/>
              </a:ext>
            </a:extLst>
          </p:cNvPr>
          <p:cNvSpPr txBox="1"/>
          <p:nvPr/>
        </p:nvSpPr>
        <p:spPr>
          <a:xfrm>
            <a:off x="6091599" y="485563"/>
            <a:ext cx="4018206" cy="1881669"/>
          </a:xfrm>
          <a:prstGeom prst="rect">
            <a:avLst/>
          </a:prstGeom>
          <a:noFill/>
        </p:spPr>
        <p:txBody>
          <a:bodyPr wrap="square">
            <a:spAutoFit/>
          </a:bodyPr>
          <a:lstStyle/>
          <a:p>
            <a:pPr algn="ctr">
              <a:lnSpc>
                <a:spcPct val="150000"/>
              </a:lnSpc>
            </a:pPr>
            <a:r>
              <a:rPr lang="en-US" sz="2000" b="1" dirty="0">
                <a:solidFill>
                  <a:srgbClr val="005AA0"/>
                </a:solidFill>
                <a:latin typeface="+mj-lt"/>
                <a:ea typeface="Times New Roman"/>
                <a:cs typeface="Arial" pitchFamily="34" charset="0"/>
              </a:rPr>
              <a:t>diagnostic &amp; operation principles established [1]</a:t>
            </a:r>
          </a:p>
          <a:p>
            <a:pPr algn="ctr">
              <a:lnSpc>
                <a:spcPct val="150000"/>
              </a:lnSpc>
            </a:pPr>
            <a:r>
              <a:rPr lang="en-US" sz="2000" b="1" dirty="0">
                <a:solidFill>
                  <a:schemeClr val="accent3"/>
                </a:solidFill>
                <a:latin typeface="+mj-lt"/>
                <a:ea typeface="Times New Roman"/>
                <a:cs typeface="Arial" pitchFamily="34" charset="0"/>
                <a:sym typeface="Wingdings" panose="05000000000000000000" pitchFamily="2" charset="2"/>
              </a:rPr>
              <a:t> controlled interaction conditions</a:t>
            </a:r>
            <a:endParaRPr lang="en-US" sz="2000" b="1" dirty="0">
              <a:solidFill>
                <a:schemeClr val="accent3"/>
              </a:solidFill>
              <a:latin typeface="+mj-lt"/>
              <a:ea typeface="Times New Roman"/>
              <a:cs typeface="Arial" pitchFamily="34" charset="0"/>
            </a:endParaRPr>
          </a:p>
        </p:txBody>
      </p:sp>
      <p:pic>
        <p:nvPicPr>
          <p:cNvPr id="7" name="Picture 22">
            <a:extLst>
              <a:ext uri="{FF2B5EF4-FFF2-40B4-BE49-F238E27FC236}">
                <a16:creationId xmlns:a16="http://schemas.microsoft.com/office/drawing/2014/main" id="{5D31E2F2-D2BF-9FDC-2AB4-A931F5F44390}"/>
              </a:ext>
            </a:extLst>
          </p:cNvPr>
          <p:cNvPicPr>
            <a:picLocks noChangeAspect="1"/>
          </p:cNvPicPr>
          <p:nvPr/>
        </p:nvPicPr>
        <p:blipFill>
          <a:blip r:embed="rId7"/>
          <a:stretch>
            <a:fillRect/>
          </a:stretch>
        </p:blipFill>
        <p:spPr>
          <a:xfrm>
            <a:off x="10085349" y="3358364"/>
            <a:ext cx="1690764" cy="990140"/>
          </a:xfrm>
          <a:prstGeom prst="rect">
            <a:avLst/>
          </a:prstGeom>
        </p:spPr>
      </p:pic>
      <p:sp>
        <p:nvSpPr>
          <p:cNvPr id="29" name="Rechteck 28">
            <a:extLst>
              <a:ext uri="{FF2B5EF4-FFF2-40B4-BE49-F238E27FC236}">
                <a16:creationId xmlns:a16="http://schemas.microsoft.com/office/drawing/2014/main" id="{1F21DABD-4634-C8DE-CA7D-3D1360D54ECF}"/>
              </a:ext>
            </a:extLst>
          </p:cNvPr>
          <p:cNvSpPr/>
          <p:nvPr/>
        </p:nvSpPr>
        <p:spPr>
          <a:xfrm>
            <a:off x="10032056" y="2577740"/>
            <a:ext cx="1835999" cy="1836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2" descr="A picture containing schematic&#10;&#10;Description automatically generated">
            <a:extLst>
              <a:ext uri="{FF2B5EF4-FFF2-40B4-BE49-F238E27FC236}">
                <a16:creationId xmlns:a16="http://schemas.microsoft.com/office/drawing/2014/main" id="{E519612B-B317-A604-0627-CDB8D1284F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6126" y="4592206"/>
            <a:ext cx="1427857" cy="970383"/>
          </a:xfrm>
          <a:prstGeom prst="rect">
            <a:avLst/>
          </a:prstGeom>
        </p:spPr>
      </p:pic>
      <p:sp>
        <p:nvSpPr>
          <p:cNvPr id="30" name="Rechteck 29">
            <a:extLst>
              <a:ext uri="{FF2B5EF4-FFF2-40B4-BE49-F238E27FC236}">
                <a16:creationId xmlns:a16="http://schemas.microsoft.com/office/drawing/2014/main" id="{D9C00813-DD6D-E8EA-5D4E-B4838E5B3CBB}"/>
              </a:ext>
            </a:extLst>
          </p:cNvPr>
          <p:cNvSpPr/>
          <p:nvPr/>
        </p:nvSpPr>
        <p:spPr>
          <a:xfrm>
            <a:off x="10032056" y="4567198"/>
            <a:ext cx="1835999" cy="1836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feld 17">
            <a:extLst>
              <a:ext uri="{FF2B5EF4-FFF2-40B4-BE49-F238E27FC236}">
                <a16:creationId xmlns:a16="http://schemas.microsoft.com/office/drawing/2014/main" id="{AED8ACAD-1222-D23C-B6CE-576DA764A9E8}"/>
              </a:ext>
            </a:extLst>
          </p:cNvPr>
          <p:cNvSpPr txBox="1"/>
          <p:nvPr/>
        </p:nvSpPr>
        <p:spPr>
          <a:xfrm>
            <a:off x="724681" y="853457"/>
            <a:ext cx="5349073" cy="646331"/>
          </a:xfrm>
          <a:prstGeom prst="rect">
            <a:avLst/>
          </a:prstGeom>
          <a:noFill/>
        </p:spPr>
        <p:txBody>
          <a:bodyPr wrap="square">
            <a:spAutoFit/>
          </a:bodyPr>
          <a:lstStyle/>
          <a:p>
            <a:pPr algn="l"/>
            <a:r>
              <a:rPr lang="en-GB" sz="1800" i="1" strike="noStrike" spc="-1" dirty="0">
                <a:latin typeface="Segoe UI"/>
              </a:rPr>
              <a:t>“Optimisation</a:t>
            </a:r>
            <a:r>
              <a:rPr lang="en-US" sz="1800" i="1" strike="noStrike" spc="-1" dirty="0">
                <a:latin typeface="Segoe UI"/>
              </a:rPr>
              <a:t> strategies</a:t>
            </a:r>
            <a:r>
              <a:rPr lang="en-US" sz="1800" i="1" spc="-1" dirty="0">
                <a:latin typeface="Segoe UI"/>
              </a:rPr>
              <a:t> </a:t>
            </a:r>
            <a:r>
              <a:rPr lang="en-US" sz="1800" i="1" strike="noStrike" spc="-1" dirty="0">
                <a:latin typeface="Segoe UI"/>
              </a:rPr>
              <a:t>for</a:t>
            </a:r>
            <a:r>
              <a:rPr lang="en-US" sz="1800" i="1" spc="-1" dirty="0">
                <a:latin typeface="Segoe UI"/>
              </a:rPr>
              <a:t> </a:t>
            </a:r>
            <a:r>
              <a:rPr lang="en-US" sz="1800" i="1" strike="noStrike" spc="-1" dirty="0">
                <a:latin typeface="Segoe UI"/>
              </a:rPr>
              <a:t>proton</a:t>
            </a:r>
            <a:r>
              <a:rPr lang="en-US" sz="1800" i="1" spc="-1" dirty="0">
                <a:latin typeface="Segoe UI"/>
              </a:rPr>
              <a:t> </a:t>
            </a:r>
            <a:r>
              <a:rPr lang="en-US" sz="1800" i="1" strike="noStrike" spc="-1" dirty="0">
                <a:latin typeface="Segoe UI"/>
              </a:rPr>
              <a:t>acceleration from thin</a:t>
            </a:r>
            <a:r>
              <a:rPr lang="en-US" sz="1800" i="1" spc="-1" dirty="0">
                <a:latin typeface="Segoe UI"/>
              </a:rPr>
              <a:t> </a:t>
            </a:r>
            <a:r>
              <a:rPr lang="en-US" sz="1800" i="1" strike="noStrike" spc="-1" dirty="0">
                <a:latin typeface="Segoe UI"/>
              </a:rPr>
              <a:t>foils</a:t>
            </a:r>
            <a:r>
              <a:rPr lang="en-US" sz="1800" i="1" spc="-1" dirty="0">
                <a:latin typeface="Segoe UI"/>
              </a:rPr>
              <a:t> </a:t>
            </a:r>
            <a:r>
              <a:rPr lang="en-US" sz="1800" i="1" strike="noStrike" spc="-1" dirty="0">
                <a:latin typeface="Segoe UI"/>
              </a:rPr>
              <a:t>with</a:t>
            </a:r>
            <a:r>
              <a:rPr lang="en-US" sz="1800" i="1" spc="-1" dirty="0">
                <a:latin typeface="Segoe UI"/>
              </a:rPr>
              <a:t> </a:t>
            </a:r>
            <a:r>
              <a:rPr lang="en-US" sz="1800" i="1" strike="noStrike" spc="-1" dirty="0">
                <a:latin typeface="Segoe UI"/>
              </a:rPr>
              <a:t>petawatt ultrashort pulse</a:t>
            </a:r>
            <a:r>
              <a:rPr lang="en-US" sz="1800" i="1" spc="-1" dirty="0">
                <a:latin typeface="Segoe UI"/>
              </a:rPr>
              <a:t> </a:t>
            </a:r>
            <a:r>
              <a:rPr lang="en-US" sz="1800" i="1" strike="noStrike" spc="-1" dirty="0">
                <a:latin typeface="Segoe UI"/>
              </a:rPr>
              <a:t>lasers”</a:t>
            </a:r>
            <a:endParaRPr lang="en-GB" i="1" dirty="0"/>
          </a:p>
        </p:txBody>
      </p:sp>
      <p:pic>
        <p:nvPicPr>
          <p:cNvPr id="2" name="Grafik 1">
            <a:extLst>
              <a:ext uri="{FF2B5EF4-FFF2-40B4-BE49-F238E27FC236}">
                <a16:creationId xmlns:a16="http://schemas.microsoft.com/office/drawing/2014/main" id="{D1F3FD1C-692F-AA3D-B353-45455B618C24}"/>
              </a:ext>
            </a:extLst>
          </p:cNvPr>
          <p:cNvPicPr>
            <a:picLocks noChangeAspect="1"/>
          </p:cNvPicPr>
          <p:nvPr/>
        </p:nvPicPr>
        <p:blipFill rotWithShape="1">
          <a:blip r:embed="rId9"/>
          <a:srcRect l="47756" t="2994" r="16266" b="73363"/>
          <a:stretch/>
        </p:blipFill>
        <p:spPr>
          <a:xfrm>
            <a:off x="10317113" y="5631070"/>
            <a:ext cx="1346870" cy="703647"/>
          </a:xfrm>
          <a:prstGeom prst="rect">
            <a:avLst/>
          </a:prstGeom>
        </p:spPr>
      </p:pic>
      <p:sp>
        <p:nvSpPr>
          <p:cNvPr id="16" name="Rechteck 15">
            <a:extLst>
              <a:ext uri="{FF2B5EF4-FFF2-40B4-BE49-F238E27FC236}">
                <a16:creationId xmlns:a16="http://schemas.microsoft.com/office/drawing/2014/main" id="{B917F606-ED54-8B89-06A1-76A54E9490A2}"/>
              </a:ext>
            </a:extLst>
          </p:cNvPr>
          <p:cNvSpPr/>
          <p:nvPr/>
        </p:nvSpPr>
        <p:spPr>
          <a:xfrm>
            <a:off x="718630" y="4963165"/>
            <a:ext cx="5423307" cy="1523815"/>
          </a:xfrm>
          <a:prstGeom prst="rect">
            <a:avLst/>
          </a:prstGeom>
        </p:spPr>
        <p:txBody>
          <a:bodyPr wrap="square">
            <a:spAutoFit/>
          </a:bodyPr>
          <a:lstStyle/>
          <a:p>
            <a:pPr algn="l">
              <a:lnSpc>
                <a:spcPct val="150000"/>
              </a:lnSpc>
            </a:pPr>
            <a:r>
              <a:rPr lang="de-DE" sz="1600" b="1" dirty="0">
                <a:latin typeface="+mn-lt"/>
                <a:cs typeface="Arial" panose="020B0604020202020204" pitchFamily="34" charset="0"/>
              </a:rPr>
              <a:t>[1] T. Ziegler et al., Sci. Reports 11, 7338 (2021)</a:t>
            </a:r>
          </a:p>
          <a:p>
            <a:pPr algn="l">
              <a:lnSpc>
                <a:spcPct val="150000"/>
              </a:lnSpc>
            </a:pPr>
            <a:r>
              <a:rPr lang="de-DE" sz="1600" b="1" dirty="0">
                <a:latin typeface="+mn-lt"/>
                <a:cs typeface="Arial" panose="020B0604020202020204" pitchFamily="34" charset="0"/>
              </a:rPr>
              <a:t>[2] F. Kroll, T. Ziegler et al., Nature Physics (2022)</a:t>
            </a:r>
          </a:p>
          <a:p>
            <a:pPr algn="l">
              <a:lnSpc>
                <a:spcPct val="150000"/>
              </a:lnSpc>
            </a:pPr>
            <a:r>
              <a:rPr lang="en-US" sz="1600" b="1" dirty="0">
                <a:latin typeface="+mn-lt"/>
                <a:ea typeface="Times New Roman"/>
                <a:cs typeface="Arial" pitchFamily="34" charset="0"/>
              </a:rPr>
              <a:t>[3] N. Dover &amp; T. Ziegler et al., Nature Light (2023)</a:t>
            </a:r>
          </a:p>
          <a:p>
            <a:pPr algn="l">
              <a:lnSpc>
                <a:spcPct val="150000"/>
              </a:lnSpc>
            </a:pPr>
            <a:r>
              <a:rPr lang="en-US" sz="1600" b="1" dirty="0">
                <a:latin typeface="+mn-lt"/>
                <a:ea typeface="Times New Roman"/>
                <a:cs typeface="Arial" pitchFamily="34" charset="0"/>
              </a:rPr>
              <a:t>[4] T. Ziegler et al., Nature Physics (2024)</a:t>
            </a:r>
            <a:endParaRPr lang="en-US" sz="1400" b="1" dirty="0">
              <a:latin typeface="+mn-lt"/>
              <a:ea typeface="Times New Roman"/>
              <a:cs typeface="Arial" pitchFamily="34" charset="0"/>
            </a:endParaRPr>
          </a:p>
        </p:txBody>
      </p:sp>
    </p:spTree>
    <p:extLst>
      <p:ext uri="{BB962C8B-B14F-4D97-AF65-F5344CB8AC3E}">
        <p14:creationId xmlns:p14="http://schemas.microsoft.com/office/powerpoint/2010/main" val="1017130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fade">
                                      <p:cBhvr>
                                        <p:cTn id="31" dur="500"/>
                                        <p:tgtEl>
                                          <p:spTgt spid="16">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500"/>
                                        <p:tgtEl>
                                          <p:spTgt spid="1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animEffect transition="in" filter="fade">
                                      <p:cBhvr>
                                        <p:cTn id="51"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32" grpId="0"/>
      <p:bldP spid="33" grpId="0"/>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3DDB3CC-5014-6FA6-75CA-D60057998AEE}"/>
              </a:ext>
            </a:extLst>
          </p:cNvPr>
          <p:cNvSpPr>
            <a:spLocks noGrp="1"/>
          </p:cNvSpPr>
          <p:nvPr>
            <p:ph type="sldNum" idx="2"/>
          </p:nvPr>
        </p:nvSpPr>
        <p:spPr/>
        <p:txBody>
          <a:bodyPr/>
          <a:lstStyle/>
          <a:p>
            <a:pPr rtl="0"/>
            <a:fld id="{C98F92D4-1C08-4F1F-AE3C-E17988259770}" type="slidenum">
              <a:rPr lang="de-DE" smtClean="0"/>
              <a:t>2</a:t>
            </a:fld>
            <a:endParaRPr lang="de-DE"/>
          </a:p>
        </p:txBody>
      </p:sp>
      <p:pic>
        <p:nvPicPr>
          <p:cNvPr id="6" name="Grafik 5">
            <a:extLst>
              <a:ext uri="{FF2B5EF4-FFF2-40B4-BE49-F238E27FC236}">
                <a16:creationId xmlns:a16="http://schemas.microsoft.com/office/drawing/2014/main" id="{08601EB6-F2E7-0E23-9738-0C41341C99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0553" r="-30" b="5204"/>
          <a:stretch/>
        </p:blipFill>
        <p:spPr>
          <a:xfrm>
            <a:off x="1025548" y="1473455"/>
            <a:ext cx="9696768" cy="4797918"/>
          </a:xfrm>
          <a:prstGeom prst="rect">
            <a:avLst/>
          </a:prstGeom>
          <a:ln w="57150">
            <a:solidFill>
              <a:srgbClr val="005AA0"/>
            </a:solidFill>
          </a:ln>
        </p:spPr>
      </p:pic>
      <p:sp>
        <p:nvSpPr>
          <p:cNvPr id="7" name="Title">
            <a:extLst>
              <a:ext uri="{FF2B5EF4-FFF2-40B4-BE49-F238E27FC236}">
                <a16:creationId xmlns:a16="http://schemas.microsoft.com/office/drawing/2014/main" id="{6F85604E-FE06-DCBC-83B5-2C3D19098598}"/>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err="1">
                <a:solidFill>
                  <a:schemeClr val="dk2"/>
                </a:solidFill>
                <a:latin typeface="Segoe UI"/>
              </a:rPr>
              <a:t>Thank</a:t>
            </a:r>
            <a:r>
              <a:rPr lang="de-DE" sz="4000" b="1" spc="-1" dirty="0">
                <a:solidFill>
                  <a:schemeClr val="dk2"/>
                </a:solidFill>
                <a:latin typeface="Segoe UI"/>
              </a:rPr>
              <a:t> </a:t>
            </a:r>
            <a:r>
              <a:rPr lang="de-DE" sz="4000" b="1" spc="-1" dirty="0" err="1">
                <a:solidFill>
                  <a:schemeClr val="dk2"/>
                </a:solidFill>
                <a:latin typeface="Segoe UI"/>
              </a:rPr>
              <a:t>you</a:t>
            </a:r>
            <a:r>
              <a:rPr lang="de-DE" sz="4000" b="1" spc="-1" dirty="0">
                <a:solidFill>
                  <a:schemeClr val="dk2"/>
                </a:solidFill>
                <a:latin typeface="Segoe UI"/>
              </a:rPr>
              <a:t> </a:t>
            </a:r>
            <a:r>
              <a:rPr lang="de-DE" sz="4000" b="1" spc="-1" dirty="0" err="1">
                <a:solidFill>
                  <a:schemeClr val="dk2"/>
                </a:solidFill>
                <a:latin typeface="Segoe UI"/>
              </a:rPr>
              <a:t>for</a:t>
            </a:r>
            <a:r>
              <a:rPr lang="de-DE" sz="4000" b="1" spc="-1" dirty="0">
                <a:solidFill>
                  <a:schemeClr val="dk2"/>
                </a:solidFill>
                <a:latin typeface="Segoe UI"/>
              </a:rPr>
              <a:t> all </a:t>
            </a:r>
            <a:r>
              <a:rPr lang="de-DE" sz="4000" b="1" spc="-1" dirty="0" err="1">
                <a:solidFill>
                  <a:schemeClr val="dk2"/>
                </a:solidFill>
                <a:latin typeface="Segoe UI"/>
              </a:rPr>
              <a:t>the</a:t>
            </a:r>
            <a:r>
              <a:rPr lang="de-DE" sz="4000" b="1" spc="-1" dirty="0">
                <a:solidFill>
                  <a:schemeClr val="dk2"/>
                </a:solidFill>
                <a:latin typeface="Segoe UI"/>
              </a:rPr>
              <a:t> support! I am lucky </a:t>
            </a:r>
            <a:r>
              <a:rPr lang="de-DE" sz="4000" b="1" spc="-1" dirty="0" err="1">
                <a:solidFill>
                  <a:schemeClr val="dk2"/>
                </a:solidFill>
                <a:latin typeface="Segoe UI"/>
              </a:rPr>
              <a:t>to</a:t>
            </a:r>
            <a:r>
              <a:rPr lang="de-DE" sz="4000" b="1" spc="-1" dirty="0">
                <a:solidFill>
                  <a:schemeClr val="dk2"/>
                </a:solidFill>
                <a:latin typeface="Segoe UI"/>
              </a:rPr>
              <a:t> </a:t>
            </a:r>
            <a:r>
              <a:rPr lang="de-DE" sz="4000" b="1" spc="-1" dirty="0" err="1">
                <a:solidFill>
                  <a:schemeClr val="dk2"/>
                </a:solidFill>
                <a:latin typeface="Segoe UI"/>
              </a:rPr>
              <a:t>work</a:t>
            </a:r>
            <a:r>
              <a:rPr lang="de-DE" sz="4000" b="1" spc="-1" dirty="0">
                <a:solidFill>
                  <a:schemeClr val="dk2"/>
                </a:solidFill>
                <a:latin typeface="Segoe UI"/>
              </a:rPr>
              <a:t> </a:t>
            </a:r>
            <a:r>
              <a:rPr lang="de-DE" sz="4000" b="1" spc="-1" dirty="0" err="1">
                <a:solidFill>
                  <a:schemeClr val="dk2"/>
                </a:solidFill>
                <a:latin typeface="Segoe UI"/>
              </a:rPr>
              <a:t>with</a:t>
            </a:r>
            <a:r>
              <a:rPr lang="de-DE" sz="4000" b="1" spc="-1" dirty="0">
                <a:solidFill>
                  <a:schemeClr val="dk2"/>
                </a:solidFill>
                <a:latin typeface="Segoe UI"/>
              </a:rPr>
              <a:t> such a </a:t>
            </a:r>
            <a:r>
              <a:rPr lang="de-DE" sz="4000" b="1" spc="-1" dirty="0" err="1">
                <a:solidFill>
                  <a:schemeClr val="dk2"/>
                </a:solidFill>
                <a:latin typeface="Segoe UI"/>
              </a:rPr>
              <a:t>great</a:t>
            </a:r>
            <a:r>
              <a:rPr lang="de-DE" sz="4000" b="1" spc="-1" dirty="0">
                <a:solidFill>
                  <a:schemeClr val="dk2"/>
                </a:solidFill>
                <a:latin typeface="Segoe UI"/>
              </a:rPr>
              <a:t> </a:t>
            </a:r>
            <a:r>
              <a:rPr lang="de-DE" sz="4000" b="1" spc="-1" dirty="0" err="1">
                <a:solidFill>
                  <a:schemeClr val="dk2"/>
                </a:solidFill>
                <a:latin typeface="Segoe UI"/>
              </a:rPr>
              <a:t>team</a:t>
            </a:r>
            <a:endParaRPr lang="de-DE" sz="4000" b="1" spc="-1" dirty="0">
              <a:solidFill>
                <a:schemeClr val="dk1"/>
              </a:solidFill>
              <a:latin typeface="Segoe UI"/>
            </a:endParaRPr>
          </a:p>
        </p:txBody>
      </p:sp>
      <p:pic>
        <p:nvPicPr>
          <p:cNvPr id="9" name="Inhaltsplatzhalter 4">
            <a:extLst>
              <a:ext uri="{FF2B5EF4-FFF2-40B4-BE49-F238E27FC236}">
                <a16:creationId xmlns:a16="http://schemas.microsoft.com/office/drawing/2014/main" id="{10B105BF-8F5F-705A-EC8D-8A55287A85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0757"/>
          <a:stretch>
            <a:fillRect/>
          </a:stretch>
        </p:blipFill>
        <p:spPr bwMode="auto">
          <a:xfrm>
            <a:off x="7878430" y="2904674"/>
            <a:ext cx="2790543" cy="3319638"/>
          </a:xfrm>
          <a:prstGeom prst="rect">
            <a:avLst/>
          </a:prstGeom>
          <a:noFill/>
          <a:ln w="5715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74F668D-C734-8E8D-0EBB-803BE91F3F9F}"/>
              </a:ext>
            </a:extLst>
          </p:cNvPr>
          <p:cNvSpPr txBox="1"/>
          <p:nvPr/>
        </p:nvSpPr>
        <p:spPr>
          <a:xfrm>
            <a:off x="8387878" y="2395948"/>
            <a:ext cx="1771649" cy="461665"/>
          </a:xfrm>
          <a:prstGeom prst="rect">
            <a:avLst/>
          </a:prstGeom>
          <a:solidFill>
            <a:schemeClr val="bg1">
              <a:alpha val="75000"/>
            </a:schemeClr>
          </a:solidFill>
        </p:spPr>
        <p:txBody>
          <a:bodyPr wrap="square">
            <a:spAutoFit/>
          </a:bodyPr>
          <a:lstStyle/>
          <a:p>
            <a:r>
              <a:rPr lang="en-GB" sz="2400" b="1" dirty="0" err="1">
                <a:solidFill>
                  <a:schemeClr val="accent3"/>
                </a:solidFill>
                <a:latin typeface="+mn-lt"/>
              </a:rPr>
              <a:t>ありがとう</a:t>
            </a:r>
            <a:endParaRPr lang="en-GB" sz="2400" b="1" dirty="0">
              <a:solidFill>
                <a:schemeClr val="accent3"/>
              </a:solidFill>
              <a:latin typeface="+mn-lt"/>
            </a:endParaRPr>
          </a:p>
        </p:txBody>
      </p:sp>
      <p:pic>
        <p:nvPicPr>
          <p:cNvPr id="5" name="Grafik 4" descr="Ein Bild, das Menschliches Gesicht, Person, Kleidung, Mann enthält.&#10;&#10;KI-generierte Inhalte können fehlerhaft sein.">
            <a:extLst>
              <a:ext uri="{FF2B5EF4-FFF2-40B4-BE49-F238E27FC236}">
                <a16:creationId xmlns:a16="http://schemas.microsoft.com/office/drawing/2014/main" id="{BA7DD88C-9B19-B1B4-2802-1930627DD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547" y="1473455"/>
            <a:ext cx="2148728" cy="1610846"/>
          </a:xfrm>
          <a:prstGeom prst="rect">
            <a:avLst/>
          </a:prstGeom>
        </p:spPr>
      </p:pic>
    </p:spTree>
    <p:extLst>
      <p:ext uri="{BB962C8B-B14F-4D97-AF65-F5344CB8AC3E}">
        <p14:creationId xmlns:p14="http://schemas.microsoft.com/office/powerpoint/2010/main" val="108101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029120C-51CF-41B6-1CF8-1BC216FBB423}"/>
              </a:ext>
            </a:extLst>
          </p:cNvPr>
          <p:cNvSpPr>
            <a:spLocks noGrp="1"/>
          </p:cNvSpPr>
          <p:nvPr>
            <p:ph type="sldNum" idx="2"/>
          </p:nvPr>
        </p:nvSpPr>
        <p:spPr/>
        <p:txBody>
          <a:bodyPr/>
          <a:lstStyle/>
          <a:p>
            <a:pPr rtl="0"/>
            <a:fld id="{C98F92D4-1C08-4F1F-AE3C-E17988259770}" type="slidenum">
              <a:rPr lang="de-DE" smtClean="0"/>
              <a:t>3</a:t>
            </a:fld>
            <a:endParaRPr lang="de-DE"/>
          </a:p>
        </p:txBody>
      </p:sp>
      <p:pic>
        <p:nvPicPr>
          <p:cNvPr id="2" name="without_DRACO-PW">
            <a:hlinkClick r:id="" action="ppaction://media"/>
            <a:extLst>
              <a:ext uri="{FF2B5EF4-FFF2-40B4-BE49-F238E27FC236}">
                <a16:creationId xmlns:a16="http://schemas.microsoft.com/office/drawing/2014/main" id="{D0FA2725-6979-94D8-D89A-0B9BE437D7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71114" y="944969"/>
            <a:ext cx="5040000" cy="3072217"/>
          </a:xfrm>
          <a:prstGeom prst="rect">
            <a:avLst/>
          </a:prstGeom>
        </p:spPr>
      </p:pic>
      <p:pic>
        <p:nvPicPr>
          <p:cNvPr id="7" name="available_lasers_world">
            <a:hlinkClick r:id="" action="ppaction://media"/>
            <a:extLst>
              <a:ext uri="{FF2B5EF4-FFF2-40B4-BE49-F238E27FC236}">
                <a16:creationId xmlns:a16="http://schemas.microsoft.com/office/drawing/2014/main" id="{304EAF25-2D03-BC73-D515-232F52FD5C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5520" y="944970"/>
            <a:ext cx="5040000" cy="3114405"/>
          </a:xfrm>
          <a:prstGeom prst="rect">
            <a:avLst/>
          </a:prstGeom>
        </p:spPr>
      </p:pic>
      <p:sp>
        <p:nvSpPr>
          <p:cNvPr id="8" name="Title">
            <a:extLst>
              <a:ext uri="{FF2B5EF4-FFF2-40B4-BE49-F238E27FC236}">
                <a16:creationId xmlns:a16="http://schemas.microsoft.com/office/drawing/2014/main" id="{86F88F33-688E-BCC0-AD91-2DAB6FB1CBC7}"/>
              </a:ext>
            </a:extLst>
          </p:cNvPr>
          <p:cNvSpPr txBox="1">
            <a:spLocks/>
          </p:cNvSpPr>
          <p:nvPr/>
        </p:nvSpPr>
        <p:spPr>
          <a:xfrm>
            <a:off x="750230" y="7304"/>
            <a:ext cx="11441769"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Development </a:t>
            </a:r>
            <a:r>
              <a:rPr lang="de-DE" sz="4000" b="1" spc="-1" dirty="0" err="1">
                <a:solidFill>
                  <a:schemeClr val="dk2"/>
                </a:solidFill>
                <a:latin typeface="Segoe UI"/>
              </a:rPr>
              <a:t>of</a:t>
            </a:r>
            <a:r>
              <a:rPr lang="de-DE" sz="4000" b="1" spc="-1" dirty="0">
                <a:solidFill>
                  <a:schemeClr val="dk2"/>
                </a:solidFill>
                <a:latin typeface="Segoe UI"/>
              </a:rPr>
              <a:t> laser-proton acceleration</a:t>
            </a:r>
            <a:endParaRPr lang="de-DE" sz="4000" b="1" spc="-1" dirty="0">
              <a:solidFill>
                <a:schemeClr val="dk1"/>
              </a:solidFill>
              <a:latin typeface="Segoe UI"/>
            </a:endParaRPr>
          </a:p>
        </p:txBody>
      </p:sp>
      <p:cxnSp>
        <p:nvCxnSpPr>
          <p:cNvPr id="9" name="Gerade Verbindung mit Pfeil 20">
            <a:extLst>
              <a:ext uri="{FF2B5EF4-FFF2-40B4-BE49-F238E27FC236}">
                <a16:creationId xmlns:a16="http://schemas.microsoft.com/office/drawing/2014/main" id="{11451856-18C7-D5A6-528F-35F0FD37C0F5}"/>
              </a:ext>
            </a:extLst>
          </p:cNvPr>
          <p:cNvCxnSpPr>
            <a:cxnSpLocks/>
          </p:cNvCxnSpPr>
          <p:nvPr/>
        </p:nvCxnSpPr>
        <p:spPr>
          <a:xfrm>
            <a:off x="-6093" y="5417517"/>
            <a:ext cx="12198092" cy="0"/>
          </a:xfrm>
          <a:prstGeom prst="straightConnector1">
            <a:avLst/>
          </a:prstGeom>
          <a:noFill/>
          <a:ln w="88900" cap="flat" cmpd="sng" algn="ctr">
            <a:solidFill>
              <a:schemeClr val="accent5"/>
            </a:solidFill>
            <a:prstDash val="solid"/>
            <a:miter lim="800000"/>
            <a:headEnd type="none" w="med" len="med"/>
            <a:tailEnd type="arrow" w="med" len="med"/>
          </a:ln>
          <a:effectLst/>
        </p:spPr>
      </p:cxnSp>
      <p:cxnSp>
        <p:nvCxnSpPr>
          <p:cNvPr id="10" name="Gerader Verbinder 22">
            <a:extLst>
              <a:ext uri="{FF2B5EF4-FFF2-40B4-BE49-F238E27FC236}">
                <a16:creationId xmlns:a16="http://schemas.microsoft.com/office/drawing/2014/main" id="{F5F830C1-F0F3-1725-FAF7-36BA1E764D75}"/>
              </a:ext>
            </a:extLst>
          </p:cNvPr>
          <p:cNvCxnSpPr/>
          <p:nvPr/>
        </p:nvCxnSpPr>
        <p:spPr>
          <a:xfrm>
            <a:off x="3502970" y="4812291"/>
            <a:ext cx="0" cy="468000"/>
          </a:xfrm>
          <a:prstGeom prst="line">
            <a:avLst/>
          </a:prstGeom>
          <a:noFill/>
          <a:ln w="63500" cap="flat" cmpd="sng" algn="ctr">
            <a:solidFill>
              <a:schemeClr val="accent5">
                <a:alpha val="50000"/>
              </a:schemeClr>
            </a:solidFill>
            <a:prstDash val="solid"/>
            <a:miter lim="800000"/>
          </a:ln>
          <a:effectLst/>
        </p:spPr>
      </p:cxnSp>
      <p:sp>
        <p:nvSpPr>
          <p:cNvPr id="11" name="Text Box 2">
            <a:extLst>
              <a:ext uri="{FF2B5EF4-FFF2-40B4-BE49-F238E27FC236}">
                <a16:creationId xmlns:a16="http://schemas.microsoft.com/office/drawing/2014/main" id="{BE8FFCB5-B400-7F99-903B-55EADBFF05CB}"/>
              </a:ext>
            </a:extLst>
          </p:cNvPr>
          <p:cNvSpPr txBox="1">
            <a:spLocks noChangeArrowheads="1"/>
          </p:cNvSpPr>
          <p:nvPr/>
        </p:nvSpPr>
        <p:spPr bwMode="auto">
          <a:xfrm>
            <a:off x="3373053" y="4999869"/>
            <a:ext cx="1003746"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rPr>
              <a:t>2000</a:t>
            </a:r>
            <a:endParaRPr kumimoji="0" lang="en-US" sz="20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endParaRPr>
          </a:p>
        </p:txBody>
      </p:sp>
      <p:sp>
        <p:nvSpPr>
          <p:cNvPr id="12" name="Text Box 2">
            <a:extLst>
              <a:ext uri="{FF2B5EF4-FFF2-40B4-BE49-F238E27FC236}">
                <a16:creationId xmlns:a16="http://schemas.microsoft.com/office/drawing/2014/main" id="{CB3A3C75-2AFA-69F0-C90E-38CF62578034}"/>
              </a:ext>
            </a:extLst>
          </p:cNvPr>
          <p:cNvSpPr txBox="1">
            <a:spLocks noChangeArrowheads="1"/>
          </p:cNvSpPr>
          <p:nvPr/>
        </p:nvSpPr>
        <p:spPr bwMode="auto">
          <a:xfrm>
            <a:off x="2681728" y="4299789"/>
            <a:ext cx="1632504"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~60MeV</a:t>
            </a:r>
          </a:p>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(NOVA, &gt;400J)</a:t>
            </a:r>
          </a:p>
        </p:txBody>
      </p:sp>
      <p:sp>
        <p:nvSpPr>
          <p:cNvPr id="13" name="Ellipse 12">
            <a:extLst>
              <a:ext uri="{FF2B5EF4-FFF2-40B4-BE49-F238E27FC236}">
                <a16:creationId xmlns:a16="http://schemas.microsoft.com/office/drawing/2014/main" id="{9894F497-98A1-BF83-259F-EFA956D7EEC7}"/>
              </a:ext>
            </a:extLst>
          </p:cNvPr>
          <p:cNvSpPr>
            <a:spLocks noChangeAspect="1"/>
          </p:cNvSpPr>
          <p:nvPr/>
        </p:nvSpPr>
        <p:spPr>
          <a:xfrm>
            <a:off x="3377478" y="5292017"/>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Gerader Verbinder 22">
            <a:extLst>
              <a:ext uri="{FF2B5EF4-FFF2-40B4-BE49-F238E27FC236}">
                <a16:creationId xmlns:a16="http://schemas.microsoft.com/office/drawing/2014/main" id="{E7F292A3-35C3-0C21-C853-0A81D4EE161E}"/>
              </a:ext>
            </a:extLst>
          </p:cNvPr>
          <p:cNvCxnSpPr/>
          <p:nvPr/>
        </p:nvCxnSpPr>
        <p:spPr>
          <a:xfrm>
            <a:off x="4327174" y="5537557"/>
            <a:ext cx="0" cy="468000"/>
          </a:xfrm>
          <a:prstGeom prst="line">
            <a:avLst/>
          </a:prstGeom>
          <a:noFill/>
          <a:ln w="63500" cap="flat" cmpd="sng" algn="ctr">
            <a:solidFill>
              <a:schemeClr val="accent5">
                <a:alpha val="50000"/>
              </a:schemeClr>
            </a:solidFill>
            <a:prstDash val="solid"/>
            <a:miter lim="800000"/>
          </a:ln>
          <a:effectLst/>
        </p:spPr>
      </p:cxnSp>
      <p:sp>
        <p:nvSpPr>
          <p:cNvPr id="15" name="Ellipse 14">
            <a:extLst>
              <a:ext uri="{FF2B5EF4-FFF2-40B4-BE49-F238E27FC236}">
                <a16:creationId xmlns:a16="http://schemas.microsoft.com/office/drawing/2014/main" id="{5C0E4E53-7829-EDAD-F81D-527D94B6ED4C}"/>
              </a:ext>
            </a:extLst>
          </p:cNvPr>
          <p:cNvSpPr>
            <a:spLocks noChangeAspect="1"/>
          </p:cNvSpPr>
          <p:nvPr/>
        </p:nvSpPr>
        <p:spPr>
          <a:xfrm>
            <a:off x="4201174" y="5285557"/>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2">
            <a:extLst>
              <a:ext uri="{FF2B5EF4-FFF2-40B4-BE49-F238E27FC236}">
                <a16:creationId xmlns:a16="http://schemas.microsoft.com/office/drawing/2014/main" id="{D9F13DF8-241F-2390-FDAF-4D8076B0FFF3}"/>
              </a:ext>
            </a:extLst>
          </p:cNvPr>
          <p:cNvSpPr txBox="1">
            <a:spLocks noChangeArrowheads="1"/>
          </p:cNvSpPr>
          <p:nvPr/>
        </p:nvSpPr>
        <p:spPr bwMode="auto">
          <a:xfrm>
            <a:off x="4162191" y="5449683"/>
            <a:ext cx="1064839"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2002</a:t>
            </a:r>
          </a:p>
        </p:txBody>
      </p:sp>
      <p:cxnSp>
        <p:nvCxnSpPr>
          <p:cNvPr id="19" name="Gerader Verbinder 22">
            <a:extLst>
              <a:ext uri="{FF2B5EF4-FFF2-40B4-BE49-F238E27FC236}">
                <a16:creationId xmlns:a16="http://schemas.microsoft.com/office/drawing/2014/main" id="{06A9E718-1AA8-870A-5C5D-D843FDA21DB9}"/>
              </a:ext>
            </a:extLst>
          </p:cNvPr>
          <p:cNvCxnSpPr/>
          <p:nvPr/>
        </p:nvCxnSpPr>
        <p:spPr>
          <a:xfrm>
            <a:off x="1798932" y="4804430"/>
            <a:ext cx="0" cy="468000"/>
          </a:xfrm>
          <a:prstGeom prst="line">
            <a:avLst/>
          </a:prstGeom>
          <a:noFill/>
          <a:ln w="63500" cap="flat" cmpd="sng" algn="ctr">
            <a:solidFill>
              <a:schemeClr val="accent5">
                <a:alpha val="50000"/>
              </a:schemeClr>
            </a:solidFill>
            <a:prstDash val="solid"/>
            <a:miter lim="800000"/>
          </a:ln>
          <a:effectLst/>
        </p:spPr>
      </p:cxnSp>
      <p:sp>
        <p:nvSpPr>
          <p:cNvPr id="20" name="Text Box 2">
            <a:extLst>
              <a:ext uri="{FF2B5EF4-FFF2-40B4-BE49-F238E27FC236}">
                <a16:creationId xmlns:a16="http://schemas.microsoft.com/office/drawing/2014/main" id="{C78F4051-546B-B3EA-C1F9-B857ABEA1F35}"/>
              </a:ext>
            </a:extLst>
          </p:cNvPr>
          <p:cNvSpPr txBox="1">
            <a:spLocks noChangeArrowheads="1"/>
          </p:cNvSpPr>
          <p:nvPr/>
        </p:nvSpPr>
        <p:spPr bwMode="auto">
          <a:xfrm>
            <a:off x="1621769" y="5002910"/>
            <a:ext cx="1064839"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rPr>
              <a:t>1994</a:t>
            </a:r>
            <a:endParaRPr kumimoji="0" lang="en-US" sz="20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endParaRPr>
          </a:p>
        </p:txBody>
      </p:sp>
      <p:sp>
        <p:nvSpPr>
          <p:cNvPr id="21" name="Ellipse 20">
            <a:extLst>
              <a:ext uri="{FF2B5EF4-FFF2-40B4-BE49-F238E27FC236}">
                <a16:creationId xmlns:a16="http://schemas.microsoft.com/office/drawing/2014/main" id="{F4603EF9-E7D8-6FFE-563A-A6503DAA305A}"/>
              </a:ext>
            </a:extLst>
          </p:cNvPr>
          <p:cNvSpPr>
            <a:spLocks noChangeAspect="1"/>
          </p:cNvSpPr>
          <p:nvPr/>
        </p:nvSpPr>
        <p:spPr>
          <a:xfrm>
            <a:off x="1670847" y="5279317"/>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rader Verbinder 22">
            <a:extLst>
              <a:ext uri="{FF2B5EF4-FFF2-40B4-BE49-F238E27FC236}">
                <a16:creationId xmlns:a16="http://schemas.microsoft.com/office/drawing/2014/main" id="{115DBAAA-AAD0-C37C-7AB0-EB4EF5C5A443}"/>
              </a:ext>
            </a:extLst>
          </p:cNvPr>
          <p:cNvCxnSpPr/>
          <p:nvPr/>
        </p:nvCxnSpPr>
        <p:spPr>
          <a:xfrm>
            <a:off x="6996685" y="4809294"/>
            <a:ext cx="0" cy="468000"/>
          </a:xfrm>
          <a:prstGeom prst="line">
            <a:avLst/>
          </a:prstGeom>
          <a:noFill/>
          <a:ln w="63500" cap="flat" cmpd="sng" algn="ctr">
            <a:solidFill>
              <a:schemeClr val="accent5">
                <a:alpha val="50000"/>
              </a:schemeClr>
            </a:solidFill>
            <a:prstDash val="solid"/>
            <a:miter lim="800000"/>
          </a:ln>
          <a:effectLst/>
        </p:spPr>
      </p:cxnSp>
      <p:sp>
        <p:nvSpPr>
          <p:cNvPr id="23" name="Text Box 2">
            <a:extLst>
              <a:ext uri="{FF2B5EF4-FFF2-40B4-BE49-F238E27FC236}">
                <a16:creationId xmlns:a16="http://schemas.microsoft.com/office/drawing/2014/main" id="{99441AF4-E7E3-0BE9-5F79-5FD84F152DB4}"/>
              </a:ext>
            </a:extLst>
          </p:cNvPr>
          <p:cNvSpPr txBox="1">
            <a:spLocks noChangeArrowheads="1"/>
          </p:cNvSpPr>
          <p:nvPr/>
        </p:nvSpPr>
        <p:spPr bwMode="auto">
          <a:xfrm>
            <a:off x="6869525" y="4999869"/>
            <a:ext cx="1003746"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rPr>
              <a:t>2011</a:t>
            </a:r>
          </a:p>
        </p:txBody>
      </p:sp>
      <p:sp>
        <p:nvSpPr>
          <p:cNvPr id="24" name="Text Box 2">
            <a:extLst>
              <a:ext uri="{FF2B5EF4-FFF2-40B4-BE49-F238E27FC236}">
                <a16:creationId xmlns:a16="http://schemas.microsoft.com/office/drawing/2014/main" id="{AFB489FD-8310-C685-DA62-3F64AAD6C168}"/>
              </a:ext>
            </a:extLst>
          </p:cNvPr>
          <p:cNvSpPr txBox="1">
            <a:spLocks noChangeArrowheads="1"/>
          </p:cNvSpPr>
          <p:nvPr/>
        </p:nvSpPr>
        <p:spPr bwMode="auto">
          <a:xfrm>
            <a:off x="6190204" y="4306139"/>
            <a:ext cx="1632503"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~67 MeV</a:t>
            </a:r>
          </a:p>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(Trident, 80 J)</a:t>
            </a:r>
          </a:p>
        </p:txBody>
      </p:sp>
      <p:sp>
        <p:nvSpPr>
          <p:cNvPr id="25" name="Ellipse 24">
            <a:extLst>
              <a:ext uri="{FF2B5EF4-FFF2-40B4-BE49-F238E27FC236}">
                <a16:creationId xmlns:a16="http://schemas.microsoft.com/office/drawing/2014/main" id="{0C5B3C7B-AD58-774F-3FBB-38319A90A90D}"/>
              </a:ext>
            </a:extLst>
          </p:cNvPr>
          <p:cNvSpPr>
            <a:spLocks noChangeAspect="1"/>
          </p:cNvSpPr>
          <p:nvPr/>
        </p:nvSpPr>
        <p:spPr>
          <a:xfrm>
            <a:off x="6871193" y="5289020"/>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Gerader Verbinder 22">
            <a:extLst>
              <a:ext uri="{FF2B5EF4-FFF2-40B4-BE49-F238E27FC236}">
                <a16:creationId xmlns:a16="http://schemas.microsoft.com/office/drawing/2014/main" id="{E13905C8-0CDF-91C8-D6F8-03DC4A4ED1FE}"/>
              </a:ext>
            </a:extLst>
          </p:cNvPr>
          <p:cNvCxnSpPr/>
          <p:nvPr/>
        </p:nvCxnSpPr>
        <p:spPr>
          <a:xfrm>
            <a:off x="9841711" y="5545703"/>
            <a:ext cx="0" cy="468000"/>
          </a:xfrm>
          <a:prstGeom prst="line">
            <a:avLst/>
          </a:prstGeom>
          <a:noFill/>
          <a:ln w="63500" cap="flat" cmpd="sng" algn="ctr">
            <a:solidFill>
              <a:schemeClr val="accent5">
                <a:alpha val="50000"/>
              </a:schemeClr>
            </a:solidFill>
            <a:prstDash val="solid"/>
            <a:miter lim="800000"/>
          </a:ln>
          <a:effectLst/>
        </p:spPr>
      </p:cxnSp>
      <p:sp>
        <p:nvSpPr>
          <p:cNvPr id="28" name="Ellipse 27">
            <a:extLst>
              <a:ext uri="{FF2B5EF4-FFF2-40B4-BE49-F238E27FC236}">
                <a16:creationId xmlns:a16="http://schemas.microsoft.com/office/drawing/2014/main" id="{8D406BAD-BCCB-76F6-6A8F-44F2066BCBDC}"/>
              </a:ext>
            </a:extLst>
          </p:cNvPr>
          <p:cNvSpPr>
            <a:spLocks noChangeAspect="1"/>
          </p:cNvSpPr>
          <p:nvPr/>
        </p:nvSpPr>
        <p:spPr>
          <a:xfrm>
            <a:off x="9715711" y="5293703"/>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Gerader Verbinder 22">
            <a:extLst>
              <a:ext uri="{FF2B5EF4-FFF2-40B4-BE49-F238E27FC236}">
                <a16:creationId xmlns:a16="http://schemas.microsoft.com/office/drawing/2014/main" id="{BF3B92DC-9DEF-3B5D-841F-E62CBEA1B15A}"/>
              </a:ext>
            </a:extLst>
          </p:cNvPr>
          <p:cNvCxnSpPr/>
          <p:nvPr/>
        </p:nvCxnSpPr>
        <p:spPr>
          <a:xfrm>
            <a:off x="6204781" y="5540382"/>
            <a:ext cx="0" cy="468000"/>
          </a:xfrm>
          <a:prstGeom prst="line">
            <a:avLst/>
          </a:prstGeom>
          <a:noFill/>
          <a:ln w="63500" cap="flat" cmpd="sng" algn="ctr">
            <a:solidFill>
              <a:schemeClr val="accent5">
                <a:alpha val="50000"/>
              </a:schemeClr>
            </a:solidFill>
            <a:prstDash val="solid"/>
            <a:miter lim="800000"/>
          </a:ln>
          <a:effectLst/>
        </p:spPr>
      </p:cxnSp>
      <p:sp>
        <p:nvSpPr>
          <p:cNvPr id="31" name="Ellipse 30">
            <a:extLst>
              <a:ext uri="{FF2B5EF4-FFF2-40B4-BE49-F238E27FC236}">
                <a16:creationId xmlns:a16="http://schemas.microsoft.com/office/drawing/2014/main" id="{45A5CED6-F89A-22A2-571B-337DD2B7AFA9}"/>
              </a:ext>
            </a:extLst>
          </p:cNvPr>
          <p:cNvSpPr>
            <a:spLocks noChangeAspect="1"/>
          </p:cNvSpPr>
          <p:nvPr/>
        </p:nvSpPr>
        <p:spPr>
          <a:xfrm>
            <a:off x="6078781" y="5288382"/>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Box 2">
            <a:extLst>
              <a:ext uri="{FF2B5EF4-FFF2-40B4-BE49-F238E27FC236}">
                <a16:creationId xmlns:a16="http://schemas.microsoft.com/office/drawing/2014/main" id="{7697434E-2E02-CD5E-99DB-246E61B59D90}"/>
              </a:ext>
            </a:extLst>
          </p:cNvPr>
          <p:cNvSpPr txBox="1">
            <a:spLocks noChangeArrowheads="1"/>
          </p:cNvSpPr>
          <p:nvPr/>
        </p:nvSpPr>
        <p:spPr bwMode="auto">
          <a:xfrm>
            <a:off x="6041445" y="5446513"/>
            <a:ext cx="1064839"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2009</a:t>
            </a:r>
          </a:p>
        </p:txBody>
      </p:sp>
      <p:cxnSp>
        <p:nvCxnSpPr>
          <p:cNvPr id="34" name="Gerader Verbinder 22">
            <a:extLst>
              <a:ext uri="{FF2B5EF4-FFF2-40B4-BE49-F238E27FC236}">
                <a16:creationId xmlns:a16="http://schemas.microsoft.com/office/drawing/2014/main" id="{9CF67D15-FB2E-3BC8-960A-4187F2703C64}"/>
              </a:ext>
            </a:extLst>
          </p:cNvPr>
          <p:cNvCxnSpPr/>
          <p:nvPr/>
        </p:nvCxnSpPr>
        <p:spPr>
          <a:xfrm>
            <a:off x="9841711" y="4821023"/>
            <a:ext cx="0" cy="468000"/>
          </a:xfrm>
          <a:prstGeom prst="line">
            <a:avLst/>
          </a:prstGeom>
          <a:noFill/>
          <a:ln w="63500" cap="flat" cmpd="sng" algn="ctr">
            <a:solidFill>
              <a:schemeClr val="accent5">
                <a:alpha val="50000"/>
              </a:schemeClr>
            </a:solidFill>
            <a:prstDash val="solid"/>
            <a:miter lim="800000"/>
          </a:ln>
          <a:effectLst/>
        </p:spPr>
      </p:cxnSp>
      <p:sp>
        <p:nvSpPr>
          <p:cNvPr id="33" name="Text Box 2">
            <a:extLst>
              <a:ext uri="{FF2B5EF4-FFF2-40B4-BE49-F238E27FC236}">
                <a16:creationId xmlns:a16="http://schemas.microsoft.com/office/drawing/2014/main" id="{995A31D6-EB6C-2259-3475-B0E900027C17}"/>
              </a:ext>
            </a:extLst>
          </p:cNvPr>
          <p:cNvSpPr txBox="1">
            <a:spLocks noChangeArrowheads="1"/>
          </p:cNvSpPr>
          <p:nvPr/>
        </p:nvSpPr>
        <p:spPr bwMode="auto">
          <a:xfrm>
            <a:off x="8915966" y="4299421"/>
            <a:ext cx="1631467"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~85MeV</a:t>
            </a:r>
          </a:p>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(PHELIX, </a:t>
            </a:r>
            <a:r>
              <a:rPr lang="en-US" sz="1600" b="1" dirty="0">
                <a:solidFill>
                  <a:srgbClr val="F0781E"/>
                </a:solidFill>
                <a:latin typeface="+mn-lt"/>
                <a:ea typeface="MS PGothic" pitchFamily="34" charset="-128"/>
                <a:cs typeface="Calibri" panose="020F0502020204030204" pitchFamily="34" charset="0"/>
              </a:rPr>
              <a:t>20</a:t>
            </a: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0J)</a:t>
            </a:r>
          </a:p>
        </p:txBody>
      </p:sp>
      <p:sp>
        <p:nvSpPr>
          <p:cNvPr id="35" name="Ellipse 34">
            <a:extLst>
              <a:ext uri="{FF2B5EF4-FFF2-40B4-BE49-F238E27FC236}">
                <a16:creationId xmlns:a16="http://schemas.microsoft.com/office/drawing/2014/main" id="{F7267E6C-BBA2-2E45-BD5D-BE86F83F0D5B}"/>
              </a:ext>
            </a:extLst>
          </p:cNvPr>
          <p:cNvSpPr>
            <a:spLocks noChangeAspect="1"/>
          </p:cNvSpPr>
          <p:nvPr/>
        </p:nvSpPr>
        <p:spPr>
          <a:xfrm>
            <a:off x="10956333" y="5291321"/>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Gerader Verbinder 22">
            <a:extLst>
              <a:ext uri="{FF2B5EF4-FFF2-40B4-BE49-F238E27FC236}">
                <a16:creationId xmlns:a16="http://schemas.microsoft.com/office/drawing/2014/main" id="{98AA1399-AFEE-9C50-2F94-0060EAC07CA5}"/>
              </a:ext>
            </a:extLst>
          </p:cNvPr>
          <p:cNvCxnSpPr/>
          <p:nvPr/>
        </p:nvCxnSpPr>
        <p:spPr>
          <a:xfrm>
            <a:off x="11082333" y="4818641"/>
            <a:ext cx="0" cy="468000"/>
          </a:xfrm>
          <a:prstGeom prst="line">
            <a:avLst/>
          </a:prstGeom>
          <a:noFill/>
          <a:ln w="63500" cap="flat" cmpd="sng" algn="ctr">
            <a:solidFill>
              <a:schemeClr val="accent5">
                <a:alpha val="50000"/>
              </a:schemeClr>
            </a:solidFill>
            <a:prstDash val="solid"/>
            <a:miter lim="800000"/>
          </a:ln>
          <a:effectLst/>
        </p:spPr>
      </p:cxnSp>
      <p:sp>
        <p:nvSpPr>
          <p:cNvPr id="36" name="Text Box 2">
            <a:extLst>
              <a:ext uri="{FF2B5EF4-FFF2-40B4-BE49-F238E27FC236}">
                <a16:creationId xmlns:a16="http://schemas.microsoft.com/office/drawing/2014/main" id="{A0856CDA-A6BF-215E-A294-02A962BB98D6}"/>
              </a:ext>
            </a:extLst>
          </p:cNvPr>
          <p:cNvSpPr txBox="1">
            <a:spLocks noChangeArrowheads="1"/>
          </p:cNvSpPr>
          <p:nvPr/>
        </p:nvSpPr>
        <p:spPr bwMode="auto">
          <a:xfrm>
            <a:off x="10423739" y="4306139"/>
            <a:ext cx="1572266"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&gt;93MeV</a:t>
            </a:r>
          </a:p>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(Vulcan, </a:t>
            </a:r>
            <a:r>
              <a:rPr lang="en-US" sz="1600" b="1" dirty="0">
                <a:solidFill>
                  <a:srgbClr val="F0781E"/>
                </a:solidFill>
                <a:latin typeface="+mn-lt"/>
                <a:ea typeface="MS PGothic" pitchFamily="34" charset="-128"/>
                <a:cs typeface="Calibri" panose="020F0502020204030204" pitchFamily="34" charset="0"/>
              </a:rPr>
              <a:t>21</a:t>
            </a: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0J)</a:t>
            </a:r>
          </a:p>
        </p:txBody>
      </p:sp>
      <p:sp>
        <p:nvSpPr>
          <p:cNvPr id="38" name="Text Box 2">
            <a:extLst>
              <a:ext uri="{FF2B5EF4-FFF2-40B4-BE49-F238E27FC236}">
                <a16:creationId xmlns:a16="http://schemas.microsoft.com/office/drawing/2014/main" id="{97AD6776-BB21-6ED5-15EE-2AAA650565E2}"/>
              </a:ext>
            </a:extLst>
          </p:cNvPr>
          <p:cNvSpPr txBox="1">
            <a:spLocks noChangeArrowheads="1"/>
          </p:cNvSpPr>
          <p:nvPr/>
        </p:nvSpPr>
        <p:spPr bwMode="auto">
          <a:xfrm>
            <a:off x="10980666" y="4996555"/>
            <a:ext cx="1003746"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rPr>
              <a:t>2018</a:t>
            </a:r>
            <a:endParaRPr kumimoji="0" lang="en-US" sz="20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endParaRPr>
          </a:p>
        </p:txBody>
      </p:sp>
      <p:cxnSp>
        <p:nvCxnSpPr>
          <p:cNvPr id="40" name="Gerader Verbinder 22">
            <a:extLst>
              <a:ext uri="{FF2B5EF4-FFF2-40B4-BE49-F238E27FC236}">
                <a16:creationId xmlns:a16="http://schemas.microsoft.com/office/drawing/2014/main" id="{088DA785-4CAC-6015-6DD4-366E986229FA}"/>
              </a:ext>
            </a:extLst>
          </p:cNvPr>
          <p:cNvCxnSpPr/>
          <p:nvPr/>
        </p:nvCxnSpPr>
        <p:spPr>
          <a:xfrm>
            <a:off x="7755794" y="5526093"/>
            <a:ext cx="0" cy="468000"/>
          </a:xfrm>
          <a:prstGeom prst="line">
            <a:avLst/>
          </a:prstGeom>
          <a:noFill/>
          <a:ln w="63500" cap="flat" cmpd="sng" algn="ctr">
            <a:solidFill>
              <a:schemeClr val="accent5">
                <a:alpha val="50000"/>
              </a:schemeClr>
            </a:solidFill>
            <a:prstDash val="solid"/>
            <a:miter lim="800000"/>
          </a:ln>
          <a:effectLst/>
        </p:spPr>
      </p:cxnSp>
      <p:sp>
        <p:nvSpPr>
          <p:cNvPr id="41" name="Text Box 2">
            <a:extLst>
              <a:ext uri="{FF2B5EF4-FFF2-40B4-BE49-F238E27FC236}">
                <a16:creationId xmlns:a16="http://schemas.microsoft.com/office/drawing/2014/main" id="{8D2EF8C5-BA0C-830C-8DAD-5356E9CFACB0}"/>
              </a:ext>
            </a:extLst>
          </p:cNvPr>
          <p:cNvSpPr txBox="1">
            <a:spLocks noChangeArrowheads="1"/>
          </p:cNvSpPr>
          <p:nvPr/>
        </p:nvSpPr>
        <p:spPr bwMode="auto">
          <a:xfrm>
            <a:off x="7608596" y="5446513"/>
            <a:ext cx="1064839"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2012</a:t>
            </a:r>
          </a:p>
        </p:txBody>
      </p:sp>
      <p:sp>
        <p:nvSpPr>
          <p:cNvPr id="42" name="Ellipse 41">
            <a:extLst>
              <a:ext uri="{FF2B5EF4-FFF2-40B4-BE49-F238E27FC236}">
                <a16:creationId xmlns:a16="http://schemas.microsoft.com/office/drawing/2014/main" id="{7EBC2849-4FCB-0804-3BD6-EB22E186D641}"/>
              </a:ext>
            </a:extLst>
          </p:cNvPr>
          <p:cNvSpPr>
            <a:spLocks noChangeAspect="1"/>
          </p:cNvSpPr>
          <p:nvPr/>
        </p:nvSpPr>
        <p:spPr>
          <a:xfrm>
            <a:off x="7625418" y="5286560"/>
            <a:ext cx="252000" cy="252000"/>
          </a:xfrm>
          <a:prstGeom prst="ellipse">
            <a:avLst/>
          </a:prstGeom>
          <a:solidFill>
            <a:schemeClr val="bg1"/>
          </a:solid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Box 2">
            <a:extLst>
              <a:ext uri="{FF2B5EF4-FFF2-40B4-BE49-F238E27FC236}">
                <a16:creationId xmlns:a16="http://schemas.microsoft.com/office/drawing/2014/main" id="{EB994F64-40D8-CD58-9A38-5A7428C02CE6}"/>
              </a:ext>
            </a:extLst>
          </p:cNvPr>
          <p:cNvSpPr txBox="1">
            <a:spLocks noChangeArrowheads="1"/>
          </p:cNvSpPr>
          <p:nvPr/>
        </p:nvSpPr>
        <p:spPr bwMode="auto">
          <a:xfrm>
            <a:off x="9778418" y="5446513"/>
            <a:ext cx="897858"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2016</a:t>
            </a:r>
          </a:p>
        </p:txBody>
      </p:sp>
      <p:sp>
        <p:nvSpPr>
          <p:cNvPr id="44" name="Text Box 2">
            <a:extLst>
              <a:ext uri="{FF2B5EF4-FFF2-40B4-BE49-F238E27FC236}">
                <a16:creationId xmlns:a16="http://schemas.microsoft.com/office/drawing/2014/main" id="{109B835E-9AC5-F042-6DE0-6F48FE739169}"/>
              </a:ext>
            </a:extLst>
          </p:cNvPr>
          <p:cNvSpPr txBox="1">
            <a:spLocks noChangeArrowheads="1"/>
          </p:cNvSpPr>
          <p:nvPr/>
        </p:nvSpPr>
        <p:spPr bwMode="auto">
          <a:xfrm>
            <a:off x="-3838" y="5005128"/>
            <a:ext cx="1204056" cy="369332"/>
          </a:xfrm>
          <a:prstGeom prst="rect">
            <a:avLst/>
          </a:prstGeom>
          <a:solidFill>
            <a:schemeClr val="accent3"/>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strike="noStrike" kern="0" cap="none" spc="0" normalizeH="0" baseline="0" noProof="0" dirty="0" err="1">
                <a:ln>
                  <a:noFill/>
                </a:ln>
                <a:solidFill>
                  <a:schemeClr val="bg1"/>
                </a:solidFill>
                <a:effectLst/>
                <a:uLnTx/>
                <a:uFillTx/>
                <a:latin typeface="+mn-lt"/>
                <a:ea typeface="MS PGothic" pitchFamily="34" charset="-128"/>
                <a:cs typeface="Calibri" panose="020F0502020204030204" pitchFamily="34" charset="0"/>
              </a:rPr>
              <a:t>Nd:Glass</a:t>
            </a:r>
            <a:endParaRPr kumimoji="0" lang="en-US" sz="1800" b="1" i="0" strike="noStrike" kern="0" cap="none" spc="0" normalizeH="0" baseline="0" noProof="0" dirty="0">
              <a:ln>
                <a:noFill/>
              </a:ln>
              <a:solidFill>
                <a:schemeClr val="bg1"/>
              </a:solidFill>
              <a:effectLst/>
              <a:uLnTx/>
              <a:uFillTx/>
              <a:latin typeface="+mn-lt"/>
              <a:ea typeface="MS PGothic" pitchFamily="34" charset="-128"/>
              <a:cs typeface="Calibri" panose="020F0502020204030204" pitchFamily="34" charset="0"/>
            </a:endParaRPr>
          </a:p>
        </p:txBody>
      </p:sp>
      <p:sp>
        <p:nvSpPr>
          <p:cNvPr id="45" name="Text Box 2">
            <a:extLst>
              <a:ext uri="{FF2B5EF4-FFF2-40B4-BE49-F238E27FC236}">
                <a16:creationId xmlns:a16="http://schemas.microsoft.com/office/drawing/2014/main" id="{191F3508-9A68-9CD1-7119-C35F9D00B0B9}"/>
              </a:ext>
            </a:extLst>
          </p:cNvPr>
          <p:cNvSpPr txBox="1">
            <a:spLocks noChangeArrowheads="1"/>
          </p:cNvSpPr>
          <p:nvPr/>
        </p:nvSpPr>
        <p:spPr bwMode="auto">
          <a:xfrm>
            <a:off x="-6093" y="5443924"/>
            <a:ext cx="1200012" cy="369332"/>
          </a:xfrm>
          <a:prstGeom prst="rect">
            <a:avLst/>
          </a:prstGeom>
          <a:solidFill>
            <a:srgbClr val="005AA0"/>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strike="noStrike" kern="0" cap="none" spc="0" normalizeH="0" baseline="0" noProof="0" dirty="0" err="1">
                <a:ln>
                  <a:noFill/>
                </a:ln>
                <a:solidFill>
                  <a:schemeClr val="bg1"/>
                </a:solidFill>
                <a:effectLst/>
                <a:uLnTx/>
                <a:uFillTx/>
                <a:latin typeface="+mn-lt"/>
                <a:ea typeface="MS PGothic" pitchFamily="34" charset="-128"/>
                <a:cs typeface="Calibri" panose="020F0502020204030204" pitchFamily="34" charset="0"/>
              </a:rPr>
              <a:t>Ti:Sa</a:t>
            </a:r>
            <a:endParaRPr kumimoji="0" lang="en-US" sz="1800" b="1" i="0" strike="noStrike" kern="0" cap="none" spc="0" normalizeH="0" baseline="0" noProof="0" dirty="0">
              <a:ln>
                <a:noFill/>
              </a:ln>
              <a:solidFill>
                <a:schemeClr val="bg1"/>
              </a:solidFill>
              <a:effectLst/>
              <a:uLnTx/>
              <a:uFillTx/>
              <a:latin typeface="+mn-lt"/>
              <a:ea typeface="MS PGothic" pitchFamily="34" charset="-128"/>
              <a:cs typeface="Calibri" panose="020F0502020204030204" pitchFamily="34" charset="0"/>
            </a:endParaRPr>
          </a:p>
        </p:txBody>
      </p:sp>
      <p:sp>
        <p:nvSpPr>
          <p:cNvPr id="46" name="Text Box 2">
            <a:extLst>
              <a:ext uri="{FF2B5EF4-FFF2-40B4-BE49-F238E27FC236}">
                <a16:creationId xmlns:a16="http://schemas.microsoft.com/office/drawing/2014/main" id="{497B3E52-0BA7-FF63-C724-7A58D66C3F88}"/>
              </a:ext>
            </a:extLst>
          </p:cNvPr>
          <p:cNvSpPr txBox="1">
            <a:spLocks noChangeArrowheads="1"/>
          </p:cNvSpPr>
          <p:nvPr/>
        </p:nvSpPr>
        <p:spPr bwMode="auto">
          <a:xfrm>
            <a:off x="9779624" y="5002910"/>
            <a:ext cx="897858" cy="369332"/>
          </a:xfrm>
          <a:prstGeom prst="rect">
            <a:avLst/>
          </a:prstGeom>
          <a:no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8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rPr>
              <a:t>2016</a:t>
            </a:r>
            <a:endParaRPr kumimoji="0" lang="en-US" sz="2000" b="1" i="0" u="none" strike="noStrike" kern="0" cap="none" spc="0" normalizeH="0" baseline="0" noProof="0" dirty="0">
              <a:ln>
                <a:noFill/>
              </a:ln>
              <a:solidFill>
                <a:srgbClr val="ED7D31"/>
              </a:solidFill>
              <a:effectLst/>
              <a:uLnTx/>
              <a:uFillTx/>
              <a:latin typeface="+mn-lt"/>
              <a:ea typeface="MS PGothic" pitchFamily="34" charset="-128"/>
              <a:cs typeface="Calibri" panose="020F0502020204030204" pitchFamily="34" charset="0"/>
            </a:endParaRPr>
          </a:p>
        </p:txBody>
      </p:sp>
      <p:sp>
        <p:nvSpPr>
          <p:cNvPr id="47" name="Textfeld 46">
            <a:extLst>
              <a:ext uri="{FF2B5EF4-FFF2-40B4-BE49-F238E27FC236}">
                <a16:creationId xmlns:a16="http://schemas.microsoft.com/office/drawing/2014/main" id="{843B22A7-A331-28D8-4572-1421FE95B22A}"/>
              </a:ext>
            </a:extLst>
          </p:cNvPr>
          <p:cNvSpPr txBox="1"/>
          <p:nvPr/>
        </p:nvSpPr>
        <p:spPr>
          <a:xfrm>
            <a:off x="7011164" y="576118"/>
            <a:ext cx="4499950" cy="400110"/>
          </a:xfrm>
          <a:prstGeom prst="rect">
            <a:avLst/>
          </a:prstGeom>
          <a:noFill/>
        </p:spPr>
        <p:txBody>
          <a:bodyPr wrap="none" rtlCol="0">
            <a:spAutoFit/>
          </a:bodyPr>
          <a:lstStyle/>
          <a:p>
            <a:r>
              <a:rPr lang="en-GB" sz="2000" b="1" dirty="0">
                <a:latin typeface="+mn-lt"/>
              </a:rPr>
              <a:t>Proton acc. performance worldwide</a:t>
            </a:r>
          </a:p>
        </p:txBody>
      </p:sp>
      <p:sp>
        <p:nvSpPr>
          <p:cNvPr id="48" name="Textfeld 47">
            <a:extLst>
              <a:ext uri="{FF2B5EF4-FFF2-40B4-BE49-F238E27FC236}">
                <a16:creationId xmlns:a16="http://schemas.microsoft.com/office/drawing/2014/main" id="{C07B7760-E7BF-B895-C9C1-39B0D148BEEE}"/>
              </a:ext>
            </a:extLst>
          </p:cNvPr>
          <p:cNvSpPr txBox="1"/>
          <p:nvPr/>
        </p:nvSpPr>
        <p:spPr>
          <a:xfrm>
            <a:off x="505746" y="576118"/>
            <a:ext cx="5482591" cy="400110"/>
          </a:xfrm>
          <a:prstGeom prst="rect">
            <a:avLst/>
          </a:prstGeom>
          <a:noFill/>
        </p:spPr>
        <p:txBody>
          <a:bodyPr wrap="none" rtlCol="0">
            <a:spAutoFit/>
          </a:bodyPr>
          <a:lstStyle/>
          <a:p>
            <a:r>
              <a:rPr lang="en-GB" sz="2000" b="1" dirty="0">
                <a:latin typeface="+mn-lt"/>
              </a:rPr>
              <a:t>Lasers reporting proton acc. exp. worldwide</a:t>
            </a:r>
          </a:p>
        </p:txBody>
      </p:sp>
      <p:pic>
        <p:nvPicPr>
          <p:cNvPr id="49" name="Grafik 48" descr="Ein Bild, das Text, Screenshot, Diagramm, Reihe enthält.&#10;&#10;Automatisch generierte Beschreibung">
            <a:extLst>
              <a:ext uri="{FF2B5EF4-FFF2-40B4-BE49-F238E27FC236}">
                <a16:creationId xmlns:a16="http://schemas.microsoft.com/office/drawing/2014/main" id="{1C574F9B-38E7-CDD2-6FD5-19DCEA529A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2800" y="946800"/>
            <a:ext cx="5040000" cy="3071851"/>
          </a:xfrm>
          <a:prstGeom prst="rect">
            <a:avLst/>
          </a:prstGeom>
        </p:spPr>
      </p:pic>
      <p:sp>
        <p:nvSpPr>
          <p:cNvPr id="16" name="Text Box 2">
            <a:extLst>
              <a:ext uri="{FF2B5EF4-FFF2-40B4-BE49-F238E27FC236}">
                <a16:creationId xmlns:a16="http://schemas.microsoft.com/office/drawing/2014/main" id="{37C9D14A-6C44-8698-76CD-00C20B9848CA}"/>
              </a:ext>
            </a:extLst>
          </p:cNvPr>
          <p:cNvSpPr txBox="1">
            <a:spLocks noChangeArrowheads="1"/>
          </p:cNvSpPr>
          <p:nvPr/>
        </p:nvSpPr>
        <p:spPr bwMode="auto">
          <a:xfrm>
            <a:off x="3627389" y="5888320"/>
            <a:ext cx="1416514"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~20 MeV</a:t>
            </a:r>
          </a:p>
          <a:p>
            <a:pPr marL="1588" marR="0" lvl="1" indent="0" algn="ctr" defTabSz="914400" eaLnBrk="1" fontAlgn="auto" latinLnBrk="0" hangingPunct="1">
              <a:lnSpc>
                <a:spcPct val="100000"/>
              </a:lnSpc>
              <a:spcBef>
                <a:spcPct val="25000"/>
              </a:spcBef>
              <a:spcAft>
                <a:spcPts val="0"/>
              </a:spcAft>
              <a:buClrTx/>
              <a:buSzTx/>
              <a:buFontTx/>
              <a:buNone/>
              <a:tabLst/>
              <a:defRPr/>
            </a:pPr>
            <a:r>
              <a:rPr lang="en-US" sz="1600" b="1" dirty="0">
                <a:solidFill>
                  <a:schemeClr val="tx2"/>
                </a:solidFill>
                <a:latin typeface="+mn-lt"/>
                <a:ea typeface="MS PGothic" pitchFamily="34" charset="-128"/>
                <a:cs typeface="Calibri" panose="020F0502020204030204" pitchFamily="34" charset="0"/>
              </a:rPr>
              <a:t>(</a:t>
            </a:r>
            <a:r>
              <a:rPr kumimoji="0" lang="en-US" sz="1600" b="1" i="0" u="none" strike="noStrike" kern="0" cap="none" spc="0" normalizeH="0" baseline="0" noProof="0" dirty="0" err="1">
                <a:ln>
                  <a:noFill/>
                </a:ln>
                <a:solidFill>
                  <a:schemeClr val="tx2"/>
                </a:solidFill>
                <a:effectLst/>
                <a:uLnTx/>
                <a:uFillTx/>
                <a:latin typeface="+mn-lt"/>
                <a:ea typeface="MS PGothic" pitchFamily="34" charset="-128"/>
                <a:cs typeface="Calibri" panose="020F0502020204030204" pitchFamily="34" charset="0"/>
              </a:rPr>
              <a:t>JanUSP</a:t>
            </a: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 5J)</a:t>
            </a:r>
          </a:p>
        </p:txBody>
      </p:sp>
      <p:sp>
        <p:nvSpPr>
          <p:cNvPr id="26" name="Text Box 2">
            <a:extLst>
              <a:ext uri="{FF2B5EF4-FFF2-40B4-BE49-F238E27FC236}">
                <a16:creationId xmlns:a16="http://schemas.microsoft.com/office/drawing/2014/main" id="{A2D82720-9770-5DE9-1BC1-E8FF037BF4BF}"/>
              </a:ext>
            </a:extLst>
          </p:cNvPr>
          <p:cNvSpPr txBox="1">
            <a:spLocks noChangeArrowheads="1"/>
          </p:cNvSpPr>
          <p:nvPr/>
        </p:nvSpPr>
        <p:spPr bwMode="auto">
          <a:xfrm>
            <a:off x="9063255" y="5893821"/>
            <a:ext cx="1564505"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~93MeV</a:t>
            </a:r>
          </a:p>
          <a:p>
            <a:pPr marL="1588" marR="0" lvl="1" indent="0" algn="ctr" defTabSz="914400" eaLnBrk="1" fontAlgn="auto" latinLnBrk="0" hangingPunct="1">
              <a:lnSpc>
                <a:spcPct val="100000"/>
              </a:lnSpc>
              <a:spcBef>
                <a:spcPct val="25000"/>
              </a:spcBef>
              <a:spcAft>
                <a:spcPts val="0"/>
              </a:spcAft>
              <a:buClrTx/>
              <a:buSzTx/>
              <a:buFontTx/>
              <a:buNone/>
              <a:tabLst/>
              <a:defRPr/>
            </a:pPr>
            <a:r>
              <a:rPr lang="en-US" sz="1600" b="1" dirty="0">
                <a:solidFill>
                  <a:schemeClr val="tx2"/>
                </a:solidFill>
                <a:latin typeface="+mn-lt"/>
                <a:ea typeface="MS PGothic" pitchFamily="34" charset="-128"/>
                <a:cs typeface="Calibri" panose="020F0502020204030204" pitchFamily="34" charset="0"/>
              </a:rPr>
              <a:t>(</a:t>
            </a:r>
            <a:r>
              <a:rPr lang="en-US" sz="1600" b="1" dirty="0" err="1">
                <a:solidFill>
                  <a:schemeClr val="tx2"/>
                </a:solidFill>
                <a:latin typeface="+mn-lt"/>
                <a:ea typeface="MS PGothic" pitchFamily="34" charset="-128"/>
                <a:cs typeface="Calibri" panose="020F0502020204030204" pitchFamily="34" charset="0"/>
              </a:rPr>
              <a:t>CoReLS</a:t>
            </a: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 ~8J)</a:t>
            </a:r>
          </a:p>
        </p:txBody>
      </p:sp>
      <p:sp>
        <p:nvSpPr>
          <p:cNvPr id="29" name="Text Box 2">
            <a:extLst>
              <a:ext uri="{FF2B5EF4-FFF2-40B4-BE49-F238E27FC236}">
                <a16:creationId xmlns:a16="http://schemas.microsoft.com/office/drawing/2014/main" id="{11E19ADE-00F4-0029-1FF6-7B300252AFD8}"/>
              </a:ext>
            </a:extLst>
          </p:cNvPr>
          <p:cNvSpPr txBox="1">
            <a:spLocks noChangeArrowheads="1"/>
          </p:cNvSpPr>
          <p:nvPr/>
        </p:nvSpPr>
        <p:spPr bwMode="auto">
          <a:xfrm>
            <a:off x="5593469" y="5900113"/>
            <a:ext cx="1227562"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~13MeV</a:t>
            </a:r>
          </a:p>
          <a:p>
            <a:pPr marL="1588" marR="0" lvl="1" indent="0" algn="ctr" defTabSz="914400" eaLnBrk="1" fontAlgn="auto" latinLnBrk="0" hangingPunct="1">
              <a:lnSpc>
                <a:spcPct val="100000"/>
              </a:lnSpc>
              <a:spcBef>
                <a:spcPct val="25000"/>
              </a:spcBef>
              <a:spcAft>
                <a:spcPts val="0"/>
              </a:spcAft>
              <a:buClrTx/>
              <a:buSzTx/>
              <a:buFontTx/>
              <a:buNone/>
              <a:tabLst/>
              <a:defRPr/>
            </a:pPr>
            <a:r>
              <a:rPr lang="en-US" sz="1600" b="1" dirty="0">
                <a:solidFill>
                  <a:schemeClr val="tx2"/>
                </a:solidFill>
                <a:latin typeface="+mn-lt"/>
                <a:ea typeface="MS PGothic" pitchFamily="34" charset="-128"/>
                <a:cs typeface="Calibri" panose="020F0502020204030204" pitchFamily="34" charset="0"/>
              </a:rPr>
              <a:t>(</a:t>
            </a: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MBI, 0.7J)</a:t>
            </a:r>
          </a:p>
        </p:txBody>
      </p:sp>
      <p:sp>
        <p:nvSpPr>
          <p:cNvPr id="39" name="Text Box 2">
            <a:extLst>
              <a:ext uri="{FF2B5EF4-FFF2-40B4-BE49-F238E27FC236}">
                <a16:creationId xmlns:a16="http://schemas.microsoft.com/office/drawing/2014/main" id="{75CD7B74-D27A-953E-48E5-4E9AFABB321F}"/>
              </a:ext>
            </a:extLst>
          </p:cNvPr>
          <p:cNvSpPr txBox="1">
            <a:spLocks noChangeArrowheads="1"/>
          </p:cNvSpPr>
          <p:nvPr/>
        </p:nvSpPr>
        <p:spPr bwMode="auto">
          <a:xfrm>
            <a:off x="6896886" y="5893778"/>
            <a:ext cx="1709063"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lang="en-US" sz="1600" b="1" dirty="0">
                <a:solidFill>
                  <a:schemeClr val="tx2"/>
                </a:solidFill>
                <a:latin typeface="+mn-lt"/>
                <a:ea typeface="MS PGothic" pitchFamily="34" charset="-128"/>
                <a:cs typeface="Calibri" panose="020F0502020204030204" pitchFamily="34" charset="0"/>
              </a:rPr>
              <a:t>~40</a:t>
            </a: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MeV</a:t>
            </a:r>
          </a:p>
          <a:p>
            <a:pPr marL="1588" marR="0" lvl="1" indent="0" algn="ctr" defTabSz="914400" eaLnBrk="1" fontAlgn="auto" latinLnBrk="0" hangingPunct="1">
              <a:lnSpc>
                <a:spcPct val="100000"/>
              </a:lnSpc>
              <a:spcBef>
                <a:spcPct val="25000"/>
              </a:spcBef>
              <a:spcAft>
                <a:spcPts val="0"/>
              </a:spcAft>
              <a:buClrTx/>
              <a:buSzTx/>
              <a:buFontTx/>
              <a:buNone/>
              <a:tabLst/>
              <a:defRPr/>
            </a:pPr>
            <a:r>
              <a:rPr lang="en-US" sz="1600" b="1" dirty="0">
                <a:solidFill>
                  <a:schemeClr val="tx2"/>
                </a:solidFill>
                <a:latin typeface="+mn-lt"/>
                <a:ea typeface="MS PGothic" pitchFamily="34" charset="-128"/>
                <a:cs typeface="Calibri" panose="020F0502020204030204" pitchFamily="34" charset="0"/>
              </a:rPr>
              <a:t>(J-KAREN,</a:t>
            </a:r>
            <a:r>
              <a:rPr kumimoji="0" lang="en-US" sz="1600" b="1" i="0" u="none" strike="noStrike" kern="0" cap="none" spc="0" normalizeH="0" baseline="0" noProof="0" dirty="0">
                <a:ln>
                  <a:noFill/>
                </a:ln>
                <a:solidFill>
                  <a:schemeClr val="tx2"/>
                </a:solidFill>
                <a:effectLst/>
                <a:uLnTx/>
                <a:uFillTx/>
                <a:latin typeface="+mn-lt"/>
                <a:ea typeface="MS PGothic" pitchFamily="34" charset="-128"/>
                <a:cs typeface="Calibri" panose="020F0502020204030204" pitchFamily="34" charset="0"/>
              </a:rPr>
              <a:t> 7.5J)</a:t>
            </a:r>
          </a:p>
        </p:txBody>
      </p:sp>
      <p:sp>
        <p:nvSpPr>
          <p:cNvPr id="18" name="Text Box 2">
            <a:extLst>
              <a:ext uri="{FF2B5EF4-FFF2-40B4-BE49-F238E27FC236}">
                <a16:creationId xmlns:a16="http://schemas.microsoft.com/office/drawing/2014/main" id="{0C4C4F3F-087C-7370-44BD-A44F17BE8C18}"/>
              </a:ext>
            </a:extLst>
          </p:cNvPr>
          <p:cNvSpPr txBox="1">
            <a:spLocks noChangeArrowheads="1"/>
          </p:cNvSpPr>
          <p:nvPr/>
        </p:nvSpPr>
        <p:spPr bwMode="auto">
          <a:xfrm>
            <a:off x="1069187" y="4293439"/>
            <a:ext cx="1483348" cy="646331"/>
          </a:xfrm>
          <a:prstGeom prst="rect">
            <a:avLst/>
          </a:prstGeom>
          <a:solidFill>
            <a:schemeClr val="bg1"/>
          </a:solidFill>
          <a:ln w="25400" cap="flat" cmpd="sng" algn="ctr">
            <a:noFill/>
            <a:prstDash val="solid"/>
          </a:ln>
          <a:effectLst/>
        </p:spPr>
        <p:txBody>
          <a:bodyPr wrap="square">
            <a:spAutoFit/>
          </a:bodyPr>
          <a:lstStyle>
            <a:lvl1pPr eaLnBrk="0" hangingPunct="0">
              <a:defRPr sz="2400">
                <a:solidFill>
                  <a:schemeClr val="tx1"/>
                </a:solidFill>
                <a:latin typeface="Arial" pitchFamily="34" charset="0"/>
              </a:defRPr>
            </a:lvl1pPr>
            <a:lvl2pPr marL="360363" indent="-358775"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~5MeV</a:t>
            </a:r>
          </a:p>
          <a:p>
            <a:pPr marL="1588" marR="0" lvl="1" indent="0" algn="ctr" defTabSz="914400" eaLnBrk="1" fontAlgn="auto" latinLnBrk="0" hangingPunct="1">
              <a:lnSpc>
                <a:spcPct val="100000"/>
              </a:lnSpc>
              <a:spcBef>
                <a:spcPct val="25000"/>
              </a:spcBef>
              <a:spcAft>
                <a:spcPts val="0"/>
              </a:spcAft>
              <a:buClrTx/>
              <a:buSzTx/>
              <a:buFontTx/>
              <a:buNone/>
              <a:tabLst/>
              <a:defRPr/>
            </a:pPr>
            <a:r>
              <a:rPr kumimoji="0" lang="en-US" sz="1600" b="1" i="0" u="none" strike="noStrike" kern="0" cap="none" spc="0" normalizeH="0" baseline="0" noProof="0" dirty="0">
                <a:ln>
                  <a:noFill/>
                </a:ln>
                <a:solidFill>
                  <a:srgbClr val="F0781E"/>
                </a:solidFill>
                <a:effectLst/>
                <a:uLnTx/>
                <a:uFillTx/>
                <a:latin typeface="+mn-lt"/>
                <a:ea typeface="MS PGothic" pitchFamily="34" charset="-128"/>
                <a:cs typeface="Calibri" panose="020F0502020204030204" pitchFamily="34" charset="0"/>
              </a:rPr>
              <a:t>(Vulcan, 30J)</a:t>
            </a:r>
          </a:p>
        </p:txBody>
      </p:sp>
    </p:spTree>
    <p:extLst>
      <p:ext uri="{BB962C8B-B14F-4D97-AF65-F5344CB8AC3E}">
        <p14:creationId xmlns:p14="http://schemas.microsoft.com/office/powerpoint/2010/main" val="19485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 fill="hold"/>
                                        <p:tgtEl>
                                          <p:spTgt spid="2"/>
                                        </p:tgtEl>
                                      </p:cBhvr>
                                    </p:cmd>
                                  </p:childTnLst>
                                </p:cTn>
                              </p:par>
                              <p:par>
                                <p:cTn id="7" presetID="1" presetClass="mediacall" presetSubtype="0" fill="hold" nodeType="withEffect">
                                  <p:stCondLst>
                                    <p:cond delay="0"/>
                                  </p:stCondLst>
                                  <p:childTnLst>
                                    <p:cmd type="call" cmd="playFrom(0.0)">
                                      <p:cBhvr>
                                        <p:cTn id="8" dur="9999" fill="hold"/>
                                        <p:tgtEl>
                                          <p:spTgt spid="7"/>
                                        </p:tgtEl>
                                      </p:cBhvr>
                                    </p:cmd>
                                  </p:childTnLst>
                                </p:cTn>
                              </p:par>
                              <p:par>
                                <p:cTn id="9" presetID="1" presetClass="entr" presetSubtype="0" fill="hold" grpId="0" nodeType="withEffect">
                                  <p:stCondLst>
                                    <p:cond delay="2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25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25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250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250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525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525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525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525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575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575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575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575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625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625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625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625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725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725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725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725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725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725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725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800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800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800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8000"/>
                                  </p:stCondLst>
                                  <p:childTnLst>
                                    <p:set>
                                      <p:cBhvr>
                                        <p:cTn id="70" dur="1" fill="hold">
                                          <p:stCondLst>
                                            <p:cond delay="0"/>
                                          </p:stCondLst>
                                        </p:cTn>
                                        <p:tgtEl>
                                          <p:spTgt spid="36"/>
                                        </p:tgtEl>
                                        <p:attrNameLst>
                                          <p:attrName>style.visibility</p:attrName>
                                        </p:attrNameLst>
                                      </p:cBhvr>
                                      <p:to>
                                        <p:strVal val="visible"/>
                                      </p:to>
                                    </p:set>
                                  </p:childTnLst>
                                </p:cTn>
                              </p:par>
                            </p:childTnLst>
                          </p:cTn>
                        </p:par>
                        <p:par>
                          <p:cTn id="71" fill="hold">
                            <p:stCondLst>
                              <p:cond delay="9999"/>
                            </p:stCondLst>
                            <p:childTnLst>
                              <p:par>
                                <p:cTn id="72" presetID="1" presetClass="entr" presetSubtype="0" fill="hold" nodeType="after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4" fill="hold" display="0">
                  <p:stCondLst>
                    <p:cond delay="indefinite"/>
                  </p:stCondLst>
                </p:cTn>
                <p:tgtEl>
                  <p:spTgt spid="2"/>
                </p:tgtEl>
              </p:cMediaNode>
            </p:video>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2"/>
                                        </p:tgtEl>
                                      </p:cBhvr>
                                    </p:cmd>
                                  </p:childTnLst>
                                </p:cTn>
                              </p:par>
                            </p:childTnLst>
                          </p:cTn>
                        </p:par>
                      </p:childTnLst>
                    </p:cTn>
                  </p:par>
                </p:childTnLst>
              </p:cTn>
              <p:nextCondLst>
                <p:cond evt="onClick" delay="0">
                  <p:tgtEl>
                    <p:spTgt spid="2"/>
                  </p:tgtEl>
                </p:cond>
              </p:nextCondLst>
            </p:seq>
            <p:video>
              <p:cMediaNode vol="80000">
                <p:cTn id="80" fill="hold" display="0">
                  <p:stCondLst>
                    <p:cond delay="indefinite"/>
                  </p:stCondLst>
                </p:cTn>
                <p:tgtEl>
                  <p:spTgt spid="7"/>
                </p:tgtEl>
              </p:cMediaNode>
            </p:video>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7"/>
                                        </p:tgtEl>
                                      </p:cBhvr>
                                    </p:cmd>
                                  </p:childTnLst>
                                </p:cTn>
                              </p:par>
                            </p:childTnLst>
                          </p:cTn>
                        </p:par>
                      </p:childTnLst>
                    </p:cTn>
                  </p:par>
                </p:childTnLst>
              </p:cTn>
              <p:nextCondLst>
                <p:cond evt="onClick" delay="0">
                  <p:tgtEl>
                    <p:spTgt spid="7"/>
                  </p:tgtEl>
                </p:cond>
              </p:nextCondLst>
            </p:seq>
          </p:childTnLst>
        </p:cTn>
      </p:par>
    </p:tnLst>
    <p:bldLst>
      <p:bldP spid="11" grpId="0"/>
      <p:bldP spid="12" grpId="0" animBg="1"/>
      <p:bldP spid="13" grpId="0" animBg="1"/>
      <p:bldP spid="15" grpId="0" animBg="1"/>
      <p:bldP spid="17" grpId="0"/>
      <p:bldP spid="23" grpId="0"/>
      <p:bldP spid="24" grpId="0" animBg="1"/>
      <p:bldP spid="25" grpId="0" animBg="1"/>
      <p:bldP spid="28" grpId="0" animBg="1"/>
      <p:bldP spid="31" grpId="0" animBg="1"/>
      <p:bldP spid="32" grpId="0"/>
      <p:bldP spid="33" grpId="0" animBg="1"/>
      <p:bldP spid="35" grpId="0" animBg="1"/>
      <p:bldP spid="36" grpId="0" animBg="1"/>
      <p:bldP spid="38" grpId="0"/>
      <p:bldP spid="41" grpId="0"/>
      <p:bldP spid="42" grpId="0" animBg="1"/>
      <p:bldP spid="43" grpId="0"/>
      <p:bldP spid="46" grpId="0"/>
      <p:bldP spid="16" grpId="0" animBg="1"/>
      <p:bldP spid="26" grpId="0" animBg="1"/>
      <p:bldP spid="29"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029120C-51CF-41B6-1CF8-1BC216FBB423}"/>
              </a:ext>
            </a:extLst>
          </p:cNvPr>
          <p:cNvSpPr>
            <a:spLocks noGrp="1"/>
          </p:cNvSpPr>
          <p:nvPr>
            <p:ph type="sldNum" idx="2"/>
          </p:nvPr>
        </p:nvSpPr>
        <p:spPr/>
        <p:txBody>
          <a:bodyPr/>
          <a:lstStyle/>
          <a:p>
            <a:pPr rtl="0"/>
            <a:fld id="{C98F92D4-1C08-4F1F-AE3C-E17988259770}" type="slidenum">
              <a:rPr lang="de-DE" smtClean="0"/>
              <a:t>4</a:t>
            </a:fld>
            <a:endParaRPr lang="de-DE"/>
          </a:p>
        </p:txBody>
      </p:sp>
      <p:pic>
        <p:nvPicPr>
          <p:cNvPr id="7" name="Grafik 6" descr="Ein Bild, das Text, Screenshot, Diagramm, Reihe enthält.&#10;&#10;Automatisch generierte Beschreibung">
            <a:extLst>
              <a:ext uri="{FF2B5EF4-FFF2-40B4-BE49-F238E27FC236}">
                <a16:creationId xmlns:a16="http://schemas.microsoft.com/office/drawing/2014/main" id="{A4531724-6B7F-398B-3F97-A1FCD89DB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915" y="633344"/>
            <a:ext cx="8090170" cy="4930912"/>
          </a:xfrm>
          <a:prstGeom prst="rect">
            <a:avLst/>
          </a:prstGeom>
        </p:spPr>
      </p:pic>
      <p:pic>
        <p:nvPicPr>
          <p:cNvPr id="28" name="Grafik 27" descr="Ein Bild, das Text, Screenshot, Reihe, Diagramm enthält.&#10;&#10;Automatisch generierte Beschreibung">
            <a:extLst>
              <a:ext uri="{FF2B5EF4-FFF2-40B4-BE49-F238E27FC236}">
                <a16:creationId xmlns:a16="http://schemas.microsoft.com/office/drawing/2014/main" id="{81E0FE06-8075-09BD-FC7B-38F6E56E7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915" y="633344"/>
            <a:ext cx="8090170" cy="4930912"/>
          </a:xfrm>
          <a:prstGeom prst="rect">
            <a:avLst/>
          </a:prstGeom>
        </p:spPr>
      </p:pic>
      <p:pic>
        <p:nvPicPr>
          <p:cNvPr id="30" name="Grafik 29" descr="Ein Bild, das Text, Screenshot, Reihe, Diagramm enthält.&#10;&#10;Automatisch generierte Beschreibung">
            <a:extLst>
              <a:ext uri="{FF2B5EF4-FFF2-40B4-BE49-F238E27FC236}">
                <a16:creationId xmlns:a16="http://schemas.microsoft.com/office/drawing/2014/main" id="{25D84FF1-C464-0403-6392-2E15AEF04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915" y="633344"/>
            <a:ext cx="8090170" cy="4930912"/>
          </a:xfrm>
          <a:prstGeom prst="rect">
            <a:avLst/>
          </a:prstGeom>
        </p:spPr>
      </p:pic>
      <p:sp>
        <p:nvSpPr>
          <p:cNvPr id="5" name="Title">
            <a:extLst>
              <a:ext uri="{FF2B5EF4-FFF2-40B4-BE49-F238E27FC236}">
                <a16:creationId xmlns:a16="http://schemas.microsoft.com/office/drawing/2014/main" id="{C3AE456F-5D30-3D71-96D5-12218088855F}"/>
              </a:ext>
            </a:extLst>
          </p:cNvPr>
          <p:cNvSpPr txBox="1">
            <a:spLocks/>
          </p:cNvSpPr>
          <p:nvPr/>
        </p:nvSpPr>
        <p:spPr>
          <a:xfrm>
            <a:off x="750230" y="7304"/>
            <a:ext cx="11441769"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err="1">
                <a:solidFill>
                  <a:schemeClr val="dk2"/>
                </a:solidFill>
                <a:latin typeface="Segoe UI"/>
              </a:rPr>
              <a:t>Scaling</a:t>
            </a:r>
            <a:r>
              <a:rPr lang="de-DE" sz="4000" b="1" spc="-1" dirty="0">
                <a:solidFill>
                  <a:schemeClr val="dk2"/>
                </a:solidFill>
                <a:latin typeface="Segoe UI"/>
              </a:rPr>
              <a:t> </a:t>
            </a:r>
            <a:r>
              <a:rPr lang="de-DE" sz="4000" b="1" spc="-1" dirty="0" err="1">
                <a:solidFill>
                  <a:schemeClr val="dk2"/>
                </a:solidFill>
                <a:latin typeface="Segoe UI"/>
              </a:rPr>
              <a:t>problem</a:t>
            </a:r>
            <a:r>
              <a:rPr lang="de-DE" sz="4000" b="1" spc="-1" dirty="0">
                <a:solidFill>
                  <a:schemeClr val="dk2"/>
                </a:solidFill>
                <a:latin typeface="Segoe UI"/>
              </a:rPr>
              <a:t> !</a:t>
            </a:r>
            <a:endParaRPr lang="de-DE" sz="4000" b="1" spc="-1" dirty="0">
              <a:solidFill>
                <a:schemeClr val="dk1"/>
              </a:solidFill>
              <a:latin typeface="Segoe UI"/>
            </a:endParaRPr>
          </a:p>
        </p:txBody>
      </p:sp>
      <p:cxnSp>
        <p:nvCxnSpPr>
          <p:cNvPr id="3" name="Gerader Verbinder 2">
            <a:extLst>
              <a:ext uri="{FF2B5EF4-FFF2-40B4-BE49-F238E27FC236}">
                <a16:creationId xmlns:a16="http://schemas.microsoft.com/office/drawing/2014/main" id="{678794FC-788D-5BC8-CB52-26B898E1E087}"/>
              </a:ext>
            </a:extLst>
          </p:cNvPr>
          <p:cNvCxnSpPr>
            <a:cxnSpLocks/>
          </p:cNvCxnSpPr>
          <p:nvPr/>
        </p:nvCxnSpPr>
        <p:spPr>
          <a:xfrm flipV="1">
            <a:off x="3944983" y="2354943"/>
            <a:ext cx="3079931" cy="1912983"/>
          </a:xfrm>
          <a:prstGeom prst="line">
            <a:avLst/>
          </a:prstGeom>
          <a:ln w="127000"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E6F285AA-DE84-2E2C-F5FA-5A891A2AF10E}"/>
              </a:ext>
            </a:extLst>
          </p:cNvPr>
          <p:cNvCxnSpPr>
            <a:cxnSpLocks/>
          </p:cNvCxnSpPr>
          <p:nvPr/>
        </p:nvCxnSpPr>
        <p:spPr>
          <a:xfrm flipV="1">
            <a:off x="7024914" y="1746794"/>
            <a:ext cx="2524035" cy="608149"/>
          </a:xfrm>
          <a:prstGeom prst="line">
            <a:avLst/>
          </a:prstGeom>
          <a:ln w="127000" cap="rnd">
            <a:solidFill>
              <a:srgbClr val="FF0000"/>
            </a:solidFill>
            <a:round/>
          </a:ln>
        </p:spPr>
        <p:style>
          <a:lnRef idx="1">
            <a:schemeClr val="accent1"/>
          </a:lnRef>
          <a:fillRef idx="0">
            <a:schemeClr val="accent1"/>
          </a:fillRef>
          <a:effectRef idx="0">
            <a:schemeClr val="accent1"/>
          </a:effectRef>
          <a:fontRef idx="minor">
            <a:schemeClr val="tx1"/>
          </a:fontRef>
        </p:style>
      </p:cxnSp>
      <p:pic>
        <p:nvPicPr>
          <p:cNvPr id="2" name="Grafik 1" descr="Ein Bild, das Text, gelb, Schrift, Grafiken enthält.&#10;&#10;KI-generierte Inhalte können fehlerhaft sein.">
            <a:extLst>
              <a:ext uri="{FF2B5EF4-FFF2-40B4-BE49-F238E27FC236}">
                <a16:creationId xmlns:a16="http://schemas.microsoft.com/office/drawing/2014/main" id="{7C55A28E-F881-362D-3DEB-35B73E0A4E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4914" y="316976"/>
            <a:ext cx="2383622" cy="989177"/>
          </a:xfrm>
          <a:prstGeom prst="rect">
            <a:avLst/>
          </a:prstGeom>
        </p:spPr>
      </p:pic>
      <p:cxnSp>
        <p:nvCxnSpPr>
          <p:cNvPr id="9" name="Gerader Verbinder 8">
            <a:extLst>
              <a:ext uri="{FF2B5EF4-FFF2-40B4-BE49-F238E27FC236}">
                <a16:creationId xmlns:a16="http://schemas.microsoft.com/office/drawing/2014/main" id="{EDC314B2-3CBC-5CD6-7D41-2C1AC813EAB4}"/>
              </a:ext>
            </a:extLst>
          </p:cNvPr>
          <p:cNvCxnSpPr>
            <a:cxnSpLocks/>
          </p:cNvCxnSpPr>
          <p:nvPr/>
        </p:nvCxnSpPr>
        <p:spPr>
          <a:xfrm>
            <a:off x="5346700" y="1396447"/>
            <a:ext cx="468884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1F25318-2745-E4AA-A1F6-02BEE1834C42}"/>
              </a:ext>
            </a:extLst>
          </p:cNvPr>
          <p:cNvSpPr txBox="1"/>
          <p:nvPr/>
        </p:nvSpPr>
        <p:spPr>
          <a:xfrm>
            <a:off x="750230" y="5673426"/>
            <a:ext cx="10806769" cy="905312"/>
          </a:xfrm>
          <a:prstGeom prst="rect">
            <a:avLst/>
          </a:prstGeom>
          <a:noFill/>
        </p:spPr>
        <p:txBody>
          <a:bodyPr wrap="square">
            <a:spAutoFit/>
          </a:bodyPr>
          <a:lstStyle/>
          <a:p>
            <a:pPr algn="ctr">
              <a:lnSpc>
                <a:spcPct val="115000"/>
              </a:lnSpc>
            </a:pPr>
            <a:r>
              <a:rPr lang="en-US" sz="2400" b="1" dirty="0">
                <a:solidFill>
                  <a:schemeClr val="tx1"/>
                </a:solidFill>
                <a:latin typeface="+mn-lt"/>
                <a:ea typeface="Times New Roman"/>
                <a:cs typeface="Arial" pitchFamily="34" charset="0"/>
              </a:rPr>
              <a:t>Despite increasing laser power, achievable energies plateaued for more than 10 years!</a:t>
            </a:r>
            <a:endParaRPr lang="en-US" sz="1000" b="1" dirty="0">
              <a:solidFill>
                <a:schemeClr val="tx1"/>
              </a:solidFill>
              <a:latin typeface="+mn-lt"/>
              <a:ea typeface="Times New Roman"/>
              <a:cs typeface="Arial" pitchFamily="34" charset="0"/>
            </a:endParaRPr>
          </a:p>
        </p:txBody>
      </p:sp>
    </p:spTree>
    <p:extLst>
      <p:ext uri="{BB962C8B-B14F-4D97-AF65-F5344CB8AC3E}">
        <p14:creationId xmlns:p14="http://schemas.microsoft.com/office/powerpoint/2010/main" val="151752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4110AB4-FA46-4C55-2250-36E344A6C9FB}"/>
              </a:ext>
            </a:extLst>
          </p:cNvPr>
          <p:cNvSpPr>
            <a:spLocks noGrp="1"/>
          </p:cNvSpPr>
          <p:nvPr>
            <p:ph type="sldNum" idx="2"/>
          </p:nvPr>
        </p:nvSpPr>
        <p:spPr/>
        <p:txBody>
          <a:bodyPr/>
          <a:lstStyle/>
          <a:p>
            <a:pPr indent="0" algn="r" defTabSz="914400" rtl="0">
              <a:lnSpc>
                <a:spcPct val="100000"/>
              </a:lnSpc>
              <a:buNone/>
            </a:pPr>
            <a:fld id="{F585802F-FC9F-467B-B926-FEC946ADC066}" type="slidenum">
              <a:rPr lang="de-DE" sz="1200" b="0" strike="noStrike" spc="-1" smtClean="0">
                <a:solidFill>
                  <a:schemeClr val="accent5">
                    <a:tint val="75000"/>
                  </a:schemeClr>
                </a:solidFill>
                <a:latin typeface="Segoe UI"/>
                <a:ea typeface="Open Sans"/>
              </a:rPr>
              <a:t>5</a:t>
            </a:fld>
            <a:endParaRPr lang="de-DE" sz="1200" b="0" strike="noStrike" spc="-1" dirty="0">
              <a:solidFill>
                <a:srgbClr val="000000"/>
              </a:solidFill>
              <a:latin typeface="Calibri"/>
            </a:endParaRPr>
          </a:p>
        </p:txBody>
      </p:sp>
      <p:sp>
        <p:nvSpPr>
          <p:cNvPr id="3" name="Title">
            <a:extLst>
              <a:ext uri="{FF2B5EF4-FFF2-40B4-BE49-F238E27FC236}">
                <a16:creationId xmlns:a16="http://schemas.microsoft.com/office/drawing/2014/main" id="{2C96258C-6330-B7BF-919F-B21C1E24C987}"/>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Laser-</a:t>
            </a:r>
            <a:r>
              <a:rPr lang="de-DE" sz="4000" b="1" spc="-1" dirty="0" err="1">
                <a:solidFill>
                  <a:schemeClr val="dk2"/>
                </a:solidFill>
                <a:latin typeface="Segoe UI"/>
              </a:rPr>
              <a:t>driven</a:t>
            </a:r>
            <a:r>
              <a:rPr lang="de-DE" sz="4000" b="1" spc="-1" dirty="0">
                <a:solidFill>
                  <a:schemeClr val="dk2"/>
                </a:solidFill>
                <a:latin typeface="Segoe UI"/>
              </a:rPr>
              <a:t> </a:t>
            </a:r>
            <a:r>
              <a:rPr lang="de-DE" sz="4000" b="1" spc="-1" dirty="0" err="1">
                <a:solidFill>
                  <a:schemeClr val="dk2"/>
                </a:solidFill>
                <a:latin typeface="Segoe UI"/>
              </a:rPr>
              <a:t>proton</a:t>
            </a:r>
            <a:r>
              <a:rPr lang="de-DE" sz="4000" b="1" spc="-1" dirty="0">
                <a:solidFill>
                  <a:schemeClr val="dk2"/>
                </a:solidFill>
                <a:latin typeface="Segoe UI"/>
              </a:rPr>
              <a:t> </a:t>
            </a:r>
            <a:r>
              <a:rPr lang="de-DE" sz="4000" b="1" spc="-1" dirty="0" err="1">
                <a:solidFill>
                  <a:schemeClr val="dk2"/>
                </a:solidFill>
                <a:latin typeface="Segoe UI"/>
              </a:rPr>
              <a:t>acceleration</a:t>
            </a:r>
            <a:r>
              <a:rPr lang="de-DE" sz="4000" b="1" spc="-1" dirty="0">
                <a:solidFill>
                  <a:schemeClr val="dk2"/>
                </a:solidFill>
                <a:latin typeface="Segoe UI"/>
              </a:rPr>
              <a:t> at HZDR</a:t>
            </a:r>
            <a:endParaRPr lang="de-DE" sz="4000" b="1" spc="-1" dirty="0">
              <a:solidFill>
                <a:schemeClr val="dk1"/>
              </a:solidFill>
              <a:latin typeface="Segoe UI"/>
            </a:endParaRPr>
          </a:p>
        </p:txBody>
      </p:sp>
      <p:pic>
        <p:nvPicPr>
          <p:cNvPr id="4" name="Picture 10" descr="Z:\home\bernertc\Desktop\Link to ownCloud\Documents\talks\2024\07_EPS_invited\images\FWKT_icon_1.jpg">
            <a:extLst>
              <a:ext uri="{FF2B5EF4-FFF2-40B4-BE49-F238E27FC236}">
                <a16:creationId xmlns:a16="http://schemas.microsoft.com/office/drawing/2014/main" id="{1F44DF0D-6D53-EBF7-00E0-B03A89AF3BA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520" y="1237904"/>
            <a:ext cx="8523612" cy="4037838"/>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E59AE17E-A736-CC0A-4B21-708F7E2E2508}"/>
              </a:ext>
            </a:extLst>
          </p:cNvPr>
          <p:cNvPicPr>
            <a:picLocks noChangeAspect="1"/>
          </p:cNvPicPr>
          <p:nvPr/>
        </p:nvPicPr>
        <p:blipFill>
          <a:blip r:embed="rId4"/>
          <a:stretch>
            <a:fillRect/>
          </a:stretch>
        </p:blipFill>
        <p:spPr>
          <a:xfrm>
            <a:off x="9579387" y="5704565"/>
            <a:ext cx="1313549" cy="672000"/>
          </a:xfrm>
          <a:prstGeom prst="rect">
            <a:avLst/>
          </a:prstGeom>
          <a:solidFill>
            <a:schemeClr val="bg1"/>
          </a:solidFill>
        </p:spPr>
      </p:pic>
      <p:pic>
        <p:nvPicPr>
          <p:cNvPr id="6" name="Picture 5">
            <a:extLst>
              <a:ext uri="{FF2B5EF4-FFF2-40B4-BE49-F238E27FC236}">
                <a16:creationId xmlns:a16="http://schemas.microsoft.com/office/drawing/2014/main" id="{90AA4CFC-8A05-99DD-4BB2-885DA6D5EF42}"/>
              </a:ext>
            </a:extLst>
          </p:cNvPr>
          <p:cNvPicPr>
            <a:picLocks noChangeAspect="1"/>
          </p:cNvPicPr>
          <p:nvPr/>
        </p:nvPicPr>
        <p:blipFill>
          <a:blip r:embed="rId5"/>
          <a:stretch>
            <a:fillRect/>
          </a:stretch>
        </p:blipFill>
        <p:spPr>
          <a:xfrm>
            <a:off x="11036952" y="5689511"/>
            <a:ext cx="672000" cy="672000"/>
          </a:xfrm>
          <a:prstGeom prst="rect">
            <a:avLst/>
          </a:prstGeom>
        </p:spPr>
      </p:pic>
      <p:sp>
        <p:nvSpPr>
          <p:cNvPr id="7" name="Textfeld 8">
            <a:extLst>
              <a:ext uri="{FF2B5EF4-FFF2-40B4-BE49-F238E27FC236}">
                <a16:creationId xmlns:a16="http://schemas.microsoft.com/office/drawing/2014/main" id="{4A778A30-D6E3-49B7-8938-9131D09ED628}"/>
              </a:ext>
            </a:extLst>
          </p:cNvPr>
          <p:cNvSpPr txBox="1"/>
          <p:nvPr/>
        </p:nvSpPr>
        <p:spPr>
          <a:xfrm>
            <a:off x="9379131" y="788199"/>
            <a:ext cx="2812870" cy="4937249"/>
          </a:xfrm>
          <a:prstGeom prst="rect">
            <a:avLst/>
          </a:prstGeom>
          <a:noFill/>
        </p:spPr>
        <p:txBody>
          <a:bodyPr wrap="square" rtlCol="0">
            <a:spAutoFit/>
          </a:bodyPr>
          <a:lstStyle/>
          <a:p>
            <a:pPr>
              <a:spcAft>
                <a:spcPts val="400"/>
              </a:spcAft>
            </a:pPr>
            <a:r>
              <a:rPr lang="de-DE" sz="2000" b="1" u="sng" dirty="0">
                <a:solidFill>
                  <a:schemeClr val="tx1"/>
                </a:solidFill>
                <a:latin typeface="+mj-lt"/>
              </a:rPr>
              <a:t>HZDR</a:t>
            </a:r>
          </a:p>
          <a:p>
            <a:pPr>
              <a:spcAft>
                <a:spcPts val="300"/>
              </a:spcAft>
            </a:pPr>
            <a:r>
              <a:rPr lang="de-DE" dirty="0">
                <a:solidFill>
                  <a:schemeClr val="tx1"/>
                </a:solidFill>
                <a:latin typeface="+mj-lt"/>
              </a:rPr>
              <a:t>U. Schramm, T. E. Cowan,</a:t>
            </a:r>
          </a:p>
          <a:p>
            <a:pPr>
              <a:spcAft>
                <a:spcPts val="300"/>
              </a:spcAft>
            </a:pPr>
            <a:r>
              <a:rPr lang="de-DE" dirty="0">
                <a:solidFill>
                  <a:schemeClr val="tx1"/>
                </a:solidFill>
                <a:latin typeface="+mj-lt"/>
              </a:rPr>
              <a:t>K. </a:t>
            </a:r>
            <a:r>
              <a:rPr lang="de-DE" dirty="0" err="1">
                <a:solidFill>
                  <a:schemeClr val="tx1"/>
                </a:solidFill>
                <a:latin typeface="+mj-lt"/>
              </a:rPr>
              <a:t>Zeil</a:t>
            </a:r>
            <a:r>
              <a:rPr lang="de-DE" dirty="0">
                <a:solidFill>
                  <a:schemeClr val="tx1"/>
                </a:solidFill>
                <a:latin typeface="+mj-lt"/>
              </a:rPr>
              <a:t>, J. </a:t>
            </a:r>
            <a:r>
              <a:rPr lang="de-DE" dirty="0" err="1">
                <a:solidFill>
                  <a:schemeClr val="tx1"/>
                </a:solidFill>
                <a:latin typeface="+mj-lt"/>
              </a:rPr>
              <a:t>Metzkes-Ng</a:t>
            </a:r>
            <a:r>
              <a:rPr lang="de-DE" dirty="0">
                <a:solidFill>
                  <a:schemeClr val="tx1"/>
                </a:solidFill>
                <a:latin typeface="+mj-lt"/>
              </a:rPr>
              <a:t>,</a:t>
            </a:r>
          </a:p>
          <a:p>
            <a:pPr>
              <a:spcAft>
                <a:spcPts val="300"/>
              </a:spcAft>
            </a:pPr>
            <a:r>
              <a:rPr lang="de-DE" dirty="0">
                <a:solidFill>
                  <a:schemeClr val="tx1"/>
                </a:solidFill>
                <a:latin typeface="+mj-lt"/>
              </a:rPr>
              <a:t>C. </a:t>
            </a:r>
            <a:r>
              <a:rPr lang="de-DE" dirty="0" err="1">
                <a:solidFill>
                  <a:schemeClr val="tx1"/>
                </a:solidFill>
                <a:latin typeface="+mj-lt"/>
              </a:rPr>
              <a:t>Bernert</a:t>
            </a:r>
            <a:r>
              <a:rPr lang="de-DE" dirty="0">
                <a:solidFill>
                  <a:schemeClr val="tx1"/>
                </a:solidFill>
                <a:latin typeface="+mj-lt"/>
              </a:rPr>
              <a:t>, F. Kroll,</a:t>
            </a:r>
          </a:p>
          <a:p>
            <a:pPr>
              <a:spcAft>
                <a:spcPts val="300"/>
              </a:spcAft>
            </a:pPr>
            <a:r>
              <a:rPr lang="de-DE" dirty="0">
                <a:solidFill>
                  <a:schemeClr val="tx1"/>
                </a:solidFill>
                <a:latin typeface="+mj-lt"/>
              </a:rPr>
              <a:t>T. Püschel, M. Rehwald,</a:t>
            </a:r>
          </a:p>
          <a:p>
            <a:pPr>
              <a:spcAft>
                <a:spcPts val="300"/>
              </a:spcAft>
            </a:pPr>
            <a:r>
              <a:rPr lang="de-DE" dirty="0">
                <a:solidFill>
                  <a:schemeClr val="tx1"/>
                </a:solidFill>
                <a:latin typeface="+mj-lt"/>
              </a:rPr>
              <a:t>M. </a:t>
            </a:r>
            <a:r>
              <a:rPr lang="de-DE" dirty="0" err="1">
                <a:solidFill>
                  <a:schemeClr val="tx1"/>
                </a:solidFill>
                <a:latin typeface="+mj-lt"/>
              </a:rPr>
              <a:t>Umlandt</a:t>
            </a:r>
            <a:r>
              <a:rPr lang="de-DE" dirty="0">
                <a:solidFill>
                  <a:schemeClr val="tx1"/>
                </a:solidFill>
                <a:latin typeface="+mj-lt"/>
              </a:rPr>
              <a:t>, M. </a:t>
            </a:r>
            <a:r>
              <a:rPr lang="de-DE" dirty="0" err="1">
                <a:solidFill>
                  <a:schemeClr val="tx1"/>
                </a:solidFill>
                <a:latin typeface="+mj-lt"/>
              </a:rPr>
              <a:t>Vescovi</a:t>
            </a:r>
            <a:r>
              <a:rPr lang="de-DE" dirty="0">
                <a:solidFill>
                  <a:schemeClr val="tx1"/>
                </a:solidFill>
                <a:latin typeface="+mj-lt"/>
              </a:rPr>
              <a:t>,</a:t>
            </a:r>
          </a:p>
          <a:p>
            <a:pPr>
              <a:spcAft>
                <a:spcPts val="300"/>
              </a:spcAft>
            </a:pPr>
            <a:r>
              <a:rPr lang="de-DE" dirty="0">
                <a:solidFill>
                  <a:schemeClr val="tx1"/>
                </a:solidFill>
                <a:latin typeface="+mj-lt"/>
              </a:rPr>
              <a:t>P. Wang, T. Kluge,</a:t>
            </a:r>
          </a:p>
          <a:p>
            <a:pPr>
              <a:spcAft>
                <a:spcPts val="300"/>
              </a:spcAft>
            </a:pPr>
            <a:r>
              <a:rPr lang="de-DE" dirty="0">
                <a:solidFill>
                  <a:schemeClr val="tx1"/>
                </a:solidFill>
                <a:latin typeface="+mj-lt"/>
              </a:rPr>
              <a:t>I. </a:t>
            </a:r>
            <a:r>
              <a:rPr lang="de-DE" dirty="0" err="1">
                <a:solidFill>
                  <a:schemeClr val="tx1"/>
                </a:solidFill>
                <a:latin typeface="+mj-lt"/>
              </a:rPr>
              <a:t>Göthel</a:t>
            </a:r>
            <a:r>
              <a:rPr lang="de-DE" dirty="0">
                <a:solidFill>
                  <a:schemeClr val="tx1"/>
                </a:solidFill>
                <a:latin typeface="+mj-lt"/>
              </a:rPr>
              <a:t>, ...</a:t>
            </a:r>
            <a:endParaRPr lang="de-DE" b="1" i="1" dirty="0">
              <a:solidFill>
                <a:schemeClr val="tx1"/>
              </a:solidFill>
            </a:endParaRPr>
          </a:p>
          <a:p>
            <a:pPr>
              <a:spcAft>
                <a:spcPts val="400"/>
              </a:spcAft>
            </a:pPr>
            <a:r>
              <a:rPr lang="de-DE" sz="2000" b="1" u="sng" dirty="0">
                <a:solidFill>
                  <a:schemeClr val="tx1"/>
                </a:solidFill>
                <a:latin typeface="+mj-lt"/>
              </a:rPr>
              <a:t>KPSI</a:t>
            </a:r>
          </a:p>
          <a:p>
            <a:pPr>
              <a:spcAft>
                <a:spcPts val="400"/>
              </a:spcAft>
            </a:pPr>
            <a:r>
              <a:rPr lang="de-DE" dirty="0">
                <a:solidFill>
                  <a:schemeClr val="tx1"/>
                </a:solidFill>
                <a:latin typeface="+mj-lt"/>
              </a:rPr>
              <a:t>M. </a:t>
            </a:r>
            <a:r>
              <a:rPr lang="de-DE" dirty="0" err="1">
                <a:solidFill>
                  <a:schemeClr val="tx1"/>
                </a:solidFill>
                <a:latin typeface="+mj-lt"/>
              </a:rPr>
              <a:t>Nishiuchi</a:t>
            </a:r>
            <a:r>
              <a:rPr lang="de-DE" dirty="0">
                <a:solidFill>
                  <a:schemeClr val="tx1"/>
                </a:solidFill>
                <a:latin typeface="+mj-lt"/>
              </a:rPr>
              <a:t>, H. </a:t>
            </a:r>
            <a:r>
              <a:rPr lang="de-DE" dirty="0" err="1">
                <a:solidFill>
                  <a:schemeClr val="tx1"/>
                </a:solidFill>
                <a:latin typeface="+mj-lt"/>
              </a:rPr>
              <a:t>Kiriyama</a:t>
            </a:r>
            <a:endParaRPr lang="de-DE" i="1" dirty="0">
              <a:solidFill>
                <a:schemeClr val="tx1"/>
              </a:solidFill>
              <a:latin typeface="+mj-lt"/>
            </a:endParaRPr>
          </a:p>
          <a:p>
            <a:pPr>
              <a:spcAft>
                <a:spcPts val="400"/>
              </a:spcAft>
            </a:pPr>
            <a:r>
              <a:rPr lang="de-DE" dirty="0">
                <a:solidFill>
                  <a:schemeClr val="tx1"/>
                </a:solidFill>
                <a:latin typeface="+mj-lt"/>
              </a:rPr>
              <a:t>C. Liu, K. Kondo, A. Kon,</a:t>
            </a:r>
          </a:p>
          <a:p>
            <a:pPr>
              <a:spcAft>
                <a:spcPts val="400"/>
              </a:spcAft>
            </a:pPr>
            <a:r>
              <a:rPr lang="de-DE" dirty="0">
                <a:solidFill>
                  <a:schemeClr val="tx1"/>
                </a:solidFill>
                <a:latin typeface="+mj-lt"/>
              </a:rPr>
              <a:t>H. </a:t>
            </a:r>
            <a:r>
              <a:rPr lang="de-DE" dirty="0" err="1">
                <a:solidFill>
                  <a:schemeClr val="tx1"/>
                </a:solidFill>
                <a:latin typeface="+mj-lt"/>
              </a:rPr>
              <a:t>Sakaki</a:t>
            </a:r>
            <a:r>
              <a:rPr lang="de-DE" dirty="0">
                <a:solidFill>
                  <a:schemeClr val="tx1"/>
                </a:solidFill>
                <a:latin typeface="+mj-lt"/>
              </a:rPr>
              <a:t>, …</a:t>
            </a:r>
            <a:endParaRPr lang="de-DE" b="1" i="1" dirty="0">
              <a:solidFill>
                <a:schemeClr val="tx1"/>
              </a:solidFill>
              <a:latin typeface="+mj-lt"/>
            </a:endParaRPr>
          </a:p>
          <a:p>
            <a:pPr>
              <a:spcAft>
                <a:spcPts val="400"/>
              </a:spcAft>
            </a:pPr>
            <a:r>
              <a:rPr lang="de-DE" sz="2000" b="1" u="sng" dirty="0">
                <a:solidFill>
                  <a:schemeClr val="tx1"/>
                </a:solidFill>
                <a:latin typeface="+mj-lt"/>
              </a:rPr>
              <a:t>ICL &amp; JAI</a:t>
            </a:r>
          </a:p>
          <a:p>
            <a:pPr>
              <a:spcAft>
                <a:spcPts val="400"/>
              </a:spcAft>
            </a:pPr>
            <a:r>
              <a:rPr lang="de-DE" dirty="0">
                <a:solidFill>
                  <a:schemeClr val="tx1"/>
                </a:solidFill>
                <a:latin typeface="+mj-lt"/>
              </a:rPr>
              <a:t>N. P. Dover, </a:t>
            </a:r>
            <a:r>
              <a:rPr lang="de-DE" dirty="0">
                <a:solidFill>
                  <a:schemeClr val="tx1"/>
                </a:solidFill>
              </a:rPr>
              <a:t>Z. </a:t>
            </a:r>
            <a:r>
              <a:rPr lang="de-DE" dirty="0" err="1">
                <a:solidFill>
                  <a:schemeClr val="tx1"/>
                </a:solidFill>
              </a:rPr>
              <a:t>Najmudin</a:t>
            </a:r>
            <a:endParaRPr lang="de-DE" dirty="0">
              <a:solidFill>
                <a:schemeClr val="tx1"/>
              </a:solidFill>
              <a:latin typeface="+mj-lt"/>
            </a:endParaRPr>
          </a:p>
          <a:p>
            <a:pPr>
              <a:spcAft>
                <a:spcPts val="400"/>
              </a:spcAft>
            </a:pPr>
            <a:endParaRPr lang="de-DE" sz="1600" b="1" u="sng" dirty="0">
              <a:solidFill>
                <a:schemeClr val="tx1"/>
              </a:solidFill>
              <a:latin typeface="+mj-lt"/>
            </a:endParaRPr>
          </a:p>
        </p:txBody>
      </p:sp>
    </p:spTree>
    <p:extLst>
      <p:ext uri="{BB962C8B-B14F-4D97-AF65-F5344CB8AC3E}">
        <p14:creationId xmlns:p14="http://schemas.microsoft.com/office/powerpoint/2010/main" val="44817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2AC3CE-09DF-43DF-A8B2-E103E356E310}"/>
              </a:ext>
            </a:extLst>
          </p:cNvPr>
          <p:cNvSpPr>
            <a:spLocks noGrp="1"/>
          </p:cNvSpPr>
          <p:nvPr>
            <p:ph type="sldNum" idx="2"/>
          </p:nvPr>
        </p:nvSpPr>
        <p:spPr/>
        <p:txBody>
          <a:bodyPr/>
          <a:lstStyle/>
          <a:p>
            <a:pPr indent="0" algn="r" defTabSz="914400" rtl="0">
              <a:lnSpc>
                <a:spcPct val="100000"/>
              </a:lnSpc>
              <a:buNone/>
            </a:pPr>
            <a:fld id="{F585802F-FC9F-467B-B926-FEC946ADC066}" type="slidenum">
              <a:rPr lang="de-DE" sz="1200" b="0" strike="noStrike" spc="-1" smtClean="0">
                <a:solidFill>
                  <a:schemeClr val="accent5">
                    <a:tint val="75000"/>
                  </a:schemeClr>
                </a:solidFill>
                <a:latin typeface="Segoe UI"/>
                <a:ea typeface="Open Sans"/>
              </a:rPr>
              <a:t>6</a:t>
            </a:fld>
            <a:endParaRPr lang="de-DE" sz="1200" b="0" strike="noStrike" spc="-1" dirty="0">
              <a:solidFill>
                <a:srgbClr val="000000"/>
              </a:solidFill>
              <a:latin typeface="Calibri"/>
            </a:endParaRPr>
          </a:p>
        </p:txBody>
      </p:sp>
      <p:pic>
        <p:nvPicPr>
          <p:cNvPr id="3" name="Picture 10" descr="Z:\home\bernertc\Desktop\Link to ownCloud\Documents\talks\2024\07_EPS_invited\images\FWKT_icon_1.jpg">
            <a:extLst>
              <a:ext uri="{FF2B5EF4-FFF2-40B4-BE49-F238E27FC236}">
                <a16:creationId xmlns:a16="http://schemas.microsoft.com/office/drawing/2014/main" id="{AEBB6265-6FF9-C422-1D64-0FC2F6004E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4761" y="-1885506"/>
            <a:ext cx="12404698" cy="5876400"/>
          </a:xfrm>
          <a:prstGeom prst="rect">
            <a:avLst/>
          </a:prstGeom>
          <a:noFill/>
          <a:extLst>
            <a:ext uri="{909E8E84-426E-40DD-AFC4-6F175D3DCCD1}">
              <a14:hiddenFill xmlns:a14="http://schemas.microsoft.com/office/drawing/2010/main">
                <a:solidFill>
                  <a:srgbClr val="FFFFFF"/>
                </a:solidFill>
              </a14:hiddenFill>
            </a:ext>
          </a:extLst>
        </p:spPr>
      </p:pic>
      <p:sp>
        <p:nvSpPr>
          <p:cNvPr id="18" name="Pfeil: gebogen 17">
            <a:extLst>
              <a:ext uri="{FF2B5EF4-FFF2-40B4-BE49-F238E27FC236}">
                <a16:creationId xmlns:a16="http://schemas.microsoft.com/office/drawing/2014/main" id="{7C7EA6EA-38F6-638F-41FD-7F81290E1B91}"/>
              </a:ext>
            </a:extLst>
          </p:cNvPr>
          <p:cNvSpPr/>
          <p:nvPr/>
        </p:nvSpPr>
        <p:spPr>
          <a:xfrm rot="300299" flipV="1">
            <a:off x="2956928" y="2647784"/>
            <a:ext cx="3330023" cy="2394371"/>
          </a:xfrm>
          <a:prstGeom prst="circularArrow">
            <a:avLst>
              <a:gd name="adj1" fmla="val 6271"/>
              <a:gd name="adj2" fmla="val 1142319"/>
              <a:gd name="adj3" fmla="val 20363637"/>
              <a:gd name="adj4" fmla="val 11161558"/>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Pfeil: gebogen 19">
            <a:extLst>
              <a:ext uri="{FF2B5EF4-FFF2-40B4-BE49-F238E27FC236}">
                <a16:creationId xmlns:a16="http://schemas.microsoft.com/office/drawing/2014/main" id="{B3D03868-CA4E-BF67-5F3A-ADEBB3546652}"/>
              </a:ext>
            </a:extLst>
          </p:cNvPr>
          <p:cNvSpPr/>
          <p:nvPr/>
        </p:nvSpPr>
        <p:spPr>
          <a:xfrm rot="20809564" flipV="1">
            <a:off x="6280183" y="2567637"/>
            <a:ext cx="3383282" cy="2372349"/>
          </a:xfrm>
          <a:prstGeom prst="circularArrow">
            <a:avLst>
              <a:gd name="adj1" fmla="val 8223"/>
              <a:gd name="adj2" fmla="val 1142319"/>
              <a:gd name="adj3" fmla="val 20266340"/>
              <a:gd name="adj4" fmla="val 10800000"/>
              <a:gd name="adj5" fmla="val 125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Pfeil: gebogen 20">
            <a:extLst>
              <a:ext uri="{FF2B5EF4-FFF2-40B4-BE49-F238E27FC236}">
                <a16:creationId xmlns:a16="http://schemas.microsoft.com/office/drawing/2014/main" id="{982E67A0-97AB-84D5-0A8D-F42A0036E68C}"/>
              </a:ext>
            </a:extLst>
          </p:cNvPr>
          <p:cNvSpPr/>
          <p:nvPr/>
        </p:nvSpPr>
        <p:spPr>
          <a:xfrm rot="16530538" flipH="1" flipV="1">
            <a:off x="6972337" y="818032"/>
            <a:ext cx="3930703" cy="6433119"/>
          </a:xfrm>
          <a:prstGeom prst="circularArrow">
            <a:avLst>
              <a:gd name="adj1" fmla="val 6557"/>
              <a:gd name="adj2" fmla="val 847679"/>
              <a:gd name="adj3" fmla="val 20305414"/>
              <a:gd name="adj4" fmla="val 13015514"/>
              <a:gd name="adj5" fmla="val 64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Pfeil: gebogen 23">
            <a:extLst>
              <a:ext uri="{FF2B5EF4-FFF2-40B4-BE49-F238E27FC236}">
                <a16:creationId xmlns:a16="http://schemas.microsoft.com/office/drawing/2014/main" id="{60383710-A9A5-7FF1-E912-347A85A5D12F}"/>
              </a:ext>
            </a:extLst>
          </p:cNvPr>
          <p:cNvSpPr/>
          <p:nvPr/>
        </p:nvSpPr>
        <p:spPr>
          <a:xfrm rot="5400000" flipH="1" flipV="1">
            <a:off x="651770" y="77894"/>
            <a:ext cx="5275603" cy="6937329"/>
          </a:xfrm>
          <a:prstGeom prst="circularArrow">
            <a:avLst>
              <a:gd name="adj1" fmla="val 4617"/>
              <a:gd name="adj2" fmla="val 753306"/>
              <a:gd name="adj3" fmla="val 20359321"/>
              <a:gd name="adj4" fmla="val 10833819"/>
              <a:gd name="adj5" fmla="val 64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feld 24">
            <a:extLst>
              <a:ext uri="{FF2B5EF4-FFF2-40B4-BE49-F238E27FC236}">
                <a16:creationId xmlns:a16="http://schemas.microsoft.com/office/drawing/2014/main" id="{DB115AF6-39E3-7606-A2E3-F7413FAC2FE6}"/>
              </a:ext>
            </a:extLst>
          </p:cNvPr>
          <p:cNvSpPr txBox="1"/>
          <p:nvPr/>
        </p:nvSpPr>
        <p:spPr>
          <a:xfrm>
            <a:off x="3696788" y="4954788"/>
            <a:ext cx="5060541" cy="1477328"/>
          </a:xfrm>
          <a:prstGeom prst="rect">
            <a:avLst/>
          </a:prstGeom>
          <a:noFill/>
          <a:ln w="57150">
            <a:solidFill>
              <a:schemeClr val="accent3"/>
            </a:solidFill>
          </a:ln>
        </p:spPr>
        <p:txBody>
          <a:bodyPr wrap="square" rtlCol="0">
            <a:spAutoFit/>
          </a:bodyPr>
          <a:lstStyle/>
          <a:p>
            <a:r>
              <a:rPr lang="en-GB" b="1" dirty="0">
                <a:latin typeface="+mn-lt"/>
              </a:rPr>
              <a:t>Our strength: </a:t>
            </a:r>
            <a:r>
              <a:rPr lang="en-GB" dirty="0">
                <a:latin typeface="+mn-lt"/>
              </a:rPr>
              <a:t>interlink between laser operation, metrology and experimental benchmarks</a:t>
            </a:r>
          </a:p>
          <a:p>
            <a:endParaRPr lang="en-GB" dirty="0">
              <a:latin typeface="+mn-lt"/>
            </a:endParaRPr>
          </a:p>
          <a:p>
            <a:r>
              <a:rPr lang="en-US" dirty="0">
                <a:latin typeface="+mn-lt"/>
                <a:sym typeface="Wingdings" panose="05000000000000000000" pitchFamily="2" charset="2"/>
              </a:rPr>
              <a:t> u</a:t>
            </a:r>
            <a:r>
              <a:rPr lang="en-US" dirty="0">
                <a:latin typeface="+mn-lt"/>
              </a:rPr>
              <a:t>nderstand feedback of subtle changes of laser parameters to the accelerator performance</a:t>
            </a:r>
          </a:p>
        </p:txBody>
      </p:sp>
    </p:spTree>
    <p:extLst>
      <p:ext uri="{BB962C8B-B14F-4D97-AF65-F5344CB8AC3E}">
        <p14:creationId xmlns:p14="http://schemas.microsoft.com/office/powerpoint/2010/main" val="2241495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C155515-E2F5-2FB3-236B-6A3128B4AAD2}"/>
              </a:ext>
            </a:extLst>
          </p:cNvPr>
          <p:cNvSpPr>
            <a:spLocks noGrp="1"/>
          </p:cNvSpPr>
          <p:nvPr>
            <p:ph type="sldNum" idx="2"/>
          </p:nvPr>
        </p:nvSpPr>
        <p:spPr/>
        <p:txBody>
          <a:bodyPr/>
          <a:lstStyle/>
          <a:p>
            <a:pPr rtl="0"/>
            <a:fld id="{C98F92D4-1C08-4F1F-AE3C-E17988259770}" type="slidenum">
              <a:rPr lang="de-DE" smtClean="0"/>
              <a:t>7</a:t>
            </a:fld>
            <a:endParaRPr lang="de-DE"/>
          </a:p>
        </p:txBody>
      </p:sp>
      <p:sp>
        <p:nvSpPr>
          <p:cNvPr id="126" name="Title">
            <a:extLst>
              <a:ext uri="{FF2B5EF4-FFF2-40B4-BE49-F238E27FC236}">
                <a16:creationId xmlns:a16="http://schemas.microsoft.com/office/drawing/2014/main" id="{48AF146D-A35E-7949-04D7-4D8DC76F3CCB}"/>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Temporal laser-pulse contrast</a:t>
            </a:r>
            <a:endParaRPr lang="de-DE" sz="4000" b="1" spc="-1" dirty="0">
              <a:solidFill>
                <a:schemeClr val="dk1"/>
              </a:solidFill>
              <a:latin typeface="Segoe UI"/>
            </a:endParaRPr>
          </a:p>
        </p:txBody>
      </p:sp>
      <p:sp>
        <p:nvSpPr>
          <p:cNvPr id="127" name="PlaceHolder 3">
            <a:extLst>
              <a:ext uri="{FF2B5EF4-FFF2-40B4-BE49-F238E27FC236}">
                <a16:creationId xmlns:a16="http://schemas.microsoft.com/office/drawing/2014/main" id="{CF6329E4-221D-23DA-1FA8-380FD30B186C}"/>
              </a:ext>
            </a:extLst>
          </p:cNvPr>
          <p:cNvSpPr txBox="1">
            <a:spLocks/>
          </p:cNvSpPr>
          <p:nvPr/>
        </p:nvSpPr>
        <p:spPr>
          <a:xfrm>
            <a:off x="5284131" y="704392"/>
            <a:ext cx="7305332" cy="385560"/>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600" b="1" spc="-1" dirty="0">
                <a:solidFill>
                  <a:schemeClr val="dk2"/>
                </a:solidFill>
                <a:latin typeface="Segoe UI"/>
              </a:rPr>
              <a:t>…as decisive control parameter</a:t>
            </a:r>
            <a:endParaRPr lang="de-DE" sz="3600" b="1" spc="-1" dirty="0">
              <a:solidFill>
                <a:schemeClr val="dk1"/>
              </a:solidFill>
              <a:latin typeface="Segoe UI"/>
            </a:endParaRPr>
          </a:p>
        </p:txBody>
      </p:sp>
      <p:pic>
        <p:nvPicPr>
          <p:cNvPr id="135" name="Grafik 134" descr="Ein Bild, das Text, Reihe, Diagramm, Screenshot enthält.&#10;&#10;Automatisch generierte Beschreibung">
            <a:extLst>
              <a:ext uri="{FF2B5EF4-FFF2-40B4-BE49-F238E27FC236}">
                <a16:creationId xmlns:a16="http://schemas.microsoft.com/office/drawing/2014/main" id="{C0C7985B-09D3-AE2D-A8ED-8D8713735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000" y="1220400"/>
            <a:ext cx="9615401" cy="4485600"/>
          </a:xfrm>
          <a:prstGeom prst="rect">
            <a:avLst/>
          </a:prstGeom>
        </p:spPr>
      </p:pic>
      <p:sp>
        <p:nvSpPr>
          <p:cNvPr id="10" name="Textfeld 9">
            <a:extLst>
              <a:ext uri="{FF2B5EF4-FFF2-40B4-BE49-F238E27FC236}">
                <a16:creationId xmlns:a16="http://schemas.microsoft.com/office/drawing/2014/main" id="{2A5F9249-AE32-4FE7-0E7E-086892647698}"/>
              </a:ext>
            </a:extLst>
          </p:cNvPr>
          <p:cNvSpPr txBox="1"/>
          <p:nvPr/>
        </p:nvSpPr>
        <p:spPr>
          <a:xfrm>
            <a:off x="1116000" y="5984330"/>
            <a:ext cx="6779712" cy="338554"/>
          </a:xfrm>
          <a:prstGeom prst="rect">
            <a:avLst/>
          </a:prstGeom>
          <a:noFill/>
        </p:spPr>
        <p:txBody>
          <a:bodyPr wrap="square">
            <a:spAutoFit/>
          </a:bodyPr>
          <a:lstStyle/>
          <a:p>
            <a:r>
              <a:rPr lang="en-GB" sz="1600" b="1" dirty="0">
                <a:latin typeface="+mn-lt"/>
              </a:rPr>
              <a:t>[1] C. </a:t>
            </a:r>
            <a:r>
              <a:rPr lang="en-GB" sz="1600" b="1" dirty="0" err="1">
                <a:latin typeface="+mn-lt"/>
              </a:rPr>
              <a:t>Bernert</a:t>
            </a:r>
            <a:r>
              <a:rPr lang="en-GB" sz="1600" b="1" dirty="0">
                <a:latin typeface="+mn-lt"/>
              </a:rPr>
              <a:t>, T. Ziegler </a:t>
            </a:r>
            <a:r>
              <a:rPr lang="en-GB" sz="1600" b="1" i="1" dirty="0">
                <a:latin typeface="+mn-lt"/>
              </a:rPr>
              <a:t>et al., Phys. Rev. Applied 19, (2023)</a:t>
            </a:r>
            <a:r>
              <a:rPr lang="en-GB" sz="1600" i="1" dirty="0">
                <a:latin typeface="+mn-lt"/>
              </a:rPr>
              <a:t>  </a:t>
            </a:r>
          </a:p>
        </p:txBody>
      </p:sp>
      <p:cxnSp>
        <p:nvCxnSpPr>
          <p:cNvPr id="5" name="Gerade Verbindung mit Pfeil 4">
            <a:extLst>
              <a:ext uri="{FF2B5EF4-FFF2-40B4-BE49-F238E27FC236}">
                <a16:creationId xmlns:a16="http://schemas.microsoft.com/office/drawing/2014/main" id="{88E01744-2BC3-6998-322D-8965BDACAE3B}"/>
              </a:ext>
            </a:extLst>
          </p:cNvPr>
          <p:cNvCxnSpPr>
            <a:cxnSpLocks/>
          </p:cNvCxnSpPr>
          <p:nvPr/>
        </p:nvCxnSpPr>
        <p:spPr>
          <a:xfrm>
            <a:off x="6474143" y="2397760"/>
            <a:ext cx="99377" cy="14935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B9EDD03-B9D9-5C2B-84A8-F4968BE910F1}"/>
              </a:ext>
            </a:extLst>
          </p:cNvPr>
          <p:cNvSpPr txBox="1"/>
          <p:nvPr/>
        </p:nvSpPr>
        <p:spPr>
          <a:xfrm>
            <a:off x="5513854" y="1749629"/>
            <a:ext cx="1771639" cy="646331"/>
          </a:xfrm>
          <a:prstGeom prst="rect">
            <a:avLst/>
          </a:prstGeom>
          <a:solidFill>
            <a:schemeClr val="bg1"/>
          </a:solidFill>
          <a:ln w="38100">
            <a:solidFill>
              <a:schemeClr val="tx1"/>
            </a:solidFill>
          </a:ln>
        </p:spPr>
        <p:txBody>
          <a:bodyPr wrap="none" rtlCol="0">
            <a:spAutoFit/>
          </a:bodyPr>
          <a:lstStyle/>
          <a:p>
            <a:pPr algn="ctr"/>
            <a:r>
              <a:rPr lang="en-GB" b="1" dirty="0">
                <a:latin typeface="+mn-lt"/>
              </a:rPr>
              <a:t>Laser-induced</a:t>
            </a:r>
          </a:p>
          <a:p>
            <a:pPr algn="ctr"/>
            <a:r>
              <a:rPr lang="en-GB" b="1" dirty="0">
                <a:latin typeface="+mn-lt"/>
              </a:rPr>
              <a:t>breakdown [1]</a:t>
            </a:r>
          </a:p>
        </p:txBody>
      </p:sp>
    </p:spTree>
    <p:extLst>
      <p:ext uri="{BB962C8B-B14F-4D97-AF65-F5344CB8AC3E}">
        <p14:creationId xmlns:p14="http://schemas.microsoft.com/office/powerpoint/2010/main" val="152635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C155515-E2F5-2FB3-236B-6A3128B4AAD2}"/>
              </a:ext>
            </a:extLst>
          </p:cNvPr>
          <p:cNvSpPr>
            <a:spLocks noGrp="1"/>
          </p:cNvSpPr>
          <p:nvPr>
            <p:ph type="sldNum" idx="2"/>
          </p:nvPr>
        </p:nvSpPr>
        <p:spPr/>
        <p:txBody>
          <a:bodyPr/>
          <a:lstStyle/>
          <a:p>
            <a:pPr rtl="0"/>
            <a:fld id="{C98F92D4-1C08-4F1F-AE3C-E17988259770}" type="slidenum">
              <a:rPr lang="de-DE" smtClean="0"/>
              <a:t>8</a:t>
            </a:fld>
            <a:endParaRPr lang="de-DE"/>
          </a:p>
        </p:txBody>
      </p:sp>
      <p:sp>
        <p:nvSpPr>
          <p:cNvPr id="126" name="Title">
            <a:extLst>
              <a:ext uri="{FF2B5EF4-FFF2-40B4-BE49-F238E27FC236}">
                <a16:creationId xmlns:a16="http://schemas.microsoft.com/office/drawing/2014/main" id="{48AF146D-A35E-7949-04D7-4D8DC76F3CCB}"/>
              </a:ext>
            </a:extLst>
          </p:cNvPr>
          <p:cNvSpPr txBox="1">
            <a:spLocks/>
          </p:cNvSpPr>
          <p:nvPr/>
        </p:nvSpPr>
        <p:spPr>
          <a:xfrm>
            <a:off x="750231" y="7304"/>
            <a:ext cx="10503000"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de-DE" sz="4000" b="1" spc="-1" dirty="0">
                <a:solidFill>
                  <a:schemeClr val="dk2"/>
                </a:solidFill>
                <a:latin typeface="Segoe UI"/>
              </a:rPr>
              <a:t>Temporal laser-pulse contrast</a:t>
            </a:r>
            <a:endParaRPr lang="de-DE" sz="4000" b="1" spc="-1" dirty="0">
              <a:solidFill>
                <a:schemeClr val="dk1"/>
              </a:solidFill>
              <a:latin typeface="Segoe UI"/>
            </a:endParaRPr>
          </a:p>
        </p:txBody>
      </p:sp>
      <p:sp>
        <p:nvSpPr>
          <p:cNvPr id="127" name="PlaceHolder 3">
            <a:extLst>
              <a:ext uri="{FF2B5EF4-FFF2-40B4-BE49-F238E27FC236}">
                <a16:creationId xmlns:a16="http://schemas.microsoft.com/office/drawing/2014/main" id="{CF6329E4-221D-23DA-1FA8-380FD30B186C}"/>
              </a:ext>
            </a:extLst>
          </p:cNvPr>
          <p:cNvSpPr txBox="1">
            <a:spLocks/>
          </p:cNvSpPr>
          <p:nvPr/>
        </p:nvSpPr>
        <p:spPr>
          <a:xfrm>
            <a:off x="5284131" y="704392"/>
            <a:ext cx="7305332" cy="385560"/>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600" b="1" spc="-1" dirty="0">
                <a:solidFill>
                  <a:schemeClr val="dk2"/>
                </a:solidFill>
                <a:latin typeface="Segoe UI"/>
              </a:rPr>
              <a:t>…as decisive control parameter</a:t>
            </a:r>
            <a:endParaRPr lang="de-DE" sz="3600" b="1" spc="-1" dirty="0">
              <a:solidFill>
                <a:schemeClr val="dk1"/>
              </a:solidFill>
              <a:latin typeface="Segoe UI"/>
            </a:endParaRPr>
          </a:p>
        </p:txBody>
      </p:sp>
      <p:pic>
        <p:nvPicPr>
          <p:cNvPr id="135" name="Grafik 134" descr="Ein Bild, das Text, Reihe, Diagramm, Screenshot enthält.&#10;&#10;Automatisch generierte Beschreibung">
            <a:extLst>
              <a:ext uri="{FF2B5EF4-FFF2-40B4-BE49-F238E27FC236}">
                <a16:creationId xmlns:a16="http://schemas.microsoft.com/office/drawing/2014/main" id="{C0C7985B-09D3-AE2D-A8ED-8D8713735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000" y="1220400"/>
            <a:ext cx="9615401" cy="4485600"/>
          </a:xfrm>
          <a:prstGeom prst="rect">
            <a:avLst/>
          </a:prstGeom>
        </p:spPr>
      </p:pic>
      <p:sp>
        <p:nvSpPr>
          <p:cNvPr id="2" name="Pfeil: nach unten 1">
            <a:extLst>
              <a:ext uri="{FF2B5EF4-FFF2-40B4-BE49-F238E27FC236}">
                <a16:creationId xmlns:a16="http://schemas.microsoft.com/office/drawing/2014/main" id="{050B9507-8B6A-4793-157F-BA5239F543C6}"/>
              </a:ext>
            </a:extLst>
          </p:cNvPr>
          <p:cNvSpPr/>
          <p:nvPr/>
        </p:nvSpPr>
        <p:spPr>
          <a:xfrm>
            <a:off x="6849842" y="3632357"/>
            <a:ext cx="638921" cy="762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Text, Reihe, Diagramm, Screenshot enthält.&#10;&#10;Automatisch generierte Beschreibung">
            <a:extLst>
              <a:ext uri="{FF2B5EF4-FFF2-40B4-BE49-F238E27FC236}">
                <a16:creationId xmlns:a16="http://schemas.microsoft.com/office/drawing/2014/main" id="{D238C561-2D56-1D55-725C-99FA82D89A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68" t="16839" r="32514" b="38913"/>
          <a:stretch/>
        </p:blipFill>
        <p:spPr>
          <a:xfrm>
            <a:off x="6494518" y="3111425"/>
            <a:ext cx="1117078" cy="1984756"/>
          </a:xfrm>
          <a:prstGeom prst="rect">
            <a:avLst/>
          </a:prstGeom>
        </p:spPr>
      </p:pic>
      <p:sp>
        <p:nvSpPr>
          <p:cNvPr id="6" name="Textfeld 5">
            <a:extLst>
              <a:ext uri="{FF2B5EF4-FFF2-40B4-BE49-F238E27FC236}">
                <a16:creationId xmlns:a16="http://schemas.microsoft.com/office/drawing/2014/main" id="{1F5C78E5-3965-F08A-0DF2-158403635987}"/>
              </a:ext>
            </a:extLst>
          </p:cNvPr>
          <p:cNvSpPr txBox="1"/>
          <p:nvPr/>
        </p:nvSpPr>
        <p:spPr>
          <a:xfrm>
            <a:off x="6279145" y="5753161"/>
            <a:ext cx="2800195" cy="646331"/>
          </a:xfrm>
          <a:prstGeom prst="rect">
            <a:avLst/>
          </a:prstGeom>
          <a:solidFill>
            <a:schemeClr val="bg1"/>
          </a:solidFill>
          <a:ln w="38100">
            <a:solidFill>
              <a:schemeClr val="tx1"/>
            </a:solidFill>
          </a:ln>
        </p:spPr>
        <p:txBody>
          <a:bodyPr wrap="square" rtlCol="0">
            <a:spAutoFit/>
          </a:bodyPr>
          <a:lstStyle/>
          <a:p>
            <a:pPr algn="ctr"/>
            <a:r>
              <a:rPr lang="en-GB" b="1" dirty="0">
                <a:latin typeface="+mn-lt"/>
              </a:rPr>
              <a:t>intensity dependent filter system </a:t>
            </a:r>
            <a:r>
              <a:rPr lang="en-GB" b="1" dirty="0">
                <a:latin typeface="+mn-lt"/>
                <a:sym typeface="Wingdings" panose="05000000000000000000" pitchFamily="2" charset="2"/>
              </a:rPr>
              <a:t>applied</a:t>
            </a:r>
            <a:endParaRPr lang="en-GB" b="1" dirty="0">
              <a:latin typeface="+mn-lt"/>
            </a:endParaRPr>
          </a:p>
        </p:txBody>
      </p:sp>
      <p:cxnSp>
        <p:nvCxnSpPr>
          <p:cNvPr id="7" name="Gerade Verbindung mit Pfeil 6">
            <a:extLst>
              <a:ext uri="{FF2B5EF4-FFF2-40B4-BE49-F238E27FC236}">
                <a16:creationId xmlns:a16="http://schemas.microsoft.com/office/drawing/2014/main" id="{9A0D3128-95EC-9CBB-EB1A-501C27FD6864}"/>
              </a:ext>
            </a:extLst>
          </p:cNvPr>
          <p:cNvCxnSpPr>
            <a:cxnSpLocks/>
            <a:stCxn id="6" idx="0"/>
          </p:cNvCxnSpPr>
          <p:nvPr/>
        </p:nvCxnSpPr>
        <p:spPr>
          <a:xfrm flipH="1" flipV="1">
            <a:off x="7275231" y="4659760"/>
            <a:ext cx="404012" cy="10934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0C8ACB0B-2CB4-8E0E-DB14-A4963842C901}"/>
              </a:ext>
            </a:extLst>
          </p:cNvPr>
          <p:cNvCxnSpPr>
            <a:cxnSpLocks/>
          </p:cNvCxnSpPr>
          <p:nvPr/>
        </p:nvCxnSpPr>
        <p:spPr>
          <a:xfrm>
            <a:off x="6473748" y="2179773"/>
            <a:ext cx="1082662" cy="9416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A8E6BBEA-3C79-B032-9C36-49CAE352B72F}"/>
              </a:ext>
            </a:extLst>
          </p:cNvPr>
          <p:cNvSpPr txBox="1"/>
          <p:nvPr/>
        </p:nvSpPr>
        <p:spPr>
          <a:xfrm>
            <a:off x="5181601" y="1531642"/>
            <a:ext cx="2103498" cy="646331"/>
          </a:xfrm>
          <a:prstGeom prst="rect">
            <a:avLst/>
          </a:prstGeom>
          <a:solidFill>
            <a:schemeClr val="bg1"/>
          </a:solidFill>
          <a:ln w="38100">
            <a:solidFill>
              <a:schemeClr val="tx1"/>
            </a:solidFill>
          </a:ln>
        </p:spPr>
        <p:txBody>
          <a:bodyPr wrap="square" rtlCol="0">
            <a:spAutoFit/>
          </a:bodyPr>
          <a:lstStyle/>
          <a:p>
            <a:pPr algn="ctr"/>
            <a:r>
              <a:rPr lang="en-GB" b="1" dirty="0">
                <a:latin typeface="+mn-lt"/>
              </a:rPr>
              <a:t>Laser-induced</a:t>
            </a:r>
          </a:p>
          <a:p>
            <a:pPr algn="ctr"/>
            <a:r>
              <a:rPr lang="en-GB" b="1" dirty="0">
                <a:latin typeface="+mn-lt"/>
              </a:rPr>
              <a:t>breakdown (new)</a:t>
            </a:r>
          </a:p>
        </p:txBody>
      </p:sp>
      <p:pic>
        <p:nvPicPr>
          <p:cNvPr id="8" name="Grafik 7" descr="Ein Bild, das Schrift, Design, Typografie enthält.&#10;&#10;KI-generierte Inhalte können fehlerhaft sein.">
            <a:extLst>
              <a:ext uri="{FF2B5EF4-FFF2-40B4-BE49-F238E27FC236}">
                <a16:creationId xmlns:a16="http://schemas.microsoft.com/office/drawing/2014/main" id="{26C802E9-A9FC-9724-2EAB-0D94093CB7EC}"/>
              </a:ext>
            </a:extLst>
          </p:cNvPr>
          <p:cNvPicPr>
            <a:picLocks noChangeAspect="1"/>
          </p:cNvPicPr>
          <p:nvPr/>
        </p:nvPicPr>
        <p:blipFill>
          <a:blip r:embed="rId5">
            <a:extLst>
              <a:ext uri="{28A0092B-C50C-407E-A947-70E740481C1C}">
                <a14:useLocalDpi xmlns:a14="http://schemas.microsoft.com/office/drawing/2010/main" val="0"/>
              </a:ext>
            </a:extLst>
          </a:blip>
          <a:srcRect l="21714" t="9508" r="13620" b="18604"/>
          <a:stretch/>
        </p:blipFill>
        <p:spPr>
          <a:xfrm>
            <a:off x="10036590" y="5586986"/>
            <a:ext cx="841948" cy="1009650"/>
          </a:xfrm>
          <a:prstGeom prst="rect">
            <a:avLst/>
          </a:prstGeom>
        </p:spPr>
      </p:pic>
      <p:sp>
        <p:nvSpPr>
          <p:cNvPr id="9" name="Gleich 8">
            <a:extLst>
              <a:ext uri="{FF2B5EF4-FFF2-40B4-BE49-F238E27FC236}">
                <a16:creationId xmlns:a16="http://schemas.microsoft.com/office/drawing/2014/main" id="{5228B35E-7669-91E5-A2E6-C6039C4DFE06}"/>
              </a:ext>
            </a:extLst>
          </p:cNvPr>
          <p:cNvSpPr/>
          <p:nvPr/>
        </p:nvSpPr>
        <p:spPr>
          <a:xfrm>
            <a:off x="9246779" y="5811987"/>
            <a:ext cx="716280" cy="55964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17" name="Rechteck 16">
            <a:extLst>
              <a:ext uri="{FF2B5EF4-FFF2-40B4-BE49-F238E27FC236}">
                <a16:creationId xmlns:a16="http://schemas.microsoft.com/office/drawing/2014/main" id="{3E9B0F14-9915-AA3D-B72E-D8FE69853E2A}"/>
              </a:ext>
            </a:extLst>
          </p:cNvPr>
          <p:cNvSpPr/>
          <p:nvPr/>
        </p:nvSpPr>
        <p:spPr>
          <a:xfrm>
            <a:off x="660400" y="1220400"/>
            <a:ext cx="10592831" cy="537623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9766D8D1-EF5B-D1C1-52CF-053738D9FA4A}"/>
              </a:ext>
            </a:extLst>
          </p:cNvPr>
          <p:cNvSpPr/>
          <p:nvPr/>
        </p:nvSpPr>
        <p:spPr>
          <a:xfrm>
            <a:off x="7488763" y="1346711"/>
            <a:ext cx="285554" cy="3573946"/>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feld 32">
            <a:extLst>
              <a:ext uri="{FF2B5EF4-FFF2-40B4-BE49-F238E27FC236}">
                <a16:creationId xmlns:a16="http://schemas.microsoft.com/office/drawing/2014/main" id="{CC0FC864-ED3A-20E4-0363-8533D1AC85D2}"/>
              </a:ext>
            </a:extLst>
          </p:cNvPr>
          <p:cNvSpPr txBox="1"/>
          <p:nvPr/>
        </p:nvSpPr>
        <p:spPr>
          <a:xfrm>
            <a:off x="295951" y="1384379"/>
            <a:ext cx="6759711" cy="1631216"/>
          </a:xfrm>
          <a:prstGeom prst="rect">
            <a:avLst/>
          </a:prstGeom>
          <a:solidFill>
            <a:srgbClr val="005AA0"/>
          </a:solidFill>
          <a:ln w="57150">
            <a:solidFill>
              <a:schemeClr val="tx1"/>
            </a:solidFill>
          </a:ln>
        </p:spPr>
        <p:txBody>
          <a:bodyPr wrap="square" lIns="528000" rtlCol="0">
            <a:spAutoFit/>
          </a:bodyPr>
          <a:lstStyle/>
          <a:p>
            <a:r>
              <a:rPr lang="de-DE" sz="2000" b="1" dirty="0" err="1">
                <a:solidFill>
                  <a:schemeClr val="bg1"/>
                </a:solidFill>
                <a:latin typeface="+mn-lt"/>
              </a:rPr>
              <a:t>Diagnostic</a:t>
            </a:r>
            <a:r>
              <a:rPr lang="de-DE" sz="2000" b="1" dirty="0">
                <a:solidFill>
                  <a:srgbClr val="FFCC00"/>
                </a:solidFill>
                <a:latin typeface="+mn-lt"/>
              </a:rPr>
              <a:t> </a:t>
            </a:r>
            <a:r>
              <a:rPr lang="de-DE" sz="2000" b="1" dirty="0" err="1">
                <a:solidFill>
                  <a:srgbClr val="FFCC00"/>
                </a:solidFill>
                <a:latin typeface="+mn-lt"/>
              </a:rPr>
              <a:t>established</a:t>
            </a:r>
            <a:r>
              <a:rPr lang="de-DE" sz="2000" b="1" dirty="0">
                <a:solidFill>
                  <a:srgbClr val="FFCC00"/>
                </a:solidFill>
                <a:latin typeface="+mn-lt"/>
              </a:rPr>
              <a:t> </a:t>
            </a:r>
            <a:r>
              <a:rPr lang="de-DE" sz="2000" b="1" dirty="0">
                <a:solidFill>
                  <a:schemeClr val="bg1"/>
                </a:solidFill>
                <a:latin typeface="+mn-lt"/>
              </a:rPr>
              <a:t>+ </a:t>
            </a:r>
            <a:r>
              <a:rPr lang="de-DE" sz="2000" b="1" dirty="0" err="1">
                <a:solidFill>
                  <a:schemeClr val="bg1"/>
                </a:solidFill>
                <a:latin typeface="+mn-lt"/>
              </a:rPr>
              <a:t>contrast</a:t>
            </a:r>
            <a:r>
              <a:rPr lang="de-DE" sz="2000" b="1" dirty="0">
                <a:solidFill>
                  <a:srgbClr val="FFCC00"/>
                </a:solidFill>
                <a:latin typeface="+mn-lt"/>
              </a:rPr>
              <a:t> </a:t>
            </a:r>
            <a:r>
              <a:rPr lang="de-DE" sz="2000" b="1" dirty="0" err="1">
                <a:solidFill>
                  <a:srgbClr val="FFCC00"/>
                </a:solidFill>
                <a:latin typeface="+mn-lt"/>
              </a:rPr>
              <a:t>improved</a:t>
            </a:r>
            <a:endParaRPr lang="de-DE" sz="2000" b="1" dirty="0">
              <a:solidFill>
                <a:srgbClr val="FFCC00"/>
              </a:solidFill>
              <a:latin typeface="+mn-lt"/>
            </a:endParaRPr>
          </a:p>
          <a:p>
            <a:endParaRPr lang="de-DE" sz="2000" b="1" dirty="0">
              <a:solidFill>
                <a:srgbClr val="FFCC00"/>
              </a:solidFill>
              <a:latin typeface="+mn-lt"/>
            </a:endParaRPr>
          </a:p>
          <a:p>
            <a:r>
              <a:rPr lang="de-DE" sz="2000" b="1" dirty="0" err="1">
                <a:solidFill>
                  <a:srgbClr val="FFCC00"/>
                </a:solidFill>
                <a:latin typeface="+mn-lt"/>
                <a:sym typeface="Wingdings" panose="05000000000000000000" pitchFamily="2" charset="2"/>
              </a:rPr>
              <a:t>Excellent</a:t>
            </a:r>
            <a:r>
              <a:rPr lang="de-DE" sz="2000" b="1" dirty="0">
                <a:solidFill>
                  <a:srgbClr val="FFCC00"/>
                </a:solidFill>
                <a:latin typeface="+mn-lt"/>
                <a:sym typeface="Wingdings" panose="05000000000000000000" pitchFamily="2" charset="2"/>
              </a:rPr>
              <a:t> </a:t>
            </a:r>
            <a:r>
              <a:rPr lang="de-DE" sz="2000" b="1" dirty="0" err="1">
                <a:solidFill>
                  <a:schemeClr val="bg1"/>
                </a:solidFill>
                <a:latin typeface="+mn-lt"/>
                <a:sym typeface="Wingdings" panose="05000000000000000000" pitchFamily="2" charset="2"/>
              </a:rPr>
              <a:t>starting</a:t>
            </a:r>
            <a:r>
              <a:rPr lang="de-DE" sz="2000" b="1" dirty="0">
                <a:solidFill>
                  <a:srgbClr val="FFCC00"/>
                </a:solidFill>
                <a:latin typeface="+mn-lt"/>
                <a:sym typeface="Wingdings" panose="05000000000000000000" pitchFamily="2" charset="2"/>
              </a:rPr>
              <a:t> </a:t>
            </a:r>
            <a:r>
              <a:rPr lang="de-DE" sz="2000" b="1" dirty="0" err="1">
                <a:solidFill>
                  <a:srgbClr val="FFCC00"/>
                </a:solidFill>
                <a:latin typeface="+mn-lt"/>
                <a:sym typeface="Wingdings" panose="05000000000000000000" pitchFamily="2" charset="2"/>
              </a:rPr>
              <a:t>conditions</a:t>
            </a:r>
            <a:r>
              <a:rPr lang="de-DE" sz="2000" b="1" dirty="0">
                <a:solidFill>
                  <a:srgbClr val="FFCC00"/>
                </a:solidFill>
                <a:latin typeface="+mn-lt"/>
                <a:sym typeface="Wingdings" panose="05000000000000000000" pitchFamily="2" charset="2"/>
              </a:rPr>
              <a:t> </a:t>
            </a:r>
            <a:r>
              <a:rPr lang="de-DE" sz="2000" b="1" dirty="0" err="1">
                <a:solidFill>
                  <a:schemeClr val="bg1"/>
                </a:solidFill>
                <a:latin typeface="+mn-lt"/>
                <a:sym typeface="Wingdings" panose="05000000000000000000" pitchFamily="2" charset="2"/>
              </a:rPr>
              <a:t>for</a:t>
            </a:r>
            <a:r>
              <a:rPr lang="de-DE" sz="2000" b="1" dirty="0">
                <a:solidFill>
                  <a:srgbClr val="FFCC00"/>
                </a:solidFill>
                <a:latin typeface="+mn-lt"/>
                <a:sym typeface="Wingdings" panose="05000000000000000000" pitchFamily="2" charset="2"/>
              </a:rPr>
              <a:t> </a:t>
            </a:r>
            <a:r>
              <a:rPr lang="de-DE" sz="2000" b="1" dirty="0" err="1">
                <a:solidFill>
                  <a:srgbClr val="FFCC00"/>
                </a:solidFill>
                <a:latin typeface="+mn-lt"/>
                <a:sym typeface="Wingdings" panose="05000000000000000000" pitchFamily="2" charset="2"/>
              </a:rPr>
              <a:t>stable</a:t>
            </a:r>
            <a:r>
              <a:rPr lang="de-DE" sz="2000" b="1" dirty="0">
                <a:solidFill>
                  <a:srgbClr val="FFCC00"/>
                </a:solidFill>
                <a:latin typeface="+mn-lt"/>
                <a:sym typeface="Wingdings" panose="05000000000000000000" pitchFamily="2" charset="2"/>
              </a:rPr>
              <a:t> </a:t>
            </a:r>
            <a:r>
              <a:rPr lang="de-DE" sz="2000" b="1" dirty="0">
                <a:solidFill>
                  <a:schemeClr val="bg1"/>
                </a:solidFill>
                <a:latin typeface="+mn-lt"/>
                <a:sym typeface="Wingdings" panose="05000000000000000000" pitchFamily="2" charset="2"/>
              </a:rPr>
              <a:t>acc. </a:t>
            </a:r>
            <a:r>
              <a:rPr lang="de-DE" sz="2000" b="1" dirty="0" err="1">
                <a:solidFill>
                  <a:schemeClr val="bg1"/>
                </a:solidFill>
                <a:latin typeface="+mn-lt"/>
                <a:sym typeface="Wingdings" panose="05000000000000000000" pitchFamily="2" charset="2"/>
              </a:rPr>
              <a:t>process</a:t>
            </a:r>
            <a:endParaRPr lang="de-DE" sz="2000" b="1" dirty="0">
              <a:solidFill>
                <a:schemeClr val="bg1"/>
              </a:solidFill>
              <a:latin typeface="+mn-lt"/>
              <a:sym typeface="Wingdings" panose="05000000000000000000" pitchFamily="2" charset="2"/>
            </a:endParaRPr>
          </a:p>
          <a:p>
            <a:pPr marL="342900" indent="-342900">
              <a:buFont typeface="Wingdings" panose="05000000000000000000" pitchFamily="2" charset="2"/>
              <a:buChar char="à"/>
            </a:pPr>
            <a:endParaRPr lang="de-DE" sz="2000" b="1" dirty="0">
              <a:solidFill>
                <a:srgbClr val="FFCC00"/>
              </a:solidFill>
              <a:latin typeface="+mn-lt"/>
              <a:sym typeface="Wingdings" panose="05000000000000000000" pitchFamily="2" charset="2"/>
            </a:endParaRPr>
          </a:p>
          <a:p>
            <a:r>
              <a:rPr lang="de-DE" sz="2000" b="1" dirty="0">
                <a:solidFill>
                  <a:schemeClr val="bg1"/>
                </a:solidFill>
                <a:latin typeface="+mn-lt"/>
                <a:sym typeface="Wingdings" panose="05000000000000000000" pitchFamily="2" charset="2"/>
              </a:rPr>
              <a:t>Plasma </a:t>
            </a:r>
            <a:r>
              <a:rPr lang="de-DE" sz="2000" b="1" dirty="0" err="1">
                <a:solidFill>
                  <a:srgbClr val="FFCC00"/>
                </a:solidFill>
                <a:latin typeface="+mn-lt"/>
                <a:sym typeface="Wingdings" panose="05000000000000000000" pitchFamily="2" charset="2"/>
              </a:rPr>
              <a:t>dynamics</a:t>
            </a:r>
            <a:r>
              <a:rPr lang="de-DE" sz="2000" b="1" dirty="0">
                <a:solidFill>
                  <a:schemeClr val="bg1"/>
                </a:solidFill>
                <a:latin typeface="+mn-lt"/>
                <a:sym typeface="Wingdings" panose="05000000000000000000" pitchFamily="2" charset="2"/>
              </a:rPr>
              <a:t> </a:t>
            </a:r>
            <a:r>
              <a:rPr lang="de-DE" sz="2000" b="1" dirty="0" err="1">
                <a:solidFill>
                  <a:srgbClr val="FFCC00"/>
                </a:solidFill>
                <a:latin typeface="+mn-lt"/>
                <a:sym typeface="Wingdings" panose="05000000000000000000" pitchFamily="2" charset="2"/>
              </a:rPr>
              <a:t>restriced</a:t>
            </a:r>
            <a:r>
              <a:rPr lang="de-DE" sz="2000" b="1" dirty="0">
                <a:solidFill>
                  <a:srgbClr val="FFCC00"/>
                </a:solidFill>
                <a:latin typeface="+mn-lt"/>
                <a:sym typeface="Wingdings" panose="05000000000000000000" pitchFamily="2" charset="2"/>
              </a:rPr>
              <a:t> </a:t>
            </a:r>
            <a:r>
              <a:rPr lang="de-DE" sz="2000" b="1" dirty="0" err="1">
                <a:solidFill>
                  <a:schemeClr val="bg1"/>
                </a:solidFill>
                <a:latin typeface="+mn-lt"/>
                <a:sym typeface="Wingdings" panose="05000000000000000000" pitchFamily="2" charset="2"/>
              </a:rPr>
              <a:t>to</a:t>
            </a:r>
            <a:r>
              <a:rPr lang="de-DE" sz="2000" b="1" dirty="0">
                <a:solidFill>
                  <a:srgbClr val="FFCC00"/>
                </a:solidFill>
                <a:latin typeface="+mn-lt"/>
                <a:sym typeface="Wingdings" panose="05000000000000000000" pitchFamily="2" charset="2"/>
              </a:rPr>
              <a:t> </a:t>
            </a:r>
            <a:r>
              <a:rPr lang="de-DE" sz="2000" b="1" dirty="0">
                <a:solidFill>
                  <a:schemeClr val="bg1"/>
                </a:solidFill>
                <a:latin typeface="+mn-lt"/>
                <a:sym typeface="Wingdings" panose="05000000000000000000" pitchFamily="2" charset="2"/>
              </a:rPr>
              <a:t>last</a:t>
            </a:r>
            <a:r>
              <a:rPr lang="de-DE" sz="2000" b="1" dirty="0">
                <a:solidFill>
                  <a:srgbClr val="FFCC00"/>
                </a:solidFill>
                <a:latin typeface="+mn-lt"/>
                <a:sym typeface="Wingdings" panose="05000000000000000000" pitchFamily="2" charset="2"/>
              </a:rPr>
              <a:t> ps</a:t>
            </a:r>
          </a:p>
        </p:txBody>
      </p:sp>
      <p:pic>
        <p:nvPicPr>
          <p:cNvPr id="5" name="Picture 64" descr="A close up of a map&#10;&#10;Description automatically generated">
            <a:extLst>
              <a:ext uri="{FF2B5EF4-FFF2-40B4-BE49-F238E27FC236}">
                <a16:creationId xmlns:a16="http://schemas.microsoft.com/office/drawing/2014/main" id="{3B8DFA82-69E8-354B-9C73-1F19B1E7FD4C}"/>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8090287" y="2364419"/>
            <a:ext cx="3885242" cy="2394433"/>
          </a:xfrm>
          <a:prstGeom prst="rect">
            <a:avLst/>
          </a:prstGeom>
          <a:ln w="57150">
            <a:solidFill>
              <a:srgbClr val="FFC000"/>
            </a:solidFill>
          </a:ln>
        </p:spPr>
      </p:pic>
      <p:sp>
        <p:nvSpPr>
          <p:cNvPr id="10" name="Bogen 9">
            <a:extLst>
              <a:ext uri="{FF2B5EF4-FFF2-40B4-BE49-F238E27FC236}">
                <a16:creationId xmlns:a16="http://schemas.microsoft.com/office/drawing/2014/main" id="{D20DDDC1-4E8F-DD26-9A49-C172B983C095}"/>
              </a:ext>
            </a:extLst>
          </p:cNvPr>
          <p:cNvSpPr/>
          <p:nvPr/>
        </p:nvSpPr>
        <p:spPr>
          <a:xfrm>
            <a:off x="6473748" y="1436905"/>
            <a:ext cx="2857500" cy="1983461"/>
          </a:xfrm>
          <a:prstGeom prst="arc">
            <a:avLst>
              <a:gd name="adj1" fmla="val 16200000"/>
              <a:gd name="adj2" fmla="val 20541236"/>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hteck 15">
            <a:extLst>
              <a:ext uri="{FF2B5EF4-FFF2-40B4-BE49-F238E27FC236}">
                <a16:creationId xmlns:a16="http://schemas.microsoft.com/office/drawing/2014/main" id="{D4ED4483-F4DC-6D50-8E4D-AC617A7BBA34}"/>
              </a:ext>
            </a:extLst>
          </p:cNvPr>
          <p:cNvSpPr/>
          <p:nvPr/>
        </p:nvSpPr>
        <p:spPr>
          <a:xfrm>
            <a:off x="7876952" y="1954352"/>
            <a:ext cx="4315048" cy="369332"/>
          </a:xfrm>
          <a:prstGeom prst="rect">
            <a:avLst/>
          </a:prstGeom>
          <a:solidFill>
            <a:schemeClr val="bg1"/>
          </a:solidFill>
        </p:spPr>
        <p:txBody>
          <a:bodyPr wrap="square">
            <a:spAutoFit/>
          </a:bodyPr>
          <a:lstStyle/>
          <a:p>
            <a:pPr algn="ctr"/>
            <a:r>
              <a:rPr lang="de-DE" b="1" dirty="0">
                <a:latin typeface="+mn-lt"/>
                <a:cs typeface="Arial" panose="020B0604020202020204" pitchFamily="34" charset="0"/>
              </a:rPr>
              <a:t>T. Ziegler </a:t>
            </a:r>
            <a:r>
              <a:rPr lang="de-DE" b="1" i="1" dirty="0">
                <a:latin typeface="+mn-lt"/>
                <a:cs typeface="Arial" panose="020B0604020202020204" pitchFamily="34" charset="0"/>
              </a:rPr>
              <a:t>et al., Sci. Reports (2021)</a:t>
            </a:r>
          </a:p>
        </p:txBody>
      </p:sp>
      <p:sp>
        <p:nvSpPr>
          <p:cNvPr id="13" name="Textfeld 32">
            <a:extLst>
              <a:ext uri="{FF2B5EF4-FFF2-40B4-BE49-F238E27FC236}">
                <a16:creationId xmlns:a16="http://schemas.microsoft.com/office/drawing/2014/main" id="{6238364D-5D4C-D2CD-214F-F5ED64C180C3}"/>
              </a:ext>
            </a:extLst>
          </p:cNvPr>
          <p:cNvSpPr txBox="1"/>
          <p:nvPr/>
        </p:nvSpPr>
        <p:spPr>
          <a:xfrm>
            <a:off x="298879" y="3366954"/>
            <a:ext cx="6759711" cy="1015663"/>
          </a:xfrm>
          <a:prstGeom prst="rect">
            <a:avLst/>
          </a:prstGeom>
          <a:solidFill>
            <a:srgbClr val="005AA0"/>
          </a:solidFill>
          <a:ln w="57150">
            <a:solidFill>
              <a:schemeClr val="tx1"/>
            </a:solidFill>
          </a:ln>
        </p:spPr>
        <p:txBody>
          <a:bodyPr wrap="square" lIns="528000" rtlCol="0">
            <a:spAutoFit/>
          </a:bodyPr>
          <a:lstStyle/>
          <a:p>
            <a:r>
              <a:rPr lang="de-DE" sz="2000" b="1" dirty="0">
                <a:solidFill>
                  <a:srgbClr val="FFCC00"/>
                </a:solidFill>
                <a:sym typeface="Wingdings" panose="05000000000000000000" pitchFamily="2" charset="2"/>
              </a:rPr>
              <a:t>Pulse </a:t>
            </a:r>
            <a:r>
              <a:rPr lang="de-DE" sz="2000" b="1" dirty="0" err="1">
                <a:solidFill>
                  <a:srgbClr val="FFCC00"/>
                </a:solidFill>
                <a:sym typeface="Wingdings" panose="05000000000000000000" pitchFamily="2" charset="2"/>
              </a:rPr>
              <a:t>shape</a:t>
            </a:r>
            <a:r>
              <a:rPr lang="de-DE" sz="2000" b="1" dirty="0">
                <a:solidFill>
                  <a:srgbClr val="FFCC00"/>
                </a:solidFill>
                <a:sym typeface="Wingdings" panose="05000000000000000000" pitchFamily="2" charset="2"/>
              </a:rPr>
              <a:t> </a:t>
            </a:r>
            <a:r>
              <a:rPr lang="de-DE" sz="2000" b="1" dirty="0" err="1">
                <a:solidFill>
                  <a:srgbClr val="FFCC00"/>
                </a:solidFill>
                <a:sym typeface="Wingdings" panose="05000000000000000000" pitchFamily="2" charset="2"/>
              </a:rPr>
              <a:t>optimisation</a:t>
            </a:r>
            <a:r>
              <a:rPr lang="de-DE" sz="2000" b="1" dirty="0">
                <a:solidFill>
                  <a:srgbClr val="FFCC00"/>
                </a:solidFill>
                <a:sym typeface="Wingdings" panose="05000000000000000000" pitchFamily="2" charset="2"/>
              </a:rPr>
              <a:t> </a:t>
            </a:r>
            <a:r>
              <a:rPr lang="de-DE" sz="2000" b="1" dirty="0" err="1">
                <a:solidFill>
                  <a:srgbClr val="FFCC00"/>
                </a:solidFill>
                <a:sym typeface="Wingdings" panose="05000000000000000000" pitchFamily="2" charset="2"/>
              </a:rPr>
              <a:t>procedure</a:t>
            </a:r>
            <a:r>
              <a:rPr lang="de-DE" sz="2000" b="1" dirty="0">
                <a:solidFill>
                  <a:srgbClr val="FFCC00"/>
                </a:solidFill>
                <a:sym typeface="Wingdings" panose="05000000000000000000" pitchFamily="2" charset="2"/>
              </a:rPr>
              <a:t> </a:t>
            </a:r>
            <a:r>
              <a:rPr lang="de-DE" sz="2000" b="1" dirty="0" err="1">
                <a:solidFill>
                  <a:schemeClr val="bg1"/>
                </a:solidFill>
                <a:sym typeface="Wingdings" panose="05000000000000000000" pitchFamily="2" charset="2"/>
              </a:rPr>
              <a:t>for</a:t>
            </a:r>
            <a:r>
              <a:rPr lang="de-DE" sz="2000" b="1" dirty="0">
                <a:solidFill>
                  <a:schemeClr val="bg1"/>
                </a:solidFill>
                <a:sym typeface="Wingdings" panose="05000000000000000000" pitchFamily="2" charset="2"/>
              </a:rPr>
              <a:t> </a:t>
            </a:r>
            <a:r>
              <a:rPr lang="de-DE" sz="2000" b="1" dirty="0" err="1">
                <a:solidFill>
                  <a:schemeClr val="bg1"/>
                </a:solidFill>
                <a:sym typeface="Wingdings" panose="05000000000000000000" pitchFamily="2" charset="2"/>
              </a:rPr>
              <a:t>enhanced</a:t>
            </a:r>
            <a:r>
              <a:rPr lang="de-DE" sz="2000" b="1" dirty="0">
                <a:solidFill>
                  <a:schemeClr val="bg1"/>
                </a:solidFill>
                <a:sym typeface="Wingdings" panose="05000000000000000000" pitchFamily="2" charset="2"/>
              </a:rPr>
              <a:t> </a:t>
            </a:r>
            <a:r>
              <a:rPr lang="de-DE" sz="2000" b="1" dirty="0" err="1">
                <a:solidFill>
                  <a:schemeClr val="bg1"/>
                </a:solidFill>
                <a:sym typeface="Wingdings" panose="05000000000000000000" pitchFamily="2" charset="2"/>
              </a:rPr>
              <a:t>proton</a:t>
            </a:r>
            <a:r>
              <a:rPr lang="de-DE" sz="2000" b="1" dirty="0">
                <a:solidFill>
                  <a:schemeClr val="bg1"/>
                </a:solidFill>
                <a:sym typeface="Wingdings" panose="05000000000000000000" pitchFamily="2" charset="2"/>
              </a:rPr>
              <a:t> </a:t>
            </a:r>
            <a:r>
              <a:rPr lang="de-DE" sz="2000" b="1" dirty="0" err="1">
                <a:solidFill>
                  <a:schemeClr val="bg1"/>
                </a:solidFill>
                <a:sym typeface="Wingdings" panose="05000000000000000000" pitchFamily="2" charset="2"/>
              </a:rPr>
              <a:t>acceleration</a:t>
            </a:r>
            <a:r>
              <a:rPr lang="de-DE" sz="2000" b="1" dirty="0">
                <a:solidFill>
                  <a:schemeClr val="bg1"/>
                </a:solidFill>
                <a:sym typeface="Wingdings" panose="05000000000000000000" pitchFamily="2" charset="2"/>
              </a:rPr>
              <a:t> </a:t>
            </a:r>
            <a:r>
              <a:rPr lang="de-DE" sz="2000" b="1" dirty="0" err="1">
                <a:solidFill>
                  <a:schemeClr val="bg1"/>
                </a:solidFill>
                <a:sym typeface="Wingdings" panose="05000000000000000000" pitchFamily="2" charset="2"/>
              </a:rPr>
              <a:t>performance</a:t>
            </a:r>
            <a:r>
              <a:rPr lang="de-DE" sz="2000" b="1" dirty="0">
                <a:solidFill>
                  <a:schemeClr val="bg1"/>
                </a:solidFill>
                <a:sym typeface="Wingdings" panose="05000000000000000000" pitchFamily="2" charset="2"/>
              </a:rPr>
              <a:t> </a:t>
            </a:r>
            <a:r>
              <a:rPr lang="de-DE" sz="2000" b="1" dirty="0">
                <a:solidFill>
                  <a:srgbClr val="FFCC00"/>
                </a:solidFill>
                <a:sym typeface="Wingdings" panose="05000000000000000000" pitchFamily="2" charset="2"/>
              </a:rPr>
              <a:t>(&gt;60MeV) </a:t>
            </a:r>
            <a:r>
              <a:rPr lang="de-DE" sz="2000" b="1" dirty="0">
                <a:solidFill>
                  <a:schemeClr val="bg1"/>
                </a:solidFill>
                <a:sym typeface="Wingdings" panose="05000000000000000000" pitchFamily="2" charset="2"/>
              </a:rPr>
              <a:t>and </a:t>
            </a:r>
            <a:r>
              <a:rPr lang="de-DE" sz="2000" b="1" dirty="0" err="1">
                <a:solidFill>
                  <a:schemeClr val="bg1"/>
                </a:solidFill>
                <a:sym typeface="Wingdings" panose="05000000000000000000" pitchFamily="2" charset="2"/>
              </a:rPr>
              <a:t>conversion</a:t>
            </a:r>
            <a:r>
              <a:rPr lang="de-DE" sz="2000" b="1" dirty="0">
                <a:solidFill>
                  <a:schemeClr val="bg1"/>
                </a:solidFill>
                <a:sym typeface="Wingdings" panose="05000000000000000000" pitchFamily="2" charset="2"/>
              </a:rPr>
              <a:t> </a:t>
            </a:r>
            <a:r>
              <a:rPr lang="de-DE" sz="2000" b="1" dirty="0" err="1">
                <a:solidFill>
                  <a:schemeClr val="bg1"/>
                </a:solidFill>
                <a:sym typeface="Wingdings" panose="05000000000000000000" pitchFamily="2" charset="2"/>
              </a:rPr>
              <a:t>efficiency</a:t>
            </a:r>
            <a:r>
              <a:rPr lang="de-DE" sz="2000" b="1" dirty="0">
                <a:solidFill>
                  <a:schemeClr val="bg1"/>
                </a:solidFill>
                <a:sym typeface="Wingdings" panose="05000000000000000000" pitchFamily="2" charset="2"/>
              </a:rPr>
              <a:t> </a:t>
            </a:r>
            <a:r>
              <a:rPr lang="de-DE" sz="2000" b="1" dirty="0">
                <a:solidFill>
                  <a:srgbClr val="FFCC00"/>
                </a:solidFill>
                <a:sym typeface="Wingdings" panose="05000000000000000000" pitchFamily="2" charset="2"/>
              </a:rPr>
              <a:t>(</a:t>
            </a:r>
            <a:r>
              <a:rPr lang="en-US" sz="2000" b="1" dirty="0">
                <a:solidFill>
                  <a:srgbClr val="FFCC00"/>
                </a:solidFill>
                <a:ea typeface="Times New Roman"/>
                <a:cs typeface="Arial" pitchFamily="34" charset="0"/>
              </a:rPr>
              <a:t>2% </a:t>
            </a:r>
            <a:r>
              <a:rPr lang="en-US" sz="2000" dirty="0">
                <a:solidFill>
                  <a:srgbClr val="FFCC00"/>
                </a:solidFill>
                <a:ea typeface="Times New Roman"/>
                <a:cs typeface="Arial" pitchFamily="34" charset="0"/>
                <a:sym typeface="Wingdings" panose="05000000000000000000" pitchFamily="2" charset="2"/>
              </a:rPr>
              <a:t></a:t>
            </a:r>
            <a:r>
              <a:rPr lang="en-US" sz="2000" b="1" dirty="0">
                <a:solidFill>
                  <a:srgbClr val="FFCC00"/>
                </a:solidFill>
                <a:ea typeface="Times New Roman"/>
                <a:cs typeface="Arial" pitchFamily="34" charset="0"/>
                <a:sym typeface="Wingdings" panose="05000000000000000000" pitchFamily="2" charset="2"/>
              </a:rPr>
              <a:t> 5%)</a:t>
            </a:r>
            <a:endParaRPr lang="de-DE" sz="2000" b="1" dirty="0">
              <a:solidFill>
                <a:srgbClr val="FFCC00"/>
              </a:solidFill>
              <a:sym typeface="Wingdings" panose="05000000000000000000" pitchFamily="2" charset="2"/>
            </a:endParaRPr>
          </a:p>
        </p:txBody>
      </p:sp>
      <p:pic>
        <p:nvPicPr>
          <p:cNvPr id="19" name="Grafik 16">
            <a:extLst>
              <a:ext uri="{FF2B5EF4-FFF2-40B4-BE49-F238E27FC236}">
                <a16:creationId xmlns:a16="http://schemas.microsoft.com/office/drawing/2014/main" id="{15209432-D0F2-62DF-CD89-A23C614E3A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293" t="1616" r="1822" b="60539"/>
          <a:stretch/>
        </p:blipFill>
        <p:spPr>
          <a:xfrm>
            <a:off x="1125632" y="4630903"/>
            <a:ext cx="6390586" cy="2078343"/>
          </a:xfrm>
          <a:prstGeom prst="rect">
            <a:avLst/>
          </a:prstGeom>
          <a:ln w="57150">
            <a:solidFill>
              <a:srgbClr val="FFC000"/>
            </a:solidFill>
          </a:ln>
        </p:spPr>
      </p:pic>
      <p:sp>
        <p:nvSpPr>
          <p:cNvPr id="20" name="Bogen 19">
            <a:extLst>
              <a:ext uri="{FF2B5EF4-FFF2-40B4-BE49-F238E27FC236}">
                <a16:creationId xmlns:a16="http://schemas.microsoft.com/office/drawing/2014/main" id="{CDBAFDCD-5E89-F9B3-9881-7277A2BF4C1B}"/>
              </a:ext>
            </a:extLst>
          </p:cNvPr>
          <p:cNvSpPr/>
          <p:nvPr/>
        </p:nvSpPr>
        <p:spPr>
          <a:xfrm rot="7132528">
            <a:off x="6555729" y="3421556"/>
            <a:ext cx="2857500" cy="1983461"/>
          </a:xfrm>
          <a:prstGeom prst="arc">
            <a:avLst>
              <a:gd name="adj1" fmla="val 16200000"/>
              <a:gd name="adj2" fmla="val 20684720"/>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Rechteck 17">
            <a:extLst>
              <a:ext uri="{FF2B5EF4-FFF2-40B4-BE49-F238E27FC236}">
                <a16:creationId xmlns:a16="http://schemas.microsoft.com/office/drawing/2014/main" id="{3A0F3EE4-5E3A-9BC3-BF71-B1F36A6E63E9}"/>
              </a:ext>
            </a:extLst>
          </p:cNvPr>
          <p:cNvSpPr/>
          <p:nvPr/>
        </p:nvSpPr>
        <p:spPr>
          <a:xfrm>
            <a:off x="1553803" y="4628177"/>
            <a:ext cx="5113670" cy="369332"/>
          </a:xfrm>
          <a:prstGeom prst="rect">
            <a:avLst/>
          </a:prstGeom>
        </p:spPr>
        <p:txBody>
          <a:bodyPr wrap="square">
            <a:spAutoFit/>
          </a:bodyPr>
          <a:lstStyle/>
          <a:p>
            <a:pPr algn="ctr"/>
            <a:r>
              <a:rPr lang="de-DE" b="1" dirty="0">
                <a:latin typeface="+mn-lt"/>
                <a:cs typeface="Arial" panose="020B0604020202020204" pitchFamily="34" charset="0"/>
              </a:rPr>
              <a:t>F. Kroll </a:t>
            </a:r>
            <a:r>
              <a:rPr lang="de-DE" b="1" i="1" dirty="0">
                <a:latin typeface="+mn-lt"/>
                <a:cs typeface="Arial" panose="020B0604020202020204" pitchFamily="34" charset="0"/>
              </a:rPr>
              <a:t>et al., Nature Physics (2022)</a:t>
            </a:r>
          </a:p>
        </p:txBody>
      </p:sp>
    </p:spTree>
    <p:extLst>
      <p:ext uri="{BB962C8B-B14F-4D97-AF65-F5344CB8AC3E}">
        <p14:creationId xmlns:p14="http://schemas.microsoft.com/office/powerpoint/2010/main" val="27374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1000"/>
                                        <p:tgtEl>
                                          <p:spTgt spid="1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5" grpId="0" animBg="1"/>
      <p:bldP spid="9" grpId="0" animBg="1"/>
      <p:bldP spid="17" grpId="0" animBg="1"/>
      <p:bldP spid="12" grpId="0" animBg="1"/>
      <p:bldP spid="11" grpId="0" animBg="1"/>
      <p:bldP spid="10" grpId="0" animBg="1"/>
      <p:bldP spid="16" grpId="0" animBg="1"/>
      <p:bldP spid="13" grpId="0" animBg="1"/>
      <p:bldP spid="20"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4701089-435A-69CF-EC26-5291E00D1144}"/>
              </a:ext>
            </a:extLst>
          </p:cNvPr>
          <p:cNvSpPr>
            <a:spLocks noGrp="1"/>
          </p:cNvSpPr>
          <p:nvPr>
            <p:ph type="sldNum" idx="2"/>
          </p:nvPr>
        </p:nvSpPr>
        <p:spPr/>
        <p:txBody>
          <a:bodyPr/>
          <a:lstStyle/>
          <a:p>
            <a:pPr rtl="0"/>
            <a:fld id="{C98F92D4-1C08-4F1F-AE3C-E17988259770}" type="slidenum">
              <a:rPr lang="de-DE" smtClean="0"/>
              <a:t>9</a:t>
            </a:fld>
            <a:endParaRPr lang="de-DE"/>
          </a:p>
        </p:txBody>
      </p:sp>
      <p:pic>
        <p:nvPicPr>
          <p:cNvPr id="8" name="Grafik 7" descr="Ein Bild, das Text, Screenshot, Reihe, Schrift enthält.&#10;&#10;Automatisch generierte Beschreibung">
            <a:extLst>
              <a:ext uri="{FF2B5EF4-FFF2-40B4-BE49-F238E27FC236}">
                <a16:creationId xmlns:a16="http://schemas.microsoft.com/office/drawing/2014/main" id="{8826D9E0-72D5-7F00-4748-24831B08D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915" y="963544"/>
            <a:ext cx="8090170" cy="4930912"/>
          </a:xfrm>
          <a:prstGeom prst="rect">
            <a:avLst/>
          </a:prstGeom>
        </p:spPr>
      </p:pic>
      <p:sp>
        <p:nvSpPr>
          <p:cNvPr id="9" name="Title">
            <a:extLst>
              <a:ext uri="{FF2B5EF4-FFF2-40B4-BE49-F238E27FC236}">
                <a16:creationId xmlns:a16="http://schemas.microsoft.com/office/drawing/2014/main" id="{832D5FED-2BAB-3E6B-2954-A24221E1B455}"/>
              </a:ext>
            </a:extLst>
          </p:cNvPr>
          <p:cNvSpPr txBox="1">
            <a:spLocks/>
          </p:cNvSpPr>
          <p:nvPr/>
        </p:nvSpPr>
        <p:spPr>
          <a:xfrm>
            <a:off x="750230" y="7304"/>
            <a:ext cx="11441769"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 pos="3773488" algn="l"/>
              </a:tabLst>
            </a:pPr>
            <a:r>
              <a:rPr lang="de-DE" sz="4000" b="1" spc="-1" dirty="0" err="1">
                <a:solidFill>
                  <a:schemeClr val="dk2"/>
                </a:solidFill>
                <a:latin typeface="Segoe UI"/>
              </a:rPr>
              <a:t>Scaling</a:t>
            </a:r>
            <a:r>
              <a:rPr lang="de-DE" sz="4000" b="1" spc="-1" dirty="0">
                <a:solidFill>
                  <a:schemeClr val="dk2"/>
                </a:solidFill>
                <a:latin typeface="Segoe UI"/>
              </a:rPr>
              <a:t> </a:t>
            </a:r>
            <a:r>
              <a:rPr lang="de-DE" sz="4000" b="1" spc="-1" dirty="0" err="1">
                <a:solidFill>
                  <a:schemeClr val="dk2"/>
                </a:solidFill>
                <a:latin typeface="Segoe UI"/>
              </a:rPr>
              <a:t>problem</a:t>
            </a:r>
            <a:r>
              <a:rPr lang="de-DE" sz="4000" b="1" spc="-1" dirty="0">
                <a:solidFill>
                  <a:schemeClr val="dk2"/>
                </a:solidFill>
                <a:latin typeface="Segoe UI"/>
              </a:rPr>
              <a:t> !</a:t>
            </a:r>
            <a:endParaRPr lang="de-DE" sz="4000" b="1" spc="-1" dirty="0">
              <a:solidFill>
                <a:schemeClr val="dk1"/>
              </a:solidFill>
              <a:latin typeface="Segoe UI"/>
            </a:endParaRPr>
          </a:p>
        </p:txBody>
      </p:sp>
      <p:sp>
        <p:nvSpPr>
          <p:cNvPr id="12" name="Title">
            <a:extLst>
              <a:ext uri="{FF2B5EF4-FFF2-40B4-BE49-F238E27FC236}">
                <a16:creationId xmlns:a16="http://schemas.microsoft.com/office/drawing/2014/main" id="{1310D2DA-AE2E-7888-EEE9-77F3C7361593}"/>
              </a:ext>
            </a:extLst>
          </p:cNvPr>
          <p:cNvSpPr txBox="1">
            <a:spLocks/>
          </p:cNvSpPr>
          <p:nvPr/>
        </p:nvSpPr>
        <p:spPr>
          <a:xfrm>
            <a:off x="750230" y="7304"/>
            <a:ext cx="8090171" cy="486296"/>
          </a:xfrm>
          <a:prstGeom prst="rect">
            <a:avLst/>
          </a:prstGeom>
          <a:noFill/>
          <a:ln w="0">
            <a:noFill/>
          </a:ln>
        </p:spPr>
        <p:txBody>
          <a:bodyPr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 pos="3773488" algn="l"/>
              </a:tabLst>
            </a:pPr>
            <a:r>
              <a:rPr lang="de-DE" sz="4000" b="1" spc="-1" dirty="0" err="1">
                <a:solidFill>
                  <a:schemeClr val="dk2"/>
                </a:solidFill>
                <a:latin typeface="Segoe UI"/>
              </a:rPr>
              <a:t>Scaling</a:t>
            </a:r>
            <a:r>
              <a:rPr lang="de-DE" sz="4000" b="1" spc="-1" dirty="0">
                <a:solidFill>
                  <a:schemeClr val="dk2"/>
                </a:solidFill>
                <a:latin typeface="Segoe UI"/>
              </a:rPr>
              <a:t> </a:t>
            </a:r>
            <a:r>
              <a:rPr lang="de-DE" sz="4000" b="1" strike="sngStrike" spc="-1" dirty="0" err="1">
                <a:solidFill>
                  <a:schemeClr val="dk2"/>
                </a:solidFill>
                <a:latin typeface="Segoe UI"/>
              </a:rPr>
              <a:t>problem</a:t>
            </a:r>
            <a:r>
              <a:rPr lang="de-DE" sz="4000" b="1" strike="sngStrike" spc="-1" dirty="0">
                <a:solidFill>
                  <a:schemeClr val="dk2"/>
                </a:solidFill>
                <a:latin typeface="Segoe UI"/>
              </a:rPr>
              <a:t> !</a:t>
            </a:r>
            <a:r>
              <a:rPr lang="de-DE" sz="4000" b="1" spc="-1" dirty="0">
                <a:solidFill>
                  <a:schemeClr val="dk2"/>
                </a:solidFill>
              </a:rPr>
              <a:t> </a:t>
            </a:r>
            <a:r>
              <a:rPr lang="de-DE" sz="4000" b="1" u="sng" spc="-1" dirty="0" err="1">
                <a:solidFill>
                  <a:schemeClr val="accent3"/>
                </a:solidFill>
              </a:rPr>
              <a:t>demonstrated</a:t>
            </a:r>
            <a:r>
              <a:rPr lang="de-DE" sz="4000" b="1" u="sng" spc="-1" dirty="0">
                <a:solidFill>
                  <a:schemeClr val="accent3"/>
                </a:solidFill>
              </a:rPr>
              <a:t> !</a:t>
            </a:r>
            <a:r>
              <a:rPr lang="de-DE" sz="4000" b="1" u="sng" strike="sngStrike" spc="-1" dirty="0">
                <a:solidFill>
                  <a:schemeClr val="accent3"/>
                </a:solidFill>
                <a:latin typeface="Segoe UI"/>
              </a:rPr>
              <a:t> </a:t>
            </a:r>
            <a:endParaRPr lang="de-DE" sz="4000" b="1" u="sng" spc="-1" dirty="0">
              <a:solidFill>
                <a:schemeClr val="accent3"/>
              </a:solidFill>
              <a:latin typeface="Segoe UI"/>
            </a:endParaRPr>
          </a:p>
        </p:txBody>
      </p:sp>
      <p:pic>
        <p:nvPicPr>
          <p:cNvPr id="14" name="Grafik 13" descr="Ein Bild, das Text, Screenshot, Reihe, Schrift enthält.&#10;&#10;Automatisch generierte Beschreibung">
            <a:extLst>
              <a:ext uri="{FF2B5EF4-FFF2-40B4-BE49-F238E27FC236}">
                <a16:creationId xmlns:a16="http://schemas.microsoft.com/office/drawing/2014/main" id="{16B4F5EB-406C-CE74-9649-9BB389F01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915" y="963544"/>
            <a:ext cx="8090170" cy="4930912"/>
          </a:xfrm>
          <a:prstGeom prst="rect">
            <a:avLst/>
          </a:prstGeom>
        </p:spPr>
      </p:pic>
    </p:spTree>
    <p:extLst>
      <p:ext uri="{BB962C8B-B14F-4D97-AF65-F5344CB8AC3E}">
        <p14:creationId xmlns:p14="http://schemas.microsoft.com/office/powerpoint/2010/main" val="222065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26" presetClass="emph" presetSubtype="0" fill="hold" grpId="1" nodeType="withEffect">
                                  <p:stCondLst>
                                    <p:cond delay="0"/>
                                  </p:stCondLst>
                                  <p:childTnLst>
                                    <p:animEffect transition="out" filter="fade">
                                      <p:cBhvr>
                                        <p:cTn id="9" dur="750" tmFilter="0, 0; .2, .5; .8, .5; 1, 0"/>
                                        <p:tgtEl>
                                          <p:spTgt spid="12"/>
                                        </p:tgtEl>
                                      </p:cBhvr>
                                    </p:animEffect>
                                    <p:animScale>
                                      <p:cBhvr>
                                        <p:cTn id="10" dur="375" autoRev="1" fill="hold"/>
                                        <p:tgtEl>
                                          <p:spTgt spid="12"/>
                                        </p:tgtEl>
                                      </p:cBhvr>
                                      <p:by x="105000" y="105000"/>
                                    </p:animScale>
                                  </p:childTnLst>
                                </p:cTn>
                              </p:par>
                              <p:par>
                                <p:cTn id="11" presetID="22" presetClass="exit" presetSubtype="8" fill="hold" grpId="0" nodeType="withEffect">
                                  <p:stCondLst>
                                    <p:cond delay="0"/>
                                  </p:stCondLst>
                                  <p:childTnLst>
                                    <p:animEffect transition="out" filter="wipe(left)">
                                      <p:cBhvr>
                                        <p:cTn id="12" dur="750"/>
                                        <p:tgtEl>
                                          <p:spTgt spid="9"/>
                                        </p:tgtEl>
                                      </p:cBhvr>
                                    </p:animEffect>
                                    <p:set>
                                      <p:cBhvr>
                                        <p:cTn id="13" dur="1" fill="hold">
                                          <p:stCondLst>
                                            <p:cond delay="749"/>
                                          </p:stCondLst>
                                        </p:cTn>
                                        <p:tgtEl>
                                          <p:spTgt spid="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2" grpId="1"/>
    </p:bldLst>
  </p:timing>
</p:sld>
</file>

<file path=ppt/theme/theme1.xml><?xml version="1.0" encoding="utf-8"?>
<a:theme xmlns:a="http://schemas.openxmlformats.org/drawingml/2006/main" name="Office">
  <a:themeElements>
    <a:clrScheme name="HZDR-Image">
      <a:dk1>
        <a:srgbClr val="000000"/>
      </a:dk1>
      <a:lt1>
        <a:srgbClr val="FFFFFF"/>
      </a:lt1>
      <a:dk2>
        <a:srgbClr val="005AA0"/>
      </a:dk2>
      <a:lt2>
        <a:srgbClr val="121B49"/>
      </a:lt2>
      <a:accent1>
        <a:srgbClr val="005AA0"/>
      </a:accent1>
      <a:accent2>
        <a:srgbClr val="7EABCB"/>
      </a:accent2>
      <a:accent3>
        <a:srgbClr val="F0781E"/>
      </a:accent3>
      <a:accent4>
        <a:srgbClr val="F5B891"/>
      </a:accent4>
      <a:accent5>
        <a:srgbClr val="7F7F7F"/>
      </a:accent5>
      <a:accent6>
        <a:srgbClr val="C6C6C6"/>
      </a:accent6>
      <a:hlink>
        <a:srgbClr val="E6007E"/>
      </a:hlink>
      <a:folHlink>
        <a:srgbClr val="F0781E"/>
      </a:folHlink>
    </a:clrScheme>
    <a:fontScheme name="Benutzerdefiniert 1">
      <a:majorFont>
        <a:latin typeface="Segoe UI"/>
        <a:ea typeface=""/>
        <a:cs typeface=""/>
      </a:majorFont>
      <a:minorFont>
        <a:latin typeface="Segoe UI"/>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a:themeElements>
    <a:clrScheme name="HZDR-Image">
      <a:dk1>
        <a:srgbClr val="000000"/>
      </a:dk1>
      <a:lt1>
        <a:srgbClr val="FFFFFF"/>
      </a:lt1>
      <a:dk2>
        <a:srgbClr val="005AA0"/>
      </a:dk2>
      <a:lt2>
        <a:srgbClr val="121B49"/>
      </a:lt2>
      <a:accent1>
        <a:srgbClr val="005AA0"/>
      </a:accent1>
      <a:accent2>
        <a:srgbClr val="7EABCB"/>
      </a:accent2>
      <a:accent3>
        <a:srgbClr val="F0781E"/>
      </a:accent3>
      <a:accent4>
        <a:srgbClr val="F5B891"/>
      </a:accent4>
      <a:accent5>
        <a:srgbClr val="7F7F7F"/>
      </a:accent5>
      <a:accent6>
        <a:srgbClr val="C6C6C6"/>
      </a:accent6>
      <a:hlink>
        <a:srgbClr val="E6007E"/>
      </a:hlink>
      <a:folHlink>
        <a:srgbClr val="F0781E"/>
      </a:folHlink>
    </a:clrScheme>
    <a:fontScheme name="Benutzerdefiniert 1">
      <a:majorFont>
        <a:latin typeface="Segoe UI"/>
        <a:ea typeface=""/>
        <a:cs typeface=""/>
      </a:majorFont>
      <a:minorFont>
        <a:latin typeface="Segoe UI"/>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2014</Words>
  <Application>Microsoft Office PowerPoint</Application>
  <PresentationFormat>Breitbild</PresentationFormat>
  <Paragraphs>252</Paragraphs>
  <Slides>18</Slides>
  <Notes>15</Notes>
  <HiddenSlides>0</HiddenSlides>
  <MMClips>2</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18</vt:i4>
      </vt:variant>
    </vt:vector>
  </HeadingPairs>
  <TitlesOfParts>
    <vt:vector size="30" baseType="lpstr">
      <vt:lpstr>Apple SD Gothic Neo Thin</vt:lpstr>
      <vt:lpstr>Aptos</vt:lpstr>
      <vt:lpstr>Arial</vt:lpstr>
      <vt:lpstr>Calibri</vt:lpstr>
      <vt:lpstr>Cambria Math</vt:lpstr>
      <vt:lpstr>Segoe UI</vt:lpstr>
      <vt:lpstr>Symbol</vt:lpstr>
      <vt:lpstr>Times</vt:lpstr>
      <vt:lpstr>Times New Roman</vt:lpstr>
      <vt:lpstr>Wingdings</vt:lpstr>
      <vt:lpstr>Office</vt:lpstr>
      <vt:lpstr>Office</vt:lpstr>
      <vt:lpstr>Optimisation Strategies for Proton Acceleration from Thin Foils with Petawatt Ultrashort Pulse Lasers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Marcel Tenschert (Ketchum)</dc:creator>
  <dc:description/>
  <cp:lastModifiedBy>Ziegler, Tim (FWKT) - 103718</cp:lastModifiedBy>
  <cp:revision>152</cp:revision>
  <dcterms:created xsi:type="dcterms:W3CDTF">2023-01-26T13:49:23Z</dcterms:created>
  <dcterms:modified xsi:type="dcterms:W3CDTF">2025-04-18T09:30:23Z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0x010100F465A1A7A102C24A83EF1F2A2BAF585B</vt:lpwstr>
  </property>
  <property fmtid="{D5CDD505-2E9C-101B-9397-08002B2CF9AE}" pid="3" name="MMClips">
    <vt:r8>4</vt:r8>
  </property>
  <property fmtid="{D5CDD505-2E9C-101B-9397-08002B2CF9AE}" pid="4" name="MediaServiceImageTags">
    <vt:lpwstr/>
  </property>
  <property fmtid="{D5CDD505-2E9C-101B-9397-08002B2CF9AE}" pid="5" name="Notes">
    <vt:r8>11</vt:r8>
  </property>
  <property fmtid="{D5CDD505-2E9C-101B-9397-08002B2CF9AE}" pid="6" name="PresentationFormat">
    <vt:lpwstr>Breitbild</vt:lpwstr>
  </property>
  <property fmtid="{D5CDD505-2E9C-101B-9397-08002B2CF9AE}" pid="7" name="Slides">
    <vt:r8>40</vt:r8>
  </property>
</Properties>
</file>