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796" r:id="rId2"/>
    <p:sldMasterId id="2147483802" r:id="rId3"/>
    <p:sldMasterId id="2147483814" r:id="rId4"/>
    <p:sldMasterId id="2147483825" r:id="rId5"/>
    <p:sldMasterId id="2147483837" r:id="rId6"/>
    <p:sldMasterId id="2147483848" r:id="rId7"/>
  </p:sldMasterIdLst>
  <p:notesMasterIdLst>
    <p:notesMasterId r:id="rId58"/>
  </p:notesMasterIdLst>
  <p:sldIdLst>
    <p:sldId id="3692" r:id="rId8"/>
    <p:sldId id="372" r:id="rId9"/>
    <p:sldId id="566" r:id="rId10"/>
    <p:sldId id="3754" r:id="rId11"/>
    <p:sldId id="3720" r:id="rId12"/>
    <p:sldId id="3751" r:id="rId13"/>
    <p:sldId id="4319" r:id="rId14"/>
    <p:sldId id="3753" r:id="rId15"/>
    <p:sldId id="377" r:id="rId16"/>
    <p:sldId id="441" r:id="rId17"/>
    <p:sldId id="3716" r:id="rId18"/>
    <p:sldId id="4335" r:id="rId19"/>
    <p:sldId id="3715" r:id="rId20"/>
    <p:sldId id="344" r:id="rId21"/>
    <p:sldId id="386" r:id="rId22"/>
    <p:sldId id="3719" r:id="rId23"/>
    <p:sldId id="3691" r:id="rId24"/>
    <p:sldId id="627" r:id="rId25"/>
    <p:sldId id="3729" r:id="rId26"/>
    <p:sldId id="3705" r:id="rId27"/>
    <p:sldId id="3707" r:id="rId28"/>
    <p:sldId id="572" r:id="rId29"/>
    <p:sldId id="4334" r:id="rId30"/>
    <p:sldId id="4333" r:id="rId31"/>
    <p:sldId id="260" r:id="rId32"/>
    <p:sldId id="3726" r:id="rId33"/>
    <p:sldId id="256" r:id="rId34"/>
    <p:sldId id="292" r:id="rId35"/>
    <p:sldId id="4332" r:id="rId36"/>
    <p:sldId id="480" r:id="rId37"/>
    <p:sldId id="3748" r:id="rId38"/>
    <p:sldId id="4331" r:id="rId39"/>
    <p:sldId id="4337" r:id="rId40"/>
    <p:sldId id="285" r:id="rId41"/>
    <p:sldId id="261" r:id="rId42"/>
    <p:sldId id="263" r:id="rId43"/>
    <p:sldId id="264" r:id="rId44"/>
    <p:sldId id="268" r:id="rId45"/>
    <p:sldId id="3727" r:id="rId46"/>
    <p:sldId id="540" r:id="rId47"/>
    <p:sldId id="433" r:id="rId48"/>
    <p:sldId id="3731" r:id="rId49"/>
    <p:sldId id="573" r:id="rId50"/>
    <p:sldId id="3710" r:id="rId51"/>
    <p:sldId id="3756" r:id="rId52"/>
    <p:sldId id="3711" r:id="rId53"/>
    <p:sldId id="3744" r:id="rId54"/>
    <p:sldId id="4338" r:id="rId55"/>
    <p:sldId id="437" r:id="rId56"/>
    <p:sldId id="4339" r:id="rId57"/>
  </p:sldIdLst>
  <p:sldSz cx="9144000" cy="5143500" type="screen16x9"/>
  <p:notesSz cx="6858000" cy="9144000"/>
  <p:embeddedFontLst>
    <p:embeddedFont>
      <p:font typeface="ＭＳ Ｐゴシック" panose="020B0600070205080204" pitchFamily="34" charset="-128"/>
      <p:regular r:id="rId59"/>
    </p:embeddedFont>
    <p:embeddedFont>
      <p:font typeface="Abadi MT Condensed Light" panose="020B0306030101010103" pitchFamily="34" charset="77"/>
      <p:regular r:id="rId60"/>
    </p:embeddedFont>
    <p:embeddedFont>
      <p:font typeface="Arial Narrow" panose="020B0604020202020204" pitchFamily="34" charset="0"/>
      <p:regular r:id="rId61"/>
      <p:bold r:id="rId62"/>
      <p:italic r:id="rId63"/>
      <p:boldItalic r:id="rId64"/>
    </p:embeddedFont>
    <p:embeddedFont>
      <p:font typeface="Cambria" panose="02040503050406030204" pitchFamily="18" charset="0"/>
      <p:regular r:id="rId65"/>
      <p:bold r:id="rId66"/>
      <p:italic r:id="rId67"/>
      <p:boldItalic r:id="rId68"/>
    </p:embeddedFont>
    <p:embeddedFont>
      <p:font typeface="Century Gothic" panose="020B0502020202020204" pitchFamily="34" charset="0"/>
      <p:regular r:id="rId69"/>
      <p:bold r:id="rId70"/>
      <p:italic r:id="rId71"/>
      <p:boldItalic r:id="rId72"/>
    </p:embeddedFont>
    <p:embeddedFont>
      <p:font typeface="Montserrat" pitchFamily="2" charset="77"/>
      <p:regular r:id="rId73"/>
      <p:bold r:id="rId74"/>
      <p:italic r:id="rId75"/>
      <p:boldItalic r:id="rId76"/>
    </p:embeddedFont>
    <p:embeddedFont>
      <p:font typeface="Montserrat ExtraBold" panose="020F0502020204030204" pitchFamily="34" charset="0"/>
      <p:bold r:id="rId77"/>
      <p:italic r:id="rId78"/>
      <p:boldItalic r:id="rId79"/>
    </p:embeddedFont>
    <p:embeddedFont>
      <p:font typeface="Montserrat SemiBold" panose="020F0502020204030204" pitchFamily="34" charset="0"/>
      <p:regular r:id="rId80"/>
      <p:bold r:id="rId81"/>
      <p:italic r:id="rId82"/>
      <p:boldItalic r:id="rId83"/>
    </p:embeddedFont>
    <p:embeddedFont>
      <p:font typeface="Trebuchet MS" panose="020B0703020202090204" pitchFamily="34" charset="0"/>
      <p:regular r:id="rId84"/>
      <p:bold r:id="rId85"/>
      <p:italic r:id="rId86"/>
    </p:embeddedFont>
  </p:embeddedFontLst>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BA4"/>
    <a:srgbClr val="004DF6"/>
    <a:srgbClr val="000000"/>
    <a:srgbClr val="BE4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09"/>
    <p:restoredTop sz="95737"/>
  </p:normalViewPr>
  <p:slideViewPr>
    <p:cSldViewPr snapToGrid="0" snapToObjects="1">
      <p:cViewPr varScale="1">
        <p:scale>
          <a:sx n="175" d="100"/>
          <a:sy n="175" d="100"/>
        </p:scale>
        <p:origin x="176" y="7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0" d="100"/>
          <a:sy n="80" d="100"/>
        </p:scale>
        <p:origin x="296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8.fntdata"/><Relationship Id="rId87" Type="http://schemas.openxmlformats.org/officeDocument/2006/relationships/presProps" Target="presProps.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C92697-31AB-C441-8E34-6E3D81F3B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Date Placeholder 2">
            <a:extLst>
              <a:ext uri="{FF2B5EF4-FFF2-40B4-BE49-F238E27FC236}">
                <a16:creationId xmlns:a16="http://schemas.microsoft.com/office/drawing/2014/main" id="{3CFE45C4-DDCE-AD43-938D-21471C64B54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82DBAA6-8CEA-B949-A430-7688F4D4DDD8}" type="datetimeFigureOut">
              <a:rPr lang="it-IT"/>
              <a:pPr>
                <a:defRPr/>
              </a:pPr>
              <a:t>18/04/25</a:t>
            </a:fld>
            <a:endParaRPr lang="it-IT"/>
          </a:p>
        </p:txBody>
      </p:sp>
      <p:sp>
        <p:nvSpPr>
          <p:cNvPr id="4" name="Slide Image Placeholder 3">
            <a:extLst>
              <a:ext uri="{FF2B5EF4-FFF2-40B4-BE49-F238E27FC236}">
                <a16:creationId xmlns:a16="http://schemas.microsoft.com/office/drawing/2014/main" id="{39BE7B9A-C2F1-CB4D-8679-7BCECF24B27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Notes Placeholder 4">
            <a:extLst>
              <a:ext uri="{FF2B5EF4-FFF2-40B4-BE49-F238E27FC236}">
                <a16:creationId xmlns:a16="http://schemas.microsoft.com/office/drawing/2014/main" id="{E179AEF2-57F9-8C45-B51B-742CAF21E40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t-IT" noProof="0"/>
          </a:p>
        </p:txBody>
      </p:sp>
      <p:sp>
        <p:nvSpPr>
          <p:cNvPr id="6" name="Footer Placeholder 5">
            <a:extLst>
              <a:ext uri="{FF2B5EF4-FFF2-40B4-BE49-F238E27FC236}">
                <a16:creationId xmlns:a16="http://schemas.microsoft.com/office/drawing/2014/main" id="{F2B42F4C-F03B-2C46-98F2-6517256D87B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lide Number Placeholder 6">
            <a:extLst>
              <a:ext uri="{FF2B5EF4-FFF2-40B4-BE49-F238E27FC236}">
                <a16:creationId xmlns:a16="http://schemas.microsoft.com/office/drawing/2014/main" id="{A6A25F17-DFD6-714A-B218-DA1B03C8428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477415B-CC52-AF4C-89E9-70A48D796D4B}" type="slidenum">
              <a:rPr lang="it-IT" altLang="it-IT"/>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1</a:t>
            </a:fld>
            <a:endParaRPr lang="it-IT" altLang="it-IT"/>
          </a:p>
        </p:txBody>
      </p:sp>
    </p:spTree>
    <p:extLst>
      <p:ext uri="{BB962C8B-B14F-4D97-AF65-F5344CB8AC3E}">
        <p14:creationId xmlns:p14="http://schemas.microsoft.com/office/powerpoint/2010/main" val="3104740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DD851-9D5D-18FE-8327-57D3F7C277B0}"/>
            </a:ext>
          </a:extLst>
        </p:cNvPr>
        <p:cNvGrpSpPr/>
        <p:nvPr/>
      </p:nvGrpSpPr>
      <p:grpSpPr>
        <a:xfrm>
          <a:off x="0" y="0"/>
          <a:ext cx="0" cy="0"/>
          <a:chOff x="0" y="0"/>
          <a:chExt cx="0" cy="0"/>
        </a:xfrm>
      </p:grpSpPr>
      <p:sp>
        <p:nvSpPr>
          <p:cNvPr id="33793" name="Rectangle 7">
            <a:extLst>
              <a:ext uri="{FF2B5EF4-FFF2-40B4-BE49-F238E27FC236}">
                <a16:creationId xmlns:a16="http://schemas.microsoft.com/office/drawing/2014/main" id="{3105984C-F18E-DDE2-86BF-D31F1B75EDFE}"/>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C4BD7-DA3B-054F-B6C2-B607A81EA6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a:extLst>
              <a:ext uri="{FF2B5EF4-FFF2-40B4-BE49-F238E27FC236}">
                <a16:creationId xmlns:a16="http://schemas.microsoft.com/office/drawing/2014/main" id="{1BAB2422-5774-7907-6DE4-BD876C59DFA1}"/>
              </a:ext>
            </a:extLst>
          </p:cNvPr>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795" name="Rectangle 3">
            <a:extLst>
              <a:ext uri="{FF2B5EF4-FFF2-40B4-BE49-F238E27FC236}">
                <a16:creationId xmlns:a16="http://schemas.microsoft.com/office/drawing/2014/main" id="{ACF6E05D-376C-3DE8-9807-E0DCB5E7A8A1}"/>
              </a:ext>
            </a:extLst>
          </p:cNvPr>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2148171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14</a:t>
            </a:fld>
            <a:endParaRPr lang="it-IT" altLang="it-IT"/>
          </a:p>
        </p:txBody>
      </p:sp>
    </p:spTree>
    <p:extLst>
      <p:ext uri="{BB962C8B-B14F-4D97-AF65-F5344CB8AC3E}">
        <p14:creationId xmlns:p14="http://schemas.microsoft.com/office/powerpoint/2010/main" val="411889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381000" y="685800"/>
            <a:ext cx="6096000" cy="3429000"/>
          </a:xfrm>
          <a:ln/>
        </p:spPr>
      </p:sp>
      <p:sp>
        <p:nvSpPr>
          <p:cNvPr id="33795"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149516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16</a:t>
            </a:fld>
            <a:endParaRPr lang="it-IT" altLang="it-IT"/>
          </a:p>
        </p:txBody>
      </p:sp>
    </p:spTree>
    <p:extLst>
      <p:ext uri="{BB962C8B-B14F-4D97-AF65-F5344CB8AC3E}">
        <p14:creationId xmlns:p14="http://schemas.microsoft.com/office/powerpoint/2010/main" val="157298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17</a:t>
            </a:fld>
            <a:endParaRPr lang="it-IT" altLang="it-IT"/>
          </a:p>
        </p:txBody>
      </p:sp>
    </p:spTree>
    <p:extLst>
      <p:ext uri="{BB962C8B-B14F-4D97-AF65-F5344CB8AC3E}">
        <p14:creationId xmlns:p14="http://schemas.microsoft.com/office/powerpoint/2010/main" val="160029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18</a:t>
            </a:fld>
            <a:endParaRPr lang="it-IT" altLang="it-IT"/>
          </a:p>
        </p:txBody>
      </p:sp>
    </p:spTree>
    <p:extLst>
      <p:ext uri="{BB962C8B-B14F-4D97-AF65-F5344CB8AC3E}">
        <p14:creationId xmlns:p14="http://schemas.microsoft.com/office/powerpoint/2010/main" val="154519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fontAlgn="base" hangingPunct="1">
              <a:spcBef>
                <a:spcPct val="0"/>
              </a:spcBef>
              <a:spcAft>
                <a:spcPct val="0"/>
              </a:spcAft>
            </a:pPr>
            <a:fld id="{E7DC4BD7-DA3B-054F-B6C2-B607A81EA6C9}" type="slidenum">
              <a:rPr lang="en-GB" sz="1200">
                <a:solidFill>
                  <a:prstClr val="black"/>
                </a:solidFill>
                <a:latin typeface="Arial" charset="0"/>
              </a:rPr>
              <a:pPr eaLnBrk="1" fontAlgn="base" hangingPunct="1">
                <a:spcBef>
                  <a:spcPct val="0"/>
                </a:spcBef>
                <a:spcAft>
                  <a:spcPct val="0"/>
                </a:spcAft>
              </a:pPr>
              <a:t>20</a:t>
            </a:fld>
            <a:endParaRPr lang="en-GB" sz="1200">
              <a:solidFill>
                <a:prstClr val="black"/>
              </a:solidFill>
              <a:latin typeface="Arial" charset="0"/>
            </a:endParaRPr>
          </a:p>
        </p:txBody>
      </p:sp>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21286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21</a:t>
            </a:fld>
            <a:endParaRPr lang="it-IT" altLang="it-IT"/>
          </a:p>
        </p:txBody>
      </p:sp>
    </p:spTree>
    <p:extLst>
      <p:ext uri="{BB962C8B-B14F-4D97-AF65-F5344CB8AC3E}">
        <p14:creationId xmlns:p14="http://schemas.microsoft.com/office/powerpoint/2010/main" val="84240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0F73C1-2BD6-684E-AA1B-49165E0DF4BD}" type="slidenum">
              <a:rPr lang="en-GB" smtClean="0"/>
              <a:pPr/>
              <a:t>22</a:t>
            </a:fld>
            <a:endParaRPr lang="en-GB"/>
          </a:p>
        </p:txBody>
      </p:sp>
    </p:spTree>
    <p:extLst>
      <p:ext uri="{BB962C8B-B14F-4D97-AF65-F5344CB8AC3E}">
        <p14:creationId xmlns:p14="http://schemas.microsoft.com/office/powerpoint/2010/main" val="98454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6DCF-DB63-8CF0-0720-ECAAC79EF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43A0A-3399-19C6-1D14-A78CDB99C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3683-11A8-7570-2551-D2DA0EFFA7A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AA7BEE-4463-8821-DE01-A0CC6166FE5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0F73C1-2BD6-684E-AA1B-49165E0DF4B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73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defRPr/>
            </a:pPr>
            <a:endParaRPr lang="it-IT">
              <a:solidFill>
                <a:prstClr val="black"/>
              </a:solidFill>
              <a:latin typeface="Century Gothic" charset="0"/>
              <a:cs typeface="Arial" charset="0"/>
            </a:endParaRPr>
          </a:p>
        </p:txBody>
      </p:sp>
      <p:sp>
        <p:nvSpPr>
          <p:cNvPr id="32770" name="Text Box 2"/>
          <p:cNvSpPr txBox="1">
            <a:spLocks noGrp="1" noChangeArrowheads="1"/>
          </p:cNvSpPr>
          <p:nvPr>
            <p:ph type="body"/>
          </p:nvPr>
        </p:nvSpPr>
        <p:spPr>
          <a:xfrm>
            <a:off x="685800" y="4343400"/>
            <a:ext cx="5484813"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spcBef>
                <a:spcPts val="0"/>
              </a:spcBef>
              <a:spcAft>
                <a:spcPts val="0"/>
              </a:spcAft>
              <a:defRPr/>
            </a:pPr>
            <a:endParaRPr lang="it-IT" dirty="0">
              <a:ea typeface="+mn-ea"/>
              <a:cs typeface="+mn-cs"/>
            </a:endParaRPr>
          </a:p>
        </p:txBody>
      </p:sp>
    </p:spTree>
    <p:extLst>
      <p:ext uri="{BB962C8B-B14F-4D97-AF65-F5344CB8AC3E}">
        <p14:creationId xmlns:p14="http://schemas.microsoft.com/office/powerpoint/2010/main" val="1819873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0F73C1-2BD6-684E-AA1B-49165E0DF4B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263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C4BD7-DA3B-054F-B6C2-B607A81EA6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980446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F73C1-2BD6-684E-AA1B-49165E0DF4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37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0F73C1-2BD6-684E-AA1B-49165E0DF4BD}" type="slidenum">
              <a:rPr lang="en-GB" smtClean="0"/>
              <a:pPr/>
              <a:t>31</a:t>
            </a:fld>
            <a:endParaRPr lang="en-GB"/>
          </a:p>
        </p:txBody>
      </p:sp>
    </p:spTree>
    <p:extLst>
      <p:ext uri="{BB962C8B-B14F-4D97-AF65-F5344CB8AC3E}">
        <p14:creationId xmlns:p14="http://schemas.microsoft.com/office/powerpoint/2010/main" val="2616944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C4BD7-DA3B-054F-B6C2-B607A81EA6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3273613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4D08F-B809-3159-D50B-AF07C3F01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FAA3C-0F49-0EA9-3468-10F7EEDAF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1A246-2562-CDB9-7394-413755F4DD14}"/>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1905BEA4-412C-3892-48F7-589716BCE9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23775-B9F9-3C4C-8229-C60ABCE0D2CE}" type="slidenum">
              <a:rPr kumimoji="0" lang="it-IT" sz="1200" b="0" i="0" u="none" strike="noStrike" kern="0" cap="none" spc="0" normalizeH="0" baseline="0" noProof="0" smtClean="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580740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39</a:t>
            </a:fld>
            <a:endParaRPr lang="it-IT" altLang="it-IT"/>
          </a:p>
        </p:txBody>
      </p:sp>
    </p:spTree>
    <p:extLst>
      <p:ext uri="{BB962C8B-B14F-4D97-AF65-F5344CB8AC3E}">
        <p14:creationId xmlns:p14="http://schemas.microsoft.com/office/powerpoint/2010/main" val="5846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43</a:t>
            </a:fld>
            <a:endParaRPr lang="it-IT" altLang="it-IT"/>
          </a:p>
        </p:txBody>
      </p:sp>
    </p:spTree>
    <p:extLst>
      <p:ext uri="{BB962C8B-B14F-4D97-AF65-F5344CB8AC3E}">
        <p14:creationId xmlns:p14="http://schemas.microsoft.com/office/powerpoint/2010/main" val="3618320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44</a:t>
            </a:fld>
            <a:endParaRPr lang="it-IT" altLang="it-IT"/>
          </a:p>
        </p:txBody>
      </p:sp>
    </p:spTree>
    <p:extLst>
      <p:ext uri="{BB962C8B-B14F-4D97-AF65-F5344CB8AC3E}">
        <p14:creationId xmlns:p14="http://schemas.microsoft.com/office/powerpoint/2010/main" val="2210814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8537-A623-BC62-A4E0-FD9B10F50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D9838-6FB0-A1E4-6F41-6C33BFEA4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5F82B-75DB-E772-3D2E-5E0FC4FEC328}"/>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7EA0A703-BC63-F4AF-D767-2B379F2FF1B6}"/>
              </a:ext>
            </a:extLst>
          </p:cNvPr>
          <p:cNvSpPr>
            <a:spLocks noGrp="1"/>
          </p:cNvSpPr>
          <p:nvPr>
            <p:ph type="sldNum" sz="quarter" idx="5"/>
          </p:nvPr>
        </p:nvSpPr>
        <p:spPr/>
        <p:txBody>
          <a:bodyPr/>
          <a:lstStyle/>
          <a:p>
            <a:fld id="{4477415B-CC52-AF4C-89E9-70A48D796D4B}" type="slidenum">
              <a:rPr lang="it-IT" altLang="it-IT" smtClean="0"/>
              <a:pPr/>
              <a:t>45</a:t>
            </a:fld>
            <a:endParaRPr lang="it-IT" altLang="it-IT"/>
          </a:p>
        </p:txBody>
      </p:sp>
    </p:spTree>
    <p:extLst>
      <p:ext uri="{BB962C8B-B14F-4D97-AF65-F5344CB8AC3E}">
        <p14:creationId xmlns:p14="http://schemas.microsoft.com/office/powerpoint/2010/main" val="61570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DA1F55C-55AF-480F-A72F-05D34947D7AE}" type="slidenum">
              <a:rPr lang="it-IT" smtClean="0"/>
              <a:t>3</a:t>
            </a:fld>
            <a:endParaRPr lang="it-IT"/>
          </a:p>
        </p:txBody>
      </p:sp>
    </p:spTree>
    <p:extLst>
      <p:ext uri="{BB962C8B-B14F-4D97-AF65-F5344CB8AC3E}">
        <p14:creationId xmlns:p14="http://schemas.microsoft.com/office/powerpoint/2010/main" val="1825279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46</a:t>
            </a:fld>
            <a:endParaRPr lang="it-IT" altLang="it-IT"/>
          </a:p>
        </p:txBody>
      </p:sp>
    </p:spTree>
    <p:extLst>
      <p:ext uri="{BB962C8B-B14F-4D97-AF65-F5344CB8AC3E}">
        <p14:creationId xmlns:p14="http://schemas.microsoft.com/office/powerpoint/2010/main" val="2025193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4477415B-CC52-AF4C-89E9-70A48D796D4B}" type="slidenum">
              <a:rPr lang="it-IT" altLang="it-IT" smtClean="0"/>
              <a:pPr/>
              <a:t>47</a:t>
            </a:fld>
            <a:endParaRPr lang="it-IT" altLang="it-IT"/>
          </a:p>
        </p:txBody>
      </p:sp>
    </p:spTree>
    <p:extLst>
      <p:ext uri="{BB962C8B-B14F-4D97-AF65-F5344CB8AC3E}">
        <p14:creationId xmlns:p14="http://schemas.microsoft.com/office/powerpoint/2010/main" val="571531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7EE3-9336-CCEC-148C-DA34A9BAA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CC975-4101-B351-AFA5-A4ED2967C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FE40E-0966-8037-145A-14ABBD7EDC8F}"/>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932A82CA-9CA4-797A-B002-C88B0CDD09EC}"/>
              </a:ext>
            </a:extLst>
          </p:cNvPr>
          <p:cNvSpPr>
            <a:spLocks noGrp="1"/>
          </p:cNvSpPr>
          <p:nvPr>
            <p:ph type="sldNum" sz="quarter" idx="5"/>
          </p:nvPr>
        </p:nvSpPr>
        <p:spPr/>
        <p:txBody>
          <a:bodyPr/>
          <a:lstStyle/>
          <a:p>
            <a:fld id="{4477415B-CC52-AF4C-89E9-70A48D796D4B}" type="slidenum">
              <a:rPr lang="it-IT" altLang="it-IT" smtClean="0"/>
              <a:pPr/>
              <a:t>48</a:t>
            </a:fld>
            <a:endParaRPr lang="it-IT" altLang="it-IT"/>
          </a:p>
        </p:txBody>
      </p:sp>
    </p:spTree>
    <p:extLst>
      <p:ext uri="{BB962C8B-B14F-4D97-AF65-F5344CB8AC3E}">
        <p14:creationId xmlns:p14="http://schemas.microsoft.com/office/powerpoint/2010/main" val="475777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A1F55C-55AF-480F-A72F-05D34947D7AE}" type="slidenum">
              <a:rPr lang="it-IT" smtClean="0"/>
              <a:t>4</a:t>
            </a:fld>
            <a:endParaRPr lang="it-IT"/>
          </a:p>
        </p:txBody>
      </p:sp>
    </p:spTree>
    <p:extLst>
      <p:ext uri="{BB962C8B-B14F-4D97-AF65-F5344CB8AC3E}">
        <p14:creationId xmlns:p14="http://schemas.microsoft.com/office/powerpoint/2010/main" val="2137355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C4BD7-DA3B-054F-B6C2-B607A81EA6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226577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0F73C1-2BD6-684E-AA1B-49165E0DF4B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183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C4BD7-DA3B-054F-B6C2-B607A81EA6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419070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90F73C1-2BD6-684E-AA1B-49165E0DF4BD}" type="slidenum">
              <a:rPr lang="en-GB" smtClean="0"/>
              <a:pPr/>
              <a:t>9</a:t>
            </a:fld>
            <a:endParaRPr lang="en-GB"/>
          </a:p>
        </p:txBody>
      </p:sp>
    </p:spTree>
    <p:extLst>
      <p:ext uri="{BB962C8B-B14F-4D97-AF65-F5344CB8AC3E}">
        <p14:creationId xmlns:p14="http://schemas.microsoft.com/office/powerpoint/2010/main" val="45487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C4BD7-DA3B-054F-B6C2-B607A81EA6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246866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jpeg"/><Relationship Id="rId16"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emf"/><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3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0.emf"/><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emf"/><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2.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emf"/><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3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0.emf"/><Relationship Id="rId1" Type="http://schemas.openxmlformats.org/officeDocument/2006/relationships/slideMaster" Target="../slideMasters/slideMaster7.xml"/><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7.xml"/><Relationship Id="rId4" Type="http://schemas.openxmlformats.org/officeDocument/2006/relationships/image" Target="../media/image2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emf"/><Relationship Id="rId1" Type="http://schemas.openxmlformats.org/officeDocument/2006/relationships/slideMaster" Target="../slideMasters/slideMaster7.xml"/><Relationship Id="rId5" Type="http://schemas.openxmlformats.org/officeDocument/2006/relationships/image" Target="../media/image29.png"/><Relationship Id="rId4" Type="http://schemas.openxmlformats.org/officeDocument/2006/relationships/image" Target="../media/image32.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841772"/>
            <a:ext cx="6858000" cy="1790700"/>
          </a:xfrm>
        </p:spPr>
        <p:txBody>
          <a:bodyPr anchor="b">
            <a:normAutofit/>
          </a:bodyPr>
          <a:lstStyle>
            <a:lvl1pPr algn="ctr">
              <a:defRPr sz="2813" baseline="0"/>
            </a:lvl1pPr>
          </a:lstStyle>
          <a:p>
            <a:r>
              <a:rPr lang="it-IT" dirty="0"/>
              <a:t>Fare clic per modificare lo stile del titolo dello schema</a:t>
            </a:r>
          </a:p>
        </p:txBody>
      </p:sp>
      <p:sp>
        <p:nvSpPr>
          <p:cNvPr id="3" name="Sottotitolo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it-IT"/>
              <a:t>Fare clic per modificare lo stile del sottotitolo dello schema</a:t>
            </a:r>
          </a:p>
        </p:txBody>
      </p:sp>
    </p:spTree>
    <p:extLst>
      <p:ext uri="{BB962C8B-B14F-4D97-AF65-F5344CB8AC3E}">
        <p14:creationId xmlns:p14="http://schemas.microsoft.com/office/powerpoint/2010/main" val="131670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025" baseline="0">
                <a:solidFill>
                  <a:srgbClr val="AB2E27"/>
                </a:solidFill>
              </a:defRPr>
            </a:lvl1pPr>
          </a:lstStyle>
          <a:p>
            <a:r>
              <a:rPr lang="it-IT" dirty="0"/>
              <a:t>Fare clic per modificare lo stile del titolo dello schema</a:t>
            </a:r>
          </a:p>
        </p:txBody>
      </p:sp>
      <p:sp>
        <p:nvSpPr>
          <p:cNvPr id="3" name="Segnaposto testo verticale 2"/>
          <p:cNvSpPr>
            <a:spLocks noGrp="1"/>
          </p:cNvSpPr>
          <p:nvPr>
            <p:ph type="body" orient="vert" idx="1"/>
          </p:nvPr>
        </p:nvSpPr>
        <p:spPr/>
        <p:txBody>
          <a:bodyPr vert="eaVert"/>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56538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6" y="273844"/>
            <a:ext cx="1971675" cy="4358879"/>
          </a:xfrm>
        </p:spPr>
        <p:txBody>
          <a:bodyPr vert="eaVert">
            <a:normAutofit/>
          </a:bodyPr>
          <a:lstStyle>
            <a:lvl1pPr>
              <a:defRPr sz="2025" baseline="0">
                <a:solidFill>
                  <a:srgbClr val="AB2E27"/>
                </a:solidFill>
              </a:defRPr>
            </a:lvl1pPr>
          </a:lstStyle>
          <a:p>
            <a:r>
              <a:rPr lang="it-IT" dirty="0"/>
              <a:t>Fare clic per modificare lo stile del titolo dello schema</a:t>
            </a:r>
          </a:p>
        </p:txBody>
      </p:sp>
      <p:sp>
        <p:nvSpPr>
          <p:cNvPr id="3" name="Segnaposto testo verticale 2"/>
          <p:cNvSpPr>
            <a:spLocks noGrp="1"/>
          </p:cNvSpPr>
          <p:nvPr>
            <p:ph type="body" orient="vert" idx="1"/>
          </p:nvPr>
        </p:nvSpPr>
        <p:spPr>
          <a:xfrm>
            <a:off x="628651" y="273844"/>
            <a:ext cx="5800725" cy="4358879"/>
          </a:xfrm>
        </p:spPr>
        <p:txBody>
          <a:bodyPr vert="eaVert"/>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99163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25071" y="-128550"/>
            <a:ext cx="5067211" cy="857250"/>
          </a:xfrm>
        </p:spPr>
        <p:txBody>
          <a:bodyPr>
            <a:normAutofit/>
          </a:bodyPr>
          <a:lstStyle>
            <a:lvl1pPr algn="ctr">
              <a:defRPr sz="2600">
                <a:solidFill>
                  <a:srgbClr val="2D3A8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665185"/>
            <a:ext cx="8229600" cy="4113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1609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7DF9EDF-DDC7-3086-EEA2-60AE333D6D99}"/>
              </a:ext>
            </a:extLst>
          </p:cNvPr>
          <p:cNvSpPr txBox="1">
            <a:spLocks/>
          </p:cNvSpPr>
          <p:nvPr userDrawn="1"/>
        </p:nvSpPr>
        <p:spPr>
          <a:xfrm>
            <a:off x="8811274" y="4869657"/>
            <a:ext cx="343427" cy="273844"/>
          </a:xfrm>
          <a:prstGeom prst="rect">
            <a:avLst/>
          </a:prstGeom>
        </p:spPr>
        <p:txBody>
          <a:bodyPr vert="horz" lIns="68580" tIns="34290" rIns="68580" bIns="34290" rtlCol="0" anchor="ctr"/>
          <a:lstStyle>
            <a:defPPr>
              <a:defRPr lang="fr-FR"/>
            </a:defPPr>
            <a:lvl1pPr marL="0" algn="r" defTabSz="457200" rtl="0" eaLnBrk="1" latinLnBrk="0" hangingPunct="1">
              <a:defRPr sz="1200" kern="1200">
                <a:solidFill>
                  <a:srgbClr val="C00000"/>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900" b="0" i="0" dirty="0">
              <a:latin typeface="Arial" panose="020B0604020202020204" pitchFamily="34" charset="0"/>
            </a:endParaRPr>
          </a:p>
        </p:txBody>
      </p:sp>
      <p:sp>
        <p:nvSpPr>
          <p:cNvPr id="4" name="TextBox 3">
            <a:extLst>
              <a:ext uri="{FF2B5EF4-FFF2-40B4-BE49-F238E27FC236}">
                <a16:creationId xmlns:a16="http://schemas.microsoft.com/office/drawing/2014/main" id="{69D45F19-376C-9964-8770-EB93F9EC2A8E}"/>
              </a:ext>
            </a:extLst>
          </p:cNvPr>
          <p:cNvSpPr txBox="1"/>
          <p:nvPr userDrawn="1"/>
        </p:nvSpPr>
        <p:spPr>
          <a:xfrm>
            <a:off x="0" y="4905500"/>
            <a:ext cx="742511" cy="230832"/>
          </a:xfrm>
          <a:prstGeom prst="rect">
            <a:avLst/>
          </a:prstGeom>
          <a:noFill/>
        </p:spPr>
        <p:txBody>
          <a:bodyPr wrap="none" rtlCol="0">
            <a:spAutoFit/>
          </a:bodyPr>
          <a:lstStyle/>
          <a:p>
            <a:r>
              <a:rPr lang="en-IT" sz="900" dirty="0">
                <a:solidFill>
                  <a:schemeClr val="tx1">
                    <a:lumMod val="75000"/>
                    <a:lumOff val="25000"/>
                  </a:schemeClr>
                </a:solidFill>
              </a:rPr>
              <a:t>Slide n. </a:t>
            </a:r>
            <a:fld id="{A813643C-AD4D-8040-B304-6904A4F5220A}" type="slidenum">
              <a:rPr lang="en-IT" sz="900" smtClean="0">
                <a:solidFill>
                  <a:schemeClr val="tx1">
                    <a:lumMod val="75000"/>
                    <a:lumOff val="25000"/>
                  </a:schemeClr>
                </a:solidFill>
              </a:rPr>
              <a:t>‹#›</a:t>
            </a:fld>
            <a:endParaRPr lang="en-IT" sz="900" dirty="0">
              <a:solidFill>
                <a:schemeClr val="tx1">
                  <a:lumMod val="75000"/>
                  <a:lumOff val="25000"/>
                </a:schemeClr>
              </a:solidFill>
            </a:endParaRPr>
          </a:p>
        </p:txBody>
      </p:sp>
    </p:spTree>
    <p:extLst>
      <p:ext uri="{BB962C8B-B14F-4D97-AF65-F5344CB8AC3E}">
        <p14:creationId xmlns:p14="http://schemas.microsoft.com/office/powerpoint/2010/main" val="12015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preserve="1" userDrawn="1">
  <p:cSld name="1_Title Slide">
    <p:spTree>
      <p:nvGrpSpPr>
        <p:cNvPr id="1" name=""/>
        <p:cNvGrpSpPr/>
        <p:nvPr/>
      </p:nvGrpSpPr>
      <p:grpSpPr bwMode="auto">
        <a:xfrm>
          <a:off x="0" y="0"/>
          <a:ext cx="0" cy="0"/>
          <a:chOff x="0" y="0"/>
          <a:chExt cx="0" cy="0"/>
        </a:xfrm>
      </p:grpSpPr>
      <p:pic>
        <p:nvPicPr>
          <p:cNvPr id="12" name="Picture 11"/>
          <p:cNvPicPr>
            <a:picLocks noChangeAspect="1"/>
          </p:cNvPicPr>
          <p:nvPr userDrawn="1"/>
        </p:nvPicPr>
        <p:blipFill>
          <a:blip r:embed="rId2"/>
          <a:srcRect t="-217"/>
          <a:stretch/>
        </p:blipFill>
        <p:spPr bwMode="auto">
          <a:xfrm>
            <a:off x="0" y="718102"/>
            <a:ext cx="9144000" cy="4425398"/>
          </a:xfrm>
          <a:prstGeom prst="rect">
            <a:avLst/>
          </a:prstGeom>
        </p:spPr>
      </p:pic>
      <p:sp>
        <p:nvSpPr>
          <p:cNvPr id="2" name="Title 1"/>
          <p:cNvSpPr>
            <a:spLocks noGrp="1"/>
          </p:cNvSpPr>
          <p:nvPr>
            <p:ph type="ctrTitle"/>
          </p:nvPr>
        </p:nvSpPr>
        <p:spPr bwMode="auto">
          <a:xfrm>
            <a:off x="2417617" y="1883350"/>
            <a:ext cx="5860475" cy="782891"/>
          </a:xfrm>
        </p:spPr>
        <p:txBody>
          <a:bodyPr anchor="b">
            <a:normAutofit/>
          </a:bodyPr>
          <a:lstStyle>
            <a:lvl1pPr algn="l">
              <a:defRPr sz="3600" b="1">
                <a:solidFill>
                  <a:schemeClr val="bg1"/>
                </a:solidFill>
                <a:latin typeface="+mj-lt"/>
              </a:defRPr>
            </a:lvl1pPr>
          </a:lstStyle>
          <a:p>
            <a:pPr>
              <a:defRPr/>
            </a:pPr>
            <a:r>
              <a:rPr lang="en-US"/>
              <a:t>Click to edit Master title style</a:t>
            </a:r>
            <a:endParaRPr lang="en-GB"/>
          </a:p>
        </p:txBody>
      </p:sp>
      <p:sp>
        <p:nvSpPr>
          <p:cNvPr id="3" name="Subtitle 2"/>
          <p:cNvSpPr>
            <a:spLocks noGrp="1"/>
          </p:cNvSpPr>
          <p:nvPr>
            <p:ph type="subTitle" idx="1" hasCustomPrompt="1"/>
          </p:nvPr>
        </p:nvSpPr>
        <p:spPr bwMode="auto">
          <a:xfrm>
            <a:off x="2424543" y="2794073"/>
            <a:ext cx="5860475" cy="609708"/>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add author / institute</a:t>
            </a:r>
            <a:r>
              <a:rPr lang="en-GB"/>
              <a:t> and occasion</a:t>
            </a:r>
            <a:endParaRPr lang="en-US"/>
          </a:p>
        </p:txBody>
      </p:sp>
      <p:sp>
        <p:nvSpPr>
          <p:cNvPr id="8" name="Rectangle 3"/>
          <p:cNvSpPr>
            <a:spLocks noChangeArrowheads="1"/>
          </p:cNvSpPr>
          <p:nvPr userDrawn="1"/>
        </p:nvSpPr>
        <p:spPr bwMode="auto">
          <a:xfrm>
            <a:off x="220454" y="967946"/>
            <a:ext cx="2979946" cy="1477328"/>
          </a:xfrm>
          <a:prstGeom prst="rect">
            <a:avLst/>
          </a:prstGeom>
          <a:noFill/>
          <a:ln>
            <a:noFill/>
          </a:ln>
        </p:spPr>
        <p:txBody>
          <a:bodyPr wrap="square">
            <a:spAutoFit/>
          </a:bodyPr>
          <a:lstStyle/>
          <a:p>
            <a:pPr>
              <a:defRPr/>
            </a:pPr>
            <a:r>
              <a:rPr lang="en-GB" sz="1800">
                <a:solidFill>
                  <a:srgbClr val="3399FF"/>
                </a:solidFill>
                <a:latin typeface="Arial Narrow"/>
              </a:rPr>
              <a:t>PLASMA</a:t>
            </a:r>
            <a:endParaRPr/>
          </a:p>
          <a:p>
            <a:pPr>
              <a:defRPr/>
            </a:pPr>
            <a:r>
              <a:rPr lang="en-GB" sz="1800">
                <a:solidFill>
                  <a:srgbClr val="3399FF"/>
                </a:solidFill>
                <a:latin typeface="Arial Narrow"/>
              </a:rPr>
              <a:t>ACCELERATOR SYSTEMS </a:t>
            </a:r>
            <a:endParaRPr/>
          </a:p>
          <a:p>
            <a:pPr>
              <a:defRPr/>
            </a:pPr>
            <a:r>
              <a:rPr lang="en-GB" sz="1800">
                <a:solidFill>
                  <a:srgbClr val="33CCFF"/>
                </a:solidFill>
                <a:latin typeface="Arial Narrow"/>
              </a:rPr>
              <a:t>FOR COMPACT</a:t>
            </a:r>
            <a:endParaRPr/>
          </a:p>
          <a:p>
            <a:pPr>
              <a:defRPr/>
            </a:pPr>
            <a:r>
              <a:rPr lang="en-GB" sz="1800">
                <a:solidFill>
                  <a:schemeClr val="bg1"/>
                </a:solidFill>
                <a:latin typeface="Arial Narrow"/>
              </a:rPr>
              <a:t>RESEARCH INFRASTRUCTURES</a:t>
            </a:r>
            <a:endParaRPr/>
          </a:p>
        </p:txBody>
      </p:sp>
      <p:sp>
        <p:nvSpPr>
          <p:cNvPr id="25" name="TextBox 24"/>
          <p:cNvSpPr txBox="1"/>
          <p:nvPr userDrawn="1"/>
        </p:nvSpPr>
        <p:spPr bwMode="auto">
          <a:xfrm>
            <a:off x="549468" y="4863981"/>
            <a:ext cx="7334250" cy="276999"/>
          </a:xfrm>
          <a:prstGeom prst="rect">
            <a:avLst/>
          </a:prstGeom>
          <a:noFill/>
        </p:spPr>
        <p:txBody>
          <a:bodyPr wrap="square" rtlCol="0">
            <a:spAutoFit/>
          </a:bodyPr>
          <a:lstStyle/>
          <a:p>
            <a:pPr>
              <a:defRPr/>
            </a:pPr>
            <a:r>
              <a:rPr lang="en-GB" sz="600" b="0" i="0" u="none" strike="noStrike" dirty="0">
                <a:solidFill>
                  <a:schemeClr val="bg1"/>
                </a:solidFill>
                <a:latin typeface="Arial" panose="020B0604020202020204" pitchFamily="34" charset="0"/>
                <a:cs typeface="Arial" panose="020B0604020202020204" pitchFamily="34" charset="0"/>
              </a:rPr>
              <a:t>PACRI – </a:t>
            </a:r>
            <a:r>
              <a:rPr lang="en-GB" sz="600" b="0" i="0" dirty="0">
                <a:solidFill>
                  <a:schemeClr val="bg1"/>
                </a:solidFill>
                <a:latin typeface="Arial" panose="020B0604020202020204" pitchFamily="34" charset="0"/>
                <a:cs typeface="Arial" panose="020B0604020202020204" pitchFamily="34" charset="0"/>
              </a:rPr>
              <a:t>101188004 – Funded by the European Union. </a:t>
            </a:r>
            <a:r>
              <a:rPr lang="en-GB" sz="600" b="0" i="0" u="none" strike="noStrike" dirty="0">
                <a:solidFill>
                  <a:schemeClr val="bg1"/>
                </a:solidFill>
                <a:latin typeface="Arial" panose="020B0604020202020204" pitchFamily="34" charset="0"/>
              </a:rPr>
              <a:t>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GB" sz="525" dirty="0">
              <a:solidFill>
                <a:schemeClr val="bg1"/>
              </a:solidFill>
            </a:endParaRPr>
          </a:p>
        </p:txBody>
      </p:sp>
      <p:sp>
        <p:nvSpPr>
          <p:cNvPr id="4" name="TextBox 3"/>
          <p:cNvSpPr txBox="1"/>
          <p:nvPr userDrawn="1"/>
        </p:nvSpPr>
        <p:spPr bwMode="auto">
          <a:xfrm>
            <a:off x="162800" y="25605"/>
            <a:ext cx="1732995" cy="1338828"/>
          </a:xfrm>
          <a:prstGeom prst="rect">
            <a:avLst/>
          </a:prstGeom>
          <a:noFill/>
        </p:spPr>
        <p:txBody>
          <a:bodyPr wrap="square" rtlCol="0">
            <a:spAutoFit/>
          </a:bodyPr>
          <a:lstStyle/>
          <a:p>
            <a:pPr>
              <a:defRPr/>
            </a:pPr>
            <a:r>
              <a:rPr lang="en-GB" sz="4050" b="1">
                <a:solidFill>
                  <a:srgbClr val="2C3981"/>
                </a:solidFill>
              </a:rPr>
              <a:t>PACRI</a:t>
            </a:r>
            <a:endParaRPr/>
          </a:p>
        </p:txBody>
      </p:sp>
      <p:pic>
        <p:nvPicPr>
          <p:cNvPr id="5" name="Picture 4" descr="A flag with yellow stars in a circle&#10;&#10;AI-generated content may be incorrect."/>
          <p:cNvPicPr>
            <a:picLocks noChangeAspect="1"/>
          </p:cNvPicPr>
          <p:nvPr userDrawn="1"/>
        </p:nvPicPr>
        <p:blipFill>
          <a:blip r:embed="rId3"/>
          <a:stretch/>
        </p:blipFill>
        <p:spPr bwMode="auto">
          <a:xfrm>
            <a:off x="82952" y="4846124"/>
            <a:ext cx="383564" cy="253916"/>
          </a:xfrm>
          <a:prstGeom prst="rect">
            <a:avLst/>
          </a:prstGeom>
          <a:ln w="12700">
            <a:solidFill>
              <a:schemeClr val="bg1"/>
            </a:solidFill>
          </a:ln>
        </p:spPr>
      </p:pic>
      <p:pic>
        <p:nvPicPr>
          <p:cNvPr id="7" name="Picture 6" descr="A blue and yellow text with stars&#10;&#10;AI-generated content may be incorrect."/>
          <p:cNvPicPr>
            <a:picLocks noChangeAspect="1"/>
          </p:cNvPicPr>
          <p:nvPr userDrawn="1"/>
        </p:nvPicPr>
        <p:blipFill>
          <a:blip r:embed="rId4"/>
          <a:stretch/>
        </p:blipFill>
        <p:spPr bwMode="auto">
          <a:xfrm>
            <a:off x="6682582" y="104683"/>
            <a:ext cx="1143890" cy="517442"/>
          </a:xfrm>
          <a:prstGeom prst="rect">
            <a:avLst/>
          </a:prstGeom>
        </p:spPr>
      </p:pic>
      <p:pic>
        <p:nvPicPr>
          <p:cNvPr id="10" name="Picture 9" descr="A close up of a logo&#10;&#10;AI-generated content may be incorrect."/>
          <p:cNvPicPr>
            <a:picLocks noChangeAspect="1"/>
          </p:cNvPicPr>
          <p:nvPr userDrawn="1"/>
        </p:nvPicPr>
        <p:blipFill>
          <a:blip r:embed="rId5"/>
          <a:stretch/>
        </p:blipFill>
        <p:spPr bwMode="auto">
          <a:xfrm>
            <a:off x="8059196" y="180668"/>
            <a:ext cx="829560" cy="402613"/>
          </a:xfrm>
          <a:prstGeom prst="rect">
            <a:avLst/>
          </a:prstGeom>
        </p:spPr>
      </p:pic>
    </p:spTree>
    <p:extLst>
      <p:ext uri="{BB962C8B-B14F-4D97-AF65-F5344CB8AC3E}">
        <p14:creationId xmlns:p14="http://schemas.microsoft.com/office/powerpoint/2010/main" val="1544590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itle" preserve="1" userDrawn="1">
  <p:cSld name="2_Title Slide">
    <p:spTree>
      <p:nvGrpSpPr>
        <p:cNvPr id="1" name=""/>
        <p:cNvGrpSpPr/>
        <p:nvPr/>
      </p:nvGrpSpPr>
      <p:grpSpPr bwMode="auto">
        <a:xfrm>
          <a:off x="0" y="0"/>
          <a:ext cx="0" cy="0"/>
          <a:chOff x="0" y="0"/>
          <a:chExt cx="0" cy="0"/>
        </a:xfrm>
      </p:grpSpPr>
      <p:pic>
        <p:nvPicPr>
          <p:cNvPr id="12" name="Picture 11"/>
          <p:cNvPicPr>
            <a:picLocks noChangeAspect="1"/>
          </p:cNvPicPr>
          <p:nvPr userDrawn="1"/>
        </p:nvPicPr>
        <p:blipFill>
          <a:blip r:embed="rId2"/>
          <a:srcRect t="-217"/>
          <a:stretch/>
        </p:blipFill>
        <p:spPr bwMode="auto">
          <a:xfrm>
            <a:off x="0" y="718102"/>
            <a:ext cx="9144000" cy="4425398"/>
          </a:xfrm>
          <a:prstGeom prst="rect">
            <a:avLst/>
          </a:prstGeom>
        </p:spPr>
      </p:pic>
      <p:sp>
        <p:nvSpPr>
          <p:cNvPr id="2" name="Title 1"/>
          <p:cNvSpPr>
            <a:spLocks noGrp="1"/>
          </p:cNvSpPr>
          <p:nvPr>
            <p:ph type="ctrTitle"/>
          </p:nvPr>
        </p:nvSpPr>
        <p:spPr bwMode="auto">
          <a:xfrm>
            <a:off x="2417617" y="1883350"/>
            <a:ext cx="5860475" cy="782891"/>
          </a:xfrm>
        </p:spPr>
        <p:txBody>
          <a:bodyPr anchor="b">
            <a:normAutofit/>
          </a:bodyPr>
          <a:lstStyle>
            <a:lvl1pPr algn="l">
              <a:defRPr sz="3600" b="1">
                <a:solidFill>
                  <a:schemeClr val="bg1"/>
                </a:solidFill>
                <a:latin typeface="+mj-lt"/>
              </a:defRPr>
            </a:lvl1pPr>
          </a:lstStyle>
          <a:p>
            <a:pPr>
              <a:defRPr/>
            </a:pPr>
            <a:r>
              <a:rPr lang="en-US"/>
              <a:t>Click to edit Master title style</a:t>
            </a:r>
            <a:endParaRPr lang="en-GB"/>
          </a:p>
        </p:txBody>
      </p:sp>
      <p:sp>
        <p:nvSpPr>
          <p:cNvPr id="3" name="Subtitle 2"/>
          <p:cNvSpPr>
            <a:spLocks noGrp="1"/>
          </p:cNvSpPr>
          <p:nvPr>
            <p:ph type="subTitle" idx="1" hasCustomPrompt="1"/>
          </p:nvPr>
        </p:nvSpPr>
        <p:spPr bwMode="auto">
          <a:xfrm>
            <a:off x="2424543" y="2794073"/>
            <a:ext cx="5860475" cy="609708"/>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add author / institute</a:t>
            </a:r>
            <a:r>
              <a:rPr lang="en-GB"/>
              <a:t> and occasion</a:t>
            </a:r>
            <a:endParaRPr lang="en-US"/>
          </a:p>
        </p:txBody>
      </p:sp>
      <p:sp>
        <p:nvSpPr>
          <p:cNvPr id="8" name="Rectangle 3"/>
          <p:cNvSpPr>
            <a:spLocks noChangeArrowheads="1"/>
          </p:cNvSpPr>
          <p:nvPr userDrawn="1"/>
        </p:nvSpPr>
        <p:spPr bwMode="auto">
          <a:xfrm>
            <a:off x="220454" y="967946"/>
            <a:ext cx="2979946" cy="1477328"/>
          </a:xfrm>
          <a:prstGeom prst="rect">
            <a:avLst/>
          </a:prstGeom>
          <a:noFill/>
          <a:ln>
            <a:noFill/>
          </a:ln>
        </p:spPr>
        <p:txBody>
          <a:bodyPr wrap="square">
            <a:spAutoFit/>
          </a:bodyPr>
          <a:lstStyle/>
          <a:p>
            <a:pPr>
              <a:defRPr/>
            </a:pPr>
            <a:r>
              <a:rPr lang="en-GB" sz="1800">
                <a:solidFill>
                  <a:srgbClr val="3399FF"/>
                </a:solidFill>
                <a:latin typeface="Arial Narrow"/>
              </a:rPr>
              <a:t>PLASMA</a:t>
            </a:r>
            <a:endParaRPr/>
          </a:p>
          <a:p>
            <a:pPr>
              <a:defRPr/>
            </a:pPr>
            <a:r>
              <a:rPr lang="en-GB" sz="1800">
                <a:solidFill>
                  <a:srgbClr val="3399FF"/>
                </a:solidFill>
                <a:latin typeface="Arial Narrow"/>
              </a:rPr>
              <a:t>ACCELERATOR SYSTEMS </a:t>
            </a:r>
            <a:endParaRPr/>
          </a:p>
          <a:p>
            <a:pPr>
              <a:defRPr/>
            </a:pPr>
            <a:r>
              <a:rPr lang="en-GB" sz="1800">
                <a:solidFill>
                  <a:srgbClr val="33CCFF"/>
                </a:solidFill>
                <a:latin typeface="Arial Narrow"/>
              </a:rPr>
              <a:t>FOR COMPACT</a:t>
            </a:r>
            <a:endParaRPr/>
          </a:p>
          <a:p>
            <a:pPr>
              <a:defRPr/>
            </a:pPr>
            <a:r>
              <a:rPr lang="en-GB" sz="1800">
                <a:solidFill>
                  <a:schemeClr val="bg1"/>
                </a:solidFill>
                <a:latin typeface="Arial Narrow"/>
              </a:rPr>
              <a:t>RESEARCH INFRASTRUCTURES</a:t>
            </a:r>
            <a:endParaRPr/>
          </a:p>
        </p:txBody>
      </p:sp>
      <p:sp>
        <p:nvSpPr>
          <p:cNvPr id="25" name="TextBox 24"/>
          <p:cNvSpPr txBox="1"/>
          <p:nvPr userDrawn="1"/>
        </p:nvSpPr>
        <p:spPr bwMode="auto">
          <a:xfrm>
            <a:off x="115385" y="4797133"/>
            <a:ext cx="2588250" cy="415498"/>
          </a:xfrm>
          <a:prstGeom prst="rect">
            <a:avLst/>
          </a:prstGeom>
          <a:noFill/>
        </p:spPr>
        <p:txBody>
          <a:bodyPr wrap="square" rtlCol="0">
            <a:spAutoFit/>
          </a:bodyPr>
          <a:lstStyle/>
          <a:p>
            <a:pPr>
              <a:defRPr/>
            </a:pPr>
            <a:r>
              <a:rPr lang="en-GB" sz="525" b="0" i="0" u="none" strike="noStrike" dirty="0">
                <a:solidFill>
                  <a:schemeClr val="bg1"/>
                </a:solidFill>
                <a:latin typeface="Arial" panose="020B0604020202020204" pitchFamily="34" charset="0"/>
              </a:rPr>
              <a:t>PACRI – </a:t>
            </a:r>
            <a:r>
              <a:rPr lang="en-GB" sz="525" i="1" dirty="0">
                <a:solidFill>
                  <a:schemeClr val="bg1"/>
                </a:solidFill>
              </a:rPr>
              <a:t>101188004. </a:t>
            </a:r>
            <a:r>
              <a:rPr lang="en-GB" sz="525" b="0" i="0" u="none" strike="noStrike" dirty="0">
                <a:solidFill>
                  <a:schemeClr val="bg1"/>
                </a:solidFill>
                <a:latin typeface="Arial" panose="020B0604020202020204" pitchFamily="34" charset="0"/>
              </a:rPr>
              <a:t>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GB" sz="450" dirty="0">
              <a:solidFill>
                <a:schemeClr val="bg1"/>
              </a:solidFill>
            </a:endParaRPr>
          </a:p>
        </p:txBody>
      </p:sp>
      <p:sp>
        <p:nvSpPr>
          <p:cNvPr id="9" name="TextBox 8"/>
          <p:cNvSpPr txBox="1"/>
          <p:nvPr userDrawn="1"/>
        </p:nvSpPr>
        <p:spPr bwMode="auto">
          <a:xfrm>
            <a:off x="847344" y="4419112"/>
            <a:ext cx="1143382" cy="323165"/>
          </a:xfrm>
          <a:prstGeom prst="rect">
            <a:avLst/>
          </a:prstGeom>
          <a:noFill/>
        </p:spPr>
        <p:txBody>
          <a:bodyPr wrap="square" rtlCol="0">
            <a:spAutoFit/>
          </a:bodyPr>
          <a:lstStyle/>
          <a:p>
            <a:pPr>
              <a:defRPr/>
            </a:pPr>
            <a:r>
              <a:rPr lang="en-GB" sz="750" b="1">
                <a:solidFill>
                  <a:schemeClr val="bg1"/>
                </a:solidFill>
                <a:latin typeface="Arial"/>
                <a:cs typeface="Arial"/>
              </a:rPr>
              <a:t>Funded by </a:t>
            </a:r>
            <a:endParaRPr/>
          </a:p>
          <a:p>
            <a:pPr>
              <a:defRPr/>
            </a:pPr>
            <a:r>
              <a:rPr lang="en-GB" sz="750" b="1">
                <a:solidFill>
                  <a:schemeClr val="bg1"/>
                </a:solidFill>
                <a:latin typeface="Arial"/>
                <a:cs typeface="Arial"/>
              </a:rPr>
              <a:t>the European Union</a:t>
            </a:r>
            <a:endParaRPr/>
          </a:p>
        </p:txBody>
      </p:sp>
      <p:sp>
        <p:nvSpPr>
          <p:cNvPr id="4" name="TextBox 3"/>
          <p:cNvSpPr txBox="1"/>
          <p:nvPr userDrawn="1"/>
        </p:nvSpPr>
        <p:spPr bwMode="auto">
          <a:xfrm>
            <a:off x="162800" y="25605"/>
            <a:ext cx="1732995" cy="1338828"/>
          </a:xfrm>
          <a:prstGeom prst="rect">
            <a:avLst/>
          </a:prstGeom>
          <a:noFill/>
        </p:spPr>
        <p:txBody>
          <a:bodyPr wrap="square" rtlCol="0">
            <a:spAutoFit/>
          </a:bodyPr>
          <a:lstStyle/>
          <a:p>
            <a:pPr>
              <a:defRPr/>
            </a:pPr>
            <a:r>
              <a:rPr lang="en-GB" sz="4050" b="1">
                <a:solidFill>
                  <a:srgbClr val="2C3981"/>
                </a:solidFill>
              </a:rPr>
              <a:t>PACRI</a:t>
            </a:r>
            <a:endParaRPr/>
          </a:p>
        </p:txBody>
      </p:sp>
      <p:pic>
        <p:nvPicPr>
          <p:cNvPr id="5" name="Picture 4" descr="A flag with yellow stars in a circle&#10;&#10;AI-generated content may be incorrect."/>
          <p:cNvPicPr>
            <a:picLocks noChangeAspect="1"/>
          </p:cNvPicPr>
          <p:nvPr userDrawn="1"/>
        </p:nvPicPr>
        <p:blipFill>
          <a:blip r:embed="rId3"/>
          <a:stretch/>
        </p:blipFill>
        <p:spPr bwMode="auto">
          <a:xfrm>
            <a:off x="202546" y="4340221"/>
            <a:ext cx="604698" cy="400304"/>
          </a:xfrm>
          <a:prstGeom prst="rect">
            <a:avLst/>
          </a:prstGeom>
          <a:ln w="12700">
            <a:solidFill>
              <a:schemeClr val="bg1"/>
            </a:solidFill>
          </a:ln>
        </p:spPr>
      </p:pic>
      <p:pic>
        <p:nvPicPr>
          <p:cNvPr id="7" name="Picture 6" descr="A blue and yellow text with stars&#10;&#10;AI-generated content may be incorrect."/>
          <p:cNvPicPr>
            <a:picLocks noChangeAspect="1"/>
          </p:cNvPicPr>
          <p:nvPr userDrawn="1"/>
        </p:nvPicPr>
        <p:blipFill>
          <a:blip r:embed="rId4"/>
          <a:stretch/>
        </p:blipFill>
        <p:spPr bwMode="auto">
          <a:xfrm>
            <a:off x="6682582" y="104683"/>
            <a:ext cx="1143890" cy="517442"/>
          </a:xfrm>
          <a:prstGeom prst="rect">
            <a:avLst/>
          </a:prstGeom>
        </p:spPr>
      </p:pic>
      <p:pic>
        <p:nvPicPr>
          <p:cNvPr id="10" name="Picture 9" descr="A close up of a logo&#10;&#10;AI-generated content may be incorrect."/>
          <p:cNvPicPr>
            <a:picLocks noChangeAspect="1"/>
          </p:cNvPicPr>
          <p:nvPr userDrawn="1"/>
        </p:nvPicPr>
        <p:blipFill>
          <a:blip r:embed="rId5"/>
          <a:stretch/>
        </p:blipFill>
        <p:spPr bwMode="auto">
          <a:xfrm>
            <a:off x="8059196" y="180668"/>
            <a:ext cx="829560" cy="402613"/>
          </a:xfrm>
          <a:prstGeom prst="rect">
            <a:avLst/>
          </a:prstGeom>
        </p:spPr>
      </p:pic>
    </p:spTree>
    <p:extLst>
      <p:ext uri="{BB962C8B-B14F-4D97-AF65-F5344CB8AC3E}">
        <p14:creationId xmlns:p14="http://schemas.microsoft.com/office/powerpoint/2010/main" val="2555553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pic>
        <p:nvPicPr>
          <p:cNvPr id="21" name="Picture 20"/>
          <p:cNvPicPr>
            <a:picLocks noChangeAspect="1"/>
          </p:cNvPicPr>
          <p:nvPr userDrawn="1"/>
        </p:nvPicPr>
        <p:blipFill>
          <a:blip r:embed="rId2"/>
          <a:srcRect t="-1425"/>
          <a:stretch/>
        </p:blipFill>
        <p:spPr bwMode="auto">
          <a:xfrm>
            <a:off x="0" y="-13852"/>
            <a:ext cx="9144000" cy="770758"/>
          </a:xfrm>
          <a:prstGeom prst="rect">
            <a:avLst/>
          </a:prstGeom>
        </p:spPr>
      </p:pic>
      <p:pic>
        <p:nvPicPr>
          <p:cNvPr id="18" name="Picture 17"/>
          <p:cNvPicPr>
            <a:picLocks noChangeAspect="1"/>
          </p:cNvPicPr>
          <p:nvPr userDrawn="1"/>
        </p:nvPicPr>
        <p:blipFill>
          <a:blip r:embed="rId3"/>
          <a:srcRect b="-15"/>
          <a:stretch/>
        </p:blipFill>
        <p:spPr bwMode="auto">
          <a:xfrm>
            <a:off x="0" y="4843462"/>
            <a:ext cx="9144000" cy="300038"/>
          </a:xfrm>
          <a:prstGeom prst="rect">
            <a:avLst/>
          </a:prstGeom>
        </p:spPr>
      </p:pic>
      <p:sp>
        <p:nvSpPr>
          <p:cNvPr id="3" name="Content Placeholder 2"/>
          <p:cNvSpPr>
            <a:spLocks noGrp="1"/>
          </p:cNvSpPr>
          <p:nvPr>
            <p:ph idx="1"/>
          </p:nvPr>
        </p:nvSpPr>
        <p:spPr bwMode="auto">
          <a:xfrm>
            <a:off x="628650" y="1078461"/>
            <a:ext cx="7886700" cy="3554261"/>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12"/>
          </p:nvPr>
        </p:nvSpPr>
        <p:spPr bwMode="auto">
          <a:xfrm>
            <a:off x="6833755" y="4860592"/>
            <a:ext cx="2057400" cy="273844"/>
          </a:xfrm>
        </p:spPr>
        <p:txBody>
          <a:bodyPr/>
          <a:lstStyle>
            <a:lvl1pPr>
              <a:defRPr>
                <a:solidFill>
                  <a:schemeClr val="bg1"/>
                </a:solidFill>
              </a:defRPr>
            </a:lvl1pPr>
          </a:lstStyle>
          <a:p>
            <a:pPr>
              <a:defRPr/>
            </a:pPr>
            <a:fld id="{3A3A6714-3D1F-4857-9904-D935B84167FA}" type="slidenum">
              <a:rPr lang="en-GB"/>
              <a:t>‹#›</a:t>
            </a:fld>
            <a:endParaRPr lang="en-GB"/>
          </a:p>
        </p:txBody>
      </p:sp>
      <p:sp>
        <p:nvSpPr>
          <p:cNvPr id="2" name="Title 1"/>
          <p:cNvSpPr>
            <a:spLocks noGrp="1"/>
          </p:cNvSpPr>
          <p:nvPr>
            <p:ph type="title"/>
          </p:nvPr>
        </p:nvSpPr>
        <p:spPr bwMode="auto">
          <a:xfrm>
            <a:off x="1586346" y="0"/>
            <a:ext cx="5971310" cy="756906"/>
          </a:xfrm>
        </p:spPr>
        <p:txBody>
          <a:bodyPr>
            <a:normAutofit/>
          </a:bodyPr>
          <a:lstStyle>
            <a:lvl1pPr algn="ctr">
              <a:defRPr sz="2625" b="1">
                <a:solidFill>
                  <a:schemeClr val="bg1"/>
                </a:solidFill>
              </a:defRPr>
            </a:lvl1pPr>
          </a:lstStyle>
          <a:p>
            <a:pPr>
              <a:defRPr/>
            </a:pPr>
            <a:r>
              <a:rPr lang="en-US"/>
              <a:t>Click to edit Master title style</a:t>
            </a:r>
            <a:endParaRPr lang="en-GB"/>
          </a:p>
        </p:txBody>
      </p:sp>
      <p:sp>
        <p:nvSpPr>
          <p:cNvPr id="20" name="Footer Placeholder 19"/>
          <p:cNvSpPr>
            <a:spLocks noGrp="1"/>
          </p:cNvSpPr>
          <p:nvPr>
            <p:ph type="ftr" sz="quarter" idx="13"/>
          </p:nvPr>
        </p:nvSpPr>
        <p:spPr bwMode="auto">
          <a:xfrm>
            <a:off x="307908" y="4846929"/>
            <a:ext cx="3086100" cy="273844"/>
          </a:xfrm>
        </p:spPr>
        <p:txBody>
          <a:bodyPr/>
          <a:lstStyle>
            <a:lvl1pPr>
              <a:defRPr i="1">
                <a:solidFill>
                  <a:schemeClr val="bg1"/>
                </a:solidFill>
              </a:defRPr>
            </a:lvl1pPr>
          </a:lstStyle>
          <a:p>
            <a:pPr algn="l">
              <a:defRPr/>
            </a:pPr>
            <a:r>
              <a:rPr lang="en-GB"/>
              <a:t>Insert author and occasion</a:t>
            </a:r>
            <a:endParaRPr/>
          </a:p>
        </p:txBody>
      </p:sp>
      <p:sp>
        <p:nvSpPr>
          <p:cNvPr id="22" name="TextBox 21"/>
          <p:cNvSpPr txBox="1"/>
          <p:nvPr userDrawn="1"/>
        </p:nvSpPr>
        <p:spPr bwMode="auto">
          <a:xfrm>
            <a:off x="181085" y="18793"/>
            <a:ext cx="2309196" cy="715581"/>
          </a:xfrm>
          <a:prstGeom prst="rect">
            <a:avLst/>
          </a:prstGeom>
          <a:noFill/>
        </p:spPr>
        <p:txBody>
          <a:bodyPr wrap="square" rtlCol="0">
            <a:spAutoFit/>
          </a:bodyPr>
          <a:lstStyle/>
          <a:p>
            <a:pPr>
              <a:defRPr/>
            </a:pPr>
            <a:r>
              <a:rPr lang="en-GB" sz="4050" b="1">
                <a:solidFill>
                  <a:schemeClr val="bg1"/>
                </a:solidFill>
              </a:rPr>
              <a:t>PACRI</a:t>
            </a:r>
            <a:endParaRPr/>
          </a:p>
        </p:txBody>
      </p:sp>
      <p:sp>
        <p:nvSpPr>
          <p:cNvPr id="7" name="TextBox 6"/>
          <p:cNvSpPr txBox="1"/>
          <p:nvPr userDrawn="1"/>
        </p:nvSpPr>
        <p:spPr bwMode="auto">
          <a:xfrm>
            <a:off x="8158166" y="439819"/>
            <a:ext cx="885824" cy="369332"/>
          </a:xfrm>
          <a:prstGeom prst="rect">
            <a:avLst/>
          </a:prstGeom>
          <a:noFill/>
        </p:spPr>
        <p:txBody>
          <a:bodyPr wrap="square" rtlCol="0">
            <a:spAutoFit/>
          </a:bodyPr>
          <a:lstStyle/>
          <a:p>
            <a:pPr algn="ctr">
              <a:defRPr/>
            </a:pPr>
            <a:r>
              <a:rPr lang="en-GB" sz="600" b="1">
                <a:solidFill>
                  <a:schemeClr val="bg1"/>
                </a:solidFill>
                <a:latin typeface="Arial"/>
                <a:cs typeface="Arial"/>
              </a:rPr>
              <a:t>Funded by </a:t>
            </a:r>
            <a:endParaRPr/>
          </a:p>
          <a:p>
            <a:pPr algn="ctr">
              <a:defRPr/>
            </a:pPr>
            <a:r>
              <a:rPr lang="en-GB" sz="600" b="1">
                <a:solidFill>
                  <a:schemeClr val="bg1"/>
                </a:solidFill>
                <a:latin typeface="Arial"/>
                <a:cs typeface="Arial"/>
              </a:rPr>
              <a:t>the European Union</a:t>
            </a:r>
            <a:endParaRPr/>
          </a:p>
        </p:txBody>
      </p:sp>
      <p:pic>
        <p:nvPicPr>
          <p:cNvPr id="8" name="Picture 7" descr="A flag with yellow stars in a circle&#10;&#10;AI-generated content may be incorrect."/>
          <p:cNvPicPr>
            <a:picLocks noChangeAspect="1"/>
          </p:cNvPicPr>
          <p:nvPr userDrawn="1"/>
        </p:nvPicPr>
        <p:blipFill>
          <a:blip r:embed="rId4"/>
          <a:stretch/>
        </p:blipFill>
        <p:spPr bwMode="auto">
          <a:xfrm>
            <a:off x="8358521" y="101478"/>
            <a:ext cx="485115" cy="321141"/>
          </a:xfrm>
          <a:prstGeom prst="rect">
            <a:avLst/>
          </a:prstGeom>
          <a:ln w="12700">
            <a:solidFill>
              <a:schemeClr val="bg1"/>
            </a:solidFill>
          </a:ln>
        </p:spPr>
      </p:pic>
    </p:spTree>
    <p:extLst>
      <p:ext uri="{BB962C8B-B14F-4D97-AF65-F5344CB8AC3E}">
        <p14:creationId xmlns:p14="http://schemas.microsoft.com/office/powerpoint/2010/main" val="38741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bg>
      <p:bgPr>
        <a:solidFill>
          <a:srgbClr val="2C3981"/>
        </a:solidFill>
        <a:effectLst/>
      </p:bgPr>
    </p:bg>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pic>
        <p:nvPicPr>
          <p:cNvPr id="12" name="Picture 11"/>
          <p:cNvPicPr>
            <a:picLocks noChangeAspect="1"/>
          </p:cNvPicPr>
          <p:nvPr userDrawn="1"/>
        </p:nvPicPr>
        <p:blipFill>
          <a:blip r:embed="rId2"/>
          <a:srcRect t="-1425"/>
          <a:stretch/>
        </p:blipFill>
        <p:spPr bwMode="auto">
          <a:xfrm>
            <a:off x="0" y="-13852"/>
            <a:ext cx="9144000" cy="770758"/>
          </a:xfrm>
          <a:prstGeom prst="rect">
            <a:avLst/>
          </a:prstGeom>
        </p:spPr>
      </p:pic>
      <p:sp>
        <p:nvSpPr>
          <p:cNvPr id="16" name="TextBox 15"/>
          <p:cNvSpPr txBox="1"/>
          <p:nvPr userDrawn="1"/>
        </p:nvSpPr>
        <p:spPr bwMode="auto">
          <a:xfrm>
            <a:off x="156766" y="25278"/>
            <a:ext cx="2153554" cy="715581"/>
          </a:xfrm>
          <a:prstGeom prst="rect">
            <a:avLst/>
          </a:prstGeom>
          <a:noFill/>
        </p:spPr>
        <p:txBody>
          <a:bodyPr wrap="square" rtlCol="0">
            <a:spAutoFit/>
          </a:bodyPr>
          <a:lstStyle/>
          <a:p>
            <a:pPr>
              <a:defRPr/>
            </a:pPr>
            <a:r>
              <a:rPr lang="en-GB" sz="4050" b="1">
                <a:solidFill>
                  <a:schemeClr val="bg1"/>
                </a:solidFill>
              </a:rPr>
              <a:t>PACRI</a:t>
            </a:r>
            <a:endParaRPr/>
          </a:p>
        </p:txBody>
      </p:sp>
      <p:pic>
        <p:nvPicPr>
          <p:cNvPr id="17" name="Picture 16"/>
          <p:cNvPicPr>
            <a:picLocks noChangeAspect="1"/>
          </p:cNvPicPr>
          <p:nvPr userDrawn="1"/>
        </p:nvPicPr>
        <p:blipFill>
          <a:blip r:embed="rId3"/>
          <a:srcRect b="-15"/>
          <a:stretch/>
        </p:blipFill>
        <p:spPr bwMode="auto">
          <a:xfrm>
            <a:off x="0" y="4843462"/>
            <a:ext cx="9144000" cy="300038"/>
          </a:xfrm>
          <a:prstGeom prst="rect">
            <a:avLst/>
          </a:prstGeom>
        </p:spPr>
      </p:pic>
      <p:sp>
        <p:nvSpPr>
          <p:cNvPr id="18" name="Slide Number Placeholder 5"/>
          <p:cNvSpPr>
            <a:spLocks noGrp="1"/>
          </p:cNvSpPr>
          <p:nvPr>
            <p:ph type="sldNum" sz="quarter" idx="12"/>
          </p:nvPr>
        </p:nvSpPr>
        <p:spPr bwMode="auto">
          <a:xfrm>
            <a:off x="6833755" y="4860592"/>
            <a:ext cx="2057400" cy="273844"/>
          </a:xfrm>
        </p:spPr>
        <p:txBody>
          <a:bodyPr/>
          <a:lstStyle>
            <a:lvl1pPr>
              <a:defRPr>
                <a:solidFill>
                  <a:schemeClr val="bg1"/>
                </a:solidFill>
              </a:defRPr>
            </a:lvl1pPr>
          </a:lstStyle>
          <a:p>
            <a:pPr>
              <a:defRPr/>
            </a:pPr>
            <a:fld id="{3A3A6714-3D1F-4857-9904-D935B84167FA}" type="slidenum">
              <a:rPr lang="en-GB"/>
              <a:t>‹#›</a:t>
            </a:fld>
            <a:endParaRPr lang="en-GB"/>
          </a:p>
        </p:txBody>
      </p:sp>
      <p:sp>
        <p:nvSpPr>
          <p:cNvPr id="19" name="Footer Placeholder 19"/>
          <p:cNvSpPr>
            <a:spLocks noGrp="1"/>
          </p:cNvSpPr>
          <p:nvPr>
            <p:ph type="ftr" sz="quarter" idx="13"/>
          </p:nvPr>
        </p:nvSpPr>
        <p:spPr bwMode="auto">
          <a:xfrm>
            <a:off x="307908" y="4846929"/>
            <a:ext cx="3086100" cy="273844"/>
          </a:xfrm>
        </p:spPr>
        <p:txBody>
          <a:bodyPr/>
          <a:lstStyle>
            <a:lvl1pPr>
              <a:defRPr i="1">
                <a:solidFill>
                  <a:schemeClr val="bg1"/>
                </a:solidFill>
              </a:defRPr>
            </a:lvl1pPr>
          </a:lstStyle>
          <a:p>
            <a:pPr algn="l">
              <a:defRPr/>
            </a:pPr>
            <a:r>
              <a:rPr lang="en-GB"/>
              <a:t>Insert author and occasion</a:t>
            </a:r>
            <a:endParaRPr/>
          </a:p>
        </p:txBody>
      </p:sp>
      <p:sp>
        <p:nvSpPr>
          <p:cNvPr id="21" name="Title 1"/>
          <p:cNvSpPr>
            <a:spLocks noGrp="1"/>
          </p:cNvSpPr>
          <p:nvPr>
            <p:ph type="title"/>
          </p:nvPr>
        </p:nvSpPr>
        <p:spPr bwMode="auto">
          <a:xfrm>
            <a:off x="1586346" y="-125558"/>
            <a:ext cx="5971310" cy="994172"/>
          </a:xfrm>
        </p:spPr>
        <p:txBody>
          <a:bodyPr>
            <a:normAutofit/>
          </a:bodyPr>
          <a:lstStyle>
            <a:lvl1pPr algn="ctr">
              <a:defRPr sz="2625" b="1">
                <a:solidFill>
                  <a:schemeClr val="bg1"/>
                </a:solidFill>
              </a:defRPr>
            </a:lvl1pPr>
          </a:lstStyle>
          <a:p>
            <a:pPr>
              <a:defRPr/>
            </a:pPr>
            <a:r>
              <a:rPr lang="en-US"/>
              <a:t>Click to edit Master title style</a:t>
            </a:r>
            <a:endParaRPr lang="en-GB"/>
          </a:p>
        </p:txBody>
      </p:sp>
      <p:sp>
        <p:nvSpPr>
          <p:cNvPr id="2" name="TextBox 1"/>
          <p:cNvSpPr txBox="1"/>
          <p:nvPr userDrawn="1"/>
        </p:nvSpPr>
        <p:spPr bwMode="auto">
          <a:xfrm>
            <a:off x="8158166" y="439819"/>
            <a:ext cx="885824" cy="369332"/>
          </a:xfrm>
          <a:prstGeom prst="rect">
            <a:avLst/>
          </a:prstGeom>
          <a:noFill/>
        </p:spPr>
        <p:txBody>
          <a:bodyPr wrap="square" rtlCol="0">
            <a:spAutoFit/>
          </a:bodyPr>
          <a:lstStyle/>
          <a:p>
            <a:pPr algn="ctr">
              <a:defRPr/>
            </a:pPr>
            <a:r>
              <a:rPr lang="en-GB" sz="600" b="1">
                <a:solidFill>
                  <a:schemeClr val="bg1"/>
                </a:solidFill>
                <a:latin typeface="Arial"/>
                <a:cs typeface="Arial"/>
              </a:rPr>
              <a:t>Funded by </a:t>
            </a:r>
            <a:endParaRPr/>
          </a:p>
          <a:p>
            <a:pPr algn="ctr">
              <a:defRPr/>
            </a:pPr>
            <a:r>
              <a:rPr lang="en-GB" sz="600" b="1">
                <a:solidFill>
                  <a:schemeClr val="bg1"/>
                </a:solidFill>
                <a:latin typeface="Arial"/>
                <a:cs typeface="Arial"/>
              </a:rPr>
              <a:t>the European Union</a:t>
            </a:r>
            <a:endParaRPr/>
          </a:p>
        </p:txBody>
      </p:sp>
      <p:pic>
        <p:nvPicPr>
          <p:cNvPr id="4" name="Picture 3" descr="A flag with yellow stars in a circle&#10;&#10;AI-generated content may be incorrect."/>
          <p:cNvPicPr>
            <a:picLocks noChangeAspect="1"/>
          </p:cNvPicPr>
          <p:nvPr userDrawn="1"/>
        </p:nvPicPr>
        <p:blipFill>
          <a:blip r:embed="rId4"/>
          <a:stretch/>
        </p:blipFill>
        <p:spPr bwMode="auto">
          <a:xfrm>
            <a:off x="8358521" y="101478"/>
            <a:ext cx="485115" cy="321141"/>
          </a:xfrm>
          <a:prstGeom prst="rect">
            <a:avLst/>
          </a:prstGeom>
          <a:ln w="12700">
            <a:solidFill>
              <a:schemeClr val="bg1"/>
            </a:solidFill>
          </a:ln>
        </p:spPr>
      </p:pic>
    </p:spTree>
    <p:extLst>
      <p:ext uri="{BB962C8B-B14F-4D97-AF65-F5344CB8AC3E}">
        <p14:creationId xmlns:p14="http://schemas.microsoft.com/office/powerpoint/2010/main" val="2604750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463794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20979"/>
            <a:ext cx="9144000" cy="53644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2417618" y="1454725"/>
            <a:ext cx="5860475" cy="782891"/>
          </a:xfrm>
        </p:spPr>
        <p:txBody>
          <a:bodyPr anchor="b">
            <a:normAutofit/>
          </a:bodyPr>
          <a:lstStyle>
            <a:lvl1pPr algn="l">
              <a:defRPr sz="27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2424544" y="2365448"/>
            <a:ext cx="5860475" cy="609708"/>
          </a:xfrm>
        </p:spPr>
        <p:txBody>
          <a:bodyPr/>
          <a:lstStyle>
            <a:lvl1pPr marL="0" indent="0" algn="l">
              <a:buNone/>
              <a:defRPr sz="1350">
                <a:solidFill>
                  <a:srgbClr val="FFC000"/>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20456" y="282146"/>
            <a:ext cx="209111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350">
                <a:solidFill>
                  <a:srgbClr val="3399FF"/>
                </a:solidFill>
                <a:latin typeface="Arial Narrow" pitchFamily="34" charset="0"/>
              </a:rPr>
              <a:t>EUROPEAN</a:t>
            </a:r>
          </a:p>
          <a:p>
            <a:r>
              <a:rPr lang="en-GB" altLang="en-US" sz="1350">
                <a:solidFill>
                  <a:srgbClr val="33CCFF"/>
                </a:solidFill>
                <a:latin typeface="Arial Narrow" pitchFamily="34" charset="0"/>
              </a:rPr>
              <a:t>PLASMA RESEARCH</a:t>
            </a:r>
          </a:p>
          <a:p>
            <a:r>
              <a:rPr lang="en-GB" altLang="en-US" sz="1350">
                <a:solidFill>
                  <a:srgbClr val="33CCFF"/>
                </a:solidFill>
                <a:latin typeface="Arial Narrow" pitchFamily="34" charset="0"/>
              </a:rPr>
              <a:t>ACCELERATOR WITH</a:t>
            </a:r>
          </a:p>
          <a:p>
            <a:r>
              <a:rPr lang="en-GB" altLang="en-US" sz="1350">
                <a:solidFill>
                  <a:schemeClr val="bg1"/>
                </a:solidFill>
                <a:latin typeface="Arial Narrow" pitchFamily="34" charset="0"/>
              </a:rPr>
              <a:t>EXCELLENCE IN</a:t>
            </a:r>
          </a:p>
          <a:p>
            <a:r>
              <a:rPr lang="en-GB" altLang="en-US" sz="135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07998" y="205167"/>
            <a:ext cx="2091113" cy="945925"/>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300573" y="2715746"/>
            <a:ext cx="864098" cy="3024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731182" y="4716033"/>
            <a:ext cx="2482100" cy="300082"/>
          </a:xfrm>
          <a:prstGeom prst="rect">
            <a:avLst/>
          </a:prstGeom>
          <a:noFill/>
        </p:spPr>
        <p:txBody>
          <a:bodyPr wrap="square" rtlCol="0">
            <a:spAutoFit/>
          </a:bodyPr>
          <a:lstStyle/>
          <a:p>
            <a:r>
              <a:rPr lang="en-GB" sz="450">
                <a:solidFill>
                  <a:schemeClr val="bg1"/>
                </a:solidFill>
              </a:rPr>
              <a:t>This project has received funding from the European Union´s Horizon Europe research and innovation programme under grant agreement </a:t>
            </a:r>
          </a:p>
          <a:p>
            <a:r>
              <a:rPr lang="en-GB" sz="45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331576" y="3907760"/>
            <a:ext cx="2802095" cy="640308"/>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31575" y="4754646"/>
            <a:ext cx="407862" cy="270000"/>
          </a:xfrm>
          <a:prstGeom prst="rect">
            <a:avLst/>
          </a:prstGeom>
        </p:spPr>
      </p:pic>
    </p:spTree>
    <p:extLst>
      <p:ext uri="{BB962C8B-B14F-4D97-AF65-F5344CB8AC3E}">
        <p14:creationId xmlns:p14="http://schemas.microsoft.com/office/powerpoint/2010/main" val="20177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025" baseline="0">
                <a:solidFill>
                  <a:srgbClr val="AB2E27"/>
                </a:solidFill>
              </a:defRPr>
            </a:lvl1pPr>
          </a:lstStyle>
          <a:p>
            <a:r>
              <a:rPr lang="it-IT" dirty="0"/>
              <a:t>Fare clic per modificare lo stile del titolo dello schema</a:t>
            </a:r>
          </a:p>
        </p:txBody>
      </p:sp>
      <p:sp>
        <p:nvSpPr>
          <p:cNvPr id="3" name="Segnaposto contenuto 2"/>
          <p:cNvSpPr>
            <a:spLocks noGrp="1"/>
          </p:cNvSpPr>
          <p:nvPr>
            <p:ph idx="1"/>
          </p:nvPr>
        </p:nvSpPr>
        <p:spPr/>
        <p:txBody>
          <a:bodyPr/>
          <a:lstStyle>
            <a:lvl1pPr>
              <a:defRPr sz="1350" baseline="0">
                <a:solidFill>
                  <a:schemeClr val="tx1">
                    <a:lumMod val="85000"/>
                    <a:lumOff val="15000"/>
                  </a:schemeClr>
                </a:solidFill>
                <a:latin typeface="Arial" panose="020B0604020202020204" pitchFamily="34" charset="0"/>
              </a:defRPr>
            </a:lvl1pPr>
            <a:lvl2pPr>
              <a:defRPr baseline="0">
                <a:solidFill>
                  <a:schemeClr val="tx1">
                    <a:lumMod val="85000"/>
                    <a:lumOff val="15000"/>
                  </a:schemeClr>
                </a:solidFill>
                <a:latin typeface="Arial" panose="020B0604020202020204" pitchFamily="34" charset="0"/>
              </a:defRPr>
            </a:lvl2pPr>
            <a:lvl3pPr>
              <a:defRPr baseline="0">
                <a:solidFill>
                  <a:schemeClr val="tx1">
                    <a:lumMod val="85000"/>
                    <a:lumOff val="15000"/>
                  </a:schemeClr>
                </a:solidFill>
                <a:latin typeface="Arial" panose="020B0604020202020204" pitchFamily="34" charset="0"/>
              </a:defRPr>
            </a:lvl3pPr>
            <a:lvl4pPr>
              <a:defRPr baseline="0">
                <a:solidFill>
                  <a:schemeClr val="tx1">
                    <a:lumMod val="85000"/>
                    <a:lumOff val="15000"/>
                  </a:schemeClr>
                </a:solidFill>
                <a:latin typeface="Arial" panose="020B0604020202020204" pitchFamily="34" charset="0"/>
              </a:defRPr>
            </a:lvl4pPr>
            <a:lvl5pPr>
              <a:defRPr baseline="0">
                <a:solidFill>
                  <a:schemeClr val="tx1">
                    <a:lumMod val="85000"/>
                    <a:lumOff val="15000"/>
                  </a:schemeClr>
                </a:solidFill>
                <a:latin typeface="Arial" panose="020B060402020202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873150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4846931"/>
            <a:ext cx="9144000" cy="30117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15275"/>
            <a:ext cx="9144000" cy="60234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6833755" y="4860594"/>
            <a:ext cx="2057400" cy="273844"/>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908" y="62842"/>
            <a:ext cx="1065856" cy="457935"/>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1586347" y="-204139"/>
            <a:ext cx="5971310" cy="994172"/>
          </a:xfrm>
        </p:spPr>
        <p:txBody>
          <a:bodyPr>
            <a:normAutofit/>
          </a:bodyPr>
          <a:lstStyle>
            <a:lvl1pPr algn="ctr">
              <a:defRPr sz="1969"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307908" y="4846931"/>
            <a:ext cx="3086100" cy="273844"/>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8706" y="39359"/>
            <a:ext cx="503045" cy="333011"/>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8378825" y="379975"/>
            <a:ext cx="600075" cy="196336"/>
          </a:xfrm>
          <a:prstGeom prst="rect">
            <a:avLst/>
          </a:prstGeom>
          <a:noFill/>
        </p:spPr>
        <p:txBody>
          <a:bodyPr wrap="square" rtlCol="0">
            <a:spAutoFit/>
          </a:bodyPr>
          <a:lstStyle/>
          <a:p>
            <a:r>
              <a:rPr lang="en-GB" sz="338">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2030355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52015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275111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629841" y="273846"/>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14749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82310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948821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224290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5428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94960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6543676" y="273843"/>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628651"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6421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282305"/>
            <a:ext cx="7886700" cy="2139553"/>
          </a:xfrm>
        </p:spPr>
        <p:txBody>
          <a:bodyPr anchor="b"/>
          <a:lstStyle>
            <a:lvl1pPr>
              <a:defRPr sz="3375">
                <a:solidFill>
                  <a:srgbClr val="AB2E27"/>
                </a:solidFill>
              </a:defRPr>
            </a:lvl1pPr>
          </a:lstStyle>
          <a:p>
            <a:r>
              <a:rPr lang="it-IT" dirty="0"/>
              <a:t>Fare clic per modificare lo stile del titolo dello schema</a:t>
            </a:r>
          </a:p>
        </p:txBody>
      </p:sp>
      <p:sp>
        <p:nvSpPr>
          <p:cNvPr id="3" name="Segnaposto testo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2331542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1"/>
            <a:ext cx="9180000" cy="5159864"/>
          </a:xfrm>
          <a:prstGeom prst="rect">
            <a:avLst/>
          </a:prstGeom>
        </p:spPr>
      </p:pic>
      <p:sp>
        <p:nvSpPr>
          <p:cNvPr id="12" name="Espace réservé du texte 11"/>
          <p:cNvSpPr>
            <a:spLocks noGrp="1"/>
          </p:cNvSpPr>
          <p:nvPr>
            <p:ph type="body" sz="quarter" idx="13" hasCustomPrompt="1"/>
          </p:nvPr>
        </p:nvSpPr>
        <p:spPr>
          <a:xfrm>
            <a:off x="799825" y="1498355"/>
            <a:ext cx="5552143" cy="927177"/>
          </a:xfrm>
          <a:prstGeom prst="rect">
            <a:avLst/>
          </a:prstGeom>
        </p:spPr>
        <p:txBody>
          <a:bodyPr vert="horz" wrap="square" lIns="0" tIns="0" rIns="0" bIns="0" anchor="ctr">
            <a:spAutoFit/>
          </a:bodyPr>
          <a:lstStyle>
            <a:lvl1pPr algn="l">
              <a:buFontTx/>
              <a:buNone/>
              <a:defRPr sz="3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799825" y="3206584"/>
            <a:ext cx="5552143" cy="283658"/>
          </a:xfrm>
          <a:prstGeom prst="rect">
            <a:avLst/>
          </a:prstGeom>
        </p:spPr>
        <p:txBody>
          <a:bodyPr vert="horz" lIns="0" tIns="0" rIns="0" bIns="0" anchor="ctr">
            <a:normAutofit/>
          </a:bodyPr>
          <a:lstStyle>
            <a:lvl1pPr algn="l">
              <a:buNone/>
              <a:defRPr sz="15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799825" y="2660384"/>
            <a:ext cx="5552143" cy="399833"/>
          </a:xfrm>
          <a:prstGeom prst="rect">
            <a:avLst/>
          </a:prstGeom>
        </p:spPr>
        <p:txBody>
          <a:bodyPr vert="horz" lIns="0" tIns="0" rIns="0" bIns="0" anchor="ctr"/>
          <a:lstStyle>
            <a:lvl1pPr algn="l">
              <a:buFontTx/>
              <a:buNone/>
              <a:defRPr sz="225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a:stretch>
            <a:fillRect/>
          </a:stretch>
        </p:blipFill>
        <p:spPr>
          <a:xfrm>
            <a:off x="265314" y="4064818"/>
            <a:ext cx="1171800" cy="66845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601" y="418789"/>
            <a:ext cx="486054" cy="324036"/>
          </a:xfrm>
          <a:prstGeom prst="rect">
            <a:avLst/>
          </a:prstGeom>
        </p:spPr>
      </p:pic>
      <p:sp>
        <p:nvSpPr>
          <p:cNvPr id="10" name="Rectangle 9"/>
          <p:cNvSpPr/>
          <p:nvPr userDrawn="1"/>
        </p:nvSpPr>
        <p:spPr>
          <a:xfrm>
            <a:off x="1342660" y="457858"/>
            <a:ext cx="7009760" cy="245901"/>
          </a:xfrm>
          <a:prstGeom prst="rect">
            <a:avLst/>
          </a:prstGeom>
        </p:spPr>
        <p:txBody>
          <a:bodyPr wrap="square" anchor="ctr">
            <a:spAutoFit/>
          </a:bodyPr>
          <a:lstStyle/>
          <a:p>
            <a:pPr algn="l">
              <a:lnSpc>
                <a:spcPct val="150000"/>
              </a:lnSpc>
            </a:pPr>
            <a:r>
              <a:rPr lang="en-GB" sz="750" b="0" i="0" kern="120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912851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1"/>
            <a:ext cx="9180000" cy="5159864"/>
          </a:xfrm>
          <a:prstGeom prst="rect">
            <a:avLst/>
          </a:prstGeom>
        </p:spPr>
      </p:pic>
      <p:sp>
        <p:nvSpPr>
          <p:cNvPr id="11" name="Rectangle 10"/>
          <p:cNvSpPr/>
          <p:nvPr userDrawn="1"/>
        </p:nvSpPr>
        <p:spPr>
          <a:xfrm>
            <a:off x="0" y="0"/>
            <a:ext cx="9180000" cy="5159700"/>
          </a:xfrm>
          <a:prstGeom prst="rect">
            <a:avLst/>
          </a:prstGeom>
          <a:blipFill dpi="0" rotWithShape="1">
            <a:blip r:embed="rId3">
              <a:alphaModFix amt="20000"/>
            </a:blip>
            <a:srcRect/>
            <a:stretch>
              <a:fillRect t="-9305" b="-930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4"/>
          <a:stretch>
            <a:fillRect/>
          </a:stretch>
        </p:blipFill>
        <p:spPr>
          <a:xfrm>
            <a:off x="258591" y="417630"/>
            <a:ext cx="1598716" cy="91198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8650" y="4362223"/>
            <a:ext cx="486054" cy="324036"/>
          </a:xfrm>
          <a:prstGeom prst="rect">
            <a:avLst/>
          </a:prstGeom>
        </p:spPr>
      </p:pic>
      <p:sp>
        <p:nvSpPr>
          <p:cNvPr id="10" name="Rectangle 9"/>
          <p:cNvSpPr/>
          <p:nvPr userDrawn="1"/>
        </p:nvSpPr>
        <p:spPr>
          <a:xfrm>
            <a:off x="1338711" y="4314729"/>
            <a:ext cx="3773350" cy="419025"/>
          </a:xfrm>
          <a:prstGeom prst="rect">
            <a:avLst/>
          </a:prstGeom>
        </p:spPr>
        <p:txBody>
          <a:bodyPr wrap="square" anchor="ctr">
            <a:spAutoFit/>
          </a:bodyPr>
          <a:lstStyle/>
          <a:p>
            <a:pPr algn="l">
              <a:lnSpc>
                <a:spcPct val="150000"/>
              </a:lnSpc>
            </a:pPr>
            <a:r>
              <a:rPr lang="en-GB" sz="750" b="0" i="0" kern="120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03753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p:nvPr>
        </p:nvSpPr>
        <p:spPr>
          <a:xfrm>
            <a:off x="628650" y="1369220"/>
            <a:ext cx="78867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11"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5" y="2445990"/>
            <a:ext cx="5171633" cy="25152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3460271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628650" y="1369220"/>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14"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5" y="2445990"/>
            <a:ext cx="5171633" cy="25152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1993690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0">
                <a:latin typeface="Montserrat SemiBold" panose="00000700000000000000" pitchFamily="2"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add subtitle</a:t>
            </a:r>
          </a:p>
        </p:txBody>
      </p:sp>
      <p:sp>
        <p:nvSpPr>
          <p:cNvPr id="4" name="Content Placeholder 3"/>
          <p:cNvSpPr>
            <a:spLocks noGrp="1"/>
          </p:cNvSpPr>
          <p:nvPr>
            <p:ph sz="half" idx="2"/>
          </p:nvPr>
        </p:nvSpPr>
        <p:spPr>
          <a:xfrm>
            <a:off x="629842" y="1878807"/>
            <a:ext cx="3868340"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1" y="1260872"/>
            <a:ext cx="3887391" cy="617934"/>
          </a:xfrm>
        </p:spPr>
        <p:txBody>
          <a:bodyPr anchor="b"/>
          <a:lstStyle>
            <a:lvl1pPr marL="0" indent="0">
              <a:buNone/>
              <a:defRPr sz="1800" b="0">
                <a:latin typeface="Montserrat SemiBold" panose="00000700000000000000" pitchFamily="2"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add subtitle</a:t>
            </a:r>
          </a:p>
        </p:txBody>
      </p:sp>
      <p:sp>
        <p:nvSpPr>
          <p:cNvPr id="6" name="Content Placeholder 5"/>
          <p:cNvSpPr>
            <a:spLocks noGrp="1"/>
          </p:cNvSpPr>
          <p:nvPr>
            <p:ph sz="quarter" idx="4"/>
          </p:nvPr>
        </p:nvSpPr>
        <p:spPr>
          <a:xfrm>
            <a:off x="4629151" y="1878807"/>
            <a:ext cx="3887391"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16"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5" y="2445990"/>
            <a:ext cx="5171633" cy="25152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3157704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3" name="Content Placeholder 2"/>
          <p:cNvSpPr>
            <a:spLocks noGrp="1"/>
          </p:cNvSpPr>
          <p:nvPr>
            <p:ph idx="1"/>
          </p:nvPr>
        </p:nvSpPr>
        <p:spPr>
          <a:xfrm>
            <a:off x="3887391" y="342902"/>
            <a:ext cx="4629150" cy="384614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49"/>
            <a:ext cx="2949178" cy="2646000"/>
          </a:xfrm>
        </p:spPr>
        <p:txBody>
          <a:bodyPr>
            <a:normAutofit/>
          </a:bodyPr>
          <a:lstStyle>
            <a:lvl1pPr marL="0" indent="0">
              <a:buNone/>
              <a:defRPr sz="15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13"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14"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5" y="2445990"/>
            <a:ext cx="5171633" cy="25152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1565974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4062" y="342900"/>
            <a:ext cx="4631288" cy="3837626"/>
          </a:xfrm>
        </p:spPr>
        <p:txBody>
          <a:bodyPr>
            <a:normAutofit/>
          </a:bodyPr>
          <a:lstStyle>
            <a:lvl1pPr marL="0" indent="0">
              <a:buNone/>
              <a:defRPr sz="225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5"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16" name="Text Placeholder 3"/>
          <p:cNvSpPr>
            <a:spLocks noGrp="1"/>
          </p:cNvSpPr>
          <p:nvPr>
            <p:ph type="body" sz="half" idx="2"/>
          </p:nvPr>
        </p:nvSpPr>
        <p:spPr>
          <a:xfrm>
            <a:off x="629841" y="1543051"/>
            <a:ext cx="2949178" cy="2637476"/>
          </a:xfrm>
        </p:spPr>
        <p:txBody>
          <a:bodyPr>
            <a:normAutofit/>
          </a:bodyPr>
          <a:lstStyle>
            <a:lvl1pPr marL="0" indent="0">
              <a:buNone/>
              <a:defRPr sz="15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12"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18"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2031435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331640" y="951570"/>
            <a:ext cx="7020780" cy="2934630"/>
          </a:xfrm>
        </p:spPr>
        <p:txBody>
          <a:bodyPr>
            <a:normAutofit/>
          </a:bodyPr>
          <a:lstStyle>
            <a:lvl1pPr marL="0" indent="0">
              <a:buNone/>
              <a:defRPr sz="225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GB"/>
          </a:p>
        </p:txBody>
      </p:sp>
      <p:sp>
        <p:nvSpPr>
          <p:cNvPr id="4" name="Espace réservé du texte 3"/>
          <p:cNvSpPr>
            <a:spLocks noGrp="1"/>
          </p:cNvSpPr>
          <p:nvPr>
            <p:ph type="body" sz="half" idx="2" hasCustomPrompt="1"/>
          </p:nvPr>
        </p:nvSpPr>
        <p:spPr>
          <a:xfrm>
            <a:off x="801786" y="4042867"/>
            <a:ext cx="4972000" cy="146447"/>
          </a:xfrm>
        </p:spPr>
        <p:txBody>
          <a:bodyPr anchor="ctr"/>
          <a:lstStyle>
            <a:lvl1pPr marL="0" indent="0">
              <a:buNone/>
              <a:defRPr sz="1050" baseline="0">
                <a:solidFill>
                  <a:schemeClr val="accent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801787" y="416720"/>
            <a:ext cx="7550634" cy="421481"/>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17"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2330173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12000" y="4596903"/>
            <a:ext cx="4320000" cy="273844"/>
          </a:xfrm>
        </p:spPr>
        <p:txBody>
          <a:bodyPr/>
          <a:lstStyle>
            <a:lvl1pPr>
              <a:defRPr sz="900">
                <a:solidFill>
                  <a:schemeClr val="accent5"/>
                </a:solidFill>
              </a:defRPr>
            </a:lvl1pPr>
          </a:lstStyle>
          <a:p>
            <a:r>
              <a:rPr lang="en-US"/>
              <a:t>R. Assmann &amp; M. Ferrario – iFAST WP6 – Opening of EAAC 2023</a:t>
            </a:r>
          </a:p>
        </p:txBody>
      </p:sp>
      <p:sp>
        <p:nvSpPr>
          <p:cNvPr id="7"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5" y="2445990"/>
            <a:ext cx="5171633" cy="2515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1"/>
            <a:ext cx="1080120" cy="614567"/>
          </a:xfrm>
          <a:prstGeom prst="rect">
            <a:avLst/>
          </a:prstGeom>
        </p:spPr>
      </p:pic>
    </p:spTree>
    <p:extLst>
      <p:ext uri="{BB962C8B-B14F-4D97-AF65-F5344CB8AC3E}">
        <p14:creationId xmlns:p14="http://schemas.microsoft.com/office/powerpoint/2010/main" val="2164227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1"/>
            <a:ext cx="9180000" cy="5159864"/>
          </a:xfrm>
          <a:prstGeom prst="rect">
            <a:avLst/>
          </a:prstGeom>
        </p:spPr>
      </p:pic>
      <p:sp>
        <p:nvSpPr>
          <p:cNvPr id="12" name="Espace réservé du texte 11"/>
          <p:cNvSpPr>
            <a:spLocks noGrp="1"/>
          </p:cNvSpPr>
          <p:nvPr>
            <p:ph type="body" sz="quarter" idx="13" hasCustomPrompt="1"/>
          </p:nvPr>
        </p:nvSpPr>
        <p:spPr>
          <a:xfrm>
            <a:off x="799825" y="1498355"/>
            <a:ext cx="5552143" cy="927177"/>
          </a:xfrm>
          <a:prstGeom prst="rect">
            <a:avLst/>
          </a:prstGeom>
        </p:spPr>
        <p:txBody>
          <a:bodyPr vert="horz" wrap="square" lIns="0" tIns="0" rIns="0" bIns="0" anchor="ctr">
            <a:spAutoFit/>
          </a:bodyPr>
          <a:lstStyle>
            <a:lvl1pPr algn="l">
              <a:buFontTx/>
              <a:buNone/>
              <a:defRPr sz="3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799825" y="3206584"/>
            <a:ext cx="5552143" cy="283658"/>
          </a:xfrm>
          <a:prstGeom prst="rect">
            <a:avLst/>
          </a:prstGeom>
        </p:spPr>
        <p:txBody>
          <a:bodyPr vert="horz" lIns="0" tIns="0" rIns="0" bIns="0" anchor="ctr">
            <a:normAutofit/>
          </a:bodyPr>
          <a:lstStyle>
            <a:lvl1pPr algn="l">
              <a:buNone/>
              <a:defRPr sz="1500" baseline="0">
                <a:solidFill>
                  <a:schemeClr val="accent1"/>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799825" y="2660384"/>
            <a:ext cx="5552143" cy="399833"/>
          </a:xfrm>
          <a:prstGeom prst="rect">
            <a:avLst/>
          </a:prstGeom>
        </p:spPr>
        <p:txBody>
          <a:bodyPr vert="horz" lIns="0" tIns="0" rIns="0" bIns="0" anchor="ctr"/>
          <a:lstStyle>
            <a:lvl1pPr algn="l">
              <a:buFontTx/>
              <a:buNone/>
              <a:defRPr sz="2250" b="0">
                <a:solidFill>
                  <a:schemeClr val="accent1"/>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8" name="Picture 7"/>
          <p:cNvPicPr>
            <a:picLocks noChangeAspect="1"/>
          </p:cNvPicPr>
          <p:nvPr userDrawn="1"/>
        </p:nvPicPr>
        <p:blipFill>
          <a:blip r:embed="rId3"/>
          <a:stretch>
            <a:fillRect/>
          </a:stretch>
        </p:blipFill>
        <p:spPr>
          <a:xfrm>
            <a:off x="258591" y="4064314"/>
            <a:ext cx="1170446" cy="66767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601" y="418789"/>
            <a:ext cx="486054" cy="324036"/>
          </a:xfrm>
          <a:prstGeom prst="rect">
            <a:avLst/>
          </a:prstGeom>
        </p:spPr>
      </p:pic>
      <p:sp>
        <p:nvSpPr>
          <p:cNvPr id="9" name="Rectangle 8"/>
          <p:cNvSpPr/>
          <p:nvPr userDrawn="1"/>
        </p:nvSpPr>
        <p:spPr>
          <a:xfrm>
            <a:off x="1342660" y="457858"/>
            <a:ext cx="7009760" cy="245901"/>
          </a:xfrm>
          <a:prstGeom prst="rect">
            <a:avLst/>
          </a:prstGeom>
        </p:spPr>
        <p:txBody>
          <a:bodyPr wrap="square" anchor="ctr">
            <a:spAutoFit/>
          </a:bodyPr>
          <a:lstStyle/>
          <a:p>
            <a:pPr algn="l">
              <a:lnSpc>
                <a:spcPct val="150000"/>
              </a:lnSpc>
            </a:pPr>
            <a:r>
              <a:rPr lang="en-GB" sz="750" b="0" i="0" kern="120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84613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025" baseline="0">
                <a:solidFill>
                  <a:srgbClr val="AB2E27"/>
                </a:solidFill>
              </a:defRPr>
            </a:lvl1pPr>
          </a:lstStyle>
          <a:p>
            <a:r>
              <a:rPr lang="it-IT" dirty="0"/>
              <a:t>Fare clic per modificare lo stile del titolo dello schema</a:t>
            </a:r>
          </a:p>
        </p:txBody>
      </p:sp>
      <p:sp>
        <p:nvSpPr>
          <p:cNvPr id="3" name="Segnaposto contenuto 2"/>
          <p:cNvSpPr>
            <a:spLocks noGrp="1"/>
          </p:cNvSpPr>
          <p:nvPr>
            <p:ph sz="half" idx="1"/>
          </p:nvPr>
        </p:nvSpPr>
        <p:spPr>
          <a:xfrm>
            <a:off x="628650" y="1369219"/>
            <a:ext cx="3886200" cy="3263504"/>
          </a:xfrm>
        </p:spPr>
        <p:txBody>
          <a:bodyPr/>
          <a:lstStyle>
            <a:lvl1pPr>
              <a:defRPr sz="1350"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4629150" y="1369219"/>
            <a:ext cx="3886200" cy="3263504"/>
          </a:xfrm>
        </p:spPr>
        <p:txBody>
          <a:bodyPr/>
          <a:lstStyle>
            <a:lvl1pPr>
              <a:defRPr sz="1350"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53470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841772"/>
            <a:ext cx="6858000" cy="1790700"/>
          </a:xfrm>
        </p:spPr>
        <p:txBody>
          <a:bodyPr anchor="b">
            <a:normAutofit/>
          </a:bodyPr>
          <a:lstStyle>
            <a:lvl1pPr algn="ctr">
              <a:defRPr sz="2813" baseline="0"/>
            </a:lvl1pPr>
          </a:lstStyle>
          <a:p>
            <a:r>
              <a:rPr lang="it-IT" dirty="0"/>
              <a:t>Fare clic per modificare lo stile del titolo dello schema</a:t>
            </a:r>
          </a:p>
        </p:txBody>
      </p:sp>
      <p:sp>
        <p:nvSpPr>
          <p:cNvPr id="3" name="Sottotitolo 2"/>
          <p:cNvSpPr>
            <a:spLocks noGrp="1"/>
          </p:cNvSpPr>
          <p:nvPr>
            <p:ph type="subTitle" idx="1"/>
          </p:nvPr>
        </p:nvSpPr>
        <p:spPr>
          <a:xfrm>
            <a:off x="1143000" y="2701528"/>
            <a:ext cx="6858000" cy="1241822"/>
          </a:xfr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2A8EB7A-2C76-4A43-85E5-40670FD3D569}"/>
              </a:ext>
            </a:extLst>
          </p:cNvPr>
          <p:cNvSpPr>
            <a:spLocks noGrp="1"/>
          </p:cNvSpPr>
          <p:nvPr>
            <p:ph type="dt" sz="half" idx="10"/>
          </p:nvPr>
        </p:nvSpPr>
        <p:spPr>
          <a:xfrm>
            <a:off x="628650" y="4870450"/>
            <a:ext cx="2057400" cy="273050"/>
          </a:xfrm>
          <a:prstGeom prst="rect">
            <a:avLst/>
          </a:prstGeo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A0C1226-2D24-5D47-9E15-0771EC1B35D6}"/>
              </a:ext>
            </a:extLst>
          </p:cNvPr>
          <p:cNvSpPr>
            <a:spLocks noGrp="1"/>
          </p:cNvSpPr>
          <p:nvPr>
            <p:ph type="sldNum" sz="quarter" idx="12"/>
          </p:nvPr>
        </p:nvSpPr>
        <p:spPr>
          <a:xfrm>
            <a:off x="6457950" y="4870450"/>
            <a:ext cx="503238" cy="273050"/>
          </a:xfrm>
          <a:prstGeom prst="rect">
            <a:avLst/>
          </a:prstGeom>
        </p:spPr>
        <p:txBody>
          <a:bodyPr/>
          <a:lstStyle>
            <a:lvl1pPr>
              <a:defRPr/>
            </a:lvl1pPr>
          </a:lstStyle>
          <a:p>
            <a:fld id="{4C5610BC-75FA-0541-855E-C600A6F2943C}" type="slidenum">
              <a:rPr lang="it-IT" altLang="it-IT"/>
              <a:pPr/>
              <a:t>‹#›</a:t>
            </a:fld>
            <a:endParaRPr lang="it-IT" altLang="it-IT"/>
          </a:p>
        </p:txBody>
      </p:sp>
      <p:pic>
        <p:nvPicPr>
          <p:cNvPr id="5" name="Picture 4">
            <a:extLst>
              <a:ext uri="{FF2B5EF4-FFF2-40B4-BE49-F238E27FC236}">
                <a16:creationId xmlns:a16="http://schemas.microsoft.com/office/drawing/2014/main" id="{6E345ACA-7B1A-3795-6A41-2136FD6973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sp>
        <p:nvSpPr>
          <p:cNvPr id="8" name="TextBox 7">
            <a:extLst>
              <a:ext uri="{FF2B5EF4-FFF2-40B4-BE49-F238E27FC236}">
                <a16:creationId xmlns:a16="http://schemas.microsoft.com/office/drawing/2014/main" id="{498EAB1E-A617-F146-B9CB-E6C3C23FFDF8}"/>
              </a:ext>
            </a:extLst>
          </p:cNvPr>
          <p:cNvSpPr txBox="1"/>
          <p:nvPr userDrawn="1"/>
        </p:nvSpPr>
        <p:spPr>
          <a:xfrm rot="16200000">
            <a:off x="6741705" y="2380653"/>
            <a:ext cx="4573758" cy="253916"/>
          </a:xfrm>
          <a:prstGeom prst="rect">
            <a:avLst/>
          </a:prstGeom>
          <a:noFill/>
        </p:spPr>
        <p:txBody>
          <a:bodyPr wrap="square">
            <a:spAutoFit/>
          </a:bodyPr>
          <a:lstStyle/>
          <a:p>
            <a:r>
              <a:rPr lang="en-US" sz="1050" dirty="0">
                <a:solidFill>
                  <a:schemeClr val="bg1"/>
                </a:solidFill>
              </a:rPr>
              <a:t>Leo  Gizzi, </a:t>
            </a:r>
            <a:r>
              <a:rPr lang="en-US" sz="1050" dirty="0" err="1">
                <a:solidFill>
                  <a:schemeClr val="bg1"/>
                </a:solidFill>
              </a:rPr>
              <a:t>I.FAST</a:t>
            </a:r>
            <a:r>
              <a:rPr lang="en-US" sz="1050" baseline="30000" dirty="0" err="1">
                <a:solidFill>
                  <a:schemeClr val="bg1"/>
                </a:solidFill>
              </a:rPr>
              <a:t>th</a:t>
            </a:r>
            <a:r>
              <a:rPr lang="en-US" sz="1050" dirty="0">
                <a:solidFill>
                  <a:schemeClr val="bg1"/>
                </a:solidFill>
              </a:rPr>
              <a:t> Annual meeting, Krakow, 8-11 April 2025</a:t>
            </a:r>
          </a:p>
        </p:txBody>
      </p:sp>
    </p:spTree>
    <p:extLst>
      <p:ext uri="{BB962C8B-B14F-4D97-AF65-F5344CB8AC3E}">
        <p14:creationId xmlns:p14="http://schemas.microsoft.com/office/powerpoint/2010/main" val="2115361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025" baseline="0">
                <a:solidFill>
                  <a:srgbClr val="AB2E27"/>
                </a:solidFill>
              </a:defRPr>
            </a:lvl1pPr>
          </a:lstStyle>
          <a:p>
            <a:r>
              <a:rPr lang="it-IT" dirty="0"/>
              <a:t>Fare clic per modificare lo stile del titolo dello schema</a:t>
            </a:r>
          </a:p>
        </p:txBody>
      </p:sp>
    </p:spTree>
    <p:extLst>
      <p:ext uri="{BB962C8B-B14F-4D97-AF65-F5344CB8AC3E}">
        <p14:creationId xmlns:p14="http://schemas.microsoft.com/office/powerpoint/2010/main" val="2270920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1"/>
            <a:ext cx="9180000" cy="5159864"/>
          </a:xfrm>
          <a:prstGeom prst="rect">
            <a:avLst/>
          </a:prstGeom>
        </p:spPr>
      </p:pic>
      <p:sp>
        <p:nvSpPr>
          <p:cNvPr id="12" name="Espace réservé du texte 11"/>
          <p:cNvSpPr>
            <a:spLocks noGrp="1"/>
          </p:cNvSpPr>
          <p:nvPr>
            <p:ph type="body" sz="quarter" idx="13" hasCustomPrompt="1"/>
          </p:nvPr>
        </p:nvSpPr>
        <p:spPr>
          <a:xfrm>
            <a:off x="799824" y="1498354"/>
            <a:ext cx="5552143" cy="927177"/>
          </a:xfrm>
          <a:prstGeom prst="rect">
            <a:avLst/>
          </a:prstGeom>
        </p:spPr>
        <p:txBody>
          <a:bodyPr vert="horz" wrap="square" lIns="0" tIns="0" rIns="0" bIns="0" anchor="ctr">
            <a:spAutoFit/>
          </a:bodyPr>
          <a:lstStyle>
            <a:lvl1pPr algn="l">
              <a:buFontTx/>
              <a:buNone/>
              <a:defRPr sz="3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799824" y="3206584"/>
            <a:ext cx="5552143" cy="283658"/>
          </a:xfrm>
          <a:prstGeom prst="rect">
            <a:avLst/>
          </a:prstGeom>
        </p:spPr>
        <p:txBody>
          <a:bodyPr vert="horz" lIns="0" tIns="0" rIns="0" bIns="0" anchor="ctr">
            <a:normAutofit/>
          </a:bodyPr>
          <a:lstStyle>
            <a:lvl1pPr algn="l">
              <a:buNone/>
              <a:defRPr sz="15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799824" y="2660383"/>
            <a:ext cx="5552143" cy="399833"/>
          </a:xfrm>
          <a:prstGeom prst="rect">
            <a:avLst/>
          </a:prstGeom>
        </p:spPr>
        <p:txBody>
          <a:bodyPr vert="horz" lIns="0" tIns="0" rIns="0" bIns="0" anchor="ctr"/>
          <a:lstStyle>
            <a:lvl1pPr algn="l">
              <a:buFontTx/>
              <a:buNone/>
              <a:defRPr sz="225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314" y="4064817"/>
            <a:ext cx="1171800" cy="66845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02601" y="418789"/>
            <a:ext cx="486054" cy="324036"/>
          </a:xfrm>
          <a:prstGeom prst="rect">
            <a:avLst/>
          </a:prstGeom>
        </p:spPr>
      </p:pic>
      <p:sp>
        <p:nvSpPr>
          <p:cNvPr id="10" name="Rectangle 9"/>
          <p:cNvSpPr/>
          <p:nvPr userDrawn="1"/>
        </p:nvSpPr>
        <p:spPr>
          <a:xfrm>
            <a:off x="1342660" y="457857"/>
            <a:ext cx="7009760" cy="245901"/>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255252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1"/>
            <a:ext cx="9180000" cy="5159864"/>
          </a:xfrm>
          <a:prstGeom prst="rect">
            <a:avLst/>
          </a:prstGeom>
        </p:spPr>
      </p:pic>
      <p:sp>
        <p:nvSpPr>
          <p:cNvPr id="11" name="Rectangle 10"/>
          <p:cNvSpPr/>
          <p:nvPr userDrawn="1"/>
        </p:nvSpPr>
        <p:spPr>
          <a:xfrm>
            <a:off x="0" y="0"/>
            <a:ext cx="9180000" cy="5159700"/>
          </a:xfrm>
          <a:prstGeom prst="rect">
            <a:avLst/>
          </a:prstGeom>
          <a:blipFill dpi="0" rotWithShape="1">
            <a:blip r:embed="rId3" cstate="print">
              <a:alphaModFix amt="20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8590" y="417630"/>
            <a:ext cx="1598716" cy="91198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98650" y="4362223"/>
            <a:ext cx="486054" cy="324036"/>
          </a:xfrm>
          <a:prstGeom prst="rect">
            <a:avLst/>
          </a:prstGeom>
        </p:spPr>
      </p:pic>
      <p:sp>
        <p:nvSpPr>
          <p:cNvPr id="10" name="Rectangle 9"/>
          <p:cNvSpPr/>
          <p:nvPr userDrawn="1"/>
        </p:nvSpPr>
        <p:spPr>
          <a:xfrm>
            <a:off x="1338711" y="4314728"/>
            <a:ext cx="3773350" cy="419025"/>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822643A4-99DC-0093-D309-DEDC7BDF51C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rot="5400000">
            <a:off x="6463954" y="2445990"/>
            <a:ext cx="5171633" cy="251520"/>
          </a:xfrm>
          <a:prstGeom prst="rect">
            <a:avLst/>
          </a:prstGeom>
        </p:spPr>
      </p:pic>
    </p:spTree>
    <p:extLst>
      <p:ext uri="{BB962C8B-B14F-4D97-AF65-F5344CB8AC3E}">
        <p14:creationId xmlns:p14="http://schemas.microsoft.com/office/powerpoint/2010/main" val="1933658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6103350" cy="690404"/>
          </a:xfrm>
        </p:spPr>
        <p:txBody>
          <a:bodyPr/>
          <a:lstStyle>
            <a:lvl1pPr>
              <a:defRPr/>
            </a:lvl1pPr>
          </a:lstStyle>
          <a:p>
            <a:r>
              <a:rPr lang="en-US" dirty="0"/>
              <a:t>Click to add title</a:t>
            </a:r>
          </a:p>
        </p:txBody>
      </p:sp>
      <p:sp>
        <p:nvSpPr>
          <p:cNvPr id="3" name="Content Placeholder 2"/>
          <p:cNvSpPr>
            <a:spLocks noGrp="1"/>
          </p:cNvSpPr>
          <p:nvPr>
            <p:ph idx="1"/>
          </p:nvPr>
        </p:nvSpPr>
        <p:spPr>
          <a:xfrm>
            <a:off x="628650" y="1369219"/>
            <a:ext cx="78867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11"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1456041168"/>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628650" y="1369219"/>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14"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379910909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0">
                <a:latin typeface="Montserrat SemiBold" panose="000007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
        <p:nvSpPr>
          <p:cNvPr id="4" name="Content Placeholder 3"/>
          <p:cNvSpPr>
            <a:spLocks noGrp="1"/>
          </p:cNvSpPr>
          <p:nvPr>
            <p:ph sz="half" idx="2"/>
          </p:nvPr>
        </p:nvSpPr>
        <p:spPr>
          <a:xfrm>
            <a:off x="629842" y="1878807"/>
            <a:ext cx="3868340"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0">
                <a:latin typeface="Montserrat SemiBold" panose="000007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
        <p:nvSpPr>
          <p:cNvPr id="6" name="Content Placeholder 5"/>
          <p:cNvSpPr>
            <a:spLocks noGrp="1"/>
          </p:cNvSpPr>
          <p:nvPr>
            <p:ph sz="quarter" idx="4"/>
          </p:nvPr>
        </p:nvSpPr>
        <p:spPr>
          <a:xfrm>
            <a:off x="4629150" y="1878807"/>
            <a:ext cx="3887391"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16"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1057675149"/>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3" name="Content Placeholder 2"/>
          <p:cNvSpPr>
            <a:spLocks noGrp="1"/>
          </p:cNvSpPr>
          <p:nvPr>
            <p:ph idx="1"/>
          </p:nvPr>
        </p:nvSpPr>
        <p:spPr>
          <a:xfrm>
            <a:off x="3887391" y="342900"/>
            <a:ext cx="4629150" cy="384614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49"/>
            <a:ext cx="2949178" cy="2646000"/>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3"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14"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2257862815"/>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9C2C15-E52C-9326-71E8-CCE7DB945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sp>
        <p:nvSpPr>
          <p:cNvPr id="3" name="Picture Placeholder 2"/>
          <p:cNvSpPr>
            <a:spLocks noGrp="1"/>
          </p:cNvSpPr>
          <p:nvPr>
            <p:ph type="pic" idx="1"/>
          </p:nvPr>
        </p:nvSpPr>
        <p:spPr>
          <a:xfrm>
            <a:off x="3884062" y="342900"/>
            <a:ext cx="4631288" cy="3837626"/>
          </a:xfrm>
        </p:spPr>
        <p:txBody>
          <a:bodyPr>
            <a:normAutofit/>
          </a:bodyPr>
          <a:lstStyle>
            <a:lvl1pPr marL="0" indent="0">
              <a:buNone/>
              <a:defRPr sz="22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5"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16" name="Text Placeholder 3"/>
          <p:cNvSpPr>
            <a:spLocks noGrp="1"/>
          </p:cNvSpPr>
          <p:nvPr>
            <p:ph type="body" sz="half" idx="2"/>
          </p:nvPr>
        </p:nvSpPr>
        <p:spPr>
          <a:xfrm>
            <a:off x="629841" y="1543050"/>
            <a:ext cx="2949178" cy="2637476"/>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2"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18"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1542498060"/>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331640" y="951570"/>
            <a:ext cx="7020780" cy="2934630"/>
          </a:xfrm>
        </p:spPr>
        <p:txBody>
          <a:bodyPr>
            <a:normAutofit/>
          </a:bodyPr>
          <a:lstStyle>
            <a:lvl1pPr marL="0" indent="0">
              <a:buNone/>
              <a:defRPr sz="22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Espace réservé du texte 3"/>
          <p:cNvSpPr>
            <a:spLocks noGrp="1"/>
          </p:cNvSpPr>
          <p:nvPr>
            <p:ph type="body" sz="half" idx="2" hasCustomPrompt="1"/>
          </p:nvPr>
        </p:nvSpPr>
        <p:spPr>
          <a:xfrm>
            <a:off x="801786" y="4042866"/>
            <a:ext cx="4972000" cy="146447"/>
          </a:xfrm>
        </p:spPr>
        <p:txBody>
          <a:bodyPr anchor="ctr"/>
          <a:lstStyle>
            <a:lvl1pPr marL="0" indent="0">
              <a:buNone/>
              <a:defRPr sz="1050" baseline="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801787" y="416719"/>
            <a:ext cx="7550634" cy="421481"/>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17"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pic>
        <p:nvPicPr>
          <p:cNvPr id="5" name="Picture 4">
            <a:extLst>
              <a:ext uri="{FF2B5EF4-FFF2-40B4-BE49-F238E27FC236}">
                <a16:creationId xmlns:a16="http://schemas.microsoft.com/office/drawing/2014/main" id="{98E1864B-5165-E40A-964C-9485A2AE08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spTree>
    <p:extLst>
      <p:ext uri="{BB962C8B-B14F-4D97-AF65-F5344CB8AC3E}">
        <p14:creationId xmlns:p14="http://schemas.microsoft.com/office/powerpoint/2010/main" val="317198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273845"/>
            <a:ext cx="7886700" cy="994172"/>
          </a:xfrm>
        </p:spPr>
        <p:txBody>
          <a:bodyPr>
            <a:normAutofit/>
          </a:bodyPr>
          <a:lstStyle>
            <a:lvl1pPr>
              <a:defRPr sz="2025" baseline="0">
                <a:solidFill>
                  <a:srgbClr val="AB2E27"/>
                </a:solidFill>
              </a:defRPr>
            </a:lvl1pPr>
          </a:lstStyle>
          <a:p>
            <a:r>
              <a:rPr lang="it-IT" dirty="0"/>
              <a:t>Fare clic per modificare lo stile del titolo dello schema</a:t>
            </a:r>
          </a:p>
        </p:txBody>
      </p:sp>
      <p:sp>
        <p:nvSpPr>
          <p:cNvPr id="3" name="Segnaposto testo 2"/>
          <p:cNvSpPr>
            <a:spLocks noGrp="1"/>
          </p:cNvSpPr>
          <p:nvPr>
            <p:ph type="body" idx="1"/>
          </p:nvPr>
        </p:nvSpPr>
        <p:spPr>
          <a:xfrm>
            <a:off x="629842" y="1260872"/>
            <a:ext cx="3868340" cy="617934"/>
          </a:xfrm>
        </p:spPr>
        <p:txBody>
          <a:bodyPr anchor="b"/>
          <a:lstStyle>
            <a:lvl1pPr marL="0" indent="0">
              <a:buNone/>
              <a:defRPr sz="1350" b="1">
                <a:solidFill>
                  <a:schemeClr val="tx1">
                    <a:lumMod val="85000"/>
                    <a:lumOff val="15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it-IT" dirty="0"/>
              <a:t>Fare clic per modificare gli stili del testo dello schema</a:t>
            </a:r>
          </a:p>
        </p:txBody>
      </p:sp>
      <p:sp>
        <p:nvSpPr>
          <p:cNvPr id="4" name="Segnaposto contenuto 3"/>
          <p:cNvSpPr>
            <a:spLocks noGrp="1"/>
          </p:cNvSpPr>
          <p:nvPr>
            <p:ph sz="half" idx="2"/>
          </p:nvPr>
        </p:nvSpPr>
        <p:spPr>
          <a:xfrm>
            <a:off x="629842" y="1878806"/>
            <a:ext cx="3868340" cy="2763441"/>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p:cNvSpPr>
            <a:spLocks noGrp="1"/>
          </p:cNvSpPr>
          <p:nvPr>
            <p:ph type="body" sz="quarter" idx="3"/>
          </p:nvPr>
        </p:nvSpPr>
        <p:spPr>
          <a:xfrm>
            <a:off x="4629151" y="1260872"/>
            <a:ext cx="3887391" cy="617934"/>
          </a:xfrm>
        </p:spPr>
        <p:txBody>
          <a:bodyPr anchor="b"/>
          <a:lstStyle>
            <a:lvl1pPr marL="0" indent="0">
              <a:buNone/>
              <a:defRPr sz="1350" b="1">
                <a:solidFill>
                  <a:schemeClr val="tx1">
                    <a:lumMod val="85000"/>
                    <a:lumOff val="15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4629151" y="1878806"/>
            <a:ext cx="3887391" cy="2763441"/>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549619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2</a:t>
            </a:r>
            <a:r>
              <a:rPr lang="en-US" baseline="30000" dirty="0"/>
              <a:t>nd</a:t>
            </a:r>
            <a:r>
              <a:rPr lang="en-US" dirty="0"/>
              <a:t> Annual meeting, 17-21 April 2023</a:t>
            </a:r>
          </a:p>
        </p:txBody>
      </p:sp>
      <p:sp>
        <p:nvSpPr>
          <p:cNvPr id="7"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74873854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841772"/>
            <a:ext cx="6858000" cy="1790700"/>
          </a:xfrm>
        </p:spPr>
        <p:txBody>
          <a:bodyPr anchor="b">
            <a:normAutofit/>
          </a:bodyPr>
          <a:lstStyle>
            <a:lvl1pPr algn="ctr">
              <a:defRPr sz="2813" baseline="0"/>
            </a:lvl1pPr>
          </a:lstStyle>
          <a:p>
            <a:r>
              <a:rPr lang="it-IT" dirty="0"/>
              <a:t>Fare clic per modificare lo stile del titolo dello schema</a:t>
            </a:r>
          </a:p>
        </p:txBody>
      </p:sp>
      <p:sp>
        <p:nvSpPr>
          <p:cNvPr id="3" name="Sottotitolo 2"/>
          <p:cNvSpPr>
            <a:spLocks noGrp="1"/>
          </p:cNvSpPr>
          <p:nvPr>
            <p:ph type="subTitle" idx="1"/>
          </p:nvPr>
        </p:nvSpPr>
        <p:spPr>
          <a:xfrm>
            <a:off x="1143000" y="2701528"/>
            <a:ext cx="6858000" cy="1241822"/>
          </a:xfr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2A8EB7A-2C76-4A43-85E5-40670FD3D569}"/>
              </a:ext>
            </a:extLst>
          </p:cNvPr>
          <p:cNvSpPr>
            <a:spLocks noGrp="1"/>
          </p:cNvSpPr>
          <p:nvPr>
            <p:ph type="dt" sz="half" idx="10"/>
          </p:nvPr>
        </p:nvSpPr>
        <p:spPr>
          <a:xfrm>
            <a:off x="628650" y="4870450"/>
            <a:ext cx="2057400" cy="273050"/>
          </a:xfrm>
          <a:prstGeom prst="rect">
            <a:avLst/>
          </a:prstGeo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A0C1226-2D24-5D47-9E15-0771EC1B35D6}"/>
              </a:ext>
            </a:extLst>
          </p:cNvPr>
          <p:cNvSpPr>
            <a:spLocks noGrp="1"/>
          </p:cNvSpPr>
          <p:nvPr>
            <p:ph type="sldNum" sz="quarter" idx="12"/>
          </p:nvPr>
        </p:nvSpPr>
        <p:spPr>
          <a:xfrm>
            <a:off x="6457950" y="4870450"/>
            <a:ext cx="503238" cy="273050"/>
          </a:xfrm>
          <a:prstGeom prst="rect">
            <a:avLst/>
          </a:prstGeom>
        </p:spPr>
        <p:txBody>
          <a:bodyPr/>
          <a:lstStyle>
            <a:lvl1pPr>
              <a:defRPr/>
            </a:lvl1pPr>
          </a:lstStyle>
          <a:p>
            <a:fld id="{4C5610BC-75FA-0541-855E-C600A6F2943C}" type="slidenum">
              <a:rPr lang="it-IT" altLang="it-IT"/>
              <a:pPr/>
              <a:t>‹#›</a:t>
            </a:fld>
            <a:endParaRPr lang="it-IT" altLang="it-IT"/>
          </a:p>
        </p:txBody>
      </p:sp>
      <p:pic>
        <p:nvPicPr>
          <p:cNvPr id="5" name="Picture 4">
            <a:extLst>
              <a:ext uri="{FF2B5EF4-FFF2-40B4-BE49-F238E27FC236}">
                <a16:creationId xmlns:a16="http://schemas.microsoft.com/office/drawing/2014/main" id="{6E345ACA-7B1A-3795-6A41-2136FD6973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spTree>
    <p:extLst>
      <p:ext uri="{BB962C8B-B14F-4D97-AF65-F5344CB8AC3E}">
        <p14:creationId xmlns:p14="http://schemas.microsoft.com/office/powerpoint/2010/main" val="4258330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8735" y="-128550"/>
            <a:ext cx="5859887" cy="857250"/>
          </a:xfrm>
        </p:spPr>
        <p:txBody>
          <a:bodyPr>
            <a:normAutofit/>
          </a:bodyPr>
          <a:lstStyle>
            <a:lvl1pPr algn="ctr">
              <a:defRPr sz="2600">
                <a:solidFill>
                  <a:srgbClr val="2D3A8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665185"/>
            <a:ext cx="8229600" cy="4113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Slide Number Placeholder 17"/>
          <p:cNvSpPr>
            <a:spLocks noGrp="1"/>
          </p:cNvSpPr>
          <p:nvPr>
            <p:ph type="sldNum" sz="quarter" idx="12"/>
          </p:nvPr>
        </p:nvSpPr>
        <p:spPr>
          <a:xfrm>
            <a:off x="35496" y="4838865"/>
            <a:ext cx="2133600" cy="273844"/>
          </a:xfrm>
          <a:prstGeom prst="rect">
            <a:avLst/>
          </a:prstGeom>
        </p:spPr>
        <p:txBody>
          <a:bodyPr/>
          <a:lstStyle>
            <a:lvl1pPr algn="l">
              <a:defRPr>
                <a:solidFill>
                  <a:srgbClr val="2D3A84"/>
                </a:solidFill>
              </a:defRPr>
            </a:lvl1pPr>
          </a:lstStyle>
          <a:p>
            <a:fld id="{7C8D6F1B-0912-4E83-AA89-4880E3586760}" type="slidenum">
              <a:rPr lang="en-GB" smtClean="0"/>
              <a:pPr/>
              <a:t>‹#›</a:t>
            </a:fld>
            <a:endParaRPr lang="en-GB"/>
          </a:p>
        </p:txBody>
      </p:sp>
      <p:pic>
        <p:nvPicPr>
          <p:cNvPr id="4" name="Picture 3">
            <a:extLst>
              <a:ext uri="{FF2B5EF4-FFF2-40B4-BE49-F238E27FC236}">
                <a16:creationId xmlns:a16="http://schemas.microsoft.com/office/drawing/2014/main" id="{AB85E4E8-6211-8BCE-A026-802B4171D9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spTree>
    <p:extLst>
      <p:ext uri="{BB962C8B-B14F-4D97-AF65-F5344CB8AC3E}">
        <p14:creationId xmlns:p14="http://schemas.microsoft.com/office/powerpoint/2010/main" val="3700107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1"/>
            <a:ext cx="9180000" cy="5159864"/>
          </a:xfrm>
          <a:prstGeom prst="rect">
            <a:avLst/>
          </a:prstGeom>
        </p:spPr>
      </p:pic>
      <p:sp>
        <p:nvSpPr>
          <p:cNvPr id="12" name="Espace réservé du texte 11"/>
          <p:cNvSpPr>
            <a:spLocks noGrp="1"/>
          </p:cNvSpPr>
          <p:nvPr>
            <p:ph type="body" sz="quarter" idx="13" hasCustomPrompt="1"/>
          </p:nvPr>
        </p:nvSpPr>
        <p:spPr>
          <a:xfrm>
            <a:off x="799824" y="1498354"/>
            <a:ext cx="5552143" cy="927177"/>
          </a:xfrm>
          <a:prstGeom prst="rect">
            <a:avLst/>
          </a:prstGeom>
        </p:spPr>
        <p:txBody>
          <a:bodyPr vert="horz" wrap="square" lIns="0" tIns="0" rIns="0" bIns="0" anchor="ctr">
            <a:spAutoFit/>
          </a:bodyPr>
          <a:lstStyle>
            <a:lvl1pPr algn="l">
              <a:buFontTx/>
              <a:buNone/>
              <a:defRPr sz="3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799824" y="3206584"/>
            <a:ext cx="5552143" cy="283658"/>
          </a:xfrm>
          <a:prstGeom prst="rect">
            <a:avLst/>
          </a:prstGeom>
        </p:spPr>
        <p:txBody>
          <a:bodyPr vert="horz" lIns="0" tIns="0" rIns="0" bIns="0" anchor="ctr">
            <a:normAutofit/>
          </a:bodyPr>
          <a:lstStyle>
            <a:lvl1pPr algn="l">
              <a:buNone/>
              <a:defRPr sz="15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799824" y="2660383"/>
            <a:ext cx="5552143" cy="399833"/>
          </a:xfrm>
          <a:prstGeom prst="rect">
            <a:avLst/>
          </a:prstGeom>
        </p:spPr>
        <p:txBody>
          <a:bodyPr vert="horz" lIns="0" tIns="0" rIns="0" bIns="0" anchor="ctr"/>
          <a:lstStyle>
            <a:lvl1pPr algn="l">
              <a:buFontTx/>
              <a:buNone/>
              <a:defRPr sz="225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314" y="4064817"/>
            <a:ext cx="1171800" cy="66845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02601" y="418789"/>
            <a:ext cx="486054" cy="324036"/>
          </a:xfrm>
          <a:prstGeom prst="rect">
            <a:avLst/>
          </a:prstGeom>
        </p:spPr>
      </p:pic>
      <p:sp>
        <p:nvSpPr>
          <p:cNvPr id="10" name="Rectangle 9"/>
          <p:cNvSpPr/>
          <p:nvPr userDrawn="1"/>
        </p:nvSpPr>
        <p:spPr>
          <a:xfrm>
            <a:off x="1342660" y="457857"/>
            <a:ext cx="7009760" cy="245901"/>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527699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1"/>
            <a:ext cx="9180000" cy="5159864"/>
          </a:xfrm>
          <a:prstGeom prst="rect">
            <a:avLst/>
          </a:prstGeom>
        </p:spPr>
      </p:pic>
      <p:sp>
        <p:nvSpPr>
          <p:cNvPr id="11" name="Rectangle 10"/>
          <p:cNvSpPr/>
          <p:nvPr userDrawn="1"/>
        </p:nvSpPr>
        <p:spPr>
          <a:xfrm>
            <a:off x="0" y="0"/>
            <a:ext cx="9180000" cy="5159700"/>
          </a:xfrm>
          <a:prstGeom prst="rect">
            <a:avLst/>
          </a:prstGeom>
          <a:blipFill dpi="0" rotWithShape="1">
            <a:blip r:embed="rId3" cstate="print">
              <a:alphaModFix amt="20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8590" y="417630"/>
            <a:ext cx="1598716" cy="91198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98650" y="4362223"/>
            <a:ext cx="486054" cy="324036"/>
          </a:xfrm>
          <a:prstGeom prst="rect">
            <a:avLst/>
          </a:prstGeom>
        </p:spPr>
      </p:pic>
      <p:sp>
        <p:nvSpPr>
          <p:cNvPr id="10" name="Rectangle 9"/>
          <p:cNvSpPr/>
          <p:nvPr userDrawn="1"/>
        </p:nvSpPr>
        <p:spPr>
          <a:xfrm>
            <a:off x="1338711" y="4314728"/>
            <a:ext cx="3773350" cy="419025"/>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148258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6103350" cy="690404"/>
          </a:xfrm>
        </p:spPr>
        <p:txBody>
          <a:bodyPr/>
          <a:lstStyle>
            <a:lvl1pPr>
              <a:defRPr/>
            </a:lvl1pPr>
          </a:lstStyle>
          <a:p>
            <a:r>
              <a:rPr lang="en-US" dirty="0"/>
              <a:t>Click to add title</a:t>
            </a:r>
          </a:p>
        </p:txBody>
      </p:sp>
      <p:sp>
        <p:nvSpPr>
          <p:cNvPr id="3" name="Content Placeholder 2"/>
          <p:cNvSpPr>
            <a:spLocks noGrp="1"/>
          </p:cNvSpPr>
          <p:nvPr>
            <p:ph idx="1"/>
          </p:nvPr>
        </p:nvSpPr>
        <p:spPr>
          <a:xfrm>
            <a:off x="628650" y="1369219"/>
            <a:ext cx="78867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11"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3528182175"/>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628650" y="1369219"/>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14"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3145606670"/>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0">
                <a:latin typeface="Montserrat SemiBold" panose="000007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
        <p:nvSpPr>
          <p:cNvPr id="4" name="Content Placeholder 3"/>
          <p:cNvSpPr>
            <a:spLocks noGrp="1"/>
          </p:cNvSpPr>
          <p:nvPr>
            <p:ph sz="half" idx="2"/>
          </p:nvPr>
        </p:nvSpPr>
        <p:spPr>
          <a:xfrm>
            <a:off x="629842" y="1878807"/>
            <a:ext cx="3868340"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0">
                <a:latin typeface="Montserrat SemiBold" panose="000007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
        <p:nvSpPr>
          <p:cNvPr id="6" name="Content Placeholder 5"/>
          <p:cNvSpPr>
            <a:spLocks noGrp="1"/>
          </p:cNvSpPr>
          <p:nvPr>
            <p:ph sz="quarter" idx="4"/>
          </p:nvPr>
        </p:nvSpPr>
        <p:spPr>
          <a:xfrm>
            <a:off x="4629150" y="1878807"/>
            <a:ext cx="3887391"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16"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163422641"/>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3" name="Content Placeholder 2"/>
          <p:cNvSpPr>
            <a:spLocks noGrp="1"/>
          </p:cNvSpPr>
          <p:nvPr>
            <p:ph idx="1"/>
          </p:nvPr>
        </p:nvSpPr>
        <p:spPr>
          <a:xfrm>
            <a:off x="3887391" y="342900"/>
            <a:ext cx="4629150" cy="384614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49"/>
            <a:ext cx="2949178" cy="2646000"/>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3"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14"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375515338"/>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4062" y="342900"/>
            <a:ext cx="4631288" cy="3837626"/>
          </a:xfrm>
        </p:spPr>
        <p:txBody>
          <a:bodyPr>
            <a:normAutofit/>
          </a:bodyPr>
          <a:lstStyle>
            <a:lvl1pPr marL="0" indent="0">
              <a:buNone/>
              <a:defRPr sz="22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5"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16" name="Text Placeholder 3"/>
          <p:cNvSpPr>
            <a:spLocks noGrp="1"/>
          </p:cNvSpPr>
          <p:nvPr>
            <p:ph type="body" sz="half" idx="2"/>
          </p:nvPr>
        </p:nvSpPr>
        <p:spPr>
          <a:xfrm>
            <a:off x="629841" y="1543050"/>
            <a:ext cx="2949178" cy="2637476"/>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2"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18"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42161467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025" baseline="0">
                <a:solidFill>
                  <a:srgbClr val="AB2E27"/>
                </a:solidFill>
              </a:defRPr>
            </a:lvl1pPr>
          </a:lstStyle>
          <a:p>
            <a:r>
              <a:rPr lang="it-IT" dirty="0"/>
              <a:t>Fare clic per modificare lo stile del titolo dello schema</a:t>
            </a:r>
          </a:p>
        </p:txBody>
      </p:sp>
    </p:spTree>
    <p:extLst>
      <p:ext uri="{BB962C8B-B14F-4D97-AF65-F5344CB8AC3E}">
        <p14:creationId xmlns:p14="http://schemas.microsoft.com/office/powerpoint/2010/main" val="1772511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331640" y="951570"/>
            <a:ext cx="7020780" cy="2934630"/>
          </a:xfrm>
        </p:spPr>
        <p:txBody>
          <a:bodyPr>
            <a:normAutofit/>
          </a:bodyPr>
          <a:lstStyle>
            <a:lvl1pPr marL="0" indent="0">
              <a:buNone/>
              <a:defRPr sz="22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Espace réservé du texte 3"/>
          <p:cNvSpPr>
            <a:spLocks noGrp="1"/>
          </p:cNvSpPr>
          <p:nvPr>
            <p:ph type="body" sz="half" idx="2" hasCustomPrompt="1"/>
          </p:nvPr>
        </p:nvSpPr>
        <p:spPr>
          <a:xfrm>
            <a:off x="801786" y="4042866"/>
            <a:ext cx="4972000" cy="146447"/>
          </a:xfrm>
        </p:spPr>
        <p:txBody>
          <a:bodyPr anchor="ctr"/>
          <a:lstStyle>
            <a:lvl1pPr marL="0" indent="0">
              <a:buNone/>
              <a:defRPr sz="1050" baseline="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801787" y="416719"/>
            <a:ext cx="7550634" cy="421481"/>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17"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532897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r>
              <a:rPr lang="en-US" dirty="0"/>
              <a:t>I.FAST Period 1 Review, 9 February 2023</a:t>
            </a:r>
          </a:p>
        </p:txBody>
      </p:sp>
      <p:sp>
        <p:nvSpPr>
          <p:cNvPr id="7"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6432424" y="2445990"/>
            <a:ext cx="5171633" cy="25152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2048593363"/>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1"/>
            <a:ext cx="9180000" cy="5159864"/>
          </a:xfrm>
          <a:prstGeom prst="rect">
            <a:avLst/>
          </a:prstGeom>
        </p:spPr>
      </p:pic>
      <p:sp>
        <p:nvSpPr>
          <p:cNvPr id="12" name="Espace réservé du texte 11"/>
          <p:cNvSpPr>
            <a:spLocks noGrp="1"/>
          </p:cNvSpPr>
          <p:nvPr>
            <p:ph type="body" sz="quarter" idx="13" hasCustomPrompt="1"/>
          </p:nvPr>
        </p:nvSpPr>
        <p:spPr>
          <a:xfrm>
            <a:off x="799824" y="1498354"/>
            <a:ext cx="5552143" cy="927177"/>
          </a:xfrm>
          <a:prstGeom prst="rect">
            <a:avLst/>
          </a:prstGeom>
        </p:spPr>
        <p:txBody>
          <a:bodyPr vert="horz" wrap="square" lIns="0" tIns="0" rIns="0" bIns="0" anchor="ctr">
            <a:spAutoFit/>
          </a:bodyPr>
          <a:lstStyle>
            <a:lvl1pPr algn="l">
              <a:buFontTx/>
              <a:buNone/>
              <a:defRPr sz="3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799824" y="3206584"/>
            <a:ext cx="5552143" cy="283658"/>
          </a:xfrm>
          <a:prstGeom prst="rect">
            <a:avLst/>
          </a:prstGeom>
        </p:spPr>
        <p:txBody>
          <a:bodyPr vert="horz" lIns="0" tIns="0" rIns="0" bIns="0" anchor="ctr">
            <a:normAutofit/>
          </a:bodyPr>
          <a:lstStyle>
            <a:lvl1pPr algn="l">
              <a:buNone/>
              <a:defRPr sz="1500" baseline="0">
                <a:solidFill>
                  <a:schemeClr val="accent1"/>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799824" y="2660383"/>
            <a:ext cx="5552143" cy="399833"/>
          </a:xfrm>
          <a:prstGeom prst="rect">
            <a:avLst/>
          </a:prstGeom>
        </p:spPr>
        <p:txBody>
          <a:bodyPr vert="horz" lIns="0" tIns="0" rIns="0" bIns="0" anchor="ctr"/>
          <a:lstStyle>
            <a:lvl1pPr algn="l">
              <a:buFontTx/>
              <a:buNone/>
              <a:defRPr sz="2250" b="0">
                <a:solidFill>
                  <a:schemeClr val="accent1"/>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8" name="Picture 7"/>
          <p:cNvPicPr>
            <a:picLocks noChangeAspect="1"/>
          </p:cNvPicPr>
          <p:nvPr userDrawn="1"/>
        </p:nvPicPr>
        <p:blipFill>
          <a:blip r:embed="rId3"/>
          <a:stretch>
            <a:fillRect/>
          </a:stretch>
        </p:blipFill>
        <p:spPr>
          <a:xfrm>
            <a:off x="258591" y="4064313"/>
            <a:ext cx="1170446" cy="66767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30180" y="4225787"/>
            <a:ext cx="486054" cy="324036"/>
          </a:xfrm>
          <a:prstGeom prst="rect">
            <a:avLst/>
          </a:prstGeom>
        </p:spPr>
      </p:pic>
      <p:sp>
        <p:nvSpPr>
          <p:cNvPr id="9" name="Rectangle 8"/>
          <p:cNvSpPr/>
          <p:nvPr userDrawn="1"/>
        </p:nvSpPr>
        <p:spPr>
          <a:xfrm>
            <a:off x="2170240" y="4091730"/>
            <a:ext cx="2995826" cy="592150"/>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785549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1"/>
            <a:ext cx="9180000" cy="5159864"/>
          </a:xfrm>
          <a:prstGeom prst="rect">
            <a:avLst/>
          </a:prstGeom>
        </p:spPr>
      </p:pic>
      <p:sp>
        <p:nvSpPr>
          <p:cNvPr id="12" name="Espace réservé du texte 11"/>
          <p:cNvSpPr>
            <a:spLocks noGrp="1"/>
          </p:cNvSpPr>
          <p:nvPr>
            <p:ph type="body" sz="quarter" idx="13" hasCustomPrompt="1"/>
          </p:nvPr>
        </p:nvSpPr>
        <p:spPr>
          <a:xfrm>
            <a:off x="799824" y="1498354"/>
            <a:ext cx="5552143" cy="927177"/>
          </a:xfrm>
          <a:prstGeom prst="rect">
            <a:avLst/>
          </a:prstGeom>
        </p:spPr>
        <p:txBody>
          <a:bodyPr vert="horz" wrap="square" lIns="0" tIns="0" rIns="0" bIns="0" anchor="ctr">
            <a:spAutoFit/>
          </a:bodyPr>
          <a:lstStyle>
            <a:lvl1pPr algn="l">
              <a:buFontTx/>
              <a:buNone/>
              <a:defRPr sz="3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799824" y="3206584"/>
            <a:ext cx="5552143" cy="283658"/>
          </a:xfrm>
          <a:prstGeom prst="rect">
            <a:avLst/>
          </a:prstGeom>
        </p:spPr>
        <p:txBody>
          <a:bodyPr vert="horz" lIns="0" tIns="0" rIns="0" bIns="0" anchor="ctr">
            <a:normAutofit/>
          </a:bodyPr>
          <a:lstStyle>
            <a:lvl1pPr algn="l">
              <a:buNone/>
              <a:defRPr sz="15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799824" y="2660383"/>
            <a:ext cx="5552143" cy="399833"/>
          </a:xfrm>
          <a:prstGeom prst="rect">
            <a:avLst/>
          </a:prstGeom>
        </p:spPr>
        <p:txBody>
          <a:bodyPr vert="horz" lIns="0" tIns="0" rIns="0" bIns="0" anchor="ctr"/>
          <a:lstStyle>
            <a:lvl1pPr algn="l">
              <a:buFontTx/>
              <a:buNone/>
              <a:defRPr sz="225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a:stretch>
            <a:fillRect/>
          </a:stretch>
        </p:blipFill>
        <p:spPr>
          <a:xfrm>
            <a:off x="265314" y="4064817"/>
            <a:ext cx="1171800" cy="66845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601" y="418789"/>
            <a:ext cx="486054" cy="324036"/>
          </a:xfrm>
          <a:prstGeom prst="rect">
            <a:avLst/>
          </a:prstGeom>
        </p:spPr>
      </p:pic>
      <p:sp>
        <p:nvSpPr>
          <p:cNvPr id="10" name="Rectangle 9"/>
          <p:cNvSpPr/>
          <p:nvPr userDrawn="1"/>
        </p:nvSpPr>
        <p:spPr>
          <a:xfrm>
            <a:off x="1342660" y="457857"/>
            <a:ext cx="7009760" cy="245901"/>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822927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1"/>
            <a:ext cx="9180000" cy="5159864"/>
          </a:xfrm>
          <a:prstGeom prst="rect">
            <a:avLst/>
          </a:prstGeom>
        </p:spPr>
      </p:pic>
      <p:sp>
        <p:nvSpPr>
          <p:cNvPr id="11" name="Rectangle 10"/>
          <p:cNvSpPr/>
          <p:nvPr userDrawn="1"/>
        </p:nvSpPr>
        <p:spPr>
          <a:xfrm>
            <a:off x="0" y="0"/>
            <a:ext cx="9180000" cy="5159700"/>
          </a:xfrm>
          <a:prstGeom prst="rect">
            <a:avLst/>
          </a:prstGeom>
          <a:blipFill dpi="0" rotWithShape="1">
            <a:blip r:embed="rId3">
              <a:alphaModFix amt="20000"/>
            </a:blip>
            <a:srcRect/>
            <a:stretch>
              <a:fillRect t="-9305" b="-930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a:stretch>
            <a:fillRect/>
          </a:stretch>
        </p:blipFill>
        <p:spPr>
          <a:xfrm>
            <a:off x="258590" y="417630"/>
            <a:ext cx="1598716" cy="91198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8650" y="4362223"/>
            <a:ext cx="486054" cy="324036"/>
          </a:xfrm>
          <a:prstGeom prst="rect">
            <a:avLst/>
          </a:prstGeom>
        </p:spPr>
      </p:pic>
      <p:sp>
        <p:nvSpPr>
          <p:cNvPr id="10" name="Rectangle 9"/>
          <p:cNvSpPr/>
          <p:nvPr userDrawn="1"/>
        </p:nvSpPr>
        <p:spPr>
          <a:xfrm>
            <a:off x="1338711" y="4314728"/>
            <a:ext cx="3773350" cy="419025"/>
          </a:xfrm>
          <a:prstGeom prst="rect">
            <a:avLst/>
          </a:prstGeom>
        </p:spPr>
        <p:txBody>
          <a:bodyPr wrap="square" anchor="ctr">
            <a:spAutoFit/>
          </a:bodyPr>
          <a:lstStyle/>
          <a:p>
            <a:pPr algn="l">
              <a:lnSpc>
                <a:spcPct val="150000"/>
              </a:lnSpc>
            </a:pPr>
            <a:r>
              <a:rPr lang="en-GB" sz="75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600" dirty="0">
              <a:solidFill>
                <a:schemeClr val="bg1"/>
              </a:solidFill>
              <a:latin typeface="Montserrat" panose="00000500000000000000" pitchFamily="2" charset="0"/>
              <a:cs typeface="Arial" panose="020B0604020202020204" pitchFamily="34" charset="0"/>
            </a:endParaRPr>
          </a:p>
        </p:txBody>
      </p:sp>
      <p:sp>
        <p:nvSpPr>
          <p:cNvPr id="7" name="CasellaDiTesto 17"/>
          <p:cNvSpPr txBox="1"/>
          <p:nvPr userDrawn="1"/>
        </p:nvSpPr>
        <p:spPr>
          <a:xfrm rot="5400000">
            <a:off x="6996720" y="2815997"/>
            <a:ext cx="4050449" cy="213585"/>
          </a:xfrm>
          <a:prstGeom prst="rect">
            <a:avLst/>
          </a:prstGeom>
          <a:noFill/>
        </p:spPr>
        <p:txBody>
          <a:bodyPr wrap="square" rtlCol="0">
            <a:spAutoFit/>
          </a:bodyPr>
          <a:lstStyle/>
          <a:p>
            <a:r>
              <a:rPr lang="en-GB" sz="788" dirty="0">
                <a:solidFill>
                  <a:srgbClr val="FFFFFF"/>
                </a:solidFill>
                <a:latin typeface="Arial" charset="0"/>
                <a:ea typeface="Arial" charset="0"/>
                <a:cs typeface="Arial" charset="0"/>
              </a:rPr>
              <a:t>Leo Gizzi, 2</a:t>
            </a:r>
            <a:r>
              <a:rPr lang="en-GB" sz="788" baseline="30000" dirty="0">
                <a:solidFill>
                  <a:srgbClr val="FFFFFF"/>
                </a:solidFill>
                <a:latin typeface="Arial" charset="0"/>
                <a:ea typeface="Arial" charset="0"/>
                <a:cs typeface="Arial" charset="0"/>
              </a:rPr>
              <a:t>nd</a:t>
            </a:r>
            <a:r>
              <a:rPr lang="en-GB" sz="788" dirty="0">
                <a:solidFill>
                  <a:srgbClr val="FFFFFF"/>
                </a:solidFill>
                <a:latin typeface="Arial" charset="0"/>
                <a:ea typeface="Arial" charset="0"/>
                <a:cs typeface="Arial" charset="0"/>
              </a:rPr>
              <a:t> LASPLA Tech Meeting,</a:t>
            </a:r>
            <a:r>
              <a:rPr lang="en-GB" sz="788" baseline="0" dirty="0">
                <a:solidFill>
                  <a:srgbClr val="FFFFFF"/>
                </a:solidFill>
                <a:latin typeface="Arial" charset="0"/>
                <a:ea typeface="Arial" charset="0"/>
                <a:cs typeface="Arial" charset="0"/>
              </a:rPr>
              <a:t> 7</a:t>
            </a:r>
            <a:r>
              <a:rPr lang="en-GB" sz="788" baseline="30000" dirty="0">
                <a:solidFill>
                  <a:srgbClr val="FFFFFF"/>
                </a:solidFill>
                <a:latin typeface="Arial" charset="0"/>
                <a:ea typeface="Arial" charset="0"/>
                <a:cs typeface="Arial" charset="0"/>
              </a:rPr>
              <a:t>th</a:t>
            </a:r>
            <a:r>
              <a:rPr lang="en-GB" sz="788" baseline="0" dirty="0">
                <a:solidFill>
                  <a:srgbClr val="FFFFFF"/>
                </a:solidFill>
                <a:latin typeface="Arial" charset="0"/>
                <a:ea typeface="Arial" charset="0"/>
                <a:cs typeface="Arial" charset="0"/>
              </a:rPr>
              <a:t> October</a:t>
            </a:r>
            <a:r>
              <a:rPr lang="en-GB" sz="788" dirty="0">
                <a:solidFill>
                  <a:srgbClr val="FFFFFF"/>
                </a:solidFill>
                <a:latin typeface="Arial" charset="0"/>
                <a:ea typeface="Arial" charset="0"/>
                <a:cs typeface="Arial" charset="0"/>
              </a:rPr>
              <a:t>, 2021, online, </a:t>
            </a:r>
            <a:r>
              <a:rPr lang="en-GB" sz="788" dirty="0" err="1">
                <a:solidFill>
                  <a:srgbClr val="FFFFFF"/>
                </a:solidFill>
                <a:latin typeface="Arial" charset="0"/>
                <a:ea typeface="Arial" charset="0"/>
                <a:cs typeface="Arial" charset="0"/>
              </a:rPr>
              <a:t>la.gizzi@ino.cnr.it</a:t>
            </a:r>
            <a:r>
              <a:rPr lang="en-GB" sz="788" dirty="0">
                <a:solidFill>
                  <a:srgbClr val="FFFFFF"/>
                </a:solidFill>
                <a:latin typeface="Arial" charset="0"/>
                <a:ea typeface="Arial" charset="0"/>
                <a:cs typeface="Arial" charset="0"/>
              </a:rPr>
              <a:t> </a:t>
            </a:r>
          </a:p>
        </p:txBody>
      </p:sp>
    </p:spTree>
    <p:extLst>
      <p:ext uri="{BB962C8B-B14F-4D97-AF65-F5344CB8AC3E}">
        <p14:creationId xmlns:p14="http://schemas.microsoft.com/office/powerpoint/2010/main" val="690991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p:nvPr>
        </p:nvSpPr>
        <p:spPr>
          <a:xfrm>
            <a:off x="628650" y="1369219"/>
            <a:ext cx="78867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11"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4" y="2445990"/>
            <a:ext cx="5171633" cy="25152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
        <p:nvSpPr>
          <p:cNvPr id="8" name="CasellaDiTesto 17"/>
          <p:cNvSpPr txBox="1"/>
          <p:nvPr userDrawn="1"/>
        </p:nvSpPr>
        <p:spPr>
          <a:xfrm rot="5400000">
            <a:off x="7035354" y="2777363"/>
            <a:ext cx="3973181" cy="213585"/>
          </a:xfrm>
          <a:prstGeom prst="rect">
            <a:avLst/>
          </a:prstGeom>
          <a:noFill/>
        </p:spPr>
        <p:txBody>
          <a:bodyPr wrap="square" rtlCol="0">
            <a:spAutoFit/>
          </a:bodyPr>
          <a:lstStyle/>
          <a:p>
            <a:r>
              <a:rPr lang="en-GB" sz="788" dirty="0">
                <a:solidFill>
                  <a:srgbClr val="FFFFFF"/>
                </a:solidFill>
                <a:latin typeface="Arial" charset="0"/>
                <a:ea typeface="Arial" charset="0"/>
                <a:cs typeface="Arial" charset="0"/>
              </a:rPr>
              <a:t>Leo Gizzi, 2</a:t>
            </a:r>
            <a:r>
              <a:rPr lang="en-GB" sz="788" baseline="30000" dirty="0">
                <a:solidFill>
                  <a:srgbClr val="FFFFFF"/>
                </a:solidFill>
                <a:latin typeface="Arial" charset="0"/>
                <a:ea typeface="Arial" charset="0"/>
                <a:cs typeface="Arial" charset="0"/>
              </a:rPr>
              <a:t>nd</a:t>
            </a:r>
            <a:r>
              <a:rPr lang="en-GB" sz="788" dirty="0">
                <a:solidFill>
                  <a:srgbClr val="FFFFFF"/>
                </a:solidFill>
                <a:latin typeface="Arial" charset="0"/>
                <a:ea typeface="Arial" charset="0"/>
                <a:cs typeface="Arial" charset="0"/>
              </a:rPr>
              <a:t> LASPLA Tech Meeting,</a:t>
            </a:r>
            <a:r>
              <a:rPr lang="en-GB" sz="788" baseline="0" dirty="0">
                <a:solidFill>
                  <a:srgbClr val="FFFFFF"/>
                </a:solidFill>
                <a:latin typeface="Arial" charset="0"/>
                <a:ea typeface="Arial" charset="0"/>
                <a:cs typeface="Arial" charset="0"/>
              </a:rPr>
              <a:t> 7</a:t>
            </a:r>
            <a:r>
              <a:rPr lang="en-GB" sz="788" baseline="30000" dirty="0">
                <a:solidFill>
                  <a:srgbClr val="FFFFFF"/>
                </a:solidFill>
                <a:latin typeface="Arial" charset="0"/>
                <a:ea typeface="Arial" charset="0"/>
                <a:cs typeface="Arial" charset="0"/>
              </a:rPr>
              <a:t>th</a:t>
            </a:r>
            <a:r>
              <a:rPr lang="en-GB" sz="788" baseline="0" dirty="0">
                <a:solidFill>
                  <a:srgbClr val="FFFFFF"/>
                </a:solidFill>
                <a:latin typeface="Arial" charset="0"/>
                <a:ea typeface="Arial" charset="0"/>
                <a:cs typeface="Arial" charset="0"/>
              </a:rPr>
              <a:t> October</a:t>
            </a:r>
            <a:r>
              <a:rPr lang="en-GB" sz="788" dirty="0">
                <a:solidFill>
                  <a:srgbClr val="FFFFFF"/>
                </a:solidFill>
                <a:latin typeface="Arial" charset="0"/>
                <a:ea typeface="Arial" charset="0"/>
                <a:cs typeface="Arial" charset="0"/>
              </a:rPr>
              <a:t>, 2021, online, </a:t>
            </a:r>
            <a:r>
              <a:rPr lang="en-GB" sz="788" dirty="0" err="1">
                <a:solidFill>
                  <a:srgbClr val="FFFFFF"/>
                </a:solidFill>
                <a:latin typeface="Arial" charset="0"/>
                <a:ea typeface="Arial" charset="0"/>
                <a:cs typeface="Arial" charset="0"/>
              </a:rPr>
              <a:t>la.gizzi@ino.cnr.it</a:t>
            </a:r>
            <a:r>
              <a:rPr lang="en-GB" sz="788" dirty="0">
                <a:solidFill>
                  <a:srgbClr val="FFFFFF"/>
                </a:solidFill>
                <a:latin typeface="Arial" charset="0"/>
                <a:ea typeface="Arial" charset="0"/>
                <a:cs typeface="Arial" charset="0"/>
              </a:rPr>
              <a:t> </a:t>
            </a:r>
          </a:p>
        </p:txBody>
      </p:sp>
    </p:spTree>
    <p:extLst>
      <p:ext uri="{BB962C8B-B14F-4D97-AF65-F5344CB8AC3E}">
        <p14:creationId xmlns:p14="http://schemas.microsoft.com/office/powerpoint/2010/main" val="2443353351"/>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628650" y="1369219"/>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8227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14"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4" y="2445990"/>
            <a:ext cx="5171633" cy="25152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
        <p:nvSpPr>
          <p:cNvPr id="9" name="CasellaDiTesto 17"/>
          <p:cNvSpPr txBox="1"/>
          <p:nvPr userDrawn="1"/>
        </p:nvSpPr>
        <p:spPr>
          <a:xfrm rot="5400000">
            <a:off x="6996720" y="2815997"/>
            <a:ext cx="4050449" cy="213585"/>
          </a:xfrm>
          <a:prstGeom prst="rect">
            <a:avLst/>
          </a:prstGeom>
          <a:noFill/>
        </p:spPr>
        <p:txBody>
          <a:bodyPr wrap="square" rtlCol="0">
            <a:spAutoFit/>
          </a:bodyPr>
          <a:lstStyle/>
          <a:p>
            <a:r>
              <a:rPr lang="en-GB" sz="788" dirty="0">
                <a:solidFill>
                  <a:srgbClr val="FFFFFF"/>
                </a:solidFill>
                <a:latin typeface="Arial" charset="0"/>
                <a:ea typeface="Arial" charset="0"/>
                <a:cs typeface="Arial" charset="0"/>
              </a:rPr>
              <a:t>Leo Gizzi, 2</a:t>
            </a:r>
            <a:r>
              <a:rPr lang="en-GB" sz="788" baseline="30000" dirty="0">
                <a:solidFill>
                  <a:srgbClr val="FFFFFF"/>
                </a:solidFill>
                <a:latin typeface="Arial" charset="0"/>
                <a:ea typeface="Arial" charset="0"/>
                <a:cs typeface="Arial" charset="0"/>
              </a:rPr>
              <a:t>nd</a:t>
            </a:r>
            <a:r>
              <a:rPr lang="en-GB" sz="788" dirty="0">
                <a:solidFill>
                  <a:srgbClr val="FFFFFF"/>
                </a:solidFill>
                <a:latin typeface="Arial" charset="0"/>
                <a:ea typeface="Arial" charset="0"/>
                <a:cs typeface="Arial" charset="0"/>
              </a:rPr>
              <a:t> LASPLA Tech Meeting,</a:t>
            </a:r>
            <a:r>
              <a:rPr lang="en-GB" sz="788" baseline="0" dirty="0">
                <a:solidFill>
                  <a:srgbClr val="FFFFFF"/>
                </a:solidFill>
                <a:latin typeface="Arial" charset="0"/>
                <a:ea typeface="Arial" charset="0"/>
                <a:cs typeface="Arial" charset="0"/>
              </a:rPr>
              <a:t> 7</a:t>
            </a:r>
            <a:r>
              <a:rPr lang="en-GB" sz="788" baseline="30000" dirty="0">
                <a:solidFill>
                  <a:srgbClr val="FFFFFF"/>
                </a:solidFill>
                <a:latin typeface="Arial" charset="0"/>
                <a:ea typeface="Arial" charset="0"/>
                <a:cs typeface="Arial" charset="0"/>
              </a:rPr>
              <a:t>th</a:t>
            </a:r>
            <a:r>
              <a:rPr lang="en-GB" sz="788" baseline="0" dirty="0">
                <a:solidFill>
                  <a:srgbClr val="FFFFFF"/>
                </a:solidFill>
                <a:latin typeface="Arial" charset="0"/>
                <a:ea typeface="Arial" charset="0"/>
                <a:cs typeface="Arial" charset="0"/>
              </a:rPr>
              <a:t> October</a:t>
            </a:r>
            <a:r>
              <a:rPr lang="en-GB" sz="788" dirty="0">
                <a:solidFill>
                  <a:srgbClr val="FFFFFF"/>
                </a:solidFill>
                <a:latin typeface="Arial" charset="0"/>
                <a:ea typeface="Arial" charset="0"/>
                <a:cs typeface="Arial" charset="0"/>
              </a:rPr>
              <a:t>, 2021, online, </a:t>
            </a:r>
            <a:r>
              <a:rPr lang="en-GB" sz="788" dirty="0" err="1">
                <a:solidFill>
                  <a:srgbClr val="FFFFFF"/>
                </a:solidFill>
                <a:latin typeface="Arial" charset="0"/>
                <a:ea typeface="Arial" charset="0"/>
                <a:cs typeface="Arial" charset="0"/>
              </a:rPr>
              <a:t>la.gizzi@ino.cnr.it</a:t>
            </a:r>
            <a:r>
              <a:rPr lang="en-GB" sz="788" dirty="0">
                <a:solidFill>
                  <a:srgbClr val="FFFFFF"/>
                </a:solidFill>
                <a:latin typeface="Arial" charset="0"/>
                <a:ea typeface="Arial" charset="0"/>
                <a:cs typeface="Arial" charset="0"/>
              </a:rPr>
              <a:t> </a:t>
            </a:r>
          </a:p>
        </p:txBody>
      </p:sp>
    </p:spTree>
    <p:extLst>
      <p:ext uri="{BB962C8B-B14F-4D97-AF65-F5344CB8AC3E}">
        <p14:creationId xmlns:p14="http://schemas.microsoft.com/office/powerpoint/2010/main" val="3385309652"/>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0">
                <a:latin typeface="Montserrat SemiBold" panose="000007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
        <p:nvSpPr>
          <p:cNvPr id="4" name="Content Placeholder 3"/>
          <p:cNvSpPr>
            <a:spLocks noGrp="1"/>
          </p:cNvSpPr>
          <p:nvPr>
            <p:ph sz="half" idx="2"/>
          </p:nvPr>
        </p:nvSpPr>
        <p:spPr>
          <a:xfrm>
            <a:off x="629842" y="1878807"/>
            <a:ext cx="3868340"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0">
                <a:latin typeface="Montserrat SemiBold" panose="000007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
        <p:nvSpPr>
          <p:cNvPr id="6" name="Content Placeholder 5"/>
          <p:cNvSpPr>
            <a:spLocks noGrp="1"/>
          </p:cNvSpPr>
          <p:nvPr>
            <p:ph sz="quarter" idx="4"/>
          </p:nvPr>
        </p:nvSpPr>
        <p:spPr>
          <a:xfrm>
            <a:off x="4629150" y="1878807"/>
            <a:ext cx="3887391" cy="23131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16"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4" y="2445990"/>
            <a:ext cx="5171633" cy="25152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2188964597"/>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3" name="Content Placeholder 2"/>
          <p:cNvSpPr>
            <a:spLocks noGrp="1"/>
          </p:cNvSpPr>
          <p:nvPr>
            <p:ph idx="1"/>
          </p:nvPr>
        </p:nvSpPr>
        <p:spPr>
          <a:xfrm>
            <a:off x="3887391" y="342900"/>
            <a:ext cx="4629150" cy="384614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49"/>
            <a:ext cx="2949178" cy="2646000"/>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3"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14"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4" y="2445990"/>
            <a:ext cx="5171633" cy="25152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2213657159"/>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4062" y="342900"/>
            <a:ext cx="4631288" cy="3837626"/>
          </a:xfrm>
        </p:spPr>
        <p:txBody>
          <a:bodyPr>
            <a:normAutofit/>
          </a:bodyPr>
          <a:lstStyle>
            <a:lvl1pPr marL="0" indent="0">
              <a:buNone/>
              <a:defRPr sz="22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5" name="Title 1"/>
          <p:cNvSpPr>
            <a:spLocks noGrp="1"/>
          </p:cNvSpPr>
          <p:nvPr>
            <p:ph type="title" hasCustomPrompt="1"/>
          </p:nvPr>
        </p:nvSpPr>
        <p:spPr>
          <a:xfrm>
            <a:off x="629841" y="342900"/>
            <a:ext cx="2949178" cy="1200150"/>
          </a:xfrm>
        </p:spPr>
        <p:txBody>
          <a:bodyPr anchor="b">
            <a:normAutofit/>
          </a:bodyPr>
          <a:lstStyle>
            <a:lvl1pPr>
              <a:defRPr sz="2250"/>
            </a:lvl1pPr>
          </a:lstStyle>
          <a:p>
            <a:r>
              <a:rPr lang="en-US" dirty="0"/>
              <a:t>Click to add title</a:t>
            </a:r>
          </a:p>
        </p:txBody>
      </p:sp>
      <p:sp>
        <p:nvSpPr>
          <p:cNvPr id="16" name="Text Placeholder 3"/>
          <p:cNvSpPr>
            <a:spLocks noGrp="1"/>
          </p:cNvSpPr>
          <p:nvPr>
            <p:ph type="body" sz="half" idx="2"/>
          </p:nvPr>
        </p:nvSpPr>
        <p:spPr>
          <a:xfrm>
            <a:off x="629841" y="1543050"/>
            <a:ext cx="2949178" cy="2637476"/>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2"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18"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103231425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58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331640" y="951570"/>
            <a:ext cx="7020780" cy="2934630"/>
          </a:xfrm>
        </p:spPr>
        <p:txBody>
          <a:bodyPr>
            <a:normAutofit/>
          </a:bodyPr>
          <a:lstStyle>
            <a:lvl1pPr marL="0" indent="0">
              <a:buNone/>
              <a:defRPr sz="22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Espace réservé du texte 3"/>
          <p:cNvSpPr>
            <a:spLocks noGrp="1"/>
          </p:cNvSpPr>
          <p:nvPr>
            <p:ph type="body" sz="half" idx="2" hasCustomPrompt="1"/>
          </p:nvPr>
        </p:nvSpPr>
        <p:spPr>
          <a:xfrm>
            <a:off x="801786" y="4042866"/>
            <a:ext cx="4972000" cy="146447"/>
          </a:xfrm>
        </p:spPr>
        <p:txBody>
          <a:bodyPr anchor="ctr"/>
          <a:lstStyle>
            <a:lvl1pPr marL="0" indent="0">
              <a:buNone/>
              <a:defRPr sz="1050" baseline="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801787" y="416719"/>
            <a:ext cx="7550634" cy="421481"/>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17"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32542181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12000" y="4596902"/>
            <a:ext cx="4320000" cy="273844"/>
          </a:xfrm>
        </p:spPr>
        <p:txBody>
          <a:bodyPr/>
          <a:lstStyle>
            <a:lvl1pPr>
              <a:defRPr sz="900">
                <a:solidFill>
                  <a:schemeClr val="accent5"/>
                </a:solidFill>
              </a:defRPr>
            </a:lvl1pPr>
          </a:lstStyle>
          <a:p>
            <a:endParaRPr lang="en-US" dirty="0"/>
          </a:p>
        </p:txBody>
      </p:sp>
      <p:sp>
        <p:nvSpPr>
          <p:cNvPr id="7" name="Slide Number Placeholder 3"/>
          <p:cNvSpPr>
            <a:spLocks noGrp="1"/>
          </p:cNvSpPr>
          <p:nvPr>
            <p:ph type="sldNum" sz="quarter" idx="12"/>
          </p:nvPr>
        </p:nvSpPr>
        <p:spPr>
          <a:xfrm>
            <a:off x="7272300" y="4596902"/>
            <a:ext cx="1243050" cy="273844"/>
          </a:xfrm>
        </p:spPr>
        <p:txBody>
          <a:bodyPr/>
          <a:lstStyle>
            <a:lvl1pPr>
              <a:defRPr sz="9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6432424" y="2445990"/>
            <a:ext cx="5171633" cy="2515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50" y="4426540"/>
            <a:ext cx="1080120" cy="614567"/>
          </a:xfrm>
          <a:prstGeom prst="rect">
            <a:avLst/>
          </a:prstGeom>
        </p:spPr>
      </p:pic>
    </p:spTree>
    <p:extLst>
      <p:ext uri="{BB962C8B-B14F-4D97-AF65-F5344CB8AC3E}">
        <p14:creationId xmlns:p14="http://schemas.microsoft.com/office/powerpoint/2010/main" val="204069379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0"/>
            <a:ext cx="7772400" cy="1102519"/>
          </a:xfrm>
        </p:spPr>
        <p:txBody>
          <a:bodyPr/>
          <a:lstStyle/>
          <a:p>
            <a:r>
              <a:rPr lang="en-US"/>
              <a:t>Fare clic per modificare stile</a:t>
            </a:r>
            <a:endParaRPr lang="it-IT"/>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Fare clic per modificare lo stile del sottotitolo dello schema</a:t>
            </a:r>
            <a:endParaRPr lang="it-IT"/>
          </a:p>
        </p:txBody>
      </p:sp>
      <p:sp>
        <p:nvSpPr>
          <p:cNvPr id="4" name="Segnaposto data 3"/>
          <p:cNvSpPr>
            <a:spLocks noGrp="1"/>
          </p:cNvSpPr>
          <p:nvPr>
            <p:ph type="dt" sz="half" idx="10"/>
          </p:nvPr>
        </p:nvSpPr>
        <p:spPr/>
        <p:txBody>
          <a:bodyPr/>
          <a:lstStyle/>
          <a:p>
            <a:fld id="{3821D8FE-493B-9344-B43F-9465CA29F414}" type="datetimeFigureOut">
              <a:rPr lang="it-IT" smtClean="0"/>
              <a:t>18/04/25</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A70F8005-1040-264C-AA05-DA62491DFE7C}" type="slidenum">
              <a:rPr lang="it-IT" smtClean="0"/>
              <a:t>‹#›</a:t>
            </a:fld>
            <a:endParaRPr lang="it-IT" dirty="0"/>
          </a:p>
        </p:txBody>
      </p:sp>
      <p:sp>
        <p:nvSpPr>
          <p:cNvPr id="7" name="CasellaDiTesto 17"/>
          <p:cNvSpPr txBox="1"/>
          <p:nvPr userDrawn="1"/>
        </p:nvSpPr>
        <p:spPr>
          <a:xfrm rot="5400000">
            <a:off x="7092647" y="2725622"/>
            <a:ext cx="3869698" cy="213585"/>
          </a:xfrm>
          <a:prstGeom prst="rect">
            <a:avLst/>
          </a:prstGeom>
          <a:noFill/>
        </p:spPr>
        <p:txBody>
          <a:bodyPr wrap="square" rtlCol="0">
            <a:spAutoFit/>
          </a:bodyPr>
          <a:lstStyle/>
          <a:p>
            <a:r>
              <a:rPr lang="en-GB" sz="788" dirty="0">
                <a:solidFill>
                  <a:schemeClr val="accent5">
                    <a:lumMod val="75000"/>
                  </a:schemeClr>
                </a:solidFill>
                <a:latin typeface="Arial" charset="0"/>
                <a:ea typeface="Arial" charset="0"/>
                <a:cs typeface="Arial" charset="0"/>
              </a:rPr>
              <a:t>Leo Gizzi, 2</a:t>
            </a:r>
            <a:r>
              <a:rPr lang="en-GB" sz="788" baseline="30000" dirty="0">
                <a:solidFill>
                  <a:schemeClr val="accent5">
                    <a:lumMod val="75000"/>
                  </a:schemeClr>
                </a:solidFill>
                <a:latin typeface="Arial" charset="0"/>
                <a:ea typeface="Arial" charset="0"/>
                <a:cs typeface="Arial" charset="0"/>
              </a:rPr>
              <a:t>nd</a:t>
            </a:r>
            <a:r>
              <a:rPr lang="en-GB" sz="788" dirty="0">
                <a:solidFill>
                  <a:schemeClr val="accent5">
                    <a:lumMod val="75000"/>
                  </a:schemeClr>
                </a:solidFill>
                <a:latin typeface="Arial" charset="0"/>
                <a:ea typeface="Arial" charset="0"/>
                <a:cs typeface="Arial" charset="0"/>
              </a:rPr>
              <a:t> LASPLA Tech Meeting,</a:t>
            </a:r>
            <a:r>
              <a:rPr lang="en-GB" sz="788" baseline="0" dirty="0">
                <a:solidFill>
                  <a:schemeClr val="accent5">
                    <a:lumMod val="75000"/>
                  </a:schemeClr>
                </a:solidFill>
                <a:latin typeface="Arial" charset="0"/>
                <a:ea typeface="Arial" charset="0"/>
                <a:cs typeface="Arial" charset="0"/>
              </a:rPr>
              <a:t> 7</a:t>
            </a:r>
            <a:r>
              <a:rPr lang="en-GB" sz="788" baseline="30000" dirty="0">
                <a:solidFill>
                  <a:schemeClr val="accent5">
                    <a:lumMod val="75000"/>
                  </a:schemeClr>
                </a:solidFill>
                <a:latin typeface="Arial" charset="0"/>
                <a:ea typeface="Arial" charset="0"/>
                <a:cs typeface="Arial" charset="0"/>
              </a:rPr>
              <a:t>th</a:t>
            </a:r>
            <a:r>
              <a:rPr lang="en-GB" sz="788" baseline="0" dirty="0">
                <a:solidFill>
                  <a:schemeClr val="accent5">
                    <a:lumMod val="75000"/>
                  </a:schemeClr>
                </a:solidFill>
                <a:latin typeface="Arial" charset="0"/>
                <a:ea typeface="Arial" charset="0"/>
                <a:cs typeface="Arial" charset="0"/>
              </a:rPr>
              <a:t> October</a:t>
            </a:r>
            <a:r>
              <a:rPr lang="en-GB" sz="788" dirty="0">
                <a:solidFill>
                  <a:schemeClr val="accent5">
                    <a:lumMod val="75000"/>
                  </a:schemeClr>
                </a:solidFill>
                <a:latin typeface="Arial" charset="0"/>
                <a:ea typeface="Arial" charset="0"/>
                <a:cs typeface="Arial" charset="0"/>
              </a:rPr>
              <a:t>, 2021, online, </a:t>
            </a:r>
            <a:r>
              <a:rPr lang="en-GB" sz="788" dirty="0" err="1">
                <a:solidFill>
                  <a:schemeClr val="accent5">
                    <a:lumMod val="75000"/>
                  </a:schemeClr>
                </a:solidFill>
                <a:latin typeface="Arial" charset="0"/>
                <a:ea typeface="Arial" charset="0"/>
                <a:cs typeface="Arial" charset="0"/>
              </a:rPr>
              <a:t>la.gizzi@ino.cnr.it</a:t>
            </a:r>
            <a:r>
              <a:rPr lang="en-GB" sz="788" dirty="0">
                <a:solidFill>
                  <a:schemeClr val="accent5">
                    <a:lumMod val="75000"/>
                  </a:schemeClr>
                </a:solidFill>
                <a:latin typeface="Arial" charset="0"/>
                <a:ea typeface="Arial" charset="0"/>
                <a:cs typeface="Arial" charset="0"/>
              </a:rPr>
              <a:t> </a:t>
            </a:r>
          </a:p>
        </p:txBody>
      </p:sp>
    </p:spTree>
    <p:extLst>
      <p:ext uri="{BB962C8B-B14F-4D97-AF65-F5344CB8AC3E}">
        <p14:creationId xmlns:p14="http://schemas.microsoft.com/office/powerpoint/2010/main" val="479585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342900"/>
            <a:ext cx="2949178" cy="1200150"/>
          </a:xfrm>
        </p:spPr>
        <p:txBody>
          <a:bodyPr anchor="b">
            <a:normAutofit/>
          </a:bodyPr>
          <a:lstStyle>
            <a:lvl1pPr>
              <a:defRPr sz="1688" baseline="0">
                <a:solidFill>
                  <a:srgbClr val="AB2E27"/>
                </a:solidFill>
              </a:defRPr>
            </a:lvl1pPr>
          </a:lstStyle>
          <a:p>
            <a:r>
              <a:rPr lang="it-IT" dirty="0"/>
              <a:t>Fare clic per modificare lo stile del titolo dello schema</a:t>
            </a:r>
          </a:p>
        </p:txBody>
      </p:sp>
      <p:sp>
        <p:nvSpPr>
          <p:cNvPr id="3" name="Segnaposto contenuto 2"/>
          <p:cNvSpPr>
            <a:spLocks noGrp="1"/>
          </p:cNvSpPr>
          <p:nvPr>
            <p:ph idx="1"/>
          </p:nvPr>
        </p:nvSpPr>
        <p:spPr>
          <a:xfrm>
            <a:off x="3887391" y="740570"/>
            <a:ext cx="4629150" cy="3655219"/>
          </a:xfrm>
        </p:spPr>
        <p:txBody>
          <a:bodyPr/>
          <a:lstStyle>
            <a:lvl1pPr>
              <a:defRPr sz="1800">
                <a:solidFill>
                  <a:schemeClr val="tx1">
                    <a:lumMod val="85000"/>
                    <a:lumOff val="15000"/>
                  </a:schemeClr>
                </a:solidFill>
              </a:defRPr>
            </a:lvl1pPr>
            <a:lvl2pPr>
              <a:defRPr sz="1575">
                <a:solidFill>
                  <a:schemeClr val="tx1">
                    <a:lumMod val="85000"/>
                    <a:lumOff val="15000"/>
                  </a:schemeClr>
                </a:solidFill>
              </a:defRPr>
            </a:lvl2pPr>
            <a:lvl3pPr>
              <a:defRPr sz="1350">
                <a:solidFill>
                  <a:schemeClr val="tx1">
                    <a:lumMod val="85000"/>
                    <a:lumOff val="15000"/>
                  </a:schemeClr>
                </a:solidFill>
              </a:defRPr>
            </a:lvl3pPr>
            <a:lvl4pPr>
              <a:defRPr sz="1125">
                <a:solidFill>
                  <a:schemeClr val="tx1">
                    <a:lumMod val="85000"/>
                    <a:lumOff val="15000"/>
                  </a:schemeClr>
                </a:solidFill>
              </a:defRPr>
            </a:lvl4pPr>
            <a:lvl5pPr>
              <a:defRPr sz="1125">
                <a:solidFill>
                  <a:schemeClr val="tx1">
                    <a:lumMod val="85000"/>
                    <a:lumOff val="15000"/>
                  </a:schemeClr>
                </a:solidFill>
              </a:defRPr>
            </a:lvl5pPr>
            <a:lvl6pPr>
              <a:defRPr sz="1125"/>
            </a:lvl6pPr>
            <a:lvl7pPr>
              <a:defRPr sz="1125"/>
            </a:lvl7pPr>
            <a:lvl8pPr>
              <a:defRPr sz="1125"/>
            </a:lvl8pPr>
            <a:lvl9pPr>
              <a:defRPr sz="1125"/>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p:cNvSpPr>
            <a:spLocks noGrp="1"/>
          </p:cNvSpPr>
          <p:nvPr>
            <p:ph type="body" sz="half" idx="2"/>
          </p:nvPr>
        </p:nvSpPr>
        <p:spPr>
          <a:xfrm>
            <a:off x="629841" y="1543050"/>
            <a:ext cx="2949178" cy="2858691"/>
          </a:xfrm>
        </p:spPr>
        <p:txBody>
          <a:bodyPr/>
          <a:lstStyle>
            <a:lvl1pPr marL="0" indent="0">
              <a:buNone/>
              <a:defRPr sz="900">
                <a:solidFill>
                  <a:schemeClr val="tx1">
                    <a:lumMod val="85000"/>
                    <a:lumOff val="1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it-IT" dirty="0"/>
              <a:t>Fare clic per modificare gli stili del testo dello schema</a:t>
            </a:r>
          </a:p>
        </p:txBody>
      </p:sp>
    </p:spTree>
    <p:extLst>
      <p:ext uri="{BB962C8B-B14F-4D97-AF65-F5344CB8AC3E}">
        <p14:creationId xmlns:p14="http://schemas.microsoft.com/office/powerpoint/2010/main" val="345304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342900"/>
            <a:ext cx="2949178" cy="1200150"/>
          </a:xfrm>
        </p:spPr>
        <p:txBody>
          <a:bodyPr anchor="b">
            <a:normAutofit/>
          </a:bodyPr>
          <a:lstStyle>
            <a:lvl1pPr>
              <a:defRPr sz="1688" baseline="0">
                <a:solidFill>
                  <a:srgbClr val="AB2E27"/>
                </a:solidFill>
              </a:defRPr>
            </a:lvl1pPr>
          </a:lstStyle>
          <a:p>
            <a:r>
              <a:rPr lang="it-IT" dirty="0"/>
              <a:t>Fare clic per modificare lo stile del titolo dello schema</a:t>
            </a:r>
          </a:p>
        </p:txBody>
      </p:sp>
      <p:sp>
        <p:nvSpPr>
          <p:cNvPr id="3" name="Segnaposto immagine 2"/>
          <p:cNvSpPr>
            <a:spLocks noGrp="1"/>
          </p:cNvSpPr>
          <p:nvPr>
            <p:ph type="pic" idx="1"/>
          </p:nvPr>
        </p:nvSpPr>
        <p:spPr>
          <a:xfrm>
            <a:off x="3887391" y="740570"/>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it-IT" noProof="0"/>
          </a:p>
        </p:txBody>
      </p:sp>
      <p:sp>
        <p:nvSpPr>
          <p:cNvPr id="4" name="Segnaposto testo 3"/>
          <p:cNvSpPr>
            <a:spLocks noGrp="1"/>
          </p:cNvSpPr>
          <p:nvPr>
            <p:ph type="body" sz="half" idx="2"/>
          </p:nvPr>
        </p:nvSpPr>
        <p:spPr>
          <a:xfrm>
            <a:off x="629841" y="1543050"/>
            <a:ext cx="2949178" cy="2858691"/>
          </a:xfrm>
        </p:spPr>
        <p:txBody>
          <a:bodyPr/>
          <a:lstStyle>
            <a:lvl1pPr marL="0" indent="0">
              <a:buNone/>
              <a:defRPr sz="900">
                <a:solidFill>
                  <a:schemeClr val="tx1">
                    <a:lumMod val="85000"/>
                    <a:lumOff val="1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it-IT" dirty="0"/>
              <a:t>Fare clic per modificare gli stili del testo dello schema</a:t>
            </a:r>
          </a:p>
        </p:txBody>
      </p:sp>
    </p:spTree>
    <p:extLst>
      <p:ext uri="{BB962C8B-B14F-4D97-AF65-F5344CB8AC3E}">
        <p14:creationId xmlns:p14="http://schemas.microsoft.com/office/powerpoint/2010/main" val="57609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ilil.ino.it/"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la.gizzi@ino.cnr.it"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6.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B821F8B9-1662-CD46-B1E9-BEF4F7DD8862}"/>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4A82F690-A90D-C741-931B-5CF63BB21BD9}"/>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Fare clic per modificare gli stili del testo dello schema</a:t>
            </a:r>
          </a:p>
          <a:p>
            <a:pPr lvl="1"/>
            <a:r>
              <a:rPr lang="it-IT" altLang="it-IT" dirty="0"/>
              <a:t>Secondo livello</a:t>
            </a:r>
          </a:p>
          <a:p>
            <a:pPr lvl="2"/>
            <a:r>
              <a:rPr lang="it-IT" altLang="it-IT" dirty="0"/>
              <a:t>Terzo livello</a:t>
            </a:r>
          </a:p>
          <a:p>
            <a:pPr lvl="3"/>
            <a:r>
              <a:rPr lang="it-IT" altLang="it-IT" dirty="0"/>
              <a:t>Quarto livello</a:t>
            </a:r>
          </a:p>
          <a:p>
            <a:pPr lvl="4"/>
            <a:r>
              <a:rPr lang="it-IT" altLang="it-IT" dirty="0"/>
              <a:t>Quinto livello</a:t>
            </a:r>
          </a:p>
        </p:txBody>
      </p:sp>
      <p:sp>
        <p:nvSpPr>
          <p:cNvPr id="3" name="TextBox 2">
            <a:extLst>
              <a:ext uri="{FF2B5EF4-FFF2-40B4-BE49-F238E27FC236}">
                <a16:creationId xmlns:a16="http://schemas.microsoft.com/office/drawing/2014/main" id="{BEBC0972-9BF9-BCB7-1244-C296D33009EF}"/>
              </a:ext>
            </a:extLst>
          </p:cNvPr>
          <p:cNvSpPr txBox="1"/>
          <p:nvPr userDrawn="1"/>
        </p:nvSpPr>
        <p:spPr>
          <a:xfrm>
            <a:off x="0" y="4905500"/>
            <a:ext cx="742511" cy="230832"/>
          </a:xfrm>
          <a:prstGeom prst="rect">
            <a:avLst/>
          </a:prstGeom>
          <a:noFill/>
        </p:spPr>
        <p:txBody>
          <a:bodyPr wrap="none" rtlCol="0">
            <a:spAutoFit/>
          </a:bodyPr>
          <a:lstStyle/>
          <a:p>
            <a:r>
              <a:rPr lang="en-IT" sz="900" dirty="0">
                <a:solidFill>
                  <a:schemeClr val="tx1">
                    <a:lumMod val="75000"/>
                    <a:lumOff val="25000"/>
                  </a:schemeClr>
                </a:solidFill>
              </a:rPr>
              <a:t>Slide n. </a:t>
            </a:r>
            <a:fld id="{A813643C-AD4D-8040-B304-6904A4F5220A}" type="slidenum">
              <a:rPr lang="en-IT" sz="900" smtClean="0">
                <a:solidFill>
                  <a:schemeClr val="tx1">
                    <a:lumMod val="75000"/>
                    <a:lumOff val="25000"/>
                  </a:schemeClr>
                </a:solidFill>
              </a:rPr>
              <a:t>‹#›</a:t>
            </a:fld>
            <a:endParaRPr lang="en-IT" sz="900" dirty="0">
              <a:solidFill>
                <a:schemeClr val="tx1">
                  <a:lumMod val="75000"/>
                  <a:lumOff val="25000"/>
                </a:schemeClr>
              </a:solidFill>
            </a:endParaRPr>
          </a:p>
        </p:txBody>
      </p:sp>
      <p:sp>
        <p:nvSpPr>
          <p:cNvPr id="2" name="TextBox 1">
            <a:extLst>
              <a:ext uri="{FF2B5EF4-FFF2-40B4-BE49-F238E27FC236}">
                <a16:creationId xmlns:a16="http://schemas.microsoft.com/office/drawing/2014/main" id="{3D9572FC-E32E-0138-DB1E-886147A77D96}"/>
              </a:ext>
            </a:extLst>
          </p:cNvPr>
          <p:cNvSpPr txBox="1"/>
          <p:nvPr userDrawn="1"/>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15"/>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16"/>
              </a:rPr>
              <a:t>http://ilil.ino.it</a:t>
            </a:r>
            <a:endParaRPr lang="en-IT" sz="700" b="0" dirty="0">
              <a:solidFill>
                <a:schemeClr val="accent1">
                  <a:lumMod val="75000"/>
                </a:schemeClr>
              </a:solidFill>
            </a:endParaRPr>
          </a:p>
        </p:txBody>
      </p:sp>
      <p:pic>
        <p:nvPicPr>
          <p:cNvPr id="2050" name="Picture 2" descr="ilil – Intense Laser Irradiation Laboratory">
            <a:extLst>
              <a:ext uri="{FF2B5EF4-FFF2-40B4-BE49-F238E27FC236}">
                <a16:creationId xmlns:a16="http://schemas.microsoft.com/office/drawing/2014/main" id="{5473DC6B-4A48-5576-63AB-CCB6E68A586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718845" y="0"/>
            <a:ext cx="425155" cy="423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NR – Istituto Nazionale di Ottica">
            <a:extLst>
              <a:ext uri="{FF2B5EF4-FFF2-40B4-BE49-F238E27FC236}">
                <a16:creationId xmlns:a16="http://schemas.microsoft.com/office/drawing/2014/main" id="{7D8E1299-DE9D-E808-6F63-C3E5302E2AA2}"/>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060014" y="4881750"/>
            <a:ext cx="1009403" cy="24884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78" r:id="rId9"/>
    <p:sldLayoutId id="2147483787" r:id="rId10"/>
    <p:sldLayoutId id="2147483788" r:id="rId11"/>
    <p:sldLayoutId id="2147483790" r:id="rId12"/>
    <p:sldLayoutId id="2147483795" r:id="rId13"/>
  </p:sldLayoutIdLst>
  <p:hf hdr="0" ftr="0" dt="0"/>
  <p:txStyles>
    <p:titleStyle>
      <a:lvl1pPr algn="l" defTabSz="514350" rtl="0" eaLnBrk="0" fontAlgn="base" hangingPunct="0">
        <a:lnSpc>
          <a:spcPct val="90000"/>
        </a:lnSpc>
        <a:spcBef>
          <a:spcPct val="0"/>
        </a:spcBef>
        <a:spcAft>
          <a:spcPct val="0"/>
        </a:spcAft>
        <a:defRPr sz="2000" kern="1200">
          <a:solidFill>
            <a:srgbClr val="AB2E27"/>
          </a:solidFill>
          <a:latin typeface="+mj-lt"/>
          <a:ea typeface="+mj-ea"/>
          <a:cs typeface="+mj-cs"/>
        </a:defRPr>
      </a:lvl1pPr>
      <a:lvl2pPr algn="l" defTabSz="514350" rtl="0" eaLnBrk="0" fontAlgn="base" hangingPunct="0">
        <a:lnSpc>
          <a:spcPct val="90000"/>
        </a:lnSpc>
        <a:spcBef>
          <a:spcPct val="0"/>
        </a:spcBef>
        <a:spcAft>
          <a:spcPct val="0"/>
        </a:spcAft>
        <a:defRPr sz="2000">
          <a:solidFill>
            <a:srgbClr val="AB2E27"/>
          </a:solidFill>
          <a:latin typeface="Arial" panose="020B0604020202020204" pitchFamily="34" charset="0"/>
        </a:defRPr>
      </a:lvl2pPr>
      <a:lvl3pPr algn="l" defTabSz="514350" rtl="0" eaLnBrk="0" fontAlgn="base" hangingPunct="0">
        <a:lnSpc>
          <a:spcPct val="90000"/>
        </a:lnSpc>
        <a:spcBef>
          <a:spcPct val="0"/>
        </a:spcBef>
        <a:spcAft>
          <a:spcPct val="0"/>
        </a:spcAft>
        <a:defRPr sz="2000">
          <a:solidFill>
            <a:srgbClr val="AB2E27"/>
          </a:solidFill>
          <a:latin typeface="Arial" panose="020B0604020202020204" pitchFamily="34" charset="0"/>
        </a:defRPr>
      </a:lvl3pPr>
      <a:lvl4pPr algn="l" defTabSz="514350" rtl="0" eaLnBrk="0" fontAlgn="base" hangingPunct="0">
        <a:lnSpc>
          <a:spcPct val="90000"/>
        </a:lnSpc>
        <a:spcBef>
          <a:spcPct val="0"/>
        </a:spcBef>
        <a:spcAft>
          <a:spcPct val="0"/>
        </a:spcAft>
        <a:defRPr sz="2000">
          <a:solidFill>
            <a:srgbClr val="AB2E27"/>
          </a:solidFill>
          <a:latin typeface="Arial" panose="020B0604020202020204" pitchFamily="34" charset="0"/>
        </a:defRPr>
      </a:lvl4pPr>
      <a:lvl5pPr algn="l" defTabSz="514350" rtl="0" eaLnBrk="0" fontAlgn="base" hangingPunct="0">
        <a:lnSpc>
          <a:spcPct val="90000"/>
        </a:lnSpc>
        <a:spcBef>
          <a:spcPct val="0"/>
        </a:spcBef>
        <a:spcAft>
          <a:spcPct val="0"/>
        </a:spcAft>
        <a:defRPr sz="2000">
          <a:solidFill>
            <a:srgbClr val="AB2E27"/>
          </a:solidFill>
          <a:latin typeface="Arial" panose="020B0604020202020204" pitchFamily="34" charset="0"/>
        </a:defRPr>
      </a:lvl5pPr>
      <a:lvl6pPr marL="342900" algn="l" defTabSz="514350" rtl="0" fontAlgn="base">
        <a:lnSpc>
          <a:spcPct val="90000"/>
        </a:lnSpc>
        <a:spcBef>
          <a:spcPct val="0"/>
        </a:spcBef>
        <a:spcAft>
          <a:spcPct val="0"/>
        </a:spcAft>
        <a:defRPr sz="2025">
          <a:solidFill>
            <a:srgbClr val="AB2E27"/>
          </a:solidFill>
          <a:latin typeface="Arial" panose="020B0604020202020204" pitchFamily="34" charset="0"/>
        </a:defRPr>
      </a:lvl6pPr>
      <a:lvl7pPr marL="685800" algn="l" defTabSz="514350" rtl="0" fontAlgn="base">
        <a:lnSpc>
          <a:spcPct val="90000"/>
        </a:lnSpc>
        <a:spcBef>
          <a:spcPct val="0"/>
        </a:spcBef>
        <a:spcAft>
          <a:spcPct val="0"/>
        </a:spcAft>
        <a:defRPr sz="2025">
          <a:solidFill>
            <a:srgbClr val="AB2E27"/>
          </a:solidFill>
          <a:latin typeface="Arial" panose="020B0604020202020204" pitchFamily="34" charset="0"/>
        </a:defRPr>
      </a:lvl7pPr>
      <a:lvl8pPr marL="1028700" algn="l" defTabSz="514350" rtl="0" fontAlgn="base">
        <a:lnSpc>
          <a:spcPct val="90000"/>
        </a:lnSpc>
        <a:spcBef>
          <a:spcPct val="0"/>
        </a:spcBef>
        <a:spcAft>
          <a:spcPct val="0"/>
        </a:spcAft>
        <a:defRPr sz="2025">
          <a:solidFill>
            <a:srgbClr val="AB2E27"/>
          </a:solidFill>
          <a:latin typeface="Arial" panose="020B0604020202020204" pitchFamily="34" charset="0"/>
        </a:defRPr>
      </a:lvl8pPr>
      <a:lvl9pPr marL="1371600" algn="l" defTabSz="514350" rtl="0" fontAlgn="base">
        <a:lnSpc>
          <a:spcPct val="90000"/>
        </a:lnSpc>
        <a:spcBef>
          <a:spcPct val="0"/>
        </a:spcBef>
        <a:spcAft>
          <a:spcPct val="0"/>
        </a:spcAft>
        <a:defRPr sz="2025">
          <a:solidFill>
            <a:srgbClr val="AB2E27"/>
          </a:solidFill>
          <a:latin typeface="Arial" panose="020B060402020202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kern="1200">
          <a:solidFill>
            <a:srgbClr val="262626"/>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kern="1200">
          <a:solidFill>
            <a:srgbClr val="262626"/>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rgbClr val="262626"/>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900" kern="1200">
          <a:solidFill>
            <a:srgbClr val="262626"/>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900" kern="1200">
          <a:solidFill>
            <a:srgbClr val="262626"/>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it-IT"/>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28650" y="1369218"/>
            <a:ext cx="7886700" cy="3263504"/>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Date Placeholder 3"/>
          <p:cNvSpPr>
            <a:spLocks noGrp="1"/>
          </p:cNvSpPr>
          <p:nvPr>
            <p:ph type="dt" sz="half" idx="2"/>
          </p:nvPr>
        </p:nvSpPr>
        <p:spPr bwMode="auto">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85C45F3-8D30-4E47-A23B-88EACEE32C39}" type="datetime1">
              <a:rPr lang="en-GB"/>
              <a:t>18/04/2025</a:t>
            </a:fld>
            <a:endParaRPr lang="en-GB"/>
          </a:p>
        </p:txBody>
      </p:sp>
      <p:sp>
        <p:nvSpPr>
          <p:cNvPr id="5" name="Footer Placeholder 4"/>
          <p:cNvSpPr>
            <a:spLocks noGrp="1"/>
          </p:cNvSpPr>
          <p:nvPr>
            <p:ph type="ftr" sz="quarter" idx="3"/>
          </p:nvPr>
        </p:nvSpPr>
        <p:spPr bwMode="auto">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Insert author and occasion</a:t>
            </a:r>
            <a:endParaRPr/>
          </a:p>
        </p:txBody>
      </p:sp>
      <p:sp>
        <p:nvSpPr>
          <p:cNvPr id="6" name="Slide Number Placeholder 5"/>
          <p:cNvSpPr>
            <a:spLocks noGrp="1"/>
          </p:cNvSpPr>
          <p:nvPr>
            <p:ph type="sldNum" sz="quarter" idx="4"/>
          </p:nvPr>
        </p:nvSpPr>
        <p:spPr bwMode="auto">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A3A6714-3D1F-4857-9904-D935B84167FA}" type="slidenum">
              <a:rPr lang="en-GB"/>
              <a:t>‹#›</a:t>
            </a:fld>
            <a:endParaRPr lang="en-GB"/>
          </a:p>
        </p:txBody>
      </p:sp>
    </p:spTree>
    <p:extLst>
      <p:ext uri="{BB962C8B-B14F-4D97-AF65-F5344CB8AC3E}">
        <p14:creationId xmlns:p14="http://schemas.microsoft.com/office/powerpoint/2010/main" val="121058866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hf hdr="0" dt="0"/>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GB"/>
              <a:t>R. </a:t>
            </a:r>
            <a:r>
              <a:rPr lang="en-GB" err="1"/>
              <a:t>Assmann</a:t>
            </a:r>
            <a:r>
              <a:rPr lang="en-GB"/>
              <a:t> - EuAPS </a:t>
            </a:r>
            <a:r>
              <a:rPr lang="en-GB" err="1"/>
              <a:t>Kickoff</a:t>
            </a:r>
            <a:r>
              <a:rPr lang="en-GB"/>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421001129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750">
                <a:solidFill>
                  <a:schemeClr val="tx1">
                    <a:tint val="75000"/>
                  </a:schemeClr>
                </a:solidFill>
                <a:latin typeface="Montserrat" panose="00000500000000000000" pitchFamily="2" charset="0"/>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750">
                <a:solidFill>
                  <a:schemeClr val="tx1">
                    <a:tint val="75000"/>
                  </a:schemeClr>
                </a:solidFill>
                <a:latin typeface="Montserrat" panose="00000500000000000000" pitchFamily="2" charset="0"/>
              </a:defRPr>
            </a:lvl1pPr>
          </a:lstStyle>
          <a:p>
            <a:r>
              <a:rPr lang="en-US"/>
              <a:t>R. Assmann &amp; M. Ferrario – iFAST WP6 – Opening of EAAC 2023</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75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spTree>
    <p:extLst>
      <p:ext uri="{BB962C8B-B14F-4D97-AF65-F5344CB8AC3E}">
        <p14:creationId xmlns:p14="http://schemas.microsoft.com/office/powerpoint/2010/main" val="9350712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47" r:id="rId11"/>
    <p:sldLayoutId id="2147483860" r:id="rId12"/>
  </p:sldLayoutIdLst>
  <p:hf hdr="0" dt="0"/>
  <p:txStyles>
    <p:titleStyle>
      <a:lvl1pPr algn="l" defTabSz="685783" rtl="0" eaLnBrk="1" latinLnBrk="0" hangingPunct="1">
        <a:lnSpc>
          <a:spcPct val="90000"/>
        </a:lnSpc>
        <a:spcBef>
          <a:spcPct val="0"/>
        </a:spcBef>
        <a:buNone/>
        <a:defRPr sz="3000" kern="1200">
          <a:solidFill>
            <a:schemeClr val="accent5"/>
          </a:solidFill>
          <a:latin typeface="Montserrat ExtraBold" panose="00000900000000000000" pitchFamily="2" charset="0"/>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a:buChar char="•"/>
        <a:defRPr sz="2100" kern="1200">
          <a:solidFill>
            <a:schemeClr val="tx1"/>
          </a:solidFill>
          <a:latin typeface="Montserrat" panose="00000500000000000000" pitchFamily="2" charset="0"/>
          <a:ea typeface="+mn-ea"/>
          <a:cs typeface="+mn-cs"/>
        </a:defRPr>
      </a:lvl1pPr>
      <a:lvl2pPr marL="514337" indent="-171446" algn="l" defTabSz="685783" rtl="0" eaLnBrk="1" latinLnBrk="0" hangingPunct="1">
        <a:lnSpc>
          <a:spcPct val="90000"/>
        </a:lnSpc>
        <a:spcBef>
          <a:spcPts val="375"/>
        </a:spcBef>
        <a:buClr>
          <a:schemeClr val="accent1"/>
        </a:buClr>
        <a:buFont typeface="Arial"/>
        <a:buChar char="•"/>
        <a:defRPr sz="1800" kern="1200">
          <a:solidFill>
            <a:schemeClr val="tx1"/>
          </a:solidFill>
          <a:latin typeface="Montserrat" panose="00000500000000000000" pitchFamily="2" charset="0"/>
          <a:ea typeface="+mn-ea"/>
          <a:cs typeface="+mn-cs"/>
        </a:defRPr>
      </a:lvl2pPr>
      <a:lvl3pPr marL="857228" indent="-171446" algn="l" defTabSz="685783" rtl="0" eaLnBrk="1" latinLnBrk="0" hangingPunct="1">
        <a:lnSpc>
          <a:spcPct val="90000"/>
        </a:lnSpc>
        <a:spcBef>
          <a:spcPts val="375"/>
        </a:spcBef>
        <a:buClr>
          <a:schemeClr val="accent1"/>
        </a:buClr>
        <a:buFont typeface="Arial"/>
        <a:buChar char="•"/>
        <a:defRPr sz="1500" kern="1200">
          <a:solidFill>
            <a:schemeClr val="tx1"/>
          </a:solidFill>
          <a:latin typeface="Montserrat" panose="00000500000000000000" pitchFamily="2" charset="0"/>
          <a:ea typeface="+mn-ea"/>
          <a:cs typeface="+mn-cs"/>
        </a:defRPr>
      </a:lvl3pPr>
      <a:lvl4pPr marL="1200120" indent="-171446" algn="l" defTabSz="685783"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4pPr>
      <a:lvl5pPr marL="1543012" indent="-171446" algn="l" defTabSz="685783"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750">
                <a:solidFill>
                  <a:schemeClr val="tx1">
                    <a:tint val="75000"/>
                  </a:schemeClr>
                </a:solidFill>
                <a:latin typeface="Montserrat" panose="00000500000000000000" pitchFamily="2" charset="0"/>
              </a:defRPr>
            </a:lvl1pPr>
          </a:lstStyle>
          <a:p>
            <a:fld id="{0E0C21EA-FA05-7048-AA70-4DED716611A1}" type="datetimeFigureOut">
              <a:rPr lang="en-US" smtClean="0"/>
              <a:pPr/>
              <a:t>4/18/25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788" b="1">
                <a:solidFill>
                  <a:schemeClr val="tx1">
                    <a:tint val="75000"/>
                  </a:schemeClr>
                </a:solidFill>
                <a:latin typeface="Montserrat" panose="00000500000000000000" pitchFamily="2" charset="0"/>
              </a:defRPr>
            </a:lvl1pPr>
          </a:lstStyle>
          <a:p>
            <a:r>
              <a:rPr lang="en-US" dirty="0"/>
              <a:t>I.FAST 2</a:t>
            </a:r>
            <a:r>
              <a:rPr lang="en-US" baseline="30000" dirty="0"/>
              <a:t>nd</a:t>
            </a:r>
            <a:r>
              <a:rPr lang="en-US" dirty="0"/>
              <a:t> Annual meeting, 17-21 April 2023</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5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pic>
        <p:nvPicPr>
          <p:cNvPr id="8" name="Picture 7">
            <a:extLst>
              <a:ext uri="{FF2B5EF4-FFF2-40B4-BE49-F238E27FC236}">
                <a16:creationId xmlns:a16="http://schemas.microsoft.com/office/drawing/2014/main" id="{DC11D1CF-0026-6627-C91A-4EA8BC1B5A07}"/>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rot="5400000">
            <a:off x="6440306" y="2445990"/>
            <a:ext cx="5171633" cy="251520"/>
          </a:xfrm>
          <a:prstGeom prst="rect">
            <a:avLst/>
          </a:prstGeom>
        </p:spPr>
      </p:pic>
    </p:spTree>
    <p:extLst>
      <p:ext uri="{BB962C8B-B14F-4D97-AF65-F5344CB8AC3E}">
        <p14:creationId xmlns:p14="http://schemas.microsoft.com/office/powerpoint/2010/main" val="361464180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685800" rtl="0" eaLnBrk="1" latinLnBrk="0" hangingPunct="1">
        <a:lnSpc>
          <a:spcPct val="90000"/>
        </a:lnSpc>
        <a:spcBef>
          <a:spcPct val="0"/>
        </a:spcBef>
        <a:buNone/>
        <a:defRPr sz="3000" kern="1200">
          <a:solidFill>
            <a:schemeClr val="accent5"/>
          </a:solidFill>
          <a:latin typeface="Montserrat ExtraBold" panose="00000900000000000000" pitchFamily="2"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a:buChar char="•"/>
        <a:defRPr sz="2100" kern="1200">
          <a:solidFill>
            <a:schemeClr val="tx1"/>
          </a:solidFill>
          <a:latin typeface="Montserrat" panose="00000500000000000000" pitchFamily="2" charset="0"/>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ontserrat" panose="00000500000000000000" pitchFamily="2" charset="0"/>
          <a:ea typeface="+mn-ea"/>
          <a:cs typeface="+mn-cs"/>
        </a:defRPr>
      </a:lvl2pPr>
      <a:lvl3pPr marL="857250" indent="-171450" algn="l" defTabSz="685800" rtl="0" eaLnBrk="1" latinLnBrk="0" hangingPunct="1">
        <a:lnSpc>
          <a:spcPct val="90000"/>
        </a:lnSpc>
        <a:spcBef>
          <a:spcPts val="375"/>
        </a:spcBef>
        <a:buClr>
          <a:schemeClr val="accent1"/>
        </a:buClr>
        <a:buFont typeface="Arial"/>
        <a:buChar char="•"/>
        <a:defRPr sz="1500" kern="1200">
          <a:solidFill>
            <a:schemeClr val="tx1"/>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750">
                <a:solidFill>
                  <a:schemeClr val="tx1">
                    <a:tint val="75000"/>
                  </a:schemeClr>
                </a:solidFill>
                <a:latin typeface="Montserrat" panose="00000500000000000000" pitchFamily="2" charset="0"/>
              </a:defRPr>
            </a:lvl1pPr>
          </a:lstStyle>
          <a:p>
            <a:fld id="{0E0C21EA-FA05-7048-AA70-4DED716611A1}" type="datetimeFigureOut">
              <a:rPr lang="en-US" smtClean="0"/>
              <a:pPr/>
              <a:t>4/18/25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750">
                <a:solidFill>
                  <a:schemeClr val="tx1">
                    <a:tint val="75000"/>
                  </a:schemeClr>
                </a:solidFill>
                <a:latin typeface="Montserrat" panose="00000500000000000000" pitchFamily="2" charset="0"/>
              </a:defRPr>
            </a:lvl1pPr>
          </a:lstStyle>
          <a:p>
            <a:r>
              <a:rPr lang="en-US" dirty="0"/>
              <a:t>I.FAST Period 1 Review, 9 February 2023</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5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spTree>
    <p:extLst>
      <p:ext uri="{BB962C8B-B14F-4D97-AF65-F5344CB8AC3E}">
        <p14:creationId xmlns:p14="http://schemas.microsoft.com/office/powerpoint/2010/main" val="264113156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Lst>
  <p:hf hdr="0" dt="0"/>
  <p:txStyles>
    <p:titleStyle>
      <a:lvl1pPr algn="l" defTabSz="685800" rtl="0" eaLnBrk="1" latinLnBrk="0" hangingPunct="1">
        <a:lnSpc>
          <a:spcPct val="90000"/>
        </a:lnSpc>
        <a:spcBef>
          <a:spcPct val="0"/>
        </a:spcBef>
        <a:buNone/>
        <a:defRPr sz="3000" kern="1200">
          <a:solidFill>
            <a:schemeClr val="accent5"/>
          </a:solidFill>
          <a:latin typeface="Montserrat ExtraBold" panose="00000900000000000000" pitchFamily="2"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a:buChar char="•"/>
        <a:defRPr sz="2100" kern="1200">
          <a:solidFill>
            <a:schemeClr val="tx1"/>
          </a:solidFill>
          <a:latin typeface="Montserrat" panose="00000500000000000000" pitchFamily="2" charset="0"/>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ontserrat" panose="00000500000000000000" pitchFamily="2" charset="0"/>
          <a:ea typeface="+mn-ea"/>
          <a:cs typeface="+mn-cs"/>
        </a:defRPr>
      </a:lvl2pPr>
      <a:lvl3pPr marL="857250" indent="-171450" algn="l" defTabSz="685800" rtl="0" eaLnBrk="1" latinLnBrk="0" hangingPunct="1">
        <a:lnSpc>
          <a:spcPct val="90000"/>
        </a:lnSpc>
        <a:spcBef>
          <a:spcPts val="375"/>
        </a:spcBef>
        <a:buClr>
          <a:schemeClr val="accent1"/>
        </a:buClr>
        <a:buFont typeface="Arial"/>
        <a:buChar char="•"/>
        <a:defRPr sz="1500" kern="1200">
          <a:solidFill>
            <a:schemeClr val="tx1"/>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750">
                <a:solidFill>
                  <a:schemeClr val="tx1">
                    <a:tint val="75000"/>
                  </a:schemeClr>
                </a:solidFill>
                <a:latin typeface="Montserrat" panose="00000500000000000000" pitchFamily="2" charset="0"/>
              </a:defRPr>
            </a:lvl1pPr>
          </a:lstStyle>
          <a:p>
            <a:fld id="{0E0C21EA-FA05-7048-AA70-4DED716611A1}" type="datetimeFigureOut">
              <a:rPr lang="en-US" smtClean="0"/>
              <a:pPr/>
              <a:t>4/18/25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750">
                <a:solidFill>
                  <a:schemeClr val="tx1">
                    <a:tint val="75000"/>
                  </a:schemeClr>
                </a:solidFill>
                <a:latin typeface="Montserrat" panose="00000500000000000000" pitchFamily="2"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5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spTree>
    <p:extLst>
      <p:ext uri="{BB962C8B-B14F-4D97-AF65-F5344CB8AC3E}">
        <p14:creationId xmlns:p14="http://schemas.microsoft.com/office/powerpoint/2010/main" val="183775104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dt="0"/>
  <p:txStyles>
    <p:titleStyle>
      <a:lvl1pPr algn="l" defTabSz="685800" rtl="0" eaLnBrk="1" latinLnBrk="0" hangingPunct="1">
        <a:lnSpc>
          <a:spcPct val="90000"/>
        </a:lnSpc>
        <a:spcBef>
          <a:spcPct val="0"/>
        </a:spcBef>
        <a:buNone/>
        <a:defRPr sz="3000" kern="1200">
          <a:solidFill>
            <a:schemeClr val="accent5"/>
          </a:solidFill>
          <a:latin typeface="Montserrat ExtraBold" panose="00000900000000000000" pitchFamily="2"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a:buChar char="•"/>
        <a:defRPr sz="2100" kern="1200">
          <a:solidFill>
            <a:schemeClr val="tx1"/>
          </a:solidFill>
          <a:latin typeface="Montserrat" panose="00000500000000000000" pitchFamily="2" charset="0"/>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ontserrat" panose="00000500000000000000" pitchFamily="2" charset="0"/>
          <a:ea typeface="+mn-ea"/>
          <a:cs typeface="+mn-cs"/>
        </a:defRPr>
      </a:lvl2pPr>
      <a:lvl3pPr marL="857250" indent="-171450" algn="l" defTabSz="685800" rtl="0" eaLnBrk="1" latinLnBrk="0" hangingPunct="1">
        <a:lnSpc>
          <a:spcPct val="90000"/>
        </a:lnSpc>
        <a:spcBef>
          <a:spcPts val="375"/>
        </a:spcBef>
        <a:buClr>
          <a:schemeClr val="accent1"/>
        </a:buClr>
        <a:buFont typeface="Arial"/>
        <a:buChar char="•"/>
        <a:defRPr sz="1500" kern="1200">
          <a:solidFill>
            <a:schemeClr val="tx1"/>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Clr>
          <a:schemeClr val="accent1"/>
        </a:buClr>
        <a:buFont typeface="Arial"/>
        <a:buChar char="•"/>
        <a:defRPr sz="1350" kern="1200">
          <a:solidFill>
            <a:schemeClr val="tx1"/>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hyperlink" Target="http://ilil.ino.it/" TargetMode="External"/><Relationship Id="rId5" Type="http://schemas.openxmlformats.org/officeDocument/2006/relationships/hyperlink" Target="mailto:la.gizzi@ino.cnr.it" TargetMode="External"/><Relationship Id="rId4" Type="http://schemas.openxmlformats.org/officeDocument/2006/relationships/hyperlink" Target="https://doi.org/10.1063/1.498490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mailto:la.gizzi@ino.cnr.it" TargetMode="External"/><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hyperlink" Target="http://ilil.ino.i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tiff"/></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88/1367-2630/abcc6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hyperlink" Target="http://ilil.ino.it/" TargetMode="External"/><Relationship Id="rId5" Type="http://schemas.openxmlformats.org/officeDocument/2006/relationships/hyperlink" Target="mailto:la.gizzi@ino.cnr.it" TargetMode="External"/><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hyperlink" Target="mailto:la.gizzi@ino.cnr.it"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hyperlink" Target="http://ilil.ino.i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ilil.ino.it/" TargetMode="External"/><Relationship Id="rId2" Type="http://schemas.openxmlformats.org/officeDocument/2006/relationships/hyperlink" Target="mailto:la.gizzi@ino.cnr.it" TargetMode="Externa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hyperlink" Target="http://ilil.ino.it/" TargetMode="Externa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hyperlink" Target="mailto:la.gizzi@ino.cnr.it" TargetMode="External"/><Relationship Id="rId5" Type="http://schemas.openxmlformats.org/officeDocument/2006/relationships/image" Target="../media/image112.png"/><Relationship Id="rId4" Type="http://schemas.openxmlformats.org/officeDocument/2006/relationships/image" Target="../media/image111.jpeg"/></Relationships>
</file>

<file path=ppt/slides/_rels/slide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8" Type="http://schemas.openxmlformats.org/officeDocument/2006/relationships/hyperlink" Target="http://ilil.ino.it/" TargetMode="External"/><Relationship Id="rId3" Type="http://schemas.openxmlformats.org/officeDocument/2006/relationships/image" Target="../media/image113.png"/><Relationship Id="rId7" Type="http://schemas.openxmlformats.org/officeDocument/2006/relationships/hyperlink" Target="mailto:la.gizzi@ino.cnr.it" TargetMode="External"/><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44.xml"/><Relationship Id="rId5" Type="http://schemas.openxmlformats.org/officeDocument/2006/relationships/hyperlink" Target="http://ilil.ino.it/" TargetMode="External"/><Relationship Id="rId4" Type="http://schemas.openxmlformats.org/officeDocument/2006/relationships/hyperlink" Target="mailto:la.gizzi@ino.cnr.i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la.gizzi@ino.cnr.it" TargetMode="External"/><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hyperlink" Target="http://ilil.ino.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hyperlink" Target="mailto:la.gizzi@ino.cnr.it" TargetMode="External"/><Relationship Id="rId3" Type="http://schemas.openxmlformats.org/officeDocument/2006/relationships/image" Target="../media/image121.tiff"/><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25.xml"/><Relationship Id="rId16" Type="http://schemas.openxmlformats.org/officeDocument/2006/relationships/image" Target="../media/image134.png"/><Relationship Id="rId1" Type="http://schemas.openxmlformats.org/officeDocument/2006/relationships/slideLayout" Target="../slideLayouts/slideLayout16.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hyperlink" Target="http://ilil.ino.it/" TargetMode="External"/><Relationship Id="rId4" Type="http://schemas.openxmlformats.org/officeDocument/2006/relationships/image" Target="../media/image122.png"/><Relationship Id="rId9" Type="http://schemas.openxmlformats.org/officeDocument/2006/relationships/image" Target="../media/image127.tiff"/><Relationship Id="rId14" Type="http://schemas.openxmlformats.org/officeDocument/2006/relationships/image" Target="../media/image1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4.xml"/><Relationship Id="rId16" Type="http://schemas.openxmlformats.org/officeDocument/2006/relationships/image" Target="../media/image60.png"/><Relationship Id="rId20"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microsoft.com/office/2007/relationships/hdphoto" Target="../media/hdphoto1.wdp"/><Relationship Id="rId19" Type="http://schemas.openxmlformats.org/officeDocument/2006/relationships/image" Target="../media/image63.jpe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6.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3.png"/><Relationship Id="rId4" Type="http://schemas.openxmlformats.org/officeDocument/2006/relationships/image" Target="../media/image145.png"/></Relationships>
</file>

<file path=ppt/slides/_rels/slide4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4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hyperlink" Target="https://www.eli-beams.eu/"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ilil.ino.it/" TargetMode="External"/><Relationship Id="rId5" Type="http://schemas.openxmlformats.org/officeDocument/2006/relationships/hyperlink" Target="mailto:la.gizzi@ino.cnr.it" TargetMode="External"/><Relationship Id="rId4" Type="http://schemas.openxmlformats.org/officeDocument/2006/relationships/image" Target="../media/image73.jpg"/></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hyperlink" Target="https://doi.org/10.1017/hpl.2019.36"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doi.org/10.1364/OPTICA.420520" TargetMode="External"/><Relationship Id="rId5" Type="http://schemas.openxmlformats.org/officeDocument/2006/relationships/hyperlink" Target="https://doi.org/10.1063/1.4984906" TargetMode="External"/><Relationship Id="rId4" Type="http://schemas.openxmlformats.org/officeDocument/2006/relationships/hyperlink" Target="https://www.nature.com/?proof=t%C2%A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982AC-FEDE-614D-967B-2D7252213CA1}"/>
              </a:ext>
            </a:extLst>
          </p:cNvPr>
          <p:cNvPicPr>
            <a:picLocks noChangeAspect="1"/>
          </p:cNvPicPr>
          <p:nvPr/>
        </p:nvPicPr>
        <p:blipFill>
          <a:blip r:embed="rId3"/>
          <a:stretch>
            <a:fillRect/>
          </a:stretch>
        </p:blipFill>
        <p:spPr>
          <a:xfrm>
            <a:off x="1548697" y="4281229"/>
            <a:ext cx="5746625" cy="536281"/>
          </a:xfrm>
          <a:prstGeom prst="rect">
            <a:avLst/>
          </a:prstGeom>
        </p:spPr>
      </p:pic>
      <p:sp>
        <p:nvSpPr>
          <p:cNvPr id="8" name="TextBox 7">
            <a:extLst>
              <a:ext uri="{FF2B5EF4-FFF2-40B4-BE49-F238E27FC236}">
                <a16:creationId xmlns:a16="http://schemas.microsoft.com/office/drawing/2014/main" id="{CAB15172-D9FF-0247-9CC7-4F79D9D783A1}"/>
              </a:ext>
            </a:extLst>
          </p:cNvPr>
          <p:cNvSpPr txBox="1"/>
          <p:nvPr/>
        </p:nvSpPr>
        <p:spPr>
          <a:xfrm>
            <a:off x="2177573" y="4340863"/>
            <a:ext cx="3575018" cy="276999"/>
          </a:xfrm>
          <a:prstGeom prst="rect">
            <a:avLst/>
          </a:prstGeom>
          <a:solidFill>
            <a:schemeClr val="bg1"/>
          </a:solidFill>
        </p:spPr>
        <p:txBody>
          <a:bodyPr wrap="none" rtlCol="0">
            <a:spAutoFit/>
          </a:bodyPr>
          <a:lstStyle/>
          <a:p>
            <a:r>
              <a:rPr lang="it-IT" sz="1200" b="1" dirty="0">
                <a:latin typeface="Hiragino Kaku Gothic Std W8" panose="020B0800000000000000" pitchFamily="34" charset="-128"/>
                <a:ea typeface="Hiragino Kaku Gothic Std W8" panose="020B0800000000000000" pitchFamily="34" charset="-128"/>
              </a:rPr>
              <a:t>Intense Laser </a:t>
            </a:r>
            <a:r>
              <a:rPr lang="it-IT" sz="1200" b="1" dirty="0" err="1">
                <a:latin typeface="Hiragino Kaku Gothic Std W8" panose="020B0800000000000000" pitchFamily="34" charset="-128"/>
                <a:ea typeface="Hiragino Kaku Gothic Std W8" panose="020B0800000000000000" pitchFamily="34" charset="-128"/>
              </a:rPr>
              <a:t>Irradiation</a:t>
            </a:r>
            <a:r>
              <a:rPr lang="it-IT" sz="1200" b="1" dirty="0">
                <a:latin typeface="Hiragino Kaku Gothic Std W8" panose="020B0800000000000000" pitchFamily="34" charset="-128"/>
                <a:ea typeface="Hiragino Kaku Gothic Std W8" panose="020B0800000000000000" pitchFamily="34" charset="-128"/>
              </a:rPr>
              <a:t> </a:t>
            </a:r>
            <a:r>
              <a:rPr lang="it-IT" sz="1200" b="1" dirty="0" err="1">
                <a:latin typeface="Hiragino Kaku Gothic Std W8" panose="020B0800000000000000" pitchFamily="34" charset="-128"/>
                <a:ea typeface="Hiragino Kaku Gothic Std W8" panose="020B0800000000000000" pitchFamily="34" charset="-128"/>
              </a:rPr>
              <a:t>Laboratory</a:t>
            </a:r>
            <a:endParaRPr lang="it-IT" sz="1200" b="1" dirty="0">
              <a:latin typeface="Hiragino Kaku Gothic Std W8" panose="020B0800000000000000" pitchFamily="34" charset="-128"/>
              <a:ea typeface="Hiragino Kaku Gothic Std W8" panose="020B0800000000000000" pitchFamily="34" charset="-128"/>
            </a:endParaRPr>
          </a:p>
        </p:txBody>
      </p:sp>
      <p:sp>
        <p:nvSpPr>
          <p:cNvPr id="3" name="Title 2">
            <a:extLst>
              <a:ext uri="{FF2B5EF4-FFF2-40B4-BE49-F238E27FC236}">
                <a16:creationId xmlns:a16="http://schemas.microsoft.com/office/drawing/2014/main" id="{992F1988-5A20-5C7A-C120-7D5061485493}"/>
              </a:ext>
            </a:extLst>
          </p:cNvPr>
          <p:cNvSpPr>
            <a:spLocks noGrp="1"/>
          </p:cNvSpPr>
          <p:nvPr>
            <p:ph type="ctrTitle"/>
          </p:nvPr>
        </p:nvSpPr>
        <p:spPr>
          <a:xfrm>
            <a:off x="685800" y="1867079"/>
            <a:ext cx="6858000" cy="814751"/>
          </a:xfrm>
        </p:spPr>
        <p:txBody>
          <a:bodyPr>
            <a:noAutofit/>
          </a:bodyPr>
          <a:lstStyle/>
          <a:p>
            <a:pPr algn="l"/>
            <a:r>
              <a:rPr lang="en-GB" sz="2800" b="1" dirty="0"/>
              <a:t>A laser technology roadmap for plasma accelerators</a:t>
            </a:r>
            <a:endParaRPr lang="en-IT" sz="4000" b="1" dirty="0"/>
          </a:p>
        </p:txBody>
      </p:sp>
      <p:sp>
        <p:nvSpPr>
          <p:cNvPr id="9" name="TextBox 8">
            <a:extLst>
              <a:ext uri="{FF2B5EF4-FFF2-40B4-BE49-F238E27FC236}">
                <a16:creationId xmlns:a16="http://schemas.microsoft.com/office/drawing/2014/main" id="{C599AE35-0292-C581-3F8B-3A411AD3C96F}"/>
              </a:ext>
            </a:extLst>
          </p:cNvPr>
          <p:cNvSpPr txBox="1"/>
          <p:nvPr/>
        </p:nvSpPr>
        <p:spPr>
          <a:xfrm>
            <a:off x="2281031" y="2972218"/>
            <a:ext cx="4581938" cy="892552"/>
          </a:xfrm>
          <a:prstGeom prst="rect">
            <a:avLst/>
          </a:prstGeom>
          <a:noFill/>
        </p:spPr>
        <p:txBody>
          <a:bodyPr wrap="square">
            <a:spAutoFit/>
          </a:bodyPr>
          <a:lstStyle/>
          <a:p>
            <a:r>
              <a:rPr lang="en-GB" sz="1800" b="1" dirty="0">
                <a:latin typeface="Montserrat" pitchFamily="2" charset="77"/>
              </a:rPr>
              <a:t>Leonida Antonio GIZZI,  CNR-INO Pisa, Italy</a:t>
            </a:r>
          </a:p>
          <a:p>
            <a:r>
              <a:rPr lang="it-IT" sz="1600" b="1" dirty="0" err="1">
                <a:latin typeface="Montserrat" pitchFamily="2" charset="77"/>
              </a:rPr>
              <a:t>also</a:t>
            </a:r>
            <a:r>
              <a:rPr lang="it-IT" sz="1600" b="1" dirty="0">
                <a:latin typeface="Montserrat" pitchFamily="2" charset="77"/>
              </a:rPr>
              <a:t> </a:t>
            </a:r>
            <a:r>
              <a:rPr lang="it-IT" sz="1600" b="1" dirty="0" err="1">
                <a:latin typeface="Montserrat" pitchFamily="2" charset="77"/>
              </a:rPr>
              <a:t>at</a:t>
            </a:r>
            <a:r>
              <a:rPr lang="it-IT" sz="1600" b="1" dirty="0">
                <a:latin typeface="Montserrat" pitchFamily="2" charset="77"/>
              </a:rPr>
              <a:t> INFN, Pisa, </a:t>
            </a:r>
            <a:r>
              <a:rPr lang="it-IT" sz="1600" b="1" dirty="0" err="1">
                <a:latin typeface="Montserrat" pitchFamily="2" charset="77"/>
              </a:rPr>
              <a:t>Italy</a:t>
            </a:r>
            <a:endParaRPr lang="it-IT" sz="2400" b="1" dirty="0">
              <a:latin typeface="Montserrat" pitchFamily="2" charset="77"/>
            </a:endParaRPr>
          </a:p>
        </p:txBody>
      </p:sp>
      <p:pic>
        <p:nvPicPr>
          <p:cNvPr id="2" name="Picture 1">
            <a:extLst>
              <a:ext uri="{FF2B5EF4-FFF2-40B4-BE49-F238E27FC236}">
                <a16:creationId xmlns:a16="http://schemas.microsoft.com/office/drawing/2014/main" id="{303487DA-ED91-49F0-1321-EE6CF484CBE8}"/>
              </a:ext>
            </a:extLst>
          </p:cNvPr>
          <p:cNvPicPr>
            <a:picLocks noChangeAspect="1"/>
          </p:cNvPicPr>
          <p:nvPr/>
        </p:nvPicPr>
        <p:blipFill>
          <a:blip r:embed="rId4"/>
          <a:stretch>
            <a:fillRect/>
          </a:stretch>
        </p:blipFill>
        <p:spPr>
          <a:xfrm>
            <a:off x="685800" y="525638"/>
            <a:ext cx="7772400" cy="871128"/>
          </a:xfrm>
          <a:prstGeom prst="rect">
            <a:avLst/>
          </a:prstGeom>
        </p:spPr>
      </p:pic>
    </p:spTree>
    <p:extLst>
      <p:ext uri="{BB962C8B-B14F-4D97-AF65-F5344CB8AC3E}">
        <p14:creationId xmlns:p14="http://schemas.microsoft.com/office/powerpoint/2010/main" val="1670778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582266" y="4911604"/>
            <a:ext cx="184731" cy="369332"/>
          </a:xfrm>
          <a:prstGeom prst="rect">
            <a:avLst/>
          </a:prstGeom>
          <a:noFill/>
        </p:spPr>
        <p:txBody>
          <a:bodyPr wrap="none" rtlCol="0">
            <a:spAutoFit/>
          </a:bodyPr>
          <a:lstStyle/>
          <a:p>
            <a:pPr defTabSz="342892" eaLnBrk="1" fontAlgn="auto" hangingPunct="1">
              <a:spcBef>
                <a:spcPts val="0"/>
              </a:spcBef>
              <a:spcAft>
                <a:spcPts val="0"/>
              </a:spcAft>
              <a:defRPr/>
            </a:pPr>
            <a:endParaRPr lang="it-IT" dirty="0">
              <a:solidFill>
                <a:prstClr val="black"/>
              </a:solidFill>
              <a:latin typeface="Century Gothic" charset="0"/>
              <a:ea typeface="ＭＳ Ｐゴシック" charset="0"/>
              <a:cs typeface="ＭＳ Ｐゴシック" charset="0"/>
            </a:endParaRPr>
          </a:p>
        </p:txBody>
      </p:sp>
      <p:sp>
        <p:nvSpPr>
          <p:cNvPr id="12" name="Titolo 1"/>
          <p:cNvSpPr txBox="1">
            <a:spLocks/>
          </p:cNvSpPr>
          <p:nvPr/>
        </p:nvSpPr>
        <p:spPr bwMode="auto">
          <a:xfrm>
            <a:off x="2502680" y="0"/>
            <a:ext cx="4117109" cy="600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892">
              <a:defRPr/>
            </a:pPr>
            <a:endParaRPr lang="it-IT" sz="3300" b="1" dirty="0">
              <a:latin typeface="Century Gothic"/>
              <a:ea typeface="ＭＳ Ｐゴシック"/>
              <a:cs typeface="Century Gothic"/>
            </a:endParaRPr>
          </a:p>
        </p:txBody>
      </p:sp>
      <p:sp>
        <p:nvSpPr>
          <p:cNvPr id="13" name="CasellaDiTesto 12"/>
          <p:cNvSpPr txBox="1"/>
          <p:nvPr/>
        </p:nvSpPr>
        <p:spPr>
          <a:xfrm>
            <a:off x="27297" y="502568"/>
            <a:ext cx="9089408" cy="646331"/>
          </a:xfrm>
          <a:prstGeom prst="rect">
            <a:avLst/>
          </a:prstGeom>
          <a:noFill/>
        </p:spPr>
        <p:txBody>
          <a:bodyPr wrap="square" rtlCol="0">
            <a:spAutoFit/>
          </a:bodyPr>
          <a:lstStyle/>
          <a:p>
            <a:pPr algn="ctr" defTabSz="342892" eaLnBrk="1" fontAlgn="auto" hangingPunct="1">
              <a:spcBef>
                <a:spcPts val="0"/>
              </a:spcBef>
              <a:spcAft>
                <a:spcPts val="0"/>
              </a:spcAft>
              <a:defRPr/>
            </a:pPr>
            <a:r>
              <a:rPr lang="it-IT" b="1" spc="-75" dirty="0" err="1">
                <a:solidFill>
                  <a:prstClr val="black"/>
                </a:solidFill>
                <a:latin typeface="Arial"/>
                <a:ea typeface="ＭＳ Ｐゴシック" charset="0"/>
                <a:cs typeface="Arial"/>
              </a:rPr>
              <a:t>Current</a:t>
            </a:r>
            <a:r>
              <a:rPr lang="it-IT" b="1" spc="-75" dirty="0">
                <a:solidFill>
                  <a:prstClr val="black"/>
                </a:solidFill>
                <a:latin typeface="Arial"/>
                <a:ea typeface="ＭＳ Ｐゴシック" charset="0"/>
                <a:cs typeface="Arial"/>
              </a:rPr>
              <a:t> </a:t>
            </a:r>
            <a:r>
              <a:rPr lang="it-IT" b="1" spc="-75" dirty="0" err="1">
                <a:solidFill>
                  <a:prstClr val="black"/>
                </a:solidFill>
                <a:latin typeface="Arial"/>
                <a:ea typeface="ＭＳ Ｐゴシック" charset="0"/>
                <a:cs typeface="Arial"/>
              </a:rPr>
              <a:t>reqirement</a:t>
            </a:r>
            <a:r>
              <a:rPr lang="it-IT" b="1" spc="-75" dirty="0">
                <a:solidFill>
                  <a:prstClr val="black"/>
                </a:solidFill>
                <a:latin typeface="Arial"/>
                <a:ea typeface="ＭＳ Ｐゴシック" charset="0"/>
                <a:cs typeface="Arial"/>
              </a:rPr>
              <a:t> for LPA driver: </a:t>
            </a:r>
            <a:r>
              <a:rPr lang="it-IT" dirty="0">
                <a:solidFill>
                  <a:prstClr val="black"/>
                </a:solidFill>
                <a:latin typeface="Arial"/>
                <a:ea typeface="ＭＳ Ｐゴシック" charset="0"/>
                <a:cs typeface="Arial"/>
              </a:rPr>
              <a:t>PW-class system, with high </a:t>
            </a:r>
            <a:r>
              <a:rPr lang="it-IT" dirty="0" err="1">
                <a:solidFill>
                  <a:prstClr val="black"/>
                </a:solidFill>
                <a:latin typeface="Arial"/>
                <a:ea typeface="ＭＳ Ｐゴシック" charset="0"/>
                <a:cs typeface="Arial"/>
              </a:rPr>
              <a:t>repetition</a:t>
            </a:r>
            <a:r>
              <a:rPr lang="it-IT" dirty="0">
                <a:solidFill>
                  <a:prstClr val="black"/>
                </a:solidFill>
                <a:latin typeface="Arial"/>
                <a:ea typeface="ＭＳ Ｐゴシック" charset="0"/>
                <a:cs typeface="Arial"/>
              </a:rPr>
              <a:t> rate (≈kHz) </a:t>
            </a:r>
            <a:r>
              <a:rPr lang="it-IT" b="1" dirty="0" err="1">
                <a:solidFill>
                  <a:srgbClr val="FF0000"/>
                </a:solidFill>
                <a:latin typeface="Arial"/>
                <a:ea typeface="ＭＳ Ｐゴシック" charset="0"/>
                <a:cs typeface="Arial"/>
              </a:rPr>
              <a:t>Demanding</a:t>
            </a:r>
            <a:r>
              <a:rPr lang="it-IT" b="1" dirty="0">
                <a:solidFill>
                  <a:srgbClr val="FF0000"/>
                </a:solidFill>
                <a:latin typeface="Arial"/>
                <a:ea typeface="ＭＳ Ｐゴシック" charset="0"/>
                <a:cs typeface="Arial"/>
              </a:rPr>
              <a:t> high </a:t>
            </a:r>
            <a:r>
              <a:rPr lang="it-IT" b="1" dirty="0" err="1">
                <a:solidFill>
                  <a:srgbClr val="FF0000"/>
                </a:solidFill>
                <a:latin typeface="Arial"/>
                <a:ea typeface="ＭＳ Ｐゴシック" charset="0"/>
                <a:cs typeface="Arial"/>
              </a:rPr>
              <a:t>average</a:t>
            </a:r>
            <a:r>
              <a:rPr lang="it-IT" b="1" dirty="0">
                <a:solidFill>
                  <a:srgbClr val="FF0000"/>
                </a:solidFill>
                <a:latin typeface="Arial"/>
                <a:ea typeface="ＭＳ Ｐゴシック" charset="0"/>
                <a:cs typeface="Arial"/>
              </a:rPr>
              <a:t> power</a:t>
            </a:r>
            <a:endParaRPr lang="it-IT" b="1" dirty="0">
              <a:solidFill>
                <a:prstClr val="black"/>
              </a:solidFill>
              <a:latin typeface="Arial"/>
              <a:ea typeface="ＭＳ Ｐゴシック" charset="0"/>
              <a:cs typeface="Arial"/>
            </a:endParaRPr>
          </a:p>
        </p:txBody>
      </p:sp>
      <p:pic>
        <p:nvPicPr>
          <p:cNvPr id="14" name="Immagine 13"/>
          <p:cNvPicPr>
            <a:picLocks noChangeAspect="1"/>
          </p:cNvPicPr>
          <p:nvPr/>
        </p:nvPicPr>
        <p:blipFill rotWithShape="1">
          <a:blip r:embed="rId3"/>
          <a:srcRect t="20059"/>
          <a:stretch/>
        </p:blipFill>
        <p:spPr>
          <a:xfrm>
            <a:off x="2171845" y="1553096"/>
            <a:ext cx="5016679" cy="2647600"/>
          </a:xfrm>
          <a:prstGeom prst="rect">
            <a:avLst/>
          </a:prstGeom>
        </p:spPr>
      </p:pic>
      <p:sp>
        <p:nvSpPr>
          <p:cNvPr id="20" name="CasellaDiTesto 19"/>
          <p:cNvSpPr txBox="1"/>
          <p:nvPr/>
        </p:nvSpPr>
        <p:spPr>
          <a:xfrm>
            <a:off x="27296" y="4385830"/>
            <a:ext cx="9144000" cy="338554"/>
          </a:xfrm>
          <a:prstGeom prst="rect">
            <a:avLst/>
          </a:prstGeom>
          <a:noFill/>
        </p:spPr>
        <p:txBody>
          <a:bodyPr wrap="square" rtlCol="0">
            <a:spAutoFit/>
          </a:bodyPr>
          <a:lstStyle/>
          <a:p>
            <a:pPr algn="ctr" defTabSz="342892" eaLnBrk="1" fontAlgn="auto" hangingPunct="1">
              <a:spcBef>
                <a:spcPts val="0"/>
              </a:spcBef>
              <a:spcAft>
                <a:spcPts val="0"/>
              </a:spcAft>
              <a:defRPr/>
            </a:pPr>
            <a:r>
              <a:rPr lang="it-IT" sz="1600" dirty="0">
                <a:solidFill>
                  <a:prstClr val="black"/>
                </a:solidFill>
                <a:latin typeface="Century Gothic" charset="0"/>
                <a:ea typeface="ＭＳ Ｐゴシック" charset="0"/>
                <a:cs typeface="ＭＳ Ｐゴシック" charset="0"/>
              </a:rPr>
              <a:t>Major </a:t>
            </a:r>
            <a:r>
              <a:rPr lang="it-IT" sz="1600" dirty="0" err="1">
                <a:solidFill>
                  <a:prstClr val="black"/>
                </a:solidFill>
                <a:latin typeface="Century Gothic" charset="0"/>
                <a:ea typeface="ＭＳ Ｐゴシック" charset="0"/>
                <a:cs typeface="ＭＳ Ｐゴシック" charset="0"/>
              </a:rPr>
              <a:t>effort</a:t>
            </a:r>
            <a:r>
              <a:rPr lang="it-IT" sz="1600" dirty="0">
                <a:solidFill>
                  <a:prstClr val="black"/>
                </a:solidFill>
                <a:latin typeface="Century Gothic" charset="0"/>
                <a:ea typeface="ＭＳ Ｐゴシック" charset="0"/>
                <a:cs typeface="ＭＳ Ｐゴシック" charset="0"/>
              </a:rPr>
              <a:t> </a:t>
            </a:r>
            <a:r>
              <a:rPr lang="it-IT" sz="1600" dirty="0" err="1">
                <a:solidFill>
                  <a:prstClr val="black"/>
                </a:solidFill>
                <a:latin typeface="Century Gothic" charset="0"/>
                <a:ea typeface="ＭＳ Ｐゴシック" charset="0"/>
                <a:cs typeface="ＭＳ Ｐゴシック" charset="0"/>
              </a:rPr>
              <a:t>required</a:t>
            </a:r>
            <a:r>
              <a:rPr lang="it-IT" sz="1600" dirty="0">
                <a:solidFill>
                  <a:prstClr val="black"/>
                </a:solidFill>
                <a:latin typeface="Century Gothic" charset="0"/>
                <a:ea typeface="ＭＳ Ｐゴシック" charset="0"/>
                <a:cs typeface="ＭＳ Ｐゴシック" charset="0"/>
              </a:rPr>
              <a:t> to </a:t>
            </a:r>
            <a:r>
              <a:rPr lang="it-IT" sz="1600" dirty="0" err="1">
                <a:solidFill>
                  <a:prstClr val="black"/>
                </a:solidFill>
                <a:latin typeface="Century Gothic" charset="0"/>
                <a:ea typeface="ＭＳ Ｐゴシック" charset="0"/>
                <a:cs typeface="ＭＳ Ｐゴシック" charset="0"/>
              </a:rPr>
              <a:t>fill</a:t>
            </a:r>
            <a:r>
              <a:rPr lang="it-IT" sz="1600" dirty="0">
                <a:solidFill>
                  <a:prstClr val="black"/>
                </a:solidFill>
                <a:latin typeface="Century Gothic" charset="0"/>
                <a:ea typeface="ＭＳ Ｐゴシック" charset="0"/>
                <a:cs typeface="ＭＳ Ｐゴシック" charset="0"/>
              </a:rPr>
              <a:t> the gap </a:t>
            </a:r>
            <a:r>
              <a:rPr lang="it-IT" sz="1600" dirty="0" err="1">
                <a:solidFill>
                  <a:prstClr val="black"/>
                </a:solidFill>
                <a:latin typeface="Century Gothic" charset="0"/>
                <a:ea typeface="ＭＳ Ｐゴシック" charset="0"/>
                <a:cs typeface="ＭＳ Ｐゴシック" charset="0"/>
              </a:rPr>
              <a:t>between</a:t>
            </a:r>
            <a:r>
              <a:rPr lang="it-IT" sz="1600" dirty="0">
                <a:solidFill>
                  <a:prstClr val="black"/>
                </a:solidFill>
                <a:latin typeface="Century Gothic" charset="0"/>
                <a:ea typeface="ＭＳ Ｐゴシック" charset="0"/>
                <a:cs typeface="ＭＳ Ｐゴシック" charset="0"/>
              </a:rPr>
              <a:t> </a:t>
            </a:r>
            <a:r>
              <a:rPr lang="it-IT" sz="1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entury Gothic" charset="0"/>
                <a:ea typeface="ＭＳ Ｐゴシック" charset="0"/>
                <a:cs typeface="ＭＳ Ｐゴシック" charset="0"/>
              </a:rPr>
              <a:t>existing </a:t>
            </a:r>
            <a:r>
              <a:rPr lang="it-IT" sz="1600" dirty="0">
                <a:solidFill>
                  <a:prstClr val="black"/>
                </a:solidFill>
                <a:latin typeface="Century Gothic" charset="0"/>
                <a:ea typeface="ＭＳ Ｐゴシック" charset="0"/>
                <a:cs typeface="ＭＳ Ｐゴシック" charset="0"/>
              </a:rPr>
              <a:t>and </a:t>
            </a:r>
            <a:r>
              <a:rPr lang="it-IT" sz="16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charset="0"/>
                <a:ea typeface="ＭＳ Ｐゴシック" charset="0"/>
                <a:cs typeface="ＭＳ Ｐゴシック" charset="0"/>
              </a:rPr>
              <a:t>required</a:t>
            </a:r>
            <a:r>
              <a:rPr lang="it-IT" sz="1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charset="0"/>
                <a:ea typeface="ＭＳ Ｐゴシック" charset="0"/>
                <a:cs typeface="ＭＳ Ｐゴシック" charset="0"/>
              </a:rPr>
              <a:t> </a:t>
            </a:r>
            <a:r>
              <a:rPr lang="it-IT" sz="1600" dirty="0">
                <a:solidFill>
                  <a:prstClr val="black"/>
                </a:solidFill>
                <a:latin typeface="Century Gothic" charset="0"/>
                <a:ea typeface="ＭＳ Ｐゴシック" charset="0"/>
                <a:cs typeface="ＭＳ Ｐゴシック" charset="0"/>
              </a:rPr>
              <a:t>laser </a:t>
            </a:r>
            <a:r>
              <a:rPr lang="it-IT" sz="1600" dirty="0" err="1">
                <a:solidFill>
                  <a:prstClr val="black"/>
                </a:solidFill>
                <a:latin typeface="Century Gothic" charset="0"/>
                <a:ea typeface="ＭＳ Ｐゴシック" charset="0"/>
                <a:cs typeface="ＭＳ Ｐゴシック" charset="0"/>
              </a:rPr>
              <a:t>technology</a:t>
            </a:r>
            <a:endParaRPr lang="it-IT" sz="1600" dirty="0">
              <a:solidFill>
                <a:prstClr val="black"/>
              </a:solidFill>
              <a:latin typeface="Century Gothic" charset="0"/>
              <a:ea typeface="ＭＳ Ｐゴシック" charset="0"/>
              <a:cs typeface="ＭＳ Ｐゴシック" charset="0"/>
            </a:endParaRPr>
          </a:p>
        </p:txBody>
      </p:sp>
      <p:sp>
        <p:nvSpPr>
          <p:cNvPr id="16" name="Ovale 15"/>
          <p:cNvSpPr/>
          <p:nvPr/>
        </p:nvSpPr>
        <p:spPr>
          <a:xfrm>
            <a:off x="5223187" y="2417185"/>
            <a:ext cx="346543" cy="594066"/>
          </a:xfrm>
          <a:prstGeom prst="ellipse">
            <a:avLst/>
          </a:prstGeom>
          <a:solidFill>
            <a:srgbClr val="FFC000">
              <a:alpha val="71000"/>
            </a:srgb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eaLnBrk="1" fontAlgn="auto" hangingPunct="1">
              <a:spcBef>
                <a:spcPts val="0"/>
              </a:spcBef>
              <a:spcAft>
                <a:spcPts val="0"/>
              </a:spcAft>
              <a:defRPr/>
            </a:pPr>
            <a:endParaRPr lang="it-IT">
              <a:solidFill>
                <a:prstClr val="white"/>
              </a:solidFill>
              <a:latin typeface="Montserrat"/>
              <a:ea typeface="ＭＳ Ｐゴシック"/>
              <a:cs typeface="ＭＳ Ｐゴシック"/>
            </a:endParaRPr>
          </a:p>
        </p:txBody>
      </p:sp>
      <p:cxnSp>
        <p:nvCxnSpPr>
          <p:cNvPr id="17" name="Connettore 2 16"/>
          <p:cNvCxnSpPr>
            <a:cxnSpLocks/>
          </p:cNvCxnSpPr>
          <p:nvPr/>
        </p:nvCxnSpPr>
        <p:spPr>
          <a:xfrm>
            <a:off x="4475803" y="1600259"/>
            <a:ext cx="784480" cy="949751"/>
          </a:xfrm>
          <a:prstGeom prst="straightConnector1">
            <a:avLst/>
          </a:prstGeom>
          <a:ln w="57150"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3582554" y="1287010"/>
            <a:ext cx="1970411" cy="369332"/>
          </a:xfrm>
          <a:prstGeom prst="rect">
            <a:avLst/>
          </a:prstGeom>
          <a:noFill/>
        </p:spPr>
        <p:txBody>
          <a:bodyPr wrap="none" rtlCol="0">
            <a:spAutoFit/>
          </a:bodyPr>
          <a:lstStyle/>
          <a:p>
            <a:pPr defTabSz="342892" eaLnBrk="1" fontAlgn="auto" hangingPunct="1">
              <a:spcBef>
                <a:spcPts val="0"/>
              </a:spcBef>
              <a:spcAft>
                <a:spcPts val="0"/>
              </a:spcAft>
              <a:defRPr/>
            </a:pPr>
            <a:r>
              <a:rPr lang="it-IT" b="1" i="1" dirty="0">
                <a:solidFill>
                  <a:prstClr val="black"/>
                </a:solidFill>
                <a:latin typeface="Century Gothic" charset="0"/>
                <a:ea typeface="ＭＳ Ｐゴシック" charset="0"/>
                <a:cs typeface="ＭＳ Ｐゴシック" charset="0"/>
              </a:rPr>
              <a:t>Machine drivers</a:t>
            </a:r>
          </a:p>
        </p:txBody>
      </p:sp>
      <p:sp>
        <p:nvSpPr>
          <p:cNvPr id="8" name="Titolo 7"/>
          <p:cNvSpPr>
            <a:spLocks noGrp="1"/>
          </p:cNvSpPr>
          <p:nvPr>
            <p:ph type="ctrTitle"/>
          </p:nvPr>
        </p:nvSpPr>
        <p:spPr>
          <a:xfrm>
            <a:off x="1307462" y="65549"/>
            <a:ext cx="6315075" cy="469054"/>
          </a:xfrm>
        </p:spPr>
        <p:txBody>
          <a:bodyPr>
            <a:noAutofit/>
          </a:bodyPr>
          <a:lstStyle/>
          <a:p>
            <a:pPr algn="ctr" rtl="0" eaLnBrk="1" latinLnBrk="0" hangingPunct="1"/>
            <a:r>
              <a:rPr lang="it-IT" sz="2400" b="1" dirty="0">
                <a:solidFill>
                  <a:srgbClr val="000000"/>
                </a:solidFill>
                <a:latin typeface="Montserrat" pitchFamily="2" charset="77"/>
                <a:ea typeface="ＭＳ Ｐゴシック"/>
                <a:cs typeface="Century Gothic"/>
              </a:rPr>
              <a:t>Status of laser driver </a:t>
            </a:r>
            <a:r>
              <a:rPr lang="it-IT" sz="2400" b="1" dirty="0" err="1">
                <a:solidFill>
                  <a:srgbClr val="000000"/>
                </a:solidFill>
                <a:latin typeface="Montserrat" pitchFamily="2" charset="77"/>
                <a:ea typeface="ＭＳ Ｐゴシック"/>
                <a:cs typeface="Century Gothic"/>
              </a:rPr>
              <a:t>development</a:t>
            </a:r>
            <a:r>
              <a:rPr lang="it-IT" sz="2400" b="1" dirty="0">
                <a:solidFill>
                  <a:srgbClr val="000000"/>
                </a:solidFill>
                <a:latin typeface="Montserrat" pitchFamily="2" charset="77"/>
                <a:ea typeface="ＭＳ Ｐゴシック"/>
                <a:cs typeface="Century Gothic"/>
              </a:rPr>
              <a:t> </a:t>
            </a:r>
            <a:endParaRPr lang="it-IT" sz="3000" dirty="0">
              <a:latin typeface="Montserrat" pitchFamily="2" charset="77"/>
            </a:endParaRPr>
          </a:p>
        </p:txBody>
      </p:sp>
      <p:cxnSp>
        <p:nvCxnSpPr>
          <p:cNvPr id="22" name="Connettore 2 21"/>
          <p:cNvCxnSpPr>
            <a:cxnSpLocks/>
          </p:cNvCxnSpPr>
          <p:nvPr/>
        </p:nvCxnSpPr>
        <p:spPr>
          <a:xfrm flipH="1">
            <a:off x="2144841" y="1445077"/>
            <a:ext cx="162020" cy="238238"/>
          </a:xfrm>
          <a:prstGeom prst="straightConnector1">
            <a:avLst/>
          </a:prstGeom>
          <a:ln w="4445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ttore 2 22"/>
          <p:cNvCxnSpPr>
            <a:cxnSpLocks/>
          </p:cNvCxnSpPr>
          <p:nvPr/>
        </p:nvCxnSpPr>
        <p:spPr>
          <a:xfrm flipV="1">
            <a:off x="2475166" y="1336956"/>
            <a:ext cx="164217" cy="212603"/>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ttore 1 17"/>
          <p:cNvCxnSpPr/>
          <p:nvPr/>
        </p:nvCxnSpPr>
        <p:spPr>
          <a:xfrm>
            <a:off x="2144842" y="1344685"/>
            <a:ext cx="4985120" cy="290303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CBB7D0E-CBFB-F678-1D88-9F9FF8A142F2}"/>
              </a:ext>
            </a:extLst>
          </p:cNvPr>
          <p:cNvSpPr txBox="1"/>
          <p:nvPr/>
        </p:nvSpPr>
        <p:spPr>
          <a:xfrm>
            <a:off x="511158" y="4748277"/>
            <a:ext cx="6620249" cy="213585"/>
          </a:xfrm>
          <a:prstGeom prst="rect">
            <a:avLst/>
          </a:prstGeom>
          <a:noFill/>
        </p:spPr>
        <p:txBody>
          <a:bodyPr wrap="square">
            <a:spAutoFit/>
          </a:bodyPr>
          <a:lstStyle/>
          <a:p>
            <a:pPr defTabSz="685800" eaLnBrk="1" fontAlgn="auto" hangingPunct="1">
              <a:spcBef>
                <a:spcPts val="0"/>
              </a:spcBef>
              <a:spcAft>
                <a:spcPts val="0"/>
              </a:spcAft>
              <a:defRPr/>
            </a:pPr>
            <a:r>
              <a:rPr lang="it-IT" sz="788" dirty="0">
                <a:solidFill>
                  <a:srgbClr val="000000"/>
                </a:solidFill>
                <a:latin typeface="Arial" charset="0"/>
                <a:ea typeface="Arial" charset="0"/>
                <a:cs typeface="Arial" charset="0"/>
              </a:rPr>
              <a:t>**L.A. Gizzi et al., A </a:t>
            </a:r>
            <a:r>
              <a:rPr lang="it-IT" sz="788" dirty="0" err="1">
                <a:solidFill>
                  <a:srgbClr val="000000"/>
                </a:solidFill>
                <a:latin typeface="Arial" charset="0"/>
                <a:ea typeface="Arial" charset="0"/>
                <a:cs typeface="Arial" charset="0"/>
              </a:rPr>
              <a:t>viable</a:t>
            </a:r>
            <a:r>
              <a:rPr lang="it-IT" sz="788" dirty="0">
                <a:solidFill>
                  <a:srgbClr val="000000"/>
                </a:solidFill>
                <a:latin typeface="Arial" charset="0"/>
                <a:ea typeface="Arial" charset="0"/>
                <a:cs typeface="Arial" charset="0"/>
              </a:rPr>
              <a:t> laser driver for a user plasma </a:t>
            </a:r>
            <a:r>
              <a:rPr lang="it-IT" sz="788" dirty="0" err="1">
                <a:solidFill>
                  <a:srgbClr val="000000"/>
                </a:solidFill>
                <a:latin typeface="Arial" charset="0"/>
                <a:ea typeface="Arial" charset="0"/>
                <a:cs typeface="Arial" charset="0"/>
              </a:rPr>
              <a:t>accelerator</a:t>
            </a:r>
            <a:r>
              <a:rPr lang="it-IT" sz="788" dirty="0">
                <a:solidFill>
                  <a:srgbClr val="000000"/>
                </a:solidFill>
                <a:latin typeface="Arial" charset="0"/>
                <a:ea typeface="Arial" charset="0"/>
                <a:cs typeface="Arial" charset="0"/>
              </a:rPr>
              <a:t>, NIM </a:t>
            </a:r>
            <a:r>
              <a:rPr lang="it-IT" sz="788" b="1" dirty="0">
                <a:solidFill>
                  <a:srgbClr val="000000"/>
                </a:solidFill>
                <a:latin typeface="Arial" charset="0"/>
                <a:ea typeface="Arial" charset="0"/>
                <a:cs typeface="Arial" charset="0"/>
              </a:rPr>
              <a:t>A 909 </a:t>
            </a:r>
            <a:r>
              <a:rPr lang="it-IT" sz="788" dirty="0">
                <a:solidFill>
                  <a:srgbClr val="000000"/>
                </a:solidFill>
                <a:latin typeface="Arial" charset="0"/>
                <a:ea typeface="Arial" charset="0"/>
                <a:cs typeface="Arial" charset="0"/>
              </a:rPr>
              <a:t>, 58 (2018); </a:t>
            </a:r>
            <a:r>
              <a:rPr lang="it-IT" sz="788" dirty="0">
                <a:solidFill>
                  <a:srgbClr val="000000"/>
                </a:solidFill>
                <a:latin typeface="Arial" charset="0"/>
                <a:ea typeface="Arial" charset="0"/>
                <a:cs typeface="Arial" charset="0"/>
                <a:hlinkClick r:id="rId4"/>
              </a:rPr>
              <a:t>https://doi.org/10.1063/1.4984906</a:t>
            </a:r>
            <a:endParaRPr lang="it-IT" sz="788" dirty="0">
              <a:solidFill>
                <a:srgbClr val="000000"/>
              </a:solidFill>
              <a:latin typeface="Arial" charset="0"/>
              <a:ea typeface="Arial" charset="0"/>
              <a:cs typeface="Arial" charset="0"/>
            </a:endParaRPr>
          </a:p>
        </p:txBody>
      </p:sp>
      <p:sp>
        <p:nvSpPr>
          <p:cNvPr id="11" name="Rectangle 10">
            <a:extLst>
              <a:ext uri="{FF2B5EF4-FFF2-40B4-BE49-F238E27FC236}">
                <a16:creationId xmlns:a16="http://schemas.microsoft.com/office/drawing/2014/main" id="{58EAFCFD-5789-891D-CA05-00FCE48C4301}"/>
              </a:ext>
            </a:extLst>
          </p:cNvPr>
          <p:cNvSpPr/>
          <p:nvPr/>
        </p:nvSpPr>
        <p:spPr>
          <a:xfrm>
            <a:off x="6602697" y="2744699"/>
            <a:ext cx="495300" cy="1128212"/>
          </a:xfrm>
          <a:prstGeom prst="rect">
            <a:avLst/>
          </a:prstGeom>
          <a:noFill/>
          <a:ln w="603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T" sz="1350">
              <a:solidFill>
                <a:srgbClr val="FFFFFF"/>
              </a:solidFill>
              <a:latin typeface="Montserrat"/>
            </a:endParaRPr>
          </a:p>
        </p:txBody>
      </p:sp>
      <p:sp>
        <p:nvSpPr>
          <p:cNvPr id="15" name="Rectangle 14">
            <a:extLst>
              <a:ext uri="{FF2B5EF4-FFF2-40B4-BE49-F238E27FC236}">
                <a16:creationId xmlns:a16="http://schemas.microsoft.com/office/drawing/2014/main" id="{08E47F6D-8ECA-8CBB-FF71-F127BDF8C105}"/>
              </a:ext>
            </a:extLst>
          </p:cNvPr>
          <p:cNvSpPr/>
          <p:nvPr/>
        </p:nvSpPr>
        <p:spPr>
          <a:xfrm>
            <a:off x="6602697" y="2550009"/>
            <a:ext cx="495300" cy="194690"/>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T" sz="1350" dirty="0">
              <a:solidFill>
                <a:srgbClr val="FFFFFF"/>
              </a:solidFill>
              <a:highlight>
                <a:srgbClr val="FFFF00"/>
              </a:highlight>
              <a:latin typeface="Montserrat"/>
            </a:endParaRPr>
          </a:p>
        </p:txBody>
      </p:sp>
      <p:sp>
        <p:nvSpPr>
          <p:cNvPr id="19" name="Rectangle 18">
            <a:extLst>
              <a:ext uri="{FF2B5EF4-FFF2-40B4-BE49-F238E27FC236}">
                <a16:creationId xmlns:a16="http://schemas.microsoft.com/office/drawing/2014/main" id="{F47D7A75-F518-FCA1-C685-9CE6069FA7C5}"/>
              </a:ext>
            </a:extLst>
          </p:cNvPr>
          <p:cNvSpPr/>
          <p:nvPr/>
        </p:nvSpPr>
        <p:spPr>
          <a:xfrm>
            <a:off x="6602697" y="1960140"/>
            <a:ext cx="495300" cy="594066"/>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T" sz="1350" dirty="0">
              <a:solidFill>
                <a:srgbClr val="FFFFFF"/>
              </a:solidFill>
              <a:highlight>
                <a:srgbClr val="FFFF00"/>
              </a:highlight>
              <a:latin typeface="Montserrat"/>
            </a:endParaRPr>
          </a:p>
        </p:txBody>
      </p:sp>
      <p:sp>
        <p:nvSpPr>
          <p:cNvPr id="2" name="TextBox 1">
            <a:extLst>
              <a:ext uri="{FF2B5EF4-FFF2-40B4-BE49-F238E27FC236}">
                <a16:creationId xmlns:a16="http://schemas.microsoft.com/office/drawing/2014/main" id="{B11CF804-F9F7-184F-CD0D-0F19DAEAC75D}"/>
              </a:ext>
            </a:extLst>
          </p:cNvPr>
          <p:cNvSpPr txBox="1"/>
          <p:nvPr/>
        </p:nvSpPr>
        <p:spPr>
          <a:xfrm>
            <a:off x="7966346" y="1618195"/>
            <a:ext cx="184731" cy="300082"/>
          </a:xfrm>
          <a:prstGeom prst="rect">
            <a:avLst/>
          </a:prstGeom>
          <a:noFill/>
        </p:spPr>
        <p:txBody>
          <a:bodyPr wrap="none" rtlCol="0">
            <a:spAutoFit/>
          </a:bodyPr>
          <a:lstStyle/>
          <a:p>
            <a:pPr defTabSz="685800" eaLnBrk="1" fontAlgn="auto" hangingPunct="1">
              <a:spcBef>
                <a:spcPts val="0"/>
              </a:spcBef>
              <a:spcAft>
                <a:spcPts val="0"/>
              </a:spcAft>
              <a:defRPr/>
            </a:pPr>
            <a:endParaRPr lang="en-GB" sz="1350" dirty="0">
              <a:solidFill>
                <a:srgbClr val="000000"/>
              </a:solidFill>
              <a:latin typeface="Montserrat"/>
            </a:endParaRPr>
          </a:p>
        </p:txBody>
      </p:sp>
      <p:sp>
        <p:nvSpPr>
          <p:cNvPr id="4" name="TextBox 3">
            <a:extLst>
              <a:ext uri="{FF2B5EF4-FFF2-40B4-BE49-F238E27FC236}">
                <a16:creationId xmlns:a16="http://schemas.microsoft.com/office/drawing/2014/main" id="{DC820656-73EF-99E6-3669-14A82355F79A}"/>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5"/>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6"/>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373108413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7350" y="1944565"/>
            <a:ext cx="5829300" cy="857250"/>
          </a:xfrm>
        </p:spPr>
        <p:txBody>
          <a:bodyPr>
            <a:noAutofit/>
          </a:bodyPr>
          <a:lstStyle/>
          <a:p>
            <a:pPr algn="ctr"/>
            <a:r>
              <a:rPr lang="it-IT" sz="2800" b="1" dirty="0">
                <a:latin typeface="Arial"/>
                <a:cs typeface="Arial"/>
              </a:rPr>
              <a:t>Scaling laser drivers for </a:t>
            </a:r>
            <a:r>
              <a:rPr lang="it-IT" sz="2800" b="1" dirty="0" err="1">
                <a:latin typeface="Arial"/>
                <a:cs typeface="Arial"/>
              </a:rPr>
              <a:t>accelerator</a:t>
            </a:r>
            <a:r>
              <a:rPr lang="it-IT" sz="2800" b="1" dirty="0">
                <a:latin typeface="Arial"/>
                <a:cs typeface="Arial"/>
              </a:rPr>
              <a:t> systems</a:t>
            </a:r>
          </a:p>
        </p:txBody>
      </p:sp>
      <p:sp>
        <p:nvSpPr>
          <p:cNvPr id="5" name="TextBox 4">
            <a:extLst>
              <a:ext uri="{FF2B5EF4-FFF2-40B4-BE49-F238E27FC236}">
                <a16:creationId xmlns:a16="http://schemas.microsoft.com/office/drawing/2014/main" id="{36ECBD2E-B748-9607-DC20-E44DA4F10289}"/>
              </a:ext>
            </a:extLst>
          </p:cNvPr>
          <p:cNvSpPr txBox="1"/>
          <p:nvPr/>
        </p:nvSpPr>
        <p:spPr>
          <a:xfrm>
            <a:off x="1513211" y="3517649"/>
            <a:ext cx="6522180" cy="369332"/>
          </a:xfrm>
          <a:prstGeom prst="rect">
            <a:avLst/>
          </a:prstGeom>
          <a:noFill/>
        </p:spPr>
        <p:txBody>
          <a:bodyPr wrap="square">
            <a:spAutoFit/>
          </a:bodyPr>
          <a:lstStyle/>
          <a:p>
            <a:pPr algn="ctr"/>
            <a:r>
              <a:rPr lang="en-IT" b="1" dirty="0"/>
              <a:t>Further development of Ti:Sa</a:t>
            </a:r>
          </a:p>
        </p:txBody>
      </p:sp>
    </p:spTree>
    <p:extLst>
      <p:ext uri="{BB962C8B-B14F-4D97-AF65-F5344CB8AC3E}">
        <p14:creationId xmlns:p14="http://schemas.microsoft.com/office/powerpoint/2010/main" val="1588473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1D6EA-37ED-4ADB-8AB9-0EB2273E4733}"/>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E7D18702-1D76-A1D7-A0D0-E82224659111}"/>
              </a:ext>
            </a:extLst>
          </p:cNvPr>
          <p:cNvSpPr txBox="1"/>
          <p:nvPr/>
        </p:nvSpPr>
        <p:spPr>
          <a:xfrm>
            <a:off x="2582266" y="4911604"/>
            <a:ext cx="184731" cy="369332"/>
          </a:xfrm>
          <a:prstGeom prst="rect">
            <a:avLst/>
          </a:prstGeom>
          <a:noFill/>
        </p:spPr>
        <p:txBody>
          <a:bodyPr wrap="none" rtlCol="0">
            <a:spAutoFit/>
          </a:bodyPr>
          <a:lstStyle/>
          <a:p>
            <a:pPr defTabSz="342892" eaLnBrk="1" fontAlgn="auto" hangingPunct="1">
              <a:spcBef>
                <a:spcPts val="0"/>
              </a:spcBef>
              <a:spcAft>
                <a:spcPts val="0"/>
              </a:spcAft>
              <a:defRPr/>
            </a:pPr>
            <a:endParaRPr lang="it-IT" dirty="0">
              <a:solidFill>
                <a:prstClr val="black"/>
              </a:solidFill>
              <a:latin typeface="Century Gothic" charset="0"/>
              <a:ea typeface="ＭＳ Ｐゴシック" charset="0"/>
              <a:cs typeface="ＭＳ Ｐゴシック" charset="0"/>
            </a:endParaRPr>
          </a:p>
        </p:txBody>
      </p:sp>
      <p:sp>
        <p:nvSpPr>
          <p:cNvPr id="12" name="Titolo 1">
            <a:extLst>
              <a:ext uri="{FF2B5EF4-FFF2-40B4-BE49-F238E27FC236}">
                <a16:creationId xmlns:a16="http://schemas.microsoft.com/office/drawing/2014/main" id="{1A55A14C-C121-DF13-3136-1FD7F79370BC}"/>
              </a:ext>
            </a:extLst>
          </p:cNvPr>
          <p:cNvSpPr txBox="1">
            <a:spLocks/>
          </p:cNvSpPr>
          <p:nvPr/>
        </p:nvSpPr>
        <p:spPr bwMode="auto">
          <a:xfrm>
            <a:off x="2502680" y="0"/>
            <a:ext cx="4117109" cy="600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892">
              <a:defRPr/>
            </a:pPr>
            <a:endParaRPr lang="it-IT" sz="3300" b="1" dirty="0">
              <a:latin typeface="Century Gothic"/>
              <a:ea typeface="ＭＳ Ｐゴシック"/>
              <a:cs typeface="Century Gothic"/>
            </a:endParaRPr>
          </a:p>
        </p:txBody>
      </p:sp>
      <p:sp>
        <p:nvSpPr>
          <p:cNvPr id="8" name="Titolo 7">
            <a:extLst>
              <a:ext uri="{FF2B5EF4-FFF2-40B4-BE49-F238E27FC236}">
                <a16:creationId xmlns:a16="http://schemas.microsoft.com/office/drawing/2014/main" id="{569A3B53-6F28-774E-0656-5089890C73DC}"/>
              </a:ext>
            </a:extLst>
          </p:cNvPr>
          <p:cNvSpPr>
            <a:spLocks noGrp="1"/>
          </p:cNvSpPr>
          <p:nvPr>
            <p:ph type="ctrTitle"/>
          </p:nvPr>
        </p:nvSpPr>
        <p:spPr>
          <a:xfrm>
            <a:off x="358946" y="88726"/>
            <a:ext cx="8246832" cy="469054"/>
          </a:xfrm>
        </p:spPr>
        <p:txBody>
          <a:bodyPr>
            <a:noAutofit/>
          </a:bodyPr>
          <a:lstStyle/>
          <a:p>
            <a:pPr algn="ctr" rtl="0" eaLnBrk="1" latinLnBrk="0" hangingPunct="1"/>
            <a:r>
              <a:rPr lang="it-IT" sz="2400" b="1" dirty="0">
                <a:solidFill>
                  <a:srgbClr val="000000"/>
                </a:solidFill>
                <a:latin typeface="Montserrat" pitchFamily="2" charset="77"/>
                <a:ea typeface="ＭＳ Ｐゴシック"/>
              </a:rPr>
              <a:t>RF </a:t>
            </a:r>
            <a:r>
              <a:rPr lang="it-IT" sz="2400" b="1" dirty="0" err="1">
                <a:solidFill>
                  <a:srgbClr val="000000"/>
                </a:solidFill>
                <a:latin typeface="Montserrat" pitchFamily="2" charset="77"/>
                <a:ea typeface="ＭＳ Ｐゴシック"/>
              </a:rPr>
              <a:t>accelerators</a:t>
            </a:r>
            <a:r>
              <a:rPr lang="it-IT" sz="2400" b="1" dirty="0">
                <a:solidFill>
                  <a:srgbClr val="000000"/>
                </a:solidFill>
                <a:latin typeface="Montserrat" pitchFamily="2" charset="77"/>
                <a:ea typeface="ＭＳ Ｐゴシック"/>
              </a:rPr>
              <a:t> power source and </a:t>
            </a:r>
            <a:r>
              <a:rPr lang="it-IT" sz="2400" b="1" dirty="0" err="1">
                <a:solidFill>
                  <a:srgbClr val="000000"/>
                </a:solidFill>
                <a:latin typeface="Montserrat" pitchFamily="2" charset="77"/>
                <a:ea typeface="ＭＳ Ｐゴシック"/>
              </a:rPr>
              <a:t>efficiency</a:t>
            </a:r>
            <a:endParaRPr lang="it-IT" sz="3000" dirty="0">
              <a:latin typeface="Montserrat" pitchFamily="2" charset="77"/>
            </a:endParaRPr>
          </a:p>
        </p:txBody>
      </p:sp>
      <p:pic>
        <p:nvPicPr>
          <p:cNvPr id="5" name="Picture 4">
            <a:extLst>
              <a:ext uri="{FF2B5EF4-FFF2-40B4-BE49-F238E27FC236}">
                <a16:creationId xmlns:a16="http://schemas.microsoft.com/office/drawing/2014/main" id="{E11A99C3-70F0-EB1C-10F8-700C81864DB6}"/>
              </a:ext>
            </a:extLst>
          </p:cNvPr>
          <p:cNvPicPr>
            <a:picLocks noChangeAspect="1"/>
          </p:cNvPicPr>
          <p:nvPr/>
        </p:nvPicPr>
        <p:blipFill>
          <a:blip r:embed="rId3"/>
          <a:stretch>
            <a:fillRect/>
          </a:stretch>
        </p:blipFill>
        <p:spPr>
          <a:xfrm>
            <a:off x="5376441" y="834527"/>
            <a:ext cx="2805164" cy="1885482"/>
          </a:xfrm>
          <a:prstGeom prst="rect">
            <a:avLst/>
          </a:prstGeom>
        </p:spPr>
      </p:pic>
      <p:pic>
        <p:nvPicPr>
          <p:cNvPr id="2054" name="Picture 6">
            <a:extLst>
              <a:ext uri="{FF2B5EF4-FFF2-40B4-BE49-F238E27FC236}">
                <a16:creationId xmlns:a16="http://schemas.microsoft.com/office/drawing/2014/main" id="{61F09140-F059-D1B5-2B72-708ACC05E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87" y="2965686"/>
            <a:ext cx="1625600" cy="12273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AE1ABB-EB2B-59CB-10B7-1DB3CF52C148}"/>
              </a:ext>
            </a:extLst>
          </p:cNvPr>
          <p:cNvSpPr txBox="1"/>
          <p:nvPr/>
        </p:nvSpPr>
        <p:spPr>
          <a:xfrm>
            <a:off x="1071287" y="4193014"/>
            <a:ext cx="1540806" cy="261610"/>
          </a:xfrm>
          <a:prstGeom prst="rect">
            <a:avLst/>
          </a:prstGeom>
          <a:noFill/>
        </p:spPr>
        <p:txBody>
          <a:bodyPr wrap="none" rtlCol="0">
            <a:spAutoFit/>
          </a:bodyPr>
          <a:lstStyle/>
          <a:p>
            <a:r>
              <a:rPr lang="en-GB" sz="1100" b="1" dirty="0"/>
              <a:t>Westinghouse, 1940</a:t>
            </a:r>
          </a:p>
        </p:txBody>
      </p:sp>
      <p:pic>
        <p:nvPicPr>
          <p:cNvPr id="2060" name="Picture 12" descr="Klystron - Wikipedia">
            <a:extLst>
              <a:ext uri="{FF2B5EF4-FFF2-40B4-BE49-F238E27FC236}">
                <a16:creationId xmlns:a16="http://schemas.microsoft.com/office/drawing/2014/main" id="{4E39F985-BE08-4DC6-8FF9-AB5D89AB9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151" y="923884"/>
            <a:ext cx="958203" cy="32957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4F36A35-8857-AF76-B61F-447A6ED58E57}"/>
              </a:ext>
            </a:extLst>
          </p:cNvPr>
          <p:cNvSpPr txBox="1"/>
          <p:nvPr/>
        </p:nvSpPr>
        <p:spPr>
          <a:xfrm>
            <a:off x="3683255" y="4261985"/>
            <a:ext cx="1476686" cy="215444"/>
          </a:xfrm>
          <a:prstGeom prst="rect">
            <a:avLst/>
          </a:prstGeom>
          <a:noFill/>
        </p:spPr>
        <p:txBody>
          <a:bodyPr wrap="none" rtlCol="0">
            <a:spAutoFit/>
          </a:bodyPr>
          <a:lstStyle/>
          <a:p>
            <a:r>
              <a:rPr lang="en-GB" sz="800" b="1" dirty="0"/>
              <a:t>Modern industrial klystron</a:t>
            </a:r>
          </a:p>
        </p:txBody>
      </p:sp>
      <p:sp>
        <p:nvSpPr>
          <p:cNvPr id="10" name="TextBox 9">
            <a:extLst>
              <a:ext uri="{FF2B5EF4-FFF2-40B4-BE49-F238E27FC236}">
                <a16:creationId xmlns:a16="http://schemas.microsoft.com/office/drawing/2014/main" id="{870DCD9E-EA49-3929-2D33-8DBC2A11B259}"/>
              </a:ext>
            </a:extLst>
          </p:cNvPr>
          <p:cNvSpPr txBox="1"/>
          <p:nvPr/>
        </p:nvSpPr>
        <p:spPr>
          <a:xfrm>
            <a:off x="5512156" y="590655"/>
            <a:ext cx="2826415" cy="276999"/>
          </a:xfrm>
          <a:prstGeom prst="rect">
            <a:avLst/>
          </a:prstGeom>
          <a:noFill/>
        </p:spPr>
        <p:txBody>
          <a:bodyPr wrap="none" rtlCol="0">
            <a:spAutoFit/>
          </a:bodyPr>
          <a:lstStyle/>
          <a:p>
            <a:r>
              <a:rPr lang="en-GB" sz="1200" b="1" dirty="0"/>
              <a:t>Klystron Efficiency (from DC power)</a:t>
            </a:r>
          </a:p>
        </p:txBody>
      </p:sp>
      <p:pic>
        <p:nvPicPr>
          <p:cNvPr id="24" name="Picture 23">
            <a:extLst>
              <a:ext uri="{FF2B5EF4-FFF2-40B4-BE49-F238E27FC236}">
                <a16:creationId xmlns:a16="http://schemas.microsoft.com/office/drawing/2014/main" id="{1C9B244A-FF4E-D8A1-CE89-5190383B788B}"/>
              </a:ext>
            </a:extLst>
          </p:cNvPr>
          <p:cNvPicPr>
            <a:picLocks noChangeAspect="1"/>
          </p:cNvPicPr>
          <p:nvPr/>
        </p:nvPicPr>
        <p:blipFill>
          <a:blip r:embed="rId6"/>
          <a:stretch>
            <a:fillRect/>
          </a:stretch>
        </p:blipFill>
        <p:spPr>
          <a:xfrm>
            <a:off x="292226" y="688876"/>
            <a:ext cx="3182660" cy="1813447"/>
          </a:xfrm>
          <a:prstGeom prst="rect">
            <a:avLst/>
          </a:prstGeom>
          <a:ln>
            <a:solidFill>
              <a:schemeClr val="tx1"/>
            </a:solidFill>
          </a:ln>
        </p:spPr>
      </p:pic>
      <p:sp>
        <p:nvSpPr>
          <p:cNvPr id="26" name="TextBox 25">
            <a:extLst>
              <a:ext uri="{FF2B5EF4-FFF2-40B4-BE49-F238E27FC236}">
                <a16:creationId xmlns:a16="http://schemas.microsoft.com/office/drawing/2014/main" id="{22A7F839-CD27-5C5E-0939-F559AF449428}"/>
              </a:ext>
            </a:extLst>
          </p:cNvPr>
          <p:cNvSpPr txBox="1"/>
          <p:nvPr/>
        </p:nvSpPr>
        <p:spPr>
          <a:xfrm>
            <a:off x="364892" y="2466774"/>
            <a:ext cx="2876108" cy="184666"/>
          </a:xfrm>
          <a:prstGeom prst="rect">
            <a:avLst/>
          </a:prstGeom>
          <a:noFill/>
        </p:spPr>
        <p:txBody>
          <a:bodyPr wrap="none" rtlCol="0">
            <a:spAutoFit/>
          </a:bodyPr>
          <a:lstStyle/>
          <a:p>
            <a:r>
              <a:rPr lang="en-GB" sz="600" dirty="0" err="1"/>
              <a:t>M.Vretenar</a:t>
            </a:r>
            <a:r>
              <a:rPr lang="en-GB" sz="600" dirty="0"/>
              <a:t>, https://</a:t>
            </a:r>
            <a:r>
              <a:rPr lang="en-GB" sz="600" dirty="0" err="1"/>
              <a:t>cds.cern.ch</a:t>
            </a:r>
            <a:r>
              <a:rPr lang="en-GB" sz="600" dirty="0"/>
              <a:t>/record/1536738/files/CERN-2013-001-p225.pdf</a:t>
            </a:r>
          </a:p>
        </p:txBody>
      </p:sp>
      <p:sp>
        <p:nvSpPr>
          <p:cNvPr id="27" name="Right Arrow 26">
            <a:extLst>
              <a:ext uri="{FF2B5EF4-FFF2-40B4-BE49-F238E27FC236}">
                <a16:creationId xmlns:a16="http://schemas.microsoft.com/office/drawing/2014/main" id="{AFEAD1D5-0DBA-5165-CBE5-14275C93F90E}"/>
              </a:ext>
            </a:extLst>
          </p:cNvPr>
          <p:cNvSpPr/>
          <p:nvPr/>
        </p:nvSpPr>
        <p:spPr>
          <a:xfrm>
            <a:off x="2824223" y="3495554"/>
            <a:ext cx="690521" cy="277793"/>
          </a:xfrm>
          <a:prstGeom prst="rightArrow">
            <a:avLst/>
          </a:prstGeom>
          <a:solidFill>
            <a:schemeClr val="accent4">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92E10D2-2238-89BF-ED3E-65260DB243ED}"/>
              </a:ext>
            </a:extLst>
          </p:cNvPr>
          <p:cNvSpPr txBox="1"/>
          <p:nvPr/>
        </p:nvSpPr>
        <p:spPr>
          <a:xfrm>
            <a:off x="5894081" y="2719757"/>
            <a:ext cx="1907895" cy="276999"/>
          </a:xfrm>
          <a:prstGeom prst="rect">
            <a:avLst/>
          </a:prstGeom>
          <a:noFill/>
        </p:spPr>
        <p:txBody>
          <a:bodyPr wrap="none" rtlCol="0">
            <a:spAutoFit/>
          </a:bodyPr>
          <a:lstStyle/>
          <a:p>
            <a:r>
              <a:rPr lang="en-GB" sz="1200" b="1" dirty="0"/>
              <a:t>+ RF to beam efficiency</a:t>
            </a:r>
          </a:p>
        </p:txBody>
      </p:sp>
      <p:pic>
        <p:nvPicPr>
          <p:cNvPr id="29" name="Picture 28">
            <a:extLst>
              <a:ext uri="{FF2B5EF4-FFF2-40B4-BE49-F238E27FC236}">
                <a16:creationId xmlns:a16="http://schemas.microsoft.com/office/drawing/2014/main" id="{C4BA89A0-FEEA-1F58-C7E4-A4E0B78DD2A9}"/>
              </a:ext>
            </a:extLst>
          </p:cNvPr>
          <p:cNvPicPr>
            <a:picLocks noChangeAspect="1"/>
          </p:cNvPicPr>
          <p:nvPr/>
        </p:nvPicPr>
        <p:blipFill>
          <a:blip r:embed="rId7"/>
          <a:stretch>
            <a:fillRect/>
          </a:stretch>
        </p:blipFill>
        <p:spPr>
          <a:xfrm>
            <a:off x="5589976" y="2954386"/>
            <a:ext cx="2782366" cy="1841272"/>
          </a:xfrm>
          <a:prstGeom prst="rect">
            <a:avLst/>
          </a:prstGeom>
          <a:ln>
            <a:solidFill>
              <a:schemeClr val="tx1"/>
            </a:solidFill>
          </a:ln>
        </p:spPr>
      </p:pic>
      <p:sp>
        <p:nvSpPr>
          <p:cNvPr id="30" name="TextBox 29">
            <a:extLst>
              <a:ext uri="{FF2B5EF4-FFF2-40B4-BE49-F238E27FC236}">
                <a16:creationId xmlns:a16="http://schemas.microsoft.com/office/drawing/2014/main" id="{98B8918B-BB13-201D-68D1-C1EEF02D8247}"/>
              </a:ext>
            </a:extLst>
          </p:cNvPr>
          <p:cNvSpPr txBox="1"/>
          <p:nvPr/>
        </p:nvSpPr>
        <p:spPr>
          <a:xfrm>
            <a:off x="5573313" y="4779795"/>
            <a:ext cx="2876108" cy="184666"/>
          </a:xfrm>
          <a:prstGeom prst="rect">
            <a:avLst/>
          </a:prstGeom>
          <a:noFill/>
        </p:spPr>
        <p:txBody>
          <a:bodyPr wrap="none" rtlCol="0">
            <a:spAutoFit/>
          </a:bodyPr>
          <a:lstStyle/>
          <a:p>
            <a:r>
              <a:rPr lang="en-GB" sz="600" dirty="0" err="1"/>
              <a:t>M.Vretenar</a:t>
            </a:r>
            <a:r>
              <a:rPr lang="en-GB" sz="600" dirty="0"/>
              <a:t>, https://</a:t>
            </a:r>
            <a:r>
              <a:rPr lang="en-GB" sz="600" dirty="0" err="1"/>
              <a:t>cds.cern.ch</a:t>
            </a:r>
            <a:r>
              <a:rPr lang="en-GB" sz="600" dirty="0"/>
              <a:t>/record/1536738/files/CERN-2013-001-p225.pdf</a:t>
            </a:r>
          </a:p>
        </p:txBody>
      </p:sp>
      <p:sp>
        <p:nvSpPr>
          <p:cNvPr id="31" name="TextBox 30">
            <a:extLst>
              <a:ext uri="{FF2B5EF4-FFF2-40B4-BE49-F238E27FC236}">
                <a16:creationId xmlns:a16="http://schemas.microsoft.com/office/drawing/2014/main" id="{A5F30223-74C4-86B2-1C93-7BD7501791F5}"/>
              </a:ext>
            </a:extLst>
          </p:cNvPr>
          <p:cNvSpPr txBox="1"/>
          <p:nvPr/>
        </p:nvSpPr>
        <p:spPr>
          <a:xfrm>
            <a:off x="3321578" y="4404849"/>
            <a:ext cx="2106667" cy="276999"/>
          </a:xfrm>
          <a:prstGeom prst="rect">
            <a:avLst/>
          </a:prstGeom>
          <a:noFill/>
        </p:spPr>
        <p:txBody>
          <a:bodyPr wrap="none" rtlCol="0">
            <a:spAutoFit/>
          </a:bodyPr>
          <a:lstStyle/>
          <a:p>
            <a:r>
              <a:rPr lang="en-GB" sz="1200" b="1" dirty="0"/>
              <a:t>100s of kW average power</a:t>
            </a:r>
          </a:p>
        </p:txBody>
      </p:sp>
      <p:sp>
        <p:nvSpPr>
          <p:cNvPr id="2" name="TextBox 1">
            <a:extLst>
              <a:ext uri="{FF2B5EF4-FFF2-40B4-BE49-F238E27FC236}">
                <a16:creationId xmlns:a16="http://schemas.microsoft.com/office/drawing/2014/main" id="{963BA35C-EF21-37B1-E1BE-726B3E411A97}"/>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8"/>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9"/>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854972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ccia angolare in su 13"/>
          <p:cNvSpPr/>
          <p:nvPr/>
        </p:nvSpPr>
        <p:spPr>
          <a:xfrm>
            <a:off x="6478011" y="2594019"/>
            <a:ext cx="1350150" cy="1350150"/>
          </a:xfrm>
          <a:prstGeom prst="bentUpArrow">
            <a:avLst>
              <a:gd name="adj1" fmla="val 35910"/>
              <a:gd name="adj2" fmla="val 25000"/>
              <a:gd name="adj3" fmla="val 25000"/>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dirty="0" err="1"/>
              <a:t>Transport</a:t>
            </a:r>
            <a:r>
              <a:rPr lang="it-IT" sz="1000" dirty="0"/>
              <a:t> and </a:t>
            </a:r>
            <a:r>
              <a:rPr lang="it-IT" sz="1000" dirty="0" err="1"/>
              <a:t>focusing</a:t>
            </a:r>
            <a:endParaRPr lang="it-IT" sz="1000" dirty="0"/>
          </a:p>
        </p:txBody>
      </p:sp>
      <p:sp>
        <p:nvSpPr>
          <p:cNvPr id="2" name="Titolo 1"/>
          <p:cNvSpPr>
            <a:spLocks noGrp="1"/>
          </p:cNvSpPr>
          <p:nvPr>
            <p:ph type="title"/>
          </p:nvPr>
        </p:nvSpPr>
        <p:spPr>
          <a:xfrm>
            <a:off x="628650" y="134487"/>
            <a:ext cx="7886700" cy="464548"/>
          </a:xfrm>
        </p:spPr>
        <p:txBody>
          <a:bodyPr>
            <a:noAutofit/>
          </a:bodyPr>
          <a:lstStyle/>
          <a:p>
            <a:pPr algn="ctr"/>
            <a:r>
              <a:rPr lang="it-IT" sz="3200" b="1" dirty="0" err="1">
                <a:latin typeface="Montserrat" pitchFamily="2" charset="77"/>
                <a:cs typeface="Arial"/>
              </a:rPr>
              <a:t>Relevant</a:t>
            </a:r>
            <a:r>
              <a:rPr lang="it-IT" sz="3200" b="1" dirty="0">
                <a:latin typeface="Montserrat" pitchFamily="2" charset="77"/>
                <a:cs typeface="Arial"/>
              </a:rPr>
              <a:t> </a:t>
            </a:r>
            <a:r>
              <a:rPr lang="it-IT" sz="3200" b="1" dirty="0" err="1">
                <a:latin typeface="Montserrat" pitchFamily="2" charset="77"/>
                <a:cs typeface="Arial"/>
              </a:rPr>
              <a:t>blocks</a:t>
            </a:r>
            <a:r>
              <a:rPr lang="it-IT" sz="3200" b="1" dirty="0">
                <a:latin typeface="Montserrat" pitchFamily="2" charset="77"/>
                <a:cs typeface="Arial"/>
              </a:rPr>
              <a:t> of a laser driver</a:t>
            </a:r>
          </a:p>
        </p:txBody>
      </p:sp>
      <p:sp>
        <p:nvSpPr>
          <p:cNvPr id="4" name="Rettangolo 3"/>
          <p:cNvSpPr/>
          <p:nvPr/>
        </p:nvSpPr>
        <p:spPr>
          <a:xfrm>
            <a:off x="1671476" y="2594019"/>
            <a:ext cx="2160240" cy="156617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it-IT" sz="1200" dirty="0"/>
              <a:t>Gain medium</a:t>
            </a:r>
          </a:p>
        </p:txBody>
      </p:sp>
      <p:sp>
        <p:nvSpPr>
          <p:cNvPr id="5" name="Trapezio 4"/>
          <p:cNvSpPr/>
          <p:nvPr/>
        </p:nvSpPr>
        <p:spPr>
          <a:xfrm>
            <a:off x="1941420" y="2269983"/>
            <a:ext cx="1620180" cy="324036"/>
          </a:xfrm>
          <a:prstGeom prst="trapezoid">
            <a:avLst/>
          </a:prstGeom>
          <a:solidFill>
            <a:srgbClr val="00C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err="1"/>
              <a:t>Pump</a:t>
            </a:r>
            <a:r>
              <a:rPr lang="it-IT" sz="1200" dirty="0"/>
              <a:t> (Energy)</a:t>
            </a:r>
          </a:p>
        </p:txBody>
      </p:sp>
      <p:sp>
        <p:nvSpPr>
          <p:cNvPr id="9" name="Rettangolo 8"/>
          <p:cNvSpPr/>
          <p:nvPr/>
        </p:nvSpPr>
        <p:spPr>
          <a:xfrm>
            <a:off x="1185424" y="4160193"/>
            <a:ext cx="3132349" cy="48605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err="1"/>
              <a:t>Cooling</a:t>
            </a:r>
            <a:r>
              <a:rPr lang="it-IT" sz="1200" dirty="0"/>
              <a:t> (</a:t>
            </a:r>
            <a:r>
              <a:rPr lang="it-IT" sz="1200" dirty="0" err="1"/>
              <a:t>loss</a:t>
            </a:r>
            <a:r>
              <a:rPr lang="it-IT" sz="1200" dirty="0"/>
              <a:t>)</a:t>
            </a:r>
          </a:p>
        </p:txBody>
      </p:sp>
      <p:sp>
        <p:nvSpPr>
          <p:cNvPr id="10" name="Freccia destra 9"/>
          <p:cNvSpPr/>
          <p:nvPr/>
        </p:nvSpPr>
        <p:spPr>
          <a:xfrm>
            <a:off x="3831716" y="3404109"/>
            <a:ext cx="1242138" cy="648072"/>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err="1"/>
              <a:t>Transport</a:t>
            </a:r>
            <a:endParaRPr lang="it-IT" sz="1200" dirty="0"/>
          </a:p>
        </p:txBody>
      </p:sp>
      <p:sp>
        <p:nvSpPr>
          <p:cNvPr id="12" name="Diamante 11"/>
          <p:cNvSpPr/>
          <p:nvPr/>
        </p:nvSpPr>
        <p:spPr>
          <a:xfrm>
            <a:off x="4965843" y="3080073"/>
            <a:ext cx="1566173" cy="1296144"/>
          </a:xfrm>
          <a:prstGeom prst="diamond">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600" dirty="0"/>
              <a:t>Optical </a:t>
            </a:r>
            <a:r>
              <a:rPr lang="it-IT" sz="600" dirty="0" err="1"/>
              <a:t>Compressor</a:t>
            </a:r>
            <a:endParaRPr lang="it-IT" sz="600" dirty="0"/>
          </a:p>
          <a:p>
            <a:pPr algn="ctr"/>
            <a:r>
              <a:rPr lang="it-IT" sz="600" dirty="0"/>
              <a:t>(vacuum)</a:t>
            </a:r>
          </a:p>
        </p:txBody>
      </p:sp>
      <p:sp>
        <p:nvSpPr>
          <p:cNvPr id="13" name="Rettangolo 12"/>
          <p:cNvSpPr/>
          <p:nvPr/>
        </p:nvSpPr>
        <p:spPr>
          <a:xfrm>
            <a:off x="1941420" y="1783929"/>
            <a:ext cx="1620180" cy="48605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err="1"/>
              <a:t>Cooling</a:t>
            </a:r>
            <a:r>
              <a:rPr lang="it-IT" sz="1200" dirty="0"/>
              <a:t> (</a:t>
            </a:r>
            <a:r>
              <a:rPr lang="it-IT" sz="1200" dirty="0" err="1"/>
              <a:t>loss</a:t>
            </a:r>
            <a:r>
              <a:rPr lang="it-IT" sz="1200" dirty="0"/>
              <a:t>)</a:t>
            </a:r>
          </a:p>
        </p:txBody>
      </p:sp>
      <p:sp>
        <p:nvSpPr>
          <p:cNvPr id="6" name="Rettangolo 8">
            <a:extLst>
              <a:ext uri="{FF2B5EF4-FFF2-40B4-BE49-F238E27FC236}">
                <a16:creationId xmlns:a16="http://schemas.microsoft.com/office/drawing/2014/main" id="{148A7A50-6D3D-5092-DFB1-8CBCFC9D94CD}"/>
              </a:ext>
            </a:extLst>
          </p:cNvPr>
          <p:cNvSpPr/>
          <p:nvPr/>
        </p:nvSpPr>
        <p:spPr>
          <a:xfrm>
            <a:off x="5209256" y="2789381"/>
            <a:ext cx="1048979" cy="31617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err="1"/>
              <a:t>loss</a:t>
            </a:r>
            <a:endParaRPr lang="it-IT" sz="1200" dirty="0"/>
          </a:p>
        </p:txBody>
      </p:sp>
      <p:pic>
        <p:nvPicPr>
          <p:cNvPr id="7" name="Picture 6">
            <a:extLst>
              <a:ext uri="{FF2B5EF4-FFF2-40B4-BE49-F238E27FC236}">
                <a16:creationId xmlns:a16="http://schemas.microsoft.com/office/drawing/2014/main" id="{5EB7CDE5-9610-8D10-D7BD-2B9A2AB1D4AB}"/>
              </a:ext>
            </a:extLst>
          </p:cNvPr>
          <p:cNvPicPr>
            <a:picLocks noChangeAspect="1"/>
          </p:cNvPicPr>
          <p:nvPr/>
        </p:nvPicPr>
        <p:blipFill rotWithShape="1">
          <a:blip r:embed="rId2">
            <a:extLst>
              <a:ext uri="{28A0092B-C50C-407E-A947-70E740481C1C}">
                <a14:useLocalDpi xmlns:a14="http://schemas.microsoft.com/office/drawing/2010/main" val="0"/>
              </a:ext>
            </a:extLst>
          </a:blip>
          <a:srcRect l="54364" t="17987" r="14383" b="9296"/>
          <a:stretch/>
        </p:blipFill>
        <p:spPr>
          <a:xfrm>
            <a:off x="1734813" y="2718964"/>
            <a:ext cx="1016783" cy="1333217"/>
          </a:xfrm>
          <a:prstGeom prst="rect">
            <a:avLst/>
          </a:prstGeom>
          <a:ln>
            <a:solidFill>
              <a:schemeClr val="tx1"/>
            </a:solidFill>
          </a:ln>
        </p:spPr>
      </p:pic>
      <p:sp>
        <p:nvSpPr>
          <p:cNvPr id="8" name="TextBox 7">
            <a:extLst>
              <a:ext uri="{FF2B5EF4-FFF2-40B4-BE49-F238E27FC236}">
                <a16:creationId xmlns:a16="http://schemas.microsoft.com/office/drawing/2014/main" id="{BB189C5C-7AAA-C6CB-B8C6-7278EFE36F55}"/>
              </a:ext>
            </a:extLst>
          </p:cNvPr>
          <p:cNvSpPr txBox="1"/>
          <p:nvPr/>
        </p:nvSpPr>
        <p:spPr>
          <a:xfrm>
            <a:off x="1061612" y="569417"/>
            <a:ext cx="7063537" cy="461665"/>
          </a:xfrm>
          <a:prstGeom prst="rect">
            <a:avLst/>
          </a:prstGeom>
          <a:noFill/>
        </p:spPr>
        <p:txBody>
          <a:bodyPr wrap="none" rtlCol="0">
            <a:spAutoFit/>
          </a:bodyPr>
          <a:lstStyle/>
          <a:p>
            <a:r>
              <a:rPr lang="en-IT" sz="2400" dirty="0"/>
              <a:t>Tackle power and coupling efficiencies and losses </a:t>
            </a:r>
          </a:p>
        </p:txBody>
      </p:sp>
      <p:sp>
        <p:nvSpPr>
          <p:cNvPr id="15" name="TextBox 14">
            <a:extLst>
              <a:ext uri="{FF2B5EF4-FFF2-40B4-BE49-F238E27FC236}">
                <a16:creationId xmlns:a16="http://schemas.microsoft.com/office/drawing/2014/main" id="{041BC43F-2B70-9A2E-E5C5-6BBE32D39AB0}"/>
              </a:ext>
            </a:extLst>
          </p:cNvPr>
          <p:cNvSpPr txBox="1"/>
          <p:nvPr/>
        </p:nvSpPr>
        <p:spPr>
          <a:xfrm>
            <a:off x="251842" y="2247335"/>
            <a:ext cx="1125052" cy="369332"/>
          </a:xfrm>
          <a:prstGeom prst="rect">
            <a:avLst/>
          </a:prstGeom>
          <a:noFill/>
          <a:ln>
            <a:solidFill>
              <a:schemeClr val="tx1"/>
            </a:solidFill>
          </a:ln>
        </p:spPr>
        <p:txBody>
          <a:bodyPr wrap="none" rtlCol="0">
            <a:spAutoFit/>
          </a:bodyPr>
          <a:lstStyle/>
          <a:p>
            <a:r>
              <a:rPr lang="en-IT" dirty="0"/>
              <a:t>Wall plug</a:t>
            </a:r>
          </a:p>
        </p:txBody>
      </p:sp>
      <p:cxnSp>
        <p:nvCxnSpPr>
          <p:cNvPr id="18" name="Straight Arrow Connector 17">
            <a:extLst>
              <a:ext uri="{FF2B5EF4-FFF2-40B4-BE49-F238E27FC236}">
                <a16:creationId xmlns:a16="http://schemas.microsoft.com/office/drawing/2014/main" id="{E489ED74-1631-FDF4-E1CA-E07E96A67F2A}"/>
              </a:ext>
            </a:extLst>
          </p:cNvPr>
          <p:cNvCxnSpPr>
            <a:stCxn id="15" idx="3"/>
            <a:endCxn id="5" idx="1"/>
          </p:cNvCxnSpPr>
          <p:nvPr/>
        </p:nvCxnSpPr>
        <p:spPr>
          <a:xfrm>
            <a:off x="1376894" y="2432001"/>
            <a:ext cx="60503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BB81F4E-E076-D297-38FE-EDB818F903BD}"/>
              </a:ext>
            </a:extLst>
          </p:cNvPr>
          <p:cNvGrpSpPr/>
          <p:nvPr/>
        </p:nvGrpSpPr>
        <p:grpSpPr>
          <a:xfrm>
            <a:off x="6105826" y="1199331"/>
            <a:ext cx="2672811" cy="1394687"/>
            <a:chOff x="6105826" y="1199331"/>
            <a:chExt cx="2672811" cy="1394687"/>
          </a:xfrm>
        </p:grpSpPr>
        <p:sp>
          <p:nvSpPr>
            <p:cNvPr id="16" name="Ovale 15"/>
            <p:cNvSpPr/>
            <p:nvPr/>
          </p:nvSpPr>
          <p:spPr>
            <a:xfrm>
              <a:off x="6988615" y="1613633"/>
              <a:ext cx="1026115" cy="98038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a:t>Plasma</a:t>
              </a:r>
            </a:p>
          </p:txBody>
        </p:sp>
        <p:sp>
          <p:nvSpPr>
            <p:cNvPr id="3" name="Down Arrow 2">
              <a:extLst>
                <a:ext uri="{FF2B5EF4-FFF2-40B4-BE49-F238E27FC236}">
                  <a16:creationId xmlns:a16="http://schemas.microsoft.com/office/drawing/2014/main" id="{429EDA07-0E16-139A-D04C-E43BCBCCF01B}"/>
                </a:ext>
              </a:extLst>
            </p:cNvPr>
            <p:cNvSpPr/>
            <p:nvPr/>
          </p:nvSpPr>
          <p:spPr>
            <a:xfrm rot="10800000">
              <a:off x="7320996" y="1224611"/>
              <a:ext cx="361352" cy="3940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Rettangolo 8">
              <a:extLst>
                <a:ext uri="{FF2B5EF4-FFF2-40B4-BE49-F238E27FC236}">
                  <a16:creationId xmlns:a16="http://schemas.microsoft.com/office/drawing/2014/main" id="{8C742B0B-AAC0-E509-231F-1B8F8F8A9496}"/>
                </a:ext>
              </a:extLst>
            </p:cNvPr>
            <p:cNvSpPr/>
            <p:nvPr/>
          </p:nvSpPr>
          <p:spPr>
            <a:xfrm>
              <a:off x="6105826" y="1253344"/>
              <a:ext cx="1048979" cy="31617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dirty="0" err="1"/>
                <a:t>loss</a:t>
              </a:r>
              <a:endParaRPr lang="it-IT" sz="1200" dirty="0"/>
            </a:p>
          </p:txBody>
        </p:sp>
        <p:sp>
          <p:nvSpPr>
            <p:cNvPr id="19" name="TextBox 18">
              <a:extLst>
                <a:ext uri="{FF2B5EF4-FFF2-40B4-BE49-F238E27FC236}">
                  <a16:creationId xmlns:a16="http://schemas.microsoft.com/office/drawing/2014/main" id="{86A56919-80E5-3E83-14C2-10AEE2FE1FCE}"/>
                </a:ext>
              </a:extLst>
            </p:cNvPr>
            <p:cNvSpPr txBox="1"/>
            <p:nvPr/>
          </p:nvSpPr>
          <p:spPr>
            <a:xfrm>
              <a:off x="7752522" y="1199331"/>
              <a:ext cx="1026115" cy="461665"/>
            </a:xfrm>
            <a:prstGeom prst="rect">
              <a:avLst/>
            </a:prstGeom>
            <a:noFill/>
          </p:spPr>
          <p:txBody>
            <a:bodyPr wrap="square" rtlCol="0">
              <a:spAutoFit/>
            </a:bodyPr>
            <a:lstStyle/>
            <a:p>
              <a:pPr algn="ctr"/>
              <a:r>
                <a:rPr lang="en-IT" sz="1200" dirty="0"/>
                <a:t>Transmitted laser</a:t>
              </a:r>
            </a:p>
          </p:txBody>
        </p:sp>
      </p:grpSp>
      <p:sp>
        <p:nvSpPr>
          <p:cNvPr id="20" name="TextBox 19">
            <a:extLst>
              <a:ext uri="{FF2B5EF4-FFF2-40B4-BE49-F238E27FC236}">
                <a16:creationId xmlns:a16="http://schemas.microsoft.com/office/drawing/2014/main" id="{1B92370D-B7CE-789D-0F3E-92D869AC8DB8}"/>
              </a:ext>
            </a:extLst>
          </p:cNvPr>
          <p:cNvSpPr txBox="1"/>
          <p:nvPr/>
        </p:nvSpPr>
        <p:spPr>
          <a:xfrm>
            <a:off x="4279771" y="2235383"/>
            <a:ext cx="1903085" cy="369332"/>
          </a:xfrm>
          <a:prstGeom prst="rect">
            <a:avLst/>
          </a:prstGeom>
          <a:noFill/>
          <a:ln>
            <a:solidFill>
              <a:schemeClr val="tx1"/>
            </a:solidFill>
          </a:ln>
        </p:spPr>
        <p:txBody>
          <a:bodyPr wrap="none" rtlCol="0">
            <a:spAutoFit/>
          </a:bodyPr>
          <a:lstStyle/>
          <a:p>
            <a:r>
              <a:rPr lang="en-GB" dirty="0"/>
              <a:t>Use laser diodes</a:t>
            </a:r>
            <a:endParaRPr lang="en-IT" dirty="0"/>
          </a:p>
        </p:txBody>
      </p:sp>
      <p:sp>
        <p:nvSpPr>
          <p:cNvPr id="21" name="Right Arrow 20">
            <a:extLst>
              <a:ext uri="{FF2B5EF4-FFF2-40B4-BE49-F238E27FC236}">
                <a16:creationId xmlns:a16="http://schemas.microsoft.com/office/drawing/2014/main" id="{4A1C1ED0-0B7D-1981-3DC3-89D61993A958}"/>
              </a:ext>
            </a:extLst>
          </p:cNvPr>
          <p:cNvSpPr/>
          <p:nvPr/>
        </p:nvSpPr>
        <p:spPr>
          <a:xfrm rot="10800000">
            <a:off x="3523643" y="2285004"/>
            <a:ext cx="756128" cy="2131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41056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4138" y="63902"/>
            <a:ext cx="8370710" cy="419617"/>
          </a:xfrm>
        </p:spPr>
        <p:txBody>
          <a:bodyPr>
            <a:normAutofit fontScale="90000"/>
          </a:bodyPr>
          <a:lstStyle/>
          <a:p>
            <a:r>
              <a:rPr lang="en-GB" b="1" dirty="0">
                <a:latin typeface="Montserrat" pitchFamily="2" charset="77"/>
              </a:rPr>
              <a:t>Roadmap on LPA Laser Driver technology</a:t>
            </a:r>
          </a:p>
        </p:txBody>
      </p:sp>
      <p:sp>
        <p:nvSpPr>
          <p:cNvPr id="11" name="CasellaDiTesto 10"/>
          <p:cNvSpPr txBox="1"/>
          <p:nvPr/>
        </p:nvSpPr>
        <p:spPr>
          <a:xfrm>
            <a:off x="511221" y="627669"/>
            <a:ext cx="8236542" cy="338550"/>
          </a:xfrm>
          <a:prstGeom prst="rect">
            <a:avLst/>
          </a:prstGeom>
          <a:noFill/>
        </p:spPr>
        <p:txBody>
          <a:bodyPr wrap="none" lIns="91436" tIns="45718" rIns="91436" bIns="45718" rtlCol="0">
            <a:spAutoFit/>
          </a:bodyPr>
          <a:lstStyle/>
          <a:p>
            <a:r>
              <a:rPr lang="en-GB" sz="1600" b="1" spc="-100" dirty="0"/>
              <a:t>Laser-driven plasma acceleration needs ultrashort, high power lasers with </a:t>
            </a:r>
            <a:r>
              <a:rPr lang="en-GB" sz="1600" b="1" u="sng" spc="-100" dirty="0"/>
              <a:t>high average power</a:t>
            </a:r>
          </a:p>
        </p:txBody>
      </p:sp>
      <p:sp>
        <p:nvSpPr>
          <p:cNvPr id="14" name="CasellaDiTesto 13"/>
          <p:cNvSpPr txBox="1"/>
          <p:nvPr/>
        </p:nvSpPr>
        <p:spPr>
          <a:xfrm>
            <a:off x="3525925" y="3485784"/>
            <a:ext cx="184662" cy="328396"/>
          </a:xfrm>
          <a:prstGeom prst="rect">
            <a:avLst/>
          </a:prstGeom>
          <a:noFill/>
        </p:spPr>
        <p:txBody>
          <a:bodyPr wrap="none" lIns="91436" tIns="45718" rIns="91436" bIns="45718" rtlCol="0">
            <a:spAutoFit/>
          </a:bodyPr>
          <a:lstStyle/>
          <a:p>
            <a:endParaRPr lang="en-GB"/>
          </a:p>
        </p:txBody>
      </p:sp>
      <p:sp>
        <p:nvSpPr>
          <p:cNvPr id="8" name="TextBox 7"/>
          <p:cNvSpPr txBox="1"/>
          <p:nvPr/>
        </p:nvSpPr>
        <p:spPr>
          <a:xfrm>
            <a:off x="379777" y="1725238"/>
            <a:ext cx="5286028" cy="1892822"/>
          </a:xfrm>
          <a:prstGeom prst="rect">
            <a:avLst/>
          </a:prstGeom>
          <a:solidFill>
            <a:srgbClr val="FFFF00"/>
          </a:solidFill>
        </p:spPr>
        <p:txBody>
          <a:bodyPr wrap="square" lIns="91436" tIns="45718" rIns="91436" bIns="45718" rtlCol="0">
            <a:spAutoFit/>
          </a:bodyPr>
          <a:lstStyle/>
          <a:p>
            <a:pPr marL="171442" indent="-171442">
              <a:buFont typeface="Arial" charset="0"/>
              <a:buChar char="•"/>
            </a:pPr>
            <a:r>
              <a:rPr lang="en-GB" sz="1400" b="1" dirty="0"/>
              <a:t>Current industrial technology: ≈ </a:t>
            </a:r>
            <a:r>
              <a:rPr lang="en-GB" sz="1400" b="1" dirty="0">
                <a:solidFill>
                  <a:srgbClr val="C00000"/>
                </a:solidFill>
              </a:rPr>
              <a:t>Ti:Sa technology, pumped by flash-lamp pumped lasers</a:t>
            </a:r>
          </a:p>
          <a:p>
            <a:pPr marL="628619" lvl="1" indent="-171442">
              <a:spcAft>
                <a:spcPts val="600"/>
              </a:spcAft>
              <a:buFont typeface="Arial" charset="0"/>
              <a:buChar char="•"/>
            </a:pPr>
            <a:r>
              <a:rPr lang="en-GB" sz="1400" dirty="0"/>
              <a:t>Robust, reliable industrial technology</a:t>
            </a:r>
          </a:p>
          <a:p>
            <a:pPr marL="171442" indent="-171442">
              <a:buFont typeface="Arial" charset="0"/>
              <a:buChar char="•"/>
            </a:pPr>
            <a:r>
              <a:rPr lang="en-GB" sz="1400" b="1" dirty="0">
                <a:highlight>
                  <a:srgbClr val="FFFF00"/>
                </a:highlight>
              </a:rPr>
              <a:t>Mature technology: ≈ </a:t>
            </a:r>
            <a:r>
              <a:rPr lang="en-GB" sz="1400" b="1" dirty="0">
                <a:solidFill>
                  <a:srgbClr val="C00000"/>
                </a:solidFill>
                <a:highlight>
                  <a:srgbClr val="FFFF00"/>
                </a:highlight>
              </a:rPr>
              <a:t>Ti:Sa technology, pumped by diode-pumped lasers</a:t>
            </a:r>
          </a:p>
          <a:p>
            <a:pPr marL="628619" lvl="1" indent="-171442">
              <a:buFont typeface="Arial" charset="0"/>
              <a:buChar char="•"/>
            </a:pPr>
            <a:r>
              <a:rPr lang="en-GB" sz="1400" dirty="0">
                <a:highlight>
                  <a:srgbClr val="FFFF00"/>
                </a:highlight>
              </a:rPr>
              <a:t>Strong R&amp;D effort in place (</a:t>
            </a:r>
            <a:r>
              <a:rPr lang="en-GB" sz="1400" dirty="0" err="1">
                <a:highlight>
                  <a:srgbClr val="FFFF00"/>
                </a:highlight>
              </a:rPr>
              <a:t>e.g</a:t>
            </a:r>
            <a:r>
              <a:rPr lang="en-GB" sz="1400" dirty="0">
                <a:highlight>
                  <a:srgbClr val="FFFF00"/>
                </a:highlight>
              </a:rPr>
              <a:t> HAPLS@ELI)</a:t>
            </a:r>
          </a:p>
          <a:p>
            <a:pPr marL="628619" lvl="1" indent="-171442">
              <a:buFont typeface="Arial" charset="0"/>
              <a:buChar char="•"/>
            </a:pPr>
            <a:r>
              <a:rPr lang="en-GB" sz="1400" dirty="0">
                <a:highlight>
                  <a:srgbClr val="FFFF00"/>
                </a:highlight>
              </a:rPr>
              <a:t>≈ 3-5 years to go to first industrial LWFA demonstrator (e.g. Eupraxia) [1]</a:t>
            </a:r>
          </a:p>
        </p:txBody>
      </p:sp>
      <p:sp>
        <p:nvSpPr>
          <p:cNvPr id="5" name="Rectangle 4"/>
          <p:cNvSpPr/>
          <p:nvPr/>
        </p:nvSpPr>
        <p:spPr>
          <a:xfrm>
            <a:off x="0" y="4457849"/>
            <a:ext cx="7602053" cy="338550"/>
          </a:xfrm>
          <a:prstGeom prst="rect">
            <a:avLst/>
          </a:prstGeom>
        </p:spPr>
        <p:txBody>
          <a:bodyPr wrap="square" lIns="91436" tIns="45718" rIns="91436" bIns="45718">
            <a:spAutoFit/>
          </a:bodyPr>
          <a:lstStyle/>
          <a:p>
            <a:r>
              <a:rPr lang="en-US" sz="800" dirty="0">
                <a:solidFill>
                  <a:srgbClr val="000000"/>
                </a:solidFill>
              </a:rPr>
              <a:t>[1] </a:t>
            </a:r>
            <a:r>
              <a:rPr lang="en-GB" sz="700" dirty="0">
                <a:cs typeface="Arial" panose="020B0604020202020204" pitchFamily="34" charset="0"/>
              </a:rPr>
              <a:t>R. </a:t>
            </a:r>
            <a:r>
              <a:rPr lang="en-GB" sz="700" dirty="0" err="1">
                <a:cs typeface="Arial" panose="020B0604020202020204" pitchFamily="34" charset="0"/>
              </a:rPr>
              <a:t>Assmann</a:t>
            </a:r>
            <a:r>
              <a:rPr lang="en-GB" sz="700" dirty="0">
                <a:cs typeface="Arial" panose="020B0604020202020204" pitchFamily="34" charset="0"/>
              </a:rPr>
              <a:t> et al., EuPRAXIA Conceptual Design Report, The European Physical Journal Special Topics 229, 3675–4284 (2020)</a:t>
            </a:r>
          </a:p>
          <a:p>
            <a:r>
              <a:rPr lang="en-US" sz="800" dirty="0"/>
              <a:t>[2] C. Danson et al., Petawatt and exawatt class lasers worldwide High Power Laser Sci. and Eng. </a:t>
            </a:r>
            <a:r>
              <a:rPr lang="en-US" sz="800" b="1" dirty="0"/>
              <a:t>7</a:t>
            </a:r>
            <a:r>
              <a:rPr lang="en-US" sz="800" dirty="0"/>
              <a:t>, e54 (2019)</a:t>
            </a:r>
          </a:p>
        </p:txBody>
      </p:sp>
      <p:pic>
        <p:nvPicPr>
          <p:cNvPr id="6" name="Immagine 5"/>
          <p:cNvPicPr>
            <a:picLocks noChangeAspect="1"/>
          </p:cNvPicPr>
          <p:nvPr/>
        </p:nvPicPr>
        <p:blipFill>
          <a:blip r:embed="rId3"/>
          <a:stretch>
            <a:fillRect/>
          </a:stretch>
        </p:blipFill>
        <p:spPr>
          <a:xfrm>
            <a:off x="5599700" y="1609888"/>
            <a:ext cx="3315196" cy="2095616"/>
          </a:xfrm>
          <a:prstGeom prst="rect">
            <a:avLst/>
          </a:prstGeom>
        </p:spPr>
      </p:pic>
    </p:spTree>
    <p:extLst>
      <p:ext uri="{BB962C8B-B14F-4D97-AF65-F5344CB8AC3E}">
        <p14:creationId xmlns:p14="http://schemas.microsoft.com/office/powerpoint/2010/main" val="351024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p:nvPr/>
        </p:nvSpPr>
        <p:spPr>
          <a:xfrm>
            <a:off x="169150" y="637272"/>
            <a:ext cx="8647205" cy="992571"/>
          </a:xfrm>
          <a:prstGeom prst="rect">
            <a:avLst/>
          </a:prstGeom>
        </p:spPr>
        <p:txBody>
          <a:bodyPr wrap="square" lIns="68572" tIns="34286" rIns="68572" bIns="34286">
            <a:spAutoFit/>
          </a:bodyPr>
          <a:lstStyle/>
          <a:p>
            <a:pPr marL="214288" indent="-214288">
              <a:buFont typeface="Arial" charset="0"/>
              <a:buChar char="•"/>
            </a:pPr>
            <a:r>
              <a:rPr lang="en-GB" sz="1500" dirty="0">
                <a:latin typeface="+mj-lt"/>
              </a:rPr>
              <a:t>Analysis of available technologies for PW-class, multi kW average power lasers;</a:t>
            </a:r>
          </a:p>
          <a:p>
            <a:pPr marL="214288" indent="-214288">
              <a:buFont typeface="Arial" charset="0"/>
              <a:buChar char="•"/>
            </a:pPr>
            <a:r>
              <a:rPr lang="en-GB" sz="1500" dirty="0">
                <a:latin typeface="+mj-lt"/>
              </a:rPr>
              <a:t>Comparison with the requirements of user </a:t>
            </a:r>
            <a:r>
              <a:rPr lang="en-GB" sz="1500" dirty="0" err="1">
                <a:latin typeface="+mj-lt"/>
              </a:rPr>
              <a:t>beamlines</a:t>
            </a:r>
            <a:r>
              <a:rPr lang="en-GB" sz="1500" dirty="0">
                <a:latin typeface="+mj-lt"/>
              </a:rPr>
              <a:t>;</a:t>
            </a:r>
          </a:p>
          <a:p>
            <a:pPr marL="214288" indent="-214288">
              <a:buFont typeface="Arial" charset="0"/>
              <a:buChar char="•"/>
            </a:pPr>
            <a:r>
              <a:rPr lang="en-US" sz="1500" dirty="0">
                <a:latin typeface="+mj-lt"/>
                <a:ea typeface="Cambria" charset="0"/>
                <a:cs typeface="Cambria" charset="0"/>
              </a:rPr>
              <a:t>Current option: </a:t>
            </a:r>
            <a:r>
              <a:rPr lang="en-US" sz="1500" dirty="0" err="1">
                <a:latin typeface="+mj-lt"/>
                <a:ea typeface="Cambria" charset="0"/>
                <a:cs typeface="Cambria" charset="0"/>
              </a:rPr>
              <a:t>TiSa</a:t>
            </a:r>
            <a:r>
              <a:rPr lang="en-US" sz="1500" dirty="0">
                <a:latin typeface="+mj-lt"/>
                <a:ea typeface="Cambria" charset="0"/>
                <a:cs typeface="Cambria" charset="0"/>
              </a:rPr>
              <a:t> pumped with </a:t>
            </a:r>
            <a:r>
              <a:rPr lang="en-US" sz="1500" b="1" dirty="0">
                <a:latin typeface="+mj-lt"/>
                <a:ea typeface="Cambria" charset="0"/>
                <a:cs typeface="Cambria" charset="0"/>
              </a:rPr>
              <a:t>diode pumped solid state lasers</a:t>
            </a:r>
            <a:r>
              <a:rPr lang="en-US" sz="1500" dirty="0">
                <a:latin typeface="+mj-lt"/>
                <a:ea typeface="Cambria" charset="0"/>
                <a:cs typeface="Cambria" charset="0"/>
              </a:rPr>
              <a:t> </a:t>
            </a:r>
            <a:r>
              <a:rPr lang="en-US" sz="1500" dirty="0">
                <a:ea typeface="Cambria" charset="0"/>
                <a:cs typeface="Cambria" charset="0"/>
              </a:rPr>
              <a:t>(DPSSL) </a:t>
            </a:r>
            <a:r>
              <a:rPr lang="en-US" sz="1500" dirty="0">
                <a:latin typeface="+mj-lt"/>
                <a:ea typeface="Cambria" charset="0"/>
                <a:cs typeface="Cambria" charset="0"/>
              </a:rPr>
              <a:t> </a:t>
            </a:r>
            <a:r>
              <a:rPr lang="mr-IN" sz="1500" dirty="0">
                <a:latin typeface="+mj-lt"/>
                <a:ea typeface="Cambria" charset="0"/>
                <a:cs typeface="Cambria" charset="0"/>
              </a:rPr>
              <a:t>–</a:t>
            </a:r>
            <a:r>
              <a:rPr lang="en-US" sz="1500" dirty="0">
                <a:latin typeface="+mj-lt"/>
                <a:ea typeface="Cambria" charset="0"/>
                <a:cs typeface="Cambria" charset="0"/>
              </a:rPr>
              <a:t> robust; </a:t>
            </a:r>
            <a:endParaRPr lang="en-GB" sz="1500" dirty="0">
              <a:latin typeface="+mj-lt"/>
              <a:ea typeface="Cambria" charset="0"/>
              <a:cs typeface="Cambria" charset="0"/>
            </a:endParaRPr>
          </a:p>
          <a:p>
            <a:pPr marL="214288" indent="-214288">
              <a:buFont typeface="Arial" charset="0"/>
              <a:buChar char="•"/>
            </a:pPr>
            <a:r>
              <a:rPr lang="en-US" sz="1500" dirty="0">
                <a:latin typeface="+mj-lt"/>
                <a:ea typeface="Cambria" charset="0"/>
                <a:cs typeface="Cambria" charset="0"/>
              </a:rPr>
              <a:t>In progress: Direct CPA for higher rep-rate, higher efficiency.</a:t>
            </a:r>
          </a:p>
        </p:txBody>
      </p:sp>
      <p:sp>
        <p:nvSpPr>
          <p:cNvPr id="2" name="Titolo 1"/>
          <p:cNvSpPr>
            <a:spLocks noGrp="1"/>
          </p:cNvSpPr>
          <p:nvPr>
            <p:ph type="title" idx="4294967295"/>
          </p:nvPr>
        </p:nvSpPr>
        <p:spPr>
          <a:xfrm>
            <a:off x="742146" y="135189"/>
            <a:ext cx="7659707" cy="407015"/>
          </a:xfrm>
        </p:spPr>
        <p:txBody>
          <a:bodyPr>
            <a:noAutofit/>
          </a:bodyPr>
          <a:lstStyle/>
          <a:p>
            <a:pPr algn="ctr" rtl="0" eaLnBrk="1" latinLnBrk="0" hangingPunct="1"/>
            <a:r>
              <a:rPr lang="en-US" sz="2400" b="1" dirty="0">
                <a:solidFill>
                  <a:schemeClr val="tx1"/>
                </a:solidFill>
                <a:cs typeface="Arial" panose="020B0604020202020204" pitchFamily="34" charset="0"/>
              </a:rPr>
              <a:t>CHANGE OF OPTICAL PUMPING TECHNOLOGY</a:t>
            </a:r>
            <a:endParaRPr lang="en-US" sz="1200" b="1" dirty="0">
              <a:solidFill>
                <a:schemeClr val="tx1"/>
              </a:solidFill>
              <a:cs typeface="Arial" panose="020B0604020202020204" pitchFamily="34" charset="0"/>
            </a:endParaRPr>
          </a:p>
        </p:txBody>
      </p:sp>
      <p:sp>
        <p:nvSpPr>
          <p:cNvPr id="3" name="Rectangle 2"/>
          <p:cNvSpPr/>
          <p:nvPr/>
        </p:nvSpPr>
        <p:spPr>
          <a:xfrm>
            <a:off x="175393" y="4213347"/>
            <a:ext cx="8640962" cy="334699"/>
          </a:xfrm>
          <a:prstGeom prst="rect">
            <a:avLst/>
          </a:prstGeom>
        </p:spPr>
        <p:txBody>
          <a:bodyPr wrap="square" lIns="68572" tIns="34286" rIns="68572" bIns="34286">
            <a:spAutoFit/>
          </a:bodyPr>
          <a:lstStyle/>
          <a:p>
            <a:pPr algn="ctr">
              <a:spcAft>
                <a:spcPts val="900"/>
              </a:spcAft>
            </a:pPr>
            <a:r>
              <a:rPr lang="en-US" sz="1725" dirty="0">
                <a:latin typeface="+mj-lt"/>
                <a:ea typeface="Cambria" charset="0"/>
                <a:cs typeface="Cambria" charset="0"/>
              </a:rPr>
              <a:t>Major developments in laser technology occurring now! </a:t>
            </a:r>
          </a:p>
        </p:txBody>
      </p:sp>
      <p:pic>
        <p:nvPicPr>
          <p:cNvPr id="1026" name="Picture 2" descr="isultati immagini per diode pumped solid state las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3160" y="2219512"/>
            <a:ext cx="2470638" cy="13287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sultati immagini per flashlamp las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2085" y="2275618"/>
            <a:ext cx="1979712" cy="12063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Notched Right Arrow 3"/>
          <p:cNvSpPr/>
          <p:nvPr/>
        </p:nvSpPr>
        <p:spPr>
          <a:xfrm>
            <a:off x="3757541" y="2690191"/>
            <a:ext cx="1082233" cy="579765"/>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a:endParaRPr lang="en-US" dirty="0">
              <a:latin typeface="Arial" panose="020B0604020202020204" pitchFamily="34" charset="0"/>
            </a:endParaRPr>
          </a:p>
        </p:txBody>
      </p:sp>
      <p:sp>
        <p:nvSpPr>
          <p:cNvPr id="5" name="TextBox 4"/>
          <p:cNvSpPr txBox="1"/>
          <p:nvPr/>
        </p:nvSpPr>
        <p:spPr>
          <a:xfrm>
            <a:off x="849742" y="3568531"/>
            <a:ext cx="3045369" cy="346241"/>
          </a:xfrm>
          <a:prstGeom prst="rect">
            <a:avLst/>
          </a:prstGeom>
          <a:noFill/>
        </p:spPr>
        <p:txBody>
          <a:bodyPr wrap="none" lIns="68572" tIns="34286" rIns="68572" bIns="34286" rtlCol="0">
            <a:spAutoFit/>
          </a:bodyPr>
          <a:lstStyle/>
          <a:p>
            <a:r>
              <a:rPr lang="en-US" dirty="0">
                <a:latin typeface="Arial" panose="020B0604020202020204" pitchFamily="34" charset="0"/>
              </a:rPr>
              <a:t>PUMP SOURCE: Flashlamp</a:t>
            </a:r>
          </a:p>
        </p:txBody>
      </p:sp>
      <p:sp>
        <p:nvSpPr>
          <p:cNvPr id="6" name="TextBox 5"/>
          <p:cNvSpPr txBox="1"/>
          <p:nvPr/>
        </p:nvSpPr>
        <p:spPr>
          <a:xfrm>
            <a:off x="5037283" y="3568531"/>
            <a:ext cx="3147962" cy="346241"/>
          </a:xfrm>
          <a:prstGeom prst="rect">
            <a:avLst/>
          </a:prstGeom>
          <a:noFill/>
        </p:spPr>
        <p:txBody>
          <a:bodyPr wrap="none" lIns="68572" tIns="34286" rIns="68572" bIns="34286" rtlCol="0">
            <a:spAutoFit/>
          </a:bodyPr>
          <a:lstStyle/>
          <a:p>
            <a:r>
              <a:rPr lang="en-US" dirty="0">
                <a:latin typeface="Arial" panose="020B0604020202020204" pitchFamily="34" charset="0"/>
              </a:rPr>
              <a:t>PUMP SOURCE: Diode laser</a:t>
            </a:r>
          </a:p>
        </p:txBody>
      </p:sp>
      <p:sp>
        <p:nvSpPr>
          <p:cNvPr id="14" name="CasellaDiTesto 13"/>
          <p:cNvSpPr txBox="1"/>
          <p:nvPr/>
        </p:nvSpPr>
        <p:spPr>
          <a:xfrm>
            <a:off x="2123095" y="4911603"/>
            <a:ext cx="184731" cy="369332"/>
          </a:xfrm>
          <a:prstGeom prst="rect">
            <a:avLst/>
          </a:prstGeom>
          <a:noFill/>
        </p:spPr>
        <p:txBody>
          <a:bodyPr wrap="none" rtlCol="0">
            <a:spAutoFit/>
          </a:bodyPr>
          <a:lstStyle/>
          <a:p>
            <a:pPr defTabSz="342900"/>
            <a:endParaRPr lang="it-IT" dirty="0">
              <a:solidFill>
                <a:prstClr val="black"/>
              </a:solidFill>
              <a:latin typeface="Century Gothic" charset="0"/>
              <a:ea typeface="ＭＳ Ｐゴシック" charset="0"/>
              <a:cs typeface="ＭＳ Ｐゴシック" charset="0"/>
            </a:endParaRPr>
          </a:p>
        </p:txBody>
      </p:sp>
      <p:pic>
        <p:nvPicPr>
          <p:cNvPr id="9" name="Picture 8">
            <a:extLst>
              <a:ext uri="{FF2B5EF4-FFF2-40B4-BE49-F238E27FC236}">
                <a16:creationId xmlns:a16="http://schemas.microsoft.com/office/drawing/2014/main" id="{E765A6C0-AC45-E023-10A1-2AEA3FB12E71}"/>
              </a:ext>
            </a:extLst>
          </p:cNvPr>
          <p:cNvPicPr>
            <a:picLocks noChangeAspect="1"/>
          </p:cNvPicPr>
          <p:nvPr/>
        </p:nvPicPr>
        <p:blipFill rotWithShape="1">
          <a:blip r:embed="rId5"/>
          <a:srcRect l="27817" r="16050" b="11651"/>
          <a:stretch/>
        </p:blipFill>
        <p:spPr>
          <a:xfrm>
            <a:off x="4032937" y="1601824"/>
            <a:ext cx="919629" cy="1088367"/>
          </a:xfrm>
          <a:prstGeom prst="rect">
            <a:avLst/>
          </a:prstGeom>
        </p:spPr>
      </p:pic>
    </p:spTree>
    <p:extLst>
      <p:ext uri="{BB962C8B-B14F-4D97-AF65-F5344CB8AC3E}">
        <p14:creationId xmlns:p14="http://schemas.microsoft.com/office/powerpoint/2010/main" val="40525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4745" y="62359"/>
            <a:ext cx="6969496" cy="419617"/>
          </a:xfrm>
        </p:spPr>
        <p:txBody>
          <a:bodyPr>
            <a:noAutofit/>
          </a:bodyPr>
          <a:lstStyle/>
          <a:p>
            <a:r>
              <a:rPr lang="en-GB" sz="2000" b="1" dirty="0">
                <a:latin typeface="Montserrat" pitchFamily="2" charset="77"/>
              </a:rPr>
              <a:t>HAPLS: Fully diode-pumped rep-rated PW system</a:t>
            </a:r>
          </a:p>
        </p:txBody>
      </p:sp>
      <p:pic>
        <p:nvPicPr>
          <p:cNvPr id="10" name="Picture 9">
            <a:extLst>
              <a:ext uri="{FF2B5EF4-FFF2-40B4-BE49-F238E27FC236}">
                <a16:creationId xmlns:a16="http://schemas.microsoft.com/office/drawing/2014/main" id="{ABB2A5B2-B5C6-9747-6310-9EF449587CB3}"/>
              </a:ext>
            </a:extLst>
          </p:cNvPr>
          <p:cNvPicPr>
            <a:picLocks noChangeAspect="1"/>
          </p:cNvPicPr>
          <p:nvPr/>
        </p:nvPicPr>
        <p:blipFill>
          <a:blip r:embed="rId3"/>
          <a:stretch>
            <a:fillRect/>
          </a:stretch>
        </p:blipFill>
        <p:spPr>
          <a:xfrm>
            <a:off x="1164100" y="1783948"/>
            <a:ext cx="7772400" cy="2862469"/>
          </a:xfrm>
          <a:prstGeom prst="rect">
            <a:avLst/>
          </a:prstGeom>
        </p:spPr>
      </p:pic>
      <p:pic>
        <p:nvPicPr>
          <p:cNvPr id="7" name="Picture 6">
            <a:extLst>
              <a:ext uri="{FF2B5EF4-FFF2-40B4-BE49-F238E27FC236}">
                <a16:creationId xmlns:a16="http://schemas.microsoft.com/office/drawing/2014/main" id="{2DBF3D2F-0999-132F-C0FD-6EB090D63C5B}"/>
              </a:ext>
            </a:extLst>
          </p:cNvPr>
          <p:cNvPicPr>
            <a:picLocks noChangeAspect="1"/>
          </p:cNvPicPr>
          <p:nvPr/>
        </p:nvPicPr>
        <p:blipFill>
          <a:blip r:embed="rId4"/>
          <a:stretch>
            <a:fillRect/>
          </a:stretch>
        </p:blipFill>
        <p:spPr>
          <a:xfrm>
            <a:off x="6088155" y="930456"/>
            <a:ext cx="2848345" cy="1479804"/>
          </a:xfrm>
          <a:prstGeom prst="rect">
            <a:avLst/>
          </a:prstGeom>
        </p:spPr>
      </p:pic>
      <p:pic>
        <p:nvPicPr>
          <p:cNvPr id="13" name="Picture 12">
            <a:extLst>
              <a:ext uri="{FF2B5EF4-FFF2-40B4-BE49-F238E27FC236}">
                <a16:creationId xmlns:a16="http://schemas.microsoft.com/office/drawing/2014/main" id="{4A50052B-DC82-4D67-C6D6-72432CBC9A7C}"/>
              </a:ext>
            </a:extLst>
          </p:cNvPr>
          <p:cNvPicPr>
            <a:picLocks noChangeAspect="1"/>
          </p:cNvPicPr>
          <p:nvPr/>
        </p:nvPicPr>
        <p:blipFill>
          <a:blip r:embed="rId5"/>
          <a:stretch>
            <a:fillRect/>
          </a:stretch>
        </p:blipFill>
        <p:spPr>
          <a:xfrm>
            <a:off x="4735507" y="897416"/>
            <a:ext cx="1352648" cy="772942"/>
          </a:xfrm>
          <a:prstGeom prst="rect">
            <a:avLst/>
          </a:prstGeom>
        </p:spPr>
      </p:pic>
      <p:sp>
        <p:nvSpPr>
          <p:cNvPr id="15" name="TextBox 14">
            <a:extLst>
              <a:ext uri="{FF2B5EF4-FFF2-40B4-BE49-F238E27FC236}">
                <a16:creationId xmlns:a16="http://schemas.microsoft.com/office/drawing/2014/main" id="{9AD19658-B4D2-B90E-19D7-73D4F5BDA25F}"/>
              </a:ext>
            </a:extLst>
          </p:cNvPr>
          <p:cNvSpPr txBox="1"/>
          <p:nvPr/>
        </p:nvSpPr>
        <p:spPr>
          <a:xfrm>
            <a:off x="4726885" y="1522338"/>
            <a:ext cx="1361270" cy="261610"/>
          </a:xfrm>
          <a:prstGeom prst="rect">
            <a:avLst/>
          </a:prstGeom>
          <a:noFill/>
        </p:spPr>
        <p:txBody>
          <a:bodyPr wrap="none" rtlCol="0">
            <a:spAutoFit/>
          </a:bodyPr>
          <a:lstStyle/>
          <a:p>
            <a:r>
              <a:rPr lang="en-IT" sz="1100" dirty="0"/>
              <a:t>Beamline (Prague)</a:t>
            </a:r>
          </a:p>
        </p:txBody>
      </p:sp>
      <p:pic>
        <p:nvPicPr>
          <p:cNvPr id="1026" name="Picture 2" descr="HAPLS consists of two interconnected Livermore-designed laser systems—a diode-pumped, solid-state pump laser and a short-pulse laser. At the pump laser output, a frequency converter doubles the laser energy from infrared to green. The short-pulse laser features custom Livermore alpha and beta amplifiers. The Gigashot-HE laser is used as a pump source for the alpha amplifier and delivers 2 joules of green laser energy per pulse at a repetition rate of 10 hertz. The entire laser system measures just 4.6-by-17 meters, plus a 4-square-meter footprint for the laser pulse compressor. (Rendering by Paul Bloom.) ">
            <a:extLst>
              <a:ext uri="{FF2B5EF4-FFF2-40B4-BE49-F238E27FC236}">
                <a16:creationId xmlns:a16="http://schemas.microsoft.com/office/drawing/2014/main" id="{E636EAFE-090F-FE3B-CC1C-18B84FE3D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138" y="687854"/>
            <a:ext cx="3284953" cy="16689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7CA7EC8-760A-026E-8BE3-E805F433D409}"/>
              </a:ext>
            </a:extLst>
          </p:cNvPr>
          <p:cNvSpPr txBox="1"/>
          <p:nvPr/>
        </p:nvSpPr>
        <p:spPr>
          <a:xfrm>
            <a:off x="3945835" y="3135032"/>
            <a:ext cx="626165" cy="200055"/>
          </a:xfrm>
          <a:prstGeom prst="rect">
            <a:avLst/>
          </a:prstGeom>
          <a:noFill/>
        </p:spPr>
        <p:txBody>
          <a:bodyPr wrap="square">
            <a:spAutoFit/>
          </a:bodyPr>
          <a:lstStyle/>
          <a:p>
            <a:r>
              <a:rPr lang="en-GB" sz="700" dirty="0"/>
              <a:t>Nd:YAG</a:t>
            </a:r>
            <a:endParaRPr lang="en-IT" sz="700" dirty="0"/>
          </a:p>
        </p:txBody>
      </p:sp>
      <p:sp>
        <p:nvSpPr>
          <p:cNvPr id="20" name="TextBox 19">
            <a:extLst>
              <a:ext uri="{FF2B5EF4-FFF2-40B4-BE49-F238E27FC236}">
                <a16:creationId xmlns:a16="http://schemas.microsoft.com/office/drawing/2014/main" id="{53C6DAF8-3A7D-B3DB-6392-A1E3A6190C40}"/>
              </a:ext>
            </a:extLst>
          </p:cNvPr>
          <p:cNvSpPr txBox="1"/>
          <p:nvPr/>
        </p:nvSpPr>
        <p:spPr>
          <a:xfrm>
            <a:off x="8351083" y="3196587"/>
            <a:ext cx="553357" cy="261610"/>
          </a:xfrm>
          <a:prstGeom prst="rect">
            <a:avLst/>
          </a:prstGeom>
          <a:noFill/>
        </p:spPr>
        <p:txBody>
          <a:bodyPr wrap="none" rtlCol="0">
            <a:spAutoFit/>
          </a:bodyPr>
          <a:lstStyle/>
          <a:p>
            <a:r>
              <a:rPr lang="en-IT" sz="1050" dirty="0"/>
              <a:t>10 Hz</a:t>
            </a:r>
          </a:p>
        </p:txBody>
      </p:sp>
      <p:sp>
        <p:nvSpPr>
          <p:cNvPr id="22" name="Rounded Rectangle 21">
            <a:extLst>
              <a:ext uri="{FF2B5EF4-FFF2-40B4-BE49-F238E27FC236}">
                <a16:creationId xmlns:a16="http://schemas.microsoft.com/office/drawing/2014/main" id="{65B52DD4-7F71-EDC7-CA4F-AC4EEE067DE6}"/>
              </a:ext>
            </a:extLst>
          </p:cNvPr>
          <p:cNvSpPr/>
          <p:nvPr/>
        </p:nvSpPr>
        <p:spPr>
          <a:xfrm>
            <a:off x="8260624" y="4167312"/>
            <a:ext cx="734274" cy="403298"/>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200" dirty="0"/>
              <a:t>300 W</a:t>
            </a:r>
          </a:p>
        </p:txBody>
      </p:sp>
      <p:sp>
        <p:nvSpPr>
          <p:cNvPr id="3" name="TextBox 2">
            <a:extLst>
              <a:ext uri="{FF2B5EF4-FFF2-40B4-BE49-F238E27FC236}">
                <a16:creationId xmlns:a16="http://schemas.microsoft.com/office/drawing/2014/main" id="{AC5AECE6-5263-40E9-1F06-4228546158D3}"/>
              </a:ext>
            </a:extLst>
          </p:cNvPr>
          <p:cNvSpPr txBox="1"/>
          <p:nvPr/>
        </p:nvSpPr>
        <p:spPr>
          <a:xfrm>
            <a:off x="8329255" y="3951434"/>
            <a:ext cx="591829" cy="261610"/>
          </a:xfrm>
          <a:prstGeom prst="rect">
            <a:avLst/>
          </a:prstGeom>
          <a:noFill/>
        </p:spPr>
        <p:txBody>
          <a:bodyPr wrap="none" rtlCol="0">
            <a:spAutoFit/>
          </a:bodyPr>
          <a:lstStyle/>
          <a:p>
            <a:r>
              <a:rPr lang="en-GB" sz="1100" dirty="0"/>
              <a:t>Target</a:t>
            </a:r>
          </a:p>
        </p:txBody>
      </p:sp>
      <p:sp>
        <p:nvSpPr>
          <p:cNvPr id="4" name="TextBox 3">
            <a:extLst>
              <a:ext uri="{FF2B5EF4-FFF2-40B4-BE49-F238E27FC236}">
                <a16:creationId xmlns:a16="http://schemas.microsoft.com/office/drawing/2014/main" id="{D204C645-0FF7-7A6E-888B-54BDE0ED5705}"/>
              </a:ext>
            </a:extLst>
          </p:cNvPr>
          <p:cNvSpPr txBox="1"/>
          <p:nvPr/>
        </p:nvSpPr>
        <p:spPr>
          <a:xfrm>
            <a:off x="8114241" y="4570610"/>
            <a:ext cx="978153" cy="276999"/>
          </a:xfrm>
          <a:prstGeom prst="rect">
            <a:avLst/>
          </a:prstGeom>
          <a:noFill/>
        </p:spPr>
        <p:txBody>
          <a:bodyPr wrap="none" rtlCol="0">
            <a:spAutoFit/>
          </a:bodyPr>
          <a:lstStyle/>
          <a:p>
            <a:r>
              <a:rPr lang="en-GB" sz="1200" dirty="0"/>
              <a:t>Now 100 W</a:t>
            </a:r>
          </a:p>
        </p:txBody>
      </p:sp>
    </p:spTree>
    <p:extLst>
      <p:ext uri="{BB962C8B-B14F-4D97-AF65-F5344CB8AC3E}">
        <p14:creationId xmlns:p14="http://schemas.microsoft.com/office/powerpoint/2010/main" val="1812024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D2AA28C8-C26A-A8D6-6B9B-53F879A4C246}"/>
              </a:ext>
            </a:extLst>
          </p:cNvPr>
          <p:cNvCxnSpPr>
            <a:cxnSpLocks/>
            <a:endCxn id="7" idx="2"/>
          </p:cNvCxnSpPr>
          <p:nvPr/>
        </p:nvCxnSpPr>
        <p:spPr>
          <a:xfrm>
            <a:off x="5326058" y="1433649"/>
            <a:ext cx="0" cy="2797515"/>
          </a:xfrm>
          <a:prstGeom prst="straightConnector1">
            <a:avLst/>
          </a:prstGeom>
          <a:ln w="666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7584" y="102950"/>
            <a:ext cx="6768750" cy="288032"/>
          </a:xfrm>
        </p:spPr>
        <p:txBody>
          <a:bodyPr>
            <a:normAutofit fontScale="90000"/>
          </a:bodyPr>
          <a:lstStyle/>
          <a:p>
            <a:pPr algn="ctr"/>
            <a:r>
              <a:rPr lang="en-US" sz="2400" b="1" dirty="0">
                <a:latin typeface="Montserrat" pitchFamily="2" charset="77"/>
              </a:rPr>
              <a:t>Current industrial system: 100 Hz, J-scale</a:t>
            </a:r>
          </a:p>
        </p:txBody>
      </p:sp>
      <p:sp>
        <p:nvSpPr>
          <p:cNvPr id="4" name="Rounded Rectangle 3">
            <a:extLst>
              <a:ext uri="{FF2B5EF4-FFF2-40B4-BE49-F238E27FC236}">
                <a16:creationId xmlns:a16="http://schemas.microsoft.com/office/drawing/2014/main" id="{1B0127D4-4610-9946-DD70-AE9203FA2BB5}"/>
              </a:ext>
            </a:extLst>
          </p:cNvPr>
          <p:cNvSpPr/>
          <p:nvPr/>
        </p:nvSpPr>
        <p:spPr>
          <a:xfrm>
            <a:off x="4678492" y="890057"/>
            <a:ext cx="1296144" cy="64807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OPCPA </a:t>
            </a:r>
          </a:p>
          <a:p>
            <a:pPr algn="ctr"/>
            <a:r>
              <a:rPr lang="en-IT" sz="1400"/>
              <a:t>front-end</a:t>
            </a:r>
          </a:p>
        </p:txBody>
      </p:sp>
      <p:sp>
        <p:nvSpPr>
          <p:cNvPr id="5" name="Rounded Rectangle 4">
            <a:extLst>
              <a:ext uri="{FF2B5EF4-FFF2-40B4-BE49-F238E27FC236}">
                <a16:creationId xmlns:a16="http://schemas.microsoft.com/office/drawing/2014/main" id="{A90B6D9A-B5DF-10BF-9BCE-24B5785B48BD}"/>
              </a:ext>
            </a:extLst>
          </p:cNvPr>
          <p:cNvSpPr/>
          <p:nvPr/>
        </p:nvSpPr>
        <p:spPr>
          <a:xfrm>
            <a:off x="4678492" y="1790209"/>
            <a:ext cx="1296144" cy="64807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Stretcher</a:t>
            </a:r>
          </a:p>
        </p:txBody>
      </p:sp>
      <p:sp>
        <p:nvSpPr>
          <p:cNvPr id="6" name="Rounded Rectangle 5">
            <a:extLst>
              <a:ext uri="{FF2B5EF4-FFF2-40B4-BE49-F238E27FC236}">
                <a16:creationId xmlns:a16="http://schemas.microsoft.com/office/drawing/2014/main" id="{C65DEFE1-DA19-55A7-9F15-4B11F42A1F40}"/>
              </a:ext>
            </a:extLst>
          </p:cNvPr>
          <p:cNvSpPr/>
          <p:nvPr/>
        </p:nvSpPr>
        <p:spPr>
          <a:xfrm>
            <a:off x="4678492" y="2731732"/>
            <a:ext cx="1296144" cy="64807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Preamplifier</a:t>
            </a:r>
          </a:p>
          <a:p>
            <a:pPr algn="ctr"/>
            <a:r>
              <a:rPr lang="en-GB" sz="1050" err="1"/>
              <a:t>Ti:SA</a:t>
            </a:r>
            <a:r>
              <a:rPr lang="en-GB" sz="1050"/>
              <a:t> m</a:t>
            </a:r>
            <a:r>
              <a:rPr lang="en-IT" sz="1050"/>
              <a:t>utipass </a:t>
            </a:r>
          </a:p>
        </p:txBody>
      </p:sp>
      <p:sp>
        <p:nvSpPr>
          <p:cNvPr id="8" name="Rounded Rectangle 7">
            <a:extLst>
              <a:ext uri="{FF2B5EF4-FFF2-40B4-BE49-F238E27FC236}">
                <a16:creationId xmlns:a16="http://schemas.microsoft.com/office/drawing/2014/main" id="{5EEFE814-2F66-5305-7F5C-C059C7451D57}"/>
              </a:ext>
            </a:extLst>
          </p:cNvPr>
          <p:cNvSpPr/>
          <p:nvPr/>
        </p:nvSpPr>
        <p:spPr>
          <a:xfrm>
            <a:off x="7308304" y="3152943"/>
            <a:ext cx="129614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DPSSL pump </a:t>
            </a:r>
          </a:p>
        </p:txBody>
      </p:sp>
      <p:sp>
        <p:nvSpPr>
          <p:cNvPr id="9" name="TextBox 8">
            <a:extLst>
              <a:ext uri="{FF2B5EF4-FFF2-40B4-BE49-F238E27FC236}">
                <a16:creationId xmlns:a16="http://schemas.microsoft.com/office/drawing/2014/main" id="{94C44804-338A-1837-6441-25BDEBCFEFCB}"/>
              </a:ext>
            </a:extLst>
          </p:cNvPr>
          <p:cNvSpPr txBox="1"/>
          <p:nvPr/>
        </p:nvSpPr>
        <p:spPr>
          <a:xfrm>
            <a:off x="6286500" y="3949700"/>
            <a:ext cx="184731" cy="307777"/>
          </a:xfrm>
          <a:prstGeom prst="rect">
            <a:avLst/>
          </a:prstGeom>
          <a:noFill/>
        </p:spPr>
        <p:txBody>
          <a:bodyPr wrap="none" rtlCol="0">
            <a:spAutoFit/>
          </a:bodyPr>
          <a:lstStyle/>
          <a:p>
            <a:endParaRPr lang="en-IT" sz="1400"/>
          </a:p>
        </p:txBody>
      </p:sp>
      <p:sp>
        <p:nvSpPr>
          <p:cNvPr id="10" name="TextBox 9">
            <a:extLst>
              <a:ext uri="{FF2B5EF4-FFF2-40B4-BE49-F238E27FC236}">
                <a16:creationId xmlns:a16="http://schemas.microsoft.com/office/drawing/2014/main" id="{1BCA9C1A-F3C7-AF5A-2AC8-E861037E33E8}"/>
              </a:ext>
            </a:extLst>
          </p:cNvPr>
          <p:cNvSpPr txBox="1"/>
          <p:nvPr/>
        </p:nvSpPr>
        <p:spPr>
          <a:xfrm>
            <a:off x="3783432" y="4577476"/>
            <a:ext cx="2685351" cy="307777"/>
          </a:xfrm>
          <a:prstGeom prst="rect">
            <a:avLst/>
          </a:prstGeom>
          <a:noFill/>
        </p:spPr>
        <p:txBody>
          <a:bodyPr wrap="none" rtlCol="0">
            <a:spAutoFit/>
          </a:bodyPr>
          <a:lstStyle/>
          <a:p>
            <a:r>
              <a:rPr lang="en-IT" sz="1400" b="1"/>
              <a:t>Joule scale / 100 Hz / &gt; 100 W</a:t>
            </a:r>
          </a:p>
        </p:txBody>
      </p:sp>
      <p:cxnSp>
        <p:nvCxnSpPr>
          <p:cNvPr id="18" name="Elbow Connector 17">
            <a:extLst>
              <a:ext uri="{FF2B5EF4-FFF2-40B4-BE49-F238E27FC236}">
                <a16:creationId xmlns:a16="http://schemas.microsoft.com/office/drawing/2014/main" id="{5B85EDF4-4BE7-1163-D773-6F1CAE614F37}"/>
              </a:ext>
            </a:extLst>
          </p:cNvPr>
          <p:cNvCxnSpPr>
            <a:cxnSpLocks/>
            <a:stCxn id="8" idx="1"/>
            <a:endCxn id="6" idx="3"/>
          </p:cNvCxnSpPr>
          <p:nvPr/>
        </p:nvCxnSpPr>
        <p:spPr>
          <a:xfrm rot="10800000">
            <a:off x="5974636" y="3055769"/>
            <a:ext cx="1333668" cy="421211"/>
          </a:xfrm>
          <a:prstGeom prst="bentConnector3">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5CCE9BBD-F45D-E535-A598-FAD2753A59B5}"/>
              </a:ext>
            </a:extLst>
          </p:cNvPr>
          <p:cNvCxnSpPr>
            <a:cxnSpLocks/>
            <a:stCxn id="8" idx="1"/>
          </p:cNvCxnSpPr>
          <p:nvPr/>
        </p:nvCxnSpPr>
        <p:spPr>
          <a:xfrm rot="10800000" flipV="1">
            <a:off x="6294566" y="3476979"/>
            <a:ext cx="1013738" cy="529056"/>
          </a:xfrm>
          <a:prstGeom prst="bentConnector3">
            <a:avLst>
              <a:gd name="adj1" fmla="val 50000"/>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Bent Up Arrow 30">
            <a:extLst>
              <a:ext uri="{FF2B5EF4-FFF2-40B4-BE49-F238E27FC236}">
                <a16:creationId xmlns:a16="http://schemas.microsoft.com/office/drawing/2014/main" id="{7F369C59-0B19-C4A1-113D-CCCB290AA04C}"/>
              </a:ext>
            </a:extLst>
          </p:cNvPr>
          <p:cNvSpPr/>
          <p:nvPr/>
        </p:nvSpPr>
        <p:spPr>
          <a:xfrm rot="5400000" flipV="1">
            <a:off x="4354606" y="3000118"/>
            <a:ext cx="288032" cy="1740029"/>
          </a:xfrm>
          <a:prstGeom prst="bentUpArrow">
            <a:avLst>
              <a:gd name="adj1" fmla="val 38581"/>
              <a:gd name="adj2" fmla="val 38387"/>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32" name="Rounded Rectangle 31">
            <a:extLst>
              <a:ext uri="{FF2B5EF4-FFF2-40B4-BE49-F238E27FC236}">
                <a16:creationId xmlns:a16="http://schemas.microsoft.com/office/drawing/2014/main" id="{75EE6134-FE47-F25A-41DB-F802FB506FEE}"/>
              </a:ext>
            </a:extLst>
          </p:cNvPr>
          <p:cNvSpPr/>
          <p:nvPr/>
        </p:nvSpPr>
        <p:spPr>
          <a:xfrm>
            <a:off x="1652886" y="3414633"/>
            <a:ext cx="1967656" cy="9183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High average power Compressor</a:t>
            </a:r>
          </a:p>
        </p:txBody>
      </p:sp>
      <p:sp>
        <p:nvSpPr>
          <p:cNvPr id="7" name="Rounded Rectangle 6">
            <a:extLst>
              <a:ext uri="{FF2B5EF4-FFF2-40B4-BE49-F238E27FC236}">
                <a16:creationId xmlns:a16="http://schemas.microsoft.com/office/drawing/2014/main" id="{FC94E554-D248-1EB5-F1D4-E369BBBD1B87}"/>
              </a:ext>
            </a:extLst>
          </p:cNvPr>
          <p:cNvSpPr/>
          <p:nvPr/>
        </p:nvSpPr>
        <p:spPr>
          <a:xfrm>
            <a:off x="4342230" y="3583092"/>
            <a:ext cx="1967656"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dirty="0"/>
              <a:t>Ti:Sa disk amplifiers</a:t>
            </a:r>
          </a:p>
        </p:txBody>
      </p:sp>
      <p:cxnSp>
        <p:nvCxnSpPr>
          <p:cNvPr id="36" name="Straight Arrow Connector 35">
            <a:extLst>
              <a:ext uri="{FF2B5EF4-FFF2-40B4-BE49-F238E27FC236}">
                <a16:creationId xmlns:a16="http://schemas.microsoft.com/office/drawing/2014/main" id="{E15CDD2F-4EBE-91DD-2EA4-17595A735A7D}"/>
              </a:ext>
            </a:extLst>
          </p:cNvPr>
          <p:cNvCxnSpPr>
            <a:cxnSpLocks/>
            <a:stCxn id="32" idx="0"/>
            <a:endCxn id="37" idx="2"/>
          </p:cNvCxnSpPr>
          <p:nvPr/>
        </p:nvCxnSpPr>
        <p:spPr>
          <a:xfrm flipV="1">
            <a:off x="2636714" y="2873364"/>
            <a:ext cx="0" cy="541269"/>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25FA1359-CBF1-8F06-548F-CC208FDDB406}"/>
              </a:ext>
            </a:extLst>
          </p:cNvPr>
          <p:cNvSpPr/>
          <p:nvPr/>
        </p:nvSpPr>
        <p:spPr>
          <a:xfrm>
            <a:off x="1652886" y="2225292"/>
            <a:ext cx="1967656" cy="6480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High averge power</a:t>
            </a:r>
          </a:p>
          <a:p>
            <a:pPr algn="ctr"/>
            <a:r>
              <a:rPr lang="en-IT" sz="1400"/>
              <a:t>transport to target</a:t>
            </a:r>
          </a:p>
        </p:txBody>
      </p:sp>
      <p:cxnSp>
        <p:nvCxnSpPr>
          <p:cNvPr id="38" name="Straight Arrow Connector 37">
            <a:extLst>
              <a:ext uri="{FF2B5EF4-FFF2-40B4-BE49-F238E27FC236}">
                <a16:creationId xmlns:a16="http://schemas.microsoft.com/office/drawing/2014/main" id="{90118942-94C1-73D2-A8F1-0D1F24E33EFD}"/>
              </a:ext>
            </a:extLst>
          </p:cNvPr>
          <p:cNvCxnSpPr/>
          <p:nvPr/>
        </p:nvCxnSpPr>
        <p:spPr>
          <a:xfrm flipV="1">
            <a:off x="2636714" y="1900767"/>
            <a:ext cx="0" cy="324036"/>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1A8C82F0-3B80-6755-466F-3D17BBB44011}"/>
              </a:ext>
            </a:extLst>
          </p:cNvPr>
          <p:cNvSpPr/>
          <p:nvPr/>
        </p:nvSpPr>
        <p:spPr>
          <a:xfrm>
            <a:off x="1652886" y="1253673"/>
            <a:ext cx="1967656" cy="6480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High repetition rate target</a:t>
            </a:r>
          </a:p>
        </p:txBody>
      </p:sp>
      <p:cxnSp>
        <p:nvCxnSpPr>
          <p:cNvPr id="41" name="Straight Arrow Connector 40">
            <a:extLst>
              <a:ext uri="{FF2B5EF4-FFF2-40B4-BE49-F238E27FC236}">
                <a16:creationId xmlns:a16="http://schemas.microsoft.com/office/drawing/2014/main" id="{1BBA2C10-8BF5-14F6-1491-0C962AFC916F}"/>
              </a:ext>
            </a:extLst>
          </p:cNvPr>
          <p:cNvCxnSpPr>
            <a:stCxn id="39" idx="1"/>
          </p:cNvCxnSpPr>
          <p:nvPr/>
        </p:nvCxnSpPr>
        <p:spPr>
          <a:xfrm flipH="1" flipV="1">
            <a:off x="1331640" y="1571113"/>
            <a:ext cx="321246" cy="65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D36681E8-016F-6D1A-BA52-63C2DBDE12F1}"/>
              </a:ext>
            </a:extLst>
          </p:cNvPr>
          <p:cNvSpPr/>
          <p:nvPr/>
        </p:nvSpPr>
        <p:spPr>
          <a:xfrm>
            <a:off x="827584" y="685221"/>
            <a:ext cx="6768750" cy="1385951"/>
          </a:xfrm>
          <a:custGeom>
            <a:avLst/>
            <a:gdLst>
              <a:gd name="connsiteX0" fmla="*/ 0 w 6466901"/>
              <a:gd name="connsiteY0" fmla="*/ 352539 h 1189821"/>
              <a:gd name="connsiteX1" fmla="*/ 0 w 6466901"/>
              <a:gd name="connsiteY1" fmla="*/ 0 h 1189821"/>
              <a:gd name="connsiteX2" fmla="*/ 6466901 w 6466901"/>
              <a:gd name="connsiteY2" fmla="*/ 0 h 1189821"/>
              <a:gd name="connsiteX3" fmla="*/ 6466901 w 6466901"/>
              <a:gd name="connsiteY3" fmla="*/ 1189821 h 1189821"/>
              <a:gd name="connsiteX4" fmla="*/ 5585552 w 6466901"/>
              <a:gd name="connsiteY4" fmla="*/ 1189821 h 1189821"/>
              <a:gd name="connsiteX5" fmla="*/ 5585552 w 6466901"/>
              <a:gd name="connsiteY5" fmla="*/ 1189821 h 1189821"/>
              <a:gd name="connsiteX0" fmla="*/ 11017 w 6466901"/>
              <a:gd name="connsiteY0" fmla="*/ 629014 h 1189821"/>
              <a:gd name="connsiteX1" fmla="*/ 0 w 6466901"/>
              <a:gd name="connsiteY1" fmla="*/ 0 h 1189821"/>
              <a:gd name="connsiteX2" fmla="*/ 6466901 w 6466901"/>
              <a:gd name="connsiteY2" fmla="*/ 0 h 1189821"/>
              <a:gd name="connsiteX3" fmla="*/ 6466901 w 6466901"/>
              <a:gd name="connsiteY3" fmla="*/ 1189821 h 1189821"/>
              <a:gd name="connsiteX4" fmla="*/ 5585552 w 6466901"/>
              <a:gd name="connsiteY4" fmla="*/ 1189821 h 1189821"/>
              <a:gd name="connsiteX5" fmla="*/ 5585552 w 6466901"/>
              <a:gd name="connsiteY5" fmla="*/ 1189821 h 1189821"/>
              <a:gd name="connsiteX0" fmla="*/ 11017 w 6466901"/>
              <a:gd name="connsiteY0" fmla="*/ 629014 h 1199355"/>
              <a:gd name="connsiteX1" fmla="*/ 0 w 6466901"/>
              <a:gd name="connsiteY1" fmla="*/ 0 h 1199355"/>
              <a:gd name="connsiteX2" fmla="*/ 6466901 w 6466901"/>
              <a:gd name="connsiteY2" fmla="*/ 0 h 1199355"/>
              <a:gd name="connsiteX3" fmla="*/ 6466901 w 6466901"/>
              <a:gd name="connsiteY3" fmla="*/ 1189821 h 1199355"/>
              <a:gd name="connsiteX4" fmla="*/ 5585552 w 6466901"/>
              <a:gd name="connsiteY4" fmla="*/ 1189821 h 1199355"/>
              <a:gd name="connsiteX5" fmla="*/ 5001658 w 6466901"/>
              <a:gd name="connsiteY5" fmla="*/ 1199355 h 119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6901" h="1199355">
                <a:moveTo>
                  <a:pt x="11017" y="629014"/>
                </a:moveTo>
                <a:lnTo>
                  <a:pt x="0" y="0"/>
                </a:lnTo>
                <a:lnTo>
                  <a:pt x="6466901" y="0"/>
                </a:lnTo>
                <a:lnTo>
                  <a:pt x="6466901" y="1189821"/>
                </a:lnTo>
                <a:lnTo>
                  <a:pt x="5585552" y="1189821"/>
                </a:lnTo>
                <a:lnTo>
                  <a:pt x="5001658" y="1199355"/>
                </a:lnTo>
              </a:path>
            </a:pathLst>
          </a:custGeom>
          <a:noFill/>
          <a:ln w="5715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ounded Rectangle 41">
            <a:extLst>
              <a:ext uri="{FF2B5EF4-FFF2-40B4-BE49-F238E27FC236}">
                <a16:creationId xmlns:a16="http://schemas.microsoft.com/office/drawing/2014/main" id="{D42482A2-69B2-4C3C-3B11-DFBBC0065435}"/>
              </a:ext>
            </a:extLst>
          </p:cNvPr>
          <p:cNvSpPr/>
          <p:nvPr/>
        </p:nvSpPr>
        <p:spPr>
          <a:xfrm>
            <a:off x="347307" y="1012264"/>
            <a:ext cx="1040818" cy="11308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a:t>HRR Data collection</a:t>
            </a:r>
          </a:p>
        </p:txBody>
      </p:sp>
      <p:sp>
        <p:nvSpPr>
          <p:cNvPr id="45" name="TextBox 44">
            <a:extLst>
              <a:ext uri="{FF2B5EF4-FFF2-40B4-BE49-F238E27FC236}">
                <a16:creationId xmlns:a16="http://schemas.microsoft.com/office/drawing/2014/main" id="{46BCD2DB-944F-23C3-55F9-7FEF37CF7E21}"/>
              </a:ext>
            </a:extLst>
          </p:cNvPr>
          <p:cNvSpPr txBox="1"/>
          <p:nvPr/>
        </p:nvSpPr>
        <p:spPr>
          <a:xfrm>
            <a:off x="7628908" y="985449"/>
            <a:ext cx="1491695" cy="954107"/>
          </a:xfrm>
          <a:prstGeom prst="rect">
            <a:avLst/>
          </a:prstGeom>
          <a:noFill/>
        </p:spPr>
        <p:txBody>
          <a:bodyPr wrap="square" rtlCol="0">
            <a:spAutoFit/>
          </a:bodyPr>
          <a:lstStyle/>
          <a:p>
            <a:r>
              <a:rPr lang="en-IT" sz="1400" dirty="0"/>
              <a:t>Laser driver stability</a:t>
            </a:r>
          </a:p>
          <a:p>
            <a:r>
              <a:rPr lang="en-GB" sz="1400" dirty="0"/>
              <a:t>C</a:t>
            </a:r>
            <a:r>
              <a:rPr lang="en-IT" sz="1400" dirty="0"/>
              <a:t>ontrol</a:t>
            </a:r>
          </a:p>
          <a:p>
            <a:r>
              <a:rPr lang="en-IT" sz="1400" dirty="0"/>
              <a:t>(Eupraxia DN)</a:t>
            </a:r>
          </a:p>
        </p:txBody>
      </p:sp>
      <p:sp>
        <p:nvSpPr>
          <p:cNvPr id="46" name="Rounded Rectangle 45">
            <a:extLst>
              <a:ext uri="{FF2B5EF4-FFF2-40B4-BE49-F238E27FC236}">
                <a16:creationId xmlns:a16="http://schemas.microsoft.com/office/drawing/2014/main" id="{C4FE9048-BA1D-9CE8-2BC2-E6877C714EDF}"/>
              </a:ext>
            </a:extLst>
          </p:cNvPr>
          <p:cNvSpPr/>
          <p:nvPr/>
        </p:nvSpPr>
        <p:spPr>
          <a:xfrm>
            <a:off x="4572000" y="760712"/>
            <a:ext cx="1512168" cy="27162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7" name="TextBox 46">
            <a:extLst>
              <a:ext uri="{FF2B5EF4-FFF2-40B4-BE49-F238E27FC236}">
                <a16:creationId xmlns:a16="http://schemas.microsoft.com/office/drawing/2014/main" id="{D0CDC4D8-0584-097C-782B-4C2CCC9FA5E2}"/>
              </a:ext>
            </a:extLst>
          </p:cNvPr>
          <p:cNvSpPr txBox="1"/>
          <p:nvPr/>
        </p:nvSpPr>
        <p:spPr>
          <a:xfrm>
            <a:off x="6033607" y="1137465"/>
            <a:ext cx="958917" cy="307777"/>
          </a:xfrm>
          <a:prstGeom prst="rect">
            <a:avLst/>
          </a:prstGeom>
          <a:noFill/>
        </p:spPr>
        <p:txBody>
          <a:bodyPr wrap="none" rtlCol="0">
            <a:spAutoFit/>
          </a:bodyPr>
          <a:lstStyle/>
          <a:p>
            <a:r>
              <a:rPr lang="en-IT" sz="1400"/>
              <a:t>Front-end</a:t>
            </a:r>
          </a:p>
        </p:txBody>
      </p:sp>
      <p:pic>
        <p:nvPicPr>
          <p:cNvPr id="3" name="Picture 4" descr="Download centre for visual elements - Politica regionale - Commissione  europea">
            <a:extLst>
              <a:ext uri="{FF2B5EF4-FFF2-40B4-BE49-F238E27FC236}">
                <a16:creationId xmlns:a16="http://schemas.microsoft.com/office/drawing/2014/main" id="{5CB82B30-D591-6546-EDC8-81A57312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585" y="17942"/>
            <a:ext cx="1745019" cy="5253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5A3E75-308D-4B72-710D-235038CDCBF5}"/>
              </a:ext>
            </a:extLst>
          </p:cNvPr>
          <p:cNvSpPr txBox="1"/>
          <p:nvPr/>
        </p:nvSpPr>
        <p:spPr>
          <a:xfrm>
            <a:off x="10961" y="2670804"/>
            <a:ext cx="1412589" cy="1477328"/>
          </a:xfrm>
          <a:prstGeom prst="rect">
            <a:avLst/>
          </a:prstGeom>
          <a:noFill/>
        </p:spPr>
        <p:txBody>
          <a:bodyPr wrap="square" rtlCol="0">
            <a:spAutoFit/>
          </a:bodyPr>
          <a:lstStyle/>
          <a:p>
            <a:r>
              <a:rPr lang="en-IT" b="1" dirty="0">
                <a:latin typeface="Montserrat" pitchFamily="2" charset="77"/>
              </a:rPr>
              <a:t>At the limit of current industrial capability</a:t>
            </a:r>
          </a:p>
        </p:txBody>
      </p:sp>
      <p:sp>
        <p:nvSpPr>
          <p:cNvPr id="11" name="Rounded Rectangle 10">
            <a:extLst>
              <a:ext uri="{FF2B5EF4-FFF2-40B4-BE49-F238E27FC236}">
                <a16:creationId xmlns:a16="http://schemas.microsoft.com/office/drawing/2014/main" id="{659749F6-0CE9-B441-A03C-1ABF9B6EC8E7}"/>
              </a:ext>
            </a:extLst>
          </p:cNvPr>
          <p:cNvSpPr/>
          <p:nvPr/>
        </p:nvSpPr>
        <p:spPr>
          <a:xfrm>
            <a:off x="287331" y="4231164"/>
            <a:ext cx="734274" cy="403298"/>
          </a:xfrm>
          <a:prstGeom prst="roundRect">
            <a:avLst/>
          </a:prstGeom>
          <a:solidFill>
            <a:srgbClr val="0070C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200" dirty="0"/>
              <a:t>100 W</a:t>
            </a:r>
          </a:p>
        </p:txBody>
      </p:sp>
    </p:spTree>
    <p:extLst>
      <p:ext uri="{BB962C8B-B14F-4D97-AF65-F5344CB8AC3E}">
        <p14:creationId xmlns:p14="http://schemas.microsoft.com/office/powerpoint/2010/main" val="311812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46C99-80EF-C843-A441-DF3E83BE92A6}"/>
              </a:ext>
            </a:extLst>
          </p:cNvPr>
          <p:cNvPicPr>
            <a:picLocks noChangeAspect="1"/>
          </p:cNvPicPr>
          <p:nvPr/>
        </p:nvPicPr>
        <p:blipFill>
          <a:blip r:embed="rId3"/>
          <a:stretch>
            <a:fillRect/>
          </a:stretch>
        </p:blipFill>
        <p:spPr>
          <a:xfrm>
            <a:off x="0" y="0"/>
            <a:ext cx="9144000" cy="594360"/>
          </a:xfrm>
          <a:prstGeom prst="rect">
            <a:avLst/>
          </a:prstGeom>
        </p:spPr>
      </p:pic>
      <p:sp>
        <p:nvSpPr>
          <p:cNvPr id="118" name="Rectangle 117">
            <a:extLst>
              <a:ext uri="{FF2B5EF4-FFF2-40B4-BE49-F238E27FC236}">
                <a16:creationId xmlns:a16="http://schemas.microsoft.com/office/drawing/2014/main" id="{F4F6A5E2-B177-F578-FF1F-7E013DC89518}"/>
              </a:ext>
            </a:extLst>
          </p:cNvPr>
          <p:cNvSpPr/>
          <p:nvPr/>
        </p:nvSpPr>
        <p:spPr>
          <a:xfrm>
            <a:off x="151199" y="725245"/>
            <a:ext cx="1848119" cy="4028796"/>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Title 1"/>
          <p:cNvSpPr txBox="1">
            <a:spLocks/>
          </p:cNvSpPr>
          <p:nvPr/>
        </p:nvSpPr>
        <p:spPr>
          <a:xfrm>
            <a:off x="1666375" y="95925"/>
            <a:ext cx="6203680" cy="465518"/>
          </a:xfrm>
          <a:prstGeom prst="rect">
            <a:avLst/>
          </a:prstGeom>
        </p:spPr>
        <p:txBody>
          <a:bodyPr vert="horz" lIns="91440" tIns="45720" rIns="91440" bIns="45720" numCol="1" rtlCol="0" anchor="ctr" anchorCtr="0" compatLnSpc="1">
            <a:prstTxWarp prst="textNoShape">
              <a:avLst/>
            </a:prstTxWarp>
            <a:noAutofit/>
          </a:bodyPr>
          <a:lstStyle>
            <a:lvl1pPr algn="ctr" defTabSz="914400" rtl="0" eaLnBrk="1" latinLnBrk="0" hangingPunct="1">
              <a:lnSpc>
                <a:spcPct val="90000"/>
              </a:lnSpc>
              <a:spcBef>
                <a:spcPct val="0"/>
              </a:spcBef>
              <a:buNone/>
              <a:defRPr sz="3500" b="1" kern="1200">
                <a:solidFill>
                  <a:srgbClr val="334186"/>
                </a:solidFill>
                <a:latin typeface="+mj-lt"/>
                <a:ea typeface="+mj-ea"/>
                <a:cs typeface="+mj-cs"/>
              </a:defRPr>
            </a:lvl1pPr>
          </a:lstStyle>
          <a:p>
            <a:pPr defTabSz="914378"/>
            <a:endParaRPr lang="en-US" sz="2625">
              <a:latin typeface="+mn-lt"/>
            </a:endParaRPr>
          </a:p>
        </p:txBody>
      </p:sp>
      <p:sp>
        <p:nvSpPr>
          <p:cNvPr id="10" name="TextBox 9">
            <a:extLst>
              <a:ext uri="{FF2B5EF4-FFF2-40B4-BE49-F238E27FC236}">
                <a16:creationId xmlns:a16="http://schemas.microsoft.com/office/drawing/2014/main" id="{C1C047C8-E684-F57D-0E8C-56FB0824E5B0}"/>
              </a:ext>
            </a:extLst>
          </p:cNvPr>
          <p:cNvSpPr txBox="1"/>
          <p:nvPr/>
        </p:nvSpPr>
        <p:spPr>
          <a:xfrm>
            <a:off x="173947" y="779202"/>
            <a:ext cx="1709183" cy="830997"/>
          </a:xfrm>
          <a:prstGeom prst="rect">
            <a:avLst/>
          </a:prstGeom>
          <a:noFill/>
        </p:spPr>
        <p:txBody>
          <a:bodyPr wrap="square" rtlCol="0">
            <a:spAutoFit/>
          </a:bodyPr>
          <a:lstStyle/>
          <a:p>
            <a:pPr algn="ctr"/>
            <a:r>
              <a:rPr lang="en-IT" sz="1200" b="1"/>
              <a:t>THERMAL </a:t>
            </a:r>
          </a:p>
          <a:p>
            <a:pPr algn="ctr"/>
            <a:r>
              <a:rPr lang="en-IT" sz="1200" b="1"/>
              <a:t>MANAGEMENT OF </a:t>
            </a:r>
          </a:p>
          <a:p>
            <a:pPr algn="ctr"/>
            <a:r>
              <a:rPr lang="en-IT" sz="1200" b="1"/>
              <a:t>POWER AMPLIFIERS</a:t>
            </a:r>
          </a:p>
        </p:txBody>
      </p:sp>
      <p:pic>
        <p:nvPicPr>
          <p:cNvPr id="11" name="Picture 2">
            <a:extLst>
              <a:ext uri="{FF2B5EF4-FFF2-40B4-BE49-F238E27FC236}">
                <a16:creationId xmlns:a16="http://schemas.microsoft.com/office/drawing/2014/main" id="{C6F066D1-CF32-D5EA-1991-8541AA8E2344}"/>
              </a:ext>
            </a:extLst>
          </p:cNvPr>
          <p:cNvPicPr>
            <a:picLocks noChangeAspect="1" noChangeArrowheads="1"/>
          </p:cNvPicPr>
          <p:nvPr/>
        </p:nvPicPr>
        <p:blipFill>
          <a:blip r:embed="rId4" cstate="print"/>
          <a:srcRect/>
          <a:stretch>
            <a:fillRect/>
          </a:stretch>
        </p:blipFill>
        <p:spPr bwMode="auto">
          <a:xfrm>
            <a:off x="329300" y="1834112"/>
            <a:ext cx="1543877" cy="1027547"/>
          </a:xfrm>
          <a:prstGeom prst="rect">
            <a:avLst/>
          </a:prstGeom>
          <a:noFill/>
          <a:ln w="9525">
            <a:noFill/>
            <a:miter lim="800000"/>
            <a:headEnd/>
            <a:tailEnd/>
          </a:ln>
        </p:spPr>
      </p:pic>
      <p:sp>
        <p:nvSpPr>
          <p:cNvPr id="12" name="TextBox 11">
            <a:extLst>
              <a:ext uri="{FF2B5EF4-FFF2-40B4-BE49-F238E27FC236}">
                <a16:creationId xmlns:a16="http://schemas.microsoft.com/office/drawing/2014/main" id="{FD03983C-4F01-7D6C-237D-857196A29DC7}"/>
              </a:ext>
            </a:extLst>
          </p:cNvPr>
          <p:cNvSpPr txBox="1"/>
          <p:nvPr/>
        </p:nvSpPr>
        <p:spPr>
          <a:xfrm>
            <a:off x="196573" y="3031767"/>
            <a:ext cx="1757369" cy="523220"/>
          </a:xfrm>
          <a:prstGeom prst="rect">
            <a:avLst/>
          </a:prstGeom>
          <a:noFill/>
        </p:spPr>
        <p:txBody>
          <a:bodyPr wrap="square" rtlCol="0">
            <a:spAutoFit/>
          </a:bodyPr>
          <a:lstStyle/>
          <a:p>
            <a:r>
              <a:rPr lang="en-IT" sz="1400" dirty="0"/>
              <a:t>WATER/GAS COOLING</a:t>
            </a:r>
          </a:p>
        </p:txBody>
      </p:sp>
      <p:pic>
        <p:nvPicPr>
          <p:cNvPr id="117" name="Picture 4">
            <a:extLst>
              <a:ext uri="{FF2B5EF4-FFF2-40B4-BE49-F238E27FC236}">
                <a16:creationId xmlns:a16="http://schemas.microsoft.com/office/drawing/2014/main" id="{34A82637-2734-2AE1-EDF0-36C61444288A}"/>
              </a:ext>
            </a:extLst>
          </p:cNvPr>
          <p:cNvPicPr>
            <a:picLocks noChangeAspect="1" noChangeArrowheads="1"/>
          </p:cNvPicPr>
          <p:nvPr/>
        </p:nvPicPr>
        <p:blipFill>
          <a:blip r:embed="rId5" cstate="print"/>
          <a:srcRect/>
          <a:stretch>
            <a:fillRect/>
          </a:stretch>
        </p:blipFill>
        <p:spPr bwMode="auto">
          <a:xfrm>
            <a:off x="200794" y="3535350"/>
            <a:ext cx="1709183" cy="651117"/>
          </a:xfrm>
          <a:prstGeom prst="rect">
            <a:avLst/>
          </a:prstGeom>
          <a:noFill/>
          <a:ln w="9525">
            <a:noFill/>
            <a:miter lim="800000"/>
            <a:headEnd/>
            <a:tailEnd/>
          </a:ln>
        </p:spPr>
      </p:pic>
      <p:grpSp>
        <p:nvGrpSpPr>
          <p:cNvPr id="134" name="Group 133">
            <a:extLst>
              <a:ext uri="{FF2B5EF4-FFF2-40B4-BE49-F238E27FC236}">
                <a16:creationId xmlns:a16="http://schemas.microsoft.com/office/drawing/2014/main" id="{CBF5D7A7-EF42-F82C-7AF7-7E89097187A5}"/>
              </a:ext>
            </a:extLst>
          </p:cNvPr>
          <p:cNvGrpSpPr/>
          <p:nvPr/>
        </p:nvGrpSpPr>
        <p:grpSpPr>
          <a:xfrm>
            <a:off x="7200097" y="725245"/>
            <a:ext cx="1748416" cy="4029548"/>
            <a:chOff x="9600129" y="989686"/>
            <a:chExt cx="2331221" cy="5372731"/>
          </a:xfrm>
        </p:grpSpPr>
        <p:sp>
          <p:nvSpPr>
            <p:cNvPr id="2" name="Rectangle 1">
              <a:extLst>
                <a:ext uri="{FF2B5EF4-FFF2-40B4-BE49-F238E27FC236}">
                  <a16:creationId xmlns:a16="http://schemas.microsoft.com/office/drawing/2014/main" id="{F6B36B5D-A7CD-B5DB-BB60-8A75EEF0E610}"/>
                </a:ext>
              </a:extLst>
            </p:cNvPr>
            <p:cNvSpPr/>
            <p:nvPr/>
          </p:nvSpPr>
          <p:spPr>
            <a:xfrm>
              <a:off x="9600129" y="989686"/>
              <a:ext cx="2331221" cy="5371728"/>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TextBox 2">
              <a:extLst>
                <a:ext uri="{FF2B5EF4-FFF2-40B4-BE49-F238E27FC236}">
                  <a16:creationId xmlns:a16="http://schemas.microsoft.com/office/drawing/2014/main" id="{5BD4ED98-B89C-CB4C-0EE9-06D041213FF4}"/>
                </a:ext>
              </a:extLst>
            </p:cNvPr>
            <p:cNvSpPr txBox="1"/>
            <p:nvPr/>
          </p:nvSpPr>
          <p:spPr>
            <a:xfrm>
              <a:off x="9754240" y="1058839"/>
              <a:ext cx="1975609" cy="1200328"/>
            </a:xfrm>
            <a:prstGeom prst="rect">
              <a:avLst/>
            </a:prstGeom>
            <a:noFill/>
          </p:spPr>
          <p:txBody>
            <a:bodyPr wrap="square" rtlCol="0">
              <a:spAutoFit/>
            </a:bodyPr>
            <a:lstStyle/>
            <a:p>
              <a:pPr algn="ctr"/>
              <a:r>
                <a:rPr lang="en-IT" sz="1050" b="1"/>
                <a:t>COMPRESSOR AND TRANSPORT: THERMAL AND MECHANICAL STABILITY</a:t>
              </a:r>
            </a:p>
          </p:txBody>
        </p:sp>
        <p:pic>
          <p:nvPicPr>
            <p:cNvPr id="1026" name="Picture 2" descr="LLNL's new diffraction gratings will enable the world's most powerful laser  | Lawrence Livermore National Laboratory">
              <a:extLst>
                <a:ext uri="{FF2B5EF4-FFF2-40B4-BE49-F238E27FC236}">
                  <a16:creationId xmlns:a16="http://schemas.microsoft.com/office/drawing/2014/main" id="{58ECF0B7-D667-8B63-F566-83856212D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8896" y="1991121"/>
              <a:ext cx="1715121" cy="9541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E701DA-27ED-5100-790A-E92046ECA7A7}"/>
                </a:ext>
              </a:extLst>
            </p:cNvPr>
            <p:cNvSpPr txBox="1"/>
            <p:nvPr/>
          </p:nvSpPr>
          <p:spPr>
            <a:xfrm>
              <a:off x="9712176" y="2996641"/>
              <a:ext cx="2040757" cy="307776"/>
            </a:xfrm>
            <a:prstGeom prst="rect">
              <a:avLst/>
            </a:prstGeom>
            <a:noFill/>
          </p:spPr>
          <p:txBody>
            <a:bodyPr wrap="square" rtlCol="0">
              <a:spAutoFit/>
            </a:bodyPr>
            <a:lstStyle/>
            <a:p>
              <a:r>
                <a:rPr lang="en-IT" sz="900" dirty="0"/>
                <a:t>Gold -&gt; MD, MLD, MMLD</a:t>
              </a:r>
            </a:p>
          </p:txBody>
        </p:sp>
        <p:sp>
          <p:nvSpPr>
            <p:cNvPr id="7" name="TextBox 6">
              <a:extLst>
                <a:ext uri="{FF2B5EF4-FFF2-40B4-BE49-F238E27FC236}">
                  <a16:creationId xmlns:a16="http://schemas.microsoft.com/office/drawing/2014/main" id="{26B71641-DC07-7746-103D-13B958FEDA21}"/>
                </a:ext>
              </a:extLst>
            </p:cNvPr>
            <p:cNvSpPr txBox="1"/>
            <p:nvPr/>
          </p:nvSpPr>
          <p:spPr>
            <a:xfrm>
              <a:off x="9802865" y="3249489"/>
              <a:ext cx="2128485" cy="538609"/>
            </a:xfrm>
            <a:prstGeom prst="rect">
              <a:avLst/>
            </a:prstGeom>
            <a:noFill/>
          </p:spPr>
          <p:txBody>
            <a:bodyPr wrap="square" rtlCol="0">
              <a:spAutoFit/>
            </a:bodyPr>
            <a:lstStyle/>
            <a:p>
              <a:r>
                <a:rPr lang="en-GB" altLang="en-US" sz="675" dirty="0">
                  <a:solidFill>
                    <a:srgbClr val="FF0000"/>
                  </a:solidFill>
                  <a:cs typeface="Arial" pitchFamily="34" charset="0"/>
                </a:rPr>
                <a:t>reduction</a:t>
              </a:r>
              <a:r>
                <a:rPr lang="en-GB" altLang="en-US" sz="675" dirty="0">
                  <a:cs typeface="Arial" pitchFamily="34" charset="0"/>
                </a:rPr>
                <a:t> of the thermal load </a:t>
              </a:r>
            </a:p>
            <a:p>
              <a:r>
                <a:rPr lang="en-GB" altLang="en-US" sz="675" dirty="0">
                  <a:solidFill>
                    <a:srgbClr val="FF0000"/>
                  </a:solidFill>
                  <a:cs typeface="Arial" pitchFamily="34" charset="0"/>
                </a:rPr>
                <a:t>cooling</a:t>
              </a:r>
              <a:r>
                <a:rPr lang="en-GB" altLang="en-US" sz="675" dirty="0">
                  <a:cs typeface="Arial" pitchFamily="34" charset="0"/>
                </a:rPr>
                <a:t> of residual heat</a:t>
              </a:r>
            </a:p>
            <a:p>
              <a:r>
                <a:rPr lang="en-GB" altLang="en-US" sz="675" dirty="0">
                  <a:solidFill>
                    <a:srgbClr val="FF0000"/>
                  </a:solidFill>
                  <a:cs typeface="Arial" pitchFamily="34" charset="0"/>
                </a:rPr>
                <a:t>control </a:t>
              </a:r>
              <a:r>
                <a:rPr lang="en-GB" altLang="en-US" sz="675" dirty="0">
                  <a:cs typeface="Arial" pitchFamily="34" charset="0"/>
                </a:rPr>
                <a:t>of thermal effects</a:t>
              </a:r>
              <a:endParaRPr lang="en-IT" sz="675" dirty="0"/>
            </a:p>
          </p:txBody>
        </p:sp>
        <p:pic>
          <p:nvPicPr>
            <p:cNvPr id="9" name="Image 31">
              <a:extLst>
                <a:ext uri="{FF2B5EF4-FFF2-40B4-BE49-F238E27FC236}">
                  <a16:creationId xmlns:a16="http://schemas.microsoft.com/office/drawing/2014/main" id="{B2D95475-AB38-C97B-D6DE-76625763211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712175" y="3922086"/>
              <a:ext cx="1945559" cy="639389"/>
            </a:xfrm>
            <a:prstGeom prst="rect">
              <a:avLst/>
            </a:prstGeom>
            <a:noFill/>
          </p:spPr>
        </p:pic>
        <p:pic>
          <p:nvPicPr>
            <p:cNvPr id="17" name="Picture 16">
              <a:extLst>
                <a:ext uri="{FF2B5EF4-FFF2-40B4-BE49-F238E27FC236}">
                  <a16:creationId xmlns:a16="http://schemas.microsoft.com/office/drawing/2014/main" id="{634FE784-C843-2163-2531-1563E3459F6E}"/>
                </a:ext>
              </a:extLst>
            </p:cNvPr>
            <p:cNvPicPr>
              <a:picLocks noChangeAspect="1"/>
            </p:cNvPicPr>
            <p:nvPr/>
          </p:nvPicPr>
          <p:blipFill>
            <a:blip r:embed="rId8"/>
            <a:stretch>
              <a:fillRect/>
            </a:stretch>
          </p:blipFill>
          <p:spPr>
            <a:xfrm>
              <a:off x="9755096" y="4606191"/>
              <a:ext cx="1902638" cy="1069490"/>
            </a:xfrm>
            <a:prstGeom prst="rect">
              <a:avLst/>
            </a:prstGeom>
          </p:spPr>
        </p:pic>
        <p:sp>
          <p:nvSpPr>
            <p:cNvPr id="129" name="TextBox 128">
              <a:extLst>
                <a:ext uri="{FF2B5EF4-FFF2-40B4-BE49-F238E27FC236}">
                  <a16:creationId xmlns:a16="http://schemas.microsoft.com/office/drawing/2014/main" id="{8ECC97F0-5E27-2FC1-3C93-B2A203F31617}"/>
                </a:ext>
              </a:extLst>
            </p:cNvPr>
            <p:cNvSpPr txBox="1"/>
            <p:nvPr/>
          </p:nvSpPr>
          <p:spPr>
            <a:xfrm>
              <a:off x="9748861" y="5685309"/>
              <a:ext cx="1915106" cy="677108"/>
            </a:xfrm>
            <a:prstGeom prst="rect">
              <a:avLst/>
            </a:prstGeom>
            <a:noFill/>
          </p:spPr>
          <p:txBody>
            <a:bodyPr wrap="square">
              <a:spAutoFit/>
            </a:bodyPr>
            <a:lstStyle/>
            <a:p>
              <a:r>
                <a:rPr lang="en-US" sz="675" b="1"/>
                <a:t>Main challenges: large optics, </a:t>
              </a:r>
              <a:r>
                <a:rPr lang="en-US" sz="675" b="1">
                  <a:solidFill>
                    <a:srgbClr val="FF0000"/>
                  </a:solidFill>
                </a:rPr>
                <a:t>mechanical stability</a:t>
              </a:r>
              <a:r>
                <a:rPr lang="en-US" sz="675" b="1"/>
                <a:t>,  beam quality control, pointing stability</a:t>
              </a:r>
            </a:p>
          </p:txBody>
        </p:sp>
      </p:grpSp>
      <p:grpSp>
        <p:nvGrpSpPr>
          <p:cNvPr id="140" name="Group 139">
            <a:extLst>
              <a:ext uri="{FF2B5EF4-FFF2-40B4-BE49-F238E27FC236}">
                <a16:creationId xmlns:a16="http://schemas.microsoft.com/office/drawing/2014/main" id="{99D811A1-567B-974C-F97A-7ED5085CD978}"/>
              </a:ext>
            </a:extLst>
          </p:cNvPr>
          <p:cNvGrpSpPr/>
          <p:nvPr/>
        </p:nvGrpSpPr>
        <p:grpSpPr>
          <a:xfrm>
            <a:off x="3848425" y="725245"/>
            <a:ext cx="1769217" cy="4028796"/>
            <a:chOff x="5131233" y="989686"/>
            <a:chExt cx="2358956" cy="5371728"/>
          </a:xfrm>
        </p:grpSpPr>
        <p:grpSp>
          <p:nvGrpSpPr>
            <p:cNvPr id="131" name="Group 130">
              <a:extLst>
                <a:ext uri="{FF2B5EF4-FFF2-40B4-BE49-F238E27FC236}">
                  <a16:creationId xmlns:a16="http://schemas.microsoft.com/office/drawing/2014/main" id="{358C96DA-E116-19EE-B6A0-A7E126602434}"/>
                </a:ext>
              </a:extLst>
            </p:cNvPr>
            <p:cNvGrpSpPr/>
            <p:nvPr/>
          </p:nvGrpSpPr>
          <p:grpSpPr>
            <a:xfrm>
              <a:off x="5131233" y="989686"/>
              <a:ext cx="2320799" cy="5371728"/>
              <a:chOff x="5131233" y="989686"/>
              <a:chExt cx="2320799" cy="5371728"/>
            </a:xfrm>
          </p:grpSpPr>
          <p:pic>
            <p:nvPicPr>
              <p:cNvPr id="114" name="Immagine 10">
                <a:extLst>
                  <a:ext uri="{FF2B5EF4-FFF2-40B4-BE49-F238E27FC236}">
                    <a16:creationId xmlns:a16="http://schemas.microsoft.com/office/drawing/2014/main" id="{21531D00-E92A-4845-A32E-2674F2CA273B}"/>
                  </a:ext>
                </a:extLst>
              </p:cNvPr>
              <p:cNvPicPr/>
              <p:nvPr/>
            </p:nvPicPr>
            <p:blipFill>
              <a:blip r:embed="rId9" cstate="print">
                <a:extLst>
                  <a:ext uri="{28A0092B-C50C-407E-A947-70E740481C1C}">
                    <a14:useLocalDpi xmlns:a14="http://schemas.microsoft.com/office/drawing/2010/main" val="0"/>
                  </a:ext>
                </a:extLst>
              </a:blip>
              <a:srcRect r="51959"/>
              <a:stretch>
                <a:fillRect/>
              </a:stretch>
            </p:blipFill>
            <p:spPr>
              <a:xfrm>
                <a:off x="5223371" y="2421096"/>
                <a:ext cx="1947766" cy="1269958"/>
              </a:xfrm>
              <a:prstGeom prst="rect">
                <a:avLst/>
              </a:prstGeom>
            </p:spPr>
          </p:pic>
          <p:sp>
            <p:nvSpPr>
              <p:cNvPr id="115" name="CasellaDiTesto 14">
                <a:extLst>
                  <a:ext uri="{FF2B5EF4-FFF2-40B4-BE49-F238E27FC236}">
                    <a16:creationId xmlns:a16="http://schemas.microsoft.com/office/drawing/2014/main" id="{331E31D6-F7DD-0112-23F8-E43436B308B7}"/>
                  </a:ext>
                </a:extLst>
              </p:cNvPr>
              <p:cNvSpPr txBox="1"/>
              <p:nvPr/>
            </p:nvSpPr>
            <p:spPr>
              <a:xfrm>
                <a:off x="5462718" y="3444019"/>
                <a:ext cx="1232578" cy="246221"/>
              </a:xfrm>
              <a:prstGeom prst="rect">
                <a:avLst/>
              </a:prstGeom>
              <a:solidFill>
                <a:schemeClr val="bg1"/>
              </a:solidFill>
            </p:spPr>
            <p:txBody>
              <a:bodyPr wrap="square" rtlCol="0">
                <a:spAutoFit/>
              </a:bodyPr>
              <a:lstStyle/>
              <a:p>
                <a:r>
                  <a:rPr lang="it-IT" sz="600" err="1"/>
                  <a:t>DiPOLE</a:t>
                </a:r>
                <a:r>
                  <a:rPr lang="it-IT" sz="600"/>
                  <a:t> 100 (STCF)</a:t>
                </a:r>
              </a:p>
            </p:txBody>
          </p:sp>
          <p:sp>
            <p:nvSpPr>
              <p:cNvPr id="116" name="TextBox 115">
                <a:extLst>
                  <a:ext uri="{FF2B5EF4-FFF2-40B4-BE49-F238E27FC236}">
                    <a16:creationId xmlns:a16="http://schemas.microsoft.com/office/drawing/2014/main" id="{72F07DAD-B4BD-57EC-A28C-497B0BB8A3FA}"/>
                  </a:ext>
                </a:extLst>
              </p:cNvPr>
              <p:cNvSpPr txBox="1"/>
              <p:nvPr/>
            </p:nvSpPr>
            <p:spPr>
              <a:xfrm>
                <a:off x="5473374" y="1058839"/>
                <a:ext cx="1695336" cy="861775"/>
              </a:xfrm>
              <a:prstGeom prst="rect">
                <a:avLst/>
              </a:prstGeom>
              <a:noFill/>
            </p:spPr>
            <p:txBody>
              <a:bodyPr wrap="none" rtlCol="0">
                <a:spAutoFit/>
              </a:bodyPr>
              <a:lstStyle/>
              <a:p>
                <a:pPr algn="ctr"/>
                <a:r>
                  <a:rPr lang="en-IT" sz="1200" b="1"/>
                  <a:t>DPSSL PUMP </a:t>
                </a:r>
              </a:p>
              <a:p>
                <a:pPr algn="ctr"/>
                <a:r>
                  <a:rPr lang="en-IT" sz="1200" b="1"/>
                  <a:t>SOURCES</a:t>
                </a:r>
              </a:p>
              <a:p>
                <a:pPr algn="ctr"/>
                <a:r>
                  <a:rPr lang="en-IT" sz="1200" b="1"/>
                  <a:t>TECHNOLOGY</a:t>
                </a:r>
              </a:p>
            </p:txBody>
          </p:sp>
          <p:sp>
            <p:nvSpPr>
              <p:cNvPr id="120" name="Rectangle 119">
                <a:extLst>
                  <a:ext uri="{FF2B5EF4-FFF2-40B4-BE49-F238E27FC236}">
                    <a16:creationId xmlns:a16="http://schemas.microsoft.com/office/drawing/2014/main" id="{D91155C7-262B-E8FC-F7AF-BAB8B679B681}"/>
                  </a:ext>
                </a:extLst>
              </p:cNvPr>
              <p:cNvSpPr/>
              <p:nvPr/>
            </p:nvSpPr>
            <p:spPr>
              <a:xfrm>
                <a:off x="5131233" y="989686"/>
                <a:ext cx="2320799" cy="5371728"/>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21" name="Immagine 12">
                <a:extLst>
                  <a:ext uri="{FF2B5EF4-FFF2-40B4-BE49-F238E27FC236}">
                    <a16:creationId xmlns:a16="http://schemas.microsoft.com/office/drawing/2014/main" id="{262E6B18-92EA-860D-5DF2-403C015DDEF6}"/>
                  </a:ext>
                </a:extLst>
              </p:cNvPr>
              <p:cNvPicPr/>
              <p:nvPr/>
            </p:nvPicPr>
            <p:blipFill>
              <a:blip r:embed="rId10" cstate="print">
                <a:extLst>
                  <a:ext uri="{28A0092B-C50C-407E-A947-70E740481C1C}">
                    <a14:useLocalDpi xmlns:a14="http://schemas.microsoft.com/office/drawing/2010/main" val="0"/>
                  </a:ext>
                </a:extLst>
              </a:blip>
              <a:srcRect r="45045"/>
              <a:stretch>
                <a:fillRect/>
              </a:stretch>
            </p:blipFill>
            <p:spPr>
              <a:xfrm>
                <a:off x="5213148" y="4065049"/>
                <a:ext cx="2178834" cy="1370258"/>
              </a:xfrm>
              <a:prstGeom prst="rect">
                <a:avLst/>
              </a:prstGeom>
            </p:spPr>
          </p:pic>
          <p:sp>
            <p:nvSpPr>
              <p:cNvPr id="122" name="CasellaDiTesto 19">
                <a:extLst>
                  <a:ext uri="{FF2B5EF4-FFF2-40B4-BE49-F238E27FC236}">
                    <a16:creationId xmlns:a16="http://schemas.microsoft.com/office/drawing/2014/main" id="{03CC74EA-93CB-F10A-4010-6CE39227267B}"/>
                  </a:ext>
                </a:extLst>
              </p:cNvPr>
              <p:cNvSpPr txBox="1"/>
              <p:nvPr/>
            </p:nvSpPr>
            <p:spPr>
              <a:xfrm>
                <a:off x="5475858" y="5170571"/>
                <a:ext cx="1858891" cy="276999"/>
              </a:xfrm>
              <a:prstGeom prst="rect">
                <a:avLst/>
              </a:prstGeom>
              <a:noFill/>
            </p:spPr>
            <p:txBody>
              <a:bodyPr wrap="square" rtlCol="0">
                <a:spAutoFit/>
              </a:bodyPr>
              <a:lstStyle/>
              <a:p>
                <a:r>
                  <a:rPr lang="it-IT" sz="750"/>
                  <a:t>P-60 </a:t>
                </a:r>
                <a:r>
                  <a:rPr lang="it-IT" sz="750" err="1"/>
                  <a:t>technology</a:t>
                </a:r>
                <a:r>
                  <a:rPr lang="it-IT" sz="750"/>
                  <a:t> (</a:t>
                </a:r>
                <a:r>
                  <a:rPr lang="it-IT" sz="750" err="1"/>
                  <a:t>Amplitude</a:t>
                </a:r>
                <a:r>
                  <a:rPr lang="it-IT" sz="750"/>
                  <a:t>)</a:t>
                </a:r>
              </a:p>
            </p:txBody>
          </p:sp>
        </p:grpSp>
        <p:sp>
          <p:nvSpPr>
            <p:cNvPr id="135" name="TextBox 134">
              <a:extLst>
                <a:ext uri="{FF2B5EF4-FFF2-40B4-BE49-F238E27FC236}">
                  <a16:creationId xmlns:a16="http://schemas.microsoft.com/office/drawing/2014/main" id="{C89814BB-35CB-FB31-8F11-5F4438CBB8A4}"/>
                </a:ext>
              </a:extLst>
            </p:cNvPr>
            <p:cNvSpPr txBox="1"/>
            <p:nvPr/>
          </p:nvSpPr>
          <p:spPr>
            <a:xfrm>
              <a:off x="5202683" y="5589562"/>
              <a:ext cx="2287506" cy="677108"/>
            </a:xfrm>
            <a:prstGeom prst="rect">
              <a:avLst/>
            </a:prstGeom>
            <a:noFill/>
          </p:spPr>
          <p:txBody>
            <a:bodyPr wrap="square" rtlCol="0">
              <a:spAutoFit/>
            </a:bodyPr>
            <a:lstStyle/>
            <a:p>
              <a:r>
                <a:rPr lang="en-IT" sz="900" b="1" dirty="0"/>
                <a:t>Currently no solution for full system specs (P1): development</a:t>
              </a:r>
            </a:p>
          </p:txBody>
        </p:sp>
      </p:grpSp>
      <p:grpSp>
        <p:nvGrpSpPr>
          <p:cNvPr id="139" name="Group 138">
            <a:extLst>
              <a:ext uri="{FF2B5EF4-FFF2-40B4-BE49-F238E27FC236}">
                <a16:creationId xmlns:a16="http://schemas.microsoft.com/office/drawing/2014/main" id="{74CDA01B-3353-161A-4ED9-824144AA471F}"/>
              </a:ext>
            </a:extLst>
          </p:cNvPr>
          <p:cNvGrpSpPr/>
          <p:nvPr/>
        </p:nvGrpSpPr>
        <p:grpSpPr>
          <a:xfrm>
            <a:off x="1999317" y="725245"/>
            <a:ext cx="1848119" cy="4028796"/>
            <a:chOff x="2665755" y="989686"/>
            <a:chExt cx="2464159" cy="5371728"/>
          </a:xfrm>
        </p:grpSpPr>
        <p:grpSp>
          <p:nvGrpSpPr>
            <p:cNvPr id="130" name="Group 129">
              <a:extLst>
                <a:ext uri="{FF2B5EF4-FFF2-40B4-BE49-F238E27FC236}">
                  <a16:creationId xmlns:a16="http://schemas.microsoft.com/office/drawing/2014/main" id="{85CA11A4-EEEA-A5D6-3968-58CE99F30144}"/>
                </a:ext>
              </a:extLst>
            </p:cNvPr>
            <p:cNvGrpSpPr/>
            <p:nvPr/>
          </p:nvGrpSpPr>
          <p:grpSpPr>
            <a:xfrm>
              <a:off x="2665755" y="989686"/>
              <a:ext cx="2464159" cy="5371728"/>
              <a:chOff x="2665755" y="989686"/>
              <a:chExt cx="2464159" cy="5371728"/>
            </a:xfrm>
          </p:grpSpPr>
          <p:grpSp>
            <p:nvGrpSpPr>
              <p:cNvPr id="13" name="Gruppo 2">
                <a:extLst>
                  <a:ext uri="{FF2B5EF4-FFF2-40B4-BE49-F238E27FC236}">
                    <a16:creationId xmlns:a16="http://schemas.microsoft.com/office/drawing/2014/main" id="{5B69E4A4-9DAA-B0DD-A901-B51C9D94D550}"/>
                  </a:ext>
                </a:extLst>
              </p:cNvPr>
              <p:cNvGrpSpPr>
                <a:grpSpLocks noChangeAspect="1"/>
              </p:cNvGrpSpPr>
              <p:nvPr/>
            </p:nvGrpSpPr>
            <p:grpSpPr>
              <a:xfrm>
                <a:off x="2807500" y="2581167"/>
                <a:ext cx="2077703" cy="904163"/>
                <a:chOff x="683568" y="1700808"/>
                <a:chExt cx="8073282" cy="3033020"/>
              </a:xfrm>
            </p:grpSpPr>
            <p:cxnSp>
              <p:nvCxnSpPr>
                <p:cNvPr id="14" name="Straight Connector 10">
                  <a:extLst>
                    <a:ext uri="{FF2B5EF4-FFF2-40B4-BE49-F238E27FC236}">
                      <a16:creationId xmlns:a16="http://schemas.microsoft.com/office/drawing/2014/main" id="{E782C818-8E9B-9805-BA93-40EA2D4B0EA0}"/>
                    </a:ext>
                  </a:extLst>
                </p:cNvPr>
                <p:cNvCxnSpPr/>
                <p:nvPr/>
              </p:nvCxnSpPr>
              <p:spPr>
                <a:xfrm>
                  <a:off x="683568" y="1700808"/>
                  <a:ext cx="5491718" cy="2547283"/>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15" name="Chevron 76">
                  <a:extLst>
                    <a:ext uri="{FF2B5EF4-FFF2-40B4-BE49-F238E27FC236}">
                      <a16:creationId xmlns:a16="http://schemas.microsoft.com/office/drawing/2014/main" id="{F19EDAEB-938C-A316-0E25-404811568D6E}"/>
                    </a:ext>
                  </a:extLst>
                </p:cNvPr>
                <p:cNvSpPr/>
                <p:nvPr/>
              </p:nvSpPr>
              <p:spPr>
                <a:xfrm rot="1466022">
                  <a:off x="762273" y="1805293"/>
                  <a:ext cx="537402" cy="14873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cxnSp>
              <p:nvCxnSpPr>
                <p:cNvPr id="16" name="Straight Connector 18">
                  <a:extLst>
                    <a:ext uri="{FF2B5EF4-FFF2-40B4-BE49-F238E27FC236}">
                      <a16:creationId xmlns:a16="http://schemas.microsoft.com/office/drawing/2014/main" id="{F43F68C2-DE70-F316-14EB-FA4413CD1CE9}"/>
                    </a:ext>
                  </a:extLst>
                </p:cNvPr>
                <p:cNvCxnSpPr/>
                <p:nvPr/>
              </p:nvCxnSpPr>
              <p:spPr>
                <a:xfrm rot="5400000" flipH="1">
                  <a:off x="5313578" y="3345604"/>
                  <a:ext cx="1792690" cy="69273"/>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8" name="Straight Connector 19">
                  <a:extLst>
                    <a:ext uri="{FF2B5EF4-FFF2-40B4-BE49-F238E27FC236}">
                      <a16:creationId xmlns:a16="http://schemas.microsoft.com/office/drawing/2014/main" id="{A4F98BB4-417A-F519-74EF-09C29C47B9BD}"/>
                    </a:ext>
                  </a:extLst>
                </p:cNvPr>
                <p:cNvCxnSpPr/>
                <p:nvPr/>
              </p:nvCxnSpPr>
              <p:spPr>
                <a:xfrm flipH="1">
                  <a:off x="2066926" y="3529013"/>
                  <a:ext cx="2024062" cy="919162"/>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0" lon="2400000" rev="0"/>
                  </a:camera>
                  <a:lightRig rig="threePt" dir="t"/>
                </a:scene3d>
              </p:spPr>
              <p:style>
                <a:lnRef idx="3">
                  <a:schemeClr val="accent2"/>
                </a:lnRef>
                <a:fillRef idx="0">
                  <a:schemeClr val="accent2"/>
                </a:fillRef>
                <a:effectRef idx="2">
                  <a:schemeClr val="accent2"/>
                </a:effectRef>
                <a:fontRef idx="minor">
                  <a:schemeClr val="tx1"/>
                </a:fontRef>
              </p:style>
            </p:cxnSp>
            <p:cxnSp>
              <p:nvCxnSpPr>
                <p:cNvPr id="19" name="Straight Connector 22">
                  <a:extLst>
                    <a:ext uri="{FF2B5EF4-FFF2-40B4-BE49-F238E27FC236}">
                      <a16:creationId xmlns:a16="http://schemas.microsoft.com/office/drawing/2014/main" id="{54642489-4C2B-0B33-5C7B-9A6A95CAE9CC}"/>
                    </a:ext>
                  </a:extLst>
                </p:cNvPr>
                <p:cNvCxnSpPr/>
                <p:nvPr/>
              </p:nvCxnSpPr>
              <p:spPr>
                <a:xfrm rot="5400000" flipV="1">
                  <a:off x="6138191" y="2303477"/>
                  <a:ext cx="189021" cy="207819"/>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24">
                  <a:extLst>
                    <a:ext uri="{FF2B5EF4-FFF2-40B4-BE49-F238E27FC236}">
                      <a16:creationId xmlns:a16="http://schemas.microsoft.com/office/drawing/2014/main" id="{B8E973A2-95EC-952C-AD65-43EA313A23D4}"/>
                    </a:ext>
                  </a:extLst>
                </p:cNvPr>
                <p:cNvCxnSpPr/>
                <p:nvPr/>
              </p:nvCxnSpPr>
              <p:spPr>
                <a:xfrm rot="5400000">
                  <a:off x="6218404" y="4319701"/>
                  <a:ext cx="189021" cy="207819"/>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6">
                  <a:extLst>
                    <a:ext uri="{FF2B5EF4-FFF2-40B4-BE49-F238E27FC236}">
                      <a16:creationId xmlns:a16="http://schemas.microsoft.com/office/drawing/2014/main" id="{812213A0-B5AD-7EFC-9CF5-B3A208BD3D5A}"/>
                    </a:ext>
                  </a:extLst>
                </p:cNvPr>
                <p:cNvCxnSpPr/>
                <p:nvPr/>
              </p:nvCxnSpPr>
              <p:spPr>
                <a:xfrm rot="5400000" flipV="1">
                  <a:off x="2105743" y="4391709"/>
                  <a:ext cx="189021" cy="207819"/>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8">
                  <a:extLst>
                    <a:ext uri="{FF2B5EF4-FFF2-40B4-BE49-F238E27FC236}">
                      <a16:creationId xmlns:a16="http://schemas.microsoft.com/office/drawing/2014/main" id="{F2B8EC11-17AA-4674-3137-A8AAB55245E7}"/>
                    </a:ext>
                  </a:extLst>
                </p:cNvPr>
                <p:cNvCxnSpPr/>
                <p:nvPr/>
              </p:nvCxnSpPr>
              <p:spPr>
                <a:xfrm rot="5400000" flipH="1">
                  <a:off x="1568280" y="3709399"/>
                  <a:ext cx="1386154" cy="69273"/>
                </a:xfrm>
                <a:prstGeom prst="line">
                  <a:avLst/>
                </a:prstGeom>
                <a:ln>
                  <a:solidFill>
                    <a:srgbClr val="FF0000">
                      <a:alpha val="10000"/>
                    </a:srgbClr>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23" name="Straight Connector 30">
                  <a:extLst>
                    <a:ext uri="{FF2B5EF4-FFF2-40B4-BE49-F238E27FC236}">
                      <a16:creationId xmlns:a16="http://schemas.microsoft.com/office/drawing/2014/main" id="{20868DC6-50D2-54F8-054B-4E0D5C9EDC19}"/>
                    </a:ext>
                  </a:extLst>
                </p:cNvPr>
                <p:cNvCxnSpPr>
                  <a:cxnSpLocks/>
                  <a:endCxn id="68" idx="2"/>
                </p:cNvCxnSpPr>
                <p:nvPr/>
              </p:nvCxnSpPr>
              <p:spPr>
                <a:xfrm>
                  <a:off x="2226721" y="3050958"/>
                  <a:ext cx="1631174" cy="385047"/>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600000" lon="0" rev="0"/>
                  </a:camera>
                  <a:lightRig rig="threePt" dir="t"/>
                </a:scene3d>
              </p:spPr>
              <p:style>
                <a:lnRef idx="3">
                  <a:schemeClr val="accent2"/>
                </a:lnRef>
                <a:fillRef idx="0">
                  <a:schemeClr val="accent2"/>
                </a:fillRef>
                <a:effectRef idx="2">
                  <a:schemeClr val="accent2"/>
                </a:effectRef>
                <a:fontRef idx="minor">
                  <a:schemeClr val="tx1"/>
                </a:fontRef>
              </p:style>
            </p:cxnSp>
            <p:cxnSp>
              <p:nvCxnSpPr>
                <p:cNvPr id="24" name="Straight Connector 34">
                  <a:extLst>
                    <a:ext uri="{FF2B5EF4-FFF2-40B4-BE49-F238E27FC236}">
                      <a16:creationId xmlns:a16="http://schemas.microsoft.com/office/drawing/2014/main" id="{986C6CF9-A505-2151-7DE7-849623481BA2}"/>
                    </a:ext>
                  </a:extLst>
                </p:cNvPr>
                <p:cNvCxnSpPr/>
                <p:nvPr/>
              </p:nvCxnSpPr>
              <p:spPr>
                <a:xfrm rot="5400000">
                  <a:off x="2033735" y="2879541"/>
                  <a:ext cx="189021" cy="207819"/>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43">
                  <a:extLst>
                    <a:ext uri="{FF2B5EF4-FFF2-40B4-BE49-F238E27FC236}">
                      <a16:creationId xmlns:a16="http://schemas.microsoft.com/office/drawing/2014/main" id="{D1DCCEAB-D4C1-3E49-1F86-3D4BE19375C7}"/>
                    </a:ext>
                  </a:extLst>
                </p:cNvPr>
                <p:cNvCxnSpPr/>
                <p:nvPr/>
              </p:nvCxnSpPr>
              <p:spPr>
                <a:xfrm rot="5400000">
                  <a:off x="3482689" y="453391"/>
                  <a:ext cx="1575175" cy="5888212"/>
                </a:xfrm>
                <a:prstGeom prst="line">
                  <a:avLst/>
                </a:prstGeom>
                <a:ln>
                  <a:solidFill>
                    <a:schemeClr val="accent3">
                      <a:alpha val="10000"/>
                    </a:schemeClr>
                  </a:solidFill>
                </a:ln>
                <a:effectLst>
                  <a:glow rad="228600">
                    <a:schemeClr val="accent3">
                      <a:satMod val="175000"/>
                      <a:alpha val="40000"/>
                    </a:schemeClr>
                  </a:glow>
                  <a:outerShdw dir="21540000" sx="101000" sy="101000" rotWithShape="0">
                    <a:srgbClr val="92D050"/>
                  </a:outerShdw>
                </a:effectLst>
              </p:spPr>
              <p:style>
                <a:lnRef idx="3">
                  <a:schemeClr val="accent3"/>
                </a:lnRef>
                <a:fillRef idx="0">
                  <a:schemeClr val="accent3"/>
                </a:fillRef>
                <a:effectRef idx="2">
                  <a:schemeClr val="accent3"/>
                </a:effectRef>
                <a:fontRef idx="minor">
                  <a:schemeClr val="tx1"/>
                </a:fontRef>
              </p:style>
            </p:cxnSp>
            <p:cxnSp>
              <p:nvCxnSpPr>
                <p:cNvPr id="26" name="Straight Connector 54">
                  <a:extLst>
                    <a:ext uri="{FF2B5EF4-FFF2-40B4-BE49-F238E27FC236}">
                      <a16:creationId xmlns:a16="http://schemas.microsoft.com/office/drawing/2014/main" id="{9BE91CDE-C786-987E-FA34-41A70532ED86}"/>
                    </a:ext>
                  </a:extLst>
                </p:cNvPr>
                <p:cNvCxnSpPr/>
                <p:nvPr/>
              </p:nvCxnSpPr>
              <p:spPr>
                <a:xfrm rot="5400000" flipH="1">
                  <a:off x="3394444" y="352614"/>
                  <a:ext cx="1890210" cy="6026758"/>
                </a:xfrm>
                <a:prstGeom prst="line">
                  <a:avLst/>
                </a:prstGeom>
                <a:ln>
                  <a:solidFill>
                    <a:schemeClr val="accent3">
                      <a:alpha val="10000"/>
                    </a:schemeClr>
                  </a:solidFill>
                </a:ln>
                <a:effectLst>
                  <a:glow rad="1397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27" name="Straight Connector 59">
                  <a:extLst>
                    <a:ext uri="{FF2B5EF4-FFF2-40B4-BE49-F238E27FC236}">
                      <a16:creationId xmlns:a16="http://schemas.microsoft.com/office/drawing/2014/main" id="{D1EAB5C4-9EB6-32CD-7114-36A409D0A1A4}"/>
                    </a:ext>
                  </a:extLst>
                </p:cNvPr>
                <p:cNvCxnSpPr/>
                <p:nvPr/>
              </p:nvCxnSpPr>
              <p:spPr>
                <a:xfrm flipH="1">
                  <a:off x="7380312" y="4221088"/>
                  <a:ext cx="72008" cy="288032"/>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68">
                  <a:extLst>
                    <a:ext uri="{FF2B5EF4-FFF2-40B4-BE49-F238E27FC236}">
                      <a16:creationId xmlns:a16="http://schemas.microsoft.com/office/drawing/2014/main" id="{895FA814-914F-C9B9-0D6B-AD5154B96727}"/>
                    </a:ext>
                  </a:extLst>
                </p:cNvPr>
                <p:cNvCxnSpPr/>
                <p:nvPr/>
              </p:nvCxnSpPr>
              <p:spPr>
                <a:xfrm rot="5400000" flipV="1">
                  <a:off x="1130883" y="4178818"/>
                  <a:ext cx="252028" cy="138546"/>
                </a:xfrm>
                <a:prstGeom prst="line">
                  <a:avLst/>
                </a:prstGeom>
              </p:spPr>
              <p:style>
                <a:lnRef idx="3">
                  <a:schemeClr val="dk1"/>
                </a:lnRef>
                <a:fillRef idx="0">
                  <a:schemeClr val="dk1"/>
                </a:fillRef>
                <a:effectRef idx="2">
                  <a:schemeClr val="dk1"/>
                </a:effectRef>
                <a:fontRef idx="minor">
                  <a:schemeClr val="tx1"/>
                </a:fontRef>
              </p:style>
            </p:cxnSp>
            <p:sp>
              <p:nvSpPr>
                <p:cNvPr id="29" name="Chevron 77">
                  <a:extLst>
                    <a:ext uri="{FF2B5EF4-FFF2-40B4-BE49-F238E27FC236}">
                      <a16:creationId xmlns:a16="http://schemas.microsoft.com/office/drawing/2014/main" id="{2C7BE6AB-9DD7-B1A8-F5B3-67820733FE75}"/>
                    </a:ext>
                  </a:extLst>
                </p:cNvPr>
                <p:cNvSpPr/>
                <p:nvPr/>
              </p:nvSpPr>
              <p:spPr>
                <a:xfrm rot="16200000">
                  <a:off x="5977912" y="3349367"/>
                  <a:ext cx="488792" cy="144000"/>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52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0" name="Chevron 78">
                  <a:extLst>
                    <a:ext uri="{FF2B5EF4-FFF2-40B4-BE49-F238E27FC236}">
                      <a16:creationId xmlns:a16="http://schemas.microsoft.com/office/drawing/2014/main" id="{C4849F48-A029-94DC-35A6-50E6CC54154B}"/>
                    </a:ext>
                  </a:extLst>
                </p:cNvPr>
                <p:cNvSpPr/>
                <p:nvPr/>
              </p:nvSpPr>
              <p:spPr>
                <a:xfrm rot="9245647">
                  <a:off x="5552857" y="2547700"/>
                  <a:ext cx="537402" cy="144541"/>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52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1" name="Chevron 79">
                  <a:extLst>
                    <a:ext uri="{FF2B5EF4-FFF2-40B4-BE49-F238E27FC236}">
                      <a16:creationId xmlns:a16="http://schemas.microsoft.com/office/drawing/2014/main" id="{BCF51F70-8340-44A3-83F5-6D5D6DDC905A}"/>
                    </a:ext>
                  </a:extLst>
                </p:cNvPr>
                <p:cNvSpPr/>
                <p:nvPr/>
              </p:nvSpPr>
              <p:spPr>
                <a:xfrm rot="16200000">
                  <a:off x="2006196" y="3454238"/>
                  <a:ext cx="441049" cy="138546"/>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2" name="Chevron 81">
                  <a:extLst>
                    <a:ext uri="{FF2B5EF4-FFF2-40B4-BE49-F238E27FC236}">
                      <a16:creationId xmlns:a16="http://schemas.microsoft.com/office/drawing/2014/main" id="{A332A596-D2D1-934E-E140-C4A508042924}"/>
                    </a:ext>
                  </a:extLst>
                </p:cNvPr>
                <p:cNvSpPr/>
                <p:nvPr/>
              </p:nvSpPr>
              <p:spPr>
                <a:xfrm rot="11810315">
                  <a:off x="6803362" y="4157763"/>
                  <a:ext cx="537402" cy="148735"/>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3" name="Chevron 82">
                  <a:extLst>
                    <a:ext uri="{FF2B5EF4-FFF2-40B4-BE49-F238E27FC236}">
                      <a16:creationId xmlns:a16="http://schemas.microsoft.com/office/drawing/2014/main" id="{0C16388C-10ED-EA6D-6A34-441FE328E4D8}"/>
                    </a:ext>
                  </a:extLst>
                </p:cNvPr>
                <p:cNvSpPr/>
                <p:nvPr/>
              </p:nvSpPr>
              <p:spPr>
                <a:xfrm rot="9790506">
                  <a:off x="6767851" y="2566479"/>
                  <a:ext cx="537402" cy="148735"/>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4" name="Chevron 83">
                  <a:extLst>
                    <a:ext uri="{FF2B5EF4-FFF2-40B4-BE49-F238E27FC236}">
                      <a16:creationId xmlns:a16="http://schemas.microsoft.com/office/drawing/2014/main" id="{93D67887-C68E-60B7-7E84-142F5477239F}"/>
                    </a:ext>
                  </a:extLst>
                </p:cNvPr>
                <p:cNvSpPr/>
                <p:nvPr/>
              </p:nvSpPr>
              <p:spPr>
                <a:xfrm rot="9165660">
                  <a:off x="2573425" y="4074182"/>
                  <a:ext cx="537402" cy="139677"/>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52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5" name="Chevron 120">
                  <a:extLst>
                    <a:ext uri="{FF2B5EF4-FFF2-40B4-BE49-F238E27FC236}">
                      <a16:creationId xmlns:a16="http://schemas.microsoft.com/office/drawing/2014/main" id="{C5A6CEFB-3C30-1997-95D3-5A45FE1EDFF8}"/>
                    </a:ext>
                  </a:extLst>
                </p:cNvPr>
                <p:cNvSpPr/>
                <p:nvPr/>
              </p:nvSpPr>
              <p:spPr>
                <a:xfrm rot="790294">
                  <a:off x="2652572" y="3100714"/>
                  <a:ext cx="537402" cy="14873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52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6" name="Chevron 81">
                  <a:extLst>
                    <a:ext uri="{FF2B5EF4-FFF2-40B4-BE49-F238E27FC236}">
                      <a16:creationId xmlns:a16="http://schemas.microsoft.com/office/drawing/2014/main" id="{CF48CA2D-694F-16A7-61D3-8C9203A2D968}"/>
                    </a:ext>
                  </a:extLst>
                </p:cNvPr>
                <p:cNvSpPr/>
                <p:nvPr/>
              </p:nvSpPr>
              <p:spPr>
                <a:xfrm rot="900000">
                  <a:off x="1332865" y="2423499"/>
                  <a:ext cx="537402" cy="148735"/>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7" name="Chevron 81">
                  <a:extLst>
                    <a:ext uri="{FF2B5EF4-FFF2-40B4-BE49-F238E27FC236}">
                      <a16:creationId xmlns:a16="http://schemas.microsoft.com/office/drawing/2014/main" id="{887B1CC9-EB3B-A33A-AE53-CB3F23C6733F}"/>
                    </a:ext>
                  </a:extLst>
                </p:cNvPr>
                <p:cNvSpPr/>
                <p:nvPr/>
              </p:nvSpPr>
              <p:spPr>
                <a:xfrm rot="20381357">
                  <a:off x="1333813" y="4057706"/>
                  <a:ext cx="537402" cy="148735"/>
                </a:xfrm>
                <a:prstGeom prst="chevron">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4" name="Chevron 76">
                  <a:extLst>
                    <a:ext uri="{FF2B5EF4-FFF2-40B4-BE49-F238E27FC236}">
                      <a16:creationId xmlns:a16="http://schemas.microsoft.com/office/drawing/2014/main" id="{44148997-E7DF-2E78-2811-973446E2B5E0}"/>
                    </a:ext>
                  </a:extLst>
                </p:cNvPr>
                <p:cNvSpPr/>
                <p:nvPr/>
              </p:nvSpPr>
              <p:spPr>
                <a:xfrm rot="659169">
                  <a:off x="7963074" y="4216079"/>
                  <a:ext cx="537402" cy="14873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675"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49" name="Gruppo 37">
                  <a:extLst>
                    <a:ext uri="{FF2B5EF4-FFF2-40B4-BE49-F238E27FC236}">
                      <a16:creationId xmlns:a16="http://schemas.microsoft.com/office/drawing/2014/main" id="{582F2F56-71F3-8260-2959-4C6E398ADFD0}"/>
                    </a:ext>
                  </a:extLst>
                </p:cNvPr>
                <p:cNvGrpSpPr/>
                <p:nvPr/>
              </p:nvGrpSpPr>
              <p:grpSpPr>
                <a:xfrm>
                  <a:off x="3669790" y="2138182"/>
                  <a:ext cx="1209959" cy="2595646"/>
                  <a:chOff x="-3785110" y="-1328918"/>
                  <a:chExt cx="1209959" cy="2595646"/>
                </a:xfrm>
              </p:grpSpPr>
              <p:grpSp>
                <p:nvGrpSpPr>
                  <p:cNvPr id="54" name="Group 11">
                    <a:extLst>
                      <a:ext uri="{FF2B5EF4-FFF2-40B4-BE49-F238E27FC236}">
                        <a16:creationId xmlns:a16="http://schemas.microsoft.com/office/drawing/2014/main" id="{93EC8D2F-43F1-5342-DAE2-BB9EC8FC671A}"/>
                      </a:ext>
                    </a:extLst>
                  </p:cNvPr>
                  <p:cNvGrpSpPr>
                    <a:grpSpLocks/>
                  </p:cNvGrpSpPr>
                  <p:nvPr/>
                </p:nvGrpSpPr>
                <p:grpSpPr bwMode="auto">
                  <a:xfrm>
                    <a:off x="-3785110" y="-667259"/>
                    <a:ext cx="844396" cy="1272328"/>
                    <a:chOff x="1882" y="1752"/>
                    <a:chExt cx="817" cy="1134"/>
                  </a:xfrm>
                </p:grpSpPr>
                <p:sp>
                  <p:nvSpPr>
                    <p:cNvPr id="67" name="Oval 12">
                      <a:extLst>
                        <a:ext uri="{FF2B5EF4-FFF2-40B4-BE49-F238E27FC236}">
                          <a16:creationId xmlns:a16="http://schemas.microsoft.com/office/drawing/2014/main" id="{4BE194EA-8342-751D-5735-308C06682197}"/>
                        </a:ext>
                      </a:extLst>
                    </p:cNvPr>
                    <p:cNvSpPr>
                      <a:spLocks noChangeArrowheads="1"/>
                    </p:cNvSpPr>
                    <p:nvPr/>
                  </p:nvSpPr>
                  <p:spPr bwMode="auto">
                    <a:xfrm>
                      <a:off x="1882" y="1752"/>
                      <a:ext cx="499" cy="1134"/>
                    </a:xfrm>
                    <a:prstGeom prst="ellipse">
                      <a:avLst/>
                    </a:prstGeom>
                    <a:solidFill>
                      <a:srgbClr val="CCFFFF">
                        <a:alpha val="20000"/>
                      </a:srgbClr>
                    </a:solidFill>
                    <a:ln w="9525">
                      <a:round/>
                      <a:headEnd/>
                      <a:tailEnd/>
                    </a:ln>
                    <a:effectLst/>
                    <a:scene3d>
                      <a:camera prst="legacyPerspectiveFront">
                        <a:rot lat="300000" lon="18300000" rev="0"/>
                      </a:camera>
                      <a:lightRig rig="legacyFlat4" dir="t"/>
                    </a:scene3d>
                    <a:sp3d extrusionH="49200" prstMaterial="legacyMatte">
                      <a:bevelT w="13500" h="13500" prst="angle"/>
                      <a:bevelB w="13500" h="13500" prst="angle"/>
                      <a:extrusionClr>
                        <a:srgbClr val="CCFFFF"/>
                      </a:extrusionClr>
                    </a:sp3d>
                  </p:spPr>
                  <p:txBody>
                    <a:bodyPr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68" name="Oval 13">
                      <a:extLst>
                        <a:ext uri="{FF2B5EF4-FFF2-40B4-BE49-F238E27FC236}">
                          <a16:creationId xmlns:a16="http://schemas.microsoft.com/office/drawing/2014/main" id="{DC8C3F0F-4C96-461B-5F14-F327029F9F96}"/>
                        </a:ext>
                      </a:extLst>
                    </p:cNvPr>
                    <p:cNvSpPr>
                      <a:spLocks noChangeArrowheads="1"/>
                    </p:cNvSpPr>
                    <p:nvPr/>
                  </p:nvSpPr>
                  <p:spPr bwMode="auto">
                    <a:xfrm>
                      <a:off x="2064" y="1752"/>
                      <a:ext cx="499" cy="1134"/>
                    </a:xfrm>
                    <a:prstGeom prst="ellipse">
                      <a:avLst/>
                    </a:prstGeom>
                    <a:solidFill>
                      <a:schemeClr val="bg2"/>
                    </a:solidFill>
                    <a:ln w="9525">
                      <a:round/>
                      <a:headEnd/>
                      <a:tailEnd/>
                    </a:ln>
                    <a:effectLst/>
                    <a:scene3d>
                      <a:camera prst="legacyPerspectiveFront">
                        <a:rot lat="300000" lon="18300000" rev="0"/>
                      </a:camera>
                      <a:lightRig rig="legacyFlat4" dir="t"/>
                    </a:scene3d>
                    <a:sp3d extrusionH="176200" prstMaterial="legacyMatte">
                      <a:bevelT w="13500" h="13500" prst="angle"/>
                      <a:bevelB w="13500" h="13500" prst="angle"/>
                      <a:extrusionClr>
                        <a:schemeClr val="bg2"/>
                      </a:extrusionClr>
                    </a:sp3d>
                  </p:spPr>
                  <p:txBody>
                    <a:bodyPr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69" name="Oval 14">
                      <a:extLst>
                        <a:ext uri="{FF2B5EF4-FFF2-40B4-BE49-F238E27FC236}">
                          <a16:creationId xmlns:a16="http://schemas.microsoft.com/office/drawing/2014/main" id="{2A5EDEAA-052F-8787-F3CE-EC88BE40999B}"/>
                        </a:ext>
                      </a:extLst>
                    </p:cNvPr>
                    <p:cNvSpPr>
                      <a:spLocks noChangeArrowheads="1"/>
                    </p:cNvSpPr>
                    <p:nvPr/>
                  </p:nvSpPr>
                  <p:spPr bwMode="auto">
                    <a:xfrm>
                      <a:off x="2215" y="1918"/>
                      <a:ext cx="181" cy="771"/>
                    </a:xfrm>
                    <a:prstGeom prst="ellipse">
                      <a:avLst/>
                    </a:prstGeom>
                    <a:solidFill>
                      <a:srgbClr val="FF99CC"/>
                    </a:solidFill>
                    <a:ln w="9525">
                      <a:solidFill>
                        <a:schemeClr val="tx1"/>
                      </a:solid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70" name="Oval 15">
                      <a:extLst>
                        <a:ext uri="{FF2B5EF4-FFF2-40B4-BE49-F238E27FC236}">
                          <a16:creationId xmlns:a16="http://schemas.microsoft.com/office/drawing/2014/main" id="{FC20187E-EB32-F81A-CA47-D4BD2427A0D1}"/>
                        </a:ext>
                      </a:extLst>
                    </p:cNvPr>
                    <p:cNvSpPr>
                      <a:spLocks noChangeArrowheads="1"/>
                    </p:cNvSpPr>
                    <p:nvPr/>
                  </p:nvSpPr>
                  <p:spPr bwMode="auto">
                    <a:xfrm>
                      <a:off x="2200" y="1752"/>
                      <a:ext cx="499" cy="1134"/>
                    </a:xfrm>
                    <a:prstGeom prst="ellipse">
                      <a:avLst/>
                    </a:prstGeom>
                    <a:solidFill>
                      <a:srgbClr val="CCFFFF">
                        <a:alpha val="20000"/>
                      </a:srgbClr>
                    </a:solidFill>
                    <a:ln w="9525">
                      <a:round/>
                      <a:headEnd/>
                      <a:tailEnd/>
                    </a:ln>
                    <a:effectLst/>
                    <a:scene3d>
                      <a:camera prst="legacyPerspectiveFront">
                        <a:rot lat="300000" lon="18300000" rev="0"/>
                      </a:camera>
                      <a:lightRig rig="legacyFlat4" dir="t"/>
                    </a:scene3d>
                    <a:sp3d extrusionH="49200" prstMaterial="legacyMatte">
                      <a:bevelT w="13500" h="13500" prst="angle"/>
                      <a:bevelB w="13500" h="13500" prst="angle"/>
                      <a:extrusionClr>
                        <a:srgbClr val="CCFFFF"/>
                      </a:extrusionClr>
                    </a:sp3d>
                  </p:spPr>
                  <p:txBody>
                    <a:bodyPr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grpSp>
              <p:sp>
                <p:nvSpPr>
                  <p:cNvPr id="55" name="AutoShape 17">
                    <a:extLst>
                      <a:ext uri="{FF2B5EF4-FFF2-40B4-BE49-F238E27FC236}">
                        <a16:creationId xmlns:a16="http://schemas.microsoft.com/office/drawing/2014/main" id="{6E347B82-322B-33D7-924C-8AC07D3DC952}"/>
                      </a:ext>
                    </a:extLst>
                  </p:cNvPr>
                  <p:cNvSpPr>
                    <a:spLocks noChangeArrowheads="1"/>
                  </p:cNvSpPr>
                  <p:nvPr/>
                </p:nvSpPr>
                <p:spPr bwMode="auto">
                  <a:xfrm>
                    <a:off x="-3551063" y="-1328918"/>
                    <a:ext cx="610352" cy="661659"/>
                  </a:xfrm>
                  <a:prstGeom prst="downArrow">
                    <a:avLst>
                      <a:gd name="adj1" fmla="val 50000"/>
                      <a:gd name="adj2" fmla="val 25611"/>
                    </a:avLst>
                  </a:prstGeom>
                  <a:solidFill>
                    <a:srgbClr val="00FFFF"/>
                  </a:solidFill>
                  <a:ln w="9525">
                    <a:miter lim="800000"/>
                    <a:headEnd/>
                    <a:tailEnd/>
                  </a:ln>
                  <a:effectLst/>
                  <a:scene3d>
                    <a:camera prst="legacyObliqueTopLeft">
                      <a:rot lat="0" lon="18300000" rev="0"/>
                    </a:camera>
                    <a:lightRig rig="legacyFlat3" dir="t"/>
                  </a:scene3d>
                  <a:sp3d extrusionH="49200" prstMaterial="legacyMatte">
                    <a:bevelT w="13500" h="13500" prst="angle"/>
                    <a:bevelB w="13500" h="13500" prst="angle"/>
                    <a:extrusionClr>
                      <a:srgbClr val="00FFFF"/>
                    </a:extrusionClr>
                  </a:sp3d>
                </p:spPr>
                <p:txBody>
                  <a:bodyPr vert="eaVert"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56" name="AutoShape 18">
                    <a:extLst>
                      <a:ext uri="{FF2B5EF4-FFF2-40B4-BE49-F238E27FC236}">
                        <a16:creationId xmlns:a16="http://schemas.microsoft.com/office/drawing/2014/main" id="{6046D620-9EC5-24F3-3DB8-4FD5D977B387}"/>
                      </a:ext>
                    </a:extLst>
                  </p:cNvPr>
                  <p:cNvSpPr>
                    <a:spLocks noChangeArrowheads="1"/>
                  </p:cNvSpPr>
                  <p:nvPr/>
                </p:nvSpPr>
                <p:spPr bwMode="auto">
                  <a:xfrm flipH="1" flipV="1">
                    <a:off x="-3217496" y="605069"/>
                    <a:ext cx="610352" cy="661659"/>
                  </a:xfrm>
                  <a:prstGeom prst="downArrow">
                    <a:avLst>
                      <a:gd name="adj1" fmla="val 50000"/>
                      <a:gd name="adj2" fmla="val 25611"/>
                    </a:avLst>
                  </a:prstGeom>
                  <a:solidFill>
                    <a:srgbClr val="00FFFF"/>
                  </a:solidFill>
                  <a:ln w="9525">
                    <a:miter lim="800000"/>
                    <a:headEnd/>
                    <a:tailEnd/>
                  </a:ln>
                  <a:effectLst/>
                  <a:scene3d>
                    <a:camera prst="legacyObliqueTopLeft">
                      <a:rot lat="0" lon="18300000" rev="0"/>
                    </a:camera>
                    <a:lightRig rig="legacyFlat3" dir="t"/>
                  </a:scene3d>
                  <a:sp3d extrusionH="49200" prstMaterial="legacyMatte">
                    <a:bevelT w="13500" h="13500" prst="angle"/>
                    <a:bevelB w="13500" h="13500" prst="angle"/>
                    <a:extrusionClr>
                      <a:srgbClr val="00FFFF"/>
                    </a:extrusionClr>
                  </a:sp3d>
                </p:spPr>
                <p:txBody>
                  <a:bodyPr vert="eaVert"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57" name="AutoShape 19">
                    <a:extLst>
                      <a:ext uri="{FF2B5EF4-FFF2-40B4-BE49-F238E27FC236}">
                        <a16:creationId xmlns:a16="http://schemas.microsoft.com/office/drawing/2014/main" id="{22A2DE43-48C0-912F-DF99-E62B544A81CD}"/>
                      </a:ext>
                    </a:extLst>
                  </p:cNvPr>
                  <p:cNvSpPr>
                    <a:spLocks noChangeArrowheads="1"/>
                  </p:cNvSpPr>
                  <p:nvPr/>
                </p:nvSpPr>
                <p:spPr bwMode="auto">
                  <a:xfrm flipH="1" flipV="1">
                    <a:off x="-3785108" y="605069"/>
                    <a:ext cx="609205" cy="661659"/>
                  </a:xfrm>
                  <a:prstGeom prst="downArrow">
                    <a:avLst>
                      <a:gd name="adj1" fmla="val 50000"/>
                      <a:gd name="adj2" fmla="val 25659"/>
                    </a:avLst>
                  </a:prstGeom>
                  <a:solidFill>
                    <a:srgbClr val="00FFFF"/>
                  </a:solidFill>
                  <a:ln w="9525">
                    <a:miter lim="800000"/>
                    <a:headEnd/>
                    <a:tailEnd/>
                  </a:ln>
                  <a:effectLst/>
                  <a:scene3d>
                    <a:camera prst="legacyObliqueTopLeft">
                      <a:rot lat="0" lon="18300000" rev="0"/>
                    </a:camera>
                    <a:lightRig rig="legacyFlat3" dir="t"/>
                  </a:scene3d>
                  <a:sp3d extrusionH="49200" prstMaterial="legacyMatte">
                    <a:bevelT w="13500" h="13500" prst="angle"/>
                    <a:bevelB w="13500" h="13500" prst="angle"/>
                    <a:extrusionClr>
                      <a:srgbClr val="00FFFF"/>
                    </a:extrusionClr>
                  </a:sp3d>
                </p:spPr>
                <p:txBody>
                  <a:bodyPr vert="eaVert"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61" name="Oval 7">
                    <a:extLst>
                      <a:ext uri="{FF2B5EF4-FFF2-40B4-BE49-F238E27FC236}">
                        <a16:creationId xmlns:a16="http://schemas.microsoft.com/office/drawing/2014/main" id="{02420EA8-9827-1EBC-859C-9EE925619E03}"/>
                      </a:ext>
                    </a:extLst>
                  </p:cNvPr>
                  <p:cNvSpPr>
                    <a:spLocks noChangeArrowheads="1"/>
                  </p:cNvSpPr>
                  <p:nvPr/>
                </p:nvSpPr>
                <p:spPr bwMode="auto">
                  <a:xfrm>
                    <a:off x="-3232337" y="-667259"/>
                    <a:ext cx="516434" cy="1272328"/>
                  </a:xfrm>
                  <a:prstGeom prst="ellipse">
                    <a:avLst/>
                  </a:prstGeom>
                  <a:solidFill>
                    <a:schemeClr val="bg2"/>
                  </a:solidFill>
                  <a:ln w="9525">
                    <a:round/>
                    <a:headEnd/>
                    <a:tailEnd/>
                  </a:ln>
                  <a:effectLst/>
                  <a:scene3d>
                    <a:camera prst="legacyPerspectiveFront">
                      <a:rot lat="300000" lon="18300000" rev="0"/>
                    </a:camera>
                    <a:lightRig rig="legacyFlat4" dir="t"/>
                  </a:scene3d>
                  <a:sp3d extrusionH="176200" prstMaterial="legacyMatte">
                    <a:bevelT w="13500" h="13500" prst="angle"/>
                    <a:bevelB w="13500" h="13500" prst="angle"/>
                    <a:extrusionClr>
                      <a:schemeClr val="bg2"/>
                    </a:extrusionClr>
                  </a:sp3d>
                </p:spPr>
                <p:txBody>
                  <a:bodyPr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62" name="Oval 5">
                    <a:extLst>
                      <a:ext uri="{FF2B5EF4-FFF2-40B4-BE49-F238E27FC236}">
                        <a16:creationId xmlns:a16="http://schemas.microsoft.com/office/drawing/2014/main" id="{B8842382-B434-0EC9-E68C-CFAEC5686D89}"/>
                      </a:ext>
                    </a:extLst>
                  </p:cNvPr>
                  <p:cNvSpPr>
                    <a:spLocks noChangeArrowheads="1"/>
                  </p:cNvSpPr>
                  <p:nvPr/>
                </p:nvSpPr>
                <p:spPr bwMode="auto">
                  <a:xfrm>
                    <a:off x="-3076061" y="-481010"/>
                    <a:ext cx="187324" cy="865048"/>
                  </a:xfrm>
                  <a:prstGeom prst="ellipse">
                    <a:avLst/>
                  </a:prstGeom>
                  <a:solidFill>
                    <a:srgbClr val="FF99CC"/>
                  </a:solidFill>
                  <a:ln w="9525">
                    <a:solidFill>
                      <a:schemeClr val="tx1"/>
                    </a:solid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63" name="Oval 8">
                    <a:extLst>
                      <a:ext uri="{FF2B5EF4-FFF2-40B4-BE49-F238E27FC236}">
                        <a16:creationId xmlns:a16="http://schemas.microsoft.com/office/drawing/2014/main" id="{B2023EEB-4C41-06DB-D2D9-3E8DF6B40ED5}"/>
                      </a:ext>
                    </a:extLst>
                  </p:cNvPr>
                  <p:cNvSpPr>
                    <a:spLocks noChangeArrowheads="1"/>
                  </p:cNvSpPr>
                  <p:nvPr/>
                </p:nvSpPr>
                <p:spPr bwMode="auto">
                  <a:xfrm>
                    <a:off x="-3091585" y="-667259"/>
                    <a:ext cx="516434" cy="1272328"/>
                  </a:xfrm>
                  <a:prstGeom prst="ellipse">
                    <a:avLst/>
                  </a:prstGeom>
                  <a:solidFill>
                    <a:srgbClr val="CCFFFF">
                      <a:alpha val="20000"/>
                    </a:srgbClr>
                  </a:solidFill>
                  <a:ln w="9525">
                    <a:round/>
                    <a:headEnd/>
                    <a:tailEnd/>
                  </a:ln>
                  <a:effectLst/>
                  <a:scene3d>
                    <a:camera prst="legacyPerspectiveFront">
                      <a:rot lat="300000" lon="18300000" rev="0"/>
                    </a:camera>
                    <a:lightRig rig="legacyFlat4" dir="t"/>
                  </a:scene3d>
                  <a:sp3d extrusionH="49200" prstMaterial="legacyMatte">
                    <a:bevelT w="13500" h="13500" prst="angle"/>
                    <a:bevelB w="13500" h="13500" prst="angle"/>
                    <a:extrusionClr>
                      <a:srgbClr val="CCFFFF"/>
                    </a:extrusionClr>
                  </a:sp3d>
                </p:spPr>
                <p:txBody>
                  <a:bodyPr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sp>
                <p:nvSpPr>
                  <p:cNvPr id="64" name="AutoShape 16">
                    <a:extLst>
                      <a:ext uri="{FF2B5EF4-FFF2-40B4-BE49-F238E27FC236}">
                        <a16:creationId xmlns:a16="http://schemas.microsoft.com/office/drawing/2014/main" id="{FE0703A1-7981-E618-8D3B-01A6FC06DBE9}"/>
                      </a:ext>
                    </a:extLst>
                  </p:cNvPr>
                  <p:cNvSpPr>
                    <a:spLocks noChangeArrowheads="1"/>
                  </p:cNvSpPr>
                  <p:nvPr/>
                </p:nvSpPr>
                <p:spPr bwMode="auto">
                  <a:xfrm>
                    <a:off x="-3397642" y="-1328918"/>
                    <a:ext cx="609205" cy="661659"/>
                  </a:xfrm>
                  <a:prstGeom prst="downArrow">
                    <a:avLst>
                      <a:gd name="adj1" fmla="val 50000"/>
                      <a:gd name="adj2" fmla="val 25659"/>
                    </a:avLst>
                  </a:prstGeom>
                  <a:solidFill>
                    <a:srgbClr val="00FFFF"/>
                  </a:solidFill>
                  <a:ln w="9525">
                    <a:miter lim="800000"/>
                    <a:headEnd/>
                    <a:tailEnd/>
                  </a:ln>
                  <a:effectLst/>
                  <a:scene3d>
                    <a:camera prst="legacyObliqueTopLeft">
                      <a:rot lat="0" lon="18300000" rev="0"/>
                    </a:camera>
                    <a:lightRig rig="legacyFlat3" dir="t"/>
                  </a:scene3d>
                  <a:sp3d extrusionH="49200" prstMaterial="legacyMatte">
                    <a:bevelT w="13500" h="13500" prst="angle"/>
                    <a:bevelB w="13500" h="13500" prst="angle"/>
                    <a:extrusionClr>
                      <a:srgbClr val="00FFFF"/>
                    </a:extrusionClr>
                  </a:sp3d>
                </p:spPr>
                <p:txBody>
                  <a:bodyPr vert="eaVert" wrap="none" anchor="ctr">
                    <a:flatTx/>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525"/>
                  </a:p>
                </p:txBody>
              </p:sp>
            </p:grpSp>
            <p:cxnSp>
              <p:nvCxnSpPr>
                <p:cNvPr id="50" name="Straight Connector 30">
                  <a:extLst>
                    <a:ext uri="{FF2B5EF4-FFF2-40B4-BE49-F238E27FC236}">
                      <a16:creationId xmlns:a16="http://schemas.microsoft.com/office/drawing/2014/main" id="{A7FBCD00-F7E6-2B7E-A712-DC2BA1A3C37B}"/>
                    </a:ext>
                  </a:extLst>
                </p:cNvPr>
                <p:cNvCxnSpPr/>
                <p:nvPr/>
              </p:nvCxnSpPr>
              <p:spPr>
                <a:xfrm>
                  <a:off x="4536489" y="3506680"/>
                  <a:ext cx="4220361" cy="938818"/>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600000" lon="0" rev="0"/>
                  </a:camera>
                  <a:lightRig rig="threePt" dir="t"/>
                </a:scene3d>
              </p:spPr>
              <p:style>
                <a:lnRef idx="3">
                  <a:schemeClr val="accent2"/>
                </a:lnRef>
                <a:fillRef idx="0">
                  <a:schemeClr val="accent2"/>
                </a:fillRef>
                <a:effectRef idx="2">
                  <a:schemeClr val="accent2"/>
                </a:effectRef>
                <a:fontRef idx="minor">
                  <a:schemeClr val="tx1"/>
                </a:fontRef>
              </p:style>
            </p:cxnSp>
            <p:cxnSp>
              <p:nvCxnSpPr>
                <p:cNvPr id="51" name="Straight Connector 19">
                  <a:extLst>
                    <a:ext uri="{FF2B5EF4-FFF2-40B4-BE49-F238E27FC236}">
                      <a16:creationId xmlns:a16="http://schemas.microsoft.com/office/drawing/2014/main" id="{F3168CB2-C9CB-FF81-0AA1-0B2A2024752C}"/>
                    </a:ext>
                  </a:extLst>
                </p:cNvPr>
                <p:cNvCxnSpPr>
                  <a:cxnSpLocks/>
                  <a:endCxn id="61" idx="2"/>
                </p:cNvCxnSpPr>
                <p:nvPr/>
              </p:nvCxnSpPr>
              <p:spPr>
                <a:xfrm flipH="1">
                  <a:off x="4222563" y="2557463"/>
                  <a:ext cx="2178238" cy="878542"/>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0" lon="2400000" rev="0"/>
                  </a:camera>
                  <a:lightRig rig="threePt" dir="t"/>
                </a:scene3d>
              </p:spPr>
              <p:style>
                <a:lnRef idx="3">
                  <a:schemeClr val="accent2"/>
                </a:lnRef>
                <a:fillRef idx="0">
                  <a:schemeClr val="accent2"/>
                </a:fillRef>
                <a:effectRef idx="2">
                  <a:schemeClr val="accent2"/>
                </a:effectRef>
                <a:fontRef idx="minor">
                  <a:schemeClr val="tx1"/>
                </a:fontRef>
              </p:style>
            </p:cxnSp>
            <p:cxnSp>
              <p:nvCxnSpPr>
                <p:cNvPr id="52" name="Connettore 2 40">
                  <a:extLst>
                    <a:ext uri="{FF2B5EF4-FFF2-40B4-BE49-F238E27FC236}">
                      <a16:creationId xmlns:a16="http://schemas.microsoft.com/office/drawing/2014/main" id="{47418A9A-4D8C-AAF8-3251-1A983C481788}"/>
                    </a:ext>
                  </a:extLst>
                </p:cNvPr>
                <p:cNvCxnSpPr>
                  <a:cxnSpLocks/>
                  <a:endCxn id="68" idx="1"/>
                </p:cNvCxnSpPr>
                <p:nvPr/>
              </p:nvCxnSpPr>
              <p:spPr>
                <a:xfrm>
                  <a:off x="3644455" y="2850148"/>
                  <a:ext cx="288965" cy="1360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Connettore 2 41">
                  <a:extLst>
                    <a:ext uri="{FF2B5EF4-FFF2-40B4-BE49-F238E27FC236}">
                      <a16:creationId xmlns:a16="http://schemas.microsoft.com/office/drawing/2014/main" id="{E044162B-8E14-8B57-6F74-3BF2D81B70A7}"/>
                    </a:ext>
                  </a:extLst>
                </p:cNvPr>
                <p:cNvCxnSpPr>
                  <a:cxnSpLocks/>
                  <a:endCxn id="61" idx="1"/>
                </p:cNvCxnSpPr>
                <p:nvPr/>
              </p:nvCxnSpPr>
              <p:spPr>
                <a:xfrm>
                  <a:off x="3644455" y="2850148"/>
                  <a:ext cx="653739" cy="1360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71" name="CasellaDiTesto 60">
                <a:extLst>
                  <a:ext uri="{FF2B5EF4-FFF2-40B4-BE49-F238E27FC236}">
                    <a16:creationId xmlns:a16="http://schemas.microsoft.com/office/drawing/2014/main" id="{391E512B-324F-F50A-04AE-81DF4084132E}"/>
                  </a:ext>
                </a:extLst>
              </p:cNvPr>
              <p:cNvSpPr txBox="1"/>
              <p:nvPr/>
            </p:nvSpPr>
            <p:spPr>
              <a:xfrm>
                <a:off x="3109768" y="2215177"/>
                <a:ext cx="1716710" cy="292388"/>
              </a:xfrm>
              <a:prstGeom prst="rect">
                <a:avLst/>
              </a:prstGeom>
              <a:noFill/>
            </p:spPr>
            <p:txBody>
              <a:bodyPr wrap="none" rtlCol="0">
                <a:spAutoFit/>
              </a:bodyPr>
              <a:lstStyle/>
              <a:p>
                <a:r>
                  <a:rPr lang="it-IT" sz="825" err="1"/>
                  <a:t>Multipass</a:t>
                </a:r>
                <a:r>
                  <a:rPr lang="it-IT" sz="825"/>
                  <a:t> </a:t>
                </a:r>
                <a:r>
                  <a:rPr lang="it-IT" sz="825" err="1"/>
                  <a:t>transmission</a:t>
                </a:r>
                <a:r>
                  <a:rPr lang="it-IT" sz="825"/>
                  <a:t> </a:t>
                </a:r>
              </a:p>
            </p:txBody>
          </p:sp>
          <p:sp>
            <p:nvSpPr>
              <p:cNvPr id="72" name="TextBox 71">
                <a:extLst>
                  <a:ext uri="{FF2B5EF4-FFF2-40B4-BE49-F238E27FC236}">
                    <a16:creationId xmlns:a16="http://schemas.microsoft.com/office/drawing/2014/main" id="{3857E8DB-A705-9A9A-781D-40630946C0D4}"/>
                  </a:ext>
                </a:extLst>
              </p:cNvPr>
              <p:cNvSpPr txBox="1"/>
              <p:nvPr/>
            </p:nvSpPr>
            <p:spPr>
              <a:xfrm>
                <a:off x="2732928" y="1058839"/>
                <a:ext cx="2143966" cy="1107996"/>
              </a:xfrm>
              <a:prstGeom prst="rect">
                <a:avLst/>
              </a:prstGeom>
              <a:noFill/>
            </p:spPr>
            <p:txBody>
              <a:bodyPr wrap="square" rtlCol="0">
                <a:spAutoFit/>
              </a:bodyPr>
              <a:lstStyle/>
              <a:p>
                <a:pPr algn="ctr"/>
                <a:r>
                  <a:rPr lang="en-IT" sz="1200" b="1"/>
                  <a:t>AMPLIFIER GEOMETRY</a:t>
                </a:r>
              </a:p>
              <a:p>
                <a:pPr algn="ctr"/>
                <a:r>
                  <a:rPr lang="en-IT" sz="1200" b="1"/>
                  <a:t>TRANSMISSION </a:t>
                </a:r>
              </a:p>
              <a:p>
                <a:pPr algn="ctr"/>
                <a:r>
                  <a:rPr lang="en-IT" sz="1200" b="1"/>
                  <a:t>VS. REFLECTION</a:t>
                </a:r>
              </a:p>
            </p:txBody>
          </p:sp>
          <p:grpSp>
            <p:nvGrpSpPr>
              <p:cNvPr id="73" name="Gruppo 61">
                <a:extLst>
                  <a:ext uri="{FF2B5EF4-FFF2-40B4-BE49-F238E27FC236}">
                    <a16:creationId xmlns:a16="http://schemas.microsoft.com/office/drawing/2014/main" id="{5DA61182-FA11-9EEE-27A9-FDB6D0270EFD}"/>
                  </a:ext>
                </a:extLst>
              </p:cNvPr>
              <p:cNvGrpSpPr/>
              <p:nvPr/>
            </p:nvGrpSpPr>
            <p:grpSpPr>
              <a:xfrm>
                <a:off x="2956131" y="4545761"/>
                <a:ext cx="1517034" cy="1445235"/>
                <a:chOff x="801687" y="3659568"/>
                <a:chExt cx="2382837" cy="2341182"/>
              </a:xfrm>
            </p:grpSpPr>
            <p:sp>
              <p:nvSpPr>
                <p:cNvPr id="74" name="Oval 123">
                  <a:extLst>
                    <a:ext uri="{FF2B5EF4-FFF2-40B4-BE49-F238E27FC236}">
                      <a16:creationId xmlns:a16="http://schemas.microsoft.com/office/drawing/2014/main" id="{B0F91CEC-E812-ADFE-FA54-055D12337F3B}"/>
                    </a:ext>
                  </a:extLst>
                </p:cNvPr>
                <p:cNvSpPr/>
                <p:nvPr/>
              </p:nvSpPr>
              <p:spPr>
                <a:xfrm>
                  <a:off x="1429234" y="4937100"/>
                  <a:ext cx="1263166" cy="1057300"/>
                </a:xfrm>
                <a:prstGeom prst="ellipse">
                  <a:avLst/>
                </a:prstGeom>
                <a:solidFill>
                  <a:schemeClr val="tx1">
                    <a:lumMod val="65000"/>
                    <a:lumOff val="35000"/>
                    <a:alpha val="88000"/>
                  </a:schemeClr>
                </a:solidFill>
                <a:ln w="34925">
                  <a:solidFill>
                    <a:srgbClr val="FFFFFF"/>
                  </a:solidFill>
                </a:ln>
                <a:effectLst>
                  <a:glow rad="63500">
                    <a:schemeClr val="accent4">
                      <a:satMod val="175000"/>
                      <a:alpha val="40000"/>
                    </a:schemeClr>
                  </a:glow>
                </a:effectLst>
                <a:scene3d>
                  <a:camera prst="perspectiveFront" fov="7200000">
                    <a:rot lat="17435194" lon="19824091" rev="1800000"/>
                  </a:camera>
                  <a:lightRig rig="glow" dir="t"/>
                </a:scene3d>
                <a:sp3d extrusionH="38100" prstMaterial="clear">
                  <a:bevelT w="6350" h="0" prst="softRound"/>
                  <a:bevelB w="38100" h="0" prst="softRound"/>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88"/>
                </a:p>
              </p:txBody>
            </p:sp>
            <p:sp>
              <p:nvSpPr>
                <p:cNvPr id="75" name="Ovale 63">
                  <a:extLst>
                    <a:ext uri="{FF2B5EF4-FFF2-40B4-BE49-F238E27FC236}">
                      <a16:creationId xmlns:a16="http://schemas.microsoft.com/office/drawing/2014/main" id="{02F8BBAD-D751-D18A-32E6-5E414AC0EEB4}"/>
                    </a:ext>
                  </a:extLst>
                </p:cNvPr>
                <p:cNvSpPr/>
                <p:nvPr/>
              </p:nvSpPr>
              <p:spPr>
                <a:xfrm>
                  <a:off x="1614488" y="5371306"/>
                  <a:ext cx="898996"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88"/>
                </a:p>
              </p:txBody>
            </p:sp>
            <p:sp>
              <p:nvSpPr>
                <p:cNvPr id="80" name="AutoShape 19">
                  <a:extLst>
                    <a:ext uri="{FF2B5EF4-FFF2-40B4-BE49-F238E27FC236}">
                      <a16:creationId xmlns:a16="http://schemas.microsoft.com/office/drawing/2014/main" id="{F8E40DD6-E7B9-34A0-7576-F812D1BCA9E8}"/>
                    </a:ext>
                  </a:extLst>
                </p:cNvPr>
                <p:cNvSpPr>
                  <a:spLocks noChangeArrowheads="1"/>
                </p:cNvSpPr>
                <p:nvPr/>
              </p:nvSpPr>
              <p:spPr bwMode="auto">
                <a:xfrm rot="3567544" flipH="1" flipV="1">
                  <a:off x="2330450" y="5146675"/>
                  <a:ext cx="842962" cy="865187"/>
                </a:xfrm>
                <a:prstGeom prst="downArrow">
                  <a:avLst>
                    <a:gd name="adj1" fmla="val 47492"/>
                    <a:gd name="adj2" fmla="val 28266"/>
                  </a:avLst>
                </a:prstGeom>
                <a:solidFill>
                  <a:srgbClr val="00FFFF"/>
                </a:solidFill>
                <a:ln w="9525">
                  <a:miter lim="800000"/>
                  <a:headEnd/>
                  <a:tailEnd/>
                </a:ln>
                <a:effectLst/>
                <a:scene3d>
                  <a:camera prst="legacyObliqueTopLeft">
                    <a:rot lat="4632309" lon="18993150" rev="19048772"/>
                  </a:camera>
                  <a:lightRig rig="legacyFlat3" dir="t"/>
                </a:scene3d>
                <a:sp3d extrusionH="49200" prstMaterial="legacyMatte">
                  <a:bevelT w="13500" h="0" prst="angle"/>
                  <a:bevelB w="12700" h="0" prst="angle"/>
                  <a:extrusionClr>
                    <a:srgbClr val="00FFFF"/>
                  </a:extrusionClr>
                </a:sp3d>
              </p:spPr>
              <p:txBody>
                <a:bodyPr vert="eaVert" wrap="none" anchor="ctr">
                  <a:flatTx/>
                </a:bodyPr>
                <a:lstStyle/>
                <a:p>
                  <a:endParaRPr lang="it-IT" sz="788"/>
                </a:p>
              </p:txBody>
            </p:sp>
            <p:sp>
              <p:nvSpPr>
                <p:cNvPr id="81" name="AutoShape 19">
                  <a:extLst>
                    <a:ext uri="{FF2B5EF4-FFF2-40B4-BE49-F238E27FC236}">
                      <a16:creationId xmlns:a16="http://schemas.microsoft.com/office/drawing/2014/main" id="{C6BAC697-BC03-F787-DA48-AAADDA1FA0A7}"/>
                    </a:ext>
                  </a:extLst>
                </p:cNvPr>
                <p:cNvSpPr>
                  <a:spLocks noChangeArrowheads="1"/>
                </p:cNvSpPr>
                <p:nvPr/>
              </p:nvSpPr>
              <p:spPr bwMode="auto">
                <a:xfrm rot="3567544" flipH="1" flipV="1">
                  <a:off x="812800" y="5127625"/>
                  <a:ext cx="842962" cy="865187"/>
                </a:xfrm>
                <a:prstGeom prst="downArrow">
                  <a:avLst>
                    <a:gd name="adj1" fmla="val 47492"/>
                    <a:gd name="adj2" fmla="val 28266"/>
                  </a:avLst>
                </a:prstGeom>
                <a:solidFill>
                  <a:srgbClr val="00FFFF"/>
                </a:solidFill>
                <a:ln w="9525">
                  <a:miter lim="800000"/>
                  <a:headEnd/>
                  <a:tailEnd/>
                </a:ln>
                <a:effectLst/>
                <a:scene3d>
                  <a:camera prst="legacyObliqueTopLeft">
                    <a:rot lat="4632309" lon="18993150" rev="19048772"/>
                  </a:camera>
                  <a:lightRig rig="legacyFlat3" dir="t"/>
                </a:scene3d>
                <a:sp3d extrusionH="49200" prstMaterial="legacyMatte">
                  <a:bevelT w="13500" h="0" prst="angle"/>
                  <a:bevelB w="12700" h="0" prst="angle"/>
                  <a:extrusionClr>
                    <a:srgbClr val="00FFFF"/>
                  </a:extrusionClr>
                </a:sp3d>
              </p:spPr>
              <p:txBody>
                <a:bodyPr vert="eaVert" wrap="none" anchor="ctr">
                  <a:flatTx/>
                </a:bodyPr>
                <a:lstStyle/>
                <a:p>
                  <a:endParaRPr lang="it-IT" sz="788"/>
                </a:p>
              </p:txBody>
            </p:sp>
            <p:sp>
              <p:nvSpPr>
                <p:cNvPr id="82" name="Oval 123">
                  <a:extLst>
                    <a:ext uri="{FF2B5EF4-FFF2-40B4-BE49-F238E27FC236}">
                      <a16:creationId xmlns:a16="http://schemas.microsoft.com/office/drawing/2014/main" id="{257803CA-57D8-2CA2-D75D-C82FB49D8FDF}"/>
                    </a:ext>
                  </a:extLst>
                </p:cNvPr>
                <p:cNvSpPr/>
                <p:nvPr/>
              </p:nvSpPr>
              <p:spPr>
                <a:xfrm>
                  <a:off x="1613384" y="4867250"/>
                  <a:ext cx="900100" cy="937904"/>
                </a:xfrm>
                <a:prstGeom prst="ellipse">
                  <a:avLst/>
                </a:prstGeom>
                <a:solidFill>
                  <a:srgbClr val="B80EAC">
                    <a:alpha val="43922"/>
                  </a:srgbClr>
                </a:solidFill>
                <a:ln w="34925">
                  <a:solidFill>
                    <a:srgbClr val="FFFFFF"/>
                  </a:solidFill>
                </a:ln>
                <a:effectLst>
                  <a:glow rad="63500">
                    <a:schemeClr val="accent4">
                      <a:satMod val="175000"/>
                      <a:alpha val="40000"/>
                    </a:schemeClr>
                  </a:glow>
                </a:effectLst>
                <a:scene3d>
                  <a:camera prst="perspectiveFront" fov="7200000">
                    <a:rot lat="17188399" lon="19283667" rev="2350156"/>
                  </a:camera>
                  <a:lightRig rig="glow" dir="t"/>
                </a:scene3d>
                <a:sp3d extrusionH="38100" contourW="63500" prstMaterial="clear">
                  <a:bevelT w="38100" h="38100" prst="softRound"/>
                  <a:bevelB w="381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88"/>
                </a:p>
              </p:txBody>
            </p:sp>
            <p:sp>
              <p:nvSpPr>
                <p:cNvPr id="86" name="Oval 123">
                  <a:extLst>
                    <a:ext uri="{FF2B5EF4-FFF2-40B4-BE49-F238E27FC236}">
                      <a16:creationId xmlns:a16="http://schemas.microsoft.com/office/drawing/2014/main" id="{4217BF4D-3496-5AAE-60D4-DD68BEA2AD40}"/>
                    </a:ext>
                  </a:extLst>
                </p:cNvPr>
                <p:cNvSpPr/>
                <p:nvPr/>
              </p:nvSpPr>
              <p:spPr>
                <a:xfrm rot="14172063">
                  <a:off x="2785105" y="3820116"/>
                  <a:ext cx="329156" cy="234316"/>
                </a:xfrm>
                <a:prstGeom prst="ellipse">
                  <a:avLst/>
                </a:prstGeom>
                <a:solidFill>
                  <a:schemeClr val="tx2">
                    <a:lumMod val="40000"/>
                    <a:lumOff val="60000"/>
                    <a:alpha val="44000"/>
                  </a:schemeClr>
                </a:solidFill>
                <a:ln w="34925">
                  <a:solidFill>
                    <a:srgbClr val="FFFFFF"/>
                  </a:solidFill>
                </a:ln>
                <a:effectLst>
                  <a:glow rad="63500">
                    <a:schemeClr val="accent1">
                      <a:satMod val="175000"/>
                      <a:alpha val="40000"/>
                    </a:schemeClr>
                  </a:glow>
                </a:effectLst>
                <a:scene3d>
                  <a:camera prst="perspectiveFront" fov="7200000">
                    <a:rot lat="17188399" lon="19283667" rev="2350156"/>
                  </a:camera>
                  <a:lightRig rig="glow" dir="t"/>
                </a:scene3d>
                <a:sp3d extrusionH="38100" contourW="38100" prstMaterial="clear">
                  <a:bevelT w="38100" h="38100" prst="softRound"/>
                  <a:bevelB w="38100" h="38100" prst="softRound"/>
                  <a:extrusionClr>
                    <a:srgbClr val="00B0F0"/>
                  </a:extrusionClr>
                  <a:contourClr>
                    <a:schemeClr val="tx1">
                      <a:lumMod val="85000"/>
                      <a:lumOff val="1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88"/>
                </a:p>
              </p:txBody>
            </p:sp>
            <p:cxnSp>
              <p:nvCxnSpPr>
                <p:cNvPr id="87" name="Straight Connector 54">
                  <a:extLst>
                    <a:ext uri="{FF2B5EF4-FFF2-40B4-BE49-F238E27FC236}">
                      <a16:creationId xmlns:a16="http://schemas.microsoft.com/office/drawing/2014/main" id="{6E81001C-DFD6-76CA-0CC2-28985CBB4C92}"/>
                    </a:ext>
                  </a:extLst>
                </p:cNvPr>
                <p:cNvCxnSpPr/>
                <p:nvPr/>
              </p:nvCxnSpPr>
              <p:spPr>
                <a:xfrm flipH="1" flipV="1">
                  <a:off x="1088440" y="3969329"/>
                  <a:ext cx="933450" cy="1381125"/>
                </a:xfrm>
                <a:prstGeom prst="line">
                  <a:avLst/>
                </a:prstGeom>
                <a:ln>
                  <a:solidFill>
                    <a:schemeClr val="accent3">
                      <a:alpha val="10000"/>
                    </a:schemeClr>
                  </a:solidFill>
                </a:ln>
                <a:effectLst>
                  <a:glow rad="1397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88" name="Chevron 83">
                  <a:extLst>
                    <a:ext uri="{FF2B5EF4-FFF2-40B4-BE49-F238E27FC236}">
                      <a16:creationId xmlns:a16="http://schemas.microsoft.com/office/drawing/2014/main" id="{1ED8EDBB-B4CA-309A-A038-E0F90F892659}"/>
                    </a:ext>
                  </a:extLst>
                </p:cNvPr>
                <p:cNvSpPr/>
                <p:nvPr/>
              </p:nvSpPr>
              <p:spPr>
                <a:xfrm rot="4825917">
                  <a:off x="1590439" y="4007276"/>
                  <a:ext cx="537402" cy="139677"/>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sz="788"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0" name="Chevron 76">
                  <a:extLst>
                    <a:ext uri="{FF2B5EF4-FFF2-40B4-BE49-F238E27FC236}">
                      <a16:creationId xmlns:a16="http://schemas.microsoft.com/office/drawing/2014/main" id="{14EE105D-6098-0BC5-94D8-6B7D07C9FEC0}"/>
                    </a:ext>
                  </a:extLst>
                </p:cNvPr>
                <p:cNvSpPr/>
                <p:nvPr/>
              </p:nvSpPr>
              <p:spPr>
                <a:xfrm rot="16762764">
                  <a:off x="2005059" y="3935619"/>
                  <a:ext cx="537402" cy="14873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sz="788"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cxnSp>
              <p:nvCxnSpPr>
                <p:cNvPr id="92" name="Straight Connector 54">
                  <a:extLst>
                    <a:ext uri="{FF2B5EF4-FFF2-40B4-BE49-F238E27FC236}">
                      <a16:creationId xmlns:a16="http://schemas.microsoft.com/office/drawing/2014/main" id="{5BD87574-6AE7-E0D3-B9F7-EBC0CC266B97}"/>
                    </a:ext>
                  </a:extLst>
                </p:cNvPr>
                <p:cNvCxnSpPr/>
                <p:nvPr/>
              </p:nvCxnSpPr>
              <p:spPr>
                <a:xfrm flipV="1">
                  <a:off x="2040943" y="3969329"/>
                  <a:ext cx="895347" cy="1381128"/>
                </a:xfrm>
                <a:prstGeom prst="line">
                  <a:avLst/>
                </a:prstGeom>
                <a:ln>
                  <a:solidFill>
                    <a:schemeClr val="accent3">
                      <a:alpha val="10000"/>
                    </a:schemeClr>
                  </a:solidFill>
                </a:ln>
                <a:effectLst>
                  <a:glow rad="1397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93" name="Straight Connector 54">
                  <a:extLst>
                    <a:ext uri="{FF2B5EF4-FFF2-40B4-BE49-F238E27FC236}">
                      <a16:creationId xmlns:a16="http://schemas.microsoft.com/office/drawing/2014/main" id="{6A365E59-FF4F-4FC7-E4F8-BF9B8D932C48}"/>
                    </a:ext>
                  </a:extLst>
                </p:cNvPr>
                <p:cNvCxnSpPr/>
                <p:nvPr/>
              </p:nvCxnSpPr>
              <p:spPr>
                <a:xfrm>
                  <a:off x="2660065" y="3912179"/>
                  <a:ext cx="323850" cy="47626"/>
                </a:xfrm>
                <a:prstGeom prst="line">
                  <a:avLst/>
                </a:prstGeom>
                <a:ln>
                  <a:solidFill>
                    <a:schemeClr val="accent3">
                      <a:alpha val="10000"/>
                    </a:schemeClr>
                  </a:solidFill>
                </a:ln>
                <a:effectLst>
                  <a:glow rad="1397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94" name="Straight Connector 54">
                  <a:extLst>
                    <a:ext uri="{FF2B5EF4-FFF2-40B4-BE49-F238E27FC236}">
                      <a16:creationId xmlns:a16="http://schemas.microsoft.com/office/drawing/2014/main" id="{30939CBD-1A0C-B820-9BD8-02931F498C3C}"/>
                    </a:ext>
                  </a:extLst>
                </p:cNvPr>
                <p:cNvCxnSpPr/>
                <p:nvPr/>
              </p:nvCxnSpPr>
              <p:spPr>
                <a:xfrm flipV="1">
                  <a:off x="2059990" y="3921704"/>
                  <a:ext cx="619125" cy="1381125"/>
                </a:xfrm>
                <a:prstGeom prst="line">
                  <a:avLst/>
                </a:prstGeom>
                <a:ln>
                  <a:solidFill>
                    <a:schemeClr val="accent3">
                      <a:alpha val="10000"/>
                    </a:schemeClr>
                  </a:solidFill>
                </a:ln>
                <a:effectLst>
                  <a:glow rad="1397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95" name="Straight Connector 54">
                  <a:extLst>
                    <a:ext uri="{FF2B5EF4-FFF2-40B4-BE49-F238E27FC236}">
                      <a16:creationId xmlns:a16="http://schemas.microsoft.com/office/drawing/2014/main" id="{7F0031F6-9C78-AB8A-46A0-012F3AFF72F7}"/>
                    </a:ext>
                  </a:extLst>
                </p:cNvPr>
                <p:cNvCxnSpPr/>
                <p:nvPr/>
              </p:nvCxnSpPr>
              <p:spPr>
                <a:xfrm flipH="1" flipV="1">
                  <a:off x="1498016" y="3969330"/>
                  <a:ext cx="504824" cy="1362074"/>
                </a:xfrm>
                <a:prstGeom prst="line">
                  <a:avLst/>
                </a:prstGeom>
                <a:ln>
                  <a:solidFill>
                    <a:schemeClr val="accent3">
                      <a:alpha val="10000"/>
                    </a:schemeClr>
                  </a:solidFill>
                </a:ln>
                <a:effectLst>
                  <a:glow rad="1397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96" name="Straight Connector 19">
                  <a:extLst>
                    <a:ext uri="{FF2B5EF4-FFF2-40B4-BE49-F238E27FC236}">
                      <a16:creationId xmlns:a16="http://schemas.microsoft.com/office/drawing/2014/main" id="{ADC03A72-4A1B-43FC-B454-464B22A09652}"/>
                    </a:ext>
                  </a:extLst>
                </p:cNvPr>
                <p:cNvCxnSpPr/>
                <p:nvPr/>
              </p:nvCxnSpPr>
              <p:spPr>
                <a:xfrm>
                  <a:off x="1757894" y="3659568"/>
                  <a:ext cx="296416" cy="1592560"/>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0" lon="2400000" rev="0"/>
                  </a:camera>
                  <a:lightRig rig="threePt" dir="t"/>
                </a:scene3d>
              </p:spPr>
              <p:style>
                <a:lnRef idx="3">
                  <a:schemeClr val="accent2"/>
                </a:lnRef>
                <a:fillRef idx="0">
                  <a:schemeClr val="accent2"/>
                </a:fillRef>
                <a:effectRef idx="2">
                  <a:schemeClr val="accent2"/>
                </a:effectRef>
                <a:fontRef idx="minor">
                  <a:schemeClr val="tx1"/>
                </a:fontRef>
              </p:style>
            </p:cxnSp>
            <p:cxnSp>
              <p:nvCxnSpPr>
                <p:cNvPr id="97" name="Straight Connector 19">
                  <a:extLst>
                    <a:ext uri="{FF2B5EF4-FFF2-40B4-BE49-F238E27FC236}">
                      <a16:creationId xmlns:a16="http://schemas.microsoft.com/office/drawing/2014/main" id="{E9994EAD-913D-1861-B932-4D92FDD4EA07}"/>
                    </a:ext>
                  </a:extLst>
                </p:cNvPr>
                <p:cNvCxnSpPr/>
                <p:nvPr/>
              </p:nvCxnSpPr>
              <p:spPr>
                <a:xfrm flipH="1">
                  <a:off x="1973918" y="3659568"/>
                  <a:ext cx="432048" cy="1656184"/>
                </a:xfrm>
                <a:prstGeom prst="line">
                  <a:avLst/>
                </a:prstGeom>
                <a:ln>
                  <a:solidFill>
                    <a:schemeClr val="accent2">
                      <a:alpha val="10000"/>
                    </a:schemeClr>
                  </a:solid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0" lon="2400000" rev="0"/>
                  </a:camera>
                  <a:lightRig rig="threePt" dir="t"/>
                </a:scene3d>
              </p:spPr>
              <p:style>
                <a:lnRef idx="3">
                  <a:schemeClr val="accent2"/>
                </a:lnRef>
                <a:fillRef idx="0">
                  <a:schemeClr val="accent2"/>
                </a:fillRef>
                <a:effectRef idx="2">
                  <a:schemeClr val="accent2"/>
                </a:effectRef>
                <a:fontRef idx="minor">
                  <a:schemeClr val="tx1"/>
                </a:fontRef>
              </p:style>
            </p:cxnSp>
            <p:cxnSp>
              <p:nvCxnSpPr>
                <p:cNvPr id="98" name="Connettore 2 86">
                  <a:extLst>
                    <a:ext uri="{FF2B5EF4-FFF2-40B4-BE49-F238E27FC236}">
                      <a16:creationId xmlns:a16="http://schemas.microsoft.com/office/drawing/2014/main" id="{0F03DE17-E3EB-4C77-9871-45D9ED8EECFB}"/>
                    </a:ext>
                  </a:extLst>
                </p:cNvPr>
                <p:cNvCxnSpPr/>
                <p:nvPr/>
              </p:nvCxnSpPr>
              <p:spPr>
                <a:xfrm>
                  <a:off x="1117015" y="4131254"/>
                  <a:ext cx="266700" cy="3524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87">
                  <a:extLst>
                    <a:ext uri="{FF2B5EF4-FFF2-40B4-BE49-F238E27FC236}">
                      <a16:creationId xmlns:a16="http://schemas.microsoft.com/office/drawing/2014/main" id="{C38BBCA9-C2B7-923F-2303-6090D18893FB}"/>
                    </a:ext>
                  </a:extLst>
                </p:cNvPr>
                <p:cNvCxnSpPr/>
                <p:nvPr/>
              </p:nvCxnSpPr>
              <p:spPr>
                <a:xfrm flipH="1" flipV="1">
                  <a:off x="1183691" y="4074105"/>
                  <a:ext cx="257174" cy="37147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00" name="Gruppo 104">
                  <a:extLst>
                    <a:ext uri="{FF2B5EF4-FFF2-40B4-BE49-F238E27FC236}">
                      <a16:creationId xmlns:a16="http://schemas.microsoft.com/office/drawing/2014/main" id="{D263CEFE-730E-193C-B6D1-161050248A15}"/>
                    </a:ext>
                  </a:extLst>
                </p:cNvPr>
                <p:cNvGrpSpPr/>
                <p:nvPr/>
              </p:nvGrpSpPr>
              <p:grpSpPr>
                <a:xfrm rot="861620">
                  <a:off x="1412290" y="3997906"/>
                  <a:ext cx="323850" cy="409574"/>
                  <a:chOff x="4248150" y="4829176"/>
                  <a:chExt cx="323850" cy="409574"/>
                </a:xfrm>
              </p:grpSpPr>
              <p:cxnSp>
                <p:nvCxnSpPr>
                  <p:cNvPr id="111" name="Connettore 2 99">
                    <a:extLst>
                      <a:ext uri="{FF2B5EF4-FFF2-40B4-BE49-F238E27FC236}">
                        <a16:creationId xmlns:a16="http://schemas.microsoft.com/office/drawing/2014/main" id="{C6C70E67-437E-DD16-A561-1D1881DCBD96}"/>
                      </a:ext>
                    </a:extLst>
                  </p:cNvPr>
                  <p:cNvCxnSpPr/>
                  <p:nvPr/>
                </p:nvCxnSpPr>
                <p:spPr>
                  <a:xfrm>
                    <a:off x="4248150" y="4886325"/>
                    <a:ext cx="266700" cy="3524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2" name="Connettore 2 100">
                    <a:extLst>
                      <a:ext uri="{FF2B5EF4-FFF2-40B4-BE49-F238E27FC236}">
                        <a16:creationId xmlns:a16="http://schemas.microsoft.com/office/drawing/2014/main" id="{001646C6-3A4B-E72B-6524-C0CDE41AEBC6}"/>
                      </a:ext>
                    </a:extLst>
                  </p:cNvPr>
                  <p:cNvCxnSpPr/>
                  <p:nvPr/>
                </p:nvCxnSpPr>
                <p:spPr>
                  <a:xfrm flipH="1" flipV="1">
                    <a:off x="4314826" y="4829176"/>
                    <a:ext cx="257174" cy="37147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1" name="Gruppo 105">
                  <a:extLst>
                    <a:ext uri="{FF2B5EF4-FFF2-40B4-BE49-F238E27FC236}">
                      <a16:creationId xmlns:a16="http://schemas.microsoft.com/office/drawing/2014/main" id="{AAB045D9-4958-6B74-33B3-CE025F6498FF}"/>
                    </a:ext>
                  </a:extLst>
                </p:cNvPr>
                <p:cNvGrpSpPr/>
                <p:nvPr/>
              </p:nvGrpSpPr>
              <p:grpSpPr>
                <a:xfrm rot="3835472">
                  <a:off x="2574340" y="4083630"/>
                  <a:ext cx="323850" cy="409574"/>
                  <a:chOff x="4248150" y="4829176"/>
                  <a:chExt cx="323850" cy="409574"/>
                </a:xfrm>
              </p:grpSpPr>
              <p:cxnSp>
                <p:nvCxnSpPr>
                  <p:cNvPr id="109" name="Connettore 2 97">
                    <a:extLst>
                      <a:ext uri="{FF2B5EF4-FFF2-40B4-BE49-F238E27FC236}">
                        <a16:creationId xmlns:a16="http://schemas.microsoft.com/office/drawing/2014/main" id="{4EA18020-C195-80BA-9EE6-C1F9AA5371A2}"/>
                      </a:ext>
                    </a:extLst>
                  </p:cNvPr>
                  <p:cNvCxnSpPr/>
                  <p:nvPr/>
                </p:nvCxnSpPr>
                <p:spPr>
                  <a:xfrm>
                    <a:off x="4248150" y="4886325"/>
                    <a:ext cx="266700" cy="3524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0" name="Connettore 2 98">
                    <a:extLst>
                      <a:ext uri="{FF2B5EF4-FFF2-40B4-BE49-F238E27FC236}">
                        <a16:creationId xmlns:a16="http://schemas.microsoft.com/office/drawing/2014/main" id="{9A76521D-6ABC-3F9A-ED0A-98C3BDBD2B9C}"/>
                      </a:ext>
                    </a:extLst>
                  </p:cNvPr>
                  <p:cNvCxnSpPr/>
                  <p:nvPr/>
                </p:nvCxnSpPr>
                <p:spPr>
                  <a:xfrm flipH="1" flipV="1">
                    <a:off x="4314826" y="4829176"/>
                    <a:ext cx="257174" cy="37147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2" name="Gruppo 108">
                  <a:extLst>
                    <a:ext uri="{FF2B5EF4-FFF2-40B4-BE49-F238E27FC236}">
                      <a16:creationId xmlns:a16="http://schemas.microsoft.com/office/drawing/2014/main" id="{505C755A-73F4-0FAB-1407-3E304AD23E08}"/>
                    </a:ext>
                  </a:extLst>
                </p:cNvPr>
                <p:cNvGrpSpPr/>
                <p:nvPr/>
              </p:nvGrpSpPr>
              <p:grpSpPr>
                <a:xfrm rot="3835472">
                  <a:off x="2402890" y="3988380"/>
                  <a:ext cx="323850" cy="409574"/>
                  <a:chOff x="4248150" y="4829176"/>
                  <a:chExt cx="323850" cy="409574"/>
                </a:xfrm>
              </p:grpSpPr>
              <p:cxnSp>
                <p:nvCxnSpPr>
                  <p:cNvPr id="107" name="Connettore 2 95">
                    <a:extLst>
                      <a:ext uri="{FF2B5EF4-FFF2-40B4-BE49-F238E27FC236}">
                        <a16:creationId xmlns:a16="http://schemas.microsoft.com/office/drawing/2014/main" id="{D0EF84D0-88E0-1568-54DF-3A75DA10250A}"/>
                      </a:ext>
                    </a:extLst>
                  </p:cNvPr>
                  <p:cNvCxnSpPr/>
                  <p:nvPr/>
                </p:nvCxnSpPr>
                <p:spPr>
                  <a:xfrm>
                    <a:off x="4248150" y="4886325"/>
                    <a:ext cx="266700" cy="3524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8" name="Connettore 2 96">
                    <a:extLst>
                      <a:ext uri="{FF2B5EF4-FFF2-40B4-BE49-F238E27FC236}">
                        <a16:creationId xmlns:a16="http://schemas.microsoft.com/office/drawing/2014/main" id="{BA521AE3-53D7-B095-3336-CE71598FF359}"/>
                      </a:ext>
                    </a:extLst>
                  </p:cNvPr>
                  <p:cNvCxnSpPr/>
                  <p:nvPr/>
                </p:nvCxnSpPr>
                <p:spPr>
                  <a:xfrm flipH="1" flipV="1">
                    <a:off x="4314826" y="4829176"/>
                    <a:ext cx="257174" cy="37147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04" name="Oval 123">
                  <a:extLst>
                    <a:ext uri="{FF2B5EF4-FFF2-40B4-BE49-F238E27FC236}">
                      <a16:creationId xmlns:a16="http://schemas.microsoft.com/office/drawing/2014/main" id="{A0565AE8-87B6-5410-10FF-7B7C2CC3309F}"/>
                    </a:ext>
                  </a:extLst>
                </p:cNvPr>
                <p:cNvSpPr/>
                <p:nvPr/>
              </p:nvSpPr>
              <p:spPr>
                <a:xfrm rot="9059864">
                  <a:off x="2526597" y="3743511"/>
                  <a:ext cx="336904" cy="234316"/>
                </a:xfrm>
                <a:prstGeom prst="ellipse">
                  <a:avLst/>
                </a:prstGeom>
                <a:solidFill>
                  <a:schemeClr val="tx2">
                    <a:lumMod val="40000"/>
                    <a:lumOff val="60000"/>
                    <a:alpha val="44000"/>
                  </a:schemeClr>
                </a:solidFill>
                <a:ln w="34925">
                  <a:solidFill>
                    <a:srgbClr val="FFFFFF"/>
                  </a:solidFill>
                </a:ln>
                <a:effectLst>
                  <a:glow rad="63500">
                    <a:schemeClr val="accent1">
                      <a:satMod val="175000"/>
                      <a:alpha val="40000"/>
                    </a:schemeClr>
                  </a:glow>
                </a:effectLst>
                <a:scene3d>
                  <a:camera prst="perspectiveFront" fov="7200000">
                    <a:rot lat="17188399" lon="19283667" rev="2350156"/>
                  </a:camera>
                  <a:lightRig rig="glow" dir="t"/>
                </a:scene3d>
                <a:sp3d extrusionH="38100" contourW="38100" prstMaterial="clear">
                  <a:bevelT w="38100" h="38100" prst="softRound"/>
                  <a:bevelB w="38100" h="38100" prst="softRound"/>
                  <a:extrusionClr>
                    <a:srgbClr val="00B0F0"/>
                  </a:extrusionClr>
                  <a:contourClr>
                    <a:schemeClr val="tx1">
                      <a:lumMod val="85000"/>
                      <a:lumOff val="1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88"/>
                </a:p>
              </p:txBody>
            </p:sp>
            <p:sp>
              <p:nvSpPr>
                <p:cNvPr id="105" name="Oval 123">
                  <a:extLst>
                    <a:ext uri="{FF2B5EF4-FFF2-40B4-BE49-F238E27FC236}">
                      <a16:creationId xmlns:a16="http://schemas.microsoft.com/office/drawing/2014/main" id="{D8EED189-3653-E904-DEF9-2D79C69BAEBA}"/>
                    </a:ext>
                  </a:extLst>
                </p:cNvPr>
                <p:cNvSpPr/>
                <p:nvPr/>
              </p:nvSpPr>
              <p:spPr>
                <a:xfrm rot="9549926">
                  <a:off x="1299777" y="3842571"/>
                  <a:ext cx="336904" cy="234316"/>
                </a:xfrm>
                <a:prstGeom prst="ellipse">
                  <a:avLst/>
                </a:prstGeom>
                <a:solidFill>
                  <a:schemeClr val="tx2">
                    <a:lumMod val="40000"/>
                    <a:lumOff val="60000"/>
                    <a:alpha val="44000"/>
                  </a:schemeClr>
                </a:solidFill>
                <a:ln w="34925">
                  <a:solidFill>
                    <a:srgbClr val="FFFFFF"/>
                  </a:solidFill>
                </a:ln>
                <a:effectLst>
                  <a:glow rad="63500">
                    <a:schemeClr val="accent1">
                      <a:satMod val="175000"/>
                      <a:alpha val="40000"/>
                    </a:schemeClr>
                  </a:glow>
                </a:effectLst>
                <a:scene3d>
                  <a:camera prst="perspectiveFront" fov="7200000">
                    <a:rot lat="17188399" lon="19283667" rev="2350156"/>
                  </a:camera>
                  <a:lightRig rig="glow" dir="t"/>
                </a:scene3d>
                <a:sp3d extrusionH="38100" contourW="38100" prstMaterial="clear">
                  <a:bevelT w="38100" h="38100" prst="softRound"/>
                  <a:bevelB w="38100" h="38100" prst="softRound"/>
                  <a:extrusionClr>
                    <a:srgbClr val="00B0F0"/>
                  </a:extrusionClr>
                  <a:contourClr>
                    <a:schemeClr val="tx1">
                      <a:lumMod val="85000"/>
                      <a:lumOff val="1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88"/>
                </a:p>
              </p:txBody>
            </p:sp>
          </p:grpSp>
          <p:sp>
            <p:nvSpPr>
              <p:cNvPr id="113" name="CasellaDiTesto 101">
                <a:extLst>
                  <a:ext uri="{FF2B5EF4-FFF2-40B4-BE49-F238E27FC236}">
                    <a16:creationId xmlns:a16="http://schemas.microsoft.com/office/drawing/2014/main" id="{1350141D-D4A3-E78A-C1A5-656E7B770A5C}"/>
                  </a:ext>
                </a:extLst>
              </p:cNvPr>
              <p:cNvSpPr txBox="1"/>
              <p:nvPr/>
            </p:nvSpPr>
            <p:spPr>
              <a:xfrm>
                <a:off x="3265368" y="3959885"/>
                <a:ext cx="1496564" cy="292388"/>
              </a:xfrm>
              <a:prstGeom prst="rect">
                <a:avLst/>
              </a:prstGeom>
              <a:noFill/>
            </p:spPr>
            <p:txBody>
              <a:bodyPr wrap="none" rtlCol="0">
                <a:spAutoFit/>
              </a:bodyPr>
              <a:lstStyle/>
              <a:p>
                <a:r>
                  <a:rPr lang="it-IT" sz="825" err="1"/>
                  <a:t>Multipass</a:t>
                </a:r>
                <a:r>
                  <a:rPr lang="it-IT" sz="825"/>
                  <a:t> </a:t>
                </a:r>
                <a:r>
                  <a:rPr lang="it-IT" sz="825" err="1"/>
                  <a:t>reflection</a:t>
                </a:r>
                <a:r>
                  <a:rPr lang="it-IT" sz="825"/>
                  <a:t> </a:t>
                </a:r>
              </a:p>
            </p:txBody>
          </p:sp>
          <p:sp>
            <p:nvSpPr>
              <p:cNvPr id="119" name="Rectangle 118">
                <a:extLst>
                  <a:ext uri="{FF2B5EF4-FFF2-40B4-BE49-F238E27FC236}">
                    <a16:creationId xmlns:a16="http://schemas.microsoft.com/office/drawing/2014/main" id="{03A36BA1-B1EC-A00F-6474-099031C42A43}"/>
                  </a:ext>
                </a:extLst>
              </p:cNvPr>
              <p:cNvSpPr/>
              <p:nvPr/>
            </p:nvSpPr>
            <p:spPr>
              <a:xfrm>
                <a:off x="2665755" y="989686"/>
                <a:ext cx="2464159" cy="5371728"/>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36" name="TextBox 135">
              <a:extLst>
                <a:ext uri="{FF2B5EF4-FFF2-40B4-BE49-F238E27FC236}">
                  <a16:creationId xmlns:a16="http://schemas.microsoft.com/office/drawing/2014/main" id="{20336250-F701-4922-1922-A910EC898A03}"/>
                </a:ext>
              </a:extLst>
            </p:cNvPr>
            <p:cNvSpPr txBox="1"/>
            <p:nvPr/>
          </p:nvSpPr>
          <p:spPr>
            <a:xfrm>
              <a:off x="2989064" y="5929203"/>
              <a:ext cx="1928307" cy="338555"/>
            </a:xfrm>
            <a:prstGeom prst="rect">
              <a:avLst/>
            </a:prstGeom>
            <a:noFill/>
          </p:spPr>
          <p:txBody>
            <a:bodyPr wrap="none" rtlCol="0">
              <a:spAutoFit/>
            </a:bodyPr>
            <a:lstStyle/>
            <a:p>
              <a:r>
                <a:rPr lang="en-IT" sz="1050" b="1"/>
                <a:t>Prototyping needed</a:t>
              </a:r>
            </a:p>
          </p:txBody>
        </p:sp>
      </p:grpSp>
      <p:grpSp>
        <p:nvGrpSpPr>
          <p:cNvPr id="141" name="Group 140">
            <a:extLst>
              <a:ext uri="{FF2B5EF4-FFF2-40B4-BE49-F238E27FC236}">
                <a16:creationId xmlns:a16="http://schemas.microsoft.com/office/drawing/2014/main" id="{926137DC-8FB3-3D33-8FE8-091E5B025B37}"/>
              </a:ext>
            </a:extLst>
          </p:cNvPr>
          <p:cNvGrpSpPr/>
          <p:nvPr/>
        </p:nvGrpSpPr>
        <p:grpSpPr>
          <a:xfrm>
            <a:off x="5595234" y="725245"/>
            <a:ext cx="1598654" cy="4028796"/>
            <a:chOff x="7460311" y="989686"/>
            <a:chExt cx="2131539" cy="5371728"/>
          </a:xfrm>
        </p:grpSpPr>
        <p:grpSp>
          <p:nvGrpSpPr>
            <p:cNvPr id="133" name="Group 132">
              <a:extLst>
                <a:ext uri="{FF2B5EF4-FFF2-40B4-BE49-F238E27FC236}">
                  <a16:creationId xmlns:a16="http://schemas.microsoft.com/office/drawing/2014/main" id="{6E1CB1EA-3D33-F6AD-6A48-2C0A32A17D01}"/>
                </a:ext>
              </a:extLst>
            </p:cNvPr>
            <p:cNvGrpSpPr/>
            <p:nvPr/>
          </p:nvGrpSpPr>
          <p:grpSpPr>
            <a:xfrm>
              <a:off x="7460311" y="989686"/>
              <a:ext cx="2131539" cy="5371728"/>
              <a:chOff x="7460311" y="989686"/>
              <a:chExt cx="2131539" cy="5371728"/>
            </a:xfrm>
          </p:grpSpPr>
          <p:pic>
            <p:nvPicPr>
              <p:cNvPr id="123" name="Picture 122">
                <a:extLst>
                  <a:ext uri="{FF2B5EF4-FFF2-40B4-BE49-F238E27FC236}">
                    <a16:creationId xmlns:a16="http://schemas.microsoft.com/office/drawing/2014/main" id="{70F0A0DF-0294-DC3D-01AB-62857D122C8E}"/>
                  </a:ext>
                </a:extLst>
              </p:cNvPr>
              <p:cNvPicPr>
                <a:picLocks noChangeAspect="1"/>
              </p:cNvPicPr>
              <p:nvPr/>
            </p:nvPicPr>
            <p:blipFill>
              <a:blip r:embed="rId11"/>
              <a:stretch>
                <a:fillRect/>
              </a:stretch>
            </p:blipFill>
            <p:spPr>
              <a:xfrm>
                <a:off x="7641885" y="2473090"/>
                <a:ext cx="1834252" cy="1647531"/>
              </a:xfrm>
              <a:prstGeom prst="rect">
                <a:avLst/>
              </a:prstGeom>
            </p:spPr>
          </p:pic>
          <p:sp>
            <p:nvSpPr>
              <p:cNvPr id="124" name="Rectangle 123">
                <a:extLst>
                  <a:ext uri="{FF2B5EF4-FFF2-40B4-BE49-F238E27FC236}">
                    <a16:creationId xmlns:a16="http://schemas.microsoft.com/office/drawing/2014/main" id="{06CB4AD6-F16A-9163-C7FF-D77D39CE37D9}"/>
                  </a:ext>
                </a:extLst>
              </p:cNvPr>
              <p:cNvSpPr/>
              <p:nvPr/>
            </p:nvSpPr>
            <p:spPr>
              <a:xfrm>
                <a:off x="7460311" y="989686"/>
                <a:ext cx="2131539" cy="5371728"/>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5" name="TextBox 124">
                <a:extLst>
                  <a:ext uri="{FF2B5EF4-FFF2-40B4-BE49-F238E27FC236}">
                    <a16:creationId xmlns:a16="http://schemas.microsoft.com/office/drawing/2014/main" id="{3FCA2B16-CB87-6DA1-6D49-B8319E459DCD}"/>
                  </a:ext>
                </a:extLst>
              </p:cNvPr>
              <p:cNvSpPr txBox="1"/>
              <p:nvPr/>
            </p:nvSpPr>
            <p:spPr>
              <a:xfrm>
                <a:off x="7510852" y="1058839"/>
                <a:ext cx="1975610" cy="984885"/>
              </a:xfrm>
              <a:prstGeom prst="rect">
                <a:avLst/>
              </a:prstGeom>
              <a:noFill/>
            </p:spPr>
            <p:txBody>
              <a:bodyPr wrap="square" rtlCol="0">
                <a:spAutoFit/>
              </a:bodyPr>
              <a:lstStyle/>
              <a:p>
                <a:pPr algn="ctr"/>
                <a:r>
                  <a:rPr lang="en-IT" sz="1050" b="1"/>
                  <a:t>DIODE LASERS EFFICIENCY,</a:t>
                </a:r>
              </a:p>
              <a:p>
                <a:pPr algn="ctr"/>
                <a:r>
                  <a:rPr lang="en-IT" sz="1050" b="1"/>
                  <a:t>BRIGHTNESS AND</a:t>
                </a:r>
              </a:p>
              <a:p>
                <a:pPr algn="ctr"/>
                <a:r>
                  <a:rPr lang="en-IT" sz="1050" b="1"/>
                  <a:t>LIFETIME</a:t>
                </a:r>
              </a:p>
            </p:txBody>
          </p:sp>
          <p:pic>
            <p:nvPicPr>
              <p:cNvPr id="127" name="Picture 126">
                <a:extLst>
                  <a:ext uri="{FF2B5EF4-FFF2-40B4-BE49-F238E27FC236}">
                    <a16:creationId xmlns:a16="http://schemas.microsoft.com/office/drawing/2014/main" id="{5D7DC7C0-6F08-E911-FE7B-AF9614FBE314}"/>
                  </a:ext>
                </a:extLst>
              </p:cNvPr>
              <p:cNvPicPr>
                <a:picLocks noChangeAspect="1"/>
              </p:cNvPicPr>
              <p:nvPr/>
            </p:nvPicPr>
            <p:blipFill>
              <a:blip r:embed="rId12"/>
              <a:stretch>
                <a:fillRect/>
              </a:stretch>
            </p:blipFill>
            <p:spPr>
              <a:xfrm>
                <a:off x="7714054" y="4116913"/>
                <a:ext cx="1624191" cy="1253234"/>
              </a:xfrm>
              <a:prstGeom prst="rect">
                <a:avLst/>
              </a:prstGeom>
            </p:spPr>
          </p:pic>
          <p:pic>
            <p:nvPicPr>
              <p:cNvPr id="128" name="Picture 127">
                <a:extLst>
                  <a:ext uri="{FF2B5EF4-FFF2-40B4-BE49-F238E27FC236}">
                    <a16:creationId xmlns:a16="http://schemas.microsoft.com/office/drawing/2014/main" id="{54996E5A-C16F-F86B-6A37-C6338C7BE668}"/>
                  </a:ext>
                </a:extLst>
              </p:cNvPr>
              <p:cNvPicPr>
                <a:picLocks noChangeAspect="1"/>
              </p:cNvPicPr>
              <p:nvPr/>
            </p:nvPicPr>
            <p:blipFill>
              <a:blip r:embed="rId13"/>
              <a:stretch>
                <a:fillRect/>
              </a:stretch>
            </p:blipFill>
            <p:spPr>
              <a:xfrm>
                <a:off x="7748511" y="4703665"/>
                <a:ext cx="535789" cy="366899"/>
              </a:xfrm>
              <a:prstGeom prst="rect">
                <a:avLst/>
              </a:prstGeom>
            </p:spPr>
          </p:pic>
          <p:sp>
            <p:nvSpPr>
              <p:cNvPr id="132" name="TextBox 131">
                <a:extLst>
                  <a:ext uri="{FF2B5EF4-FFF2-40B4-BE49-F238E27FC236}">
                    <a16:creationId xmlns:a16="http://schemas.microsoft.com/office/drawing/2014/main" id="{7266C167-860E-7750-3099-A56A488B41B4}"/>
                  </a:ext>
                </a:extLst>
              </p:cNvPr>
              <p:cNvSpPr txBox="1"/>
              <p:nvPr/>
            </p:nvSpPr>
            <p:spPr>
              <a:xfrm>
                <a:off x="7890552" y="5630238"/>
                <a:ext cx="246308" cy="492443"/>
              </a:xfrm>
              <a:prstGeom prst="rect">
                <a:avLst/>
              </a:prstGeom>
              <a:noFill/>
            </p:spPr>
            <p:txBody>
              <a:bodyPr wrap="none" rtlCol="0">
                <a:spAutoFit/>
              </a:bodyPr>
              <a:lstStyle/>
              <a:p>
                <a:endParaRPr lang="en-IT"/>
              </a:p>
            </p:txBody>
          </p:sp>
        </p:grpSp>
        <p:sp>
          <p:nvSpPr>
            <p:cNvPr id="137" name="TextBox 136">
              <a:extLst>
                <a:ext uri="{FF2B5EF4-FFF2-40B4-BE49-F238E27FC236}">
                  <a16:creationId xmlns:a16="http://schemas.microsoft.com/office/drawing/2014/main" id="{DEF464CD-5F4B-5F29-0094-C7844D0822B5}"/>
                </a:ext>
              </a:extLst>
            </p:cNvPr>
            <p:cNvSpPr txBox="1"/>
            <p:nvPr/>
          </p:nvSpPr>
          <p:spPr>
            <a:xfrm>
              <a:off x="7714054" y="5903493"/>
              <a:ext cx="1699611" cy="307776"/>
            </a:xfrm>
            <a:prstGeom prst="rect">
              <a:avLst/>
            </a:prstGeom>
            <a:noFill/>
          </p:spPr>
          <p:txBody>
            <a:bodyPr wrap="none" rtlCol="0">
              <a:spAutoFit/>
            </a:bodyPr>
            <a:lstStyle/>
            <a:p>
              <a:r>
                <a:rPr lang="en-IT" sz="900" b="1"/>
                <a:t>Needs development</a:t>
              </a:r>
            </a:p>
          </p:txBody>
        </p:sp>
      </p:grpSp>
      <p:sp>
        <p:nvSpPr>
          <p:cNvPr id="138" name="TextBox 137">
            <a:extLst>
              <a:ext uri="{FF2B5EF4-FFF2-40B4-BE49-F238E27FC236}">
                <a16:creationId xmlns:a16="http://schemas.microsoft.com/office/drawing/2014/main" id="{D79C4DC9-5C46-772A-540C-B27EB117F611}"/>
              </a:ext>
            </a:extLst>
          </p:cNvPr>
          <p:cNvSpPr txBox="1"/>
          <p:nvPr/>
        </p:nvSpPr>
        <p:spPr>
          <a:xfrm>
            <a:off x="452371" y="4429882"/>
            <a:ext cx="1446230" cy="253916"/>
          </a:xfrm>
          <a:prstGeom prst="rect">
            <a:avLst/>
          </a:prstGeom>
          <a:noFill/>
        </p:spPr>
        <p:txBody>
          <a:bodyPr wrap="none" rtlCol="0">
            <a:spAutoFit/>
          </a:bodyPr>
          <a:lstStyle/>
          <a:p>
            <a:r>
              <a:rPr lang="en-IT" sz="1050" b="1"/>
              <a:t>Prototyping needed</a:t>
            </a:r>
          </a:p>
        </p:txBody>
      </p:sp>
      <p:sp>
        <p:nvSpPr>
          <p:cNvPr id="38" name="Title 37">
            <a:extLst>
              <a:ext uri="{FF2B5EF4-FFF2-40B4-BE49-F238E27FC236}">
                <a16:creationId xmlns:a16="http://schemas.microsoft.com/office/drawing/2014/main" id="{DFEAEE7C-0468-A36C-C3F8-88244F4A0FA6}"/>
              </a:ext>
            </a:extLst>
          </p:cNvPr>
          <p:cNvSpPr>
            <a:spLocks noGrp="1"/>
          </p:cNvSpPr>
          <p:nvPr>
            <p:ph type="title"/>
          </p:nvPr>
        </p:nvSpPr>
        <p:spPr>
          <a:xfrm>
            <a:off x="365760" y="42199"/>
            <a:ext cx="8412480" cy="529335"/>
          </a:xfrm>
        </p:spPr>
        <p:txBody>
          <a:bodyPr>
            <a:normAutofit/>
          </a:bodyPr>
          <a:lstStyle/>
          <a:p>
            <a:pPr rtl="0" eaLnBrk="0" fontAlgn="base" hangingPunct="0"/>
            <a:r>
              <a:rPr lang="en-US" sz="2800" b="1" kern="1200" dirty="0">
                <a:solidFill>
                  <a:srgbClr val="000000"/>
                </a:solidFill>
                <a:effectLst/>
                <a:latin typeface="Montserrat" pitchFamily="2" charset="77"/>
                <a:ea typeface="+mn-ea"/>
                <a:cs typeface="+mn-cs"/>
              </a:rPr>
              <a:t>Ti:Sa developments needed</a:t>
            </a:r>
            <a:endParaRPr lang="en-IT" sz="2800" b="1" dirty="0">
              <a:effectLst/>
              <a:latin typeface="Montserrat" pitchFamily="2" charset="77"/>
            </a:endParaRPr>
          </a:p>
        </p:txBody>
      </p:sp>
    </p:spTree>
    <p:extLst>
      <p:ext uri="{BB962C8B-B14F-4D97-AF65-F5344CB8AC3E}">
        <p14:creationId xmlns:p14="http://schemas.microsoft.com/office/powerpoint/2010/main" val="40488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7350" y="1944565"/>
            <a:ext cx="5829300" cy="857250"/>
          </a:xfrm>
        </p:spPr>
        <p:txBody>
          <a:bodyPr>
            <a:noAutofit/>
          </a:bodyPr>
          <a:lstStyle/>
          <a:p>
            <a:pPr algn="ctr"/>
            <a:r>
              <a:rPr lang="it-IT" sz="2800" b="1" dirty="0">
                <a:latin typeface="Arial"/>
                <a:cs typeface="Arial"/>
              </a:rPr>
              <a:t>Scaling </a:t>
            </a:r>
            <a:r>
              <a:rPr lang="it-IT" sz="2800" b="1" dirty="0" err="1">
                <a:latin typeface="Arial"/>
                <a:cs typeface="Arial"/>
              </a:rPr>
              <a:t>lasers</a:t>
            </a:r>
            <a:r>
              <a:rPr lang="it-IT" sz="2800" b="1" dirty="0">
                <a:latin typeface="Arial"/>
                <a:cs typeface="Arial"/>
              </a:rPr>
              <a:t> drivers for </a:t>
            </a:r>
            <a:r>
              <a:rPr lang="it-IT" sz="2800" b="1" dirty="0" err="1">
                <a:latin typeface="Arial"/>
                <a:cs typeface="Arial"/>
              </a:rPr>
              <a:t>accelerator</a:t>
            </a:r>
            <a:r>
              <a:rPr lang="it-IT" sz="2800" b="1" dirty="0">
                <a:latin typeface="Arial"/>
                <a:cs typeface="Arial"/>
              </a:rPr>
              <a:t> systems</a:t>
            </a:r>
          </a:p>
        </p:txBody>
      </p:sp>
      <p:sp>
        <p:nvSpPr>
          <p:cNvPr id="3" name="TextBox 2">
            <a:extLst>
              <a:ext uri="{FF2B5EF4-FFF2-40B4-BE49-F238E27FC236}">
                <a16:creationId xmlns:a16="http://schemas.microsoft.com/office/drawing/2014/main" id="{1CC338C2-0650-9A91-5D69-6B705B26304F}"/>
              </a:ext>
            </a:extLst>
          </p:cNvPr>
          <p:cNvSpPr txBox="1"/>
          <p:nvPr/>
        </p:nvSpPr>
        <p:spPr>
          <a:xfrm>
            <a:off x="1784253" y="3458818"/>
            <a:ext cx="5852884" cy="369332"/>
          </a:xfrm>
          <a:prstGeom prst="rect">
            <a:avLst/>
          </a:prstGeom>
          <a:noFill/>
        </p:spPr>
        <p:txBody>
          <a:bodyPr wrap="none" rtlCol="0">
            <a:spAutoFit/>
          </a:bodyPr>
          <a:lstStyle/>
          <a:p>
            <a:r>
              <a:rPr lang="en-IT" b="1" dirty="0"/>
              <a:t>New schemes for high repetition rate and high WPE</a:t>
            </a:r>
          </a:p>
        </p:txBody>
      </p:sp>
    </p:spTree>
    <p:extLst>
      <p:ext uri="{BB962C8B-B14F-4D97-AF65-F5344CB8AC3E}">
        <p14:creationId xmlns:p14="http://schemas.microsoft.com/office/powerpoint/2010/main" val="764527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723"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CasellaDiTesto 15"/>
          <p:cNvSpPr txBox="1"/>
          <p:nvPr/>
        </p:nvSpPr>
        <p:spPr>
          <a:xfrm>
            <a:off x="5301082" y="4273021"/>
            <a:ext cx="1020694" cy="186958"/>
          </a:xfrm>
          <a:prstGeom prst="rect">
            <a:avLst/>
          </a:prstGeom>
          <a:noFill/>
        </p:spPr>
        <p:txBody>
          <a:bodyPr wrap="none" lIns="61705" tIns="30853" rIns="61705" bIns="30853" rtlCol="0">
            <a:spAutoFit/>
          </a:bodyPr>
          <a:lstStyle/>
          <a:p>
            <a:r>
              <a:rPr lang="it-IT" sz="810" dirty="0"/>
              <a:t>LNS-INFN, Catania</a:t>
            </a:r>
          </a:p>
        </p:txBody>
      </p:sp>
      <p:pic>
        <p:nvPicPr>
          <p:cNvPr id="2" name="Picture 1"/>
          <p:cNvPicPr>
            <a:picLocks noChangeAspect="1"/>
          </p:cNvPicPr>
          <p:nvPr/>
        </p:nvPicPr>
        <p:blipFill>
          <a:blip r:embed="rId4"/>
          <a:stretch>
            <a:fillRect/>
          </a:stretch>
        </p:blipFill>
        <p:spPr>
          <a:xfrm>
            <a:off x="435916" y="3786946"/>
            <a:ext cx="8263330" cy="1356554"/>
          </a:xfrm>
          <a:prstGeom prst="rect">
            <a:avLst/>
          </a:prstGeom>
        </p:spPr>
      </p:pic>
      <p:sp>
        <p:nvSpPr>
          <p:cNvPr id="3" name="Titolo 2"/>
          <p:cNvSpPr>
            <a:spLocks noGrp="1"/>
          </p:cNvSpPr>
          <p:nvPr>
            <p:ph type="title" idx="4294967295"/>
          </p:nvPr>
        </p:nvSpPr>
        <p:spPr>
          <a:xfrm>
            <a:off x="2578340" y="22560"/>
            <a:ext cx="6017895" cy="379334"/>
          </a:xfrm>
        </p:spPr>
        <p:txBody>
          <a:bodyPr>
            <a:noAutofit/>
          </a:bodyPr>
          <a:lstStyle/>
          <a:p>
            <a:pPr algn="r"/>
            <a:r>
              <a:rPr lang="it-IT" sz="2430" dirty="0">
                <a:solidFill>
                  <a:srgbClr val="FF0000"/>
                </a:solidFill>
                <a:effectLst>
                  <a:outerShdw blurRad="50800" dist="38100" dir="2700000" sx="98000" sy="98000" algn="tl" rotWithShape="0">
                    <a:srgbClr val="000000">
                      <a:alpha val="59000"/>
                    </a:srgbClr>
                  </a:outerShdw>
                </a:effectLst>
              </a:rPr>
              <a:t>CNR Campus in Pisa</a:t>
            </a:r>
          </a:p>
        </p:txBody>
      </p:sp>
      <p:pic>
        <p:nvPicPr>
          <p:cNvPr id="6" name="Immagine 5"/>
          <p:cNvPicPr>
            <a:picLocks noChangeAspect="1"/>
          </p:cNvPicPr>
          <p:nvPr/>
        </p:nvPicPr>
        <p:blipFill>
          <a:blip r:embed="rId5"/>
          <a:stretch>
            <a:fillRect/>
          </a:stretch>
        </p:blipFill>
        <p:spPr>
          <a:xfrm>
            <a:off x="444753" y="1881021"/>
            <a:ext cx="2247838" cy="1905926"/>
          </a:xfrm>
          <a:prstGeom prst="rect">
            <a:avLst/>
          </a:prstGeom>
        </p:spPr>
      </p:pic>
    </p:spTree>
    <p:extLst>
      <p:ext uri="{BB962C8B-B14F-4D97-AF65-F5344CB8AC3E}">
        <p14:creationId xmlns:p14="http://schemas.microsoft.com/office/powerpoint/2010/main" val="522061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123095" y="4911603"/>
            <a:ext cx="184731" cy="369332"/>
          </a:xfrm>
          <a:prstGeom prst="rect">
            <a:avLst/>
          </a:prstGeom>
          <a:noFill/>
        </p:spPr>
        <p:txBody>
          <a:bodyPr wrap="none" rtlCol="0">
            <a:spAutoFit/>
          </a:bodyPr>
          <a:lstStyle/>
          <a:p>
            <a:pPr defTabSz="342900"/>
            <a:endParaRPr lang="it-IT" dirty="0">
              <a:solidFill>
                <a:prstClr val="black"/>
              </a:solidFill>
              <a:latin typeface="Century Gothic" charset="0"/>
              <a:ea typeface="ＭＳ Ｐゴシック" charset="0"/>
              <a:cs typeface="ＭＳ Ｐゴシック" charset="0"/>
            </a:endParaRPr>
          </a:p>
        </p:txBody>
      </p:sp>
      <p:sp>
        <p:nvSpPr>
          <p:cNvPr id="12" name="Titolo 1"/>
          <p:cNvSpPr txBox="1">
            <a:spLocks/>
          </p:cNvSpPr>
          <p:nvPr/>
        </p:nvSpPr>
        <p:spPr bwMode="auto">
          <a:xfrm>
            <a:off x="2025146" y="0"/>
            <a:ext cx="5067211" cy="600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900"/>
            <a:endParaRPr lang="it-IT" sz="3300" b="1" dirty="0">
              <a:solidFill>
                <a:schemeClr val="accent5"/>
              </a:solidFill>
              <a:latin typeface="Century Gothic"/>
              <a:ea typeface="ＭＳ Ｐゴシック"/>
              <a:cs typeface="Century Gothic"/>
            </a:endParaRPr>
          </a:p>
        </p:txBody>
      </p:sp>
      <p:sp>
        <p:nvSpPr>
          <p:cNvPr id="8" name="Titolo 7"/>
          <p:cNvSpPr>
            <a:spLocks noGrp="1"/>
          </p:cNvSpPr>
          <p:nvPr>
            <p:ph type="ctrTitle"/>
          </p:nvPr>
        </p:nvSpPr>
        <p:spPr>
          <a:xfrm>
            <a:off x="583865" y="139456"/>
            <a:ext cx="7772400" cy="366459"/>
          </a:xfrm>
        </p:spPr>
        <p:txBody>
          <a:bodyPr>
            <a:noAutofit/>
          </a:bodyPr>
          <a:lstStyle/>
          <a:p>
            <a:pPr algn="ctr" eaLnBrk="1" hangingPunct="1"/>
            <a:r>
              <a:rPr lang="en-US" b="1" dirty="0">
                <a:latin typeface="Montserrat" pitchFamily="2" charset="77"/>
                <a:cs typeface="Arial"/>
              </a:rPr>
              <a:t>Efficiency path</a:t>
            </a:r>
            <a:endParaRPr lang="it-IT" sz="4500" b="1" dirty="0">
              <a:latin typeface="Montserrat" pitchFamily="2" charset="77"/>
              <a:cs typeface="Arial"/>
            </a:endParaRPr>
          </a:p>
        </p:txBody>
      </p:sp>
      <p:sp>
        <p:nvSpPr>
          <p:cNvPr id="13" name="Rectangle 4"/>
          <p:cNvSpPr/>
          <p:nvPr/>
        </p:nvSpPr>
        <p:spPr>
          <a:xfrm>
            <a:off x="216148" y="717669"/>
            <a:ext cx="8685206" cy="838673"/>
          </a:xfrm>
          <a:prstGeom prst="rect">
            <a:avLst/>
          </a:prstGeom>
        </p:spPr>
        <p:txBody>
          <a:bodyPr wrap="square" lIns="68561" tIns="34281" rIns="68561" bIns="34281">
            <a:spAutoFit/>
          </a:bodyPr>
          <a:lstStyle/>
          <a:p>
            <a:r>
              <a:rPr lang="en-US" sz="1600" dirty="0" err="1">
                <a:solidFill>
                  <a:prstClr val="black"/>
                </a:solidFill>
                <a:latin typeface="+mj-lt"/>
                <a:ea typeface="ＭＳ Ｐゴシック" charset="0"/>
                <a:cs typeface="ＭＳ Ｐゴシック" charset="0"/>
              </a:rPr>
              <a:t>TiSa</a:t>
            </a:r>
            <a:r>
              <a:rPr lang="en-US" sz="1600" dirty="0">
                <a:solidFill>
                  <a:prstClr val="black"/>
                </a:solidFill>
                <a:latin typeface="+mj-lt"/>
                <a:ea typeface="ＭＳ Ｐゴシック" charset="0"/>
                <a:cs typeface="ＭＳ Ｐゴシック" charset="0"/>
              </a:rPr>
              <a:t> technology is </a:t>
            </a:r>
            <a:r>
              <a:rPr lang="en-GB" sz="1600" dirty="0">
                <a:latin typeface="Arial" panose="020B0604020202020204" pitchFamily="34" charset="0"/>
              </a:rPr>
              <a:t>prompt and will demonstrate repetitive operation 24/7 and stability, but not scalable with poor efficiency (% level) due to the indirect pumping architecture:</a:t>
            </a:r>
            <a:endParaRPr lang="en-US" sz="1600" b="1" dirty="0">
              <a:solidFill>
                <a:prstClr val="black"/>
              </a:solidFill>
              <a:latin typeface="Calibri"/>
              <a:ea typeface="Cambria" charset="0"/>
              <a:cs typeface="Cambria" charset="0"/>
            </a:endParaRPr>
          </a:p>
          <a:p>
            <a:pPr algn="ctr"/>
            <a:r>
              <a:rPr lang="en-US" sz="1600" b="1" dirty="0">
                <a:solidFill>
                  <a:prstClr val="black"/>
                </a:solidFill>
                <a:latin typeface="Calibri"/>
                <a:ea typeface="Cambria" charset="0"/>
                <a:cs typeface="Cambria" charset="0"/>
              </a:rPr>
              <a:t>Direct CPA is a solution for wall-plug (WP) efficiency and high rep-rate.</a:t>
            </a:r>
          </a:p>
        </p:txBody>
      </p:sp>
      <p:grpSp>
        <p:nvGrpSpPr>
          <p:cNvPr id="27" name="Gruppo 26"/>
          <p:cNvGrpSpPr/>
          <p:nvPr/>
        </p:nvGrpSpPr>
        <p:grpSpPr>
          <a:xfrm>
            <a:off x="118583" y="1825973"/>
            <a:ext cx="5729214" cy="1453205"/>
            <a:chOff x="118583" y="2434630"/>
            <a:chExt cx="5729213" cy="1937607"/>
          </a:xfrm>
        </p:grpSpPr>
        <p:grpSp>
          <p:nvGrpSpPr>
            <p:cNvPr id="15" name="Gruppo 4"/>
            <p:cNvGrpSpPr/>
            <p:nvPr/>
          </p:nvGrpSpPr>
          <p:grpSpPr>
            <a:xfrm>
              <a:off x="118583" y="2719294"/>
              <a:ext cx="5729213" cy="1652943"/>
              <a:chOff x="709625" y="2881419"/>
              <a:chExt cx="8143199" cy="2318156"/>
            </a:xfrm>
          </p:grpSpPr>
          <p:pic>
            <p:nvPicPr>
              <p:cNvPr id="16" name="Picture 15"/>
              <p:cNvPicPr/>
              <p:nvPr/>
            </p:nvPicPr>
            <p:blipFill rotWithShape="1">
              <a:blip r:embed="rId3" cstate="print">
                <a:extLst>
                  <a:ext uri="{28A0092B-C50C-407E-A947-70E740481C1C}">
                    <a14:useLocalDpi xmlns:a14="http://schemas.microsoft.com/office/drawing/2010/main" val="0"/>
                  </a:ext>
                </a:extLst>
              </a:blip>
              <a:srcRect t="3149" b="3031"/>
              <a:stretch/>
            </p:blipFill>
            <p:spPr bwMode="auto">
              <a:xfrm>
                <a:off x="709625" y="2881419"/>
                <a:ext cx="7843333" cy="2052918"/>
              </a:xfrm>
              <a:prstGeom prst="rect">
                <a:avLst/>
              </a:prstGeom>
              <a:noFill/>
              <a:ln>
                <a:noFill/>
              </a:ln>
              <a:extLst>
                <a:ext uri="{53640926-AAD7-44d8-BBD7-CCE9431645EC}">
                  <a14:shadowObscured xmlns:a14="http://schemas.microsoft.com/office/drawing/2010/main" xmlns=""/>
                </a:ext>
              </a:extLst>
            </p:spPr>
          </p:pic>
          <p:sp>
            <p:nvSpPr>
              <p:cNvPr id="17" name="TextBox 16"/>
              <p:cNvSpPr txBox="1"/>
              <p:nvPr/>
            </p:nvSpPr>
            <p:spPr>
              <a:xfrm>
                <a:off x="6928979" y="4811134"/>
                <a:ext cx="1923845" cy="388441"/>
              </a:xfrm>
              <a:prstGeom prst="rect">
                <a:avLst/>
              </a:prstGeom>
              <a:noFill/>
            </p:spPr>
            <p:txBody>
              <a:bodyPr wrap="none" lIns="68561" tIns="34281" rIns="68561" bIns="34281" rtlCol="0">
                <a:spAutoFit/>
              </a:bodyPr>
              <a:lstStyle/>
              <a:p>
                <a:r>
                  <a:rPr lang="en-US" sz="900" dirty="0">
                    <a:solidFill>
                      <a:prstClr val="black"/>
                    </a:solidFill>
                    <a:latin typeface="Calibri"/>
                    <a:ea typeface="ＭＳ Ｐゴシック" charset="0"/>
                    <a:cs typeface="ＭＳ Ｐゴシック" charset="0"/>
                  </a:rPr>
                  <a:t>C. Siders et al., EAAC 2017</a:t>
                </a:r>
              </a:p>
            </p:txBody>
          </p:sp>
        </p:grpSp>
        <p:sp>
          <p:nvSpPr>
            <p:cNvPr id="5" name="CasellaDiTesto 4"/>
            <p:cNvSpPr txBox="1"/>
            <p:nvPr/>
          </p:nvSpPr>
          <p:spPr>
            <a:xfrm>
              <a:off x="878208" y="2434630"/>
              <a:ext cx="3177472" cy="338555"/>
            </a:xfrm>
            <a:prstGeom prst="rect">
              <a:avLst/>
            </a:prstGeom>
            <a:noFill/>
          </p:spPr>
          <p:txBody>
            <a:bodyPr wrap="none" rtlCol="0">
              <a:spAutoFit/>
            </a:bodyPr>
            <a:lstStyle/>
            <a:p>
              <a:r>
                <a:rPr lang="it-IT" sz="1050" dirty="0"/>
                <a:t>From </a:t>
              </a:r>
              <a:r>
                <a:rPr lang="it-IT" sz="1050" dirty="0" err="1"/>
                <a:t>flashlamp</a:t>
              </a:r>
              <a:r>
                <a:rPr lang="it-IT" sz="1050" dirty="0"/>
                <a:t> to </a:t>
              </a:r>
              <a:r>
                <a:rPr lang="it-IT" sz="1050" dirty="0" err="1"/>
                <a:t>indirect</a:t>
              </a:r>
              <a:r>
                <a:rPr lang="it-IT" sz="1050" dirty="0"/>
                <a:t> to </a:t>
              </a:r>
              <a:r>
                <a:rPr lang="it-IT" sz="1050" dirty="0" err="1"/>
                <a:t>direct</a:t>
              </a:r>
              <a:r>
                <a:rPr lang="it-IT" sz="1050" dirty="0"/>
                <a:t> </a:t>
              </a:r>
              <a:r>
                <a:rPr lang="it-IT" sz="1050" dirty="0" err="1"/>
                <a:t>diode</a:t>
              </a:r>
              <a:r>
                <a:rPr lang="it-IT" sz="1050" dirty="0"/>
                <a:t> </a:t>
              </a:r>
              <a:r>
                <a:rPr lang="it-IT" sz="1050" dirty="0" err="1"/>
                <a:t>pumping</a:t>
              </a:r>
              <a:endParaRPr lang="it-IT" sz="1050" dirty="0"/>
            </a:p>
          </p:txBody>
        </p:sp>
      </p:grpSp>
      <p:sp>
        <p:nvSpPr>
          <p:cNvPr id="22" name="CasellaDiTesto 21"/>
          <p:cNvSpPr txBox="1"/>
          <p:nvPr/>
        </p:nvSpPr>
        <p:spPr>
          <a:xfrm>
            <a:off x="6950771" y="1744295"/>
            <a:ext cx="1545616" cy="307777"/>
          </a:xfrm>
          <a:prstGeom prst="rect">
            <a:avLst/>
          </a:prstGeom>
          <a:noFill/>
        </p:spPr>
        <p:txBody>
          <a:bodyPr wrap="none" rtlCol="0">
            <a:spAutoFit/>
          </a:bodyPr>
          <a:lstStyle/>
          <a:p>
            <a:r>
              <a:rPr lang="it-IT" sz="1400" b="1" dirty="0">
                <a:latin typeface="Arial" panose="020B0604020202020204" pitchFamily="34" charset="0"/>
              </a:rPr>
              <a:t>Quantum </a:t>
            </a:r>
            <a:r>
              <a:rPr lang="it-IT" sz="1400" b="1" dirty="0" err="1">
                <a:latin typeface="Arial" panose="020B0604020202020204" pitchFamily="34" charset="0"/>
              </a:rPr>
              <a:t>defect</a:t>
            </a:r>
            <a:endParaRPr lang="it-IT" sz="1400" b="1" dirty="0">
              <a:latin typeface="Arial" panose="020B0604020202020204" pitchFamily="34" charset="0"/>
            </a:endParaRPr>
          </a:p>
        </p:txBody>
      </p:sp>
      <p:sp>
        <p:nvSpPr>
          <p:cNvPr id="25" name="CasellaDiTesto 24"/>
          <p:cNvSpPr txBox="1"/>
          <p:nvPr/>
        </p:nvSpPr>
        <p:spPr>
          <a:xfrm>
            <a:off x="5171028" y="3606035"/>
            <a:ext cx="3296470" cy="369332"/>
          </a:xfrm>
          <a:prstGeom prst="rect">
            <a:avLst/>
          </a:prstGeom>
          <a:solidFill>
            <a:schemeClr val="accent3">
              <a:lumMod val="60000"/>
              <a:lumOff val="40000"/>
            </a:schemeClr>
          </a:solidFill>
          <a:ln>
            <a:solidFill>
              <a:srgbClr val="000000"/>
            </a:solidFill>
          </a:ln>
        </p:spPr>
        <p:txBody>
          <a:bodyPr wrap="square" rtlCol="0">
            <a:spAutoFit/>
          </a:bodyPr>
          <a:lstStyle/>
          <a:p>
            <a:r>
              <a:rPr lang="it-IT" dirty="0">
                <a:latin typeface="Arial" panose="020B0604020202020204" pitchFamily="34" charset="0"/>
              </a:rPr>
              <a:t>WP </a:t>
            </a:r>
            <a:r>
              <a:rPr lang="it-IT" dirty="0" err="1">
                <a:latin typeface="Arial" panose="020B0604020202020204" pitchFamily="34" charset="0"/>
              </a:rPr>
              <a:t>Efficiency</a:t>
            </a:r>
            <a:r>
              <a:rPr lang="it-IT" dirty="0">
                <a:latin typeface="Arial" panose="020B0604020202020204" pitchFamily="34" charset="0"/>
              </a:rPr>
              <a:t> &gt; 20% </a:t>
            </a:r>
            <a:r>
              <a:rPr lang="it-IT" dirty="0" err="1">
                <a:latin typeface="Arial" panose="020B0604020202020204" pitchFamily="34" charset="0"/>
              </a:rPr>
              <a:t>possible</a:t>
            </a:r>
            <a:r>
              <a:rPr lang="it-IT" dirty="0">
                <a:latin typeface="Arial" panose="020B0604020202020204" pitchFamily="34" charset="0"/>
              </a:rPr>
              <a:t>:</a:t>
            </a:r>
          </a:p>
        </p:txBody>
      </p:sp>
      <p:sp>
        <p:nvSpPr>
          <p:cNvPr id="26" name="Freccia destra 25"/>
          <p:cNvSpPr/>
          <p:nvPr/>
        </p:nvSpPr>
        <p:spPr>
          <a:xfrm>
            <a:off x="5976472" y="2476501"/>
            <a:ext cx="622449" cy="33617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panose="020B0604020202020204" pitchFamily="34" charset="0"/>
            </a:endParaRPr>
          </a:p>
        </p:txBody>
      </p:sp>
      <p:sp>
        <p:nvSpPr>
          <p:cNvPr id="20" name="Rettangolo 3"/>
          <p:cNvSpPr/>
          <p:nvPr/>
        </p:nvSpPr>
        <p:spPr>
          <a:xfrm>
            <a:off x="353292" y="4305321"/>
            <a:ext cx="8228956" cy="461665"/>
          </a:xfrm>
          <a:prstGeom prst="rect">
            <a:avLst/>
          </a:prstGeom>
        </p:spPr>
        <p:txBody>
          <a:bodyPr wrap="square">
            <a:spAutoFit/>
          </a:bodyPr>
          <a:lstStyle/>
          <a:p>
            <a:pPr defTabSz="342900"/>
            <a:r>
              <a:rPr lang="it-IT" sz="1200" dirty="0" err="1">
                <a:solidFill>
                  <a:prstClr val="black"/>
                </a:solidFill>
                <a:latin typeface="Century Gothic" charset="0"/>
                <a:ea typeface="ＭＳ Ｐゴシック" charset="0"/>
                <a:cs typeface="ＭＳ Ｐゴシック" charset="0"/>
              </a:rPr>
              <a:t>We</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need</a:t>
            </a:r>
            <a:r>
              <a:rPr lang="it-IT" sz="1200" dirty="0">
                <a:solidFill>
                  <a:prstClr val="black"/>
                </a:solidFill>
                <a:latin typeface="Century Gothic" charset="0"/>
                <a:ea typeface="ＭＳ Ｐゴシック" charset="0"/>
                <a:cs typeface="ＭＳ Ｐゴシック" charset="0"/>
              </a:rPr>
              <a:t> a </a:t>
            </a:r>
            <a:r>
              <a:rPr lang="it-IT" sz="1200" b="1" dirty="0">
                <a:solidFill>
                  <a:prstClr val="black"/>
                </a:solidFill>
                <a:latin typeface="Century Gothic" charset="0"/>
                <a:ea typeface="ＭＳ Ｐゴシック" charset="0"/>
                <a:cs typeface="ＭＳ Ｐゴシック" charset="0"/>
              </a:rPr>
              <a:t>gain medium </a:t>
            </a:r>
            <a:r>
              <a:rPr lang="it-IT" sz="1200" dirty="0" err="1">
                <a:solidFill>
                  <a:prstClr val="black"/>
                </a:solidFill>
                <a:latin typeface="Century Gothic" charset="0"/>
                <a:ea typeface="ＭＳ Ｐゴシック" charset="0"/>
                <a:cs typeface="ＭＳ Ｐゴシック" charset="0"/>
              </a:rPr>
              <a:t>that</a:t>
            </a:r>
            <a:r>
              <a:rPr lang="it-IT" sz="1200" dirty="0">
                <a:solidFill>
                  <a:prstClr val="black"/>
                </a:solidFill>
                <a:latin typeface="Century Gothic" charset="0"/>
                <a:ea typeface="ＭＳ Ｐゴシック" charset="0"/>
                <a:cs typeface="ＭＳ Ｐゴシック" charset="0"/>
              </a:rPr>
              <a:t> can </a:t>
            </a:r>
            <a:r>
              <a:rPr lang="it-IT" sz="1200" dirty="0" err="1">
                <a:solidFill>
                  <a:prstClr val="black"/>
                </a:solidFill>
                <a:latin typeface="Century Gothic" charset="0"/>
                <a:ea typeface="ＭＳ Ｐゴシック" charset="0"/>
                <a:cs typeface="ＭＳ Ｐゴシック" charset="0"/>
              </a:rPr>
              <a:t>support</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amplification</a:t>
            </a:r>
            <a:r>
              <a:rPr lang="it-IT" sz="1200" dirty="0">
                <a:solidFill>
                  <a:prstClr val="black"/>
                </a:solidFill>
                <a:latin typeface="Century Gothic" charset="0"/>
                <a:ea typeface="ＭＳ Ｐゴシック" charset="0"/>
                <a:cs typeface="ＭＳ Ｐゴシック" charset="0"/>
              </a:rPr>
              <a:t> on a  large </a:t>
            </a:r>
            <a:r>
              <a:rPr lang="it-IT" sz="1200" dirty="0" err="1">
                <a:solidFill>
                  <a:prstClr val="black"/>
                </a:solidFill>
                <a:latin typeface="Century Gothic" charset="0"/>
                <a:ea typeface="ＭＳ Ｐゴシック" charset="0"/>
                <a:cs typeface="ＭＳ Ｐゴシック" charset="0"/>
              </a:rPr>
              <a:t>bandwidth</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has</a:t>
            </a:r>
            <a:r>
              <a:rPr lang="it-IT" sz="1200" dirty="0">
                <a:solidFill>
                  <a:prstClr val="black"/>
                </a:solidFill>
                <a:latin typeface="Century Gothic" charset="0"/>
                <a:ea typeface="ＭＳ Ｐゴシック" charset="0"/>
                <a:cs typeface="ＭＳ Ｐゴシック" charset="0"/>
              </a:rPr>
              <a:t> a </a:t>
            </a:r>
            <a:r>
              <a:rPr lang="it-IT" sz="1200" b="1" dirty="0" err="1">
                <a:solidFill>
                  <a:prstClr val="black"/>
                </a:solidFill>
                <a:latin typeface="Century Gothic" charset="0"/>
                <a:ea typeface="ＭＳ Ｐゴシック" charset="0"/>
                <a:cs typeface="ＭＳ Ｐゴシック" charset="0"/>
              </a:rPr>
              <a:t>low</a:t>
            </a:r>
            <a:r>
              <a:rPr lang="it-IT" sz="1200" b="1" dirty="0">
                <a:solidFill>
                  <a:prstClr val="black"/>
                </a:solidFill>
                <a:latin typeface="Century Gothic" charset="0"/>
                <a:ea typeface="ＭＳ Ｐゴシック" charset="0"/>
                <a:cs typeface="ＭＳ Ｐゴシック" charset="0"/>
              </a:rPr>
              <a:t> quantum </a:t>
            </a:r>
            <a:r>
              <a:rPr lang="it-IT" sz="1200" b="1" dirty="0" err="1">
                <a:solidFill>
                  <a:prstClr val="black"/>
                </a:solidFill>
                <a:latin typeface="Century Gothic" charset="0"/>
                <a:ea typeface="ＭＳ Ｐゴシック" charset="0"/>
                <a:cs typeface="ＭＳ Ｐゴシック" charset="0"/>
              </a:rPr>
              <a:t>defect</a:t>
            </a:r>
            <a:r>
              <a:rPr lang="it-IT" sz="1200" dirty="0">
                <a:solidFill>
                  <a:prstClr val="black"/>
                </a:solidFill>
                <a:latin typeface="Century Gothic" charset="0"/>
                <a:ea typeface="ＭＳ Ｐゴシック" charset="0"/>
                <a:cs typeface="ＭＳ Ｐゴシック" charset="0"/>
              </a:rPr>
              <a:t> and can be </a:t>
            </a:r>
            <a:r>
              <a:rPr lang="it-IT" sz="1200" dirty="0" err="1">
                <a:solidFill>
                  <a:prstClr val="black"/>
                </a:solidFill>
                <a:latin typeface="Century Gothic" charset="0"/>
                <a:ea typeface="ＭＳ Ｐゴシック" charset="0"/>
                <a:cs typeface="ＭＳ Ｐゴシック" charset="0"/>
              </a:rPr>
              <a:t>pumped</a:t>
            </a:r>
            <a:r>
              <a:rPr lang="it-IT" sz="1200" dirty="0">
                <a:solidFill>
                  <a:prstClr val="black"/>
                </a:solidFill>
                <a:latin typeface="Century Gothic" charset="0"/>
                <a:ea typeface="ＭＳ Ｐゴシック" charset="0"/>
                <a:cs typeface="ＭＳ Ｐゴシック" charset="0"/>
              </a:rPr>
              <a:t> </a:t>
            </a:r>
            <a:r>
              <a:rPr lang="it-IT" sz="1200" b="1" dirty="0" err="1">
                <a:solidFill>
                  <a:prstClr val="black"/>
                </a:solidFill>
                <a:latin typeface="Century Gothic" charset="0"/>
                <a:ea typeface="ＭＳ Ｐゴシック" charset="0"/>
                <a:cs typeface="ＭＳ Ｐゴシック" charset="0"/>
              </a:rPr>
              <a:t>directly</a:t>
            </a:r>
            <a:r>
              <a:rPr lang="it-IT" sz="1200" dirty="0">
                <a:solidFill>
                  <a:prstClr val="black"/>
                </a:solidFill>
                <a:latin typeface="Century Gothic" charset="0"/>
                <a:ea typeface="ＭＳ Ｐゴシック" charset="0"/>
                <a:cs typeface="ＭＳ Ｐゴシック" charset="0"/>
              </a:rPr>
              <a:t> with </a:t>
            </a:r>
            <a:r>
              <a:rPr lang="it-IT" sz="1200" b="1" dirty="0" err="1">
                <a:solidFill>
                  <a:prstClr val="black"/>
                </a:solidFill>
                <a:latin typeface="Century Gothic" charset="0"/>
                <a:ea typeface="ＭＳ Ｐゴシック" charset="0"/>
                <a:cs typeface="ＭＳ Ｐゴシック" charset="0"/>
              </a:rPr>
              <a:t>diode</a:t>
            </a:r>
            <a:r>
              <a:rPr lang="it-IT" sz="1200" b="1" dirty="0">
                <a:solidFill>
                  <a:prstClr val="black"/>
                </a:solidFill>
                <a:latin typeface="Century Gothic" charset="0"/>
                <a:ea typeface="ＭＳ Ｐゴシック" charset="0"/>
                <a:cs typeface="ＭＳ Ｐゴシック" charset="0"/>
              </a:rPr>
              <a:t> </a:t>
            </a:r>
            <a:r>
              <a:rPr lang="it-IT" sz="1200" b="1" dirty="0" err="1">
                <a:solidFill>
                  <a:prstClr val="black"/>
                </a:solidFill>
                <a:latin typeface="Century Gothic" charset="0"/>
                <a:ea typeface="ＭＳ Ｐゴシック" charset="0"/>
                <a:cs typeface="ＭＳ Ｐゴシック" charset="0"/>
              </a:rPr>
              <a:t>lasers</a:t>
            </a:r>
            <a:r>
              <a:rPr lang="it-IT" sz="1200" dirty="0">
                <a:solidFill>
                  <a:prstClr val="black"/>
                </a:solidFill>
                <a:latin typeface="Century Gothic" charset="0"/>
                <a:ea typeface="ＭＳ Ｐゴシック" charset="0"/>
                <a:cs typeface="ＭＳ Ｐゴシック" charset="0"/>
              </a:rPr>
              <a:t>: </a:t>
            </a:r>
            <a:r>
              <a:rPr lang="it-IT" sz="1200" b="1" dirty="0" err="1">
                <a:solidFill>
                  <a:srgbClr val="3366FF"/>
                </a:solidFill>
                <a:latin typeface="Century Gothic" charset="0"/>
                <a:ea typeface="ＭＳ Ｐゴシック" charset="0"/>
                <a:cs typeface="ＭＳ Ｐゴシック" charset="0"/>
              </a:rPr>
              <a:t>endless</a:t>
            </a:r>
            <a:r>
              <a:rPr lang="it-IT" sz="1200" b="1" dirty="0">
                <a:solidFill>
                  <a:srgbClr val="3366FF"/>
                </a:solidFill>
                <a:latin typeface="Century Gothic" charset="0"/>
                <a:ea typeface="ＭＳ Ｐゴシック" charset="0"/>
                <a:cs typeface="ＭＳ Ｐゴシック" charset="0"/>
              </a:rPr>
              <a:t> </a:t>
            </a:r>
            <a:r>
              <a:rPr lang="it-IT" sz="1200" b="1" dirty="0" err="1">
                <a:solidFill>
                  <a:srgbClr val="3366FF"/>
                </a:solidFill>
                <a:latin typeface="Century Gothic" charset="0"/>
                <a:ea typeface="ＭＳ Ｐゴシック" charset="0"/>
                <a:cs typeface="ＭＳ Ｐゴシック" charset="0"/>
              </a:rPr>
              <a:t>quest</a:t>
            </a:r>
            <a:r>
              <a:rPr lang="it-IT" sz="1200" b="1" dirty="0">
                <a:solidFill>
                  <a:srgbClr val="3366FF"/>
                </a:solidFill>
                <a:latin typeface="Century Gothic" charset="0"/>
                <a:ea typeface="ＭＳ Ｐゴシック" charset="0"/>
                <a:cs typeface="ＭＳ Ｐゴシック" charset="0"/>
              </a:rPr>
              <a:t> for the </a:t>
            </a:r>
            <a:r>
              <a:rPr lang="it-IT" sz="1200" b="1" dirty="0" err="1">
                <a:solidFill>
                  <a:srgbClr val="3366FF"/>
                </a:solidFill>
                <a:latin typeface="Century Gothic" charset="0"/>
                <a:ea typeface="ＭＳ Ｐゴシック" charset="0"/>
                <a:cs typeface="ＭＳ Ｐゴシック" charset="0"/>
              </a:rPr>
              <a:t>perfect</a:t>
            </a:r>
            <a:r>
              <a:rPr lang="it-IT" sz="1200" b="1" dirty="0">
                <a:solidFill>
                  <a:srgbClr val="3366FF"/>
                </a:solidFill>
                <a:latin typeface="Century Gothic" charset="0"/>
                <a:ea typeface="ＭＳ Ｐゴシック" charset="0"/>
                <a:cs typeface="ＭＳ Ｐゴシック" charset="0"/>
              </a:rPr>
              <a:t> laser medium!!</a:t>
            </a:r>
          </a:p>
        </p:txBody>
      </p:sp>
      <p:pic>
        <p:nvPicPr>
          <p:cNvPr id="29" name="Immagine 28"/>
          <p:cNvPicPr>
            <a:picLocks noChangeAspect="1"/>
          </p:cNvPicPr>
          <p:nvPr/>
        </p:nvPicPr>
        <p:blipFill>
          <a:blip r:embed="rId4"/>
          <a:stretch>
            <a:fillRect/>
          </a:stretch>
        </p:blipFill>
        <p:spPr>
          <a:xfrm>
            <a:off x="2820180" y="3413249"/>
            <a:ext cx="1347742" cy="747455"/>
          </a:xfrm>
          <a:prstGeom prst="rect">
            <a:avLst/>
          </a:prstGeom>
        </p:spPr>
      </p:pic>
      <p:pic>
        <p:nvPicPr>
          <p:cNvPr id="1026" name="Picture 2" descr="Laser Theory - Chemistry LibreTexts">
            <a:extLst>
              <a:ext uri="{FF2B5EF4-FFF2-40B4-BE49-F238E27FC236}">
                <a16:creationId xmlns:a16="http://schemas.microsoft.com/office/drawing/2014/main" id="{AB70FABF-8FAD-D5EC-86FF-9456596DE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5742" y="1968296"/>
            <a:ext cx="1545616" cy="15374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8">
            <a:extLst>
              <a:ext uri="{FF2B5EF4-FFF2-40B4-BE49-F238E27FC236}">
                <a16:creationId xmlns:a16="http://schemas.microsoft.com/office/drawing/2014/main" id="{0E700705-798F-E37A-834F-6AB34FBBD160}"/>
              </a:ext>
            </a:extLst>
          </p:cNvPr>
          <p:cNvPicPr>
            <a:picLocks noChangeAspect="1"/>
          </p:cNvPicPr>
          <p:nvPr/>
        </p:nvPicPr>
        <p:blipFill>
          <a:blip r:embed="rId6"/>
          <a:stretch>
            <a:fillRect/>
          </a:stretch>
        </p:blipFill>
        <p:spPr>
          <a:xfrm>
            <a:off x="373379" y="3356740"/>
            <a:ext cx="1945248" cy="803964"/>
          </a:xfrm>
          <a:prstGeom prst="rect">
            <a:avLst/>
          </a:prstGeom>
        </p:spPr>
      </p:pic>
    </p:spTree>
    <p:extLst>
      <p:ext uri="{BB962C8B-B14F-4D97-AF65-F5344CB8AC3E}">
        <p14:creationId xmlns:p14="http://schemas.microsoft.com/office/powerpoint/2010/main" val="38888591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4138" y="63902"/>
            <a:ext cx="8370710" cy="419617"/>
          </a:xfrm>
        </p:spPr>
        <p:txBody>
          <a:bodyPr>
            <a:normAutofit fontScale="90000"/>
          </a:bodyPr>
          <a:lstStyle/>
          <a:p>
            <a:r>
              <a:rPr lang="en-GB" b="1" dirty="0">
                <a:latin typeface="Montserrat" pitchFamily="2" charset="77"/>
              </a:rPr>
              <a:t>Roadmap on LPA Laser Driver technology</a:t>
            </a:r>
          </a:p>
        </p:txBody>
      </p:sp>
      <p:sp>
        <p:nvSpPr>
          <p:cNvPr id="11" name="CasellaDiTesto 10"/>
          <p:cNvSpPr txBox="1"/>
          <p:nvPr/>
        </p:nvSpPr>
        <p:spPr>
          <a:xfrm>
            <a:off x="511221" y="627669"/>
            <a:ext cx="8236542" cy="338550"/>
          </a:xfrm>
          <a:prstGeom prst="rect">
            <a:avLst/>
          </a:prstGeom>
          <a:noFill/>
        </p:spPr>
        <p:txBody>
          <a:bodyPr wrap="none" lIns="91436" tIns="45718" rIns="91436" bIns="45718" rtlCol="0">
            <a:spAutoFit/>
          </a:bodyPr>
          <a:lstStyle/>
          <a:p>
            <a:r>
              <a:rPr lang="en-GB" sz="1600" b="1" spc="-100"/>
              <a:t>Laser-driven plasma acceleration needs </a:t>
            </a:r>
            <a:r>
              <a:rPr lang="en-GB" sz="1600" b="1" spc="-100" err="1"/>
              <a:t>ultrashort</a:t>
            </a:r>
            <a:r>
              <a:rPr lang="en-GB" sz="1600" b="1" spc="-100"/>
              <a:t>, high power lasers with </a:t>
            </a:r>
            <a:r>
              <a:rPr lang="en-GB" sz="1600" b="1" u="sng" spc="-100"/>
              <a:t>high average power</a:t>
            </a:r>
          </a:p>
        </p:txBody>
      </p:sp>
      <p:sp>
        <p:nvSpPr>
          <p:cNvPr id="14" name="CasellaDiTesto 13"/>
          <p:cNvSpPr txBox="1"/>
          <p:nvPr/>
        </p:nvSpPr>
        <p:spPr>
          <a:xfrm>
            <a:off x="3558293" y="2903577"/>
            <a:ext cx="184662" cy="328396"/>
          </a:xfrm>
          <a:prstGeom prst="rect">
            <a:avLst/>
          </a:prstGeom>
          <a:noFill/>
        </p:spPr>
        <p:txBody>
          <a:bodyPr wrap="none" lIns="91436" tIns="45718" rIns="91436" bIns="45718" rtlCol="0">
            <a:spAutoFit/>
          </a:bodyPr>
          <a:lstStyle/>
          <a:p>
            <a:endParaRPr lang="en-GB"/>
          </a:p>
        </p:txBody>
      </p:sp>
      <p:sp>
        <p:nvSpPr>
          <p:cNvPr id="8" name="TextBox 7"/>
          <p:cNvSpPr txBox="1"/>
          <p:nvPr/>
        </p:nvSpPr>
        <p:spPr>
          <a:xfrm>
            <a:off x="412145" y="1252215"/>
            <a:ext cx="5286028" cy="1892822"/>
          </a:xfrm>
          <a:prstGeom prst="rect">
            <a:avLst/>
          </a:prstGeom>
          <a:noFill/>
        </p:spPr>
        <p:txBody>
          <a:bodyPr wrap="square" lIns="91436" tIns="45718" rIns="91436" bIns="45718" rtlCol="0">
            <a:spAutoFit/>
          </a:bodyPr>
          <a:lstStyle/>
          <a:p>
            <a:pPr marL="171442" indent="-171442">
              <a:buFont typeface="Arial" charset="0"/>
              <a:buChar char="•"/>
            </a:pPr>
            <a:r>
              <a:rPr lang="en-GB" sz="1400" b="1" dirty="0"/>
              <a:t>Current technology: ≈ </a:t>
            </a:r>
            <a:r>
              <a:rPr lang="en-GB" sz="1400" b="1" dirty="0">
                <a:solidFill>
                  <a:srgbClr val="C00000"/>
                </a:solidFill>
              </a:rPr>
              <a:t>Ti:Sa technology, pumped by flash-lamp pumped lasers</a:t>
            </a:r>
          </a:p>
          <a:p>
            <a:pPr marL="628619" lvl="1" indent="-171442">
              <a:spcAft>
                <a:spcPts val="600"/>
              </a:spcAft>
              <a:buFont typeface="Arial" charset="0"/>
              <a:buChar char="•"/>
            </a:pPr>
            <a:r>
              <a:rPr lang="en-GB" sz="1400" dirty="0"/>
              <a:t>Robust, reliable industrial technology</a:t>
            </a:r>
          </a:p>
          <a:p>
            <a:pPr marL="171442" indent="-171442">
              <a:buFont typeface="Arial" charset="0"/>
              <a:buChar char="•"/>
            </a:pPr>
            <a:r>
              <a:rPr lang="en-GB" sz="1400" b="1" dirty="0"/>
              <a:t>Mature technology: ≈ </a:t>
            </a:r>
            <a:r>
              <a:rPr lang="en-GB" sz="1400" b="1" dirty="0">
                <a:solidFill>
                  <a:srgbClr val="C00000"/>
                </a:solidFill>
              </a:rPr>
              <a:t>Ti:Sa technology, pumped by diode-pumped lasers</a:t>
            </a:r>
          </a:p>
          <a:p>
            <a:pPr marL="628619" lvl="1" indent="-171442">
              <a:buFont typeface="Arial" charset="0"/>
              <a:buChar char="•"/>
            </a:pPr>
            <a:r>
              <a:rPr lang="en-GB" sz="1400" dirty="0"/>
              <a:t>Strong R&amp;D effort in place (</a:t>
            </a:r>
            <a:r>
              <a:rPr lang="en-GB" sz="1400" dirty="0" err="1"/>
              <a:t>e.g</a:t>
            </a:r>
            <a:r>
              <a:rPr lang="en-GB" sz="1400" dirty="0"/>
              <a:t> HAPLS@ELI)</a:t>
            </a:r>
          </a:p>
          <a:p>
            <a:pPr marL="628619" lvl="1" indent="-171442">
              <a:buFont typeface="Arial" charset="0"/>
              <a:buChar char="•"/>
            </a:pPr>
            <a:r>
              <a:rPr lang="en-GB" sz="1400" dirty="0"/>
              <a:t>≈ 3-5 years to go to first industrial LWFA demonstrator (e.g. Eupraxia) [1]</a:t>
            </a:r>
          </a:p>
        </p:txBody>
      </p:sp>
      <p:sp>
        <p:nvSpPr>
          <p:cNvPr id="26" name="Rectangle 25"/>
          <p:cNvSpPr/>
          <p:nvPr/>
        </p:nvSpPr>
        <p:spPr>
          <a:xfrm>
            <a:off x="412145" y="3221736"/>
            <a:ext cx="5406763" cy="1061825"/>
          </a:xfrm>
          <a:prstGeom prst="rect">
            <a:avLst/>
          </a:prstGeom>
          <a:solidFill>
            <a:srgbClr val="FFFF00"/>
          </a:solidFill>
        </p:spPr>
        <p:txBody>
          <a:bodyPr wrap="square" lIns="91436" tIns="45718" rIns="91436" bIns="45718">
            <a:spAutoFit/>
          </a:bodyPr>
          <a:lstStyle/>
          <a:p>
            <a:pPr marL="171442" indent="-171442">
              <a:buFont typeface="Arial" charset="0"/>
              <a:buChar char="•"/>
            </a:pPr>
            <a:r>
              <a:rPr lang="en-GB" sz="1400" b="1" dirty="0">
                <a:highlight>
                  <a:srgbClr val="FFFF00"/>
                </a:highlight>
              </a:rPr>
              <a:t>Beyond </a:t>
            </a:r>
            <a:r>
              <a:rPr lang="en-GB" sz="1400" b="1" dirty="0" err="1">
                <a:highlight>
                  <a:srgbClr val="FFFF00"/>
                </a:highlight>
              </a:rPr>
              <a:t>TiSA</a:t>
            </a:r>
            <a:r>
              <a:rPr lang="en-GB" sz="1400" b="1" dirty="0">
                <a:highlight>
                  <a:srgbClr val="FFFF00"/>
                </a:highlight>
              </a:rPr>
              <a:t>: targeting </a:t>
            </a:r>
            <a:r>
              <a:rPr lang="en-GB" sz="1400" b="1" dirty="0">
                <a:solidFill>
                  <a:srgbClr val="FF0000"/>
                </a:solidFill>
                <a:highlight>
                  <a:srgbClr val="FFFF00"/>
                </a:highlight>
              </a:rPr>
              <a:t>higher wall-plug efficiency and rep. rate, kHz and beyond, stability, control (space, time, spectral)</a:t>
            </a:r>
            <a:r>
              <a:rPr lang="en-GB" sz="1400" dirty="0">
                <a:highlight>
                  <a:srgbClr val="FFFF00"/>
                </a:highlight>
              </a:rPr>
              <a:t>;</a:t>
            </a:r>
          </a:p>
          <a:p>
            <a:pPr marL="628619" lvl="1" indent="-171442">
              <a:buFont typeface="Arial" charset="0"/>
              <a:buChar char="•"/>
            </a:pPr>
            <a:r>
              <a:rPr lang="en-GB" sz="1050" b="1" dirty="0"/>
              <a:t>5-10 </a:t>
            </a:r>
            <a:r>
              <a:rPr lang="en-GB" sz="1050" b="1" dirty="0" err="1"/>
              <a:t>yrs</a:t>
            </a:r>
            <a:r>
              <a:rPr lang="en-GB" sz="1050" b="1" dirty="0"/>
              <a:t> for first efficient</a:t>
            </a:r>
            <a:r>
              <a:rPr lang="en-GB" sz="1050" dirty="0"/>
              <a:t>, multi-kW-scale demonstrator,</a:t>
            </a:r>
          </a:p>
          <a:p>
            <a:pPr marL="628619" lvl="1" indent="-171442">
              <a:buFont typeface="Arial" charset="0"/>
              <a:buChar char="•"/>
            </a:pPr>
            <a:r>
              <a:rPr lang="en-GB" sz="1050" dirty="0"/>
              <a:t>A strategy is needed to steer effort in the LPA laser driver direction: LASPLA</a:t>
            </a:r>
          </a:p>
        </p:txBody>
      </p:sp>
      <p:sp>
        <p:nvSpPr>
          <p:cNvPr id="5" name="Rectangle 4"/>
          <p:cNvSpPr/>
          <p:nvPr/>
        </p:nvSpPr>
        <p:spPr>
          <a:xfrm>
            <a:off x="0" y="4457849"/>
            <a:ext cx="7602053" cy="338550"/>
          </a:xfrm>
          <a:prstGeom prst="rect">
            <a:avLst/>
          </a:prstGeom>
        </p:spPr>
        <p:txBody>
          <a:bodyPr wrap="square" lIns="91436" tIns="45718" rIns="91436" bIns="45718">
            <a:spAutoFit/>
          </a:bodyPr>
          <a:lstStyle/>
          <a:p>
            <a:r>
              <a:rPr lang="en-US" sz="800" dirty="0">
                <a:solidFill>
                  <a:srgbClr val="000000"/>
                </a:solidFill>
              </a:rPr>
              <a:t>[1] </a:t>
            </a:r>
            <a:r>
              <a:rPr lang="en-GB" sz="700" dirty="0">
                <a:cs typeface="Arial" panose="020B0604020202020204" pitchFamily="34" charset="0"/>
              </a:rPr>
              <a:t>R. </a:t>
            </a:r>
            <a:r>
              <a:rPr lang="en-GB" sz="700" dirty="0" err="1">
                <a:cs typeface="Arial" panose="020B0604020202020204" pitchFamily="34" charset="0"/>
              </a:rPr>
              <a:t>Assmann</a:t>
            </a:r>
            <a:r>
              <a:rPr lang="en-GB" sz="700" dirty="0">
                <a:cs typeface="Arial" panose="020B0604020202020204" pitchFamily="34" charset="0"/>
              </a:rPr>
              <a:t> et al., EuPRAXIA Conceptual Design Report, The European Physical Journal Special Topics 229, 3675–4284 (2020)</a:t>
            </a:r>
          </a:p>
          <a:p>
            <a:r>
              <a:rPr lang="en-US" sz="800" dirty="0"/>
              <a:t>[2] C. Danson et al., Petawatt and exawatt class lasers worldwide High Power Laser Sci. and Eng. </a:t>
            </a:r>
            <a:r>
              <a:rPr lang="en-US" sz="800" b="1" dirty="0"/>
              <a:t>7</a:t>
            </a:r>
            <a:r>
              <a:rPr lang="en-US" sz="800" dirty="0"/>
              <a:t>, e54 (2019)</a:t>
            </a:r>
          </a:p>
        </p:txBody>
      </p:sp>
      <p:pic>
        <p:nvPicPr>
          <p:cNvPr id="6" name="Immagine 5"/>
          <p:cNvPicPr>
            <a:picLocks noChangeAspect="1"/>
          </p:cNvPicPr>
          <p:nvPr/>
        </p:nvPicPr>
        <p:blipFill>
          <a:blip r:embed="rId3"/>
          <a:stretch>
            <a:fillRect/>
          </a:stretch>
        </p:blipFill>
        <p:spPr>
          <a:xfrm>
            <a:off x="5632068" y="1027681"/>
            <a:ext cx="3315196" cy="2095616"/>
          </a:xfrm>
          <a:prstGeom prst="rect">
            <a:avLst/>
          </a:prstGeom>
        </p:spPr>
      </p:pic>
      <p:pic>
        <p:nvPicPr>
          <p:cNvPr id="3" name="Immagine 4">
            <a:extLst>
              <a:ext uri="{FF2B5EF4-FFF2-40B4-BE49-F238E27FC236}">
                <a16:creationId xmlns:a16="http://schemas.microsoft.com/office/drawing/2014/main" id="{FD7BE06D-EF59-F40A-DE88-D638EB5E674E}"/>
              </a:ext>
            </a:extLst>
          </p:cNvPr>
          <p:cNvPicPr>
            <a:picLocks noChangeAspect="1"/>
          </p:cNvPicPr>
          <p:nvPr/>
        </p:nvPicPr>
        <p:blipFill>
          <a:blip r:embed="rId4"/>
          <a:stretch>
            <a:fillRect/>
          </a:stretch>
        </p:blipFill>
        <p:spPr>
          <a:xfrm>
            <a:off x="6132309" y="3188646"/>
            <a:ext cx="2168532" cy="1124539"/>
          </a:xfrm>
          <a:prstGeom prst="rect">
            <a:avLst/>
          </a:prstGeom>
        </p:spPr>
      </p:pic>
      <p:sp>
        <p:nvSpPr>
          <p:cNvPr id="4" name="Rettangolo 5">
            <a:extLst>
              <a:ext uri="{FF2B5EF4-FFF2-40B4-BE49-F238E27FC236}">
                <a16:creationId xmlns:a16="http://schemas.microsoft.com/office/drawing/2014/main" id="{66545475-7A16-972F-2829-A27B3F95F622}"/>
              </a:ext>
            </a:extLst>
          </p:cNvPr>
          <p:cNvSpPr/>
          <p:nvPr/>
        </p:nvSpPr>
        <p:spPr>
          <a:xfrm>
            <a:off x="5700870" y="4334925"/>
            <a:ext cx="2857286" cy="369330"/>
          </a:xfrm>
          <a:prstGeom prst="rect">
            <a:avLst/>
          </a:prstGeom>
        </p:spPr>
        <p:txBody>
          <a:bodyPr wrap="square" lIns="91439" tIns="45719" rIns="91439" bIns="45719">
            <a:spAutoFit/>
          </a:bodyPr>
          <a:lstStyle/>
          <a:p>
            <a:r>
              <a:rPr lang="it-IT" sz="900"/>
              <a:t>The L3-HAPLS </a:t>
            </a:r>
            <a:r>
              <a:rPr lang="it-IT" sz="900" err="1"/>
              <a:t>at</a:t>
            </a:r>
            <a:r>
              <a:rPr lang="it-IT" sz="900"/>
              <a:t> ELI </a:t>
            </a:r>
            <a:r>
              <a:rPr lang="it-IT" sz="900" err="1"/>
              <a:t>Beamlines</a:t>
            </a:r>
            <a:r>
              <a:rPr lang="it-IT" sz="900"/>
              <a:t> </a:t>
            </a:r>
            <a:r>
              <a:rPr lang="it-IT" sz="900" err="1"/>
              <a:t>Research</a:t>
            </a:r>
            <a:r>
              <a:rPr lang="it-IT" sz="900"/>
              <a:t> Center in the </a:t>
            </a:r>
            <a:r>
              <a:rPr lang="it-IT" sz="900" err="1"/>
              <a:t>Czech</a:t>
            </a:r>
            <a:r>
              <a:rPr lang="it-IT" sz="900"/>
              <a:t> Republic. Credit: ELI </a:t>
            </a:r>
            <a:r>
              <a:rPr lang="it-IT" sz="900" err="1"/>
              <a:t>Beamlines</a:t>
            </a:r>
            <a:r>
              <a:rPr lang="it-IT" sz="900"/>
              <a:t>*</a:t>
            </a:r>
          </a:p>
        </p:txBody>
      </p:sp>
    </p:spTree>
    <p:extLst>
      <p:ext uri="{BB962C8B-B14F-4D97-AF65-F5344CB8AC3E}">
        <p14:creationId xmlns:p14="http://schemas.microsoft.com/office/powerpoint/2010/main" val="130889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250"/>
            <a:ext cx="7886700" cy="407696"/>
          </a:xfrm>
        </p:spPr>
        <p:txBody>
          <a:bodyPr>
            <a:noAutofit/>
          </a:bodyPr>
          <a:lstStyle/>
          <a:p>
            <a:pPr algn="ctr"/>
            <a:r>
              <a:rPr lang="en-GB" sz="2400" b="1" dirty="0">
                <a:latin typeface="Montserrat" pitchFamily="2" charset="77"/>
              </a:rPr>
              <a:t>Several options under development</a:t>
            </a:r>
          </a:p>
        </p:txBody>
      </p:sp>
      <p:sp>
        <p:nvSpPr>
          <p:cNvPr id="4" name="CasellaDiTesto 3"/>
          <p:cNvSpPr txBox="1"/>
          <p:nvPr/>
        </p:nvSpPr>
        <p:spPr>
          <a:xfrm>
            <a:off x="178720" y="4150337"/>
            <a:ext cx="8786560" cy="623246"/>
          </a:xfrm>
          <a:prstGeom prst="rect">
            <a:avLst/>
          </a:prstGeom>
          <a:noFill/>
        </p:spPr>
        <p:txBody>
          <a:bodyPr wrap="square" lIns="68579" tIns="34289" rIns="68579" bIns="34289" rtlCol="0">
            <a:spAutoFit/>
          </a:bodyPr>
          <a:lstStyle/>
          <a:p>
            <a:pPr marL="228594" indent="-228594">
              <a:buFont typeface="+mj-lt"/>
              <a:buAutoNum type="arabicPeriod"/>
            </a:pPr>
            <a:r>
              <a:rPr lang="it-IT" sz="900" dirty="0"/>
              <a:t>L.A Gizzi, </a:t>
            </a:r>
            <a:r>
              <a:rPr lang="it-IT" sz="900" dirty="0" err="1"/>
              <a:t>F</a:t>
            </a:r>
            <a:r>
              <a:rPr lang="it-IT" sz="900" dirty="0"/>
              <a:t>. Mathieu, P. Mason,  </a:t>
            </a:r>
            <a:r>
              <a:rPr lang="it-IT" sz="900" dirty="0" err="1"/>
              <a:t>P</a:t>
            </a:r>
            <a:r>
              <a:rPr lang="it-IT" sz="900" dirty="0"/>
              <a:t> </a:t>
            </a:r>
            <a:r>
              <a:rPr lang="it-IT" sz="900" dirty="0" err="1"/>
              <a:t>P</a:t>
            </a:r>
            <a:r>
              <a:rPr lang="it-IT" sz="900" dirty="0"/>
              <a:t> Rajeev, </a:t>
            </a:r>
            <a:r>
              <a:rPr lang="it-IT" sz="900" i="1" dirty="0"/>
              <a:t>Laser drivers for Plasma Accelerators</a:t>
            </a:r>
            <a:r>
              <a:rPr lang="it-IT" sz="900" dirty="0"/>
              <a:t>, in </a:t>
            </a:r>
            <a:r>
              <a:rPr lang="it-IT" sz="900" dirty="0" err="1"/>
              <a:t>Félicie</a:t>
            </a:r>
            <a:r>
              <a:rPr lang="it-IT" sz="900" dirty="0"/>
              <a:t> Albert et al, </a:t>
            </a:r>
            <a:r>
              <a:rPr lang="it-IT" sz="900" i="1" dirty="0"/>
              <a:t>2020 roadmap on plasma </a:t>
            </a:r>
            <a:r>
              <a:rPr lang="it-IT" sz="900" i="1" dirty="0" err="1"/>
              <a:t>accelerators</a:t>
            </a:r>
            <a:r>
              <a:rPr lang="it-IT" sz="900" dirty="0"/>
              <a:t>,  2021 New </a:t>
            </a:r>
            <a:r>
              <a:rPr lang="it-IT" sz="900" dirty="0" err="1"/>
              <a:t>J</a:t>
            </a:r>
            <a:r>
              <a:rPr lang="it-IT" sz="900" dirty="0"/>
              <a:t>. </a:t>
            </a:r>
            <a:r>
              <a:rPr lang="it-IT" sz="900" dirty="0" err="1"/>
              <a:t>Phys</a:t>
            </a:r>
            <a:r>
              <a:rPr lang="it-IT" sz="900" dirty="0"/>
              <a:t>. 23 031101, </a:t>
            </a:r>
            <a:r>
              <a:rPr lang="mr-IN" sz="900" dirty="0">
                <a:hlinkClick r:id="rId3"/>
              </a:rPr>
              <a:t>https://doi.org/10.1088/1367-2630/abcc62</a:t>
            </a:r>
            <a:r>
              <a:rPr lang="en-US" sz="900" dirty="0"/>
              <a:t>; </a:t>
            </a:r>
          </a:p>
          <a:p>
            <a:pPr marL="228594" indent="-228594">
              <a:buFont typeface="+mj-lt"/>
              <a:buAutoNum type="arabicPeriod"/>
            </a:pPr>
            <a:r>
              <a:rPr lang="en-US" sz="900" dirty="0"/>
              <a:t>O. Jakobsson, S. M. Hooker and R. Walczak, PRL, (2021)</a:t>
            </a:r>
          </a:p>
          <a:p>
            <a:pPr marL="228594" indent="-228594">
              <a:buFont typeface="+mj-lt"/>
              <a:buAutoNum type="arabicPeriod"/>
            </a:pPr>
            <a:r>
              <a:rPr lang="en-GB" sz="900" dirty="0">
                <a:solidFill>
                  <a:srgbClr val="000000"/>
                </a:solidFill>
              </a:rPr>
              <a:t>A.L. </a:t>
            </a:r>
            <a:r>
              <a:rPr lang="en-GB" sz="900" dirty="0" err="1">
                <a:solidFill>
                  <a:srgbClr val="000000"/>
                </a:solidFill>
              </a:rPr>
              <a:t>Viotti</a:t>
            </a:r>
            <a:r>
              <a:rPr lang="en-GB" sz="900" dirty="0">
                <a:solidFill>
                  <a:srgbClr val="000000"/>
                </a:solidFill>
              </a:rPr>
              <a:t> et al., Optica </a:t>
            </a:r>
            <a:r>
              <a:rPr lang="en-GB" sz="900" b="1" dirty="0">
                <a:solidFill>
                  <a:srgbClr val="000000"/>
                </a:solidFill>
              </a:rPr>
              <a:t>9</a:t>
            </a:r>
            <a:r>
              <a:rPr lang="en-GB" sz="900" dirty="0">
                <a:solidFill>
                  <a:srgbClr val="000000"/>
                </a:solidFill>
              </a:rPr>
              <a:t>, 197-216 (2022).</a:t>
            </a:r>
            <a:endParaRPr lang="en-US" sz="900" dirty="0"/>
          </a:p>
        </p:txBody>
      </p:sp>
      <p:sp>
        <p:nvSpPr>
          <p:cNvPr id="7" name="TextBox 6">
            <a:extLst>
              <a:ext uri="{FF2B5EF4-FFF2-40B4-BE49-F238E27FC236}">
                <a16:creationId xmlns:a16="http://schemas.microsoft.com/office/drawing/2014/main" id="{2F71FC06-A264-FCE5-553F-180809C4EC40}"/>
              </a:ext>
            </a:extLst>
          </p:cNvPr>
          <p:cNvSpPr txBox="1"/>
          <p:nvPr/>
        </p:nvSpPr>
        <p:spPr>
          <a:xfrm>
            <a:off x="0" y="573813"/>
            <a:ext cx="9144000" cy="3293209"/>
          </a:xfrm>
          <a:prstGeom prst="rect">
            <a:avLst/>
          </a:prstGeom>
          <a:noFill/>
        </p:spPr>
        <p:txBody>
          <a:bodyPr wrap="square">
            <a:spAutoFit/>
          </a:bodyPr>
          <a:lstStyle/>
          <a:p>
            <a:r>
              <a:rPr lang="en-GB" sz="1400" b="1" dirty="0">
                <a:solidFill>
                  <a:srgbClr val="FF0000"/>
                </a:solidFill>
              </a:rPr>
              <a:t>Fiber laser technology </a:t>
            </a:r>
            <a:r>
              <a:rPr lang="en-GB" sz="1400" dirty="0"/>
              <a:t>targeting the best WPE 30% in CW mode and </a:t>
            </a:r>
            <a:r>
              <a:rPr lang="en-GB" sz="1400" b="1" dirty="0"/>
              <a:t>coherent combination </a:t>
            </a:r>
            <a:r>
              <a:rPr lang="en-GB" sz="1400" dirty="0"/>
              <a:t>is being developed (FSU Jena-Fraunhofer IOF and Ecole Polytechnique-Thales in France). </a:t>
            </a:r>
          </a:p>
          <a:p>
            <a:pPr lvl="1"/>
            <a:r>
              <a:rPr lang="en-GB" sz="1400" dirty="0"/>
              <a:t>Suited for moderate energy per pulse/high rep-rate (10s of kHz); </a:t>
            </a:r>
          </a:p>
          <a:p>
            <a:pPr lvl="1"/>
            <a:r>
              <a:rPr lang="en-GB" sz="1200" dirty="0"/>
              <a:t>Now 96 </a:t>
            </a:r>
            <a:r>
              <a:rPr lang="en-GB" sz="1200" dirty="0" err="1"/>
              <a:t>fibers</a:t>
            </a:r>
            <a:r>
              <a:rPr lang="en-GB" sz="1200" dirty="0"/>
              <a:t> delivering 23 mJ and 674 W in a 235 fs pulse</a:t>
            </a:r>
            <a:endParaRPr lang="en-GB" sz="1000" dirty="0"/>
          </a:p>
          <a:p>
            <a:r>
              <a:rPr lang="en-GB" sz="1400" b="1" dirty="0">
                <a:solidFill>
                  <a:srgbClr val="FF0000"/>
                </a:solidFill>
              </a:rPr>
              <a:t>Direct Chirped Pulse Amplification </a:t>
            </a:r>
            <a:r>
              <a:rPr lang="en-GB" sz="1400" dirty="0"/>
              <a:t>with lasing media </a:t>
            </a:r>
            <a:r>
              <a:rPr lang="en-GB" sz="1400" b="1" dirty="0"/>
              <a:t>pumped directly by diodes </a:t>
            </a:r>
            <a:r>
              <a:rPr lang="en-GB" sz="1400" dirty="0"/>
              <a:t>is ideal for higher efficiency and higher rep-rate; </a:t>
            </a:r>
          </a:p>
          <a:p>
            <a:pPr lvl="1"/>
            <a:r>
              <a:rPr lang="en-GB" sz="1400" dirty="0"/>
              <a:t>several materials under consideration, Yb:CaF2,  Tm:YLF, Tm:Lu2O3 (with cross-relaxation and multi-pulse extraction) </a:t>
            </a:r>
            <a:r>
              <a:rPr lang="mr-IN" sz="1400" dirty="0"/>
              <a:t>…</a:t>
            </a:r>
            <a:endParaRPr lang="en-US" sz="1400" dirty="0"/>
          </a:p>
          <a:p>
            <a:pPr lvl="1"/>
            <a:r>
              <a:rPr lang="en-US" sz="1400" dirty="0"/>
              <a:t>PENELOPE (Jena) 150 J, 1 Hz, at 1030 nm</a:t>
            </a:r>
          </a:p>
          <a:p>
            <a:pPr lvl="1"/>
            <a:r>
              <a:rPr lang="en-US" sz="1400" dirty="0"/>
              <a:t>Available ps kW thin disk lasers using plasma modulation (Oxford</a:t>
            </a:r>
            <a:r>
              <a:rPr lang="en-US" sz="1400" baseline="30000" dirty="0"/>
              <a:t>2</a:t>
            </a:r>
            <a:r>
              <a:rPr lang="en-US" sz="1400" dirty="0"/>
              <a:t>) </a:t>
            </a:r>
            <a:endParaRPr lang="en-GB" sz="1400" dirty="0"/>
          </a:p>
          <a:p>
            <a:r>
              <a:rPr lang="en-GB" sz="1400" b="1" dirty="0">
                <a:solidFill>
                  <a:srgbClr val="FF0000"/>
                </a:solidFill>
              </a:rPr>
              <a:t>OPCPA</a:t>
            </a:r>
            <a:r>
              <a:rPr lang="en-GB" sz="1400" b="1" dirty="0"/>
              <a:t> </a:t>
            </a:r>
            <a:r>
              <a:rPr lang="en-GB" sz="1400" dirty="0"/>
              <a:t>optical parametric amplification within large-aperture lithium </a:t>
            </a:r>
            <a:r>
              <a:rPr lang="en-GB" sz="1400" dirty="0" err="1"/>
              <a:t>triborate</a:t>
            </a:r>
            <a:r>
              <a:rPr lang="en-GB" sz="1400" dirty="0"/>
              <a:t> (LBO) crystals;</a:t>
            </a:r>
          </a:p>
          <a:p>
            <a:pPr lvl="1"/>
            <a:r>
              <a:rPr lang="en-GB" sz="1400" dirty="0"/>
              <a:t>ELI-Beamlines facility, L1 ALLEGRA (100 mJ at 1 kHz) and L2 AMOS (100 TW, 2 to 5 J between 10 and 50 Hz), and the </a:t>
            </a:r>
            <a:r>
              <a:rPr lang="en-GB" sz="1400" dirty="0" err="1"/>
              <a:t>Shenguang</a:t>
            </a:r>
            <a:r>
              <a:rPr lang="en-GB" sz="1400" dirty="0"/>
              <a:t> II Multi-PW beamline(SIOM, China) </a:t>
            </a:r>
            <a:r>
              <a:rPr lang="mr-IN" sz="1400" dirty="0"/>
              <a:t>…</a:t>
            </a:r>
            <a:endParaRPr lang="en-US" sz="1400" dirty="0"/>
          </a:p>
          <a:p>
            <a:r>
              <a:rPr lang="en-GB" sz="1400" b="1" dirty="0">
                <a:solidFill>
                  <a:srgbClr val="FF0000"/>
                </a:solidFill>
              </a:rPr>
              <a:t>Thin Disk ps Lasers </a:t>
            </a:r>
            <a:r>
              <a:rPr lang="en-GB" sz="1400" b="1" dirty="0"/>
              <a:t>+  spectral broadening + post compression</a:t>
            </a:r>
            <a:r>
              <a:rPr lang="en-GB" sz="1400" b="1" baseline="30000" dirty="0"/>
              <a:t>3</a:t>
            </a:r>
          </a:p>
          <a:p>
            <a:pPr lvl="1"/>
            <a:r>
              <a:rPr lang="en-GB" sz="1400" dirty="0"/>
              <a:t>Industrial technology with demonstrated &gt;kW operation </a:t>
            </a:r>
            <a:r>
              <a:rPr lang="en-GB" sz="1400" dirty="0" err="1"/>
              <a:t>ar</a:t>
            </a:r>
            <a:r>
              <a:rPr lang="en-GB" sz="1400" dirty="0"/>
              <a:t> ≈J per pulse energy.</a:t>
            </a:r>
            <a:endParaRPr lang="en-GB" sz="1600" dirty="0"/>
          </a:p>
        </p:txBody>
      </p:sp>
    </p:spTree>
    <p:extLst>
      <p:ext uri="{BB962C8B-B14F-4D97-AF65-F5344CB8AC3E}">
        <p14:creationId xmlns:p14="http://schemas.microsoft.com/office/powerpoint/2010/main" val="6181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FC884-100A-5613-8EB4-6630D34FD4E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0FCD085-0C51-795A-15E7-9ED7837BF498}"/>
              </a:ext>
            </a:extLst>
          </p:cNvPr>
          <p:cNvSpPr>
            <a:spLocks noGrp="1"/>
          </p:cNvSpPr>
          <p:nvPr>
            <p:ph type="title"/>
          </p:nvPr>
        </p:nvSpPr>
        <p:spPr>
          <a:xfrm>
            <a:off x="1657350" y="1928225"/>
            <a:ext cx="5829300" cy="857250"/>
          </a:xfrm>
        </p:spPr>
        <p:txBody>
          <a:bodyPr>
            <a:noAutofit/>
          </a:bodyPr>
          <a:lstStyle/>
          <a:p>
            <a:pPr algn="ctr"/>
            <a:r>
              <a:rPr lang="it-IT" sz="2800" b="1" dirty="0" err="1">
                <a:latin typeface="Arial"/>
                <a:cs typeface="Arial"/>
              </a:rPr>
              <a:t>iFAST</a:t>
            </a:r>
            <a:r>
              <a:rPr lang="it-IT" sz="2800" b="1" dirty="0">
                <a:latin typeface="Arial"/>
                <a:cs typeface="Arial"/>
              </a:rPr>
              <a:t> </a:t>
            </a:r>
            <a:r>
              <a:rPr lang="it-IT" sz="2800" b="1" dirty="0" err="1">
                <a:latin typeface="Arial"/>
                <a:cs typeface="Arial"/>
              </a:rPr>
              <a:t>innovation</a:t>
            </a:r>
            <a:r>
              <a:rPr lang="it-IT" sz="2800" b="1" dirty="0">
                <a:latin typeface="Arial"/>
                <a:cs typeface="Arial"/>
              </a:rPr>
              <a:t> action</a:t>
            </a:r>
          </a:p>
        </p:txBody>
      </p:sp>
    </p:spTree>
    <p:extLst>
      <p:ext uri="{BB962C8B-B14F-4D97-AF65-F5344CB8AC3E}">
        <p14:creationId xmlns:p14="http://schemas.microsoft.com/office/powerpoint/2010/main" val="1861638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9F9F-6FEC-D410-533A-EFCC3827D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1A8D9-741C-82E6-84AB-D9AD10CE81D3}"/>
              </a:ext>
            </a:extLst>
          </p:cNvPr>
          <p:cNvSpPr>
            <a:spLocks noGrp="1"/>
          </p:cNvSpPr>
          <p:nvPr>
            <p:ph type="title"/>
          </p:nvPr>
        </p:nvSpPr>
        <p:spPr>
          <a:xfrm>
            <a:off x="121919" y="217477"/>
            <a:ext cx="8725989" cy="438657"/>
          </a:xfrm>
          <a:ln>
            <a:noFill/>
          </a:ln>
        </p:spPr>
        <p:txBody>
          <a:bodyPr>
            <a:noAutofit/>
          </a:bodyPr>
          <a:lstStyle/>
          <a:p>
            <a:r>
              <a:rPr lang="en-GB" sz="1800" b="1" dirty="0">
                <a:solidFill>
                  <a:srgbClr val="0855A0"/>
                </a:solidFill>
                <a:effectLst/>
              </a:rPr>
              <a:t>Innovation Fostering in Accelerator Science and Technology (I.FAST) </a:t>
            </a:r>
          </a:p>
        </p:txBody>
      </p:sp>
      <p:sp>
        <p:nvSpPr>
          <p:cNvPr id="8" name="Slide Number Placeholder 3">
            <a:extLst>
              <a:ext uri="{FF2B5EF4-FFF2-40B4-BE49-F238E27FC236}">
                <a16:creationId xmlns:a16="http://schemas.microsoft.com/office/drawing/2014/main" id="{06A4EB36-D9FC-8BE6-0F3A-D816AC66C95D}"/>
              </a:ext>
            </a:extLst>
          </p:cNvPr>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pPr defTabSz="342892" eaLnBrk="1" fontAlgn="auto" hangingPunct="1">
              <a:spcBef>
                <a:spcPts val="0"/>
              </a:spcBef>
              <a:spcAft>
                <a:spcPts val="0"/>
              </a:spcAft>
              <a:defRPr/>
            </a:pPr>
            <a:fld id="{F7A1A58B-7BA1-7E42-8231-6D1CB1C760B1}" type="slidenum">
              <a:rPr lang="en-US">
                <a:solidFill>
                  <a:srgbClr val="0035CB"/>
                </a:solidFill>
              </a:rPr>
              <a:pPr defTabSz="342892" eaLnBrk="1" fontAlgn="auto" hangingPunct="1">
                <a:spcBef>
                  <a:spcPts val="0"/>
                </a:spcBef>
                <a:spcAft>
                  <a:spcPts val="0"/>
                </a:spcAft>
                <a:defRPr/>
              </a:pPr>
              <a:t>24</a:t>
            </a:fld>
            <a:endParaRPr lang="en-US" dirty="0">
              <a:solidFill>
                <a:srgbClr val="0035CB"/>
              </a:solidFill>
            </a:endParaRPr>
          </a:p>
        </p:txBody>
      </p:sp>
      <p:pic>
        <p:nvPicPr>
          <p:cNvPr id="7" name="Picture 6">
            <a:extLst>
              <a:ext uri="{FF2B5EF4-FFF2-40B4-BE49-F238E27FC236}">
                <a16:creationId xmlns:a16="http://schemas.microsoft.com/office/drawing/2014/main" id="{8C9A8CF6-96C0-A763-DCFD-C000133F5129}"/>
              </a:ext>
            </a:extLst>
          </p:cNvPr>
          <p:cNvPicPr>
            <a:picLocks noChangeAspect="1"/>
          </p:cNvPicPr>
          <p:nvPr/>
        </p:nvPicPr>
        <p:blipFill>
          <a:blip r:embed="rId3"/>
          <a:stretch>
            <a:fillRect/>
          </a:stretch>
        </p:blipFill>
        <p:spPr>
          <a:xfrm>
            <a:off x="2832212" y="1113916"/>
            <a:ext cx="5785382" cy="2915667"/>
          </a:xfrm>
          <a:prstGeom prst="rect">
            <a:avLst/>
          </a:prstGeom>
        </p:spPr>
      </p:pic>
      <p:pic>
        <p:nvPicPr>
          <p:cNvPr id="11" name="Picture 10">
            <a:extLst>
              <a:ext uri="{FF2B5EF4-FFF2-40B4-BE49-F238E27FC236}">
                <a16:creationId xmlns:a16="http://schemas.microsoft.com/office/drawing/2014/main" id="{B3005B39-AC3C-33C9-7C1B-926E8F5E6E9D}"/>
              </a:ext>
            </a:extLst>
          </p:cNvPr>
          <p:cNvPicPr>
            <a:picLocks noChangeAspect="1"/>
          </p:cNvPicPr>
          <p:nvPr/>
        </p:nvPicPr>
        <p:blipFill>
          <a:blip r:embed="rId4"/>
          <a:stretch>
            <a:fillRect/>
          </a:stretch>
        </p:blipFill>
        <p:spPr>
          <a:xfrm>
            <a:off x="7125180" y="3904836"/>
            <a:ext cx="768645" cy="841100"/>
          </a:xfrm>
          <a:prstGeom prst="rect">
            <a:avLst/>
          </a:prstGeom>
        </p:spPr>
      </p:pic>
      <p:sp>
        <p:nvSpPr>
          <p:cNvPr id="13" name="TextBox 12">
            <a:extLst>
              <a:ext uri="{FF2B5EF4-FFF2-40B4-BE49-F238E27FC236}">
                <a16:creationId xmlns:a16="http://schemas.microsoft.com/office/drawing/2014/main" id="{941BD7B1-C3FE-28E0-61A7-2B27167E929A}"/>
              </a:ext>
            </a:extLst>
          </p:cNvPr>
          <p:cNvSpPr txBox="1"/>
          <p:nvPr/>
        </p:nvSpPr>
        <p:spPr>
          <a:xfrm>
            <a:off x="4045594" y="541114"/>
            <a:ext cx="4572000" cy="276999"/>
          </a:xfrm>
          <a:prstGeom prst="rect">
            <a:avLst/>
          </a:prstGeom>
          <a:noFill/>
        </p:spPr>
        <p:txBody>
          <a:bodyPr wrap="square">
            <a:spAutoFit/>
          </a:bodyPr>
          <a:lstStyle/>
          <a:p>
            <a:pPr algn="r"/>
            <a:r>
              <a:rPr lang="en-GB" sz="1200" u="sng" dirty="0">
                <a:solidFill>
                  <a:schemeClr val="accent5">
                    <a:lumMod val="75000"/>
                  </a:schemeClr>
                </a:solidFill>
              </a:rPr>
              <a:t>https://</a:t>
            </a:r>
            <a:r>
              <a:rPr lang="en-GB" sz="1200" u="sng" dirty="0" err="1">
                <a:solidFill>
                  <a:schemeClr val="accent5">
                    <a:lumMod val="75000"/>
                  </a:schemeClr>
                </a:solidFill>
              </a:rPr>
              <a:t>ifast-project.eu</a:t>
            </a:r>
            <a:r>
              <a:rPr lang="en-GB" sz="1200" u="sng" dirty="0">
                <a:solidFill>
                  <a:schemeClr val="accent5">
                    <a:lumMod val="75000"/>
                  </a:schemeClr>
                </a:solidFill>
              </a:rPr>
              <a:t>/</a:t>
            </a:r>
          </a:p>
        </p:txBody>
      </p:sp>
      <p:sp>
        <p:nvSpPr>
          <p:cNvPr id="4" name="TextBox 3">
            <a:extLst>
              <a:ext uri="{FF2B5EF4-FFF2-40B4-BE49-F238E27FC236}">
                <a16:creationId xmlns:a16="http://schemas.microsoft.com/office/drawing/2014/main" id="{DAF7FF9F-1AD9-3B87-16AA-4A420F0E533B}"/>
              </a:ext>
            </a:extLst>
          </p:cNvPr>
          <p:cNvSpPr txBox="1"/>
          <p:nvPr/>
        </p:nvSpPr>
        <p:spPr>
          <a:xfrm>
            <a:off x="246807" y="1453781"/>
            <a:ext cx="2286000" cy="2092881"/>
          </a:xfrm>
          <a:prstGeom prst="rect">
            <a:avLst/>
          </a:prstGeom>
          <a:noFill/>
        </p:spPr>
        <p:txBody>
          <a:bodyPr wrap="square">
            <a:spAutoFit/>
          </a:bodyPr>
          <a:lstStyle/>
          <a:p>
            <a:r>
              <a:rPr lang="en-GB" sz="1000" b="1" dirty="0">
                <a:solidFill>
                  <a:srgbClr val="062D53"/>
                </a:solidFill>
                <a:effectLst/>
              </a:rPr>
              <a:t>PROJECT ACRONYM:</a:t>
            </a:r>
            <a:r>
              <a:rPr lang="en-GB" sz="1000" b="1" dirty="0"/>
              <a:t> </a:t>
            </a:r>
            <a:r>
              <a:rPr lang="en-GB" sz="1000" dirty="0"/>
              <a:t>Innovation Fostering in Accelerator Science and Technology</a:t>
            </a:r>
            <a:br>
              <a:rPr lang="en-GB" sz="1000" dirty="0"/>
            </a:br>
            <a:r>
              <a:rPr lang="en-GB" sz="1000" b="1" dirty="0">
                <a:solidFill>
                  <a:srgbClr val="062D53"/>
                </a:solidFill>
                <a:effectLst/>
              </a:rPr>
              <a:t>PROGRAMME:</a:t>
            </a:r>
            <a:r>
              <a:rPr lang="en-GB" sz="1000" dirty="0"/>
              <a:t> Horizon 2020 (Research Innovation Action)</a:t>
            </a:r>
            <a:br>
              <a:rPr lang="en-GB" sz="1000" dirty="0"/>
            </a:br>
            <a:r>
              <a:rPr lang="en-GB" sz="1000" b="1" dirty="0">
                <a:solidFill>
                  <a:srgbClr val="062D53"/>
                </a:solidFill>
                <a:effectLst/>
              </a:rPr>
              <a:t>DURATION:</a:t>
            </a:r>
            <a:r>
              <a:rPr lang="en-GB" sz="1000" dirty="0"/>
              <a:t> May 2021 – April 2025 (extended to 31 October 2025)</a:t>
            </a:r>
            <a:br>
              <a:rPr lang="en-GB" sz="1000" dirty="0"/>
            </a:br>
            <a:r>
              <a:rPr lang="en-GB" sz="1000" b="1" dirty="0">
                <a:solidFill>
                  <a:srgbClr val="062D53"/>
                </a:solidFill>
                <a:effectLst/>
              </a:rPr>
              <a:t>TOTAL BUDGET:</a:t>
            </a:r>
            <a:r>
              <a:rPr lang="en-GB" sz="1000" b="1" dirty="0"/>
              <a:t> </a:t>
            </a:r>
            <a:r>
              <a:rPr lang="en-GB" sz="1000" dirty="0"/>
              <a:t>18.7 M€</a:t>
            </a:r>
            <a:br>
              <a:rPr lang="en-GB" sz="1000" dirty="0"/>
            </a:br>
            <a:r>
              <a:rPr lang="en-GB" sz="1000" b="1" dirty="0">
                <a:solidFill>
                  <a:srgbClr val="062D53"/>
                </a:solidFill>
                <a:effectLst/>
              </a:rPr>
              <a:t>TOTAL EC CONTRIBUTION:</a:t>
            </a:r>
            <a:r>
              <a:rPr lang="en-GB" sz="1000" b="1" dirty="0"/>
              <a:t> </a:t>
            </a:r>
            <a:r>
              <a:rPr lang="en-GB" sz="1000" dirty="0"/>
              <a:t>10 M€</a:t>
            </a:r>
            <a:br>
              <a:rPr lang="en-GB" sz="1000" dirty="0"/>
            </a:br>
            <a:r>
              <a:rPr lang="en-GB" sz="1000" b="1" dirty="0">
                <a:solidFill>
                  <a:srgbClr val="062D53"/>
                </a:solidFill>
                <a:effectLst/>
              </a:rPr>
              <a:t>CONSORTIUM:</a:t>
            </a:r>
            <a:r>
              <a:rPr lang="en-GB" sz="1000" dirty="0"/>
              <a:t> 48 participants from 14 countries</a:t>
            </a:r>
            <a:br>
              <a:rPr lang="en-GB" sz="1000" dirty="0"/>
            </a:br>
            <a:r>
              <a:rPr lang="en-GB" sz="1000" b="1" dirty="0">
                <a:solidFill>
                  <a:srgbClr val="062D53"/>
                </a:solidFill>
                <a:effectLst/>
              </a:rPr>
              <a:t>PROJECT COORDINATOR: </a:t>
            </a:r>
            <a:r>
              <a:rPr lang="en-GB" sz="1000" dirty="0"/>
              <a:t>Maurizio </a:t>
            </a:r>
            <a:r>
              <a:rPr lang="en-GB" sz="1000" dirty="0" err="1"/>
              <a:t>Vretenar</a:t>
            </a:r>
            <a:r>
              <a:rPr lang="en-GB" sz="1000" dirty="0"/>
              <a:t> (CERN)</a:t>
            </a:r>
          </a:p>
        </p:txBody>
      </p:sp>
      <p:sp>
        <p:nvSpPr>
          <p:cNvPr id="3" name="TextBox 2">
            <a:extLst>
              <a:ext uri="{FF2B5EF4-FFF2-40B4-BE49-F238E27FC236}">
                <a16:creationId xmlns:a16="http://schemas.microsoft.com/office/drawing/2014/main" id="{41A85D33-BEC2-DFAE-AFBA-811479C1C944}"/>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5"/>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6"/>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688949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 y="217477"/>
            <a:ext cx="8725989" cy="994172"/>
          </a:xfrm>
          <a:ln>
            <a:solidFill>
              <a:srgbClr val="253366"/>
            </a:solidFill>
          </a:ln>
        </p:spPr>
        <p:txBody>
          <a:bodyPr>
            <a:noAutofit/>
          </a:bodyPr>
          <a:lstStyle/>
          <a:p>
            <a:pPr algn="ctr"/>
            <a:r>
              <a:rPr lang="en-GB" sz="2100"/>
              <a:t>WP6</a:t>
            </a:r>
            <a:br>
              <a:rPr lang="en-GB" sz="2100"/>
            </a:br>
            <a:r>
              <a:rPr lang="en-GB" sz="2100"/>
              <a:t>Novel Particle Accelerators Concepts and Technologies</a:t>
            </a:r>
          </a:p>
        </p:txBody>
      </p:sp>
      <p:sp>
        <p:nvSpPr>
          <p:cNvPr id="3" name="Content Placeholder 2"/>
          <p:cNvSpPr>
            <a:spLocks noGrp="1"/>
          </p:cNvSpPr>
          <p:nvPr>
            <p:ph idx="1"/>
          </p:nvPr>
        </p:nvSpPr>
        <p:spPr>
          <a:xfrm>
            <a:off x="310917" y="1351614"/>
            <a:ext cx="8424936" cy="1836648"/>
          </a:xfrm>
          <a:ln>
            <a:noFill/>
          </a:ln>
        </p:spPr>
        <p:txBody>
          <a:bodyPr>
            <a:noAutofit/>
          </a:bodyPr>
          <a:lstStyle/>
          <a:p>
            <a:pPr algn="just"/>
            <a:r>
              <a:rPr lang="de-DE" sz="1200" b="1" dirty="0">
                <a:solidFill>
                  <a:srgbClr val="000000"/>
                </a:solidFill>
                <a:latin typeface="Montserrat"/>
              </a:rPr>
              <a:t>Ralph Assmann </a:t>
            </a:r>
            <a:r>
              <a:rPr lang="de-DE" sz="1200" b="1" dirty="0" err="1">
                <a:solidFill>
                  <a:srgbClr val="000000"/>
                </a:solidFill>
                <a:latin typeface="Montserrat"/>
              </a:rPr>
              <a:t>coordinated</a:t>
            </a:r>
            <a:r>
              <a:rPr lang="de-DE" sz="1200" b="1" dirty="0">
                <a:solidFill>
                  <a:srgbClr val="000000"/>
                </a:solidFill>
                <a:latin typeface="Montserrat"/>
              </a:rPr>
              <a:t> WP6 </a:t>
            </a:r>
            <a:r>
              <a:rPr lang="de-DE" sz="1200" b="1" dirty="0" err="1">
                <a:solidFill>
                  <a:srgbClr val="000000"/>
                </a:solidFill>
                <a:latin typeface="Montserrat"/>
              </a:rPr>
              <a:t>until</a:t>
            </a:r>
            <a:r>
              <a:rPr lang="de-DE" sz="1200" b="1" dirty="0">
                <a:solidFill>
                  <a:srgbClr val="000000"/>
                </a:solidFill>
                <a:latin typeface="Montserrat"/>
              </a:rPr>
              <a:t> end </a:t>
            </a:r>
            <a:r>
              <a:rPr lang="de-DE" sz="1200" b="1" dirty="0" err="1">
                <a:solidFill>
                  <a:srgbClr val="000000"/>
                </a:solidFill>
                <a:latin typeface="Montserrat"/>
              </a:rPr>
              <a:t>of</a:t>
            </a:r>
            <a:r>
              <a:rPr lang="de-DE" sz="1200" b="1" dirty="0">
                <a:solidFill>
                  <a:srgbClr val="000000"/>
                </a:solidFill>
                <a:latin typeface="Montserrat"/>
              </a:rPr>
              <a:t> August 23 </a:t>
            </a:r>
            <a:r>
              <a:rPr lang="de-DE" sz="1200" b="1" dirty="0" err="1">
                <a:solidFill>
                  <a:srgbClr val="000000"/>
                </a:solidFill>
                <a:latin typeface="Montserrat"/>
              </a:rPr>
              <a:t>when</a:t>
            </a:r>
            <a:r>
              <a:rPr lang="de-DE" sz="1200" b="1" dirty="0">
                <a:solidFill>
                  <a:srgbClr val="000000"/>
                </a:solidFill>
                <a:latin typeface="Montserrat"/>
              </a:rPr>
              <a:t> he </a:t>
            </a:r>
            <a:r>
              <a:rPr lang="de-DE" sz="1200" b="1" dirty="0" err="1">
                <a:solidFill>
                  <a:srgbClr val="000000"/>
                </a:solidFill>
                <a:latin typeface="Montserrat"/>
              </a:rPr>
              <a:t>left</a:t>
            </a:r>
            <a:r>
              <a:rPr lang="de-DE" sz="1200" b="1" dirty="0">
                <a:solidFill>
                  <a:srgbClr val="000000"/>
                </a:solidFill>
                <a:latin typeface="Montserrat"/>
              </a:rPr>
              <a:t> DESY</a:t>
            </a:r>
            <a:endParaRPr lang="en-GB" sz="1200" dirty="0"/>
          </a:p>
          <a:p>
            <a:r>
              <a:rPr lang="en-GB" sz="1200" dirty="0"/>
              <a:t>Task 1 (R.A. + M. Ferrario): 	</a:t>
            </a:r>
            <a:r>
              <a:rPr lang="en-GB" sz="1200" b="1" dirty="0"/>
              <a:t>Novel Particle Accelerators Concepts and Technologies                    					</a:t>
            </a:r>
            <a:r>
              <a:rPr lang="en-GB" sz="1200" dirty="0"/>
              <a:t>(NPACT – </a:t>
            </a:r>
            <a:r>
              <a:rPr lang="en-GB" sz="1200" b="1" dirty="0">
                <a:solidFill>
                  <a:srgbClr val="0070C0"/>
                </a:solidFill>
              </a:rPr>
              <a:t>EuroNNAc4</a:t>
            </a:r>
            <a:r>
              <a:rPr lang="en-GB" sz="1200" dirty="0"/>
              <a:t>)</a:t>
            </a:r>
            <a:br>
              <a:rPr lang="en-GB" sz="1200" dirty="0"/>
            </a:br>
            <a:r>
              <a:rPr lang="en-GB" sz="1200" dirty="0"/>
              <a:t>	</a:t>
            </a:r>
            <a:r>
              <a:rPr lang="en-GB" sz="1200" i="1" dirty="0"/>
              <a:t>Sub-task leaders: </a:t>
            </a:r>
            <a:r>
              <a:rPr lang="en-DE" sz="1200" b="1" i="1"/>
              <a:t>B. Holzer </a:t>
            </a:r>
            <a:r>
              <a:rPr lang="en-DE" sz="1200" i="1"/>
              <a:t>(CERN), </a:t>
            </a:r>
            <a:r>
              <a:rPr lang="de-DE" sz="1200" b="1" i="1" dirty="0"/>
              <a:t>D. </a:t>
            </a:r>
            <a:r>
              <a:rPr lang="de-DE" sz="1200" b="1" i="1" dirty="0" err="1"/>
              <a:t>Minenna</a:t>
            </a:r>
            <a:r>
              <a:rPr lang="de-DE" sz="1200" b="1" i="1" dirty="0"/>
              <a:t> </a:t>
            </a:r>
            <a:r>
              <a:rPr lang="en-DE" sz="1200" i="1"/>
              <a:t>(CEA),  </a:t>
            </a:r>
            <a:r>
              <a:rPr lang="en-US" sz="1200" i="1" dirty="0"/>
              <a:t> </a:t>
            </a:r>
            <a:r>
              <a:rPr lang="en-DE" sz="1200" b="1" i="1"/>
              <a:t>A. Specka </a:t>
            </a:r>
            <a:r>
              <a:rPr lang="en-DE" sz="1200" i="1"/>
              <a:t>(CNRS), </a:t>
            </a:r>
            <a:r>
              <a:rPr lang="en-DE" sz="1200" b="1" i="1"/>
              <a:t>R. Walczak </a:t>
            </a:r>
            <a:r>
              <a:rPr lang="en-DE" sz="1200" i="1"/>
              <a:t>(Oxford)</a:t>
            </a:r>
            <a:endParaRPr lang="en-GB" sz="1200" b="1" i="1" dirty="0">
              <a:solidFill>
                <a:srgbClr val="FF0000"/>
              </a:solidFill>
            </a:endParaRPr>
          </a:p>
          <a:p>
            <a:r>
              <a:rPr lang="en-GB" sz="1200" dirty="0">
                <a:highlight>
                  <a:srgbClr val="FFFF00"/>
                </a:highlight>
              </a:rPr>
              <a:t>Task 2 (Leo Gizzi): 		</a:t>
            </a:r>
            <a:r>
              <a:rPr lang="en-GB" sz="1200" b="1" dirty="0">
                <a:highlight>
                  <a:srgbClr val="FFFF00"/>
                </a:highlight>
              </a:rPr>
              <a:t>Lasers for Plasma Acceleration </a:t>
            </a:r>
            <a:r>
              <a:rPr lang="en-GB" sz="1200" dirty="0">
                <a:highlight>
                  <a:srgbClr val="FFFF00"/>
                </a:highlight>
              </a:rPr>
              <a:t>(</a:t>
            </a:r>
            <a:r>
              <a:rPr lang="en-GB" sz="1200" b="1" dirty="0">
                <a:highlight>
                  <a:srgbClr val="FFFF00"/>
                </a:highlight>
              </a:rPr>
              <a:t>LASPLA</a:t>
            </a:r>
            <a:r>
              <a:rPr lang="en-GB" sz="1200" dirty="0">
                <a:highlight>
                  <a:srgbClr val="FFFF00"/>
                </a:highlight>
              </a:rPr>
              <a:t>)</a:t>
            </a:r>
          </a:p>
          <a:p>
            <a:r>
              <a:rPr lang="en-GB" sz="1200" dirty="0"/>
              <a:t>Task 3 (Cedric Thaury): 		</a:t>
            </a:r>
            <a:r>
              <a:rPr lang="en-GB" sz="1200" b="1" dirty="0"/>
              <a:t>Multi-scale Innovative targets for laser-plasma accelerators </a:t>
            </a:r>
            <a:r>
              <a:rPr lang="en-GB" sz="1200" dirty="0"/>
              <a:t>(MILPAT) </a:t>
            </a:r>
          </a:p>
          <a:p>
            <a:r>
              <a:rPr lang="en-GB" sz="1200" dirty="0"/>
              <a:t>Task 4 (Francois Mathieu): 	</a:t>
            </a:r>
            <a:r>
              <a:rPr lang="en-GB" sz="1200" b="1" dirty="0"/>
              <a:t>Laser focal Spot Stabilization Systems </a:t>
            </a:r>
            <a:br>
              <a:rPr lang="en-GB" sz="1200" b="1" dirty="0"/>
            </a:br>
            <a:r>
              <a:rPr lang="en-GB" sz="1200" b="1" dirty="0"/>
              <a:t>				</a:t>
            </a:r>
            <a:r>
              <a:rPr lang="en-GB" sz="1200" dirty="0"/>
              <a:t>(L3S)</a:t>
            </a:r>
          </a:p>
          <a:p>
            <a:endParaRPr lang="en-GB" sz="1200" dirty="0"/>
          </a:p>
          <a:p>
            <a:endParaRPr lang="en-GB" sz="1200" dirty="0"/>
          </a:p>
        </p:txBody>
      </p:sp>
      <p:sp>
        <p:nvSpPr>
          <p:cNvPr id="8" name="Slide Number Placeholder 3"/>
          <p:cNvSpPr>
            <a:spLocks noGrp="1"/>
          </p:cNvSpPr>
          <p:nvPr>
            <p:ph type="sldNum" sz="quarter" idx="12"/>
          </p:nvPr>
        </p:nvSpPr>
        <p:spPr>
          <a:xfrm>
            <a:off x="7272300" y="4596903"/>
            <a:ext cx="1243050" cy="273844"/>
          </a:xfrm>
        </p:spPr>
        <p:txBody>
          <a:bodyPr/>
          <a:lstStyle>
            <a:lvl1pPr>
              <a:defRPr sz="900">
                <a:solidFill>
                  <a:schemeClr val="accent5"/>
                </a:solidFill>
              </a:defRPr>
            </a:lvl1pPr>
          </a:lstStyle>
          <a:p>
            <a:pPr defTabSz="342892" eaLnBrk="1" fontAlgn="auto" hangingPunct="1">
              <a:spcBef>
                <a:spcPts val="0"/>
              </a:spcBef>
              <a:spcAft>
                <a:spcPts val="0"/>
              </a:spcAft>
              <a:defRPr/>
            </a:pPr>
            <a:fld id="{F7A1A58B-7BA1-7E42-8231-6D1CB1C760B1}" type="slidenum">
              <a:rPr lang="en-US">
                <a:solidFill>
                  <a:srgbClr val="0035CB"/>
                </a:solidFill>
              </a:rPr>
              <a:pPr defTabSz="342892" eaLnBrk="1" fontAlgn="auto" hangingPunct="1">
                <a:spcBef>
                  <a:spcPts val="0"/>
                </a:spcBef>
                <a:spcAft>
                  <a:spcPts val="0"/>
                </a:spcAft>
                <a:defRPr/>
              </a:pPr>
              <a:t>25</a:t>
            </a:fld>
            <a:endParaRPr lang="en-US" dirty="0">
              <a:solidFill>
                <a:srgbClr val="0035CB"/>
              </a:solidFill>
            </a:endParaRPr>
          </a:p>
        </p:txBody>
      </p:sp>
      <p:sp>
        <p:nvSpPr>
          <p:cNvPr id="4" name="Content Placeholder 2">
            <a:extLst>
              <a:ext uri="{FF2B5EF4-FFF2-40B4-BE49-F238E27FC236}">
                <a16:creationId xmlns:a16="http://schemas.microsoft.com/office/drawing/2014/main" id="{3C8BF0A0-1483-E5A4-D01E-B6223178CBF0}"/>
              </a:ext>
            </a:extLst>
          </p:cNvPr>
          <p:cNvSpPr txBox="1">
            <a:spLocks/>
          </p:cNvSpPr>
          <p:nvPr/>
        </p:nvSpPr>
        <p:spPr>
          <a:xfrm>
            <a:off x="246397" y="3188262"/>
            <a:ext cx="8477032" cy="15932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a:buNone/>
              <a:defRPr sz="1800" kern="1200">
                <a:solidFill>
                  <a:schemeClr val="tx1"/>
                </a:solidFill>
                <a:latin typeface="Montserrat" panose="00000500000000000000" pitchFamily="2" charset="0"/>
                <a:ea typeface="+mn-ea"/>
                <a:cs typeface="+mn-cs"/>
              </a:defRPr>
            </a:lvl1pPr>
            <a:lvl2pPr marL="342891" indent="0" algn="ctr" defTabSz="914400" rtl="0" eaLnBrk="1" latinLnBrk="0" hangingPunct="1">
              <a:lnSpc>
                <a:spcPct val="90000"/>
              </a:lnSpc>
              <a:spcBef>
                <a:spcPts val="500"/>
              </a:spcBef>
              <a:buClr>
                <a:schemeClr val="accent1"/>
              </a:buClr>
              <a:buFont typeface="Arial"/>
              <a:buNone/>
              <a:defRPr sz="1500" kern="1200">
                <a:solidFill>
                  <a:schemeClr val="tx1"/>
                </a:solidFill>
                <a:latin typeface="Montserrat" panose="00000500000000000000" pitchFamily="2" charset="0"/>
                <a:ea typeface="+mn-ea"/>
                <a:cs typeface="+mn-cs"/>
              </a:defRPr>
            </a:lvl2pPr>
            <a:lvl3pPr marL="685783" indent="0" algn="ctr" defTabSz="914400" rtl="0" eaLnBrk="1" latinLnBrk="0" hangingPunct="1">
              <a:lnSpc>
                <a:spcPct val="90000"/>
              </a:lnSpc>
              <a:spcBef>
                <a:spcPts val="500"/>
              </a:spcBef>
              <a:buClr>
                <a:schemeClr val="accent1"/>
              </a:buClr>
              <a:buFont typeface="Arial"/>
              <a:buNone/>
              <a:defRPr sz="1351" kern="1200">
                <a:solidFill>
                  <a:schemeClr val="tx1"/>
                </a:solidFill>
                <a:latin typeface="Montserrat" panose="00000500000000000000" pitchFamily="2" charset="0"/>
                <a:ea typeface="+mn-ea"/>
                <a:cs typeface="+mn-cs"/>
              </a:defRPr>
            </a:lvl3pPr>
            <a:lvl4pPr marL="1028674" indent="0" algn="ctr" defTabSz="914400" rtl="0" eaLnBrk="1" latinLnBrk="0" hangingPunct="1">
              <a:lnSpc>
                <a:spcPct val="90000"/>
              </a:lnSpc>
              <a:spcBef>
                <a:spcPts val="500"/>
              </a:spcBef>
              <a:buClr>
                <a:schemeClr val="accent1"/>
              </a:buClr>
              <a:buFont typeface="Arial"/>
              <a:buNone/>
              <a:defRPr sz="1200" kern="1200">
                <a:solidFill>
                  <a:schemeClr val="tx1"/>
                </a:solidFill>
                <a:latin typeface="Montserrat" panose="00000500000000000000" pitchFamily="2" charset="0"/>
                <a:ea typeface="+mn-ea"/>
                <a:cs typeface="+mn-cs"/>
              </a:defRPr>
            </a:lvl4pPr>
            <a:lvl5pPr marL="1371566" indent="0" algn="ctr" defTabSz="914400" rtl="0" eaLnBrk="1" latinLnBrk="0" hangingPunct="1">
              <a:lnSpc>
                <a:spcPct val="90000"/>
              </a:lnSpc>
              <a:spcBef>
                <a:spcPts val="500"/>
              </a:spcBef>
              <a:buClr>
                <a:schemeClr val="accent1"/>
              </a:buClr>
              <a:buFont typeface="Arial"/>
              <a:buNone/>
              <a:defRPr sz="1200" kern="1200">
                <a:solidFill>
                  <a:schemeClr val="tx1"/>
                </a:solidFill>
                <a:latin typeface="Montserrat" panose="00000500000000000000" pitchFamily="2" charset="0"/>
                <a:ea typeface="+mn-ea"/>
                <a:cs typeface="+mn-cs"/>
              </a:defRPr>
            </a:lvl5pPr>
            <a:lvl6pPr marL="1714457" indent="0" algn="ctr" defTabSz="914400" rtl="0" eaLnBrk="1" latinLnBrk="0" hangingPunct="1">
              <a:lnSpc>
                <a:spcPct val="90000"/>
              </a:lnSpc>
              <a:spcBef>
                <a:spcPts val="500"/>
              </a:spcBef>
              <a:buFont typeface="Arial"/>
              <a:buNone/>
              <a:defRPr sz="1200" kern="1200">
                <a:solidFill>
                  <a:schemeClr val="tx1"/>
                </a:solidFill>
                <a:latin typeface="+mn-lt"/>
                <a:ea typeface="+mn-ea"/>
                <a:cs typeface="+mn-cs"/>
              </a:defRPr>
            </a:lvl6pPr>
            <a:lvl7pPr marL="2057349" indent="0" algn="ctr" defTabSz="914400" rtl="0" eaLnBrk="1" latinLnBrk="0" hangingPunct="1">
              <a:lnSpc>
                <a:spcPct val="90000"/>
              </a:lnSpc>
              <a:spcBef>
                <a:spcPts val="500"/>
              </a:spcBef>
              <a:buFont typeface="Arial"/>
              <a:buNone/>
              <a:defRPr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a:buNone/>
              <a:defRPr sz="1200" kern="1200">
                <a:solidFill>
                  <a:schemeClr val="tx1"/>
                </a:solidFill>
                <a:latin typeface="+mn-lt"/>
                <a:ea typeface="+mn-ea"/>
                <a:cs typeface="+mn-cs"/>
              </a:defRPr>
            </a:lvl8pPr>
            <a:lvl9pPr marL="2743131" indent="0" algn="ctr" defTabSz="914400" rtl="0" eaLnBrk="1" latinLnBrk="0" hangingPunct="1">
              <a:lnSpc>
                <a:spcPct val="90000"/>
              </a:lnSpc>
              <a:spcBef>
                <a:spcPts val="500"/>
              </a:spcBef>
              <a:buFont typeface="Arial"/>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A00C8"/>
              </a:buClr>
              <a:buSzTx/>
              <a:buFont typeface="Arial"/>
              <a:buNone/>
              <a:tabLst/>
              <a:defRPr/>
            </a:pPr>
            <a:r>
              <a:rPr kumimoji="0" lang="it-IT" sz="16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LASPLA</a:t>
            </a:r>
            <a:r>
              <a:rPr kumimoji="0" lang="it-IT" sz="1600" b="1" i="0" u="none" strike="noStrike" kern="1200" cap="none" spc="0" normalizeH="0" noProof="0" dirty="0">
                <a:ln>
                  <a:noFill/>
                </a:ln>
                <a:solidFill>
                  <a:srgbClr val="000000"/>
                </a:solidFill>
                <a:effectLst/>
                <a:uLnTx/>
                <a:uFillTx/>
                <a:latin typeface="Montserrat" panose="00000500000000000000" pitchFamily="2" charset="0"/>
                <a:ea typeface="+mn-ea"/>
                <a:cs typeface="+mn-cs"/>
              </a:rPr>
              <a:t> </a:t>
            </a:r>
            <a:r>
              <a:rPr kumimoji="0" lang="it-IT" sz="1600" b="1"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Objectives</a:t>
            </a:r>
            <a:endParaRPr kumimoji="0" lang="it-IT" sz="16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
                <a:srgbClr val="FA00C8"/>
              </a:buClr>
              <a:buSzTx/>
              <a:buFont typeface="Arial"/>
              <a:buNone/>
              <a:tabLst/>
              <a:defRPr/>
            </a:pP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Establish</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 roadmap to </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foster</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delivery of </a:t>
            </a:r>
            <a:r>
              <a:rPr kumimoji="0" lang="it-IT" sz="1200" b="1"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advanced</a:t>
            </a:r>
            <a:r>
              <a:rPr kumimoji="0" lang="it-IT" sz="12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industrial laser drivers</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with high-</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repetition</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rate and </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higher</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efficiency</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for the first user laser-plasma </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based</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accelerators</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t>
            </a:r>
          </a:p>
          <a:p>
            <a:pPr marL="0" marR="0" lvl="0" indent="0" algn="l" defTabSz="914400" rtl="0" eaLnBrk="1" fontAlgn="auto" latinLnBrk="0" hangingPunct="1">
              <a:lnSpc>
                <a:spcPct val="90000"/>
              </a:lnSpc>
              <a:spcBef>
                <a:spcPts val="1000"/>
              </a:spcBef>
              <a:spcAft>
                <a:spcPts val="0"/>
              </a:spcAft>
              <a:buClr>
                <a:srgbClr val="FA00C8"/>
              </a:buClr>
              <a:buSzTx/>
              <a:buFont typeface="Arial"/>
              <a:buNone/>
              <a:tabLst/>
              <a:defRPr/>
            </a:pP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Establish</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 </a:t>
            </a:r>
            <a:r>
              <a:rPr kumimoji="0" lang="it-IT" sz="1200" b="1"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coordination</a:t>
            </a:r>
            <a:r>
              <a:rPr kumimoji="0" lang="it-IT" sz="12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activity with networking </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and training of </a:t>
            </a:r>
            <a:r>
              <a:rPr kumimoji="0" lang="it-IT" sz="1200" b="1"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main</a:t>
            </a:r>
            <a:r>
              <a:rPr kumimoji="0" lang="it-IT" sz="12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laser labs and industrial partners</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a:t>
            </a:r>
            <a:r>
              <a:rPr kumimoji="0" lang="it-IT" sz="1200" b="0"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focused</a:t>
            </a:r>
            <a:r>
              <a:rPr kumimoji="0" lang="it-IT"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on laser-driver R&amp;D.</a:t>
            </a:r>
          </a:p>
        </p:txBody>
      </p:sp>
      <p:sp>
        <p:nvSpPr>
          <p:cNvPr id="5" name="TextBox 4">
            <a:extLst>
              <a:ext uri="{FF2B5EF4-FFF2-40B4-BE49-F238E27FC236}">
                <a16:creationId xmlns:a16="http://schemas.microsoft.com/office/drawing/2014/main" id="{D4C36D96-E691-B709-0DD5-F5E7572A59D9}"/>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3"/>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4"/>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400810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7350" y="1944565"/>
            <a:ext cx="6216200" cy="857250"/>
          </a:xfrm>
        </p:spPr>
        <p:txBody>
          <a:bodyPr>
            <a:noAutofit/>
          </a:bodyPr>
          <a:lstStyle/>
          <a:p>
            <a:pPr>
              <a:spcAft>
                <a:spcPts val="600"/>
              </a:spcAft>
            </a:pPr>
            <a:r>
              <a:rPr lang="en-IT" sz="2800" b="1" dirty="0">
                <a:solidFill>
                  <a:srgbClr val="C00000"/>
                </a:solidFill>
                <a:latin typeface="Arial" panose="020B0604020202020204" pitchFamily="34" charset="0"/>
                <a:cs typeface="Arial" panose="020B0604020202020204" pitchFamily="34" charset="0"/>
              </a:rPr>
              <a:t>iFAST: A Roadmap outline for laser drivers for accelerator systems</a:t>
            </a:r>
          </a:p>
        </p:txBody>
      </p:sp>
      <p:sp>
        <p:nvSpPr>
          <p:cNvPr id="3" name="TextBox 2">
            <a:extLst>
              <a:ext uri="{FF2B5EF4-FFF2-40B4-BE49-F238E27FC236}">
                <a16:creationId xmlns:a16="http://schemas.microsoft.com/office/drawing/2014/main" id="{A641AE0E-F142-5108-C5B1-6F6DFB5509AF}"/>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2"/>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3"/>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1988827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37573" y="773556"/>
            <a:ext cx="8267365" cy="1016689"/>
          </a:xfrm>
        </p:spPr>
        <p:txBody>
          <a:bodyPr/>
          <a:lstStyle/>
          <a:p>
            <a:r>
              <a:rPr lang="en-GB" sz="1800" dirty="0"/>
              <a:t>WP6 - NPACT-Novel particle accelerators concepts and technologies </a:t>
            </a:r>
          </a:p>
          <a:p>
            <a:r>
              <a:rPr lang="en-GB" dirty="0"/>
              <a:t>Task 6.2 - LASPLA</a:t>
            </a:r>
          </a:p>
        </p:txBody>
      </p:sp>
      <p:sp>
        <p:nvSpPr>
          <p:cNvPr id="3" name="Text Placeholder 2"/>
          <p:cNvSpPr>
            <a:spLocks noGrp="1"/>
          </p:cNvSpPr>
          <p:nvPr>
            <p:ph type="body" sz="quarter" idx="14"/>
          </p:nvPr>
        </p:nvSpPr>
        <p:spPr>
          <a:xfrm>
            <a:off x="737575" y="2072847"/>
            <a:ext cx="8267366" cy="1957065"/>
          </a:xfrm>
        </p:spPr>
        <p:txBody>
          <a:bodyPr>
            <a:normAutofit fontScale="77500" lnSpcReduction="20000"/>
          </a:bodyPr>
          <a:lstStyle/>
          <a:p>
            <a:r>
              <a:rPr lang="it-IT" sz="1275" dirty="0">
                <a:solidFill>
                  <a:schemeClr val="bg1"/>
                </a:solidFill>
              </a:rPr>
              <a:t>10.00 - "</a:t>
            </a:r>
            <a:r>
              <a:rPr lang="it-IT" sz="1275" dirty="0" err="1">
                <a:solidFill>
                  <a:schemeClr val="bg1"/>
                </a:solidFill>
              </a:rPr>
              <a:t>Introduction</a:t>
            </a:r>
            <a:r>
              <a:rPr lang="it-IT" sz="1275" dirty="0">
                <a:solidFill>
                  <a:schemeClr val="bg1"/>
                </a:solidFill>
              </a:rPr>
              <a:t> </a:t>
            </a:r>
            <a:r>
              <a:rPr lang="it-IT" sz="1275" dirty="0" err="1">
                <a:solidFill>
                  <a:schemeClr val="bg1"/>
                </a:solidFill>
              </a:rPr>
              <a:t>about</a:t>
            </a:r>
            <a:r>
              <a:rPr lang="it-IT" sz="1275" dirty="0">
                <a:solidFill>
                  <a:schemeClr val="bg1"/>
                </a:solidFill>
              </a:rPr>
              <a:t> IFAST/LASPLA" - Leo GIZZI/CNR, </a:t>
            </a:r>
            <a:r>
              <a:rPr lang="it-IT" sz="1275" dirty="0" err="1">
                <a:solidFill>
                  <a:schemeClr val="bg1"/>
                </a:solidFill>
              </a:rPr>
              <a:t>Italy</a:t>
            </a:r>
            <a:endParaRPr lang="it-IT" sz="1275" dirty="0">
              <a:solidFill>
                <a:schemeClr val="bg1"/>
              </a:solidFill>
            </a:endParaRPr>
          </a:p>
          <a:p>
            <a:r>
              <a:rPr lang="it-IT" sz="1275" dirty="0">
                <a:solidFill>
                  <a:schemeClr val="bg1"/>
                </a:solidFill>
              </a:rPr>
              <a:t>10.20 - "</a:t>
            </a:r>
            <a:r>
              <a:rPr lang="it-IT" sz="1275" dirty="0" err="1">
                <a:solidFill>
                  <a:schemeClr val="bg1"/>
                </a:solidFill>
              </a:rPr>
              <a:t>Overview</a:t>
            </a:r>
            <a:r>
              <a:rPr lang="it-IT" sz="1275" dirty="0">
                <a:solidFill>
                  <a:schemeClr val="bg1"/>
                </a:solidFill>
              </a:rPr>
              <a:t> of Laser Technology </a:t>
            </a:r>
            <a:r>
              <a:rPr lang="it-IT" sz="1275" dirty="0" err="1">
                <a:solidFill>
                  <a:schemeClr val="bg1"/>
                </a:solidFill>
              </a:rPr>
              <a:t>Developments</a:t>
            </a:r>
            <a:r>
              <a:rPr lang="it-IT" sz="1275" dirty="0">
                <a:solidFill>
                  <a:schemeClr val="bg1"/>
                </a:solidFill>
              </a:rPr>
              <a:t> @ CLF" - Paul MASON/STFC, UK</a:t>
            </a:r>
          </a:p>
          <a:p>
            <a:r>
              <a:rPr lang="it-IT" sz="1275" dirty="0">
                <a:solidFill>
                  <a:schemeClr val="bg1"/>
                </a:solidFill>
              </a:rPr>
              <a:t>10.40 - "First </a:t>
            </a:r>
            <a:r>
              <a:rPr lang="it-IT" sz="1275" dirty="0" err="1">
                <a:solidFill>
                  <a:schemeClr val="bg1"/>
                </a:solidFill>
              </a:rPr>
              <a:t>acceleration</a:t>
            </a:r>
            <a:r>
              <a:rPr lang="it-IT" sz="1275" dirty="0">
                <a:solidFill>
                  <a:schemeClr val="bg1"/>
                </a:solidFill>
              </a:rPr>
              <a:t> </a:t>
            </a:r>
            <a:r>
              <a:rPr lang="it-IT" sz="1275" dirty="0" err="1">
                <a:solidFill>
                  <a:schemeClr val="bg1"/>
                </a:solidFill>
              </a:rPr>
              <a:t>experiments</a:t>
            </a:r>
            <a:r>
              <a:rPr lang="it-IT" sz="1275" dirty="0">
                <a:solidFill>
                  <a:schemeClr val="bg1"/>
                </a:solidFill>
              </a:rPr>
              <a:t> on Apollon" - Francois MATHIEU/</a:t>
            </a:r>
            <a:r>
              <a:rPr lang="it-IT" sz="1275" dirty="0" err="1">
                <a:solidFill>
                  <a:schemeClr val="bg1"/>
                </a:solidFill>
              </a:rPr>
              <a:t>CNRSApollon</a:t>
            </a:r>
            <a:r>
              <a:rPr lang="it-IT" sz="1275" dirty="0">
                <a:solidFill>
                  <a:schemeClr val="bg1"/>
                </a:solidFill>
              </a:rPr>
              <a:t>, France</a:t>
            </a:r>
          </a:p>
          <a:p>
            <a:r>
              <a:rPr lang="it-IT" sz="1275" dirty="0">
                <a:solidFill>
                  <a:schemeClr val="bg1"/>
                </a:solidFill>
              </a:rPr>
              <a:t>11.00 - "</a:t>
            </a:r>
            <a:r>
              <a:rPr lang="en-US" sz="1275" dirty="0">
                <a:solidFill>
                  <a:schemeClr val="bg1"/>
                </a:solidFill>
              </a:rPr>
              <a:t>Overview of laser technology developments @ Thales</a:t>
            </a:r>
            <a:r>
              <a:rPr lang="it-IT" sz="1275" dirty="0">
                <a:solidFill>
                  <a:schemeClr val="bg1"/>
                </a:solidFill>
              </a:rPr>
              <a:t>" - Christophe SIMON BOISSON/THALES, France</a:t>
            </a:r>
          </a:p>
          <a:p>
            <a:r>
              <a:rPr lang="it-IT" sz="1275" dirty="0">
                <a:solidFill>
                  <a:schemeClr val="bg1"/>
                </a:solidFill>
              </a:rPr>
              <a:t>11.20 - "New </a:t>
            </a:r>
            <a:r>
              <a:rPr lang="it-IT" sz="1275" dirty="0" err="1">
                <a:solidFill>
                  <a:schemeClr val="bg1"/>
                </a:solidFill>
              </a:rPr>
              <a:t>materials</a:t>
            </a:r>
            <a:r>
              <a:rPr lang="it-IT" sz="1275" dirty="0">
                <a:solidFill>
                  <a:schemeClr val="bg1"/>
                </a:solidFill>
              </a:rPr>
              <a:t> for </a:t>
            </a:r>
            <a:r>
              <a:rPr lang="it-IT" sz="1275" dirty="0" err="1">
                <a:solidFill>
                  <a:schemeClr val="bg1"/>
                </a:solidFill>
              </a:rPr>
              <a:t>pulse</a:t>
            </a:r>
            <a:r>
              <a:rPr lang="it-IT" sz="1275" dirty="0">
                <a:solidFill>
                  <a:schemeClr val="bg1"/>
                </a:solidFill>
              </a:rPr>
              <a:t> </a:t>
            </a:r>
            <a:r>
              <a:rPr lang="it-IT" sz="1275" dirty="0" err="1">
                <a:solidFill>
                  <a:schemeClr val="bg1"/>
                </a:solidFill>
              </a:rPr>
              <a:t>amplification</a:t>
            </a:r>
            <a:r>
              <a:rPr lang="it-IT" sz="1275" dirty="0">
                <a:solidFill>
                  <a:schemeClr val="bg1"/>
                </a:solidFill>
              </a:rPr>
              <a:t> </a:t>
            </a:r>
            <a:r>
              <a:rPr lang="it-IT" sz="1275" dirty="0" err="1">
                <a:solidFill>
                  <a:schemeClr val="bg1"/>
                </a:solidFill>
              </a:rPr>
              <a:t>at</a:t>
            </a:r>
            <a:r>
              <a:rPr lang="it-IT" sz="1275" dirty="0">
                <a:solidFill>
                  <a:schemeClr val="bg1"/>
                </a:solidFill>
              </a:rPr>
              <a:t> 1 and 2 </a:t>
            </a:r>
            <a:r>
              <a:rPr lang="it-IT" sz="1275" dirty="0" err="1">
                <a:solidFill>
                  <a:schemeClr val="bg1"/>
                </a:solidFill>
              </a:rPr>
              <a:t>microns</a:t>
            </a:r>
            <a:r>
              <a:rPr lang="it-IT" sz="1275" dirty="0">
                <a:solidFill>
                  <a:schemeClr val="bg1"/>
                </a:solidFill>
              </a:rPr>
              <a:t>" - Guido TOCI/CNR-INO, </a:t>
            </a:r>
            <a:r>
              <a:rPr lang="it-IT" sz="1275" dirty="0" err="1">
                <a:solidFill>
                  <a:schemeClr val="bg1"/>
                </a:solidFill>
              </a:rPr>
              <a:t>Italy</a:t>
            </a:r>
            <a:endParaRPr lang="it-IT" sz="1275" dirty="0">
              <a:solidFill>
                <a:schemeClr val="bg1"/>
              </a:solidFill>
            </a:endParaRPr>
          </a:p>
          <a:p>
            <a:r>
              <a:rPr lang="it-IT" sz="1275" dirty="0">
                <a:solidFill>
                  <a:schemeClr val="bg1"/>
                </a:solidFill>
              </a:rPr>
              <a:t>11.40 - "Tm:Lu2O3 </a:t>
            </a:r>
            <a:r>
              <a:rPr lang="it-IT" sz="1275" dirty="0" err="1">
                <a:solidFill>
                  <a:schemeClr val="bg1"/>
                </a:solidFill>
              </a:rPr>
              <a:t>amplifier</a:t>
            </a:r>
            <a:r>
              <a:rPr lang="it-IT" sz="1275" dirty="0">
                <a:solidFill>
                  <a:schemeClr val="bg1"/>
                </a:solidFill>
              </a:rPr>
              <a:t> design </a:t>
            </a:r>
            <a:r>
              <a:rPr lang="it-IT" sz="1275" dirty="0" err="1">
                <a:solidFill>
                  <a:schemeClr val="bg1"/>
                </a:solidFill>
              </a:rPr>
              <a:t>issues</a:t>
            </a:r>
            <a:r>
              <a:rPr lang="it-IT" sz="1275" dirty="0">
                <a:solidFill>
                  <a:schemeClr val="bg1"/>
                </a:solidFill>
              </a:rPr>
              <a:t>" - Luca LABATE/CNR-INO, </a:t>
            </a:r>
            <a:r>
              <a:rPr lang="it-IT" sz="1275" dirty="0" err="1">
                <a:solidFill>
                  <a:schemeClr val="bg1"/>
                </a:solidFill>
              </a:rPr>
              <a:t>Italy</a:t>
            </a:r>
            <a:r>
              <a:rPr lang="it-IT" sz="1275" dirty="0">
                <a:solidFill>
                  <a:schemeClr val="bg1"/>
                </a:solidFill>
              </a:rPr>
              <a:t> </a:t>
            </a:r>
          </a:p>
          <a:p>
            <a:r>
              <a:rPr lang="it-IT" sz="1275" dirty="0">
                <a:solidFill>
                  <a:schemeClr val="bg1"/>
                </a:solidFill>
              </a:rPr>
              <a:t>12.00 - "</a:t>
            </a:r>
            <a:r>
              <a:rPr lang="it-IT" sz="1275" dirty="0" err="1">
                <a:solidFill>
                  <a:schemeClr val="bg1"/>
                </a:solidFill>
              </a:rPr>
              <a:t>Challenges</a:t>
            </a:r>
            <a:r>
              <a:rPr lang="it-IT" sz="1275" dirty="0">
                <a:solidFill>
                  <a:schemeClr val="bg1"/>
                </a:solidFill>
              </a:rPr>
              <a:t> for </a:t>
            </a:r>
            <a:r>
              <a:rPr lang="it-IT" sz="1275" dirty="0" err="1">
                <a:solidFill>
                  <a:schemeClr val="bg1"/>
                </a:solidFill>
              </a:rPr>
              <a:t>diode</a:t>
            </a:r>
            <a:r>
              <a:rPr lang="it-IT" sz="1275" dirty="0">
                <a:solidFill>
                  <a:schemeClr val="bg1"/>
                </a:solidFill>
              </a:rPr>
              <a:t> laser </a:t>
            </a:r>
            <a:r>
              <a:rPr lang="it-IT" sz="1275" dirty="0" err="1">
                <a:solidFill>
                  <a:schemeClr val="bg1"/>
                </a:solidFill>
              </a:rPr>
              <a:t>pump</a:t>
            </a:r>
            <a:r>
              <a:rPr lang="it-IT" sz="1275" dirty="0">
                <a:solidFill>
                  <a:schemeClr val="bg1"/>
                </a:solidFill>
              </a:rPr>
              <a:t> </a:t>
            </a:r>
            <a:r>
              <a:rPr lang="it-IT" sz="1275" dirty="0" err="1">
                <a:solidFill>
                  <a:schemeClr val="bg1"/>
                </a:solidFill>
              </a:rPr>
              <a:t>sources</a:t>
            </a:r>
            <a:r>
              <a:rPr lang="it-IT" sz="1275" dirty="0">
                <a:solidFill>
                  <a:schemeClr val="bg1"/>
                </a:solidFill>
              </a:rPr>
              <a:t>: high </a:t>
            </a:r>
            <a:r>
              <a:rPr lang="it-IT" sz="1275" dirty="0" err="1">
                <a:solidFill>
                  <a:schemeClr val="bg1"/>
                </a:solidFill>
              </a:rPr>
              <a:t>intensity</a:t>
            </a:r>
            <a:r>
              <a:rPr lang="it-IT" sz="1275" dirty="0">
                <a:solidFill>
                  <a:schemeClr val="bg1"/>
                </a:solidFill>
              </a:rPr>
              <a:t> &amp; high </a:t>
            </a:r>
            <a:r>
              <a:rPr lang="it-IT" sz="1275" dirty="0" err="1">
                <a:solidFill>
                  <a:schemeClr val="bg1"/>
                </a:solidFill>
              </a:rPr>
              <a:t>repetition</a:t>
            </a:r>
            <a:r>
              <a:rPr lang="it-IT" sz="1275" dirty="0">
                <a:solidFill>
                  <a:schemeClr val="bg1"/>
                </a:solidFill>
              </a:rPr>
              <a:t> rate &amp; </a:t>
            </a:r>
            <a:r>
              <a:rPr lang="it-IT" sz="1275" dirty="0" err="1">
                <a:solidFill>
                  <a:schemeClr val="bg1"/>
                </a:solidFill>
              </a:rPr>
              <a:t>efficient</a:t>
            </a:r>
            <a:r>
              <a:rPr lang="it-IT" sz="1275" dirty="0">
                <a:solidFill>
                  <a:schemeClr val="bg1"/>
                </a:solidFill>
              </a:rPr>
              <a:t> &amp; </a:t>
            </a:r>
            <a:r>
              <a:rPr lang="it-IT" sz="1275" dirty="0" err="1">
                <a:solidFill>
                  <a:schemeClr val="bg1"/>
                </a:solidFill>
              </a:rPr>
              <a:t>low</a:t>
            </a:r>
            <a:r>
              <a:rPr lang="it-IT" sz="1275" dirty="0">
                <a:solidFill>
                  <a:schemeClr val="bg1"/>
                </a:solidFill>
              </a:rPr>
              <a:t> €/</a:t>
            </a:r>
            <a:r>
              <a:rPr lang="it-IT" sz="1275" dirty="0" err="1">
                <a:solidFill>
                  <a:schemeClr val="bg1"/>
                </a:solidFill>
              </a:rPr>
              <a:t>W</a:t>
            </a:r>
            <a:r>
              <a:rPr lang="it-IT" sz="1275" dirty="0">
                <a:solidFill>
                  <a:schemeClr val="bg1"/>
                </a:solidFill>
              </a:rPr>
              <a:t>" - Paul CRUMP/FB, Germany</a:t>
            </a:r>
          </a:p>
          <a:p>
            <a:r>
              <a:rPr lang="it-IT" sz="1275" dirty="0">
                <a:solidFill>
                  <a:schemeClr val="bg1"/>
                </a:solidFill>
              </a:rPr>
              <a:t>12.20 - </a:t>
            </a:r>
            <a:r>
              <a:rPr lang="it-IT" sz="1275" dirty="0" err="1">
                <a:solidFill>
                  <a:schemeClr val="bg1"/>
                </a:solidFill>
              </a:rPr>
              <a:t>Discussion</a:t>
            </a:r>
            <a:r>
              <a:rPr lang="it-IT" sz="1275" dirty="0">
                <a:solidFill>
                  <a:schemeClr val="bg1"/>
                </a:solidFill>
              </a:rPr>
              <a:t> and </a:t>
            </a:r>
            <a:r>
              <a:rPr lang="it-IT" sz="1275" dirty="0" err="1">
                <a:solidFill>
                  <a:schemeClr val="bg1"/>
                </a:solidFill>
              </a:rPr>
              <a:t>next</a:t>
            </a:r>
            <a:r>
              <a:rPr lang="it-IT" sz="1275" dirty="0">
                <a:solidFill>
                  <a:schemeClr val="bg1"/>
                </a:solidFill>
              </a:rPr>
              <a:t> meeting/conference - </a:t>
            </a:r>
            <a:r>
              <a:rPr lang="it-IT" sz="1275" dirty="0" err="1">
                <a:solidFill>
                  <a:schemeClr val="bg1"/>
                </a:solidFill>
              </a:rPr>
              <a:t>All</a:t>
            </a:r>
            <a:endParaRPr lang="it-IT" sz="1275" dirty="0">
              <a:solidFill>
                <a:schemeClr val="bg1"/>
              </a:solidFill>
            </a:endParaRPr>
          </a:p>
          <a:p>
            <a:r>
              <a:rPr lang="it-IT" sz="1275" dirty="0">
                <a:solidFill>
                  <a:schemeClr val="bg1"/>
                </a:solidFill>
              </a:rPr>
              <a:t>12.30 - Close </a:t>
            </a:r>
            <a:endParaRPr lang="en-GB" sz="1275" dirty="0">
              <a:solidFill>
                <a:schemeClr val="bg1"/>
              </a:solidFill>
            </a:endParaRPr>
          </a:p>
        </p:txBody>
      </p:sp>
      <p:sp>
        <p:nvSpPr>
          <p:cNvPr id="4" name="Text Placeholder 3"/>
          <p:cNvSpPr>
            <a:spLocks noGrp="1"/>
          </p:cNvSpPr>
          <p:nvPr>
            <p:ph type="body" sz="quarter" idx="15"/>
          </p:nvPr>
        </p:nvSpPr>
        <p:spPr>
          <a:xfrm>
            <a:off x="780697" y="1673242"/>
            <a:ext cx="5552143" cy="399833"/>
          </a:xfrm>
        </p:spPr>
        <p:txBody>
          <a:bodyPr/>
          <a:lstStyle/>
          <a:p>
            <a:r>
              <a:rPr lang="en-GB" dirty="0"/>
              <a:t>1</a:t>
            </a:r>
            <a:r>
              <a:rPr lang="en-GB" baseline="30000" dirty="0"/>
              <a:t>st</a:t>
            </a:r>
            <a:r>
              <a:rPr lang="en-GB" dirty="0"/>
              <a:t> Technical Meeting </a:t>
            </a:r>
            <a:r>
              <a:rPr lang="mr-IN" dirty="0"/>
              <a:t>–</a:t>
            </a:r>
            <a:r>
              <a:rPr lang="en-GB" dirty="0"/>
              <a:t> 23</a:t>
            </a:r>
            <a:r>
              <a:rPr lang="en-GB" baseline="30000" dirty="0"/>
              <a:t>rd</a:t>
            </a:r>
            <a:r>
              <a:rPr lang="en-GB" dirty="0"/>
              <a:t> June 2021</a:t>
            </a:r>
          </a:p>
        </p:txBody>
      </p:sp>
      <p:sp>
        <p:nvSpPr>
          <p:cNvPr id="5" name="CasellaDiTesto 4"/>
          <p:cNvSpPr txBox="1"/>
          <p:nvPr/>
        </p:nvSpPr>
        <p:spPr>
          <a:xfrm>
            <a:off x="2357754" y="204382"/>
            <a:ext cx="5261377" cy="507831"/>
          </a:xfrm>
          <a:prstGeom prst="rect">
            <a:avLst/>
          </a:prstGeom>
          <a:noFill/>
        </p:spPr>
        <p:txBody>
          <a:bodyPr wrap="none" rtlCol="0">
            <a:spAutoFit/>
          </a:bodyPr>
          <a:lstStyle/>
          <a:p>
            <a:pPr defTabSz="342900" eaLnBrk="1" fontAlgn="auto" hangingPunct="1">
              <a:spcBef>
                <a:spcPts val="0"/>
              </a:spcBef>
              <a:spcAft>
                <a:spcPts val="0"/>
              </a:spcAft>
            </a:pPr>
            <a:r>
              <a:rPr lang="it-IT" sz="2700" b="1" dirty="0">
                <a:solidFill>
                  <a:srgbClr val="FFFFFF"/>
                </a:solidFill>
                <a:latin typeface="Montserrat"/>
              </a:rPr>
              <a:t>LASPLA Technical </a:t>
            </a:r>
            <a:r>
              <a:rPr lang="it-IT" sz="2700" b="1" dirty="0" err="1">
                <a:solidFill>
                  <a:srgbClr val="FFFFFF"/>
                </a:solidFill>
                <a:latin typeface="Montserrat"/>
              </a:rPr>
              <a:t>meetings</a:t>
            </a:r>
            <a:endParaRPr lang="it-IT" sz="2700" b="1" dirty="0">
              <a:solidFill>
                <a:srgbClr val="FFFFFF"/>
              </a:solidFill>
              <a:latin typeface="Montserrat"/>
            </a:endParaRPr>
          </a:p>
        </p:txBody>
      </p:sp>
    </p:spTree>
    <p:extLst>
      <p:ext uri="{BB962C8B-B14F-4D97-AF65-F5344CB8AC3E}">
        <p14:creationId xmlns:p14="http://schemas.microsoft.com/office/powerpoint/2010/main" val="3964096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37574" y="773556"/>
            <a:ext cx="7444584" cy="1016689"/>
          </a:xfrm>
        </p:spPr>
        <p:txBody>
          <a:bodyPr/>
          <a:lstStyle/>
          <a:p>
            <a:r>
              <a:rPr lang="en-GB" sz="1800"/>
              <a:t>IFAST WP6 </a:t>
            </a:r>
            <a:r>
              <a:rPr lang="en-GB" sz="1800" dirty="0"/>
              <a:t>- NPACT-Novel particle accelerators concepts and technologies </a:t>
            </a:r>
          </a:p>
          <a:p>
            <a:r>
              <a:rPr lang="en-GB" dirty="0"/>
              <a:t>Task 6.2 - LASPLA</a:t>
            </a:r>
          </a:p>
        </p:txBody>
      </p:sp>
      <p:sp>
        <p:nvSpPr>
          <p:cNvPr id="3" name="Text Placeholder 2"/>
          <p:cNvSpPr>
            <a:spLocks noGrp="1"/>
          </p:cNvSpPr>
          <p:nvPr>
            <p:ph type="body" sz="quarter" idx="14"/>
          </p:nvPr>
        </p:nvSpPr>
        <p:spPr>
          <a:xfrm>
            <a:off x="737575" y="2072847"/>
            <a:ext cx="8267366" cy="1957065"/>
          </a:xfrm>
        </p:spPr>
        <p:txBody>
          <a:bodyPr>
            <a:noAutofit/>
          </a:bodyPr>
          <a:lstStyle/>
          <a:p>
            <a:pPr>
              <a:spcBef>
                <a:spcPts val="0"/>
              </a:spcBef>
            </a:pPr>
            <a:r>
              <a:rPr lang="en-US" sz="900" dirty="0">
                <a:solidFill>
                  <a:schemeClr val="bg1"/>
                </a:solidFill>
              </a:rPr>
              <a:t>Session 1 (</a:t>
            </a:r>
            <a:r>
              <a:rPr lang="en-US" sz="900" dirty="0" err="1">
                <a:solidFill>
                  <a:schemeClr val="bg1"/>
                </a:solidFill>
              </a:rPr>
              <a:t>Convenor</a:t>
            </a:r>
            <a:r>
              <a:rPr lang="en-US" sz="900" dirty="0">
                <a:solidFill>
                  <a:schemeClr val="bg1"/>
                </a:solidFill>
              </a:rPr>
              <a:t>, L. GIZZI, CNR)</a:t>
            </a:r>
          </a:p>
          <a:p>
            <a:pPr>
              <a:spcBef>
                <a:spcPts val="0"/>
              </a:spcBef>
            </a:pPr>
            <a:r>
              <a:rPr lang="en-US" sz="900" dirty="0">
                <a:solidFill>
                  <a:schemeClr val="bg1"/>
                </a:solidFill>
              </a:rPr>
              <a:t>15.00 – Leonida A GIZZI, INO-CNR, Pisa, Italy, “Overview and motivation of the IFAST project” </a:t>
            </a:r>
          </a:p>
          <a:p>
            <a:pPr>
              <a:spcBef>
                <a:spcPts val="0"/>
              </a:spcBef>
            </a:pPr>
            <a:r>
              <a:rPr lang="en-US" sz="900" dirty="0">
                <a:solidFill>
                  <a:schemeClr val="bg1"/>
                </a:solidFill>
              </a:rPr>
              <a:t>15.15 - Georgia ADRIANAKI, HMU, </a:t>
            </a:r>
            <a:r>
              <a:rPr lang="en-US" sz="900" dirty="0" err="1">
                <a:solidFill>
                  <a:schemeClr val="bg1"/>
                </a:solidFill>
              </a:rPr>
              <a:t>Greece,“Experiencing</a:t>
            </a:r>
            <a:r>
              <a:rPr lang="en-US" sz="900" dirty="0">
                <a:solidFill>
                  <a:schemeClr val="bg1"/>
                </a:solidFill>
              </a:rPr>
              <a:t> the development of the ZEUS laser facility at IPPL for particle acceleration optimization experiments” </a:t>
            </a:r>
          </a:p>
          <a:p>
            <a:pPr>
              <a:spcBef>
                <a:spcPts val="0"/>
              </a:spcBef>
            </a:pPr>
            <a:r>
              <a:rPr lang="en-US" sz="900" dirty="0">
                <a:solidFill>
                  <a:schemeClr val="bg1"/>
                </a:solidFill>
              </a:rPr>
              <a:t>15.30 - Thomas M. SPINKA, LLNL, USA, - "Demonstration of a compact, multi-joule, diode-pumped Tm:YLF laser”, </a:t>
            </a:r>
          </a:p>
          <a:p>
            <a:pPr>
              <a:spcBef>
                <a:spcPts val="0"/>
              </a:spcBef>
            </a:pPr>
            <a:r>
              <a:rPr lang="en-US" sz="900" dirty="0">
                <a:solidFill>
                  <a:schemeClr val="bg1"/>
                </a:solidFill>
              </a:rPr>
              <a:t>15.45 – Roman WALCZAK, Clarendon Laboratory, Oxford, UK – “High-repetition-rate, GeV-scale accelerators driven by plasma-modulated laser pulses” </a:t>
            </a:r>
          </a:p>
          <a:p>
            <a:pPr>
              <a:spcBef>
                <a:spcPts val="0"/>
              </a:spcBef>
            </a:pPr>
            <a:r>
              <a:rPr lang="en-US" sz="900" dirty="0">
                <a:solidFill>
                  <a:schemeClr val="bg1"/>
                </a:solidFill>
              </a:rPr>
              <a:t>16.00 -  Joachim HEIN, Jena University, Germany, “Prospects of high energy Tm lasers and first tests”</a:t>
            </a:r>
          </a:p>
          <a:p>
            <a:pPr>
              <a:spcBef>
                <a:spcPts val="0"/>
              </a:spcBef>
            </a:pPr>
            <a:endParaRPr lang="en-US" sz="900" dirty="0">
              <a:solidFill>
                <a:schemeClr val="bg1"/>
              </a:solidFill>
            </a:endParaRPr>
          </a:p>
          <a:p>
            <a:pPr>
              <a:spcBef>
                <a:spcPts val="0"/>
              </a:spcBef>
            </a:pPr>
            <a:r>
              <a:rPr lang="en-US" sz="900" dirty="0">
                <a:solidFill>
                  <a:schemeClr val="bg1"/>
                </a:solidFill>
              </a:rPr>
              <a:t>Session 2 (Chair Paul CRUMP, FBH)</a:t>
            </a:r>
          </a:p>
          <a:p>
            <a:pPr>
              <a:spcBef>
                <a:spcPts val="0"/>
              </a:spcBef>
            </a:pPr>
            <a:r>
              <a:rPr lang="en-US" sz="900" dirty="0">
                <a:solidFill>
                  <a:schemeClr val="bg1"/>
                </a:solidFill>
              </a:rPr>
              <a:t>16.30 – Luca LABATE, CNR-INO, Pisa, Italy, “Tm laser development for the ELITE infrastructure at CNR” </a:t>
            </a:r>
          </a:p>
          <a:p>
            <a:pPr>
              <a:spcBef>
                <a:spcPts val="0"/>
              </a:spcBef>
            </a:pPr>
            <a:r>
              <a:rPr lang="en-US" sz="900" dirty="0">
                <a:solidFill>
                  <a:schemeClr val="bg1"/>
                </a:solidFill>
              </a:rPr>
              <a:t>16.45 - Luis ROSO, CLPU, Salamanca, Spain, “</a:t>
            </a:r>
            <a:r>
              <a:rPr lang="en-US" sz="900" dirty="0" err="1">
                <a:solidFill>
                  <a:schemeClr val="bg1"/>
                </a:solidFill>
              </a:rPr>
              <a:t>Petawatt</a:t>
            </a:r>
            <a:r>
              <a:rPr lang="en-US" sz="900" dirty="0">
                <a:solidFill>
                  <a:schemeClr val="bg1"/>
                </a:solidFill>
              </a:rPr>
              <a:t> Lasers: High Repetition Rate Challenges” </a:t>
            </a:r>
          </a:p>
          <a:p>
            <a:pPr>
              <a:spcBef>
                <a:spcPts val="0"/>
              </a:spcBef>
            </a:pPr>
            <a:r>
              <a:rPr lang="en-US" sz="900" dirty="0">
                <a:solidFill>
                  <a:schemeClr val="bg1"/>
                </a:solidFill>
              </a:rPr>
              <a:t>17.00 - Victor MALKA, Weizmann Institute, Israel - “What about very high energy electrons radiotherapy (VHEE-RT) with compact laser plasma accelerators?” </a:t>
            </a:r>
          </a:p>
          <a:p>
            <a:pPr>
              <a:spcBef>
                <a:spcPts val="0"/>
              </a:spcBef>
            </a:pPr>
            <a:r>
              <a:rPr lang="en-US" sz="900" dirty="0">
                <a:solidFill>
                  <a:schemeClr val="bg1"/>
                </a:solidFill>
              </a:rPr>
              <a:t>17.15 - Andreas R. MAIER, Hamburg University, Germany - “High Average Power Laser-Plasma Acceleration” </a:t>
            </a:r>
          </a:p>
          <a:p>
            <a:pPr>
              <a:spcBef>
                <a:spcPts val="0"/>
              </a:spcBef>
            </a:pPr>
            <a:r>
              <a:rPr lang="en-US" sz="900" dirty="0">
                <a:solidFill>
                  <a:schemeClr val="bg1"/>
                </a:solidFill>
              </a:rPr>
              <a:t>17.30 – Conclusions/Next meeting (All)</a:t>
            </a:r>
          </a:p>
          <a:p>
            <a:pPr>
              <a:spcBef>
                <a:spcPts val="0"/>
              </a:spcBef>
            </a:pPr>
            <a:endParaRPr lang="it-IT" sz="900" dirty="0">
              <a:solidFill>
                <a:schemeClr val="bg1"/>
              </a:solidFill>
            </a:endParaRPr>
          </a:p>
        </p:txBody>
      </p:sp>
      <p:sp>
        <p:nvSpPr>
          <p:cNvPr id="4" name="Text Placeholder 3"/>
          <p:cNvSpPr>
            <a:spLocks noGrp="1"/>
          </p:cNvSpPr>
          <p:nvPr>
            <p:ph type="body" sz="quarter" idx="15"/>
          </p:nvPr>
        </p:nvSpPr>
        <p:spPr>
          <a:xfrm>
            <a:off x="780697" y="1673242"/>
            <a:ext cx="5552143" cy="399833"/>
          </a:xfrm>
        </p:spPr>
        <p:txBody>
          <a:bodyPr>
            <a:normAutofit fontScale="92500"/>
          </a:bodyPr>
          <a:lstStyle/>
          <a:p>
            <a:r>
              <a:rPr lang="en-GB" dirty="0"/>
              <a:t>2</a:t>
            </a:r>
            <a:r>
              <a:rPr lang="en-GB" baseline="30000" dirty="0"/>
              <a:t>nd</a:t>
            </a:r>
            <a:r>
              <a:rPr lang="en-GB" dirty="0"/>
              <a:t> Technical Meeting </a:t>
            </a:r>
            <a:r>
              <a:rPr lang="mr-IN" dirty="0"/>
              <a:t>–</a:t>
            </a:r>
            <a:r>
              <a:rPr lang="en-GB" dirty="0"/>
              <a:t> 7</a:t>
            </a:r>
            <a:r>
              <a:rPr lang="en-GB" baseline="30000" dirty="0"/>
              <a:t>th</a:t>
            </a:r>
            <a:r>
              <a:rPr lang="en-GB" dirty="0"/>
              <a:t> October 2021</a:t>
            </a:r>
          </a:p>
        </p:txBody>
      </p:sp>
      <p:sp>
        <p:nvSpPr>
          <p:cNvPr id="5" name="CasellaDiTesto 4"/>
          <p:cNvSpPr txBox="1"/>
          <p:nvPr/>
        </p:nvSpPr>
        <p:spPr>
          <a:xfrm>
            <a:off x="2357754" y="204382"/>
            <a:ext cx="5261377" cy="507831"/>
          </a:xfrm>
          <a:prstGeom prst="rect">
            <a:avLst/>
          </a:prstGeom>
          <a:noFill/>
        </p:spPr>
        <p:txBody>
          <a:bodyPr wrap="none" rtlCol="0">
            <a:spAutoFit/>
          </a:bodyPr>
          <a:lstStyle/>
          <a:p>
            <a:pPr defTabSz="342900" eaLnBrk="1" fontAlgn="auto" hangingPunct="1">
              <a:spcBef>
                <a:spcPts val="0"/>
              </a:spcBef>
              <a:spcAft>
                <a:spcPts val="0"/>
              </a:spcAft>
            </a:pPr>
            <a:r>
              <a:rPr lang="it-IT" sz="2700" b="1" dirty="0">
                <a:solidFill>
                  <a:srgbClr val="FFFFFF"/>
                </a:solidFill>
                <a:latin typeface="Montserrat"/>
              </a:rPr>
              <a:t>LASPLA Technical </a:t>
            </a:r>
            <a:r>
              <a:rPr lang="it-IT" sz="2700" b="1" dirty="0" err="1">
                <a:solidFill>
                  <a:srgbClr val="FFFFFF"/>
                </a:solidFill>
                <a:latin typeface="Montserrat"/>
              </a:rPr>
              <a:t>meetings</a:t>
            </a:r>
            <a:endParaRPr lang="it-IT" sz="2700" b="1" dirty="0">
              <a:solidFill>
                <a:srgbClr val="FFFFFF"/>
              </a:solidFill>
              <a:latin typeface="Montserrat"/>
            </a:endParaRPr>
          </a:p>
        </p:txBody>
      </p:sp>
    </p:spTree>
    <p:extLst>
      <p:ext uri="{BB962C8B-B14F-4D97-AF65-F5344CB8AC3E}">
        <p14:creationId xmlns:p14="http://schemas.microsoft.com/office/powerpoint/2010/main" val="1235536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bwMode="auto">
          <a:xfrm>
            <a:off x="2502680" y="0"/>
            <a:ext cx="4117109" cy="600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892">
              <a:defRPr/>
            </a:pPr>
            <a:endParaRPr lang="it-IT" sz="3300" b="1" dirty="0">
              <a:latin typeface="Century Gothic"/>
              <a:ea typeface="ＭＳ Ｐゴシック"/>
              <a:cs typeface="Century Gothic"/>
            </a:endParaRPr>
          </a:p>
        </p:txBody>
      </p:sp>
      <p:sp>
        <p:nvSpPr>
          <p:cNvPr id="8" name="Titolo 7"/>
          <p:cNvSpPr>
            <a:spLocks noGrp="1"/>
          </p:cNvSpPr>
          <p:nvPr>
            <p:ph type="ctrTitle"/>
          </p:nvPr>
        </p:nvSpPr>
        <p:spPr>
          <a:xfrm>
            <a:off x="1169622" y="273053"/>
            <a:ext cx="6315075" cy="469054"/>
          </a:xfrm>
        </p:spPr>
        <p:txBody>
          <a:bodyPr>
            <a:noAutofit/>
          </a:bodyPr>
          <a:lstStyle/>
          <a:p>
            <a:pPr algn="ctr" rtl="0" eaLnBrk="1" latinLnBrk="0" hangingPunct="1"/>
            <a:r>
              <a:rPr lang="en-GB" sz="1800" b="1" dirty="0">
                <a:solidFill>
                  <a:srgbClr val="000000"/>
                </a:solidFill>
                <a:latin typeface="Arial" panose="020B0604020202020204" pitchFamily="34" charset="0"/>
                <a:cs typeface="Arial" panose="020B0604020202020204" pitchFamily="34" charset="0"/>
              </a:rPr>
              <a:t>Workshop on </a:t>
            </a:r>
            <a:r>
              <a:rPr lang="en-GB" sz="1800" b="1" i="1" dirty="0">
                <a:solidFill>
                  <a:srgbClr val="000000"/>
                </a:solidFill>
                <a:latin typeface="Arial" panose="020B0604020202020204" pitchFamily="34" charset="0"/>
                <a:cs typeface="Arial" panose="020B0604020202020204" pitchFamily="34" charset="0"/>
              </a:rPr>
              <a:t>Laser Drivers for Plasma Accelerators</a:t>
            </a:r>
            <a:endParaRPr lang="it-IT" sz="3600" dirty="0">
              <a:latin typeface="Montserrat" pitchFamily="2" charset="77"/>
            </a:endParaRPr>
          </a:p>
        </p:txBody>
      </p:sp>
      <p:sp>
        <p:nvSpPr>
          <p:cNvPr id="4" name="TextBox 3">
            <a:extLst>
              <a:ext uri="{FF2B5EF4-FFF2-40B4-BE49-F238E27FC236}">
                <a16:creationId xmlns:a16="http://schemas.microsoft.com/office/drawing/2014/main" id="{69E52477-3677-DC4D-A452-EE69EC264FEE}"/>
              </a:ext>
            </a:extLst>
          </p:cNvPr>
          <p:cNvSpPr txBox="1"/>
          <p:nvPr/>
        </p:nvSpPr>
        <p:spPr>
          <a:xfrm>
            <a:off x="144577" y="1112973"/>
            <a:ext cx="8639681" cy="584775"/>
          </a:xfrm>
          <a:prstGeom prst="rect">
            <a:avLst/>
          </a:prstGeom>
          <a:solidFill>
            <a:schemeClr val="accent2"/>
          </a:solidFill>
        </p:spPr>
        <p:txBody>
          <a:bodyPr wrap="square" rtlCol="0">
            <a:spAutoFit/>
          </a:bodyPr>
          <a:lstStyle/>
          <a:p>
            <a:r>
              <a:rPr lang="en-GB" sz="1600" dirty="0">
                <a:solidFill>
                  <a:srgbClr val="000000"/>
                </a:solidFill>
                <a:latin typeface="Arial" panose="020B0604020202020204" pitchFamily="34" charset="0"/>
                <a:cs typeface="Arial" panose="020B0604020202020204" pitchFamily="34" charset="0"/>
              </a:rPr>
              <a:t>Outcome of IFAST for Strategy from </a:t>
            </a:r>
            <a:r>
              <a:rPr lang="en-GB" sz="1600" b="1" dirty="0">
                <a:solidFill>
                  <a:srgbClr val="000000"/>
                </a:solidFill>
                <a:latin typeface="Arial" panose="020B0604020202020204" pitchFamily="34" charset="0"/>
                <a:cs typeface="Arial" panose="020B0604020202020204" pitchFamily="34" charset="0"/>
              </a:rPr>
              <a:t>Workshop on </a:t>
            </a:r>
            <a:r>
              <a:rPr lang="en-GB" sz="1600" b="1" i="1" dirty="0">
                <a:solidFill>
                  <a:srgbClr val="000000"/>
                </a:solidFill>
                <a:latin typeface="Arial" panose="020B0604020202020204" pitchFamily="34" charset="0"/>
                <a:cs typeface="Arial" panose="020B0604020202020204" pitchFamily="34" charset="0"/>
              </a:rPr>
              <a:t>Laser Drivers for Plasma Accelerators</a:t>
            </a:r>
            <a:r>
              <a:rPr lang="en-GB" sz="1600" dirty="0">
                <a:solidFill>
                  <a:srgbClr val="000000"/>
                </a:solidFill>
                <a:latin typeface="Arial" panose="020B0604020202020204" pitchFamily="34" charset="0"/>
                <a:cs typeface="Arial" panose="020B0604020202020204" pitchFamily="34" charset="0"/>
              </a:rPr>
              <a:t> held on 20-23 of April 2022 at the Ecole Polytechnique (</a:t>
            </a:r>
            <a:r>
              <a:rPr lang="en-GB" sz="1600" dirty="0" err="1">
                <a:solidFill>
                  <a:srgbClr val="000000"/>
                </a:solidFill>
                <a:latin typeface="Arial" panose="020B0604020202020204" pitchFamily="34" charset="0"/>
                <a:cs typeface="Arial" panose="020B0604020202020204" pitchFamily="34" charset="0"/>
              </a:rPr>
              <a:t>Palaiseau</a:t>
            </a:r>
            <a:r>
              <a:rPr lang="en-GB" sz="1600" dirty="0">
                <a:solidFill>
                  <a:srgbClr val="000000"/>
                </a:solidFill>
                <a:latin typeface="Arial" panose="020B0604020202020204" pitchFamily="34" charset="0"/>
                <a:cs typeface="Arial" panose="020B0604020202020204" pitchFamily="34" charset="0"/>
              </a:rPr>
              <a:t>, France)</a:t>
            </a:r>
            <a:endParaRPr lang="it-IT" sz="1600" dirty="0">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71BF1EA6-8A61-5546-BB4D-0D03D753C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9" y="1836692"/>
            <a:ext cx="3489108" cy="18267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6B2347-6794-7986-B0A9-96E579A5EB85}"/>
              </a:ext>
            </a:extLst>
          </p:cNvPr>
          <p:cNvSpPr txBox="1"/>
          <p:nvPr/>
        </p:nvSpPr>
        <p:spPr>
          <a:xfrm>
            <a:off x="3164279" y="697717"/>
            <a:ext cx="3232039" cy="369332"/>
          </a:xfrm>
          <a:prstGeom prst="rect">
            <a:avLst/>
          </a:prstGeom>
          <a:noFill/>
        </p:spPr>
        <p:txBody>
          <a:bodyPr wrap="none" rtlCol="0">
            <a:spAutoFit/>
          </a:bodyPr>
          <a:lstStyle/>
          <a:p>
            <a:r>
              <a:rPr lang="en-GB" dirty="0"/>
              <a:t>3</a:t>
            </a:r>
            <a:r>
              <a:rPr lang="en-GB" baseline="30000" dirty="0"/>
              <a:t>rd</a:t>
            </a:r>
            <a:r>
              <a:rPr lang="en-GB" dirty="0"/>
              <a:t> LASPLA technical meeting</a:t>
            </a:r>
          </a:p>
        </p:txBody>
      </p:sp>
      <p:pic>
        <p:nvPicPr>
          <p:cNvPr id="11" name="Picture 6">
            <a:extLst>
              <a:ext uri="{FF2B5EF4-FFF2-40B4-BE49-F238E27FC236}">
                <a16:creationId xmlns:a16="http://schemas.microsoft.com/office/drawing/2014/main" id="{2D3C9132-7B09-824F-8F47-7F40764C2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28" y="3437367"/>
            <a:ext cx="3177698" cy="1433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D26088-C72A-2567-F415-A9F717985547}"/>
              </a:ext>
            </a:extLst>
          </p:cNvPr>
          <p:cNvPicPr>
            <a:picLocks noChangeAspect="1"/>
          </p:cNvPicPr>
          <p:nvPr/>
        </p:nvPicPr>
        <p:blipFill>
          <a:blip r:embed="rId5"/>
          <a:stretch>
            <a:fillRect/>
          </a:stretch>
        </p:blipFill>
        <p:spPr>
          <a:xfrm>
            <a:off x="3798916" y="1899123"/>
            <a:ext cx="4925291" cy="2754823"/>
          </a:xfrm>
          <a:prstGeom prst="rect">
            <a:avLst/>
          </a:prstGeom>
        </p:spPr>
      </p:pic>
      <p:sp>
        <p:nvSpPr>
          <p:cNvPr id="2" name="TextBox 1">
            <a:extLst>
              <a:ext uri="{FF2B5EF4-FFF2-40B4-BE49-F238E27FC236}">
                <a16:creationId xmlns:a16="http://schemas.microsoft.com/office/drawing/2014/main" id="{85ACF209-047A-FE5B-792C-0CDEA0C089C1}"/>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6"/>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7"/>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427555872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389" y="2591716"/>
            <a:ext cx="1781040" cy="1779042"/>
          </a:xfrm>
          <a:prstGeom prst="rect">
            <a:avLst/>
          </a:prstGeom>
          <a:noFill/>
          <a:ln w="25400">
            <a:solidFill>
              <a:schemeClr val="bg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277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807" y="2541544"/>
            <a:ext cx="4066475" cy="17139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78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14" y="798970"/>
            <a:ext cx="3387891" cy="1429620"/>
          </a:xfrm>
          <a:prstGeom prst="rect">
            <a:avLst/>
          </a:prstGeom>
          <a:noFill/>
          <a:ln w="19050">
            <a:solidFill>
              <a:schemeClr val="bg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278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9325" y="967989"/>
            <a:ext cx="3242101" cy="18532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701453" y="4488691"/>
            <a:ext cx="1598579" cy="300082"/>
          </a:xfrm>
          <a:prstGeom prst="rect">
            <a:avLst/>
          </a:prstGeom>
          <a:noFill/>
        </p:spPr>
        <p:txBody>
          <a:bodyPr wrap="none" rtlCol="0">
            <a:spAutoFit/>
          </a:bodyPr>
          <a:lstStyle/>
          <a:p>
            <a:r>
              <a:rPr lang="en-US" sz="1350" u="sng" dirty="0">
                <a:solidFill>
                  <a:srgbClr val="0070C0"/>
                </a:solidFill>
              </a:rPr>
              <a:t>http://</a:t>
            </a:r>
            <a:r>
              <a:rPr lang="en-US" sz="1350" u="sng" dirty="0" err="1">
                <a:solidFill>
                  <a:srgbClr val="0070C0"/>
                </a:solidFill>
              </a:rPr>
              <a:t>www.ilil.ino.it</a:t>
            </a:r>
            <a:endParaRPr lang="en-US" sz="1350" u="sng" dirty="0">
              <a:solidFill>
                <a:srgbClr val="0070C0"/>
              </a:solidFill>
            </a:endParaRPr>
          </a:p>
        </p:txBody>
      </p:sp>
      <p:pic>
        <p:nvPicPr>
          <p:cNvPr id="4" name="Picture 3">
            <a:extLst>
              <a:ext uri="{FF2B5EF4-FFF2-40B4-BE49-F238E27FC236}">
                <a16:creationId xmlns:a16="http://schemas.microsoft.com/office/drawing/2014/main" id="{9B40A226-42E4-25D0-A639-96C7E7026C82}"/>
              </a:ext>
            </a:extLst>
          </p:cNvPr>
          <p:cNvPicPr>
            <a:picLocks noChangeAspect="1"/>
          </p:cNvPicPr>
          <p:nvPr/>
        </p:nvPicPr>
        <p:blipFill>
          <a:blip r:embed="rId7"/>
          <a:stretch>
            <a:fillRect/>
          </a:stretch>
        </p:blipFill>
        <p:spPr>
          <a:xfrm>
            <a:off x="1756050" y="4248737"/>
            <a:ext cx="6686550" cy="623996"/>
          </a:xfrm>
          <a:prstGeom prst="rect">
            <a:avLst/>
          </a:prstGeom>
        </p:spPr>
      </p:pic>
      <p:sp>
        <p:nvSpPr>
          <p:cNvPr id="5" name="TextBox 4">
            <a:extLst>
              <a:ext uri="{FF2B5EF4-FFF2-40B4-BE49-F238E27FC236}">
                <a16:creationId xmlns:a16="http://schemas.microsoft.com/office/drawing/2014/main" id="{56240AD3-AA87-72C5-B658-23D6FCFEE01D}"/>
              </a:ext>
            </a:extLst>
          </p:cNvPr>
          <p:cNvSpPr txBox="1"/>
          <p:nvPr/>
        </p:nvSpPr>
        <p:spPr>
          <a:xfrm>
            <a:off x="2532255" y="4304346"/>
            <a:ext cx="4074414" cy="339308"/>
          </a:xfrm>
          <a:prstGeom prst="rect">
            <a:avLst/>
          </a:prstGeom>
          <a:solidFill>
            <a:schemeClr val="bg1"/>
          </a:solidFill>
        </p:spPr>
        <p:txBody>
          <a:bodyPr wrap="none" lIns="61705" tIns="30853" rIns="61705" bIns="30853" rtlCol="0">
            <a:spAutoFit/>
          </a:bodyPr>
          <a:lstStyle/>
          <a:p>
            <a:r>
              <a:rPr lang="en-US" b="1" dirty="0"/>
              <a:t>Intense Laser Irradiation Laboratory</a:t>
            </a:r>
          </a:p>
        </p:txBody>
      </p:sp>
      <p:sp>
        <p:nvSpPr>
          <p:cNvPr id="3" name="Text Box 2">
            <a:extLst>
              <a:ext uri="{FF2B5EF4-FFF2-40B4-BE49-F238E27FC236}">
                <a16:creationId xmlns:a16="http://schemas.microsoft.com/office/drawing/2014/main" id="{436FA93B-748E-69D8-22DE-D4C11A9F7038}"/>
              </a:ext>
            </a:extLst>
          </p:cNvPr>
          <p:cNvSpPr/>
          <p:nvPr/>
        </p:nvSpPr>
        <p:spPr>
          <a:xfrm>
            <a:off x="526065" y="1138555"/>
            <a:ext cx="1887654" cy="3008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a:effectLst>
            <a:outerShdw blurRad="50800" dist="38100" dir="5400000" algn="t" rotWithShape="0">
              <a:prstClr val="black">
                <a:alpha val="40000"/>
              </a:prstClr>
            </a:outerShdw>
          </a:effectLst>
        </p:spPr>
        <p:txBody>
          <a:bodyPr wrap="square" lIns="69028" tIns="35895" rIns="69028" bIns="35895">
            <a:spAutoFit/>
          </a:bodyPr>
          <a:lstStyle/>
          <a:p>
            <a:pPr marL="146060" indent="-126734">
              <a:spcBef>
                <a:spcPts val="765"/>
              </a:spcBef>
              <a:tabLst>
                <a:tab pos="146060" algn="l"/>
                <a:tab pos="847370" algn="l"/>
                <a:tab pos="1548678" algn="l"/>
                <a:tab pos="2249987" algn="l"/>
                <a:tab pos="2951296" algn="l"/>
                <a:tab pos="3652605" algn="l"/>
                <a:tab pos="4353913" algn="l"/>
                <a:tab pos="5055223" algn="l"/>
                <a:tab pos="5756531" algn="l"/>
                <a:tab pos="6457840" algn="l"/>
                <a:tab pos="7159149" algn="l"/>
                <a:tab pos="7860459" algn="l"/>
              </a:tabLst>
              <a:defRPr/>
            </a:pPr>
            <a:r>
              <a:rPr lang="en-US" dirty="0">
                <a:solidFill>
                  <a:srgbClr val="000000"/>
                </a:solidFill>
                <a:effectLst>
                  <a:outerShdw dist="17961" dir="2700000">
                    <a:scrgbClr r="0" g="0" b="0"/>
                  </a:outerShdw>
                </a:effectLst>
                <a:latin typeface="Arial" pitchFamily="18"/>
                <a:ea typeface="Arial" pitchFamily="2"/>
                <a:cs typeface="Arial" pitchFamily="2"/>
              </a:rPr>
              <a:t>PEOPLE</a:t>
            </a:r>
          </a:p>
          <a:p>
            <a:pPr lvl="0"/>
            <a:r>
              <a:rPr lang="en-US" sz="1080" dirty="0">
                <a:cs typeface="Arial" panose="020B0604020202020204" pitchFamily="34" charset="0"/>
              </a:rPr>
              <a:t>Leonida A. GIZZI (Head)</a:t>
            </a:r>
          </a:p>
          <a:p>
            <a:pPr lvl="0"/>
            <a:r>
              <a:rPr lang="en-US" sz="1080" dirty="0">
                <a:cs typeface="Arial" panose="020B0604020202020204" pitchFamily="34" charset="0"/>
              </a:rPr>
              <a:t>Fernando BRANDI </a:t>
            </a:r>
          </a:p>
          <a:p>
            <a:pPr lvl="0"/>
            <a:r>
              <a:rPr lang="en-US" sz="1080" dirty="0">
                <a:cs typeface="Arial" panose="020B0604020202020204" pitchFamily="34" charset="0"/>
              </a:rPr>
              <a:t>Gabriele CRISTOFORETTI</a:t>
            </a:r>
          </a:p>
          <a:p>
            <a:pPr lvl="0"/>
            <a:r>
              <a:rPr lang="en-US" sz="1080" dirty="0">
                <a:cs typeface="Arial" panose="020B0604020202020204" pitchFamily="34" charset="0"/>
              </a:rPr>
              <a:t>Petra KOESTER </a:t>
            </a:r>
          </a:p>
          <a:p>
            <a:pPr lvl="0"/>
            <a:r>
              <a:rPr lang="en-US" sz="1080" dirty="0">
                <a:cs typeface="Arial" panose="020B0604020202020204" pitchFamily="34" charset="0"/>
              </a:rPr>
              <a:t>Luca LABATE </a:t>
            </a:r>
          </a:p>
          <a:p>
            <a:pPr lvl="0"/>
            <a:r>
              <a:rPr lang="en-US" sz="1080" dirty="0">
                <a:cs typeface="Arial" panose="020B0604020202020204" pitchFamily="34" charset="0"/>
              </a:rPr>
              <a:t>Federica BAFFIGI </a:t>
            </a:r>
          </a:p>
          <a:p>
            <a:pPr lvl="0"/>
            <a:r>
              <a:rPr lang="en-US" sz="1080" dirty="0">
                <a:cs typeface="Arial" panose="020B0604020202020204" pitchFamily="34" charset="0"/>
              </a:rPr>
              <a:t>Lorenzo FULGENTINI</a:t>
            </a:r>
          </a:p>
          <a:p>
            <a:pPr lvl="0"/>
            <a:r>
              <a:rPr lang="en-US" sz="1080" dirty="0">
                <a:cs typeface="Arial" panose="020B0604020202020204" pitchFamily="34" charset="0"/>
              </a:rPr>
              <a:t>Gabriele BANDINI</a:t>
            </a:r>
          </a:p>
          <a:p>
            <a:pPr lvl="0"/>
            <a:r>
              <a:rPr lang="en-US" sz="1080" dirty="0">
                <a:cs typeface="Arial" panose="020B0604020202020204" pitchFamily="34" charset="0"/>
              </a:rPr>
              <a:t>Simona PICCININI </a:t>
            </a:r>
          </a:p>
          <a:p>
            <a:r>
              <a:rPr lang="en-US" sz="1080" dirty="0">
                <a:cs typeface="Arial" panose="020B0604020202020204" pitchFamily="34" charset="0"/>
              </a:rPr>
              <a:t>Martina SALVADORI</a:t>
            </a:r>
          </a:p>
          <a:p>
            <a:r>
              <a:rPr lang="en-US" sz="1080" dirty="0">
                <a:cs typeface="Arial" panose="020B0604020202020204" pitchFamily="34" charset="0"/>
              </a:rPr>
              <a:t>Emma HUME </a:t>
            </a:r>
          </a:p>
          <a:p>
            <a:pPr lvl="0"/>
            <a:r>
              <a:rPr lang="en-US" sz="1080" dirty="0">
                <a:cs typeface="Arial" panose="020B0604020202020204" pitchFamily="34" charset="0"/>
              </a:rPr>
              <a:t>Alessandro FREGOSI</a:t>
            </a:r>
          </a:p>
          <a:p>
            <a:r>
              <a:rPr lang="en-US" sz="1080" dirty="0">
                <a:cs typeface="Arial" panose="020B0604020202020204" pitchFamily="34" charset="0"/>
              </a:rPr>
              <a:t>Daniele PALLA </a:t>
            </a:r>
          </a:p>
          <a:p>
            <a:pPr lvl="0"/>
            <a:r>
              <a:rPr lang="en-US" sz="1080" dirty="0">
                <a:cs typeface="Arial" panose="020B0604020202020204" pitchFamily="34" charset="0"/>
              </a:rPr>
              <a:t>Federico AVELLA (PhD)</a:t>
            </a:r>
          </a:p>
          <a:p>
            <a:pPr lvl="0"/>
            <a:r>
              <a:rPr lang="en-US" sz="1080" dirty="0">
                <a:cs typeface="Arial" panose="020B0604020202020204" pitchFamily="34" charset="0"/>
              </a:rPr>
              <a:t>David GREGOCKI (PhD)</a:t>
            </a:r>
          </a:p>
          <a:p>
            <a:pPr lvl="0"/>
            <a:r>
              <a:rPr lang="en-US" sz="1080" dirty="0">
                <a:cs typeface="Arial" panose="020B0604020202020204" pitchFamily="34" charset="0"/>
              </a:rPr>
              <a:t>Simon VLACHOS (PhD)</a:t>
            </a:r>
          </a:p>
        </p:txBody>
      </p:sp>
      <p:pic>
        <p:nvPicPr>
          <p:cNvPr id="6" name="Picture 2" descr="aboratorio di Laser Intensi">
            <a:extLst>
              <a:ext uri="{FF2B5EF4-FFF2-40B4-BE49-F238E27FC236}">
                <a16:creationId xmlns:a16="http://schemas.microsoft.com/office/drawing/2014/main" id="{F1F9CC79-052E-E8E9-20F7-1EC6EC9FF6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7719" y="345861"/>
            <a:ext cx="413707" cy="41370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6">
            <a:extLst>
              <a:ext uri="{FF2B5EF4-FFF2-40B4-BE49-F238E27FC236}">
                <a16:creationId xmlns:a16="http://schemas.microsoft.com/office/drawing/2014/main" id="{8D653370-87C2-7FBC-D339-3905A1EEEFBA}"/>
              </a:ext>
            </a:extLst>
          </p:cNvPr>
          <p:cNvSpPr>
            <a:spLocks noGrp="1"/>
          </p:cNvSpPr>
          <p:nvPr>
            <p:ph type="title"/>
          </p:nvPr>
        </p:nvSpPr>
        <p:spPr>
          <a:xfrm>
            <a:off x="1391220" y="350088"/>
            <a:ext cx="6091877" cy="471868"/>
          </a:xfrm>
        </p:spPr>
        <p:txBody>
          <a:bodyPr>
            <a:noAutofit/>
          </a:bodyPr>
          <a:lstStyle/>
          <a:p>
            <a:pPr algn="r"/>
            <a:r>
              <a:rPr lang="en-US" sz="2520" b="1" dirty="0">
                <a:solidFill>
                  <a:srgbClr val="000000"/>
                </a:solidFill>
                <a:latin typeface="Century Gothic" panose="020B0502020202020204" pitchFamily="34" charset="0"/>
                <a:cs typeface="Century Gothic" panose="020B0502020202020204" pitchFamily="34" charset="0"/>
              </a:rPr>
              <a:t>Intense Laser Irradiation Laboratory</a:t>
            </a:r>
            <a:br>
              <a:rPr lang="en-US" sz="2520" b="1" dirty="0">
                <a:solidFill>
                  <a:srgbClr val="000000"/>
                </a:solidFill>
                <a:latin typeface="Century Gothic" panose="020B0502020202020204" pitchFamily="34" charset="0"/>
                <a:cs typeface="Century Gothic" panose="020B0502020202020204" pitchFamily="34" charset="0"/>
              </a:rPr>
            </a:br>
            <a:r>
              <a:rPr lang="en-US" sz="1260" b="1" dirty="0">
                <a:solidFill>
                  <a:srgbClr val="000000"/>
                </a:solidFill>
                <a:latin typeface="Century Gothic" panose="020B0502020202020204" pitchFamily="34" charset="0"/>
                <a:cs typeface="Century Gothic" panose="020B0502020202020204" pitchFamily="34" charset="0"/>
              </a:rPr>
              <a:t>CNR, Pisa, Italy</a:t>
            </a:r>
            <a:endParaRPr lang="en-GB" dirty="0"/>
          </a:p>
        </p:txBody>
      </p:sp>
    </p:spTree>
    <p:extLst>
      <p:ext uri="{BB962C8B-B14F-4D97-AF65-F5344CB8AC3E}">
        <p14:creationId xmlns:p14="http://schemas.microsoft.com/office/powerpoint/2010/main" val="31061891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9E25D-51D0-C331-4C09-9428970297CE}"/>
              </a:ext>
            </a:extLst>
          </p:cNvPr>
          <p:cNvSpPr>
            <a:spLocks noGrp="1"/>
          </p:cNvSpPr>
          <p:nvPr>
            <p:ph type="title"/>
          </p:nvPr>
        </p:nvSpPr>
        <p:spPr>
          <a:xfrm>
            <a:off x="327135" y="176272"/>
            <a:ext cx="8188216" cy="515708"/>
          </a:xfrm>
        </p:spPr>
        <p:txBody>
          <a:bodyPr>
            <a:noAutofit/>
          </a:bodyPr>
          <a:lstStyle/>
          <a:p>
            <a:pPr algn="ctr"/>
            <a:r>
              <a:rPr lang="it-IT" sz="1600" b="1" dirty="0"/>
              <a:t>LASPLA Workshop @ EAAC - </a:t>
            </a:r>
            <a:r>
              <a:rPr lang="en-GB" sz="1600" dirty="0"/>
              <a:t>WG2: Laser technology (IFAST WP6 - Task2)</a:t>
            </a:r>
            <a:endParaRPr lang="en-IT" sz="1600" dirty="0"/>
          </a:p>
        </p:txBody>
      </p:sp>
      <p:grpSp>
        <p:nvGrpSpPr>
          <p:cNvPr id="12" name="Group 11">
            <a:extLst>
              <a:ext uri="{FF2B5EF4-FFF2-40B4-BE49-F238E27FC236}">
                <a16:creationId xmlns:a16="http://schemas.microsoft.com/office/drawing/2014/main" id="{64729F31-D48C-3348-B990-E6F5B23AC6B8}"/>
              </a:ext>
            </a:extLst>
          </p:cNvPr>
          <p:cNvGrpSpPr/>
          <p:nvPr/>
        </p:nvGrpSpPr>
        <p:grpSpPr>
          <a:xfrm>
            <a:off x="2024171" y="897615"/>
            <a:ext cx="2509791" cy="2756513"/>
            <a:chOff x="2312652" y="2392807"/>
            <a:chExt cx="3346387" cy="3675350"/>
          </a:xfrm>
        </p:grpSpPr>
        <p:pic>
          <p:nvPicPr>
            <p:cNvPr id="2" name="Picture 1">
              <a:extLst>
                <a:ext uri="{FF2B5EF4-FFF2-40B4-BE49-F238E27FC236}">
                  <a16:creationId xmlns:a16="http://schemas.microsoft.com/office/drawing/2014/main" id="{904758CE-62D9-9E39-E5B8-367537B744FA}"/>
                </a:ext>
              </a:extLst>
            </p:cNvPr>
            <p:cNvPicPr>
              <a:picLocks noChangeAspect="1"/>
            </p:cNvPicPr>
            <p:nvPr/>
          </p:nvPicPr>
          <p:blipFill>
            <a:blip r:embed="rId3"/>
            <a:stretch>
              <a:fillRect/>
            </a:stretch>
          </p:blipFill>
          <p:spPr>
            <a:xfrm>
              <a:off x="2651952" y="2392807"/>
              <a:ext cx="3007087" cy="1375151"/>
            </a:xfrm>
            <a:prstGeom prst="rect">
              <a:avLst/>
            </a:prstGeom>
          </p:spPr>
        </p:pic>
        <p:sp>
          <p:nvSpPr>
            <p:cNvPr id="3" name="TextBox 2">
              <a:extLst>
                <a:ext uri="{FF2B5EF4-FFF2-40B4-BE49-F238E27FC236}">
                  <a16:creationId xmlns:a16="http://schemas.microsoft.com/office/drawing/2014/main" id="{39B21525-3D63-0444-E80D-CB51990AE41A}"/>
                </a:ext>
              </a:extLst>
            </p:cNvPr>
            <p:cNvSpPr txBox="1"/>
            <p:nvPr/>
          </p:nvSpPr>
          <p:spPr>
            <a:xfrm rot="16200000">
              <a:off x="1902283" y="2943507"/>
              <a:ext cx="1220847" cy="400109"/>
            </a:xfrm>
            <a:prstGeom prst="rect">
              <a:avLst/>
            </a:prstGeom>
            <a:noFill/>
          </p:spPr>
          <p:txBody>
            <a:bodyPr wrap="none" rtlCol="0">
              <a:spAutoFit/>
            </a:bodyPr>
            <a:lstStyle/>
            <a:p>
              <a:pPr defTabSz="685800" eaLnBrk="1" fontAlgn="auto" hangingPunct="1">
                <a:spcBef>
                  <a:spcPts val="0"/>
                </a:spcBef>
                <a:spcAft>
                  <a:spcPts val="0"/>
                </a:spcAft>
              </a:pPr>
              <a:r>
                <a:rPr lang="en-GB" sz="1350" b="1" dirty="0">
                  <a:solidFill>
                    <a:srgbClr val="000000"/>
                  </a:solidFill>
                  <a:latin typeface="Montserrat"/>
                </a:rPr>
                <a:t>Monday</a:t>
              </a:r>
              <a:endParaRPr lang="en-IT" sz="1350" b="1" dirty="0">
                <a:solidFill>
                  <a:srgbClr val="000000"/>
                </a:solidFill>
                <a:latin typeface="Montserrat"/>
              </a:endParaRPr>
            </a:p>
          </p:txBody>
        </p:sp>
        <p:pic>
          <p:nvPicPr>
            <p:cNvPr id="6" name="Picture 5">
              <a:extLst>
                <a:ext uri="{FF2B5EF4-FFF2-40B4-BE49-F238E27FC236}">
                  <a16:creationId xmlns:a16="http://schemas.microsoft.com/office/drawing/2014/main" id="{826BDDA5-DD2D-6244-8B3C-35C552291A7C}"/>
                </a:ext>
              </a:extLst>
            </p:cNvPr>
            <p:cNvPicPr>
              <a:picLocks noChangeAspect="1"/>
            </p:cNvPicPr>
            <p:nvPr/>
          </p:nvPicPr>
          <p:blipFill>
            <a:blip r:embed="rId4"/>
            <a:stretch>
              <a:fillRect/>
            </a:stretch>
          </p:blipFill>
          <p:spPr>
            <a:xfrm>
              <a:off x="2651952" y="3767958"/>
              <a:ext cx="3007087" cy="1042998"/>
            </a:xfrm>
            <a:prstGeom prst="rect">
              <a:avLst/>
            </a:prstGeom>
          </p:spPr>
        </p:pic>
        <p:pic>
          <p:nvPicPr>
            <p:cNvPr id="7" name="Picture 6">
              <a:extLst>
                <a:ext uri="{FF2B5EF4-FFF2-40B4-BE49-F238E27FC236}">
                  <a16:creationId xmlns:a16="http://schemas.microsoft.com/office/drawing/2014/main" id="{8C93945E-A44B-7446-9E63-1BB612F871A4}"/>
                </a:ext>
              </a:extLst>
            </p:cNvPr>
            <p:cNvPicPr>
              <a:picLocks noChangeAspect="1"/>
            </p:cNvPicPr>
            <p:nvPr/>
          </p:nvPicPr>
          <p:blipFill>
            <a:blip r:embed="rId5"/>
            <a:stretch>
              <a:fillRect/>
            </a:stretch>
          </p:blipFill>
          <p:spPr>
            <a:xfrm>
              <a:off x="2651952" y="4810956"/>
              <a:ext cx="3007087" cy="1208235"/>
            </a:xfrm>
            <a:prstGeom prst="rect">
              <a:avLst/>
            </a:prstGeom>
          </p:spPr>
        </p:pic>
        <p:sp>
          <p:nvSpPr>
            <p:cNvPr id="8" name="TextBox 7">
              <a:extLst>
                <a:ext uri="{FF2B5EF4-FFF2-40B4-BE49-F238E27FC236}">
                  <a16:creationId xmlns:a16="http://schemas.microsoft.com/office/drawing/2014/main" id="{140ADB8D-328B-8740-A14A-5B35E9CB2C89}"/>
                </a:ext>
              </a:extLst>
            </p:cNvPr>
            <p:cNvSpPr txBox="1"/>
            <p:nvPr/>
          </p:nvSpPr>
          <p:spPr>
            <a:xfrm rot="16200000">
              <a:off x="1884117" y="4110423"/>
              <a:ext cx="1257183" cy="400109"/>
            </a:xfrm>
            <a:prstGeom prst="rect">
              <a:avLst/>
            </a:prstGeom>
            <a:noFill/>
          </p:spPr>
          <p:txBody>
            <a:bodyPr wrap="none" rtlCol="0">
              <a:spAutoFit/>
            </a:bodyPr>
            <a:lstStyle/>
            <a:p>
              <a:pPr defTabSz="685800" eaLnBrk="1" fontAlgn="auto" hangingPunct="1">
                <a:spcBef>
                  <a:spcPts val="0"/>
                </a:spcBef>
                <a:spcAft>
                  <a:spcPts val="0"/>
                </a:spcAft>
              </a:pPr>
              <a:r>
                <a:rPr lang="en-GB" sz="1350" b="1" dirty="0">
                  <a:solidFill>
                    <a:srgbClr val="000000"/>
                  </a:solidFill>
                  <a:latin typeface="Montserrat"/>
                </a:rPr>
                <a:t>Tuesday</a:t>
              </a:r>
              <a:endParaRPr lang="en-IT" sz="1350" b="1" dirty="0">
                <a:solidFill>
                  <a:srgbClr val="000000"/>
                </a:solidFill>
                <a:latin typeface="Montserrat"/>
              </a:endParaRPr>
            </a:p>
          </p:txBody>
        </p:sp>
        <p:sp>
          <p:nvSpPr>
            <p:cNvPr id="9" name="TextBox 8">
              <a:extLst>
                <a:ext uri="{FF2B5EF4-FFF2-40B4-BE49-F238E27FC236}">
                  <a16:creationId xmlns:a16="http://schemas.microsoft.com/office/drawing/2014/main" id="{F1F5E09B-2F6B-A442-A6A3-3687F5EB7343}"/>
                </a:ext>
              </a:extLst>
            </p:cNvPr>
            <p:cNvSpPr txBox="1"/>
            <p:nvPr/>
          </p:nvSpPr>
          <p:spPr>
            <a:xfrm rot="16200000">
              <a:off x="1826408" y="5181803"/>
              <a:ext cx="1372599" cy="400109"/>
            </a:xfrm>
            <a:prstGeom prst="rect">
              <a:avLst/>
            </a:prstGeom>
            <a:noFill/>
          </p:spPr>
          <p:txBody>
            <a:bodyPr wrap="none" rtlCol="0">
              <a:spAutoFit/>
            </a:bodyPr>
            <a:lstStyle/>
            <a:p>
              <a:pPr defTabSz="685800" eaLnBrk="1" fontAlgn="auto" hangingPunct="1">
                <a:spcBef>
                  <a:spcPts val="0"/>
                </a:spcBef>
                <a:spcAft>
                  <a:spcPts val="0"/>
                </a:spcAft>
              </a:pPr>
              <a:r>
                <a:rPr lang="en-GB" sz="1350" b="1" dirty="0">
                  <a:solidFill>
                    <a:srgbClr val="000000"/>
                  </a:solidFill>
                  <a:latin typeface="Montserrat"/>
                </a:rPr>
                <a:t>Thursday</a:t>
              </a:r>
              <a:endParaRPr lang="en-IT" sz="1350" b="1" dirty="0">
                <a:solidFill>
                  <a:srgbClr val="000000"/>
                </a:solidFill>
                <a:latin typeface="Montserrat"/>
              </a:endParaRPr>
            </a:p>
          </p:txBody>
        </p:sp>
      </p:grpSp>
      <p:sp>
        <p:nvSpPr>
          <p:cNvPr id="10" name="TextBox 9">
            <a:extLst>
              <a:ext uri="{FF2B5EF4-FFF2-40B4-BE49-F238E27FC236}">
                <a16:creationId xmlns:a16="http://schemas.microsoft.com/office/drawing/2014/main" id="{5E0DA2F4-4A26-124E-AB88-08045C3B83DD}"/>
              </a:ext>
            </a:extLst>
          </p:cNvPr>
          <p:cNvSpPr txBox="1"/>
          <p:nvPr/>
        </p:nvSpPr>
        <p:spPr>
          <a:xfrm>
            <a:off x="55179" y="1066709"/>
            <a:ext cx="1880039" cy="2481449"/>
          </a:xfrm>
          <a:prstGeom prst="rect">
            <a:avLst/>
          </a:prstGeom>
          <a:noFill/>
        </p:spPr>
        <p:txBody>
          <a:bodyPr wrap="square" rtlCol="0">
            <a:spAutoFit/>
          </a:bodyPr>
          <a:lstStyle/>
          <a:p>
            <a:pPr defTabSz="685800" eaLnBrk="1" fontAlgn="auto" hangingPunct="1">
              <a:spcBef>
                <a:spcPts val="0"/>
              </a:spcBef>
              <a:spcAft>
                <a:spcPts val="0"/>
              </a:spcAft>
            </a:pPr>
            <a:r>
              <a:rPr lang="it-IT" sz="675" b="1" dirty="0">
                <a:solidFill>
                  <a:srgbClr val="000000"/>
                </a:solidFill>
                <a:latin typeface="Montserrat"/>
              </a:rPr>
              <a:t>WG2: Laser </a:t>
            </a:r>
            <a:r>
              <a:rPr lang="it-IT" sz="675" b="1" dirty="0" err="1">
                <a:solidFill>
                  <a:srgbClr val="000000"/>
                </a:solidFill>
                <a:latin typeface="Montserrat"/>
              </a:rPr>
              <a:t>technology</a:t>
            </a:r>
            <a:r>
              <a:rPr lang="it-IT" sz="675" b="1" dirty="0">
                <a:solidFill>
                  <a:srgbClr val="000000"/>
                </a:solidFill>
                <a:latin typeface="Montserrat"/>
              </a:rPr>
              <a:t> (WP6 - Task2)   </a:t>
            </a:r>
            <a:endParaRPr lang="it-IT" sz="675" dirty="0">
              <a:solidFill>
                <a:srgbClr val="000000"/>
              </a:solidFill>
              <a:latin typeface="Montserrat"/>
            </a:endParaRPr>
          </a:p>
          <a:p>
            <a:pPr defTabSz="685800" eaLnBrk="1" fontAlgn="auto" hangingPunct="1">
              <a:spcBef>
                <a:spcPts val="0"/>
              </a:spcBef>
              <a:spcAft>
                <a:spcPts val="0"/>
              </a:spcAft>
            </a:pPr>
            <a:r>
              <a:rPr lang="it-IT" sz="675" i="1" dirty="0" err="1">
                <a:solidFill>
                  <a:srgbClr val="000000"/>
                </a:solidFill>
                <a:latin typeface="Montserrat"/>
              </a:rPr>
              <a:t>Topics</a:t>
            </a:r>
            <a:r>
              <a:rPr lang="it-IT" sz="675" i="1" dirty="0">
                <a:solidFill>
                  <a:srgbClr val="000000"/>
                </a:solidFill>
                <a:latin typeface="Montserrat"/>
              </a:rPr>
              <a:t> </a:t>
            </a:r>
            <a:r>
              <a:rPr lang="it-IT" sz="675" i="1" dirty="0" err="1">
                <a:solidFill>
                  <a:srgbClr val="000000"/>
                </a:solidFill>
                <a:latin typeface="Montserrat"/>
              </a:rPr>
              <a:t>addressed</a:t>
            </a:r>
            <a:r>
              <a:rPr lang="it-IT" sz="675" dirty="0">
                <a:solidFill>
                  <a:srgbClr val="000000"/>
                </a:solidFill>
                <a:latin typeface="Montserrat"/>
              </a:rPr>
              <a:t>:</a:t>
            </a:r>
          </a:p>
          <a:p>
            <a:pPr marL="128588" indent="-128588" defTabSz="685800" eaLnBrk="1" fontAlgn="auto" hangingPunct="1">
              <a:spcBef>
                <a:spcPts val="0"/>
              </a:spcBef>
              <a:spcAft>
                <a:spcPts val="0"/>
              </a:spcAft>
              <a:buFont typeface="Arial" panose="020B0604020202020204" pitchFamily="34" charset="0"/>
              <a:buChar char="•"/>
            </a:pPr>
            <a:r>
              <a:rPr lang="it-IT" sz="675" dirty="0" err="1">
                <a:solidFill>
                  <a:srgbClr val="000000"/>
                </a:solidFill>
                <a:latin typeface="Montserrat"/>
              </a:rPr>
              <a:t>Recent</a:t>
            </a:r>
            <a:r>
              <a:rPr lang="it-IT" sz="675" dirty="0">
                <a:solidFill>
                  <a:srgbClr val="000000"/>
                </a:solidFill>
                <a:latin typeface="Montserrat"/>
              </a:rPr>
              <a:t> </a:t>
            </a:r>
            <a:r>
              <a:rPr lang="it-IT" sz="675" dirty="0" err="1">
                <a:solidFill>
                  <a:srgbClr val="000000"/>
                </a:solidFill>
                <a:latin typeface="Montserrat"/>
              </a:rPr>
              <a:t>achievements</a:t>
            </a:r>
            <a:r>
              <a:rPr lang="it-IT" sz="675" dirty="0">
                <a:solidFill>
                  <a:srgbClr val="000000"/>
                </a:solidFill>
                <a:latin typeface="Montserrat"/>
              </a:rPr>
              <a:t> and future </a:t>
            </a:r>
            <a:r>
              <a:rPr lang="it-IT" sz="675" dirty="0" err="1">
                <a:solidFill>
                  <a:srgbClr val="000000"/>
                </a:solidFill>
                <a:latin typeface="Montserrat"/>
              </a:rPr>
              <a:t>challenges</a:t>
            </a:r>
            <a:r>
              <a:rPr lang="it-IT" sz="675" dirty="0">
                <a:solidFill>
                  <a:srgbClr val="000000"/>
                </a:solidFill>
                <a:latin typeface="Montserrat"/>
              </a:rPr>
              <a:t> in laser drivers for LPA</a:t>
            </a:r>
          </a:p>
          <a:p>
            <a:pPr marL="128588" indent="-128588" defTabSz="685800" eaLnBrk="1" fontAlgn="auto" hangingPunct="1">
              <a:spcBef>
                <a:spcPts val="0"/>
              </a:spcBef>
              <a:spcAft>
                <a:spcPts val="0"/>
              </a:spcAft>
              <a:buFont typeface="Arial" panose="020B0604020202020204" pitchFamily="34" charset="0"/>
              <a:buChar char="•"/>
            </a:pPr>
            <a:r>
              <a:rPr lang="it-IT" sz="675" dirty="0" err="1">
                <a:solidFill>
                  <a:srgbClr val="000000"/>
                </a:solidFill>
                <a:latin typeface="Montserrat"/>
              </a:rPr>
              <a:t>Needs</a:t>
            </a:r>
            <a:r>
              <a:rPr lang="it-IT" sz="675" dirty="0">
                <a:solidFill>
                  <a:srgbClr val="000000"/>
                </a:solidFill>
                <a:latin typeface="Montserrat"/>
              </a:rPr>
              <a:t> for laser </a:t>
            </a:r>
            <a:r>
              <a:rPr lang="it-IT" sz="675" dirty="0" err="1">
                <a:solidFill>
                  <a:srgbClr val="000000"/>
                </a:solidFill>
                <a:latin typeface="Montserrat"/>
              </a:rPr>
              <a:t>driven</a:t>
            </a:r>
            <a:r>
              <a:rPr lang="it-IT" sz="675" dirty="0">
                <a:solidFill>
                  <a:srgbClr val="000000"/>
                </a:solidFill>
                <a:latin typeface="Montserrat"/>
              </a:rPr>
              <a:t> </a:t>
            </a:r>
            <a:r>
              <a:rPr lang="it-IT" sz="675" dirty="0" err="1">
                <a:solidFill>
                  <a:srgbClr val="000000"/>
                </a:solidFill>
                <a:latin typeface="Montserrat"/>
              </a:rPr>
              <a:t>accelerators</a:t>
            </a:r>
            <a:r>
              <a:rPr lang="it-IT" sz="675" dirty="0">
                <a:solidFill>
                  <a:srgbClr val="000000"/>
                </a:solidFill>
                <a:latin typeface="Montserrat"/>
              </a:rPr>
              <a:t> (laser-plasma </a:t>
            </a:r>
            <a:r>
              <a:rPr lang="it-IT" sz="675" dirty="0" err="1">
                <a:solidFill>
                  <a:srgbClr val="000000"/>
                </a:solidFill>
                <a:latin typeface="Montserrat"/>
              </a:rPr>
              <a:t>ion</a:t>
            </a:r>
            <a:r>
              <a:rPr lang="it-IT" sz="675" dirty="0">
                <a:solidFill>
                  <a:srgbClr val="000000"/>
                </a:solidFill>
                <a:latin typeface="Montserrat"/>
              </a:rPr>
              <a:t> source, LWFA, IFEL, </a:t>
            </a:r>
            <a:r>
              <a:rPr lang="it-IT" sz="675" dirty="0" err="1">
                <a:solidFill>
                  <a:srgbClr val="000000"/>
                </a:solidFill>
                <a:latin typeface="Montserrat"/>
              </a:rPr>
              <a:t>dielectric</a:t>
            </a:r>
            <a:r>
              <a:rPr lang="it-IT" sz="675" dirty="0">
                <a:solidFill>
                  <a:srgbClr val="000000"/>
                </a:solidFill>
                <a:latin typeface="Montserrat"/>
              </a:rPr>
              <a:t> laser, ...)</a:t>
            </a:r>
          </a:p>
          <a:p>
            <a:pPr marL="128588" indent="-128588" defTabSz="685800" eaLnBrk="1" fontAlgn="auto" hangingPunct="1">
              <a:spcBef>
                <a:spcPts val="0"/>
              </a:spcBef>
              <a:spcAft>
                <a:spcPts val="0"/>
              </a:spcAft>
              <a:buFont typeface="Arial" panose="020B0604020202020204" pitchFamily="34" charset="0"/>
              <a:buChar char="•"/>
            </a:pPr>
            <a:r>
              <a:rPr lang="it-IT" sz="675" dirty="0">
                <a:solidFill>
                  <a:srgbClr val="000000"/>
                </a:solidFill>
                <a:latin typeface="Montserrat"/>
              </a:rPr>
              <a:t>State-of-the-art of high </a:t>
            </a:r>
            <a:r>
              <a:rPr lang="it-IT" sz="675" dirty="0" err="1">
                <a:solidFill>
                  <a:srgbClr val="000000"/>
                </a:solidFill>
                <a:latin typeface="Montserrat"/>
              </a:rPr>
              <a:t>peak</a:t>
            </a:r>
            <a:r>
              <a:rPr lang="it-IT" sz="675" dirty="0">
                <a:solidFill>
                  <a:srgbClr val="000000"/>
                </a:solidFill>
                <a:latin typeface="Montserrat"/>
              </a:rPr>
              <a:t> and </a:t>
            </a:r>
            <a:r>
              <a:rPr lang="it-IT" sz="675" dirty="0" err="1">
                <a:solidFill>
                  <a:srgbClr val="000000"/>
                </a:solidFill>
                <a:latin typeface="Montserrat"/>
              </a:rPr>
              <a:t>average</a:t>
            </a:r>
            <a:r>
              <a:rPr lang="it-IT" sz="675" dirty="0">
                <a:solidFill>
                  <a:srgbClr val="000000"/>
                </a:solidFill>
                <a:latin typeface="Montserrat"/>
              </a:rPr>
              <a:t> </a:t>
            </a:r>
            <a:r>
              <a:rPr lang="it-IT" sz="675" dirty="0" err="1">
                <a:solidFill>
                  <a:srgbClr val="000000"/>
                </a:solidFill>
                <a:latin typeface="Montserrat"/>
              </a:rPr>
              <a:t>power</a:t>
            </a:r>
            <a:r>
              <a:rPr lang="it-IT" sz="675" dirty="0">
                <a:solidFill>
                  <a:srgbClr val="000000"/>
                </a:solidFill>
                <a:latin typeface="Montserrat"/>
              </a:rPr>
              <a:t> and </a:t>
            </a:r>
            <a:r>
              <a:rPr lang="it-IT" sz="675" dirty="0" err="1">
                <a:solidFill>
                  <a:srgbClr val="000000"/>
                </a:solidFill>
                <a:latin typeface="Montserrat"/>
              </a:rPr>
              <a:t>perspectives</a:t>
            </a:r>
            <a:endParaRPr lang="it-IT" sz="675" dirty="0">
              <a:solidFill>
                <a:srgbClr val="000000"/>
              </a:solidFill>
              <a:latin typeface="Montserrat"/>
            </a:endParaRPr>
          </a:p>
          <a:p>
            <a:pPr marL="128588" indent="-128588" defTabSz="685800" eaLnBrk="1" fontAlgn="auto" hangingPunct="1">
              <a:spcBef>
                <a:spcPts val="0"/>
              </a:spcBef>
              <a:spcAft>
                <a:spcPts val="0"/>
              </a:spcAft>
              <a:buFont typeface="Arial" panose="020B0604020202020204" pitchFamily="34" charset="0"/>
              <a:buChar char="•"/>
            </a:pPr>
            <a:r>
              <a:rPr lang="it-IT" sz="675" dirty="0">
                <a:solidFill>
                  <a:srgbClr val="000000"/>
                </a:solidFill>
                <a:latin typeface="Montserrat"/>
              </a:rPr>
              <a:t>Laser </a:t>
            </a:r>
            <a:r>
              <a:rPr lang="it-IT" sz="675" dirty="0" err="1">
                <a:solidFill>
                  <a:srgbClr val="000000"/>
                </a:solidFill>
                <a:latin typeface="Montserrat"/>
              </a:rPr>
              <a:t>beam</a:t>
            </a:r>
            <a:r>
              <a:rPr lang="it-IT" sz="675" dirty="0">
                <a:solidFill>
                  <a:srgbClr val="000000"/>
                </a:solidFill>
                <a:latin typeface="Montserrat"/>
              </a:rPr>
              <a:t> </a:t>
            </a:r>
            <a:r>
              <a:rPr lang="it-IT" sz="675" dirty="0" err="1">
                <a:solidFill>
                  <a:srgbClr val="000000"/>
                </a:solidFill>
                <a:latin typeface="Montserrat"/>
              </a:rPr>
              <a:t>quality</a:t>
            </a:r>
            <a:r>
              <a:rPr lang="it-IT" sz="675" dirty="0">
                <a:solidFill>
                  <a:srgbClr val="000000"/>
                </a:solidFill>
                <a:latin typeface="Montserrat"/>
              </a:rPr>
              <a:t>, </a:t>
            </a:r>
            <a:r>
              <a:rPr lang="it-IT" sz="675" dirty="0" err="1">
                <a:solidFill>
                  <a:srgbClr val="000000"/>
                </a:solidFill>
                <a:latin typeface="Montserrat"/>
              </a:rPr>
              <a:t>contrast</a:t>
            </a:r>
            <a:r>
              <a:rPr lang="it-IT" sz="675" dirty="0">
                <a:solidFill>
                  <a:srgbClr val="000000"/>
                </a:solidFill>
                <a:latin typeface="Montserrat"/>
              </a:rPr>
              <a:t>, </a:t>
            </a:r>
            <a:r>
              <a:rPr lang="it-IT" sz="675" dirty="0" err="1">
                <a:solidFill>
                  <a:srgbClr val="000000"/>
                </a:solidFill>
                <a:latin typeface="Montserrat"/>
              </a:rPr>
              <a:t>stability</a:t>
            </a:r>
            <a:endParaRPr lang="it-IT" sz="675" dirty="0">
              <a:solidFill>
                <a:srgbClr val="000000"/>
              </a:solidFill>
              <a:latin typeface="Montserrat"/>
            </a:endParaRPr>
          </a:p>
          <a:p>
            <a:pPr marL="128588" indent="-128588" defTabSz="685800" eaLnBrk="1" fontAlgn="auto" hangingPunct="1">
              <a:spcBef>
                <a:spcPts val="0"/>
              </a:spcBef>
              <a:spcAft>
                <a:spcPts val="0"/>
              </a:spcAft>
              <a:buFont typeface="Arial" panose="020B0604020202020204" pitchFamily="34" charset="0"/>
              <a:buChar char="•"/>
            </a:pPr>
            <a:r>
              <a:rPr lang="it-IT" sz="675" dirty="0">
                <a:solidFill>
                  <a:srgbClr val="000000"/>
                </a:solidFill>
                <a:latin typeface="Montserrat"/>
              </a:rPr>
              <a:t>High </a:t>
            </a:r>
            <a:r>
              <a:rPr lang="it-IT" sz="675" dirty="0" err="1">
                <a:solidFill>
                  <a:srgbClr val="000000"/>
                </a:solidFill>
                <a:latin typeface="Montserrat"/>
              </a:rPr>
              <a:t>repetition</a:t>
            </a:r>
            <a:r>
              <a:rPr lang="it-IT" sz="675" dirty="0">
                <a:solidFill>
                  <a:srgbClr val="000000"/>
                </a:solidFill>
                <a:latin typeface="Montserrat"/>
              </a:rPr>
              <a:t> rate </a:t>
            </a:r>
            <a:r>
              <a:rPr lang="it-IT" sz="675" dirty="0" err="1">
                <a:solidFill>
                  <a:srgbClr val="000000"/>
                </a:solidFill>
                <a:latin typeface="Montserrat"/>
              </a:rPr>
              <a:t>issues</a:t>
            </a:r>
            <a:endParaRPr lang="it-IT" sz="675" dirty="0">
              <a:solidFill>
                <a:srgbClr val="000000"/>
              </a:solidFill>
              <a:latin typeface="Montserrat"/>
            </a:endParaRPr>
          </a:p>
          <a:p>
            <a:pPr marL="128588" indent="-128588" defTabSz="685800" eaLnBrk="1" fontAlgn="auto" hangingPunct="1">
              <a:spcBef>
                <a:spcPts val="0"/>
              </a:spcBef>
              <a:spcAft>
                <a:spcPts val="0"/>
              </a:spcAft>
              <a:buFont typeface="Arial" panose="020B0604020202020204" pitchFamily="34" charset="0"/>
              <a:buChar char="•"/>
            </a:pPr>
            <a:r>
              <a:rPr lang="it-IT" sz="675" dirty="0">
                <a:solidFill>
                  <a:srgbClr val="000000"/>
                </a:solidFill>
                <a:latin typeface="Montserrat"/>
              </a:rPr>
              <a:t>TRL </a:t>
            </a:r>
            <a:r>
              <a:rPr lang="it-IT" sz="675" dirty="0" err="1">
                <a:solidFill>
                  <a:srgbClr val="000000"/>
                </a:solidFill>
                <a:latin typeface="Montserrat"/>
              </a:rPr>
              <a:t>Studies</a:t>
            </a:r>
            <a:endParaRPr lang="it-IT" sz="675" dirty="0">
              <a:solidFill>
                <a:srgbClr val="000000"/>
              </a:solidFill>
              <a:latin typeface="Montserrat"/>
            </a:endParaRPr>
          </a:p>
          <a:p>
            <a:pPr defTabSz="685800" eaLnBrk="1" fontAlgn="auto" hangingPunct="1">
              <a:spcBef>
                <a:spcPts val="0"/>
              </a:spcBef>
              <a:spcAft>
                <a:spcPts val="0"/>
              </a:spcAft>
            </a:pPr>
            <a:endParaRPr lang="it-IT" sz="675" dirty="0">
              <a:solidFill>
                <a:srgbClr val="000000"/>
              </a:solidFill>
              <a:latin typeface="Montserrat"/>
            </a:endParaRPr>
          </a:p>
          <a:p>
            <a:pPr defTabSz="685800" eaLnBrk="1" fontAlgn="auto" hangingPunct="1">
              <a:spcBef>
                <a:spcPts val="0"/>
              </a:spcBef>
              <a:spcAft>
                <a:spcPts val="0"/>
              </a:spcAft>
            </a:pPr>
            <a:r>
              <a:rPr lang="it-IT" sz="675" b="1" dirty="0">
                <a:solidFill>
                  <a:srgbClr val="000000"/>
                </a:solidFill>
                <a:latin typeface="Montserrat"/>
              </a:rPr>
              <a:t>Co-Leader</a:t>
            </a:r>
            <a:r>
              <a:rPr lang="it-IT" sz="675" dirty="0">
                <a:solidFill>
                  <a:srgbClr val="000000"/>
                </a:solidFill>
                <a:latin typeface="Montserrat"/>
              </a:rPr>
              <a:t>: Leonida A. </a:t>
            </a:r>
            <a:r>
              <a:rPr lang="it-IT" sz="675" dirty="0" err="1">
                <a:solidFill>
                  <a:srgbClr val="000000"/>
                </a:solidFill>
                <a:latin typeface="Montserrat"/>
              </a:rPr>
              <a:t>Gizzi</a:t>
            </a:r>
            <a:r>
              <a:rPr lang="it-IT" sz="675" dirty="0">
                <a:solidFill>
                  <a:srgbClr val="000000"/>
                </a:solidFill>
                <a:latin typeface="Montserrat"/>
              </a:rPr>
              <a:t>, INO-CNR</a:t>
            </a:r>
          </a:p>
          <a:p>
            <a:pPr defTabSz="685800" eaLnBrk="1" fontAlgn="auto" hangingPunct="1">
              <a:spcBef>
                <a:spcPts val="0"/>
              </a:spcBef>
              <a:spcAft>
                <a:spcPts val="0"/>
              </a:spcAft>
            </a:pPr>
            <a:r>
              <a:rPr lang="it-IT" sz="675" b="1" dirty="0">
                <a:solidFill>
                  <a:srgbClr val="000000"/>
                </a:solidFill>
                <a:latin typeface="Montserrat"/>
              </a:rPr>
              <a:t>Co-Leader</a:t>
            </a:r>
            <a:r>
              <a:rPr lang="it-IT" sz="675" dirty="0">
                <a:solidFill>
                  <a:srgbClr val="000000"/>
                </a:solidFill>
                <a:latin typeface="Montserrat"/>
              </a:rPr>
              <a:t>: </a:t>
            </a:r>
            <a:r>
              <a:rPr lang="it-IT" sz="675" dirty="0" err="1">
                <a:solidFill>
                  <a:srgbClr val="000000"/>
                </a:solidFill>
                <a:latin typeface="Montserrat"/>
              </a:rPr>
              <a:t>Mariastefania</a:t>
            </a:r>
            <a:r>
              <a:rPr lang="it-IT" sz="675" dirty="0">
                <a:solidFill>
                  <a:srgbClr val="000000"/>
                </a:solidFill>
                <a:latin typeface="Montserrat"/>
              </a:rPr>
              <a:t> De Vido, STFC</a:t>
            </a:r>
          </a:p>
          <a:p>
            <a:pPr defTabSz="685800" eaLnBrk="1" fontAlgn="auto" hangingPunct="1">
              <a:spcBef>
                <a:spcPts val="0"/>
              </a:spcBef>
              <a:spcAft>
                <a:spcPts val="0"/>
              </a:spcAft>
            </a:pPr>
            <a:r>
              <a:rPr lang="it-IT" sz="675" b="1" dirty="0">
                <a:solidFill>
                  <a:srgbClr val="000000"/>
                </a:solidFill>
                <a:latin typeface="Montserrat"/>
              </a:rPr>
              <a:t>Co-Leader</a:t>
            </a:r>
            <a:r>
              <a:rPr lang="it-IT" sz="675" dirty="0">
                <a:solidFill>
                  <a:srgbClr val="000000"/>
                </a:solidFill>
                <a:latin typeface="Montserrat"/>
              </a:rPr>
              <a:t>: Paul </a:t>
            </a:r>
            <a:r>
              <a:rPr lang="it-IT" sz="675" dirty="0" err="1">
                <a:solidFill>
                  <a:srgbClr val="000000"/>
                </a:solidFill>
                <a:latin typeface="Montserrat"/>
              </a:rPr>
              <a:t>Crump</a:t>
            </a:r>
            <a:r>
              <a:rPr lang="it-IT" sz="675" dirty="0">
                <a:solidFill>
                  <a:srgbClr val="000000"/>
                </a:solidFill>
                <a:latin typeface="Montserrat"/>
              </a:rPr>
              <a:t>, FBH – </a:t>
            </a:r>
            <a:r>
              <a:rPr lang="it-IT" sz="675" dirty="0" err="1">
                <a:solidFill>
                  <a:srgbClr val="000000"/>
                </a:solidFill>
                <a:latin typeface="Montserrat"/>
              </a:rPr>
              <a:t>Berlin</a:t>
            </a:r>
            <a:endParaRPr lang="it-IT" sz="675" dirty="0">
              <a:solidFill>
                <a:srgbClr val="000000"/>
              </a:solidFill>
              <a:latin typeface="Montserrat"/>
            </a:endParaRPr>
          </a:p>
          <a:p>
            <a:pPr defTabSz="685800" eaLnBrk="1" fontAlgn="auto" hangingPunct="1">
              <a:spcBef>
                <a:spcPts val="0"/>
              </a:spcBef>
              <a:spcAft>
                <a:spcPts val="0"/>
              </a:spcAft>
            </a:pPr>
            <a:r>
              <a:rPr lang="it-IT" sz="675" b="1" dirty="0">
                <a:solidFill>
                  <a:srgbClr val="000000"/>
                </a:solidFill>
                <a:latin typeface="Montserrat"/>
              </a:rPr>
              <a:t>Co-Leader</a:t>
            </a:r>
            <a:r>
              <a:rPr lang="it-IT" sz="675" dirty="0">
                <a:solidFill>
                  <a:srgbClr val="000000"/>
                </a:solidFill>
                <a:latin typeface="Montserrat"/>
              </a:rPr>
              <a:t>: Gilles </a:t>
            </a:r>
            <a:r>
              <a:rPr lang="it-IT" sz="675" dirty="0" err="1">
                <a:solidFill>
                  <a:srgbClr val="000000"/>
                </a:solidFill>
                <a:latin typeface="Montserrat"/>
              </a:rPr>
              <a:t>Cheriaux</a:t>
            </a:r>
            <a:r>
              <a:rPr lang="it-IT" sz="675" dirty="0">
                <a:solidFill>
                  <a:srgbClr val="000000"/>
                </a:solidFill>
                <a:latin typeface="Montserrat"/>
              </a:rPr>
              <a:t>, CNRS</a:t>
            </a:r>
          </a:p>
          <a:p>
            <a:pPr defTabSz="685800" eaLnBrk="1" fontAlgn="auto" hangingPunct="1">
              <a:spcBef>
                <a:spcPts val="0"/>
              </a:spcBef>
              <a:spcAft>
                <a:spcPts val="0"/>
              </a:spcAft>
            </a:pPr>
            <a:r>
              <a:rPr lang="it-IT" sz="675" b="1" dirty="0">
                <a:solidFill>
                  <a:srgbClr val="000000"/>
                </a:solidFill>
                <a:latin typeface="Montserrat"/>
              </a:rPr>
              <a:t>Co-Leader</a:t>
            </a:r>
            <a:r>
              <a:rPr lang="it-IT" sz="675" dirty="0">
                <a:solidFill>
                  <a:srgbClr val="000000"/>
                </a:solidFill>
                <a:latin typeface="Montserrat"/>
              </a:rPr>
              <a:t>: Christophe Simon-</a:t>
            </a:r>
            <a:r>
              <a:rPr lang="it-IT" sz="675" dirty="0" err="1">
                <a:solidFill>
                  <a:srgbClr val="000000"/>
                </a:solidFill>
                <a:latin typeface="Montserrat"/>
              </a:rPr>
              <a:t>Boisson</a:t>
            </a:r>
            <a:r>
              <a:rPr lang="it-IT" sz="675" dirty="0">
                <a:solidFill>
                  <a:srgbClr val="000000"/>
                </a:solidFill>
                <a:latin typeface="Montserrat"/>
              </a:rPr>
              <a:t>, </a:t>
            </a:r>
            <a:r>
              <a:rPr lang="it-IT" sz="675" dirty="0" err="1">
                <a:solidFill>
                  <a:srgbClr val="000000"/>
                </a:solidFill>
                <a:latin typeface="Montserrat"/>
              </a:rPr>
              <a:t>Thales</a:t>
            </a:r>
            <a:endParaRPr lang="it-IT" sz="675" dirty="0">
              <a:solidFill>
                <a:srgbClr val="000000"/>
              </a:solidFill>
              <a:latin typeface="Montserrat"/>
            </a:endParaRPr>
          </a:p>
          <a:p>
            <a:pPr defTabSz="685800" eaLnBrk="1" fontAlgn="auto" hangingPunct="1">
              <a:spcBef>
                <a:spcPts val="0"/>
              </a:spcBef>
              <a:spcAft>
                <a:spcPts val="0"/>
              </a:spcAft>
            </a:pPr>
            <a:endParaRPr lang="it-IT" sz="675" dirty="0">
              <a:solidFill>
                <a:srgbClr val="000000"/>
              </a:solidFill>
              <a:latin typeface="Montserrat"/>
            </a:endParaRPr>
          </a:p>
        </p:txBody>
      </p:sp>
      <p:pic>
        <p:nvPicPr>
          <p:cNvPr id="19" name="Picture 18">
            <a:extLst>
              <a:ext uri="{FF2B5EF4-FFF2-40B4-BE49-F238E27FC236}">
                <a16:creationId xmlns:a16="http://schemas.microsoft.com/office/drawing/2014/main" id="{4DDF3E88-7115-C043-8719-E37E7EA9F16D}"/>
              </a:ext>
            </a:extLst>
          </p:cNvPr>
          <p:cNvPicPr>
            <a:picLocks noChangeAspect="1"/>
          </p:cNvPicPr>
          <p:nvPr/>
        </p:nvPicPr>
        <p:blipFill>
          <a:blip r:embed="rId6"/>
          <a:stretch>
            <a:fillRect/>
          </a:stretch>
        </p:blipFill>
        <p:spPr>
          <a:xfrm>
            <a:off x="5155127" y="1190511"/>
            <a:ext cx="3506583" cy="3322585"/>
          </a:xfrm>
          <a:prstGeom prst="rect">
            <a:avLst/>
          </a:prstGeom>
        </p:spPr>
      </p:pic>
      <p:sp>
        <p:nvSpPr>
          <p:cNvPr id="18" name="TextBox 17">
            <a:extLst>
              <a:ext uri="{FF2B5EF4-FFF2-40B4-BE49-F238E27FC236}">
                <a16:creationId xmlns:a16="http://schemas.microsoft.com/office/drawing/2014/main" id="{1F21224B-81C9-1F4D-BBF1-35E7234A77D9}"/>
              </a:ext>
            </a:extLst>
          </p:cNvPr>
          <p:cNvSpPr txBox="1"/>
          <p:nvPr/>
        </p:nvSpPr>
        <p:spPr>
          <a:xfrm>
            <a:off x="4574531" y="919938"/>
            <a:ext cx="929285" cy="1061829"/>
          </a:xfrm>
          <a:prstGeom prst="rect">
            <a:avLst/>
          </a:prstGeom>
          <a:solidFill>
            <a:srgbClr val="00B050"/>
          </a:solidFill>
        </p:spPr>
        <p:txBody>
          <a:bodyPr wrap="square" rtlCol="0">
            <a:spAutoFit/>
          </a:bodyPr>
          <a:lstStyle/>
          <a:p>
            <a:pPr defTabSz="685800" eaLnBrk="1" fontAlgn="auto" hangingPunct="1">
              <a:spcBef>
                <a:spcPts val="0"/>
              </a:spcBef>
              <a:spcAft>
                <a:spcPts val="0"/>
              </a:spcAft>
            </a:pPr>
            <a:r>
              <a:rPr lang="it-IT" sz="900" dirty="0">
                <a:solidFill>
                  <a:srgbClr val="FFFFFF"/>
                </a:solidFill>
                <a:latin typeface="Montserrat"/>
              </a:rPr>
              <a:t>Speakers from FR, CZ, IT, DE, UK, US, </a:t>
            </a:r>
          </a:p>
          <a:p>
            <a:pPr defTabSz="685800" eaLnBrk="1" fontAlgn="auto" hangingPunct="1">
              <a:spcBef>
                <a:spcPts val="0"/>
              </a:spcBef>
              <a:spcAft>
                <a:spcPts val="0"/>
              </a:spcAft>
            </a:pPr>
            <a:r>
              <a:rPr lang="it-IT" sz="900" dirty="0" err="1">
                <a:solidFill>
                  <a:srgbClr val="FFFFFF"/>
                </a:solidFill>
                <a:latin typeface="Montserrat"/>
              </a:rPr>
              <a:t>Labs</a:t>
            </a:r>
            <a:r>
              <a:rPr lang="it-IT" sz="900" dirty="0">
                <a:solidFill>
                  <a:srgbClr val="FFFFFF"/>
                </a:solidFill>
                <a:latin typeface="Montserrat"/>
              </a:rPr>
              <a:t>, </a:t>
            </a:r>
            <a:r>
              <a:rPr lang="it-IT" sz="900" dirty="0" err="1">
                <a:solidFill>
                  <a:srgbClr val="FFFFFF"/>
                </a:solidFill>
                <a:latin typeface="Montserrat"/>
              </a:rPr>
              <a:t>Universities</a:t>
            </a:r>
            <a:r>
              <a:rPr lang="it-IT" sz="900" dirty="0">
                <a:solidFill>
                  <a:srgbClr val="FFFFFF"/>
                </a:solidFill>
                <a:latin typeface="Montserrat"/>
              </a:rPr>
              <a:t> and </a:t>
            </a:r>
            <a:r>
              <a:rPr lang="it-IT" sz="900" dirty="0" err="1">
                <a:solidFill>
                  <a:srgbClr val="FFFFFF"/>
                </a:solidFill>
                <a:latin typeface="Montserrat"/>
              </a:rPr>
              <a:t>Industry</a:t>
            </a:r>
            <a:endParaRPr lang="it-IT" sz="900" dirty="0">
              <a:solidFill>
                <a:srgbClr val="FFFFFF"/>
              </a:solidFill>
              <a:latin typeface="Montserrat"/>
            </a:endParaRPr>
          </a:p>
        </p:txBody>
      </p:sp>
      <p:sp>
        <p:nvSpPr>
          <p:cNvPr id="16" name="TextBox 15">
            <a:extLst>
              <a:ext uri="{FF2B5EF4-FFF2-40B4-BE49-F238E27FC236}">
                <a16:creationId xmlns:a16="http://schemas.microsoft.com/office/drawing/2014/main" id="{F88FD612-558A-7345-937A-ECA3A58139B6}"/>
              </a:ext>
            </a:extLst>
          </p:cNvPr>
          <p:cNvSpPr txBox="1"/>
          <p:nvPr/>
        </p:nvSpPr>
        <p:spPr>
          <a:xfrm>
            <a:off x="122183" y="3617403"/>
            <a:ext cx="6010604" cy="830997"/>
          </a:xfrm>
          <a:prstGeom prst="rect">
            <a:avLst/>
          </a:prstGeom>
          <a:noFill/>
        </p:spPr>
        <p:txBody>
          <a:bodyPr wrap="square" rtlCol="0">
            <a:spAutoFit/>
          </a:bodyPr>
          <a:lstStyle/>
          <a:p>
            <a:pPr defTabSz="685800" eaLnBrk="1" fontAlgn="auto" hangingPunct="1">
              <a:spcBef>
                <a:spcPts val="0"/>
              </a:spcBef>
              <a:spcAft>
                <a:spcPts val="0"/>
              </a:spcAft>
            </a:pPr>
            <a:r>
              <a:rPr lang="it-IT" sz="1200" dirty="0">
                <a:solidFill>
                  <a:srgbClr val="000000"/>
                </a:solidFill>
                <a:latin typeface="Montserrat"/>
              </a:rPr>
              <a:t>Meeting </a:t>
            </a:r>
            <a:r>
              <a:rPr lang="it-IT" sz="1200" dirty="0" err="1">
                <a:solidFill>
                  <a:srgbClr val="000000"/>
                </a:solidFill>
                <a:latin typeface="Montserrat"/>
              </a:rPr>
              <a:t>focused</a:t>
            </a:r>
            <a:r>
              <a:rPr lang="it-IT" sz="1200" dirty="0">
                <a:solidFill>
                  <a:srgbClr val="000000"/>
                </a:solidFill>
                <a:latin typeface="Montserrat"/>
              </a:rPr>
              <a:t> on the </a:t>
            </a:r>
            <a:r>
              <a:rPr lang="it-IT" sz="1200" dirty="0" err="1">
                <a:solidFill>
                  <a:srgbClr val="000000"/>
                </a:solidFill>
                <a:latin typeface="Montserrat"/>
              </a:rPr>
              <a:t>roadmap</a:t>
            </a:r>
            <a:r>
              <a:rPr lang="it-IT" sz="1200" dirty="0">
                <a:solidFill>
                  <a:srgbClr val="000000"/>
                </a:solidFill>
                <a:latin typeface="Montserrat"/>
              </a:rPr>
              <a:t> for laser driver and high </a:t>
            </a:r>
            <a:r>
              <a:rPr lang="it-IT" sz="1200" dirty="0" err="1">
                <a:solidFill>
                  <a:srgbClr val="000000"/>
                </a:solidFill>
                <a:latin typeface="Montserrat"/>
              </a:rPr>
              <a:t>average</a:t>
            </a:r>
            <a:r>
              <a:rPr lang="it-IT" sz="1200" dirty="0">
                <a:solidFill>
                  <a:srgbClr val="000000"/>
                </a:solidFill>
                <a:latin typeface="Montserrat"/>
              </a:rPr>
              <a:t> </a:t>
            </a:r>
            <a:r>
              <a:rPr lang="it-IT" sz="1200" dirty="0" err="1">
                <a:solidFill>
                  <a:srgbClr val="000000"/>
                </a:solidFill>
                <a:latin typeface="Montserrat"/>
              </a:rPr>
              <a:t>power</a:t>
            </a:r>
            <a:r>
              <a:rPr lang="it-IT" sz="1200" dirty="0">
                <a:solidFill>
                  <a:srgbClr val="000000"/>
                </a:solidFill>
                <a:latin typeface="Montserrat"/>
              </a:rPr>
              <a:t> </a:t>
            </a:r>
            <a:r>
              <a:rPr lang="it-IT" sz="1200" dirty="0" err="1">
                <a:solidFill>
                  <a:srgbClr val="000000"/>
                </a:solidFill>
                <a:latin typeface="Montserrat"/>
              </a:rPr>
              <a:t>technologies</a:t>
            </a:r>
            <a:r>
              <a:rPr lang="it-IT" sz="1200" dirty="0">
                <a:solidFill>
                  <a:srgbClr val="000000"/>
                </a:solidFill>
                <a:latin typeface="Montserrat"/>
              </a:rPr>
              <a:t> for plasma </a:t>
            </a:r>
            <a:r>
              <a:rPr lang="it-IT" sz="1200" dirty="0" err="1">
                <a:solidFill>
                  <a:srgbClr val="000000"/>
                </a:solidFill>
                <a:latin typeface="Montserrat"/>
              </a:rPr>
              <a:t>accelerators</a:t>
            </a:r>
            <a:r>
              <a:rPr lang="it-IT" sz="1200" dirty="0">
                <a:solidFill>
                  <a:srgbClr val="000000"/>
                </a:solidFill>
                <a:latin typeface="Montserrat"/>
              </a:rPr>
              <a:t>. </a:t>
            </a:r>
            <a:r>
              <a:rPr lang="it-IT" sz="1200" dirty="0" err="1">
                <a:solidFill>
                  <a:srgbClr val="000000"/>
                </a:solidFill>
                <a:latin typeface="Montserrat"/>
              </a:rPr>
              <a:t>Highlights</a:t>
            </a:r>
            <a:r>
              <a:rPr lang="it-IT" sz="1200" dirty="0">
                <a:solidFill>
                  <a:srgbClr val="000000"/>
                </a:solidFill>
                <a:latin typeface="Montserrat"/>
              </a:rPr>
              <a:t> include new </a:t>
            </a:r>
            <a:r>
              <a:rPr lang="it-IT" sz="1200" dirty="0" err="1">
                <a:solidFill>
                  <a:srgbClr val="000000"/>
                </a:solidFill>
                <a:latin typeface="Montserrat"/>
              </a:rPr>
              <a:t>ideas</a:t>
            </a:r>
            <a:r>
              <a:rPr lang="it-IT" sz="1200" dirty="0">
                <a:solidFill>
                  <a:srgbClr val="000000"/>
                </a:solidFill>
                <a:latin typeface="Montserrat"/>
              </a:rPr>
              <a:t> for </a:t>
            </a:r>
            <a:r>
              <a:rPr lang="it-IT" sz="1200" dirty="0" err="1">
                <a:solidFill>
                  <a:srgbClr val="000000"/>
                </a:solidFill>
                <a:latin typeface="Montserrat"/>
              </a:rPr>
              <a:t>diode-pumped</a:t>
            </a:r>
            <a:r>
              <a:rPr lang="it-IT" sz="1200" dirty="0">
                <a:solidFill>
                  <a:srgbClr val="000000"/>
                </a:solidFill>
                <a:latin typeface="Montserrat"/>
              </a:rPr>
              <a:t> CPA </a:t>
            </a:r>
            <a:r>
              <a:rPr lang="it-IT" sz="1200" dirty="0" err="1">
                <a:solidFill>
                  <a:srgbClr val="000000"/>
                </a:solidFill>
                <a:latin typeface="Montserrat"/>
              </a:rPr>
              <a:t>lasers</a:t>
            </a:r>
            <a:r>
              <a:rPr lang="it-IT" sz="1200" dirty="0">
                <a:solidFill>
                  <a:srgbClr val="000000"/>
                </a:solidFill>
                <a:latin typeface="Montserrat"/>
              </a:rPr>
              <a:t>, laser </a:t>
            </a:r>
            <a:r>
              <a:rPr lang="it-IT" sz="1200" dirty="0" err="1">
                <a:solidFill>
                  <a:srgbClr val="000000"/>
                </a:solidFill>
                <a:latin typeface="Montserrat"/>
              </a:rPr>
              <a:t>labs</a:t>
            </a:r>
            <a:r>
              <a:rPr lang="it-IT" sz="1200" dirty="0">
                <a:solidFill>
                  <a:srgbClr val="000000"/>
                </a:solidFill>
                <a:latin typeface="Montserrat"/>
              </a:rPr>
              <a:t> networking and major industrial </a:t>
            </a:r>
            <a:r>
              <a:rPr lang="it-IT" sz="1200" dirty="0" err="1">
                <a:solidFill>
                  <a:srgbClr val="000000"/>
                </a:solidFill>
                <a:latin typeface="Montserrat"/>
              </a:rPr>
              <a:t>advances</a:t>
            </a:r>
            <a:r>
              <a:rPr lang="it-IT" sz="1200" dirty="0">
                <a:solidFill>
                  <a:srgbClr val="000000"/>
                </a:solidFill>
                <a:latin typeface="Montserrat"/>
              </a:rPr>
              <a:t> for </a:t>
            </a:r>
            <a:r>
              <a:rPr lang="it-IT" sz="1200" dirty="0" err="1">
                <a:solidFill>
                  <a:srgbClr val="000000"/>
                </a:solidFill>
                <a:latin typeface="Montserrat"/>
              </a:rPr>
              <a:t>upcoming</a:t>
            </a:r>
            <a:r>
              <a:rPr lang="it-IT" sz="1200" dirty="0">
                <a:solidFill>
                  <a:srgbClr val="000000"/>
                </a:solidFill>
                <a:latin typeface="Montserrat"/>
              </a:rPr>
              <a:t> plasma </a:t>
            </a:r>
            <a:r>
              <a:rPr lang="it-IT" sz="1200" dirty="0" err="1">
                <a:solidFill>
                  <a:srgbClr val="000000"/>
                </a:solidFill>
                <a:latin typeface="Montserrat"/>
              </a:rPr>
              <a:t>accelerators</a:t>
            </a:r>
            <a:r>
              <a:rPr lang="it-IT" sz="1200" dirty="0">
                <a:solidFill>
                  <a:srgbClr val="000000"/>
                </a:solidFill>
                <a:latin typeface="Montserrat"/>
              </a:rPr>
              <a:t> (EuPRAXIA).</a:t>
            </a:r>
          </a:p>
        </p:txBody>
      </p:sp>
      <p:sp>
        <p:nvSpPr>
          <p:cNvPr id="4" name="TextBox 3">
            <a:extLst>
              <a:ext uri="{FF2B5EF4-FFF2-40B4-BE49-F238E27FC236}">
                <a16:creationId xmlns:a16="http://schemas.microsoft.com/office/drawing/2014/main" id="{92181192-0F7F-39EC-F3BB-4B63A56BC203}"/>
              </a:ext>
            </a:extLst>
          </p:cNvPr>
          <p:cNvSpPr txBox="1"/>
          <p:nvPr/>
        </p:nvSpPr>
        <p:spPr>
          <a:xfrm>
            <a:off x="5508605" y="562513"/>
            <a:ext cx="3352264" cy="369332"/>
          </a:xfrm>
          <a:prstGeom prst="rect">
            <a:avLst/>
          </a:prstGeom>
          <a:noFill/>
        </p:spPr>
        <p:txBody>
          <a:bodyPr wrap="none" rtlCol="0">
            <a:spAutoFit/>
          </a:bodyPr>
          <a:lstStyle/>
          <a:p>
            <a:r>
              <a:rPr lang="en-GB" dirty="0"/>
              <a:t>4</a:t>
            </a:r>
            <a:r>
              <a:rPr lang="en-GB" baseline="30000" dirty="0"/>
              <a:t>th</a:t>
            </a:r>
            <a:r>
              <a:rPr lang="en-GB" dirty="0"/>
              <a:t> LASPLA technical meeting</a:t>
            </a:r>
          </a:p>
        </p:txBody>
      </p:sp>
      <p:sp>
        <p:nvSpPr>
          <p:cNvPr id="11" name="TextBox 10">
            <a:extLst>
              <a:ext uri="{FF2B5EF4-FFF2-40B4-BE49-F238E27FC236}">
                <a16:creationId xmlns:a16="http://schemas.microsoft.com/office/drawing/2014/main" id="{39BB46FB-2587-19E7-3C62-4000AB40F146}"/>
              </a:ext>
            </a:extLst>
          </p:cNvPr>
          <p:cNvSpPr txBox="1"/>
          <p:nvPr/>
        </p:nvSpPr>
        <p:spPr>
          <a:xfrm>
            <a:off x="1479110" y="4436377"/>
            <a:ext cx="6109703" cy="523220"/>
          </a:xfrm>
          <a:prstGeom prst="rect">
            <a:avLst/>
          </a:prstGeom>
          <a:noFill/>
        </p:spPr>
        <p:txBody>
          <a:bodyPr wrap="square" rtlCol="0">
            <a:spAutoFit/>
          </a:bodyPr>
          <a:lstStyle/>
          <a:p>
            <a:r>
              <a:rPr lang="en-GB" sz="1400" b="1" i="1" dirty="0">
                <a:solidFill>
                  <a:srgbClr val="000000"/>
                </a:solidFill>
                <a:latin typeface="Arial" panose="020B0604020202020204" pitchFamily="34" charset="0"/>
                <a:cs typeface="Arial" panose="020B0604020202020204" pitchFamily="34" charset="0"/>
              </a:rPr>
              <a:t>LASPLA</a:t>
            </a:r>
            <a:r>
              <a:rPr lang="en-GB" sz="1400" b="1" dirty="0">
                <a:solidFill>
                  <a:srgbClr val="000000"/>
                </a:solidFill>
                <a:latin typeface="Arial" panose="020B0604020202020204" pitchFamily="34" charset="0"/>
                <a:cs typeface="Arial" panose="020B0604020202020204" pitchFamily="34" charset="0"/>
              </a:rPr>
              <a:t> </a:t>
            </a:r>
            <a:r>
              <a:rPr lang="en-GB" sz="1400" b="1" i="1" dirty="0">
                <a:solidFill>
                  <a:srgbClr val="000000"/>
                </a:solidFill>
                <a:latin typeface="Arial" panose="020B0604020202020204" pitchFamily="34" charset="0"/>
                <a:cs typeface="Arial" panose="020B0604020202020204" pitchFamily="34" charset="0"/>
              </a:rPr>
              <a:t>Laser Technology </a:t>
            </a:r>
            <a:r>
              <a:rPr lang="en-GB" sz="1400" b="1" dirty="0">
                <a:solidFill>
                  <a:srgbClr val="000000"/>
                </a:solidFill>
                <a:latin typeface="Arial" panose="020B0604020202020204" pitchFamily="34" charset="0"/>
                <a:cs typeface="Arial" panose="020B0604020202020204" pitchFamily="34" charset="0"/>
              </a:rPr>
              <a:t>Workshop </a:t>
            </a:r>
            <a:r>
              <a:rPr lang="en-GB" sz="1400" dirty="0">
                <a:solidFill>
                  <a:srgbClr val="000000"/>
                </a:solidFill>
                <a:latin typeface="Arial" panose="020B0604020202020204" pitchFamily="34" charset="0"/>
                <a:cs typeface="Arial" panose="020B0604020202020204" pitchFamily="34" charset="0"/>
              </a:rPr>
              <a:t>held on 19-22 of September 2023 in the framework of the 6th EAAC 2023 at Elba, Italy.</a:t>
            </a:r>
            <a:endParaRPr lang="en-GB" sz="1400" dirty="0"/>
          </a:p>
        </p:txBody>
      </p:sp>
      <p:sp>
        <p:nvSpPr>
          <p:cNvPr id="13" name="TextBox 12">
            <a:extLst>
              <a:ext uri="{FF2B5EF4-FFF2-40B4-BE49-F238E27FC236}">
                <a16:creationId xmlns:a16="http://schemas.microsoft.com/office/drawing/2014/main" id="{AF98A588-6A40-11F6-D151-4F674192F450}"/>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7"/>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8"/>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1103258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0156"/>
            <a:ext cx="7886700" cy="538305"/>
          </a:xfrm>
        </p:spPr>
        <p:txBody>
          <a:bodyPr>
            <a:noAutofit/>
          </a:bodyPr>
          <a:lstStyle/>
          <a:p>
            <a:pPr algn="ctr"/>
            <a:r>
              <a:rPr lang="en-GB" sz="1800" b="1" dirty="0"/>
              <a:t>Task 6.2 (LASPLA): </a:t>
            </a:r>
            <a:r>
              <a:rPr lang="en-GB" sz="1800" b="1" dirty="0">
                <a:latin typeface="Montserrat" pitchFamily="2" charset="77"/>
              </a:rPr>
              <a:t>Roadmap for laser driver development</a:t>
            </a:r>
          </a:p>
        </p:txBody>
      </p:sp>
      <p:sp>
        <p:nvSpPr>
          <p:cNvPr id="11" name="TextBox 10">
            <a:extLst>
              <a:ext uri="{FF2B5EF4-FFF2-40B4-BE49-F238E27FC236}">
                <a16:creationId xmlns:a16="http://schemas.microsoft.com/office/drawing/2014/main" id="{8D8FC721-B4BC-7ABA-CC2B-94CE8E15090B}"/>
              </a:ext>
            </a:extLst>
          </p:cNvPr>
          <p:cNvSpPr txBox="1"/>
          <p:nvPr/>
        </p:nvSpPr>
        <p:spPr>
          <a:xfrm>
            <a:off x="1508713" y="478829"/>
            <a:ext cx="6232860" cy="461665"/>
          </a:xfrm>
          <a:prstGeom prst="rect">
            <a:avLst/>
          </a:prstGeom>
          <a:noFill/>
        </p:spPr>
        <p:txBody>
          <a:bodyPr wrap="none" rtlCol="0">
            <a:spAutoFit/>
          </a:bodyPr>
          <a:lstStyle/>
          <a:p>
            <a:r>
              <a:rPr lang="en-IT" sz="1200" dirty="0"/>
              <a:t>Parto of the </a:t>
            </a:r>
            <a:r>
              <a:rPr lang="fr-CH" sz="1200" b="1" dirty="0"/>
              <a:t>WP6: Novel </a:t>
            </a:r>
            <a:r>
              <a:rPr lang="fr-CH" sz="1200" b="1" dirty="0" err="1"/>
              <a:t>Particle</a:t>
            </a:r>
            <a:r>
              <a:rPr lang="fr-CH" sz="1200" b="1" dirty="0"/>
              <a:t> </a:t>
            </a:r>
            <a:r>
              <a:rPr lang="fr-CH" sz="1200" b="1" dirty="0" err="1"/>
              <a:t>Accelerators</a:t>
            </a:r>
            <a:r>
              <a:rPr lang="fr-CH" sz="1200" b="1" dirty="0"/>
              <a:t> Concepts and Technologies of </a:t>
            </a:r>
            <a:r>
              <a:rPr lang="fr-CH" sz="1200" b="1" dirty="0" err="1"/>
              <a:t>i.FAST</a:t>
            </a:r>
            <a:endParaRPr lang="fr-CH" sz="1200" b="1" dirty="0"/>
          </a:p>
          <a:p>
            <a:endParaRPr lang="en-IT" sz="1200" dirty="0"/>
          </a:p>
        </p:txBody>
      </p:sp>
      <p:sp>
        <p:nvSpPr>
          <p:cNvPr id="7" name="CasellaDiTesto 2">
            <a:extLst>
              <a:ext uri="{FF2B5EF4-FFF2-40B4-BE49-F238E27FC236}">
                <a16:creationId xmlns:a16="http://schemas.microsoft.com/office/drawing/2014/main" id="{2D3792A0-5DE2-6E11-0FCC-2E8D45B112D0}"/>
              </a:ext>
            </a:extLst>
          </p:cNvPr>
          <p:cNvSpPr txBox="1"/>
          <p:nvPr/>
        </p:nvSpPr>
        <p:spPr>
          <a:xfrm>
            <a:off x="3051324" y="2617412"/>
            <a:ext cx="2777976" cy="830997"/>
          </a:xfrm>
          <a:prstGeom prst="rect">
            <a:avLst/>
          </a:prstGeom>
          <a:solidFill>
            <a:schemeClr val="accent2"/>
          </a:solidFill>
          <a:ln w="19050" cmpd="sng">
            <a:solidFill>
              <a:srgbClr val="000000"/>
            </a:solidFill>
          </a:ln>
        </p:spPr>
        <p:txBody>
          <a:bodyPr wrap="square" rtlCol="0">
            <a:spAutoFit/>
          </a:bodyPr>
          <a:lstStyle/>
          <a:p>
            <a:r>
              <a:rPr lang="en-GB" sz="1200" dirty="0">
                <a:latin typeface="Arial" charset="0"/>
                <a:ea typeface="Arial" charset="0"/>
                <a:cs typeface="Arial" charset="0"/>
              </a:rPr>
              <a:t>Existing “Commercial” </a:t>
            </a:r>
          </a:p>
          <a:p>
            <a:r>
              <a:rPr lang="en-GB" sz="1200" dirty="0">
                <a:latin typeface="Arial" charset="0"/>
                <a:ea typeface="Arial" charset="0"/>
                <a:cs typeface="Arial" charset="0"/>
              </a:rPr>
              <a:t>100 Hz,&lt;100 W, J-SCALE front-end</a:t>
            </a:r>
          </a:p>
          <a:p>
            <a:r>
              <a:rPr lang="en-GB" sz="1200" dirty="0">
                <a:latin typeface="Arial" charset="0"/>
                <a:ea typeface="Arial" charset="0"/>
                <a:cs typeface="Arial" charset="0"/>
              </a:rPr>
              <a:t>&amp;</a:t>
            </a:r>
          </a:p>
          <a:p>
            <a:r>
              <a:rPr lang="en-GB" sz="1200" dirty="0">
                <a:latin typeface="Arial" charset="0"/>
                <a:ea typeface="Arial" charset="0"/>
                <a:cs typeface="Arial" charset="0"/>
              </a:rPr>
              <a:t>Efficient diode laser technology</a:t>
            </a:r>
          </a:p>
        </p:txBody>
      </p:sp>
      <p:sp>
        <p:nvSpPr>
          <p:cNvPr id="8" name="CasellaDiTesto 3">
            <a:extLst>
              <a:ext uri="{FF2B5EF4-FFF2-40B4-BE49-F238E27FC236}">
                <a16:creationId xmlns:a16="http://schemas.microsoft.com/office/drawing/2014/main" id="{D1FE759B-51F4-0475-40CE-425F424628D5}"/>
              </a:ext>
            </a:extLst>
          </p:cNvPr>
          <p:cNvSpPr txBox="1"/>
          <p:nvPr/>
        </p:nvSpPr>
        <p:spPr>
          <a:xfrm>
            <a:off x="2823065" y="1160134"/>
            <a:ext cx="2861710" cy="784830"/>
          </a:xfrm>
          <a:prstGeom prst="rect">
            <a:avLst/>
          </a:prstGeom>
          <a:noFill/>
          <a:ln w="19050" cmpd="sng">
            <a:solidFill>
              <a:srgbClr val="000000"/>
            </a:solidFill>
          </a:ln>
        </p:spPr>
        <p:txBody>
          <a:bodyPr wrap="square" rtlCol="0">
            <a:spAutoFit/>
          </a:bodyPr>
          <a:lstStyle/>
          <a:p>
            <a:pPr marL="285743" indent="-285743">
              <a:buFont typeface="Arial"/>
              <a:buChar char="•"/>
            </a:pPr>
            <a:r>
              <a:rPr lang="en-GB" sz="900" dirty="0">
                <a:latin typeface="Arial" charset="0"/>
                <a:ea typeface="Arial" charset="0"/>
                <a:cs typeface="Arial" charset="0"/>
              </a:rPr>
              <a:t>High TRL Ti:Sa, 100 Hz, multi Joule scale (EuPRAXIA-Like) - 1-10 kW</a:t>
            </a:r>
          </a:p>
          <a:p>
            <a:pPr marL="285743" indent="-285743">
              <a:buFont typeface="Arial"/>
              <a:buChar char="•"/>
            </a:pPr>
            <a:r>
              <a:rPr lang="en-GB" sz="900" dirty="0">
                <a:latin typeface="Arial" charset="0"/>
                <a:ea typeface="Arial" charset="0"/>
                <a:cs typeface="Arial" charset="0"/>
              </a:rPr>
              <a:t>Coherent combination of multi-J-scale beams</a:t>
            </a:r>
          </a:p>
          <a:p>
            <a:pPr marL="285743" indent="-285743">
              <a:buFont typeface="Arial"/>
              <a:buChar char="•"/>
            </a:pPr>
            <a:r>
              <a:rPr lang="en-GB" sz="900" dirty="0">
                <a:latin typeface="Arial" charset="0"/>
                <a:ea typeface="Arial" charset="0"/>
                <a:cs typeface="Arial" charset="0"/>
              </a:rPr>
              <a:t>High TRL – Industrial development in progress at J level </a:t>
            </a:r>
          </a:p>
        </p:txBody>
      </p:sp>
      <p:sp>
        <p:nvSpPr>
          <p:cNvPr id="9" name="CasellaDiTesto 7">
            <a:extLst>
              <a:ext uri="{FF2B5EF4-FFF2-40B4-BE49-F238E27FC236}">
                <a16:creationId xmlns:a16="http://schemas.microsoft.com/office/drawing/2014/main" id="{B65DC0B1-1DCD-D7F6-9E00-6ED5FF42576B}"/>
              </a:ext>
            </a:extLst>
          </p:cNvPr>
          <p:cNvSpPr txBox="1"/>
          <p:nvPr/>
        </p:nvSpPr>
        <p:spPr>
          <a:xfrm>
            <a:off x="3051325" y="3787600"/>
            <a:ext cx="3433799" cy="830997"/>
          </a:xfrm>
          <a:prstGeom prst="rect">
            <a:avLst/>
          </a:prstGeom>
          <a:noFill/>
          <a:ln w="19050" cmpd="sng">
            <a:solidFill>
              <a:schemeClr val="tx1"/>
            </a:solidFill>
          </a:ln>
        </p:spPr>
        <p:txBody>
          <a:bodyPr wrap="square" rtlCol="0">
            <a:spAutoFit/>
          </a:bodyPr>
          <a:lstStyle/>
          <a:p>
            <a:pPr marL="285743" indent="-285743">
              <a:buFont typeface="Arial"/>
              <a:buChar char="•"/>
            </a:pPr>
            <a:r>
              <a:rPr lang="en-GB" sz="800" dirty="0">
                <a:latin typeface="Arial" charset="0"/>
                <a:ea typeface="Arial" charset="0"/>
                <a:cs typeface="Arial" charset="0"/>
              </a:rPr>
              <a:t>Diode pumped, direct CPA, kHz, multi- Joule scale</a:t>
            </a:r>
          </a:p>
          <a:p>
            <a:pPr marL="285743" indent="-285743">
              <a:buFont typeface="Arial"/>
              <a:buChar char="•"/>
            </a:pPr>
            <a:r>
              <a:rPr lang="en-GB" sz="800" b="1" dirty="0">
                <a:latin typeface="Arial" charset="0"/>
                <a:ea typeface="Arial" charset="0"/>
                <a:cs typeface="Arial" charset="0"/>
              </a:rPr>
              <a:t>High efficiency </a:t>
            </a:r>
            <a:r>
              <a:rPr lang="en-GB" sz="800" dirty="0">
                <a:latin typeface="Arial" charset="0"/>
                <a:ea typeface="Arial" charset="0"/>
                <a:cs typeface="Arial" charset="0"/>
              </a:rPr>
              <a:t>with </a:t>
            </a:r>
            <a:r>
              <a:rPr lang="en-GB" sz="800" b="1" dirty="0">
                <a:latin typeface="Arial" charset="0"/>
                <a:ea typeface="Arial" charset="0"/>
                <a:cs typeface="Arial" charset="0"/>
              </a:rPr>
              <a:t>advanced lasing materials (DPSSL)</a:t>
            </a:r>
          </a:p>
          <a:p>
            <a:pPr marL="285743" indent="-285743">
              <a:buFont typeface="Arial"/>
              <a:buChar char="•"/>
            </a:pPr>
            <a:r>
              <a:rPr lang="en-GB" sz="800" dirty="0">
                <a:latin typeface="Arial" charset="0"/>
                <a:ea typeface="Arial" charset="0"/>
                <a:cs typeface="Arial" charset="0"/>
              </a:rPr>
              <a:t>Optical parametric </a:t>
            </a:r>
            <a:r>
              <a:rPr lang="en-GB" sz="800" b="1" dirty="0">
                <a:latin typeface="Arial" charset="0"/>
                <a:ea typeface="Arial" charset="0"/>
                <a:cs typeface="Arial" charset="0"/>
              </a:rPr>
              <a:t>chirped pulse amplification (OPCPA)</a:t>
            </a:r>
            <a:r>
              <a:rPr lang="en-GB" sz="800" dirty="0">
                <a:latin typeface="Arial" charset="0"/>
                <a:ea typeface="Arial" charset="0"/>
                <a:cs typeface="Arial" charset="0"/>
              </a:rPr>
              <a:t> with diode pumping </a:t>
            </a:r>
          </a:p>
          <a:p>
            <a:pPr marL="285743" indent="-285743">
              <a:buFont typeface="Arial"/>
              <a:buChar char="•"/>
            </a:pPr>
            <a:r>
              <a:rPr lang="en-GB" sz="800" dirty="0">
                <a:latin typeface="Arial" charset="0"/>
                <a:ea typeface="Arial" charset="0"/>
                <a:cs typeface="Arial" charset="0"/>
              </a:rPr>
              <a:t>Post-compression of thin-disk lasers</a:t>
            </a:r>
          </a:p>
          <a:p>
            <a:pPr marL="285743" indent="-285743">
              <a:buFont typeface="Arial"/>
              <a:buChar char="•"/>
            </a:pPr>
            <a:r>
              <a:rPr lang="en-GB" sz="800" dirty="0">
                <a:latin typeface="Arial" charset="0"/>
                <a:ea typeface="Arial" charset="0"/>
                <a:cs typeface="Arial" charset="0"/>
              </a:rPr>
              <a:t>Coherent combination of </a:t>
            </a:r>
            <a:r>
              <a:rPr lang="en-GB" sz="800" dirty="0" err="1">
                <a:latin typeface="Arial" charset="0"/>
                <a:ea typeface="Arial" charset="0"/>
                <a:cs typeface="Arial" charset="0"/>
              </a:rPr>
              <a:t>fibers</a:t>
            </a:r>
            <a:endParaRPr lang="en-GB" sz="800" dirty="0">
              <a:latin typeface="Arial" charset="0"/>
              <a:ea typeface="Arial" charset="0"/>
              <a:cs typeface="Arial" charset="0"/>
            </a:endParaRPr>
          </a:p>
        </p:txBody>
      </p:sp>
      <p:cxnSp>
        <p:nvCxnSpPr>
          <p:cNvPr id="13" name="Connettore 2 8">
            <a:extLst>
              <a:ext uri="{FF2B5EF4-FFF2-40B4-BE49-F238E27FC236}">
                <a16:creationId xmlns:a16="http://schemas.microsoft.com/office/drawing/2014/main" id="{DFD6CEFE-BC83-003F-900F-E1994936938D}"/>
              </a:ext>
            </a:extLst>
          </p:cNvPr>
          <p:cNvCxnSpPr>
            <a:cxnSpLocks/>
            <a:stCxn id="7" idx="0"/>
            <a:endCxn id="8" idx="2"/>
          </p:cNvCxnSpPr>
          <p:nvPr/>
        </p:nvCxnSpPr>
        <p:spPr>
          <a:xfrm flipH="1" flipV="1">
            <a:off x="4253920" y="1944964"/>
            <a:ext cx="186392" cy="672448"/>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1">
            <a:extLst>
              <a:ext uri="{FF2B5EF4-FFF2-40B4-BE49-F238E27FC236}">
                <a16:creationId xmlns:a16="http://schemas.microsoft.com/office/drawing/2014/main" id="{97D7FE7D-791C-5F14-32CA-F88ACFB0C615}"/>
              </a:ext>
            </a:extLst>
          </p:cNvPr>
          <p:cNvCxnSpPr>
            <a:cxnSpLocks/>
            <a:stCxn id="7" idx="2"/>
            <a:endCxn id="9" idx="0"/>
          </p:cNvCxnSpPr>
          <p:nvPr/>
        </p:nvCxnSpPr>
        <p:spPr>
          <a:xfrm>
            <a:off x="4440312" y="3448409"/>
            <a:ext cx="327913" cy="339191"/>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CasellaDiTesto 28">
            <a:extLst>
              <a:ext uri="{FF2B5EF4-FFF2-40B4-BE49-F238E27FC236}">
                <a16:creationId xmlns:a16="http://schemas.microsoft.com/office/drawing/2014/main" id="{E3EC05DA-D7A6-4AA6-B9EC-927AF2DBCC78}"/>
              </a:ext>
            </a:extLst>
          </p:cNvPr>
          <p:cNvSpPr txBox="1"/>
          <p:nvPr/>
        </p:nvSpPr>
        <p:spPr>
          <a:xfrm>
            <a:off x="6485124" y="1492034"/>
            <a:ext cx="2165135" cy="738664"/>
          </a:xfrm>
          <a:prstGeom prst="rect">
            <a:avLst/>
          </a:prstGeom>
          <a:solidFill>
            <a:srgbClr val="00B050"/>
          </a:solidFill>
          <a:ln w="19050" cmpd="sng">
            <a:solidFill>
              <a:srgbClr val="000000"/>
            </a:solidFill>
          </a:ln>
        </p:spPr>
        <p:txBody>
          <a:bodyPr wrap="square" rtlCol="0">
            <a:spAutoFit/>
          </a:bodyPr>
          <a:lstStyle/>
          <a:p>
            <a:pPr marL="285743" indent="-285743">
              <a:buFont typeface="Arial"/>
              <a:buChar char="•"/>
            </a:pPr>
            <a:r>
              <a:rPr lang="en-GB" sz="1050" dirty="0">
                <a:solidFill>
                  <a:schemeClr val="bg2">
                    <a:lumMod val="25000"/>
                  </a:schemeClr>
                </a:solidFill>
                <a:latin typeface="Arial" charset="0"/>
                <a:ea typeface="Arial" charset="0"/>
                <a:cs typeface="Arial" charset="0"/>
              </a:rPr>
              <a:t>Short-medium term solution</a:t>
            </a:r>
          </a:p>
          <a:p>
            <a:pPr marL="285743" indent="-285743">
              <a:buFont typeface="Arial"/>
              <a:buChar char="•"/>
            </a:pPr>
            <a:r>
              <a:rPr lang="en-GB" sz="1050" dirty="0">
                <a:solidFill>
                  <a:schemeClr val="bg2">
                    <a:lumMod val="25000"/>
                  </a:schemeClr>
                </a:solidFill>
                <a:latin typeface="Arial" charset="0"/>
                <a:ea typeface="Arial" charset="0"/>
                <a:cs typeface="Arial" charset="0"/>
              </a:rPr>
              <a:t>Proof-of-principle user laser accelerator</a:t>
            </a:r>
          </a:p>
          <a:p>
            <a:pPr marL="285743" indent="-285743">
              <a:buFont typeface="Arial"/>
              <a:buChar char="•"/>
            </a:pPr>
            <a:r>
              <a:rPr lang="en-GB" sz="1050" dirty="0">
                <a:solidFill>
                  <a:schemeClr val="bg2">
                    <a:lumMod val="25000"/>
                  </a:schemeClr>
                </a:solidFill>
                <a:latin typeface="Arial" charset="0"/>
                <a:ea typeface="Arial" charset="0"/>
                <a:cs typeface="Arial" charset="0"/>
              </a:rPr>
              <a:t>Needs components testing</a:t>
            </a:r>
          </a:p>
        </p:txBody>
      </p:sp>
      <p:cxnSp>
        <p:nvCxnSpPr>
          <p:cNvPr id="16" name="Connettore 2 30">
            <a:extLst>
              <a:ext uri="{FF2B5EF4-FFF2-40B4-BE49-F238E27FC236}">
                <a16:creationId xmlns:a16="http://schemas.microsoft.com/office/drawing/2014/main" id="{4E32A619-55FB-FD55-7950-6309CDED9C21}"/>
              </a:ext>
            </a:extLst>
          </p:cNvPr>
          <p:cNvCxnSpPr>
            <a:cxnSpLocks/>
            <a:stCxn id="8" idx="3"/>
            <a:endCxn id="15" idx="1"/>
          </p:cNvCxnSpPr>
          <p:nvPr/>
        </p:nvCxnSpPr>
        <p:spPr>
          <a:xfrm>
            <a:off x="5684775" y="1552549"/>
            <a:ext cx="800349" cy="308817"/>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CasellaDiTesto 38">
            <a:extLst>
              <a:ext uri="{FF2B5EF4-FFF2-40B4-BE49-F238E27FC236}">
                <a16:creationId xmlns:a16="http://schemas.microsoft.com/office/drawing/2014/main" id="{210CA45C-442D-9C00-C656-3C58A26EE830}"/>
              </a:ext>
            </a:extLst>
          </p:cNvPr>
          <p:cNvSpPr txBox="1"/>
          <p:nvPr/>
        </p:nvSpPr>
        <p:spPr>
          <a:xfrm>
            <a:off x="6836476" y="2616343"/>
            <a:ext cx="1810194" cy="1384995"/>
          </a:xfrm>
          <a:prstGeom prst="rect">
            <a:avLst/>
          </a:prstGeom>
          <a:solidFill>
            <a:srgbClr val="FFC000"/>
          </a:solidFill>
          <a:ln w="19050" cmpd="sng">
            <a:solidFill>
              <a:srgbClr val="000000"/>
            </a:solidFill>
          </a:ln>
        </p:spPr>
        <p:txBody>
          <a:bodyPr wrap="square" rtlCol="0">
            <a:spAutoFit/>
          </a:bodyPr>
          <a:lstStyle/>
          <a:p>
            <a:pPr marL="285743" indent="-285743">
              <a:buFont typeface="Arial"/>
              <a:buChar char="•"/>
            </a:pPr>
            <a:r>
              <a:rPr lang="en-GB" sz="1050" dirty="0">
                <a:latin typeface="Arial" charset="0"/>
                <a:ea typeface="Arial" charset="0"/>
                <a:cs typeface="Arial" charset="0"/>
              </a:rPr>
              <a:t>Longer term solution</a:t>
            </a:r>
          </a:p>
          <a:p>
            <a:pPr marL="285743" indent="-285743">
              <a:buFont typeface="Arial"/>
              <a:buChar char="•"/>
            </a:pPr>
            <a:r>
              <a:rPr lang="en-GB" sz="1050" dirty="0">
                <a:latin typeface="Arial" charset="0"/>
                <a:ea typeface="Arial" charset="0"/>
                <a:cs typeface="Arial" charset="0"/>
              </a:rPr>
              <a:t>Scalable, efficient</a:t>
            </a:r>
          </a:p>
          <a:p>
            <a:pPr marL="285743" indent="-285743">
              <a:buFont typeface="Arial"/>
              <a:buChar char="•"/>
            </a:pPr>
            <a:r>
              <a:rPr lang="en-GB" sz="1050" dirty="0">
                <a:latin typeface="Arial" charset="0"/>
                <a:ea typeface="Arial" charset="0"/>
                <a:cs typeface="Arial" charset="0"/>
              </a:rPr>
              <a:t>Needs high brightness, lower cost diode lasers for pumping</a:t>
            </a:r>
          </a:p>
          <a:p>
            <a:pPr marL="285743" indent="-285743">
              <a:buFont typeface="Arial"/>
              <a:buChar char="•"/>
            </a:pPr>
            <a:r>
              <a:rPr lang="en-GB" sz="1050" dirty="0">
                <a:latin typeface="Arial" charset="0"/>
                <a:ea typeface="Arial" charset="0"/>
                <a:cs typeface="Arial" charset="0"/>
              </a:rPr>
              <a:t>Needs materials and components R&amp;D</a:t>
            </a:r>
          </a:p>
        </p:txBody>
      </p:sp>
      <p:cxnSp>
        <p:nvCxnSpPr>
          <p:cNvPr id="18" name="Connettore 2 40">
            <a:extLst>
              <a:ext uri="{FF2B5EF4-FFF2-40B4-BE49-F238E27FC236}">
                <a16:creationId xmlns:a16="http://schemas.microsoft.com/office/drawing/2014/main" id="{063DDCF2-26A4-7270-2784-03CD3CC6FFBB}"/>
              </a:ext>
            </a:extLst>
          </p:cNvPr>
          <p:cNvCxnSpPr>
            <a:cxnSpLocks/>
            <a:stCxn id="9" idx="3"/>
            <a:endCxn id="17" idx="1"/>
          </p:cNvCxnSpPr>
          <p:nvPr/>
        </p:nvCxnSpPr>
        <p:spPr>
          <a:xfrm flipV="1">
            <a:off x="6485124" y="3308841"/>
            <a:ext cx="351352" cy="894258"/>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9758FB4-57CE-31CA-DEF8-974772122E4C}"/>
              </a:ext>
            </a:extLst>
          </p:cNvPr>
          <p:cNvPicPr>
            <a:picLocks noChangeAspect="1"/>
          </p:cNvPicPr>
          <p:nvPr/>
        </p:nvPicPr>
        <p:blipFill>
          <a:blip r:embed="rId3"/>
          <a:stretch>
            <a:fillRect/>
          </a:stretch>
        </p:blipFill>
        <p:spPr>
          <a:xfrm>
            <a:off x="148674" y="933053"/>
            <a:ext cx="2507505" cy="3326827"/>
          </a:xfrm>
          <a:prstGeom prst="rect">
            <a:avLst/>
          </a:prstGeom>
          <a:ln>
            <a:solidFill>
              <a:schemeClr val="tx1"/>
            </a:solidFill>
          </a:ln>
        </p:spPr>
      </p:pic>
      <p:sp>
        <p:nvSpPr>
          <p:cNvPr id="12" name="TextBox 11">
            <a:extLst>
              <a:ext uri="{FF2B5EF4-FFF2-40B4-BE49-F238E27FC236}">
                <a16:creationId xmlns:a16="http://schemas.microsoft.com/office/drawing/2014/main" id="{4E18962A-85D5-1945-4FFD-5E94B8B01658}"/>
              </a:ext>
            </a:extLst>
          </p:cNvPr>
          <p:cNvSpPr txBox="1"/>
          <p:nvPr/>
        </p:nvSpPr>
        <p:spPr>
          <a:xfrm>
            <a:off x="669825" y="4259880"/>
            <a:ext cx="2069797" cy="230832"/>
          </a:xfrm>
          <a:prstGeom prst="rect">
            <a:avLst/>
          </a:prstGeom>
          <a:noFill/>
        </p:spPr>
        <p:txBody>
          <a:bodyPr wrap="none" rtlCol="0">
            <a:spAutoFit/>
          </a:bodyPr>
          <a:lstStyle/>
          <a:p>
            <a:r>
              <a:rPr lang="en-GB" sz="900" dirty="0"/>
              <a:t>https://</a:t>
            </a:r>
            <a:r>
              <a:rPr lang="en-GB" sz="900" dirty="0" err="1"/>
              <a:t>zenodo.org</a:t>
            </a:r>
            <a:r>
              <a:rPr lang="en-GB" sz="900" dirty="0"/>
              <a:t>/records/15025840</a:t>
            </a:r>
          </a:p>
        </p:txBody>
      </p:sp>
      <p:sp>
        <p:nvSpPr>
          <p:cNvPr id="3" name="TextBox 2">
            <a:extLst>
              <a:ext uri="{FF2B5EF4-FFF2-40B4-BE49-F238E27FC236}">
                <a16:creationId xmlns:a16="http://schemas.microsoft.com/office/drawing/2014/main" id="{3B3EA4CB-2EB7-7850-4C63-A712BC825649}"/>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4"/>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5"/>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31722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bwMode="auto">
          <a:xfrm>
            <a:off x="2502680" y="0"/>
            <a:ext cx="4117109" cy="600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892">
              <a:defRPr/>
            </a:pPr>
            <a:endParaRPr lang="it-IT" sz="3300" b="1" dirty="0">
              <a:latin typeface="Century Gothic"/>
              <a:ea typeface="ＭＳ Ｐゴシック"/>
              <a:cs typeface="Century Gothic"/>
            </a:endParaRPr>
          </a:p>
        </p:txBody>
      </p:sp>
      <p:sp>
        <p:nvSpPr>
          <p:cNvPr id="8" name="Titolo 7"/>
          <p:cNvSpPr>
            <a:spLocks noGrp="1"/>
          </p:cNvSpPr>
          <p:nvPr>
            <p:ph type="ctrTitle"/>
          </p:nvPr>
        </p:nvSpPr>
        <p:spPr>
          <a:xfrm>
            <a:off x="1307462" y="65549"/>
            <a:ext cx="6315075" cy="469054"/>
          </a:xfrm>
        </p:spPr>
        <p:txBody>
          <a:bodyPr>
            <a:noAutofit/>
          </a:bodyPr>
          <a:lstStyle/>
          <a:p>
            <a:pPr algn="ctr" rtl="0" eaLnBrk="1" latinLnBrk="0" hangingPunct="1"/>
            <a:r>
              <a:rPr lang="it-IT" sz="2400" b="1" dirty="0">
                <a:solidFill>
                  <a:srgbClr val="000000"/>
                </a:solidFill>
                <a:latin typeface="Montserrat" pitchFamily="2" charset="77"/>
                <a:ea typeface="ＭＳ Ｐゴシック"/>
                <a:cs typeface="Century Gothic"/>
              </a:rPr>
              <a:t>LASPLA </a:t>
            </a:r>
            <a:r>
              <a:rPr lang="it-IT" sz="2400" b="1" dirty="0" err="1">
                <a:solidFill>
                  <a:srgbClr val="000000"/>
                </a:solidFill>
                <a:latin typeface="Montserrat" pitchFamily="2" charset="77"/>
                <a:ea typeface="ＭＳ Ｐゴシック"/>
                <a:cs typeface="Century Gothic"/>
              </a:rPr>
              <a:t>Strategy</a:t>
            </a:r>
            <a:endParaRPr lang="it-IT" sz="3000" dirty="0">
              <a:latin typeface="Montserrat" pitchFamily="2" charset="77"/>
            </a:endParaRPr>
          </a:p>
        </p:txBody>
      </p:sp>
      <p:sp>
        <p:nvSpPr>
          <p:cNvPr id="5" name="TextBox 4">
            <a:extLst>
              <a:ext uri="{FF2B5EF4-FFF2-40B4-BE49-F238E27FC236}">
                <a16:creationId xmlns:a16="http://schemas.microsoft.com/office/drawing/2014/main" id="{07C37446-46A7-6C4E-A9BE-D4A14A7A6794}"/>
              </a:ext>
            </a:extLst>
          </p:cNvPr>
          <p:cNvSpPr txBox="1"/>
          <p:nvPr/>
        </p:nvSpPr>
        <p:spPr>
          <a:xfrm>
            <a:off x="1146645" y="540755"/>
            <a:ext cx="7003840" cy="323165"/>
          </a:xfrm>
          <a:prstGeom prst="rect">
            <a:avLst/>
          </a:prstGeom>
          <a:noFill/>
        </p:spPr>
        <p:txBody>
          <a:bodyPr wrap="none" rtlCol="0">
            <a:spAutoFit/>
          </a:bodyPr>
          <a:lstStyle/>
          <a:p>
            <a:pPr defTabSz="342900" eaLnBrk="1" fontAlgn="auto" hangingPunct="1">
              <a:spcBef>
                <a:spcPts val="0"/>
              </a:spcBef>
              <a:spcAft>
                <a:spcPts val="0"/>
              </a:spcAft>
            </a:pPr>
            <a:r>
              <a:rPr lang="it-IT" sz="1500" b="1" dirty="0">
                <a:solidFill>
                  <a:srgbClr val="000000"/>
                </a:solidFill>
                <a:latin typeface="Montserrat"/>
              </a:rPr>
              <a:t>Report on a </a:t>
            </a:r>
            <a:r>
              <a:rPr lang="it-IT" sz="1500" b="1" dirty="0" err="1">
                <a:solidFill>
                  <a:srgbClr val="000000"/>
                </a:solidFill>
                <a:latin typeface="Montserrat"/>
              </a:rPr>
              <a:t>strategy</a:t>
            </a:r>
            <a:r>
              <a:rPr lang="it-IT" sz="1500" b="1" dirty="0">
                <a:solidFill>
                  <a:srgbClr val="000000"/>
                </a:solidFill>
                <a:latin typeface="Montserrat"/>
              </a:rPr>
              <a:t> for laser drivers for plasma </a:t>
            </a:r>
            <a:r>
              <a:rPr lang="it-IT" sz="1500" b="1" dirty="0" err="1">
                <a:solidFill>
                  <a:srgbClr val="000000"/>
                </a:solidFill>
                <a:latin typeface="Montserrat"/>
              </a:rPr>
              <a:t>acceleration</a:t>
            </a:r>
            <a:r>
              <a:rPr lang="it-IT" sz="1500" b="1" dirty="0">
                <a:solidFill>
                  <a:srgbClr val="000000"/>
                </a:solidFill>
                <a:latin typeface="Montserrat"/>
              </a:rPr>
              <a:t> (D.6.2)</a:t>
            </a:r>
          </a:p>
        </p:txBody>
      </p:sp>
      <p:sp>
        <p:nvSpPr>
          <p:cNvPr id="7" name="TextBox 6">
            <a:extLst>
              <a:ext uri="{FF2B5EF4-FFF2-40B4-BE49-F238E27FC236}">
                <a16:creationId xmlns:a16="http://schemas.microsoft.com/office/drawing/2014/main" id="{162793D1-B871-704A-8750-A2DF3198E360}"/>
              </a:ext>
            </a:extLst>
          </p:cNvPr>
          <p:cNvSpPr txBox="1"/>
          <p:nvPr/>
        </p:nvSpPr>
        <p:spPr>
          <a:xfrm>
            <a:off x="1255296" y="853499"/>
            <a:ext cx="6736765" cy="4247317"/>
          </a:xfrm>
          <a:prstGeom prst="rect">
            <a:avLst/>
          </a:prstGeom>
          <a:noFill/>
        </p:spPr>
        <p:txBody>
          <a:bodyPr wrap="square" rtlCol="0">
            <a:spAutoFit/>
          </a:bodyPr>
          <a:lstStyle/>
          <a:p>
            <a:pPr defTabSz="342900" eaLnBrk="1" fontAlgn="auto" hangingPunct="1">
              <a:spcBef>
                <a:spcPts val="0"/>
              </a:spcBef>
              <a:spcAft>
                <a:spcPts val="0"/>
              </a:spcAft>
            </a:pPr>
            <a:r>
              <a:rPr lang="it-IT" sz="1350" b="1" dirty="0">
                <a:solidFill>
                  <a:srgbClr val="000000"/>
                </a:solidFill>
                <a:cs typeface="Arial" panose="020B0604020202020204" pitchFamily="34" charset="0"/>
              </a:rPr>
              <a:t>1</a:t>
            </a:r>
            <a:r>
              <a:rPr lang="it-IT" sz="1350" kern="100" dirty="0">
                <a:solidFill>
                  <a:srgbClr val="000000"/>
                </a:solidFill>
                <a:cs typeface="Arial" panose="020B0604020202020204" pitchFamily="34" charset="0"/>
              </a:rPr>
              <a:t>	</a:t>
            </a:r>
            <a:r>
              <a:rPr lang="it-IT" sz="1350" b="1" kern="100" dirty="0" err="1">
                <a:solidFill>
                  <a:srgbClr val="000000"/>
                </a:solidFill>
                <a:cs typeface="Arial" panose="020B0604020202020204" pitchFamily="34" charset="0"/>
              </a:rPr>
              <a:t>Introduction</a:t>
            </a:r>
            <a:r>
              <a:rPr lang="it-IT" sz="1350" b="1" kern="100" dirty="0">
                <a:solidFill>
                  <a:srgbClr val="000000"/>
                </a:solidFill>
                <a:cs typeface="Arial" panose="020B0604020202020204" pitchFamily="34" charset="0"/>
              </a:rPr>
              <a:t>	</a:t>
            </a:r>
            <a:endParaRPr lang="it-IT" sz="1350" kern="100" dirty="0">
              <a:solidFill>
                <a:srgbClr val="000000"/>
              </a:solidFill>
              <a:cs typeface="Arial" panose="020B0604020202020204" pitchFamily="34" charset="0"/>
            </a:endParaRPr>
          </a:p>
          <a:p>
            <a:pPr defTabSz="342900" eaLnBrk="1" fontAlgn="auto" hangingPunct="1">
              <a:spcBef>
                <a:spcPts val="0"/>
              </a:spcBef>
              <a:spcAft>
                <a:spcPts val="0"/>
              </a:spcAft>
            </a:pPr>
            <a:r>
              <a:rPr lang="it-IT" sz="1350" b="1" dirty="0">
                <a:solidFill>
                  <a:srgbClr val="000000"/>
                </a:solidFill>
                <a:cs typeface="Arial" panose="020B0604020202020204" pitchFamily="34" charset="0"/>
              </a:rPr>
              <a:t>2</a:t>
            </a:r>
            <a:r>
              <a:rPr lang="it-IT" sz="1350" kern="100" dirty="0">
                <a:solidFill>
                  <a:srgbClr val="000000"/>
                </a:solidFill>
                <a:cs typeface="Arial" panose="020B0604020202020204" pitchFamily="34" charset="0"/>
              </a:rPr>
              <a:t>	</a:t>
            </a:r>
            <a:r>
              <a:rPr lang="it-IT" sz="1350" b="1" kern="100" dirty="0" err="1">
                <a:solidFill>
                  <a:srgbClr val="000000"/>
                </a:solidFill>
                <a:cs typeface="Arial" panose="020B0604020202020204" pitchFamily="34" charset="0"/>
              </a:rPr>
              <a:t>Pillars</a:t>
            </a:r>
            <a:r>
              <a:rPr lang="it-IT" sz="1350" b="1" kern="100" dirty="0">
                <a:solidFill>
                  <a:srgbClr val="000000"/>
                </a:solidFill>
                <a:cs typeface="Arial" panose="020B0604020202020204" pitchFamily="34" charset="0"/>
              </a:rPr>
              <a:t> of </a:t>
            </a:r>
            <a:r>
              <a:rPr lang="it-IT" sz="1350" b="1" kern="100" dirty="0" err="1">
                <a:solidFill>
                  <a:srgbClr val="000000"/>
                </a:solidFill>
                <a:cs typeface="Arial" panose="020B0604020202020204" pitchFamily="34" charset="0"/>
              </a:rPr>
              <a:t>strategy</a:t>
            </a:r>
            <a:r>
              <a:rPr lang="it-IT" sz="1350" b="1" kern="100" dirty="0">
                <a:solidFill>
                  <a:srgbClr val="000000"/>
                </a:solidFill>
                <a:cs typeface="Arial" panose="020B0604020202020204" pitchFamily="34" charset="0"/>
              </a:rPr>
              <a:t>	</a:t>
            </a:r>
            <a:endParaRPr lang="it-IT" sz="1350" kern="100" dirty="0">
              <a:solidFill>
                <a:srgbClr val="000000"/>
              </a:solidFill>
              <a:cs typeface="Arial" panose="020B0604020202020204" pitchFamily="34" charset="0"/>
            </a:endParaRPr>
          </a:p>
          <a:p>
            <a:pPr defTabSz="342900" eaLnBrk="1" fontAlgn="auto" hangingPunct="1">
              <a:spcBef>
                <a:spcPts val="0"/>
              </a:spcBef>
              <a:spcAft>
                <a:spcPts val="0"/>
              </a:spcAft>
            </a:pPr>
            <a:r>
              <a:rPr lang="it-IT" sz="1350" dirty="0">
                <a:solidFill>
                  <a:srgbClr val="000000"/>
                </a:solidFill>
                <a:cs typeface="Arial" panose="020B0604020202020204" pitchFamily="34" charset="0"/>
              </a:rPr>
              <a:t>2.1</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Overview</a:t>
            </a:r>
            <a:r>
              <a:rPr lang="it-IT" sz="1350" kern="100" dirty="0">
                <a:solidFill>
                  <a:srgbClr val="000000"/>
                </a:solidFill>
                <a:cs typeface="Arial" panose="020B0604020202020204" pitchFamily="34" charset="0"/>
              </a:rPr>
              <a:t>	</a:t>
            </a:r>
          </a:p>
          <a:p>
            <a:pPr defTabSz="342900" eaLnBrk="1" fontAlgn="auto" hangingPunct="1">
              <a:spcBef>
                <a:spcPts val="0"/>
              </a:spcBef>
              <a:spcAft>
                <a:spcPts val="0"/>
              </a:spcAft>
            </a:pPr>
            <a:r>
              <a:rPr lang="it-IT" sz="1350" dirty="0">
                <a:solidFill>
                  <a:srgbClr val="000000"/>
                </a:solidFill>
                <a:cs typeface="Arial" panose="020B0604020202020204" pitchFamily="34" charset="0"/>
              </a:rPr>
              <a:t>2.2</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Key</a:t>
            </a:r>
            <a:r>
              <a:rPr lang="it-IT" sz="1350" kern="100" dirty="0">
                <a:solidFill>
                  <a:srgbClr val="000000"/>
                </a:solidFill>
                <a:cs typeface="Arial" panose="020B0604020202020204" pitchFamily="34" charset="0"/>
              </a:rPr>
              <a:t> Technologies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2.2.1</a:t>
            </a:r>
            <a:r>
              <a:rPr lang="it-IT" sz="1350" kern="100" dirty="0">
                <a:solidFill>
                  <a:srgbClr val="000000"/>
                </a:solidFill>
                <a:cs typeface="Arial" panose="020B0604020202020204" pitchFamily="34" charset="0"/>
              </a:rPr>
              <a:t>	Cooling </a:t>
            </a:r>
            <a:r>
              <a:rPr lang="it-IT" sz="1350" kern="100" dirty="0" err="1">
                <a:solidFill>
                  <a:srgbClr val="000000"/>
                </a:solidFill>
                <a:cs typeface="Arial" panose="020B0604020202020204" pitchFamily="34" charset="0"/>
              </a:rPr>
              <a:t>architectures</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2.2.2</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Pump</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lasers</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2.2.3</a:t>
            </a:r>
            <a:r>
              <a:rPr lang="it-IT" sz="1350" kern="100" dirty="0">
                <a:solidFill>
                  <a:srgbClr val="000000"/>
                </a:solidFill>
                <a:cs typeface="Arial" panose="020B0604020202020204" pitchFamily="34" charset="0"/>
              </a:rPr>
              <a:t>	High </a:t>
            </a:r>
            <a:r>
              <a:rPr lang="it-IT" sz="1350" kern="100" dirty="0" err="1">
                <a:solidFill>
                  <a:srgbClr val="000000"/>
                </a:solidFill>
                <a:cs typeface="Arial" panose="020B0604020202020204" pitchFamily="34" charset="0"/>
              </a:rPr>
              <a:t>Quality</a:t>
            </a:r>
            <a:r>
              <a:rPr lang="it-IT" sz="1350" kern="100" dirty="0">
                <a:solidFill>
                  <a:srgbClr val="000000"/>
                </a:solidFill>
                <a:cs typeface="Arial" panose="020B0604020202020204" pitchFamily="34" charset="0"/>
              </a:rPr>
              <a:t> Front-end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2.2.4</a:t>
            </a:r>
            <a:r>
              <a:rPr lang="it-IT" sz="1350" kern="100" dirty="0">
                <a:solidFill>
                  <a:srgbClr val="000000"/>
                </a:solidFill>
                <a:cs typeface="Arial" panose="020B0604020202020204" pitchFamily="34" charset="0"/>
              </a:rPr>
              <a:t>	100 Hz </a:t>
            </a:r>
            <a:r>
              <a:rPr lang="it-IT" sz="1350" kern="100" dirty="0" err="1">
                <a:solidFill>
                  <a:srgbClr val="000000"/>
                </a:solidFill>
                <a:cs typeface="Arial" panose="020B0604020202020204" pitchFamily="34" charset="0"/>
              </a:rPr>
              <a:t>Ti:Sa</a:t>
            </a:r>
            <a:r>
              <a:rPr lang="it-IT" sz="1350" kern="100" dirty="0">
                <a:solidFill>
                  <a:srgbClr val="000000"/>
                </a:solidFill>
                <a:cs typeface="Arial" panose="020B0604020202020204" pitchFamily="34" charset="0"/>
              </a:rPr>
              <a:t> Technology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2.2.5</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Diode</a:t>
            </a:r>
            <a:r>
              <a:rPr lang="it-IT" sz="1350" kern="100" dirty="0">
                <a:solidFill>
                  <a:srgbClr val="000000"/>
                </a:solidFill>
                <a:cs typeface="Arial" panose="020B0604020202020204" pitchFamily="34" charset="0"/>
              </a:rPr>
              <a:t> laser </a:t>
            </a:r>
            <a:r>
              <a:rPr lang="it-IT" sz="1350" kern="100" dirty="0" err="1">
                <a:solidFill>
                  <a:srgbClr val="000000"/>
                </a:solidFill>
                <a:cs typeface="Arial" panose="020B0604020202020204" pitchFamily="34" charset="0"/>
              </a:rPr>
              <a:t>technology</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2.2.6</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Thulium</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doped</a:t>
            </a:r>
            <a:r>
              <a:rPr lang="it-IT" sz="1350" kern="100" dirty="0">
                <a:solidFill>
                  <a:srgbClr val="000000"/>
                </a:solidFill>
                <a:cs typeface="Arial" panose="020B0604020202020204" pitchFamily="34" charset="0"/>
              </a:rPr>
              <a:t> gain media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2.2.7</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Exploitation</a:t>
            </a:r>
            <a:r>
              <a:rPr lang="it-IT" sz="1350" kern="100" dirty="0">
                <a:solidFill>
                  <a:srgbClr val="000000"/>
                </a:solidFill>
                <a:cs typeface="Arial" panose="020B0604020202020204" pitchFamily="34" charset="0"/>
              </a:rPr>
              <a:t> of industrial kHz </a:t>
            </a:r>
            <a:r>
              <a:rPr lang="it-IT" sz="1350" kern="100" dirty="0" err="1">
                <a:solidFill>
                  <a:srgbClr val="000000"/>
                </a:solidFill>
                <a:cs typeface="Arial" panose="020B0604020202020204" pitchFamily="34" charset="0"/>
              </a:rPr>
              <a:t>systems</a:t>
            </a:r>
            <a:r>
              <a:rPr lang="it-IT" sz="1350" kern="100" dirty="0">
                <a:solidFill>
                  <a:srgbClr val="000000"/>
                </a:solidFill>
                <a:cs typeface="Arial" panose="020B0604020202020204" pitchFamily="34" charset="0"/>
              </a:rPr>
              <a:t>	</a:t>
            </a:r>
          </a:p>
          <a:p>
            <a:pPr defTabSz="342900" eaLnBrk="1" fontAlgn="auto" hangingPunct="1">
              <a:spcBef>
                <a:spcPts val="0"/>
              </a:spcBef>
              <a:spcAft>
                <a:spcPts val="0"/>
              </a:spcAft>
            </a:pPr>
            <a:r>
              <a:rPr lang="it-IT" sz="1350" b="1" dirty="0">
                <a:solidFill>
                  <a:srgbClr val="000000"/>
                </a:solidFill>
                <a:cs typeface="Arial" panose="020B0604020202020204" pitchFamily="34" charset="0"/>
              </a:rPr>
              <a:t>3</a:t>
            </a:r>
            <a:r>
              <a:rPr lang="it-IT" sz="1350" kern="100" dirty="0">
                <a:solidFill>
                  <a:srgbClr val="000000"/>
                </a:solidFill>
                <a:cs typeface="Arial" panose="020B0604020202020204" pitchFamily="34" charset="0"/>
              </a:rPr>
              <a:t>	</a:t>
            </a:r>
            <a:r>
              <a:rPr lang="it-IT" sz="1350" b="1" kern="100" dirty="0" err="1">
                <a:solidFill>
                  <a:srgbClr val="000000"/>
                </a:solidFill>
                <a:cs typeface="Arial" panose="020B0604020202020204" pitchFamily="34" charset="0"/>
              </a:rPr>
              <a:t>Planned</a:t>
            </a:r>
            <a:r>
              <a:rPr lang="it-IT" sz="1350" b="1" kern="100" dirty="0">
                <a:solidFill>
                  <a:srgbClr val="000000"/>
                </a:solidFill>
                <a:cs typeface="Arial" panose="020B0604020202020204" pitchFamily="34" charset="0"/>
              </a:rPr>
              <a:t> </a:t>
            </a:r>
            <a:r>
              <a:rPr lang="it-IT" sz="1350" b="1" kern="100" dirty="0" err="1">
                <a:solidFill>
                  <a:srgbClr val="000000"/>
                </a:solidFill>
                <a:cs typeface="Arial" panose="020B0604020202020204" pitchFamily="34" charset="0"/>
              </a:rPr>
              <a:t>developments</a:t>
            </a:r>
            <a:r>
              <a:rPr lang="it-IT" sz="1350" b="1" kern="100" dirty="0">
                <a:solidFill>
                  <a:srgbClr val="000000"/>
                </a:solidFill>
                <a:cs typeface="Arial" panose="020B0604020202020204" pitchFamily="34" charset="0"/>
              </a:rPr>
              <a:t>	</a:t>
            </a:r>
            <a:endParaRPr lang="it-IT" sz="1350" kern="100" dirty="0">
              <a:solidFill>
                <a:srgbClr val="000000"/>
              </a:solidFill>
              <a:cs typeface="Arial" panose="020B0604020202020204" pitchFamily="34" charset="0"/>
            </a:endParaRPr>
          </a:p>
          <a:p>
            <a:pPr defTabSz="342900" eaLnBrk="1" fontAlgn="auto" hangingPunct="1">
              <a:spcBef>
                <a:spcPts val="0"/>
              </a:spcBef>
              <a:spcAft>
                <a:spcPts val="0"/>
              </a:spcAft>
            </a:pPr>
            <a:r>
              <a:rPr lang="it-IT" sz="1350" dirty="0">
                <a:solidFill>
                  <a:srgbClr val="000000"/>
                </a:solidFill>
                <a:cs typeface="Arial" panose="020B0604020202020204" pitchFamily="34" charset="0"/>
              </a:rPr>
              <a:t>3.1</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Funded</a:t>
            </a:r>
            <a:r>
              <a:rPr lang="it-IT" sz="1350" kern="100" dirty="0">
                <a:solidFill>
                  <a:srgbClr val="000000"/>
                </a:solidFill>
                <a:cs typeface="Arial" panose="020B0604020202020204" pitchFamily="34" charset="0"/>
              </a:rPr>
              <a:t> Laser </a:t>
            </a:r>
            <a:r>
              <a:rPr lang="it-IT" sz="1350" kern="100" dirty="0" err="1">
                <a:solidFill>
                  <a:srgbClr val="000000"/>
                </a:solidFill>
                <a:cs typeface="Arial" panose="020B0604020202020204" pitchFamily="34" charset="0"/>
              </a:rPr>
              <a:t>Activities</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3.1.1</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Ti:Sa</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amplifier</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modules</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3.1.2</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Efficient</a:t>
            </a:r>
            <a:r>
              <a:rPr lang="it-IT" sz="1350" kern="100" dirty="0">
                <a:solidFill>
                  <a:srgbClr val="000000"/>
                </a:solidFill>
                <a:cs typeface="Arial" panose="020B0604020202020204" pitchFamily="34" charset="0"/>
              </a:rPr>
              <a:t> kHz laser drivers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3.1.3</a:t>
            </a:r>
            <a:r>
              <a:rPr lang="it-IT" sz="1350" kern="100" dirty="0">
                <a:solidFill>
                  <a:srgbClr val="000000"/>
                </a:solidFill>
                <a:cs typeface="Arial" panose="020B0604020202020204" pitchFamily="34" charset="0"/>
              </a:rPr>
              <a:t>	High Rep-rate </a:t>
            </a:r>
            <a:r>
              <a:rPr lang="it-IT" sz="1350" kern="100" dirty="0" err="1">
                <a:solidFill>
                  <a:srgbClr val="000000"/>
                </a:solidFill>
                <a:cs typeface="Arial" panose="020B0604020202020204" pitchFamily="34" charset="0"/>
              </a:rPr>
              <a:t>pump</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sources</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3.1.4</a:t>
            </a:r>
            <a:r>
              <a:rPr lang="it-IT" sz="1350" kern="100" dirty="0">
                <a:solidFill>
                  <a:srgbClr val="000000"/>
                </a:solidFill>
                <a:cs typeface="Arial" panose="020B0604020202020204" pitchFamily="34" charset="0"/>
              </a:rPr>
              <a:t>	High </a:t>
            </a:r>
            <a:r>
              <a:rPr lang="it-IT" sz="1350" kern="100" dirty="0" err="1">
                <a:solidFill>
                  <a:srgbClr val="000000"/>
                </a:solidFill>
                <a:cs typeface="Arial" panose="020B0604020202020204" pitchFamily="34" charset="0"/>
              </a:rPr>
              <a:t>average</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power</a:t>
            </a:r>
            <a:r>
              <a:rPr lang="it-IT" sz="1350" kern="100" dirty="0">
                <a:solidFill>
                  <a:srgbClr val="000000"/>
                </a:solidFill>
                <a:cs typeface="Arial" panose="020B0604020202020204" pitchFamily="34" charset="0"/>
              </a:rPr>
              <a:t> </a:t>
            </a:r>
            <a:r>
              <a:rPr lang="it-IT" sz="1350" kern="100" dirty="0" err="1">
                <a:solidFill>
                  <a:srgbClr val="000000"/>
                </a:solidFill>
                <a:cs typeface="Arial" panose="020B0604020202020204" pitchFamily="34" charset="0"/>
              </a:rPr>
              <a:t>compressors</a:t>
            </a:r>
            <a:r>
              <a:rPr lang="it-IT" sz="1350" kern="100" dirty="0">
                <a:solidFill>
                  <a:srgbClr val="000000"/>
                </a:solidFill>
                <a:cs typeface="Arial" panose="020B0604020202020204" pitchFamily="34" charset="0"/>
              </a:rPr>
              <a:t>	</a:t>
            </a:r>
          </a:p>
          <a:p>
            <a:pPr marL="342900" lvl="1" defTabSz="342900" eaLnBrk="1" fontAlgn="auto" hangingPunct="1">
              <a:spcBef>
                <a:spcPts val="0"/>
              </a:spcBef>
              <a:spcAft>
                <a:spcPts val="0"/>
              </a:spcAft>
            </a:pPr>
            <a:r>
              <a:rPr lang="it-IT" sz="1350" dirty="0">
                <a:solidFill>
                  <a:srgbClr val="000000"/>
                </a:solidFill>
                <a:cs typeface="Arial" panose="020B0604020202020204" pitchFamily="34" charset="0"/>
              </a:rPr>
              <a:t>3.1.5</a:t>
            </a:r>
            <a:r>
              <a:rPr lang="it-IT" sz="1350" kern="100" dirty="0">
                <a:solidFill>
                  <a:srgbClr val="000000"/>
                </a:solidFill>
                <a:cs typeface="Arial" panose="020B0604020202020204" pitchFamily="34" charset="0"/>
              </a:rPr>
              <a:t>	System </a:t>
            </a:r>
            <a:r>
              <a:rPr lang="it-IT" sz="1350" kern="100" dirty="0" err="1">
                <a:solidFill>
                  <a:srgbClr val="000000"/>
                </a:solidFill>
                <a:cs typeface="Arial" panose="020B0604020202020204" pitchFamily="34" charset="0"/>
              </a:rPr>
              <a:t>Architectures</a:t>
            </a:r>
            <a:r>
              <a:rPr lang="it-IT" sz="1350" kern="100" dirty="0">
                <a:solidFill>
                  <a:srgbClr val="000000"/>
                </a:solidFill>
                <a:cs typeface="Arial" panose="020B0604020202020204" pitchFamily="34" charset="0"/>
              </a:rPr>
              <a:t>	</a:t>
            </a:r>
          </a:p>
          <a:p>
            <a:pPr defTabSz="342900" eaLnBrk="1" fontAlgn="auto" hangingPunct="1">
              <a:spcBef>
                <a:spcPts val="0"/>
              </a:spcBef>
              <a:spcAft>
                <a:spcPts val="0"/>
              </a:spcAft>
            </a:pPr>
            <a:r>
              <a:rPr lang="it-IT" sz="1350" b="1" dirty="0">
                <a:solidFill>
                  <a:srgbClr val="000000"/>
                </a:solidFill>
                <a:cs typeface="Arial" panose="020B0604020202020204" pitchFamily="34" charset="0"/>
              </a:rPr>
              <a:t>4</a:t>
            </a:r>
            <a:r>
              <a:rPr lang="it-IT" sz="1350" kern="100" dirty="0">
                <a:solidFill>
                  <a:srgbClr val="000000"/>
                </a:solidFill>
                <a:cs typeface="Arial" panose="020B0604020202020204" pitchFamily="34" charset="0"/>
              </a:rPr>
              <a:t>	</a:t>
            </a:r>
            <a:r>
              <a:rPr lang="it-IT" sz="1350" b="1" kern="100" dirty="0">
                <a:solidFill>
                  <a:srgbClr val="000000"/>
                </a:solidFill>
                <a:cs typeface="Arial" panose="020B0604020202020204" pitchFamily="34" charset="0"/>
              </a:rPr>
              <a:t>Future </a:t>
            </a:r>
            <a:r>
              <a:rPr lang="it-IT" sz="1350" b="1" kern="100" dirty="0" err="1">
                <a:solidFill>
                  <a:srgbClr val="000000"/>
                </a:solidFill>
                <a:cs typeface="Arial" panose="020B0604020202020204" pitchFamily="34" charset="0"/>
              </a:rPr>
              <a:t>plans</a:t>
            </a:r>
            <a:r>
              <a:rPr lang="it-IT" sz="1350" b="1" kern="100" dirty="0">
                <a:solidFill>
                  <a:srgbClr val="000000"/>
                </a:solidFill>
                <a:cs typeface="Arial" panose="020B0604020202020204" pitchFamily="34" charset="0"/>
              </a:rPr>
              <a:t> / </a:t>
            </a:r>
            <a:r>
              <a:rPr lang="it-IT" sz="1350" b="1" kern="100" dirty="0" err="1">
                <a:solidFill>
                  <a:srgbClr val="000000"/>
                </a:solidFill>
                <a:cs typeface="Arial" panose="020B0604020202020204" pitchFamily="34" charset="0"/>
              </a:rPr>
              <a:t>Conclusion</a:t>
            </a:r>
            <a:r>
              <a:rPr lang="it-IT" sz="1350" b="1" kern="100" dirty="0">
                <a:solidFill>
                  <a:srgbClr val="000000"/>
                </a:solidFill>
                <a:cs typeface="Arial" panose="020B0604020202020204" pitchFamily="34" charset="0"/>
              </a:rPr>
              <a:t> / relation to </a:t>
            </a:r>
            <a:r>
              <a:rPr lang="it-IT" sz="1350" b="1" kern="100" dirty="0" err="1">
                <a:solidFill>
                  <a:srgbClr val="000000"/>
                </a:solidFill>
                <a:cs typeface="Arial" panose="020B0604020202020204" pitchFamily="34" charset="0"/>
              </a:rPr>
              <a:t>other</a:t>
            </a:r>
            <a:r>
              <a:rPr lang="it-IT" sz="1350" b="1" kern="100" dirty="0">
                <a:solidFill>
                  <a:srgbClr val="000000"/>
                </a:solidFill>
                <a:cs typeface="Arial" panose="020B0604020202020204" pitchFamily="34" charset="0"/>
              </a:rPr>
              <a:t> IFAST work	</a:t>
            </a:r>
            <a:endParaRPr lang="it-IT" sz="1350" kern="100" dirty="0">
              <a:solidFill>
                <a:srgbClr val="000000"/>
              </a:solidFill>
              <a:cs typeface="Arial" panose="020B0604020202020204" pitchFamily="34" charset="0"/>
            </a:endParaRPr>
          </a:p>
          <a:p>
            <a:pPr defTabSz="342900" eaLnBrk="1" fontAlgn="auto" hangingPunct="1">
              <a:spcBef>
                <a:spcPts val="0"/>
              </a:spcBef>
              <a:spcAft>
                <a:spcPts val="0"/>
              </a:spcAft>
            </a:pPr>
            <a:endParaRPr lang="it-IT" sz="1350" dirty="0">
              <a:solidFill>
                <a:srgbClr val="000000"/>
              </a:solidFill>
              <a:cs typeface="Arial" panose="020B0604020202020204" pitchFamily="34" charset="0"/>
            </a:endParaRPr>
          </a:p>
        </p:txBody>
      </p:sp>
      <p:sp>
        <p:nvSpPr>
          <p:cNvPr id="2" name="TextBox 1">
            <a:extLst>
              <a:ext uri="{FF2B5EF4-FFF2-40B4-BE49-F238E27FC236}">
                <a16:creationId xmlns:a16="http://schemas.microsoft.com/office/drawing/2014/main" id="{7EB72CB7-953D-1942-3123-EBAF4B35BE22}"/>
              </a:ext>
            </a:extLst>
          </p:cNvPr>
          <p:cNvSpPr txBox="1"/>
          <p:nvPr/>
        </p:nvSpPr>
        <p:spPr>
          <a:xfrm>
            <a:off x="6587638" y="4785862"/>
            <a:ext cx="2069797" cy="230832"/>
          </a:xfrm>
          <a:prstGeom prst="rect">
            <a:avLst/>
          </a:prstGeom>
          <a:noFill/>
        </p:spPr>
        <p:txBody>
          <a:bodyPr wrap="none" rtlCol="0">
            <a:spAutoFit/>
          </a:bodyPr>
          <a:lstStyle/>
          <a:p>
            <a:r>
              <a:rPr lang="en-GB" sz="900" dirty="0"/>
              <a:t>https://</a:t>
            </a:r>
            <a:r>
              <a:rPr lang="en-GB" sz="900" dirty="0" err="1"/>
              <a:t>zenodo.org</a:t>
            </a:r>
            <a:r>
              <a:rPr lang="en-GB" sz="900" dirty="0"/>
              <a:t>/records/15025840</a:t>
            </a:r>
          </a:p>
        </p:txBody>
      </p:sp>
      <p:sp>
        <p:nvSpPr>
          <p:cNvPr id="3" name="TextBox 2">
            <a:extLst>
              <a:ext uri="{FF2B5EF4-FFF2-40B4-BE49-F238E27FC236}">
                <a16:creationId xmlns:a16="http://schemas.microsoft.com/office/drawing/2014/main" id="{E4F61D9A-F38A-3786-4F0C-491B6C123251}"/>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3"/>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4"/>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84357015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0BA7-B7FA-C156-A8DF-B157DB63F60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DB74171-14A5-967E-B4A6-997B6B6AD45C}"/>
              </a:ext>
            </a:extLst>
          </p:cNvPr>
          <p:cNvSpPr>
            <a:spLocks noGrp="1"/>
          </p:cNvSpPr>
          <p:nvPr>
            <p:ph type="title"/>
          </p:nvPr>
        </p:nvSpPr>
        <p:spPr>
          <a:xfrm>
            <a:off x="1657350" y="1944565"/>
            <a:ext cx="5829300" cy="857250"/>
          </a:xfrm>
        </p:spPr>
        <p:txBody>
          <a:bodyPr>
            <a:noAutofit/>
          </a:bodyPr>
          <a:lstStyle/>
          <a:p>
            <a:pPr>
              <a:spcBef>
                <a:spcPts val="600"/>
              </a:spcBef>
            </a:pPr>
            <a:r>
              <a:rPr lang="en-IT" sz="2800" b="1" dirty="0">
                <a:solidFill>
                  <a:srgbClr val="C00000"/>
                </a:solidFill>
              </a:rPr>
              <a:t>Roadmap initial implementation: the </a:t>
            </a:r>
            <a:r>
              <a:rPr lang="en-IT" sz="2800" b="1" i="1" dirty="0">
                <a:solidFill>
                  <a:srgbClr val="C00000"/>
                </a:solidFill>
              </a:rPr>
              <a:t>PACRI</a:t>
            </a:r>
            <a:r>
              <a:rPr lang="en-IT" sz="2800" b="1" dirty="0">
                <a:solidFill>
                  <a:srgbClr val="C00000"/>
                </a:solidFill>
              </a:rPr>
              <a:t> Infratec project</a:t>
            </a:r>
          </a:p>
        </p:txBody>
      </p:sp>
    </p:spTree>
    <p:extLst>
      <p:ext uri="{BB962C8B-B14F-4D97-AF65-F5344CB8AC3E}">
        <p14:creationId xmlns:p14="http://schemas.microsoft.com/office/powerpoint/2010/main" val="2309901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defTabSz="685800" eaLnBrk="1" fontAlgn="auto" hangingPunct="1">
              <a:spcBef>
                <a:spcPts val="0"/>
              </a:spcBef>
              <a:spcAft>
                <a:spcPts val="0"/>
              </a:spcAft>
              <a:defRPr/>
            </a:pPr>
            <a:fld id="{3A3A6714-3D1F-4857-9904-D935B84167FA}" type="slidenum">
              <a:rPr lang="en-GB" kern="0">
                <a:solidFill>
                  <a:prstClr val="white"/>
                </a:solidFill>
                <a:latin typeface="Calibri"/>
                <a:cs typeface="Arial"/>
              </a:rPr>
              <a:pPr defTabSz="685800" eaLnBrk="1" fontAlgn="auto" hangingPunct="1">
                <a:spcBef>
                  <a:spcPts val="0"/>
                </a:spcBef>
                <a:spcAft>
                  <a:spcPts val="0"/>
                </a:spcAft>
                <a:defRPr/>
              </a:pPr>
              <a:t>34</a:t>
            </a:fld>
            <a:endParaRPr lang="en-GB" kern="0">
              <a:solidFill>
                <a:prstClr val="white"/>
              </a:solidFill>
              <a:latin typeface="Calibri"/>
              <a:cs typeface="Arial"/>
            </a:endParaRPr>
          </a:p>
        </p:txBody>
      </p:sp>
      <p:sp>
        <p:nvSpPr>
          <p:cNvPr id="5" name="Footer Placeholder 4"/>
          <p:cNvSpPr>
            <a:spLocks noGrp="1"/>
          </p:cNvSpPr>
          <p:nvPr>
            <p:ph type="ftr" sz="quarter" idx="13"/>
          </p:nvPr>
        </p:nvSpPr>
        <p:spPr bwMode="auto"/>
        <p:txBody>
          <a:bodyPr/>
          <a:lstStyle/>
          <a:p>
            <a:pPr algn="l" defTabSz="685800" eaLnBrk="1" fontAlgn="auto" hangingPunct="1">
              <a:spcBef>
                <a:spcPts val="0"/>
              </a:spcBef>
              <a:spcAft>
                <a:spcPts val="0"/>
              </a:spcAft>
              <a:defRPr/>
            </a:pPr>
            <a:r>
              <a:rPr lang="en-GB" kern="0" dirty="0">
                <a:solidFill>
                  <a:prstClr val="white"/>
                </a:solidFill>
                <a:latin typeface="Calibri"/>
                <a:cs typeface="Arial"/>
              </a:rPr>
              <a:t>G. </a:t>
            </a:r>
            <a:r>
              <a:rPr lang="en-GB" kern="0" dirty="0" err="1">
                <a:solidFill>
                  <a:prstClr val="white"/>
                </a:solidFill>
                <a:latin typeface="Calibri"/>
                <a:cs typeface="Arial"/>
              </a:rPr>
              <a:t>D’Auria</a:t>
            </a:r>
            <a:r>
              <a:rPr lang="en-GB" kern="0" dirty="0">
                <a:solidFill>
                  <a:prstClr val="white"/>
                </a:solidFill>
                <a:latin typeface="Calibri"/>
                <a:cs typeface="Arial"/>
              </a:rPr>
              <a:t> - PACRI Kick-off meeting -Trieste 12-14 March 2025</a:t>
            </a:r>
            <a:endParaRPr kern="0" dirty="0">
              <a:solidFill>
                <a:prstClr val="white"/>
              </a:solidFill>
              <a:latin typeface="Calibri"/>
              <a:cs typeface="Arial"/>
            </a:endParaRPr>
          </a:p>
        </p:txBody>
      </p:sp>
      <p:pic>
        <p:nvPicPr>
          <p:cNvPr id="6" name="Segnaposto contenuto 5"/>
          <p:cNvPicPr>
            <a:picLocks noGrp="1" noChangeAspect="1"/>
          </p:cNvPicPr>
          <p:nvPr>
            <p:ph idx="1"/>
          </p:nvPr>
        </p:nvPicPr>
        <p:blipFill>
          <a:blip r:embed="rId2"/>
          <a:stretch/>
        </p:blipFill>
        <p:spPr bwMode="auto">
          <a:xfrm>
            <a:off x="659275" y="942358"/>
            <a:ext cx="7922449" cy="3254243"/>
          </a:xfrm>
          <a:prstGeom prst="rect">
            <a:avLst/>
          </a:prstGeom>
        </p:spPr>
      </p:pic>
      <p:sp>
        <p:nvSpPr>
          <p:cNvPr id="7" name="Rettangolo 6"/>
          <p:cNvSpPr/>
          <p:nvPr/>
        </p:nvSpPr>
        <p:spPr bwMode="auto">
          <a:xfrm>
            <a:off x="5117680" y="3896518"/>
            <a:ext cx="3041217" cy="323165"/>
          </a:xfrm>
          <a:prstGeom prst="rect">
            <a:avLst/>
          </a:prstGeom>
          <a:solidFill>
            <a:schemeClr val="bg1"/>
          </a:solidFill>
        </p:spPr>
        <p:txBody>
          <a:bodyPr wrap="none">
            <a:spAutoFit/>
          </a:bodyPr>
          <a:lstStyle/>
          <a:p>
            <a:pPr defTabSz="685800" eaLnBrk="1" fontAlgn="auto" hangingPunct="1">
              <a:spcBef>
                <a:spcPts val="0"/>
              </a:spcBef>
              <a:spcAft>
                <a:spcPts val="0"/>
              </a:spcAft>
              <a:defRPr/>
            </a:pPr>
            <a:r>
              <a:rPr lang="it-IT" sz="1500" b="1" kern="0">
                <a:solidFill>
                  <a:srgbClr val="385273"/>
                </a:solidFill>
                <a:latin typeface="Calibri"/>
                <a:cs typeface="Arial"/>
              </a:rPr>
              <a:t>https://indico.elettra.eu/event/52/</a:t>
            </a:r>
            <a:endParaRPr sz="1350" kern="0">
              <a:solidFill>
                <a:prstClr val="black"/>
              </a:solidFill>
              <a:latin typeface="Calibri"/>
              <a:cs typeface="Arial"/>
            </a:endParaRPr>
          </a:p>
        </p:txBody>
      </p:sp>
      <p:sp>
        <p:nvSpPr>
          <p:cNvPr id="8" name="TextBox 24"/>
          <p:cNvSpPr txBox="1"/>
          <p:nvPr/>
        </p:nvSpPr>
        <p:spPr bwMode="auto">
          <a:xfrm>
            <a:off x="383563" y="4593409"/>
            <a:ext cx="8760437" cy="276999"/>
          </a:xfrm>
          <a:prstGeom prst="rect">
            <a:avLst/>
          </a:prstGeom>
          <a:noFill/>
        </p:spPr>
        <p:txBody>
          <a:bodyPr wrap="square" rtlCol="0">
            <a:spAutoFit/>
          </a:bodyPr>
          <a:lstStyle/>
          <a:p>
            <a:pPr defTabSz="685800" eaLnBrk="1" fontAlgn="auto" hangingPunct="1">
              <a:spcBef>
                <a:spcPts val="0"/>
              </a:spcBef>
              <a:spcAft>
                <a:spcPts val="0"/>
              </a:spcAft>
              <a:defRPr/>
            </a:pPr>
            <a:r>
              <a:rPr lang="en-GB" sz="600" kern="0" dirty="0">
                <a:solidFill>
                  <a:srgbClr val="0055A5"/>
                </a:solidFill>
                <a:cs typeface="Arial" panose="020B0604020202020204" pitchFamily="34" charset="0"/>
              </a:rPr>
              <a:t>PACRI – 101188004 – Funded by the European Union. </a:t>
            </a:r>
            <a:r>
              <a:rPr lang="en-GB" sz="600" kern="0" dirty="0">
                <a:solidFill>
                  <a:srgbClr val="0055A5"/>
                </a:solidFill>
                <a:cs typeface="Arial"/>
              </a:rPr>
              <a:t>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GB" sz="525" b="1" kern="0" dirty="0">
              <a:solidFill>
                <a:srgbClr val="0055A5"/>
              </a:solidFill>
              <a:latin typeface="Calibri"/>
              <a:cs typeface="Arial"/>
            </a:endParaRPr>
          </a:p>
        </p:txBody>
      </p:sp>
      <p:pic>
        <p:nvPicPr>
          <p:cNvPr id="9" name="Picture 4" descr="A flag with yellow stars in a circle&#10;&#10;AI-generated content may be incorrect."/>
          <p:cNvPicPr>
            <a:picLocks noChangeAspect="1"/>
          </p:cNvPicPr>
          <p:nvPr/>
        </p:nvPicPr>
        <p:blipFill>
          <a:blip r:embed="rId3"/>
          <a:stretch/>
        </p:blipFill>
        <p:spPr bwMode="auto">
          <a:xfrm>
            <a:off x="0" y="4582298"/>
            <a:ext cx="383564" cy="253916"/>
          </a:xfrm>
          <a:prstGeom prst="rect">
            <a:avLst/>
          </a:prstGeom>
          <a:ln w="12700">
            <a:solidFill>
              <a:schemeClr val="bg1"/>
            </a:solidFill>
          </a:ln>
        </p:spPr>
      </p:pic>
      <p:sp>
        <p:nvSpPr>
          <p:cNvPr id="3" name="TextBox 2">
            <a:extLst>
              <a:ext uri="{FF2B5EF4-FFF2-40B4-BE49-F238E27FC236}">
                <a16:creationId xmlns:a16="http://schemas.microsoft.com/office/drawing/2014/main" id="{278B0EC1-2057-7E0D-7A66-BE9F89E8CF32}"/>
              </a:ext>
            </a:extLst>
          </p:cNvPr>
          <p:cNvSpPr txBox="1"/>
          <p:nvPr/>
        </p:nvSpPr>
        <p:spPr>
          <a:xfrm>
            <a:off x="1655676" y="206679"/>
            <a:ext cx="6582458" cy="369332"/>
          </a:xfrm>
          <a:prstGeom prst="rect">
            <a:avLst/>
          </a:prstGeom>
          <a:noFill/>
        </p:spPr>
        <p:txBody>
          <a:bodyPr wrap="square">
            <a:spAutoFit/>
          </a:bodyPr>
          <a:lstStyle/>
          <a:p>
            <a:pPr defTabSz="342900" eaLnBrk="1" fontAlgn="auto" hangingPunct="1">
              <a:spcBef>
                <a:spcPts val="0"/>
              </a:spcBef>
              <a:spcAft>
                <a:spcPts val="0"/>
              </a:spcAft>
            </a:pPr>
            <a:r>
              <a:rPr lang="en-GB" dirty="0">
                <a:solidFill>
                  <a:prstClr val="white"/>
                </a:solidFill>
                <a:latin typeface="Calibri"/>
                <a:cs typeface="Arial"/>
              </a:rPr>
              <a:t>Plasma Accelerator systems for Compact Research Infrastructures</a:t>
            </a:r>
            <a:endParaRPr lang="en-IT" dirty="0">
              <a:solidFill>
                <a:prstClr val="white"/>
              </a:solidFill>
              <a:latin typeface="Calibri"/>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978C336-4567-8ACA-9460-430730B541EC}"/>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56DD7D32-6C09-68BF-6343-36CE0F362508}"/>
              </a:ext>
            </a:extLst>
          </p:cNvPr>
          <p:cNvSpPr>
            <a:spLocks noGrp="1"/>
          </p:cNvSpPr>
          <p:nvPr>
            <p:ph type="title"/>
          </p:nvPr>
        </p:nvSpPr>
        <p:spPr bwMode="auto"/>
        <p:txBody>
          <a:bodyPr>
            <a:normAutofit/>
          </a:bodyPr>
          <a:lstStyle/>
          <a:p>
            <a:pPr>
              <a:defRPr/>
            </a:pPr>
            <a:r>
              <a:rPr lang="en-GB" sz="2775" dirty="0">
                <a:latin typeface="Calibri"/>
              </a:rPr>
              <a:t>PACRI Collaboration</a:t>
            </a:r>
            <a:endParaRPr dirty="0"/>
          </a:p>
        </p:txBody>
      </p:sp>
      <p:sp>
        <p:nvSpPr>
          <p:cNvPr id="4" name="Slide Number Placeholder 3">
            <a:extLst>
              <a:ext uri="{FF2B5EF4-FFF2-40B4-BE49-F238E27FC236}">
                <a16:creationId xmlns:a16="http://schemas.microsoft.com/office/drawing/2014/main" id="{0006FDD7-9991-5B32-5844-93E0C992F1EB}"/>
              </a:ext>
            </a:extLst>
          </p:cNvPr>
          <p:cNvSpPr>
            <a:spLocks noGrp="1"/>
          </p:cNvSpPr>
          <p:nvPr>
            <p:ph type="sldNum" sz="quarter" idx="12"/>
          </p:nvPr>
        </p:nvSpPr>
        <p:spPr bwMode="auto"/>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900" b="0" i="0" u="none" strike="noStrike" kern="0" cap="none" spc="0" normalizeH="0" baseline="0" noProof="0">
                <a:ln>
                  <a:noFill/>
                </a:ln>
                <a:solidFill>
                  <a:prstClr val="white"/>
                </a:solidFill>
                <a:effectLst/>
                <a:uLnTx/>
                <a:uFillTx/>
                <a:latin typeface="Calibri"/>
                <a:cs typeface="Arial"/>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0" cap="none" spc="0" normalizeH="0" baseline="0" noProof="0">
              <a:ln>
                <a:noFill/>
              </a:ln>
              <a:solidFill>
                <a:prstClr val="white"/>
              </a:solidFill>
              <a:effectLst/>
              <a:uLnTx/>
              <a:uFillTx/>
              <a:latin typeface="Calibri"/>
              <a:cs typeface="Arial"/>
            </a:endParaRPr>
          </a:p>
        </p:txBody>
      </p:sp>
      <p:sp>
        <p:nvSpPr>
          <p:cNvPr id="6" name="Rectangle 1">
            <a:extLst>
              <a:ext uri="{FF2B5EF4-FFF2-40B4-BE49-F238E27FC236}">
                <a16:creationId xmlns:a16="http://schemas.microsoft.com/office/drawing/2014/main" id="{9383F202-41D1-664D-84E8-464AA3B59670}"/>
              </a:ext>
            </a:extLst>
          </p:cNvPr>
          <p:cNvSpPr/>
          <p:nvPr/>
        </p:nvSpPr>
        <p:spPr bwMode="auto">
          <a:xfrm>
            <a:off x="1502235" y="897104"/>
            <a:ext cx="6360220" cy="1598515"/>
          </a:xfrm>
          <a:prstGeom prst="rect">
            <a:avLst/>
          </a:prstGeom>
          <a:ln w="28575">
            <a:noFill/>
          </a:ln>
        </p:spPr>
        <p:txBody>
          <a:bodyPr wrap="square">
            <a:spAutoFit/>
          </a:bodyPr>
          <a:lstStyle/>
          <a:p>
            <a:pPr marL="0" marR="0" lvl="0" indent="0" algn="just" defTabSz="685800" rtl="0" eaLnBrk="1" fontAlgn="auto" latinLnBrk="0" hangingPunct="1">
              <a:lnSpc>
                <a:spcPct val="150000"/>
              </a:lnSpc>
              <a:spcBef>
                <a:spcPts val="0"/>
              </a:spcBef>
              <a:spcAft>
                <a:spcPts val="45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a:cs typeface="Arial"/>
              </a:rPr>
              <a:t>PACRI is a collaborative effort involving:</a:t>
            </a:r>
            <a:endParaRPr kumimoji="0" sz="1350" b="0" i="0" u="none" strike="noStrike" kern="0" cap="none" spc="0" normalizeH="0" baseline="0" noProof="0">
              <a:ln>
                <a:noFill/>
              </a:ln>
              <a:solidFill>
                <a:prstClr val="black"/>
              </a:solidFill>
              <a:effectLst/>
              <a:uLnTx/>
              <a:uFillTx/>
              <a:latin typeface="Calibri"/>
              <a:cs typeface="Arial"/>
            </a:endParaRPr>
          </a:p>
          <a:p>
            <a:pPr marL="470297" marR="0" lvl="0" indent="-269081" algn="just" defTabSz="685800" rtl="0" eaLnBrk="1" fontAlgn="auto" latinLnBrk="0" hangingPunct="1">
              <a:lnSpc>
                <a:spcPts val="2250"/>
              </a:lnSpc>
              <a:spcBef>
                <a:spcPts val="0"/>
              </a:spcBef>
              <a:spcAft>
                <a:spcPts val="0"/>
              </a:spcAft>
              <a:buClrTx/>
              <a:buSzTx/>
              <a:buFont typeface="Wingdings"/>
              <a:buChar char="ü"/>
              <a:tabLst/>
              <a:defRPr/>
            </a:pPr>
            <a:r>
              <a:rPr kumimoji="0" lang="en-GB" sz="1800" b="0" i="0" u="none" strike="noStrike" kern="0" cap="none" spc="0" normalizeH="0" baseline="0" noProof="0">
                <a:ln>
                  <a:noFill/>
                </a:ln>
                <a:solidFill>
                  <a:prstClr val="black"/>
                </a:solidFill>
                <a:effectLst/>
                <a:uLnTx/>
                <a:uFillTx/>
                <a:latin typeface="Calibri"/>
                <a:cs typeface="Arial"/>
              </a:rPr>
              <a:t>19 International Research Laboratories and Universities</a:t>
            </a:r>
            <a:endParaRPr kumimoji="0" sz="1350" b="0" i="0" u="none" strike="noStrike" kern="0" cap="none" spc="0" normalizeH="0" baseline="0" noProof="0">
              <a:ln>
                <a:noFill/>
              </a:ln>
              <a:solidFill>
                <a:prstClr val="black"/>
              </a:solidFill>
              <a:effectLst/>
              <a:uLnTx/>
              <a:uFillTx/>
              <a:latin typeface="Calibri"/>
              <a:cs typeface="Arial"/>
            </a:endParaRPr>
          </a:p>
          <a:p>
            <a:pPr marL="470297" marR="0" lvl="0" indent="-269081" algn="just" defTabSz="685800" rtl="0" eaLnBrk="1" fontAlgn="auto" latinLnBrk="0" hangingPunct="1">
              <a:lnSpc>
                <a:spcPts val="2250"/>
              </a:lnSpc>
              <a:spcBef>
                <a:spcPts val="0"/>
              </a:spcBef>
              <a:spcAft>
                <a:spcPts val="450"/>
              </a:spcAft>
              <a:buClrTx/>
              <a:buSzTx/>
              <a:buFont typeface="Wingdings"/>
              <a:buChar char="ü"/>
              <a:tabLst/>
              <a:defRPr/>
            </a:pPr>
            <a:r>
              <a:rPr kumimoji="0" lang="en-GB" sz="1800" b="0" i="0" u="none" strike="noStrike" kern="0" cap="none" spc="0" normalizeH="0" baseline="0" noProof="0">
                <a:ln>
                  <a:noFill/>
                </a:ln>
                <a:solidFill>
                  <a:prstClr val="black"/>
                </a:solidFill>
                <a:effectLst/>
                <a:uLnTx/>
                <a:uFillTx/>
                <a:latin typeface="Calibri"/>
                <a:cs typeface="Arial"/>
              </a:rPr>
              <a:t>supported by 7 Industrial Partners.</a:t>
            </a:r>
            <a:endParaRPr kumimoji="0" sz="1350" b="0" i="0" u="none" strike="noStrike" kern="0" cap="none" spc="0" normalizeH="0" baseline="0" noProof="0">
              <a:ln>
                <a:noFill/>
              </a:ln>
              <a:solidFill>
                <a:prstClr val="black"/>
              </a:solidFill>
              <a:effectLst/>
              <a:uLnTx/>
              <a:uFillTx/>
              <a:latin typeface="Calibri"/>
              <a:cs typeface="Arial"/>
            </a:endParaRPr>
          </a:p>
          <a:p>
            <a:pPr marL="0" marR="0" lvl="0" indent="0" algn="just" defTabSz="685800" rtl="0" eaLnBrk="1" fontAlgn="auto" latinLnBrk="0" hangingPunct="1">
              <a:lnSpc>
                <a:spcPct val="150000"/>
              </a:lnSpc>
              <a:spcBef>
                <a:spcPts val="0"/>
              </a:spcBef>
              <a:spcAft>
                <a:spcPts val="90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a:cs typeface="Arial"/>
              </a:rPr>
              <a:t>It is closely linked to two ESFRI Research Infrastructures:</a:t>
            </a:r>
            <a:endParaRPr kumimoji="0" sz="1350" b="0" i="0" u="none" strike="noStrike" kern="0" cap="none" spc="0" normalizeH="0" baseline="0" noProof="0">
              <a:ln>
                <a:noFill/>
              </a:ln>
              <a:solidFill>
                <a:prstClr val="black"/>
              </a:solidFill>
              <a:effectLst/>
              <a:uLnTx/>
              <a:uFillTx/>
              <a:latin typeface="Calibri"/>
              <a:cs typeface="Arial"/>
            </a:endParaRPr>
          </a:p>
        </p:txBody>
      </p:sp>
      <p:pic>
        <p:nvPicPr>
          <p:cNvPr id="7" name="Immagine 6">
            <a:extLst>
              <a:ext uri="{FF2B5EF4-FFF2-40B4-BE49-F238E27FC236}">
                <a16:creationId xmlns:a16="http://schemas.microsoft.com/office/drawing/2014/main" id="{3428B8D2-D0CF-708D-463A-3AB09478A3E4}"/>
              </a:ext>
            </a:extLst>
          </p:cNvPr>
          <p:cNvPicPr>
            <a:picLocks noChangeAspect="1"/>
          </p:cNvPicPr>
          <p:nvPr/>
        </p:nvPicPr>
        <p:blipFill>
          <a:blip r:embed="rId2"/>
          <a:stretch/>
        </p:blipFill>
        <p:spPr bwMode="auto">
          <a:xfrm>
            <a:off x="2320326" y="2629171"/>
            <a:ext cx="1685705" cy="761939"/>
          </a:xfrm>
          <a:prstGeom prst="rect">
            <a:avLst/>
          </a:prstGeom>
        </p:spPr>
      </p:pic>
      <p:pic>
        <p:nvPicPr>
          <p:cNvPr id="8" name="Immagine 7">
            <a:extLst>
              <a:ext uri="{FF2B5EF4-FFF2-40B4-BE49-F238E27FC236}">
                <a16:creationId xmlns:a16="http://schemas.microsoft.com/office/drawing/2014/main" id="{AD7E0BAD-C234-96DE-2E98-D4ECAFCBFB83}"/>
              </a:ext>
            </a:extLst>
          </p:cNvPr>
          <p:cNvPicPr>
            <a:picLocks noChangeAspect="1"/>
          </p:cNvPicPr>
          <p:nvPr/>
        </p:nvPicPr>
        <p:blipFill>
          <a:blip r:embed="rId3"/>
          <a:stretch/>
        </p:blipFill>
        <p:spPr bwMode="auto">
          <a:xfrm>
            <a:off x="5283036" y="2696597"/>
            <a:ext cx="1406650" cy="683895"/>
          </a:xfrm>
          <a:prstGeom prst="rect">
            <a:avLst/>
          </a:prstGeom>
        </p:spPr>
      </p:pic>
      <p:sp>
        <p:nvSpPr>
          <p:cNvPr id="9" name="CasellaDiTesto 8">
            <a:extLst>
              <a:ext uri="{FF2B5EF4-FFF2-40B4-BE49-F238E27FC236}">
                <a16:creationId xmlns:a16="http://schemas.microsoft.com/office/drawing/2014/main" id="{5F47C920-7FF6-3CF7-1C9B-C8F095015B30}"/>
              </a:ext>
            </a:extLst>
          </p:cNvPr>
          <p:cNvSpPr txBox="1"/>
          <p:nvPr/>
        </p:nvSpPr>
        <p:spPr bwMode="auto">
          <a:xfrm>
            <a:off x="2586820" y="3634513"/>
            <a:ext cx="3861955" cy="880369"/>
          </a:xfrm>
          <a:prstGeom prst="rect">
            <a:avLst/>
          </a:prstGeom>
          <a:noFill/>
          <a:ln>
            <a:noFill/>
          </a:ln>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C00000"/>
                </a:solidFill>
                <a:effectLst/>
                <a:uLnTx/>
                <a:uFillTx/>
                <a:latin typeface="Calibri"/>
                <a:cs typeface="Arial"/>
              </a:rPr>
              <a:t>Project duration: 4 Years (2025 - 2028)</a:t>
            </a:r>
            <a:endParaRPr kumimoji="0" sz="1350" b="0" i="0" u="none" strike="noStrike" kern="0" cap="none" spc="0" normalizeH="0" baseline="0" noProof="0" dirty="0">
              <a:ln>
                <a:noFill/>
              </a:ln>
              <a:solidFill>
                <a:prstClr val="black"/>
              </a:solidFill>
              <a:effectLst/>
              <a:uLnTx/>
              <a:uFillTx/>
              <a:latin typeface="Calibri"/>
              <a:cs typeface="Arial"/>
            </a:endParaRP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cs typeface="Arial"/>
              </a:rPr>
              <a:t>EU contribution: 10 M€</a:t>
            </a:r>
            <a:endParaRPr kumimoji="0" sz="1350" b="0" i="0" u="none" strike="noStrike" kern="0" cap="none" spc="0" normalizeH="0" baseline="0" noProof="0" dirty="0">
              <a:ln>
                <a:noFill/>
              </a:ln>
              <a:solidFill>
                <a:prstClr val="black"/>
              </a:solidFill>
              <a:effectLst/>
              <a:uLnTx/>
              <a:uFillTx/>
              <a:latin typeface="Calibri"/>
              <a:cs typeface="Arial"/>
            </a:endParaRPr>
          </a:p>
        </p:txBody>
      </p:sp>
      <p:sp>
        <p:nvSpPr>
          <p:cNvPr id="2" name="Footer Placeholder 4">
            <a:extLst>
              <a:ext uri="{FF2B5EF4-FFF2-40B4-BE49-F238E27FC236}">
                <a16:creationId xmlns:a16="http://schemas.microsoft.com/office/drawing/2014/main" id="{D992391F-F181-5C5D-D70B-EE24FF4DD38D}"/>
              </a:ext>
            </a:extLst>
          </p:cNvPr>
          <p:cNvSpPr>
            <a:spLocks noGrp="1"/>
          </p:cNvSpPr>
          <p:nvPr>
            <p:ph type="ftr" sz="quarter" idx="13"/>
          </p:nvPr>
        </p:nvSpPr>
        <p:spPr bwMode="auto">
          <a:xfrm>
            <a:off x="307908" y="4846929"/>
            <a:ext cx="3086100" cy="27384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1" u="none" strike="noStrike" kern="0" cap="none" spc="0" normalizeH="0" baseline="0" noProof="0" dirty="0">
                <a:ln>
                  <a:noFill/>
                </a:ln>
                <a:solidFill>
                  <a:prstClr val="white"/>
                </a:solidFill>
                <a:effectLst/>
                <a:uLnTx/>
                <a:uFillTx/>
                <a:latin typeface="Calibri"/>
                <a:cs typeface="Arial"/>
              </a:rPr>
              <a:t>G. </a:t>
            </a:r>
            <a:r>
              <a:rPr kumimoji="0" lang="en-GB" sz="900" b="0" i="1" u="none" strike="noStrike" kern="0" cap="none" spc="0" normalizeH="0" baseline="0" noProof="0" dirty="0" err="1">
                <a:ln>
                  <a:noFill/>
                </a:ln>
                <a:solidFill>
                  <a:prstClr val="white"/>
                </a:solidFill>
                <a:effectLst/>
                <a:uLnTx/>
                <a:uFillTx/>
                <a:latin typeface="Calibri"/>
                <a:cs typeface="Arial"/>
              </a:rPr>
              <a:t>D’Auria</a:t>
            </a:r>
            <a:r>
              <a:rPr kumimoji="0" lang="en-GB" sz="900" b="0" i="1" u="none" strike="noStrike" kern="0" cap="none" spc="0" normalizeH="0" baseline="0" noProof="0" dirty="0">
                <a:ln>
                  <a:noFill/>
                </a:ln>
                <a:solidFill>
                  <a:prstClr val="white"/>
                </a:solidFill>
                <a:effectLst/>
                <a:uLnTx/>
                <a:uFillTx/>
                <a:latin typeface="Calibri"/>
                <a:cs typeface="Arial"/>
              </a:rPr>
              <a:t> - PACRI Kick-off meeting - Trieste 12-14 March 2025</a:t>
            </a:r>
            <a:endParaRPr kumimoji="0" sz="900" b="0" i="1" u="none" strike="noStrike" kern="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17473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F406353-917A-ADBF-3E7D-17C39CE606EE}"/>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40C37694-DC32-9266-FE49-297C09263526}"/>
              </a:ext>
            </a:extLst>
          </p:cNvPr>
          <p:cNvSpPr>
            <a:spLocks noGrp="1"/>
          </p:cNvSpPr>
          <p:nvPr>
            <p:ph type="title"/>
          </p:nvPr>
        </p:nvSpPr>
        <p:spPr bwMode="auto"/>
        <p:txBody>
          <a:bodyPr>
            <a:normAutofit/>
          </a:bodyPr>
          <a:lstStyle/>
          <a:p>
            <a:pPr>
              <a:defRPr/>
            </a:pPr>
            <a:r>
              <a:rPr lang="en-GB" sz="2775" dirty="0">
                <a:latin typeface="Calibri"/>
              </a:rPr>
              <a:t>Coordination and focus</a:t>
            </a:r>
            <a:endParaRPr dirty="0"/>
          </a:p>
        </p:txBody>
      </p:sp>
      <p:sp>
        <p:nvSpPr>
          <p:cNvPr id="4" name="Slide Number Placeholder 3">
            <a:extLst>
              <a:ext uri="{FF2B5EF4-FFF2-40B4-BE49-F238E27FC236}">
                <a16:creationId xmlns:a16="http://schemas.microsoft.com/office/drawing/2014/main" id="{F58DD7BE-CF6F-F502-8871-AFEBAF7B5719}"/>
              </a:ext>
            </a:extLst>
          </p:cNvPr>
          <p:cNvSpPr>
            <a:spLocks noGrp="1"/>
          </p:cNvSpPr>
          <p:nvPr>
            <p:ph type="sldNum" sz="quarter" idx="12"/>
          </p:nvPr>
        </p:nvSpPr>
        <p:spPr bwMode="auto"/>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3A6714-3D1F-4857-9904-D935B84167FA}" type="slidenum">
              <a:rPr kumimoji="0" lang="en-GB" sz="900" b="0" i="0" u="none" strike="noStrike" kern="1200" cap="none" spc="0" normalizeH="0" baseline="0" noProof="0">
                <a:ln>
                  <a:noFill/>
                </a:ln>
                <a:solidFill>
                  <a:prstClr val="white"/>
                </a:solidFill>
                <a:effectLst/>
                <a:uLnTx/>
                <a:uFillTx/>
                <a:latin typeface="Arial" panose="020B0604020202020204" pitchFamily="34" charset="0"/>
                <a:cs typeface="Arial"/>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900" b="0" i="0" u="none" strike="noStrike" kern="1200" cap="none" spc="0" normalizeH="0" baseline="0" noProof="0">
              <a:ln>
                <a:noFill/>
              </a:ln>
              <a:solidFill>
                <a:prstClr val="white"/>
              </a:solidFill>
              <a:effectLst/>
              <a:uLnTx/>
              <a:uFillTx/>
              <a:latin typeface="Arial" panose="020B0604020202020204" pitchFamily="34" charset="0"/>
              <a:cs typeface="Arial"/>
            </a:endParaRPr>
          </a:p>
        </p:txBody>
      </p:sp>
      <p:sp>
        <p:nvSpPr>
          <p:cNvPr id="7" name="Rectangle 1">
            <a:extLst>
              <a:ext uri="{FF2B5EF4-FFF2-40B4-BE49-F238E27FC236}">
                <a16:creationId xmlns:a16="http://schemas.microsoft.com/office/drawing/2014/main" id="{5D920468-15FD-8356-C029-8B73C9889498}"/>
              </a:ext>
            </a:extLst>
          </p:cNvPr>
          <p:cNvSpPr/>
          <p:nvPr/>
        </p:nvSpPr>
        <p:spPr bwMode="auto">
          <a:xfrm>
            <a:off x="125105" y="1219071"/>
            <a:ext cx="8703306" cy="2890535"/>
          </a:xfrm>
          <a:prstGeom prst="rect">
            <a:avLst/>
          </a:prstGeom>
          <a:ln w="28575">
            <a:noFill/>
          </a:ln>
        </p:spPr>
        <p:txBody>
          <a:bodyPr wrap="square">
            <a:spAutoFit/>
          </a:bodyPr>
          <a:lstStyle/>
          <a:p>
            <a:pPr marL="342900" marR="0" lvl="0" indent="-342900" algn="just" defTabSz="914400" rtl="0" eaLnBrk="0" fontAlgn="base" latinLnBrk="0" hangingPunct="0">
              <a:lnSpc>
                <a:spcPct val="100000"/>
              </a:lnSpc>
              <a:spcBef>
                <a:spcPct val="0"/>
              </a:spcBef>
              <a:spcAft>
                <a:spcPts val="450"/>
              </a:spcAft>
              <a:buClrTx/>
              <a:buSzTx/>
              <a:buFont typeface="+mj-lt"/>
              <a:buAutoNum type="arabicPeriod"/>
              <a:tabLst/>
              <a:defRPr/>
            </a:pPr>
            <a:r>
              <a:rPr kumimoji="0" lang="it-IT" sz="1600" b="1" i="0" u="none" strike="noStrike" kern="1200" cap="none" spc="0" normalizeH="0" baseline="0" noProof="0" dirty="0">
                <a:ln>
                  <a:noFill/>
                </a:ln>
                <a:solidFill>
                  <a:srgbClr val="0070C0"/>
                </a:solidFill>
                <a:effectLst/>
                <a:uLnTx/>
                <a:uFillTx/>
                <a:latin typeface="Arial" panose="020B0604020202020204" pitchFamily="34" charset="0"/>
                <a:cs typeface="Arial"/>
              </a:rPr>
              <a:t>Compact &amp; </a:t>
            </a:r>
            <a:r>
              <a:rPr kumimoji="0" lang="it-IT" sz="1600" b="1" i="0" u="none" strike="noStrike" kern="1200" cap="none" spc="0" normalizeH="0" baseline="0" noProof="0" dirty="0" err="1">
                <a:ln>
                  <a:noFill/>
                </a:ln>
                <a:solidFill>
                  <a:srgbClr val="0070C0"/>
                </a:solidFill>
                <a:effectLst/>
                <a:uLnTx/>
                <a:uFillTx/>
                <a:latin typeface="Arial" panose="020B0604020202020204" pitchFamily="34" charset="0"/>
                <a:cs typeface="Arial"/>
              </a:rPr>
              <a:t>efficient</a:t>
            </a:r>
            <a:r>
              <a:rPr kumimoji="0" lang="it-IT" sz="1600" b="1" i="0" u="none" strike="noStrike" kern="1200" cap="none" spc="0" normalizeH="0" baseline="0" noProof="0" dirty="0">
                <a:ln>
                  <a:noFill/>
                </a:ln>
                <a:solidFill>
                  <a:srgbClr val="0070C0"/>
                </a:solidFill>
                <a:effectLst/>
                <a:uLnTx/>
                <a:uFillTx/>
                <a:latin typeface="Arial" panose="020B0604020202020204" pitchFamily="34" charset="0"/>
                <a:cs typeface="Arial"/>
              </a:rPr>
              <a:t> plasma </a:t>
            </a:r>
            <a:r>
              <a:rPr kumimoji="0" lang="it-IT" sz="1600" b="1" i="0" u="none" strike="noStrike" kern="1200" cap="none" spc="0" normalizeH="0" baseline="0" noProof="0" dirty="0" err="1">
                <a:ln>
                  <a:noFill/>
                </a:ln>
                <a:solidFill>
                  <a:srgbClr val="0070C0"/>
                </a:solidFill>
                <a:effectLst/>
                <a:uLnTx/>
                <a:uFillTx/>
                <a:latin typeface="Arial" panose="020B0604020202020204" pitchFamily="34" charset="0"/>
                <a:cs typeface="Arial"/>
              </a:rPr>
              <a:t>accelerators</a:t>
            </a:r>
            <a:r>
              <a:rPr kumimoji="0" lang="it-IT" sz="1600" b="1" i="0" u="none" strike="noStrike" kern="1200" cap="none" spc="0" normalizeH="0" baseline="0" noProof="0" dirty="0">
                <a:ln>
                  <a:noFill/>
                </a:ln>
                <a:solidFill>
                  <a:srgbClr val="0070C0"/>
                </a:solidFill>
                <a:effectLst/>
                <a:uLnTx/>
                <a:uFillTx/>
                <a:latin typeface="Arial" panose="020B0604020202020204" pitchFamily="34" charset="0"/>
                <a:cs typeface="Arial"/>
              </a:rPr>
              <a:t> (M. Ferrario - INFN)</a:t>
            </a:r>
            <a:endParaRPr kumimoji="0" sz="1600" b="0" i="0" u="none" strike="noStrike" kern="1200" cap="none" spc="0" normalizeH="0" baseline="0" noProof="0" dirty="0">
              <a:ln>
                <a:noFill/>
              </a:ln>
              <a:solidFill>
                <a:prstClr val="black"/>
              </a:solidFill>
              <a:effectLst/>
              <a:uLnTx/>
              <a:uFillTx/>
              <a:latin typeface="Arial" panose="020B0604020202020204" pitchFamily="34" charset="0"/>
              <a:cs typeface="Arial"/>
            </a:endParaRPr>
          </a:p>
          <a:p>
            <a:pPr marL="457200" marR="0" lvl="1" indent="0" algn="just" defTabSz="914400" rtl="0" eaLnBrk="0" fontAlgn="base" latinLnBrk="0" hangingPunct="0">
              <a:lnSpc>
                <a:spcPct val="100000"/>
              </a:lnSpc>
              <a:spcBef>
                <a:spcPct val="0"/>
              </a:spcBef>
              <a:spcAft>
                <a:spcPts val="135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With focus on the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high rep-rate plasma modules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 as required for the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cs typeface="Arial"/>
              </a:rPr>
              <a:t>EuPRAXIA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 project,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extending its scientific domain to high average brightness radiation sources and possible future applications to high energy physics.</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cs typeface="Arial"/>
            </a:endParaRPr>
          </a:p>
          <a:p>
            <a:pPr marL="342900" marR="0" lvl="0" indent="-342900" algn="just" defTabSz="914400" rtl="0" eaLnBrk="0" fontAlgn="base" latinLnBrk="0" hangingPunct="0">
              <a:lnSpc>
                <a:spcPct val="100000"/>
              </a:lnSpc>
              <a:spcBef>
                <a:spcPct val="0"/>
              </a:spcBef>
              <a:spcAft>
                <a:spcPts val="450"/>
              </a:spcAft>
              <a:buClrTx/>
              <a:buSzTx/>
              <a:buFont typeface="+mj-lt"/>
              <a:buAutoNum type="arabicPeriod"/>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a:rPr>
              <a:t>Compact &amp; efficient X-band technology for accelerators (G. </a:t>
            </a:r>
            <a:r>
              <a:rPr kumimoji="0" lang="en-US" sz="1600" b="1" i="0" u="none" strike="noStrike" kern="1200" cap="none" spc="0" normalizeH="0" baseline="0" noProof="0" dirty="0" err="1">
                <a:ln>
                  <a:noFill/>
                </a:ln>
                <a:solidFill>
                  <a:srgbClr val="0070C0"/>
                </a:solidFill>
                <a:effectLst/>
                <a:uLnTx/>
                <a:uFillTx/>
                <a:latin typeface="Arial" panose="020B0604020202020204" pitchFamily="34" charset="0"/>
                <a:cs typeface="Arial"/>
              </a:rPr>
              <a:t>D’Auria</a:t>
            </a:r>
            <a:r>
              <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a:rPr>
              <a:t> - ELETTRA)</a:t>
            </a:r>
            <a:endParaRPr kumimoji="0" sz="1600" b="0" i="0" u="none" strike="noStrike" kern="1200" cap="none" spc="0" normalizeH="0" baseline="0" noProof="0" dirty="0">
              <a:ln>
                <a:noFill/>
              </a:ln>
              <a:solidFill>
                <a:prstClr val="black"/>
              </a:solidFill>
              <a:effectLst/>
              <a:uLnTx/>
              <a:uFillTx/>
              <a:latin typeface="Arial" panose="020B0604020202020204" pitchFamily="34" charset="0"/>
              <a:cs typeface="Arial"/>
            </a:endParaRPr>
          </a:p>
          <a:p>
            <a:pPr marL="457200" marR="0" lvl="1" indent="0" algn="just" defTabSz="914400" rtl="0" eaLnBrk="0" fontAlgn="base" latinLnBrk="0" hangingPunct="0">
              <a:lnSpc>
                <a:spcPct val="100000"/>
              </a:lnSpc>
              <a:spcBef>
                <a:spcPct val="0"/>
              </a:spcBef>
              <a:spcAft>
                <a:spcPts val="135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With focus on normal conducting RF technology for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a:rPr>
              <a:t>linacs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X-band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improving</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 their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efficiency and power consumption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and extend their operating capabilities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up to the kHz regime.</a:t>
            </a:r>
            <a:endParaRPr kumimoji="0" sz="1600" b="0" i="0" u="none" strike="noStrike" kern="1200" cap="none" spc="0" normalizeH="0" baseline="0" noProof="0" dirty="0">
              <a:ln>
                <a:noFill/>
              </a:ln>
              <a:solidFill>
                <a:prstClr val="black"/>
              </a:solidFill>
              <a:effectLst/>
              <a:uLnTx/>
              <a:uFillTx/>
              <a:latin typeface="Arial" panose="020B0604020202020204" pitchFamily="34" charset="0"/>
              <a:cs typeface="Arial"/>
            </a:endParaRPr>
          </a:p>
          <a:p>
            <a:pPr marL="342900" marR="0" lvl="0" indent="-342900" algn="just" defTabSz="914400" rtl="0" eaLnBrk="0" fontAlgn="base" latinLnBrk="0" hangingPunct="0">
              <a:lnSpc>
                <a:spcPct val="100000"/>
              </a:lnSpc>
              <a:spcBef>
                <a:spcPct val="0"/>
              </a:spcBef>
              <a:spcAft>
                <a:spcPts val="450"/>
              </a:spcAft>
              <a:buClrTx/>
              <a:buSzTx/>
              <a:buFont typeface="+mj-lt"/>
              <a:buAutoNum type="arabicPeriod"/>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a:rPr>
              <a:t>Efficient &amp; high repetition rate Lasers (L. </a:t>
            </a:r>
            <a:r>
              <a:rPr kumimoji="0" lang="en-US" sz="1600" b="1" i="0" u="none" strike="noStrike" kern="1200" cap="none" spc="0" normalizeH="0" baseline="0" noProof="0" dirty="0" err="1">
                <a:ln>
                  <a:noFill/>
                </a:ln>
                <a:solidFill>
                  <a:srgbClr val="0070C0"/>
                </a:solidFill>
                <a:effectLst/>
                <a:uLnTx/>
                <a:uFillTx/>
                <a:latin typeface="Arial" panose="020B0604020202020204" pitchFamily="34" charset="0"/>
                <a:cs typeface="Arial"/>
              </a:rPr>
              <a:t>Gizzi</a:t>
            </a:r>
            <a:r>
              <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a:rPr>
              <a:t> - CNR).</a:t>
            </a:r>
            <a:endParaRPr kumimoji="0" sz="1600" b="0" i="0" u="none" strike="noStrike" kern="1200" cap="none" spc="0" normalizeH="0" baseline="0" noProof="0" dirty="0">
              <a:ln>
                <a:noFill/>
              </a:ln>
              <a:solidFill>
                <a:prstClr val="black"/>
              </a:solidFill>
              <a:effectLst/>
              <a:uLnTx/>
              <a:uFillTx/>
              <a:latin typeface="Arial" panose="020B0604020202020204" pitchFamily="34" charset="0"/>
              <a:cs typeface="Arial"/>
            </a:endParaRPr>
          </a:p>
          <a:p>
            <a:pPr marL="457200" marR="0" lvl="1" indent="0" algn="just" defTabSz="914400" rtl="0" eaLnBrk="0" fontAlgn="base" latinLnBrk="0" hangingPunct="0">
              <a:lnSpc>
                <a:spcPct val="100000"/>
              </a:lnSpc>
              <a:spcBef>
                <a:spcPct val="0"/>
              </a:spcBef>
              <a:spcAft>
                <a:spcPts val="45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With focus on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a:rPr>
              <a:t>high power laser technology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a:rPr>
              <a:t>, to drive high-gradient and high-repetition-rate Laser Plasma Acceleration (LPA) related to the above-mentioned applications.</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a:endParaRPr>
          </a:p>
        </p:txBody>
      </p:sp>
      <p:sp>
        <p:nvSpPr>
          <p:cNvPr id="5" name="Footer Placeholder 4">
            <a:extLst>
              <a:ext uri="{FF2B5EF4-FFF2-40B4-BE49-F238E27FC236}">
                <a16:creationId xmlns:a16="http://schemas.microsoft.com/office/drawing/2014/main" id="{9A9D5EDA-3145-27C8-E469-DBD7BF893DD8}"/>
              </a:ext>
            </a:extLst>
          </p:cNvPr>
          <p:cNvSpPr>
            <a:spLocks noGrp="1"/>
          </p:cNvSpPr>
          <p:nvPr>
            <p:ph type="ftr" sz="quarter" idx="13"/>
          </p:nvPr>
        </p:nvSpPr>
        <p:spPr bwMode="auto">
          <a:xfrm>
            <a:off x="307908" y="4846929"/>
            <a:ext cx="3086100" cy="27384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1" u="none" strike="noStrike" kern="0" cap="none" spc="0" normalizeH="0" baseline="0" noProof="0" dirty="0">
                <a:ln>
                  <a:noFill/>
                </a:ln>
                <a:solidFill>
                  <a:prstClr val="white"/>
                </a:solidFill>
                <a:effectLst/>
                <a:uLnTx/>
                <a:uFillTx/>
                <a:latin typeface="Calibri"/>
                <a:cs typeface="Arial"/>
              </a:rPr>
              <a:t>G. </a:t>
            </a:r>
            <a:r>
              <a:rPr kumimoji="0" lang="en-GB" sz="900" b="0" i="1" u="none" strike="noStrike" kern="0" cap="none" spc="0" normalizeH="0" baseline="0" noProof="0" dirty="0" err="1">
                <a:ln>
                  <a:noFill/>
                </a:ln>
                <a:solidFill>
                  <a:prstClr val="white"/>
                </a:solidFill>
                <a:effectLst/>
                <a:uLnTx/>
                <a:uFillTx/>
                <a:latin typeface="Calibri"/>
                <a:cs typeface="Arial"/>
              </a:rPr>
              <a:t>D’Auria</a:t>
            </a:r>
            <a:r>
              <a:rPr kumimoji="0" lang="en-GB" sz="900" b="0" i="1" u="none" strike="noStrike" kern="0" cap="none" spc="0" normalizeH="0" baseline="0" noProof="0" dirty="0">
                <a:ln>
                  <a:noFill/>
                </a:ln>
                <a:solidFill>
                  <a:prstClr val="white"/>
                </a:solidFill>
                <a:effectLst/>
                <a:uLnTx/>
                <a:uFillTx/>
                <a:latin typeface="Calibri"/>
                <a:cs typeface="Arial"/>
              </a:rPr>
              <a:t> - PACRI Kick-off meeting - Trieste 12-14 March 2025</a:t>
            </a:r>
            <a:endParaRPr kumimoji="0" sz="900" b="0" i="1" u="none" strike="noStrike" kern="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10096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normAutofit/>
          </a:bodyPr>
          <a:lstStyle/>
          <a:p>
            <a:pPr>
              <a:defRPr/>
            </a:pPr>
            <a:r>
              <a:rPr lang="en-GB" sz="2775" dirty="0">
                <a:latin typeface="Calibri"/>
                <a:cs typeface="Calibri"/>
              </a:rPr>
              <a:t>PACRI Work Packages</a:t>
            </a:r>
            <a:endParaRPr dirty="0"/>
          </a:p>
        </p:txBody>
      </p:sp>
      <p:sp>
        <p:nvSpPr>
          <p:cNvPr id="4" name="Slide Number Placeholder 3"/>
          <p:cNvSpPr>
            <a:spLocks noGrp="1"/>
          </p:cNvSpPr>
          <p:nvPr>
            <p:ph type="sldNum" sz="quarter" idx="12"/>
          </p:nvPr>
        </p:nvSpPr>
        <p:spPr bwMode="auto"/>
        <p:txBody>
          <a:bodyPr/>
          <a:lstStyle/>
          <a:p>
            <a:pPr defTabSz="685800" eaLnBrk="1" fontAlgn="auto" hangingPunct="1">
              <a:spcBef>
                <a:spcPts val="0"/>
              </a:spcBef>
              <a:spcAft>
                <a:spcPts val="0"/>
              </a:spcAft>
              <a:defRPr/>
            </a:pPr>
            <a:fld id="{3A3A6714-3D1F-4857-9904-D935B84167FA}" type="slidenum">
              <a:rPr lang="en-GB" kern="0">
                <a:solidFill>
                  <a:prstClr val="white"/>
                </a:solidFill>
                <a:latin typeface="Calibri"/>
                <a:cs typeface="Arial"/>
              </a:rPr>
              <a:pPr defTabSz="685800" eaLnBrk="1" fontAlgn="auto" hangingPunct="1">
                <a:spcBef>
                  <a:spcPts val="0"/>
                </a:spcBef>
                <a:spcAft>
                  <a:spcPts val="0"/>
                </a:spcAft>
                <a:defRPr/>
              </a:pPr>
              <a:t>37</a:t>
            </a:fld>
            <a:endParaRPr lang="en-GB" kern="0">
              <a:solidFill>
                <a:prstClr val="white"/>
              </a:solidFill>
              <a:latin typeface="Calibri"/>
              <a:cs typeface="Arial"/>
            </a:endParaRPr>
          </a:p>
        </p:txBody>
      </p:sp>
      <p:sp>
        <p:nvSpPr>
          <p:cNvPr id="6" name="Segnaposto numero diapositiva 4"/>
          <p:cNvSpPr txBox="1"/>
          <p:nvPr/>
        </p:nvSpPr>
        <p:spPr bwMode="auto">
          <a:xfrm>
            <a:off x="8831528" y="4877676"/>
            <a:ext cx="332207" cy="234795"/>
          </a:xfrm>
          <a:prstGeom prst="rect">
            <a:avLst/>
          </a:prstGeom>
        </p:spPr>
        <p:txBody>
          <a:bodyPr vert="horz" lIns="68580" tIns="34290" rIns="68580" bIns="34290" rtlCol="0" anchor="ctr"/>
          <a:lstStyle>
            <a:defPPr>
              <a:defRPr lang="en-US"/>
            </a:defPPr>
            <a:lvl1pPr marL="0" algn="r" defTabSz="914400">
              <a:defRPr sz="1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defTabSz="685800" eaLnBrk="1" fontAlgn="auto" hangingPunct="1">
              <a:spcBef>
                <a:spcPts val="0"/>
              </a:spcBef>
              <a:spcAft>
                <a:spcPts val="0"/>
              </a:spcAft>
              <a:defRPr/>
            </a:pPr>
            <a:fld id="{3C654D5C-B70E-48A6-B245-C73FED67EEA9}" type="slidenum">
              <a:rPr lang="it-IT" sz="900" kern="0">
                <a:solidFill>
                  <a:prstClr val="white"/>
                </a:solidFill>
                <a:latin typeface="Calibri"/>
                <a:cs typeface="Arial"/>
              </a:rPr>
              <a:pPr defTabSz="685800" eaLnBrk="1" fontAlgn="auto" hangingPunct="1">
                <a:spcBef>
                  <a:spcPts val="0"/>
                </a:spcBef>
                <a:spcAft>
                  <a:spcPts val="0"/>
                </a:spcAft>
                <a:defRPr/>
              </a:pPr>
              <a:t>37</a:t>
            </a:fld>
            <a:endParaRPr lang="it-IT" sz="900" kern="0">
              <a:solidFill>
                <a:prstClr val="white"/>
              </a:solidFill>
              <a:latin typeface="Calibri"/>
              <a:cs typeface="Arial"/>
            </a:endParaRPr>
          </a:p>
        </p:txBody>
      </p:sp>
      <p:sp>
        <p:nvSpPr>
          <p:cNvPr id="2" name="Footer Placeholder 4"/>
          <p:cNvSpPr>
            <a:spLocks noGrp="1"/>
          </p:cNvSpPr>
          <p:nvPr>
            <p:ph type="ftr" sz="quarter" idx="13"/>
          </p:nvPr>
        </p:nvSpPr>
        <p:spPr bwMode="auto">
          <a:xfrm>
            <a:off x="307908" y="4846929"/>
            <a:ext cx="3086100" cy="273844"/>
          </a:xfrm>
        </p:spPr>
        <p:txBody>
          <a:bodyPr/>
          <a:lstStyle/>
          <a:p>
            <a:pPr algn="l" defTabSz="685800" eaLnBrk="1" fontAlgn="auto" hangingPunct="1">
              <a:spcBef>
                <a:spcPts val="0"/>
              </a:spcBef>
              <a:spcAft>
                <a:spcPts val="0"/>
              </a:spcAft>
              <a:defRPr/>
            </a:pPr>
            <a:r>
              <a:rPr lang="en-GB" kern="0">
                <a:solidFill>
                  <a:prstClr val="white"/>
                </a:solidFill>
                <a:latin typeface="Calibri"/>
                <a:cs typeface="Arial"/>
              </a:rPr>
              <a:t>G. D’Auria - PACRI Kick-off meeting - Trieste 12-14 March 2025</a:t>
            </a:r>
            <a:endParaRPr kern="0">
              <a:solidFill>
                <a:prstClr val="white"/>
              </a:solidFill>
              <a:latin typeface="Calibri"/>
              <a:cs typeface="Arial"/>
            </a:endParaRPr>
          </a:p>
        </p:txBody>
      </p:sp>
      <p:graphicFrame>
        <p:nvGraphicFramePr>
          <p:cNvPr id="5" name="object 7">
            <a:extLst>
              <a:ext uri="{FF2B5EF4-FFF2-40B4-BE49-F238E27FC236}">
                <a16:creationId xmlns:a16="http://schemas.microsoft.com/office/drawing/2014/main" id="{C0CE0BA4-2860-5616-89E8-E64878EDE3AA}"/>
              </a:ext>
            </a:extLst>
          </p:cNvPr>
          <p:cNvGraphicFramePr>
            <a:graphicFrameLocks noGrp="1"/>
          </p:cNvGraphicFramePr>
          <p:nvPr>
            <p:extLst>
              <p:ext uri="{D42A27DB-BD31-4B8C-83A1-F6EECF244321}">
                <p14:modId xmlns:p14="http://schemas.microsoft.com/office/powerpoint/2010/main" val="2952171565"/>
              </p:ext>
            </p:extLst>
          </p:nvPr>
        </p:nvGraphicFramePr>
        <p:xfrm>
          <a:off x="5889429" y="917509"/>
          <a:ext cx="3055187" cy="3749644"/>
        </p:xfrm>
        <a:graphic>
          <a:graphicData uri="http://schemas.openxmlformats.org/drawingml/2006/table">
            <a:tbl>
              <a:tblPr firstRow="1" bandRow="1">
                <a:tableStyleId>{2D5ABB26-0587-4C30-8999-92F81FD0307C}</a:tableStyleId>
              </a:tblPr>
              <a:tblGrid>
                <a:gridCol w="139385">
                  <a:extLst>
                    <a:ext uri="{9D8B030D-6E8A-4147-A177-3AD203B41FA5}">
                      <a16:colId xmlns:a16="http://schemas.microsoft.com/office/drawing/2014/main" val="20000"/>
                    </a:ext>
                  </a:extLst>
                </a:gridCol>
                <a:gridCol w="2399868">
                  <a:extLst>
                    <a:ext uri="{9D8B030D-6E8A-4147-A177-3AD203B41FA5}">
                      <a16:colId xmlns:a16="http://schemas.microsoft.com/office/drawing/2014/main" val="20001"/>
                    </a:ext>
                  </a:extLst>
                </a:gridCol>
                <a:gridCol w="515934">
                  <a:extLst>
                    <a:ext uri="{9D8B030D-6E8A-4147-A177-3AD203B41FA5}">
                      <a16:colId xmlns:a16="http://schemas.microsoft.com/office/drawing/2014/main" val="20002"/>
                    </a:ext>
                  </a:extLst>
                </a:gridCol>
              </a:tblGrid>
              <a:tr h="118236">
                <a:tc>
                  <a:txBody>
                    <a:bodyPr/>
                    <a:lstStyle/>
                    <a:p>
                      <a:pPr marL="44450" algn="ctr">
                        <a:lnSpc>
                          <a:spcPct val="100000"/>
                        </a:lnSpc>
                        <a:spcBef>
                          <a:spcPts val="50"/>
                        </a:spcBef>
                      </a:pPr>
                      <a:r>
                        <a:rPr sz="700" spc="-50">
                          <a:latin typeface="Arial"/>
                          <a:cs typeface="Arial"/>
                        </a:rPr>
                        <a:t>#</a:t>
                      </a:r>
                      <a:endParaRPr sz="700">
                        <a:latin typeface="Arial"/>
                        <a:cs typeface="Arial"/>
                      </a:endParaRPr>
                    </a:p>
                  </a:txBody>
                  <a:tcPr marL="0" marR="0" marT="393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R="62865" algn="ctr">
                        <a:lnSpc>
                          <a:spcPct val="100000"/>
                        </a:lnSpc>
                        <a:spcBef>
                          <a:spcPts val="50"/>
                        </a:spcBef>
                      </a:pPr>
                      <a:r>
                        <a:rPr sz="700" spc="-10">
                          <a:latin typeface="Arial"/>
                          <a:cs typeface="Arial"/>
                        </a:rPr>
                        <a:t>Partner</a:t>
                      </a:r>
                      <a:endParaRPr sz="700">
                        <a:latin typeface="Arial"/>
                        <a:cs typeface="Arial"/>
                      </a:endParaRPr>
                    </a:p>
                  </a:txBody>
                  <a:tcPr marL="0" marR="0" marT="3936" marB="0">
                    <a:lnT w="12700">
                      <a:solidFill>
                        <a:srgbClr val="FFFFFF"/>
                      </a:solidFill>
                      <a:prstDash val="solid"/>
                    </a:lnT>
                    <a:lnB w="12700">
                      <a:solidFill>
                        <a:srgbClr val="FFFFFF"/>
                      </a:solidFill>
                      <a:prstDash val="solid"/>
                    </a:lnB>
                    <a:solidFill>
                      <a:srgbClr val="E9EBF5"/>
                    </a:solidFill>
                  </a:tcPr>
                </a:tc>
                <a:tc>
                  <a:txBody>
                    <a:bodyPr/>
                    <a:lstStyle/>
                    <a:p>
                      <a:pPr marR="103505" algn="ctr">
                        <a:lnSpc>
                          <a:spcPct val="100000"/>
                        </a:lnSpc>
                        <a:spcBef>
                          <a:spcPts val="50"/>
                        </a:spcBef>
                      </a:pPr>
                      <a:r>
                        <a:rPr sz="700" spc="-10">
                          <a:latin typeface="Arial"/>
                          <a:cs typeface="Arial"/>
                        </a:rPr>
                        <a:t>Acronym</a:t>
                      </a:r>
                      <a:endParaRPr sz="700">
                        <a:latin typeface="Arial"/>
                        <a:cs typeface="Arial"/>
                      </a:endParaRPr>
                    </a:p>
                  </a:txBody>
                  <a:tcPr marL="0" marR="0" marT="393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0"/>
                  </a:ext>
                </a:extLst>
              </a:tr>
              <a:tr h="126345">
                <a:tc>
                  <a:txBody>
                    <a:bodyPr/>
                    <a:lstStyle/>
                    <a:p>
                      <a:pPr marL="42545" algn="ctr">
                        <a:lnSpc>
                          <a:spcPct val="100000"/>
                        </a:lnSpc>
                        <a:spcBef>
                          <a:spcPts val="30"/>
                        </a:spcBef>
                      </a:pPr>
                      <a:r>
                        <a:rPr sz="700" spc="-50">
                          <a:latin typeface="Arial"/>
                          <a:cs typeface="Arial"/>
                        </a:rPr>
                        <a:t>1</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45">
                          <a:latin typeface="Arial"/>
                          <a:cs typeface="Arial"/>
                        </a:rPr>
                        <a:t>Elettra </a:t>
                      </a:r>
                      <a:r>
                        <a:rPr sz="700" spc="-40">
                          <a:latin typeface="Arial"/>
                          <a:cs typeface="Arial"/>
                        </a:rPr>
                        <a:t>-</a:t>
                      </a:r>
                      <a:r>
                        <a:rPr sz="700" spc="-30">
                          <a:latin typeface="Arial"/>
                          <a:cs typeface="Arial"/>
                        </a:rPr>
                        <a:t> </a:t>
                      </a:r>
                      <a:r>
                        <a:rPr sz="700" spc="-55">
                          <a:latin typeface="Arial"/>
                          <a:cs typeface="Arial"/>
                        </a:rPr>
                        <a:t>Sincrotrone</a:t>
                      </a:r>
                      <a:r>
                        <a:rPr sz="700" spc="-60">
                          <a:latin typeface="Arial"/>
                          <a:cs typeface="Arial"/>
                        </a:rPr>
                        <a:t> </a:t>
                      </a:r>
                      <a:r>
                        <a:rPr sz="700" spc="-65">
                          <a:latin typeface="Arial"/>
                          <a:cs typeface="Arial"/>
                        </a:rPr>
                        <a:t>Trieste</a:t>
                      </a:r>
                      <a:r>
                        <a:rPr sz="700" spc="-20">
                          <a:latin typeface="Arial"/>
                          <a:cs typeface="Arial"/>
                        </a:rPr>
                        <a:t> </a:t>
                      </a:r>
                      <a:r>
                        <a:rPr sz="700" spc="-160">
                          <a:latin typeface="Arial"/>
                          <a:cs typeface="Arial"/>
                        </a:rPr>
                        <a:t>SCpA</a:t>
                      </a:r>
                      <a:r>
                        <a:rPr sz="700" spc="-35">
                          <a:latin typeface="Arial"/>
                          <a:cs typeface="Arial"/>
                        </a:rPr>
                        <a:t> </a:t>
                      </a:r>
                      <a:r>
                        <a:rPr sz="700" spc="-10">
                          <a:latin typeface="Arial"/>
                          <a:cs typeface="Arial"/>
                        </a:rPr>
                        <a:t>(Coordinator)</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0"/>
                        </a:spcBef>
                      </a:pPr>
                      <a:r>
                        <a:rPr sz="700" spc="-25">
                          <a:latin typeface="Arial"/>
                          <a:cs typeface="Arial"/>
                        </a:rPr>
                        <a:t>ST</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1"/>
                  </a:ext>
                </a:extLst>
              </a:tr>
              <a:tr h="126345">
                <a:tc>
                  <a:txBody>
                    <a:bodyPr/>
                    <a:lstStyle/>
                    <a:p>
                      <a:pPr marL="42545" algn="ctr">
                        <a:lnSpc>
                          <a:spcPct val="100000"/>
                        </a:lnSpc>
                        <a:spcBef>
                          <a:spcPts val="30"/>
                        </a:spcBef>
                      </a:pPr>
                      <a:r>
                        <a:rPr sz="700" spc="-50">
                          <a:latin typeface="Arial"/>
                          <a:cs typeface="Arial"/>
                        </a:rPr>
                        <a:t>2</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70">
                          <a:latin typeface="Arial"/>
                          <a:cs typeface="Arial"/>
                        </a:rPr>
                        <a:t>European</a:t>
                      </a:r>
                      <a:r>
                        <a:rPr sz="700" spc="-45">
                          <a:latin typeface="Arial"/>
                          <a:cs typeface="Arial"/>
                        </a:rPr>
                        <a:t> </a:t>
                      </a:r>
                      <a:r>
                        <a:rPr sz="700" spc="-65">
                          <a:latin typeface="Arial"/>
                          <a:cs typeface="Arial"/>
                        </a:rPr>
                        <a:t>Organization</a:t>
                      </a:r>
                      <a:r>
                        <a:rPr sz="700" spc="-40">
                          <a:latin typeface="Arial"/>
                          <a:cs typeface="Arial"/>
                        </a:rPr>
                        <a:t> </a:t>
                      </a:r>
                      <a:r>
                        <a:rPr sz="700" spc="-10">
                          <a:latin typeface="Arial"/>
                          <a:cs typeface="Arial"/>
                        </a:rPr>
                        <a:t>for</a:t>
                      </a:r>
                      <a:r>
                        <a:rPr sz="700" spc="-25">
                          <a:latin typeface="Arial"/>
                          <a:cs typeface="Arial"/>
                        </a:rPr>
                        <a:t> </a:t>
                      </a:r>
                      <a:r>
                        <a:rPr sz="700" spc="-55">
                          <a:latin typeface="Arial"/>
                          <a:cs typeface="Arial"/>
                        </a:rPr>
                        <a:t>Nuclear</a:t>
                      </a:r>
                      <a:r>
                        <a:rPr sz="700" spc="-15">
                          <a:latin typeface="Arial"/>
                          <a:cs typeface="Arial"/>
                        </a:rPr>
                        <a:t> </a:t>
                      </a:r>
                      <a:r>
                        <a:rPr sz="700" spc="-10">
                          <a:latin typeface="Arial"/>
                          <a:cs typeface="Arial"/>
                        </a:rPr>
                        <a:t>Research</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0"/>
                        </a:spcBef>
                      </a:pPr>
                      <a:r>
                        <a:rPr sz="700" spc="-20">
                          <a:latin typeface="Arial"/>
                          <a:cs typeface="Arial"/>
                        </a:rPr>
                        <a:t>CERN</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126345">
                <a:tc>
                  <a:txBody>
                    <a:bodyPr/>
                    <a:lstStyle/>
                    <a:p>
                      <a:pPr marL="42545" algn="ctr">
                        <a:lnSpc>
                          <a:spcPct val="100000"/>
                        </a:lnSpc>
                        <a:spcBef>
                          <a:spcPts val="30"/>
                        </a:spcBef>
                      </a:pPr>
                      <a:r>
                        <a:rPr sz="700" spc="-50">
                          <a:latin typeface="Arial"/>
                          <a:cs typeface="Arial"/>
                        </a:rPr>
                        <a:t>3</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10">
                          <a:latin typeface="Arial"/>
                          <a:cs typeface="Arial"/>
                        </a:rPr>
                        <a:t>Istituto</a:t>
                      </a:r>
                      <a:r>
                        <a:rPr sz="700" spc="-55">
                          <a:latin typeface="Arial"/>
                          <a:cs typeface="Arial"/>
                        </a:rPr>
                        <a:t> </a:t>
                      </a:r>
                      <a:r>
                        <a:rPr sz="700" spc="-65">
                          <a:latin typeface="Arial"/>
                          <a:cs typeface="Arial"/>
                        </a:rPr>
                        <a:t>Nazionale </a:t>
                      </a:r>
                      <a:r>
                        <a:rPr sz="700" spc="-85">
                          <a:latin typeface="Arial"/>
                          <a:cs typeface="Arial"/>
                        </a:rPr>
                        <a:t>Fisica</a:t>
                      </a:r>
                      <a:r>
                        <a:rPr sz="700" spc="-15">
                          <a:latin typeface="Arial"/>
                          <a:cs typeface="Arial"/>
                        </a:rPr>
                        <a:t> </a:t>
                      </a:r>
                      <a:r>
                        <a:rPr sz="700" spc="-10">
                          <a:latin typeface="Arial"/>
                          <a:cs typeface="Arial"/>
                        </a:rPr>
                        <a:t>Nucleare</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0"/>
                        </a:spcBef>
                      </a:pPr>
                      <a:r>
                        <a:rPr sz="700" spc="-20">
                          <a:latin typeface="Arial"/>
                          <a:cs typeface="Arial"/>
                        </a:rPr>
                        <a:t>INFN</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3"/>
                  </a:ext>
                </a:extLst>
              </a:tr>
              <a:tr h="126345">
                <a:tc>
                  <a:txBody>
                    <a:bodyPr/>
                    <a:lstStyle/>
                    <a:p>
                      <a:pPr marL="42545" algn="ctr">
                        <a:lnSpc>
                          <a:spcPct val="100000"/>
                        </a:lnSpc>
                        <a:spcBef>
                          <a:spcPts val="30"/>
                        </a:spcBef>
                      </a:pPr>
                      <a:r>
                        <a:rPr sz="700" spc="-50">
                          <a:latin typeface="Arial"/>
                          <a:cs typeface="Arial"/>
                        </a:rPr>
                        <a:t>4</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45">
                          <a:latin typeface="Arial"/>
                          <a:cs typeface="Arial"/>
                        </a:rPr>
                        <a:t>University</a:t>
                      </a:r>
                      <a:r>
                        <a:rPr sz="700" spc="-55">
                          <a:latin typeface="Arial"/>
                          <a:cs typeface="Arial"/>
                        </a:rPr>
                        <a:t> </a:t>
                      </a:r>
                      <a:r>
                        <a:rPr sz="700">
                          <a:latin typeface="Arial"/>
                          <a:cs typeface="Arial"/>
                        </a:rPr>
                        <a:t>of</a:t>
                      </a:r>
                      <a:r>
                        <a:rPr sz="700" spc="-50">
                          <a:latin typeface="Arial"/>
                          <a:cs typeface="Arial"/>
                        </a:rPr>
                        <a:t> </a:t>
                      </a:r>
                      <a:r>
                        <a:rPr sz="700" spc="-10">
                          <a:latin typeface="Arial"/>
                          <a:cs typeface="Arial"/>
                        </a:rPr>
                        <a:t>Liverpool</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4139" algn="ctr">
                        <a:lnSpc>
                          <a:spcPct val="100000"/>
                        </a:lnSpc>
                        <a:spcBef>
                          <a:spcPts val="30"/>
                        </a:spcBef>
                      </a:pPr>
                      <a:r>
                        <a:rPr sz="700" spc="-20">
                          <a:latin typeface="Arial"/>
                          <a:cs typeface="Arial"/>
                        </a:rPr>
                        <a:t>ULIV</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126345">
                <a:tc>
                  <a:txBody>
                    <a:bodyPr/>
                    <a:lstStyle/>
                    <a:p>
                      <a:pPr marL="42545" algn="ctr">
                        <a:lnSpc>
                          <a:spcPct val="100000"/>
                        </a:lnSpc>
                        <a:spcBef>
                          <a:spcPts val="30"/>
                        </a:spcBef>
                      </a:pPr>
                      <a:r>
                        <a:rPr sz="700" spc="-50">
                          <a:latin typeface="Arial"/>
                          <a:cs typeface="Arial"/>
                        </a:rPr>
                        <a:t>5</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80">
                          <a:latin typeface="Arial"/>
                          <a:cs typeface="Arial"/>
                        </a:rPr>
                        <a:t>Thales-</a:t>
                      </a:r>
                      <a:r>
                        <a:rPr sz="700" spc="-25">
                          <a:latin typeface="Arial"/>
                          <a:cs typeface="Arial"/>
                        </a:rPr>
                        <a:t>MIS</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3505" algn="ctr">
                        <a:lnSpc>
                          <a:spcPct val="100000"/>
                        </a:lnSpc>
                        <a:spcBef>
                          <a:spcPts val="30"/>
                        </a:spcBef>
                      </a:pPr>
                      <a:r>
                        <a:rPr sz="700" spc="-85">
                          <a:latin typeface="Arial"/>
                          <a:cs typeface="Arial"/>
                        </a:rPr>
                        <a:t>Th-</a:t>
                      </a:r>
                      <a:r>
                        <a:rPr sz="700" spc="-25">
                          <a:latin typeface="Arial"/>
                          <a:cs typeface="Arial"/>
                        </a:rPr>
                        <a:t>MIS</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5"/>
                  </a:ext>
                </a:extLst>
              </a:tr>
              <a:tr h="126345">
                <a:tc>
                  <a:txBody>
                    <a:bodyPr/>
                    <a:lstStyle/>
                    <a:p>
                      <a:pPr marL="42545" algn="ctr">
                        <a:lnSpc>
                          <a:spcPct val="100000"/>
                        </a:lnSpc>
                        <a:spcBef>
                          <a:spcPts val="35"/>
                        </a:spcBef>
                      </a:pPr>
                      <a:r>
                        <a:rPr sz="700" spc="-50">
                          <a:latin typeface="Arial"/>
                          <a:cs typeface="Arial"/>
                        </a:rPr>
                        <a:t>6</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85">
                          <a:latin typeface="Arial"/>
                          <a:cs typeface="Arial"/>
                        </a:rPr>
                        <a:t>Scandinova</a:t>
                      </a:r>
                      <a:r>
                        <a:rPr sz="700" spc="-35">
                          <a:latin typeface="Arial"/>
                          <a:cs typeface="Arial"/>
                        </a:rPr>
                        <a:t> </a:t>
                      </a:r>
                      <a:r>
                        <a:rPr sz="700" spc="-105">
                          <a:latin typeface="Arial"/>
                          <a:cs typeface="Arial"/>
                        </a:rPr>
                        <a:t>Systems</a:t>
                      </a:r>
                      <a:r>
                        <a:rPr sz="700" spc="5">
                          <a:latin typeface="Arial"/>
                          <a:cs typeface="Arial"/>
                        </a:rPr>
                        <a:t> </a:t>
                      </a:r>
                      <a:r>
                        <a:rPr sz="700" spc="-25">
                          <a:latin typeface="Arial"/>
                          <a:cs typeface="Arial"/>
                        </a:rPr>
                        <a:t>AB</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4775" algn="ctr">
                        <a:lnSpc>
                          <a:spcPct val="100000"/>
                        </a:lnSpc>
                        <a:spcBef>
                          <a:spcPts val="35"/>
                        </a:spcBef>
                      </a:pPr>
                      <a:r>
                        <a:rPr sz="700" spc="-20">
                          <a:latin typeface="Arial"/>
                          <a:cs typeface="Arial"/>
                        </a:rPr>
                        <a:t>SCND</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6"/>
                  </a:ext>
                </a:extLst>
              </a:tr>
              <a:tr h="126345">
                <a:tc>
                  <a:txBody>
                    <a:bodyPr/>
                    <a:lstStyle/>
                    <a:p>
                      <a:pPr marL="42545" algn="ctr">
                        <a:lnSpc>
                          <a:spcPct val="100000"/>
                        </a:lnSpc>
                        <a:spcBef>
                          <a:spcPts val="35"/>
                        </a:spcBef>
                      </a:pPr>
                      <a:r>
                        <a:rPr sz="700" spc="-50">
                          <a:latin typeface="Arial"/>
                          <a:cs typeface="Arial"/>
                        </a:rPr>
                        <a:t>7</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145">
                          <a:latin typeface="Arial"/>
                          <a:cs typeface="Arial"/>
                        </a:rPr>
                        <a:t>VDL</a:t>
                      </a:r>
                      <a:r>
                        <a:rPr sz="700" spc="-55">
                          <a:latin typeface="Arial"/>
                          <a:cs typeface="Arial"/>
                        </a:rPr>
                        <a:t> </a:t>
                      </a:r>
                      <a:r>
                        <a:rPr sz="700" spc="-204">
                          <a:latin typeface="Arial"/>
                          <a:cs typeface="Arial"/>
                        </a:rPr>
                        <a:t>ETG</a:t>
                      </a:r>
                      <a:r>
                        <a:rPr sz="700" spc="-5">
                          <a:latin typeface="Arial"/>
                          <a:cs typeface="Arial"/>
                        </a:rPr>
                        <a:t> </a:t>
                      </a:r>
                      <a:r>
                        <a:rPr sz="700" spc="-80">
                          <a:latin typeface="Arial"/>
                          <a:cs typeface="Arial"/>
                        </a:rPr>
                        <a:t>Technology</a:t>
                      </a:r>
                      <a:r>
                        <a:rPr sz="700" spc="-50">
                          <a:latin typeface="Arial"/>
                          <a:cs typeface="Arial"/>
                        </a:rPr>
                        <a:t> </a:t>
                      </a:r>
                      <a:r>
                        <a:rPr sz="700">
                          <a:latin typeface="Arial"/>
                          <a:cs typeface="Arial"/>
                        </a:rPr>
                        <a:t>&amp;</a:t>
                      </a:r>
                      <a:r>
                        <a:rPr sz="700" spc="-20">
                          <a:latin typeface="Arial"/>
                          <a:cs typeface="Arial"/>
                        </a:rPr>
                        <a:t> </a:t>
                      </a:r>
                      <a:r>
                        <a:rPr sz="700" spc="-50">
                          <a:latin typeface="Arial"/>
                          <a:cs typeface="Arial"/>
                        </a:rPr>
                        <a:t>Development</a:t>
                      </a:r>
                      <a:r>
                        <a:rPr sz="700" spc="-45">
                          <a:latin typeface="Arial"/>
                          <a:cs typeface="Arial"/>
                        </a:rPr>
                        <a:t> </a:t>
                      </a:r>
                      <a:r>
                        <a:rPr sz="700" spc="-25">
                          <a:latin typeface="Arial"/>
                          <a:cs typeface="Arial"/>
                        </a:rPr>
                        <a:t>BV</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5"/>
                        </a:spcBef>
                      </a:pPr>
                      <a:r>
                        <a:rPr sz="700" spc="-25">
                          <a:latin typeface="Arial"/>
                          <a:cs typeface="Arial"/>
                        </a:rPr>
                        <a:t>VDL</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7"/>
                  </a:ext>
                </a:extLst>
              </a:tr>
              <a:tr h="126345">
                <a:tc>
                  <a:txBody>
                    <a:bodyPr/>
                    <a:lstStyle/>
                    <a:p>
                      <a:pPr marL="42545" algn="ctr">
                        <a:lnSpc>
                          <a:spcPct val="100000"/>
                        </a:lnSpc>
                        <a:spcBef>
                          <a:spcPts val="30"/>
                        </a:spcBef>
                      </a:pPr>
                      <a:r>
                        <a:rPr sz="700" spc="-50">
                          <a:latin typeface="Arial"/>
                          <a:cs typeface="Arial"/>
                        </a:rPr>
                        <a:t>8</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10">
                          <a:latin typeface="Arial"/>
                          <a:cs typeface="Arial"/>
                        </a:rPr>
                        <a:t>COMEB</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4775" algn="ctr">
                        <a:lnSpc>
                          <a:spcPct val="100000"/>
                        </a:lnSpc>
                        <a:spcBef>
                          <a:spcPts val="30"/>
                        </a:spcBef>
                      </a:pPr>
                      <a:r>
                        <a:rPr sz="700" spc="-10">
                          <a:latin typeface="Arial"/>
                          <a:cs typeface="Arial"/>
                        </a:rPr>
                        <a:t>COMEB</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8"/>
                  </a:ext>
                </a:extLst>
              </a:tr>
              <a:tr h="126345">
                <a:tc>
                  <a:txBody>
                    <a:bodyPr/>
                    <a:lstStyle/>
                    <a:p>
                      <a:pPr marL="42545" algn="ctr">
                        <a:lnSpc>
                          <a:spcPct val="100000"/>
                        </a:lnSpc>
                        <a:spcBef>
                          <a:spcPts val="30"/>
                        </a:spcBef>
                      </a:pPr>
                      <a:r>
                        <a:rPr sz="700" spc="-50">
                          <a:latin typeface="Arial"/>
                          <a:cs typeface="Arial"/>
                        </a:rPr>
                        <a:t>9</a:t>
                      </a:r>
                      <a:endParaRPr sz="700">
                        <a:latin typeface="Arial"/>
                        <a:cs typeface="Arial"/>
                      </a:endParaRPr>
                    </a:p>
                  </a:txBody>
                  <a:tcPr marL="0" marR="0" marT="2362"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0"/>
                        </a:spcBef>
                      </a:pPr>
                      <a:r>
                        <a:rPr sz="700" spc="-40">
                          <a:latin typeface="Arial"/>
                          <a:cs typeface="Arial"/>
                        </a:rPr>
                        <a:t>United</a:t>
                      </a:r>
                      <a:r>
                        <a:rPr sz="700" spc="-45">
                          <a:latin typeface="Arial"/>
                          <a:cs typeface="Arial"/>
                        </a:rPr>
                        <a:t> </a:t>
                      </a:r>
                      <a:r>
                        <a:rPr sz="700" spc="-70">
                          <a:latin typeface="Arial"/>
                          <a:cs typeface="Arial"/>
                        </a:rPr>
                        <a:t>Kingdom</a:t>
                      </a:r>
                      <a:r>
                        <a:rPr sz="700" spc="-50">
                          <a:latin typeface="Arial"/>
                          <a:cs typeface="Arial"/>
                        </a:rPr>
                        <a:t> </a:t>
                      </a:r>
                      <a:r>
                        <a:rPr sz="700" spc="-95">
                          <a:latin typeface="Arial"/>
                          <a:cs typeface="Arial"/>
                        </a:rPr>
                        <a:t>Research</a:t>
                      </a:r>
                      <a:r>
                        <a:rPr sz="700" spc="-20">
                          <a:latin typeface="Arial"/>
                          <a:cs typeface="Arial"/>
                        </a:rPr>
                        <a:t> </a:t>
                      </a:r>
                      <a:r>
                        <a:rPr sz="700" spc="-60">
                          <a:latin typeface="Arial"/>
                          <a:cs typeface="Arial"/>
                        </a:rPr>
                        <a:t>and</a:t>
                      </a:r>
                      <a:r>
                        <a:rPr sz="700" spc="-45">
                          <a:latin typeface="Arial"/>
                          <a:cs typeface="Arial"/>
                        </a:rPr>
                        <a:t> </a:t>
                      </a:r>
                      <a:r>
                        <a:rPr sz="700" spc="-10">
                          <a:latin typeface="Arial"/>
                          <a:cs typeface="Arial"/>
                        </a:rPr>
                        <a:t>Innovation</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tc>
                  <a:txBody>
                    <a:bodyPr/>
                    <a:lstStyle/>
                    <a:p>
                      <a:pPr marR="104775" algn="ctr">
                        <a:lnSpc>
                          <a:spcPct val="100000"/>
                        </a:lnSpc>
                        <a:spcBef>
                          <a:spcPts val="30"/>
                        </a:spcBef>
                      </a:pPr>
                      <a:r>
                        <a:rPr sz="700" spc="-20">
                          <a:latin typeface="Arial"/>
                          <a:cs typeface="Arial"/>
                        </a:rPr>
                        <a:t>UKRI</a:t>
                      </a:r>
                      <a:endParaRPr sz="700">
                        <a:latin typeface="Arial"/>
                        <a:cs typeface="Arial"/>
                      </a:endParaRPr>
                    </a:p>
                  </a:txBody>
                  <a:tcPr marL="0" marR="0" marT="2362"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9"/>
                  </a:ext>
                </a:extLst>
              </a:tr>
              <a:tr h="126345">
                <a:tc>
                  <a:txBody>
                    <a:bodyPr/>
                    <a:lstStyle/>
                    <a:p>
                      <a:pPr marL="44450" algn="ctr">
                        <a:lnSpc>
                          <a:spcPct val="100000"/>
                        </a:lnSpc>
                        <a:spcBef>
                          <a:spcPts val="35"/>
                        </a:spcBef>
                      </a:pPr>
                      <a:r>
                        <a:rPr sz="700" spc="-25">
                          <a:latin typeface="Arial"/>
                          <a:cs typeface="Arial"/>
                        </a:rPr>
                        <a:t>10</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70" dirty="0">
                          <a:latin typeface="Arial"/>
                          <a:cs typeface="Arial"/>
                        </a:rPr>
                        <a:t>Consiglio</a:t>
                      </a:r>
                      <a:r>
                        <a:rPr sz="700" spc="-5" dirty="0">
                          <a:latin typeface="Arial"/>
                          <a:cs typeface="Arial"/>
                        </a:rPr>
                        <a:t> </a:t>
                      </a:r>
                      <a:r>
                        <a:rPr sz="700" spc="-65" dirty="0">
                          <a:latin typeface="Arial"/>
                          <a:cs typeface="Arial"/>
                        </a:rPr>
                        <a:t>Nazionale</a:t>
                      </a:r>
                      <a:r>
                        <a:rPr sz="700" spc="-25" dirty="0">
                          <a:latin typeface="Arial"/>
                          <a:cs typeface="Arial"/>
                        </a:rPr>
                        <a:t> </a:t>
                      </a:r>
                      <a:r>
                        <a:rPr sz="700" spc="-35" dirty="0" err="1">
                          <a:latin typeface="Arial"/>
                          <a:cs typeface="Arial"/>
                        </a:rPr>
                        <a:t>delle</a:t>
                      </a:r>
                      <a:r>
                        <a:rPr sz="700" spc="-25" dirty="0">
                          <a:latin typeface="Arial"/>
                          <a:cs typeface="Arial"/>
                        </a:rPr>
                        <a:t> </a:t>
                      </a:r>
                      <a:r>
                        <a:rPr sz="700" spc="-10" dirty="0">
                          <a:latin typeface="Arial"/>
                          <a:cs typeface="Arial"/>
                        </a:rPr>
                        <a:t>Ricerche</a:t>
                      </a:r>
                      <a:endParaRPr sz="700" dirty="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3505" algn="ctr">
                        <a:lnSpc>
                          <a:spcPct val="100000"/>
                        </a:lnSpc>
                        <a:spcBef>
                          <a:spcPts val="35"/>
                        </a:spcBef>
                      </a:pPr>
                      <a:r>
                        <a:rPr sz="700" spc="-25">
                          <a:latin typeface="Arial"/>
                          <a:cs typeface="Arial"/>
                        </a:rPr>
                        <a:t>CNR</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0"/>
                  </a:ext>
                </a:extLst>
              </a:tr>
              <a:tr h="117056">
                <a:tc>
                  <a:txBody>
                    <a:bodyPr/>
                    <a:lstStyle/>
                    <a:p>
                      <a:pPr marL="44450" algn="ctr">
                        <a:lnSpc>
                          <a:spcPct val="100000"/>
                        </a:lnSpc>
                        <a:spcBef>
                          <a:spcPts val="35"/>
                        </a:spcBef>
                      </a:pPr>
                      <a:r>
                        <a:rPr sz="700" spc="-25">
                          <a:latin typeface="Arial"/>
                          <a:cs typeface="Arial"/>
                        </a:rPr>
                        <a:t>11</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83820">
                        <a:lnSpc>
                          <a:spcPct val="100000"/>
                        </a:lnSpc>
                        <a:spcBef>
                          <a:spcPts val="35"/>
                        </a:spcBef>
                      </a:pPr>
                      <a:r>
                        <a:rPr sz="700" spc="-65">
                          <a:latin typeface="Arial"/>
                          <a:cs typeface="Arial"/>
                        </a:rPr>
                        <a:t>Extreme</a:t>
                      </a:r>
                      <a:r>
                        <a:rPr sz="700" spc="-5">
                          <a:latin typeface="Arial"/>
                          <a:cs typeface="Arial"/>
                        </a:rPr>
                        <a:t> </a:t>
                      </a:r>
                      <a:r>
                        <a:rPr sz="700" spc="-55">
                          <a:latin typeface="Arial"/>
                          <a:cs typeface="Arial"/>
                        </a:rPr>
                        <a:t>Light</a:t>
                      </a:r>
                      <a:r>
                        <a:rPr sz="700" spc="-15">
                          <a:latin typeface="Arial"/>
                          <a:cs typeface="Arial"/>
                        </a:rPr>
                        <a:t> </a:t>
                      </a:r>
                      <a:r>
                        <a:rPr sz="700" spc="-40">
                          <a:latin typeface="Arial"/>
                          <a:cs typeface="Arial"/>
                        </a:rPr>
                        <a:t>Infrastructure</a:t>
                      </a:r>
                      <a:r>
                        <a:rPr sz="700" spc="-30">
                          <a:latin typeface="Arial"/>
                          <a:cs typeface="Arial"/>
                        </a:rPr>
                        <a:t> </a:t>
                      </a:r>
                      <a:r>
                        <a:rPr sz="700" spc="-20">
                          <a:latin typeface="Arial"/>
                          <a:cs typeface="Arial"/>
                        </a:rPr>
                        <a:t>ERIC</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2870" algn="ctr">
                        <a:lnSpc>
                          <a:spcPct val="100000"/>
                        </a:lnSpc>
                        <a:spcBef>
                          <a:spcPts val="35"/>
                        </a:spcBef>
                      </a:pPr>
                      <a:r>
                        <a:rPr sz="700" spc="-120">
                          <a:latin typeface="Arial"/>
                          <a:cs typeface="Arial"/>
                        </a:rPr>
                        <a:t>ELI-</a:t>
                      </a:r>
                      <a:r>
                        <a:rPr sz="700" spc="-20">
                          <a:latin typeface="Arial"/>
                          <a:cs typeface="Arial"/>
                        </a:rPr>
                        <a:t>ERIC</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1"/>
                  </a:ext>
                </a:extLst>
              </a:tr>
              <a:tr h="126345">
                <a:tc>
                  <a:txBody>
                    <a:bodyPr/>
                    <a:lstStyle/>
                    <a:p>
                      <a:pPr marL="44450" algn="ctr">
                        <a:lnSpc>
                          <a:spcPct val="100000"/>
                        </a:lnSpc>
                        <a:spcBef>
                          <a:spcPts val="35"/>
                        </a:spcBef>
                      </a:pPr>
                      <a:r>
                        <a:rPr sz="700" spc="-25">
                          <a:latin typeface="Arial"/>
                          <a:cs typeface="Arial"/>
                        </a:rPr>
                        <a:t>12</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65">
                          <a:latin typeface="Arial"/>
                          <a:cs typeface="Arial"/>
                        </a:rPr>
                        <a:t>Centre</a:t>
                      </a:r>
                      <a:r>
                        <a:rPr sz="700" spc="-40">
                          <a:latin typeface="Arial"/>
                          <a:cs typeface="Arial"/>
                        </a:rPr>
                        <a:t> </a:t>
                      </a:r>
                      <a:r>
                        <a:rPr sz="700" spc="-45">
                          <a:latin typeface="Arial"/>
                          <a:cs typeface="Arial"/>
                        </a:rPr>
                        <a:t>National</a:t>
                      </a:r>
                      <a:r>
                        <a:rPr sz="700" spc="-55">
                          <a:latin typeface="Arial"/>
                          <a:cs typeface="Arial"/>
                        </a:rPr>
                        <a:t> </a:t>
                      </a:r>
                      <a:r>
                        <a:rPr sz="700" spc="-50">
                          <a:latin typeface="Arial"/>
                          <a:cs typeface="Arial"/>
                        </a:rPr>
                        <a:t>de</a:t>
                      </a:r>
                      <a:r>
                        <a:rPr sz="700" spc="-25">
                          <a:latin typeface="Arial"/>
                          <a:cs typeface="Arial"/>
                        </a:rPr>
                        <a:t> </a:t>
                      </a:r>
                      <a:r>
                        <a:rPr sz="700" spc="-50">
                          <a:latin typeface="Arial"/>
                          <a:cs typeface="Arial"/>
                        </a:rPr>
                        <a:t>la</a:t>
                      </a:r>
                      <a:r>
                        <a:rPr sz="700" spc="-15">
                          <a:latin typeface="Arial"/>
                          <a:cs typeface="Arial"/>
                        </a:rPr>
                        <a:t> </a:t>
                      </a:r>
                      <a:r>
                        <a:rPr sz="700" spc="-85">
                          <a:latin typeface="Arial"/>
                          <a:cs typeface="Arial"/>
                        </a:rPr>
                        <a:t>Recherche</a:t>
                      </a:r>
                      <a:r>
                        <a:rPr sz="700" spc="-25">
                          <a:latin typeface="Arial"/>
                          <a:cs typeface="Arial"/>
                        </a:rPr>
                        <a:t> </a:t>
                      </a:r>
                      <a:r>
                        <a:rPr sz="700" spc="-50">
                          <a:latin typeface="Arial"/>
                          <a:cs typeface="Arial"/>
                        </a:rPr>
                        <a:t>Scientifique</a:t>
                      </a:r>
                      <a:r>
                        <a:rPr sz="700" spc="-55">
                          <a:latin typeface="Arial"/>
                          <a:cs typeface="Arial"/>
                        </a:rPr>
                        <a:t> </a:t>
                      </a:r>
                      <a:r>
                        <a:rPr sz="700" spc="-20">
                          <a:latin typeface="Arial"/>
                          <a:cs typeface="Arial"/>
                        </a:rPr>
                        <a:t>CNRS</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5"/>
                        </a:spcBef>
                      </a:pPr>
                      <a:r>
                        <a:rPr sz="700" spc="-20">
                          <a:latin typeface="Arial"/>
                          <a:cs typeface="Arial"/>
                        </a:rPr>
                        <a:t>CNRS</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2"/>
                  </a:ext>
                </a:extLst>
              </a:tr>
              <a:tr h="126345">
                <a:tc>
                  <a:txBody>
                    <a:bodyPr/>
                    <a:lstStyle/>
                    <a:p>
                      <a:pPr marL="44450" algn="ctr">
                        <a:lnSpc>
                          <a:spcPct val="100000"/>
                        </a:lnSpc>
                        <a:spcBef>
                          <a:spcPts val="35"/>
                        </a:spcBef>
                      </a:pPr>
                      <a:r>
                        <a:rPr sz="700" spc="-25">
                          <a:latin typeface="Arial"/>
                          <a:cs typeface="Arial"/>
                        </a:rPr>
                        <a:t>13</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90">
                          <a:latin typeface="Arial"/>
                          <a:cs typeface="Arial"/>
                        </a:rPr>
                        <a:t>Thales</a:t>
                      </a:r>
                      <a:r>
                        <a:rPr sz="700" spc="-50">
                          <a:latin typeface="Arial"/>
                          <a:cs typeface="Arial"/>
                        </a:rPr>
                        <a:t> </a:t>
                      </a:r>
                      <a:r>
                        <a:rPr sz="700" spc="-180">
                          <a:latin typeface="Arial"/>
                          <a:cs typeface="Arial"/>
                        </a:rPr>
                        <a:t>LAS</a:t>
                      </a:r>
                      <a:r>
                        <a:rPr sz="700" spc="-40">
                          <a:latin typeface="Arial"/>
                          <a:cs typeface="Arial"/>
                        </a:rPr>
                        <a:t> </a:t>
                      </a:r>
                      <a:r>
                        <a:rPr sz="700" spc="-85">
                          <a:latin typeface="Arial"/>
                          <a:cs typeface="Arial"/>
                        </a:rPr>
                        <a:t>France</a:t>
                      </a:r>
                      <a:r>
                        <a:rPr sz="700" spc="-40">
                          <a:latin typeface="Arial"/>
                          <a:cs typeface="Arial"/>
                        </a:rPr>
                        <a:t> </a:t>
                      </a:r>
                      <a:r>
                        <a:rPr sz="700" spc="-25">
                          <a:latin typeface="Arial"/>
                          <a:cs typeface="Arial"/>
                        </a:rPr>
                        <a:t>SAS</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5"/>
                        </a:spcBef>
                      </a:pPr>
                      <a:r>
                        <a:rPr sz="700" spc="-85">
                          <a:latin typeface="Arial"/>
                          <a:cs typeface="Arial"/>
                        </a:rPr>
                        <a:t>Th-</a:t>
                      </a:r>
                      <a:r>
                        <a:rPr sz="700" spc="-25">
                          <a:latin typeface="Arial"/>
                          <a:cs typeface="Arial"/>
                        </a:rPr>
                        <a:t>LAS</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3"/>
                  </a:ext>
                </a:extLst>
              </a:tr>
              <a:tr h="117056">
                <a:tc>
                  <a:txBody>
                    <a:bodyPr/>
                    <a:lstStyle/>
                    <a:p>
                      <a:pPr marL="44450" algn="ctr">
                        <a:lnSpc>
                          <a:spcPct val="100000"/>
                        </a:lnSpc>
                        <a:spcBef>
                          <a:spcPts val="35"/>
                        </a:spcBef>
                      </a:pPr>
                      <a:r>
                        <a:rPr sz="700" spc="-25">
                          <a:latin typeface="Arial"/>
                          <a:cs typeface="Arial"/>
                        </a:rPr>
                        <a:t>14</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10">
                          <a:latin typeface="Arial"/>
                          <a:cs typeface="Arial"/>
                        </a:rPr>
                        <a:t>Amplitude</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6045" algn="ctr">
                        <a:lnSpc>
                          <a:spcPct val="100000"/>
                        </a:lnSpc>
                        <a:spcBef>
                          <a:spcPts val="35"/>
                        </a:spcBef>
                      </a:pPr>
                      <a:r>
                        <a:rPr sz="700" spc="-10">
                          <a:latin typeface="Arial"/>
                          <a:cs typeface="Arial"/>
                        </a:rPr>
                        <a:t>Amplitude</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4"/>
                  </a:ext>
                </a:extLst>
              </a:tr>
              <a:tr h="126345">
                <a:tc>
                  <a:txBody>
                    <a:bodyPr/>
                    <a:lstStyle/>
                    <a:p>
                      <a:pPr marL="44450" algn="ctr">
                        <a:lnSpc>
                          <a:spcPct val="100000"/>
                        </a:lnSpc>
                        <a:spcBef>
                          <a:spcPts val="35"/>
                        </a:spcBef>
                      </a:pPr>
                      <a:r>
                        <a:rPr sz="700" spc="-25">
                          <a:latin typeface="Arial"/>
                          <a:cs typeface="Arial"/>
                        </a:rPr>
                        <a:t>15</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60">
                          <a:latin typeface="Arial"/>
                          <a:cs typeface="Arial"/>
                        </a:rPr>
                        <a:t>Centro</a:t>
                      </a:r>
                      <a:r>
                        <a:rPr sz="700" spc="-65">
                          <a:latin typeface="Arial"/>
                          <a:cs typeface="Arial"/>
                        </a:rPr>
                        <a:t> </a:t>
                      </a:r>
                      <a:r>
                        <a:rPr sz="700" spc="-50">
                          <a:latin typeface="Arial"/>
                          <a:cs typeface="Arial"/>
                        </a:rPr>
                        <a:t>de</a:t>
                      </a:r>
                      <a:r>
                        <a:rPr sz="700" spc="-55">
                          <a:latin typeface="Arial"/>
                          <a:cs typeface="Arial"/>
                        </a:rPr>
                        <a:t> </a:t>
                      </a:r>
                      <a:r>
                        <a:rPr sz="700" spc="-210">
                          <a:latin typeface="Arial"/>
                          <a:cs typeface="Arial"/>
                        </a:rPr>
                        <a:t>LÁSERES</a:t>
                      </a:r>
                      <a:r>
                        <a:rPr sz="700" spc="-35">
                          <a:latin typeface="Arial"/>
                          <a:cs typeface="Arial"/>
                        </a:rPr>
                        <a:t> </a:t>
                      </a:r>
                      <a:r>
                        <a:rPr sz="700" spc="-10">
                          <a:latin typeface="Arial"/>
                          <a:cs typeface="Arial"/>
                        </a:rPr>
                        <a:t>Pulsados</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4775" algn="ctr">
                        <a:lnSpc>
                          <a:spcPct val="100000"/>
                        </a:lnSpc>
                        <a:spcBef>
                          <a:spcPts val="35"/>
                        </a:spcBef>
                      </a:pPr>
                      <a:r>
                        <a:rPr sz="700" spc="-20">
                          <a:latin typeface="Arial"/>
                          <a:cs typeface="Arial"/>
                        </a:rPr>
                        <a:t>CLPU</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5"/>
                  </a:ext>
                </a:extLst>
              </a:tr>
              <a:tr h="256151">
                <a:tc>
                  <a:txBody>
                    <a:bodyPr/>
                    <a:lstStyle/>
                    <a:p>
                      <a:pPr marL="44450" algn="ctr">
                        <a:lnSpc>
                          <a:spcPct val="100000"/>
                        </a:lnSpc>
                        <a:spcBef>
                          <a:spcPts val="350"/>
                        </a:spcBef>
                      </a:pPr>
                      <a:r>
                        <a:rPr sz="700" spc="-25">
                          <a:latin typeface="Arial"/>
                          <a:cs typeface="Arial"/>
                        </a:rPr>
                        <a:t>16</a:t>
                      </a:r>
                      <a:endParaRPr sz="700">
                        <a:latin typeface="Arial"/>
                        <a:cs typeface="Arial"/>
                      </a:endParaRPr>
                    </a:p>
                  </a:txBody>
                  <a:tcPr marL="0" marR="0" marT="27551"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0"/>
                        </a:spcBef>
                      </a:pPr>
                      <a:r>
                        <a:rPr sz="700" spc="-65">
                          <a:latin typeface="Arial"/>
                          <a:cs typeface="Arial"/>
                        </a:rPr>
                        <a:t>Ferdinand-</a:t>
                      </a:r>
                      <a:r>
                        <a:rPr sz="700" spc="-75">
                          <a:latin typeface="Arial"/>
                          <a:cs typeface="Arial"/>
                        </a:rPr>
                        <a:t>Braun-</a:t>
                      </a:r>
                      <a:r>
                        <a:rPr sz="700" spc="-10">
                          <a:latin typeface="Arial"/>
                          <a:cs typeface="Arial"/>
                        </a:rPr>
                        <a:t>Institut</a:t>
                      </a:r>
                      <a:r>
                        <a:rPr sz="700" spc="-35">
                          <a:latin typeface="Arial"/>
                          <a:cs typeface="Arial"/>
                        </a:rPr>
                        <a:t> </a:t>
                      </a:r>
                      <a:r>
                        <a:rPr sz="700" spc="-90">
                          <a:latin typeface="Arial"/>
                          <a:cs typeface="Arial"/>
                        </a:rPr>
                        <a:t>gGmbH,</a:t>
                      </a:r>
                      <a:r>
                        <a:rPr sz="700" spc="25">
                          <a:latin typeface="Arial"/>
                          <a:cs typeface="Arial"/>
                        </a:rPr>
                        <a:t> </a:t>
                      </a:r>
                      <a:r>
                        <a:rPr sz="700" spc="-65">
                          <a:latin typeface="Arial"/>
                          <a:cs typeface="Arial"/>
                        </a:rPr>
                        <a:t>Leibniz-</a:t>
                      </a:r>
                      <a:r>
                        <a:rPr sz="700" spc="-20">
                          <a:latin typeface="Arial"/>
                          <a:cs typeface="Arial"/>
                        </a:rPr>
                        <a:t>Institut</a:t>
                      </a:r>
                      <a:r>
                        <a:rPr sz="700" spc="-25">
                          <a:latin typeface="Arial"/>
                          <a:cs typeface="Arial"/>
                        </a:rPr>
                        <a:t> </a:t>
                      </a:r>
                      <a:r>
                        <a:rPr sz="700">
                          <a:latin typeface="Arial"/>
                          <a:cs typeface="Arial"/>
                        </a:rPr>
                        <a:t>für </a:t>
                      </a:r>
                      <a:r>
                        <a:rPr sz="700" spc="-10">
                          <a:latin typeface="Arial"/>
                          <a:cs typeface="Arial"/>
                        </a:rPr>
                        <a:t>Hoechstfrequenztechnik</a:t>
                      </a:r>
                      <a:endParaRPr sz="700">
                        <a:latin typeface="Arial"/>
                        <a:cs typeface="Arial"/>
                      </a:endParaRPr>
                    </a:p>
                  </a:txBody>
                  <a:tcPr marL="0" marR="0" marT="27551" marB="0">
                    <a:lnT w="12700">
                      <a:solidFill>
                        <a:srgbClr val="FFFFFF"/>
                      </a:solidFill>
                      <a:prstDash val="solid"/>
                    </a:lnT>
                    <a:lnB w="12700">
                      <a:solidFill>
                        <a:srgbClr val="FFFFFF"/>
                      </a:solidFill>
                      <a:prstDash val="solid"/>
                    </a:lnB>
                    <a:solidFill>
                      <a:srgbClr val="E9EBF5"/>
                    </a:solidFill>
                  </a:tcPr>
                </a:tc>
                <a:tc>
                  <a:txBody>
                    <a:bodyPr/>
                    <a:lstStyle/>
                    <a:p>
                      <a:pPr marR="102870" algn="ctr">
                        <a:lnSpc>
                          <a:spcPct val="100000"/>
                        </a:lnSpc>
                        <a:spcBef>
                          <a:spcPts val="350"/>
                        </a:spcBef>
                      </a:pPr>
                      <a:r>
                        <a:rPr sz="700" spc="-25">
                          <a:latin typeface="Arial"/>
                          <a:cs typeface="Arial"/>
                        </a:rPr>
                        <a:t>FBH</a:t>
                      </a:r>
                      <a:endParaRPr sz="700">
                        <a:latin typeface="Arial"/>
                        <a:cs typeface="Arial"/>
                      </a:endParaRPr>
                    </a:p>
                  </a:txBody>
                  <a:tcPr marL="0" marR="0" marT="27551"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6"/>
                  </a:ext>
                </a:extLst>
              </a:tr>
              <a:tr h="256151">
                <a:tc>
                  <a:txBody>
                    <a:bodyPr/>
                    <a:lstStyle/>
                    <a:p>
                      <a:pPr marL="44450" algn="ctr">
                        <a:lnSpc>
                          <a:spcPct val="100000"/>
                        </a:lnSpc>
                        <a:spcBef>
                          <a:spcPts val="350"/>
                        </a:spcBef>
                      </a:pPr>
                      <a:r>
                        <a:rPr sz="700" spc="-25">
                          <a:latin typeface="Arial"/>
                          <a:cs typeface="Arial"/>
                        </a:rPr>
                        <a:t>17</a:t>
                      </a:r>
                      <a:endParaRPr sz="700">
                        <a:latin typeface="Arial"/>
                        <a:cs typeface="Arial"/>
                      </a:endParaRPr>
                    </a:p>
                  </a:txBody>
                  <a:tcPr marL="0" marR="0" marT="27551"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0"/>
                        </a:spcBef>
                      </a:pPr>
                      <a:r>
                        <a:rPr sz="700" spc="-85" dirty="0" err="1">
                          <a:latin typeface="Arial"/>
                          <a:cs typeface="Arial"/>
                        </a:rPr>
                        <a:t>Associacao</a:t>
                      </a:r>
                      <a:r>
                        <a:rPr sz="700" spc="5" dirty="0">
                          <a:latin typeface="Arial"/>
                          <a:cs typeface="Arial"/>
                        </a:rPr>
                        <a:t> </a:t>
                      </a:r>
                      <a:r>
                        <a:rPr sz="700" spc="-35" dirty="0">
                          <a:latin typeface="Arial"/>
                          <a:cs typeface="Arial"/>
                        </a:rPr>
                        <a:t>do</a:t>
                      </a:r>
                      <a:r>
                        <a:rPr sz="700" spc="-40" dirty="0">
                          <a:latin typeface="Arial"/>
                          <a:cs typeface="Arial"/>
                        </a:rPr>
                        <a:t> </a:t>
                      </a:r>
                      <a:r>
                        <a:rPr sz="700" spc="-10" dirty="0" err="1">
                          <a:latin typeface="Arial"/>
                          <a:cs typeface="Arial"/>
                        </a:rPr>
                        <a:t>instituto</a:t>
                      </a:r>
                      <a:r>
                        <a:rPr sz="700" spc="-65" dirty="0">
                          <a:latin typeface="Arial"/>
                          <a:cs typeface="Arial"/>
                        </a:rPr>
                        <a:t> </a:t>
                      </a:r>
                      <a:r>
                        <a:rPr sz="700" spc="-40" dirty="0">
                          <a:latin typeface="Arial"/>
                          <a:cs typeface="Arial"/>
                        </a:rPr>
                        <a:t>superior</a:t>
                      </a:r>
                      <a:r>
                        <a:rPr sz="700" spc="-70" dirty="0">
                          <a:latin typeface="Arial"/>
                          <a:cs typeface="Arial"/>
                        </a:rPr>
                        <a:t> </a:t>
                      </a:r>
                      <a:r>
                        <a:rPr sz="700" spc="-90" dirty="0" err="1">
                          <a:latin typeface="Arial"/>
                          <a:cs typeface="Arial"/>
                        </a:rPr>
                        <a:t>Tecnico</a:t>
                      </a:r>
                      <a:r>
                        <a:rPr sz="700" spc="-15" dirty="0">
                          <a:latin typeface="Arial"/>
                          <a:cs typeface="Arial"/>
                        </a:rPr>
                        <a:t> </a:t>
                      </a:r>
                      <a:r>
                        <a:rPr sz="700" spc="-65" dirty="0">
                          <a:latin typeface="Arial"/>
                          <a:cs typeface="Arial"/>
                        </a:rPr>
                        <a:t>para</a:t>
                      </a:r>
                      <a:r>
                        <a:rPr sz="700" spc="-60" dirty="0">
                          <a:latin typeface="Arial"/>
                          <a:cs typeface="Arial"/>
                        </a:rPr>
                        <a:t> </a:t>
                      </a:r>
                      <a:r>
                        <a:rPr sz="700" spc="-100" dirty="0">
                          <a:latin typeface="Arial"/>
                          <a:cs typeface="Arial"/>
                        </a:rPr>
                        <a:t>a</a:t>
                      </a:r>
                      <a:r>
                        <a:rPr sz="700" spc="-25" dirty="0">
                          <a:latin typeface="Arial"/>
                          <a:cs typeface="Arial"/>
                        </a:rPr>
                        <a:t> </a:t>
                      </a:r>
                      <a:r>
                        <a:rPr sz="700" spc="-70" dirty="0" err="1">
                          <a:latin typeface="Arial"/>
                          <a:cs typeface="Arial"/>
                        </a:rPr>
                        <a:t>Investigacao</a:t>
                      </a:r>
                      <a:r>
                        <a:rPr sz="700" spc="-30" dirty="0">
                          <a:latin typeface="Arial"/>
                          <a:cs typeface="Arial"/>
                        </a:rPr>
                        <a:t> </a:t>
                      </a:r>
                      <a:r>
                        <a:rPr sz="700" spc="-75" dirty="0">
                          <a:latin typeface="Arial"/>
                          <a:cs typeface="Arial"/>
                        </a:rPr>
                        <a:t>e</a:t>
                      </a:r>
                      <a:r>
                        <a:rPr sz="700" spc="-40" dirty="0">
                          <a:latin typeface="Arial"/>
                          <a:cs typeface="Arial"/>
                        </a:rPr>
                        <a:t> </a:t>
                      </a:r>
                      <a:r>
                        <a:rPr sz="700" spc="-10" dirty="0" err="1">
                          <a:latin typeface="Arial"/>
                          <a:cs typeface="Arial"/>
                        </a:rPr>
                        <a:t>Desenvolvimento</a:t>
                      </a:r>
                      <a:endParaRPr sz="700" dirty="0">
                        <a:latin typeface="Arial"/>
                        <a:cs typeface="Arial"/>
                      </a:endParaRPr>
                    </a:p>
                  </a:txBody>
                  <a:tcPr marL="0" marR="0" marT="27551"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50"/>
                        </a:spcBef>
                      </a:pPr>
                      <a:r>
                        <a:rPr sz="700" spc="-25">
                          <a:latin typeface="Arial"/>
                          <a:cs typeface="Arial"/>
                        </a:rPr>
                        <a:t>IST</a:t>
                      </a:r>
                      <a:endParaRPr sz="700">
                        <a:latin typeface="Arial"/>
                        <a:cs typeface="Arial"/>
                      </a:endParaRPr>
                    </a:p>
                  </a:txBody>
                  <a:tcPr marL="0" marR="0" marT="27551"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7"/>
                  </a:ext>
                </a:extLst>
              </a:tr>
              <a:tr h="126345">
                <a:tc>
                  <a:txBody>
                    <a:bodyPr/>
                    <a:lstStyle/>
                    <a:p>
                      <a:pPr marL="44450" algn="ctr">
                        <a:lnSpc>
                          <a:spcPct val="100000"/>
                        </a:lnSpc>
                        <a:spcBef>
                          <a:spcPts val="35"/>
                        </a:spcBef>
                      </a:pPr>
                      <a:r>
                        <a:rPr sz="700" spc="-25">
                          <a:latin typeface="Arial"/>
                          <a:cs typeface="Arial"/>
                        </a:rPr>
                        <a:t>18</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50">
                          <a:latin typeface="Arial"/>
                          <a:cs typeface="Arial"/>
                        </a:rPr>
                        <a:t>Università</a:t>
                      </a:r>
                      <a:r>
                        <a:rPr sz="700" spc="-45">
                          <a:latin typeface="Arial"/>
                          <a:cs typeface="Arial"/>
                        </a:rPr>
                        <a:t> degli</a:t>
                      </a:r>
                      <a:r>
                        <a:rPr sz="700" spc="-60">
                          <a:latin typeface="Arial"/>
                          <a:cs typeface="Arial"/>
                        </a:rPr>
                        <a:t> </a:t>
                      </a:r>
                      <a:r>
                        <a:rPr sz="700" spc="-55">
                          <a:latin typeface="Arial"/>
                          <a:cs typeface="Arial"/>
                        </a:rPr>
                        <a:t>Studi</a:t>
                      </a:r>
                      <a:r>
                        <a:rPr sz="700" spc="-65">
                          <a:latin typeface="Arial"/>
                          <a:cs typeface="Arial"/>
                        </a:rPr>
                        <a:t> </a:t>
                      </a:r>
                      <a:r>
                        <a:rPr sz="700" spc="-10">
                          <a:latin typeface="Arial"/>
                          <a:cs typeface="Arial"/>
                        </a:rPr>
                        <a:t>di</a:t>
                      </a:r>
                      <a:r>
                        <a:rPr sz="700" spc="-45">
                          <a:latin typeface="Arial"/>
                          <a:cs typeface="Arial"/>
                        </a:rPr>
                        <a:t> </a:t>
                      </a:r>
                      <a:r>
                        <a:rPr sz="700" spc="-110">
                          <a:latin typeface="Arial"/>
                          <a:cs typeface="Arial"/>
                        </a:rPr>
                        <a:t>Roma</a:t>
                      </a:r>
                      <a:r>
                        <a:rPr sz="700" spc="-15">
                          <a:latin typeface="Arial"/>
                          <a:cs typeface="Arial"/>
                        </a:rPr>
                        <a:t> </a:t>
                      </a:r>
                      <a:r>
                        <a:rPr sz="700" spc="-130">
                          <a:latin typeface="Arial"/>
                          <a:cs typeface="Arial"/>
                        </a:rPr>
                        <a:t>La</a:t>
                      </a:r>
                      <a:r>
                        <a:rPr sz="700" spc="-45">
                          <a:latin typeface="Arial"/>
                          <a:cs typeface="Arial"/>
                        </a:rPr>
                        <a:t> </a:t>
                      </a:r>
                      <a:r>
                        <a:rPr sz="700" spc="-10">
                          <a:latin typeface="Arial"/>
                          <a:cs typeface="Arial"/>
                        </a:rPr>
                        <a:t>Sapienza</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35"/>
                        </a:spcBef>
                      </a:pPr>
                      <a:r>
                        <a:rPr sz="700" spc="-20">
                          <a:latin typeface="Arial"/>
                          <a:cs typeface="Arial"/>
                        </a:rPr>
                        <a:t>USAP</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8"/>
                  </a:ext>
                </a:extLst>
              </a:tr>
              <a:tr h="126345">
                <a:tc>
                  <a:txBody>
                    <a:bodyPr/>
                    <a:lstStyle/>
                    <a:p>
                      <a:pPr marL="44450" algn="ctr">
                        <a:lnSpc>
                          <a:spcPct val="100000"/>
                        </a:lnSpc>
                        <a:spcBef>
                          <a:spcPts val="35"/>
                        </a:spcBef>
                      </a:pPr>
                      <a:r>
                        <a:rPr sz="700" spc="-25">
                          <a:latin typeface="Arial"/>
                          <a:cs typeface="Arial"/>
                        </a:rPr>
                        <a:t>19</a:t>
                      </a:r>
                      <a:endParaRPr sz="700">
                        <a:latin typeface="Arial"/>
                        <a:cs typeface="Arial"/>
                      </a:endParaRPr>
                    </a:p>
                  </a:txBody>
                  <a:tcPr marL="0" marR="0" marT="2756"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35"/>
                        </a:spcBef>
                      </a:pPr>
                      <a:r>
                        <a:rPr sz="700" spc="-50">
                          <a:latin typeface="Arial"/>
                          <a:cs typeface="Arial"/>
                        </a:rPr>
                        <a:t>Heinrich-</a:t>
                      </a:r>
                      <a:r>
                        <a:rPr sz="700" spc="-65">
                          <a:latin typeface="Arial"/>
                          <a:cs typeface="Arial"/>
                        </a:rPr>
                        <a:t>Heine-</a:t>
                      </a:r>
                      <a:r>
                        <a:rPr sz="700" spc="-45">
                          <a:latin typeface="Arial"/>
                          <a:cs typeface="Arial"/>
                        </a:rPr>
                        <a:t>Universitaet</a:t>
                      </a:r>
                      <a:r>
                        <a:rPr sz="700" spc="125">
                          <a:latin typeface="Arial"/>
                          <a:cs typeface="Arial"/>
                        </a:rPr>
                        <a:t> </a:t>
                      </a:r>
                      <a:r>
                        <a:rPr sz="700" spc="-10">
                          <a:latin typeface="Arial"/>
                          <a:cs typeface="Arial"/>
                        </a:rPr>
                        <a:t>Duesseldorf</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tc>
                  <a:txBody>
                    <a:bodyPr/>
                    <a:lstStyle/>
                    <a:p>
                      <a:pPr marR="103505" algn="ctr">
                        <a:lnSpc>
                          <a:spcPct val="100000"/>
                        </a:lnSpc>
                        <a:spcBef>
                          <a:spcPts val="35"/>
                        </a:spcBef>
                      </a:pPr>
                      <a:r>
                        <a:rPr sz="700" spc="-20">
                          <a:latin typeface="Arial"/>
                          <a:cs typeface="Arial"/>
                        </a:rPr>
                        <a:t>UDUS</a:t>
                      </a:r>
                      <a:endParaRPr sz="700">
                        <a:latin typeface="Arial"/>
                        <a:cs typeface="Arial"/>
                      </a:endParaRPr>
                    </a:p>
                  </a:txBody>
                  <a:tcPr marL="0" marR="0" marT="2756"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9"/>
                  </a:ext>
                </a:extLst>
              </a:tr>
              <a:tr h="126345">
                <a:tc>
                  <a:txBody>
                    <a:bodyPr/>
                    <a:lstStyle/>
                    <a:p>
                      <a:pPr marL="44450" algn="ctr">
                        <a:lnSpc>
                          <a:spcPct val="100000"/>
                        </a:lnSpc>
                        <a:spcBef>
                          <a:spcPts val="40"/>
                        </a:spcBef>
                      </a:pPr>
                      <a:r>
                        <a:rPr sz="700" spc="-25">
                          <a:latin typeface="Arial"/>
                          <a:cs typeface="Arial"/>
                        </a:rPr>
                        <a:t>20</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75">
                          <a:latin typeface="Arial"/>
                          <a:cs typeface="Arial"/>
                        </a:rPr>
                        <a:t>Deutsches</a:t>
                      </a:r>
                      <a:r>
                        <a:rPr sz="700" spc="10">
                          <a:latin typeface="Arial"/>
                          <a:cs typeface="Arial"/>
                        </a:rPr>
                        <a:t> </a:t>
                      </a:r>
                      <a:r>
                        <a:rPr sz="700" spc="-50">
                          <a:latin typeface="Arial"/>
                          <a:cs typeface="Arial"/>
                        </a:rPr>
                        <a:t>Elektronen-</a:t>
                      </a:r>
                      <a:r>
                        <a:rPr sz="700" spc="-60">
                          <a:latin typeface="Arial"/>
                          <a:cs typeface="Arial"/>
                        </a:rPr>
                        <a:t>Synchrotron</a:t>
                      </a:r>
                      <a:r>
                        <a:rPr sz="700" spc="-30">
                          <a:latin typeface="Arial"/>
                          <a:cs typeface="Arial"/>
                        </a:rPr>
                        <a:t> </a:t>
                      </a:r>
                      <a:r>
                        <a:rPr sz="700" spc="-20">
                          <a:latin typeface="Arial"/>
                          <a:cs typeface="Arial"/>
                        </a:rPr>
                        <a:t>DESY</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4139" algn="ctr">
                        <a:lnSpc>
                          <a:spcPct val="100000"/>
                        </a:lnSpc>
                        <a:spcBef>
                          <a:spcPts val="40"/>
                        </a:spcBef>
                      </a:pPr>
                      <a:r>
                        <a:rPr sz="700" spc="-20">
                          <a:latin typeface="Arial"/>
                          <a:cs typeface="Arial"/>
                        </a:rPr>
                        <a:t>DESY</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0"/>
                  </a:ext>
                </a:extLst>
              </a:tr>
              <a:tr h="126345">
                <a:tc>
                  <a:txBody>
                    <a:bodyPr/>
                    <a:lstStyle/>
                    <a:p>
                      <a:pPr marL="44450" algn="ctr">
                        <a:lnSpc>
                          <a:spcPct val="100000"/>
                        </a:lnSpc>
                        <a:spcBef>
                          <a:spcPts val="40"/>
                        </a:spcBef>
                      </a:pPr>
                      <a:r>
                        <a:rPr sz="700" spc="-25">
                          <a:latin typeface="Arial"/>
                          <a:cs typeface="Arial"/>
                        </a:rPr>
                        <a:t>21</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90">
                          <a:latin typeface="Arial"/>
                          <a:cs typeface="Arial"/>
                        </a:rPr>
                        <a:t>The</a:t>
                      </a:r>
                      <a:r>
                        <a:rPr sz="700" spc="-55">
                          <a:latin typeface="Arial"/>
                          <a:cs typeface="Arial"/>
                        </a:rPr>
                        <a:t> </a:t>
                      </a:r>
                      <a:r>
                        <a:rPr sz="700" spc="-70">
                          <a:latin typeface="Arial"/>
                          <a:cs typeface="Arial"/>
                        </a:rPr>
                        <a:t>Chancellor,</a:t>
                      </a:r>
                      <a:r>
                        <a:rPr sz="700" spc="-55">
                          <a:latin typeface="Arial"/>
                          <a:cs typeface="Arial"/>
                        </a:rPr>
                        <a:t> </a:t>
                      </a:r>
                      <a:r>
                        <a:rPr sz="700" spc="-60">
                          <a:latin typeface="Arial"/>
                          <a:cs typeface="Arial"/>
                        </a:rPr>
                        <a:t>Masters</a:t>
                      </a:r>
                      <a:r>
                        <a:rPr sz="700" spc="-55">
                          <a:latin typeface="Arial"/>
                          <a:cs typeface="Arial"/>
                        </a:rPr>
                        <a:t> </a:t>
                      </a:r>
                      <a:r>
                        <a:rPr sz="700" spc="-60">
                          <a:latin typeface="Arial"/>
                          <a:cs typeface="Arial"/>
                        </a:rPr>
                        <a:t>and</a:t>
                      </a:r>
                      <a:r>
                        <a:rPr sz="700" spc="-65">
                          <a:latin typeface="Arial"/>
                          <a:cs typeface="Arial"/>
                        </a:rPr>
                        <a:t> </a:t>
                      </a:r>
                      <a:r>
                        <a:rPr sz="700" spc="-85">
                          <a:latin typeface="Arial"/>
                          <a:cs typeface="Arial"/>
                        </a:rPr>
                        <a:t>Scholars</a:t>
                      </a:r>
                      <a:r>
                        <a:rPr sz="700" spc="-40">
                          <a:latin typeface="Arial"/>
                          <a:cs typeface="Arial"/>
                        </a:rPr>
                        <a:t> </a:t>
                      </a:r>
                      <a:r>
                        <a:rPr sz="700">
                          <a:latin typeface="Arial"/>
                          <a:cs typeface="Arial"/>
                        </a:rPr>
                        <a:t>of</a:t>
                      </a:r>
                      <a:r>
                        <a:rPr sz="700" spc="-50">
                          <a:latin typeface="Arial"/>
                          <a:cs typeface="Arial"/>
                        </a:rPr>
                        <a:t> </a:t>
                      </a:r>
                      <a:r>
                        <a:rPr sz="700" spc="-20">
                          <a:latin typeface="Arial"/>
                          <a:cs typeface="Arial"/>
                        </a:rPr>
                        <a:t>the</a:t>
                      </a:r>
                      <a:r>
                        <a:rPr sz="700" spc="-65">
                          <a:latin typeface="Arial"/>
                          <a:cs typeface="Arial"/>
                        </a:rPr>
                        <a:t> </a:t>
                      </a:r>
                      <a:r>
                        <a:rPr sz="700" spc="-70">
                          <a:latin typeface="Arial"/>
                          <a:cs typeface="Arial"/>
                        </a:rPr>
                        <a:t>Univ.</a:t>
                      </a:r>
                      <a:r>
                        <a:rPr sz="700" spc="-55">
                          <a:latin typeface="Arial"/>
                          <a:cs typeface="Arial"/>
                        </a:rPr>
                        <a:t> </a:t>
                      </a:r>
                      <a:r>
                        <a:rPr sz="700">
                          <a:latin typeface="Arial"/>
                          <a:cs typeface="Arial"/>
                        </a:rPr>
                        <a:t>of</a:t>
                      </a:r>
                      <a:r>
                        <a:rPr sz="700" spc="-50">
                          <a:latin typeface="Arial"/>
                          <a:cs typeface="Arial"/>
                        </a:rPr>
                        <a:t> </a:t>
                      </a:r>
                      <a:r>
                        <a:rPr sz="700" spc="-10">
                          <a:latin typeface="Arial"/>
                          <a:cs typeface="Arial"/>
                        </a:rPr>
                        <a:t>Oxford</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5410" algn="ctr">
                        <a:lnSpc>
                          <a:spcPct val="100000"/>
                        </a:lnSpc>
                        <a:spcBef>
                          <a:spcPts val="40"/>
                        </a:spcBef>
                      </a:pPr>
                      <a:r>
                        <a:rPr sz="700" spc="-25">
                          <a:latin typeface="Arial"/>
                          <a:cs typeface="Arial"/>
                        </a:rPr>
                        <a:t>UOX</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1"/>
                  </a:ext>
                </a:extLst>
              </a:tr>
              <a:tr h="126345">
                <a:tc>
                  <a:txBody>
                    <a:bodyPr/>
                    <a:lstStyle/>
                    <a:p>
                      <a:pPr marL="44450" algn="ctr">
                        <a:lnSpc>
                          <a:spcPct val="100000"/>
                        </a:lnSpc>
                        <a:spcBef>
                          <a:spcPts val="40"/>
                        </a:spcBef>
                      </a:pPr>
                      <a:r>
                        <a:rPr sz="700" spc="-25">
                          <a:latin typeface="Arial"/>
                          <a:cs typeface="Arial"/>
                        </a:rPr>
                        <a:t>22</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60">
                          <a:latin typeface="Arial"/>
                          <a:cs typeface="Arial"/>
                        </a:rPr>
                        <a:t>Ludwig-</a:t>
                      </a:r>
                      <a:r>
                        <a:rPr sz="700" spc="-50">
                          <a:latin typeface="Arial"/>
                          <a:cs typeface="Arial"/>
                        </a:rPr>
                        <a:t>Maximilians-</a:t>
                      </a:r>
                      <a:r>
                        <a:rPr sz="700" spc="-45">
                          <a:latin typeface="Arial"/>
                          <a:cs typeface="Arial"/>
                        </a:rPr>
                        <a:t>Universitaet</a:t>
                      </a:r>
                      <a:r>
                        <a:rPr sz="700" spc="105">
                          <a:latin typeface="Arial"/>
                          <a:cs typeface="Arial"/>
                        </a:rPr>
                        <a:t> </a:t>
                      </a:r>
                      <a:r>
                        <a:rPr sz="700" spc="-10">
                          <a:latin typeface="Arial"/>
                          <a:cs typeface="Arial"/>
                        </a:rPr>
                        <a:t>Muenchen</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3505" algn="ctr">
                        <a:lnSpc>
                          <a:spcPct val="100000"/>
                        </a:lnSpc>
                        <a:spcBef>
                          <a:spcPts val="40"/>
                        </a:spcBef>
                      </a:pPr>
                      <a:r>
                        <a:rPr sz="700" spc="-25">
                          <a:latin typeface="Arial"/>
                          <a:cs typeface="Arial"/>
                        </a:rPr>
                        <a:t>LMU</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2"/>
                  </a:ext>
                </a:extLst>
              </a:tr>
              <a:tr h="126345">
                <a:tc>
                  <a:txBody>
                    <a:bodyPr/>
                    <a:lstStyle/>
                    <a:p>
                      <a:pPr marL="44450" algn="ctr">
                        <a:lnSpc>
                          <a:spcPct val="100000"/>
                        </a:lnSpc>
                        <a:spcBef>
                          <a:spcPts val="40"/>
                        </a:spcBef>
                      </a:pPr>
                      <a:r>
                        <a:rPr sz="700" spc="-25">
                          <a:latin typeface="Arial"/>
                          <a:cs typeface="Arial"/>
                        </a:rPr>
                        <a:t>23</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160">
                          <a:latin typeface="Arial"/>
                          <a:cs typeface="Arial"/>
                        </a:rPr>
                        <a:t>GSI</a:t>
                      </a:r>
                      <a:r>
                        <a:rPr sz="700" spc="-45">
                          <a:latin typeface="Arial"/>
                          <a:cs typeface="Arial"/>
                        </a:rPr>
                        <a:t> Helmholtz</a:t>
                      </a:r>
                      <a:r>
                        <a:rPr sz="700" spc="-50">
                          <a:latin typeface="Arial"/>
                          <a:cs typeface="Arial"/>
                        </a:rPr>
                        <a:t> </a:t>
                      </a:r>
                      <a:r>
                        <a:rPr sz="700" spc="-65">
                          <a:latin typeface="Arial"/>
                          <a:cs typeface="Arial"/>
                        </a:rPr>
                        <a:t>Centre</a:t>
                      </a:r>
                      <a:r>
                        <a:rPr sz="700" spc="-80">
                          <a:latin typeface="Arial"/>
                          <a:cs typeface="Arial"/>
                        </a:rPr>
                        <a:t> </a:t>
                      </a:r>
                      <a:r>
                        <a:rPr sz="700">
                          <a:latin typeface="Arial"/>
                          <a:cs typeface="Arial"/>
                        </a:rPr>
                        <a:t>for</a:t>
                      </a:r>
                      <a:r>
                        <a:rPr sz="700" spc="-50">
                          <a:latin typeface="Arial"/>
                          <a:cs typeface="Arial"/>
                        </a:rPr>
                        <a:t> </a:t>
                      </a:r>
                      <a:r>
                        <a:rPr sz="700" spc="-90">
                          <a:latin typeface="Arial"/>
                          <a:cs typeface="Arial"/>
                        </a:rPr>
                        <a:t>Heavy</a:t>
                      </a:r>
                      <a:r>
                        <a:rPr sz="700" spc="-45">
                          <a:latin typeface="Arial"/>
                          <a:cs typeface="Arial"/>
                        </a:rPr>
                        <a:t> </a:t>
                      </a:r>
                      <a:r>
                        <a:rPr sz="700" spc="-40">
                          <a:latin typeface="Arial"/>
                          <a:cs typeface="Arial"/>
                        </a:rPr>
                        <a:t>Ion</a:t>
                      </a:r>
                      <a:r>
                        <a:rPr sz="700" spc="-45">
                          <a:latin typeface="Arial"/>
                          <a:cs typeface="Arial"/>
                        </a:rPr>
                        <a:t> </a:t>
                      </a:r>
                      <a:r>
                        <a:rPr sz="700" spc="-10">
                          <a:latin typeface="Arial"/>
                          <a:cs typeface="Arial"/>
                        </a:rPr>
                        <a:t>Research</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2870" algn="ctr">
                        <a:lnSpc>
                          <a:spcPct val="100000"/>
                        </a:lnSpc>
                        <a:spcBef>
                          <a:spcPts val="40"/>
                        </a:spcBef>
                      </a:pPr>
                      <a:r>
                        <a:rPr sz="700" spc="-25">
                          <a:latin typeface="Arial"/>
                          <a:cs typeface="Arial"/>
                        </a:rPr>
                        <a:t>GSI</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3"/>
                  </a:ext>
                </a:extLst>
              </a:tr>
              <a:tr h="126345">
                <a:tc>
                  <a:txBody>
                    <a:bodyPr/>
                    <a:lstStyle/>
                    <a:p>
                      <a:pPr marL="44450" algn="ctr">
                        <a:lnSpc>
                          <a:spcPct val="100000"/>
                        </a:lnSpc>
                        <a:spcBef>
                          <a:spcPts val="40"/>
                        </a:spcBef>
                      </a:pPr>
                      <a:r>
                        <a:rPr sz="700" spc="-25">
                          <a:latin typeface="Arial"/>
                          <a:cs typeface="Arial"/>
                        </a:rPr>
                        <a:t>24</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50">
                          <a:latin typeface="Arial"/>
                          <a:cs typeface="Arial"/>
                        </a:rPr>
                        <a:t>Università</a:t>
                      </a:r>
                      <a:r>
                        <a:rPr sz="700" spc="-45">
                          <a:latin typeface="Arial"/>
                          <a:cs typeface="Arial"/>
                        </a:rPr>
                        <a:t> degli</a:t>
                      </a:r>
                      <a:r>
                        <a:rPr sz="700" spc="-50">
                          <a:latin typeface="Arial"/>
                          <a:cs typeface="Arial"/>
                        </a:rPr>
                        <a:t> </a:t>
                      </a:r>
                      <a:r>
                        <a:rPr sz="700" spc="-55">
                          <a:latin typeface="Arial"/>
                          <a:cs typeface="Arial"/>
                        </a:rPr>
                        <a:t>Studi</a:t>
                      </a:r>
                      <a:r>
                        <a:rPr sz="700" spc="-70">
                          <a:latin typeface="Arial"/>
                          <a:cs typeface="Arial"/>
                        </a:rPr>
                        <a:t> </a:t>
                      </a:r>
                      <a:r>
                        <a:rPr sz="700" spc="-10">
                          <a:latin typeface="Arial"/>
                          <a:cs typeface="Arial"/>
                        </a:rPr>
                        <a:t>di</a:t>
                      </a:r>
                      <a:r>
                        <a:rPr sz="700" spc="-40">
                          <a:latin typeface="Arial"/>
                          <a:cs typeface="Arial"/>
                        </a:rPr>
                        <a:t> </a:t>
                      </a:r>
                      <a:r>
                        <a:rPr sz="700" spc="-114">
                          <a:latin typeface="Arial"/>
                          <a:cs typeface="Arial"/>
                        </a:rPr>
                        <a:t>Roma</a:t>
                      </a:r>
                      <a:r>
                        <a:rPr sz="700" spc="-20">
                          <a:latin typeface="Arial"/>
                          <a:cs typeface="Arial"/>
                        </a:rPr>
                        <a:t> </a:t>
                      </a:r>
                      <a:r>
                        <a:rPr sz="700" spc="-95">
                          <a:latin typeface="Arial"/>
                          <a:cs typeface="Arial"/>
                        </a:rPr>
                        <a:t>Tor</a:t>
                      </a:r>
                      <a:r>
                        <a:rPr sz="700" spc="-45">
                          <a:latin typeface="Arial"/>
                          <a:cs typeface="Arial"/>
                        </a:rPr>
                        <a:t> </a:t>
                      </a:r>
                      <a:r>
                        <a:rPr sz="700" spc="-10">
                          <a:latin typeface="Arial"/>
                          <a:cs typeface="Arial"/>
                        </a:rPr>
                        <a:t>Vergata</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2870" algn="ctr">
                        <a:lnSpc>
                          <a:spcPct val="100000"/>
                        </a:lnSpc>
                        <a:spcBef>
                          <a:spcPts val="40"/>
                        </a:spcBef>
                      </a:pPr>
                      <a:r>
                        <a:rPr sz="700" spc="-20">
                          <a:latin typeface="Arial"/>
                          <a:cs typeface="Arial"/>
                        </a:rPr>
                        <a:t>UTOR</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4"/>
                  </a:ext>
                </a:extLst>
              </a:tr>
              <a:tr h="231749">
                <a:tc>
                  <a:txBody>
                    <a:bodyPr/>
                    <a:lstStyle/>
                    <a:p>
                      <a:pPr marL="44450" algn="ctr">
                        <a:lnSpc>
                          <a:spcPct val="100000"/>
                        </a:lnSpc>
                        <a:spcBef>
                          <a:spcPts val="40"/>
                        </a:spcBef>
                      </a:pPr>
                      <a:r>
                        <a:rPr sz="700" spc="-25">
                          <a:latin typeface="Arial"/>
                          <a:cs typeface="Arial"/>
                        </a:rPr>
                        <a:t>25</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10">
                          <a:latin typeface="Arial"/>
                          <a:cs typeface="Arial"/>
                        </a:rPr>
                        <a:t>SourceLAB</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3505" algn="ctr">
                        <a:lnSpc>
                          <a:spcPct val="100000"/>
                        </a:lnSpc>
                        <a:spcBef>
                          <a:spcPts val="40"/>
                        </a:spcBef>
                      </a:pPr>
                      <a:r>
                        <a:rPr sz="700" spc="-10">
                          <a:latin typeface="Arial"/>
                          <a:cs typeface="Arial"/>
                        </a:rPr>
                        <a:t>SourceLAB</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5"/>
                  </a:ext>
                </a:extLst>
              </a:tr>
              <a:tr h="126345">
                <a:tc>
                  <a:txBody>
                    <a:bodyPr/>
                    <a:lstStyle/>
                    <a:p>
                      <a:pPr marL="44450" algn="ctr">
                        <a:lnSpc>
                          <a:spcPct val="100000"/>
                        </a:lnSpc>
                        <a:spcBef>
                          <a:spcPts val="40"/>
                        </a:spcBef>
                      </a:pPr>
                      <a:r>
                        <a:rPr sz="700" spc="-25">
                          <a:latin typeface="Arial"/>
                          <a:cs typeface="Arial"/>
                        </a:rPr>
                        <a:t>26</a:t>
                      </a:r>
                      <a:endParaRPr sz="700">
                        <a:latin typeface="Arial"/>
                        <a:cs typeface="Arial"/>
                      </a:endParaRPr>
                    </a:p>
                  </a:txBody>
                  <a:tcPr marL="0" marR="0" marT="3149" marB="0">
                    <a:lnL w="12700">
                      <a:solidFill>
                        <a:srgbClr val="FFFFFF"/>
                      </a:solidFill>
                      <a:prstDash val="solid"/>
                    </a:lnL>
                    <a:lnT w="12700">
                      <a:solidFill>
                        <a:srgbClr val="FFFFFF"/>
                      </a:solidFill>
                      <a:prstDash val="solid"/>
                    </a:lnT>
                    <a:lnB w="12700">
                      <a:solidFill>
                        <a:srgbClr val="FFFFFF"/>
                      </a:solidFill>
                      <a:prstDash val="solid"/>
                    </a:lnB>
                    <a:solidFill>
                      <a:srgbClr val="E9EBF5"/>
                    </a:solidFill>
                  </a:tcPr>
                </a:tc>
                <a:tc>
                  <a:txBody>
                    <a:bodyPr/>
                    <a:lstStyle/>
                    <a:p>
                      <a:pPr marL="48260">
                        <a:lnSpc>
                          <a:spcPct val="100000"/>
                        </a:lnSpc>
                        <a:spcBef>
                          <a:spcPts val="40"/>
                        </a:spcBef>
                      </a:pPr>
                      <a:r>
                        <a:rPr sz="700" spc="-85">
                          <a:latin typeface="Arial"/>
                          <a:cs typeface="Arial"/>
                        </a:rPr>
                        <a:t>Paul</a:t>
                      </a:r>
                      <a:r>
                        <a:rPr sz="700" spc="-30">
                          <a:latin typeface="Arial"/>
                          <a:cs typeface="Arial"/>
                        </a:rPr>
                        <a:t> </a:t>
                      </a:r>
                      <a:r>
                        <a:rPr sz="700" spc="-70">
                          <a:latin typeface="Arial"/>
                          <a:cs typeface="Arial"/>
                        </a:rPr>
                        <a:t>Scherrer</a:t>
                      </a:r>
                      <a:r>
                        <a:rPr sz="700" spc="-45">
                          <a:latin typeface="Arial"/>
                          <a:cs typeface="Arial"/>
                        </a:rPr>
                        <a:t> </a:t>
                      </a:r>
                      <a:r>
                        <a:rPr sz="700" spc="-10">
                          <a:latin typeface="Arial"/>
                          <a:cs typeface="Arial"/>
                        </a:rPr>
                        <a:t>Institut</a:t>
                      </a:r>
                      <a:r>
                        <a:rPr sz="700" spc="-35">
                          <a:latin typeface="Arial"/>
                          <a:cs typeface="Arial"/>
                        </a:rPr>
                        <a:t> </a:t>
                      </a:r>
                      <a:r>
                        <a:rPr sz="700" b="1" spc="-105">
                          <a:solidFill>
                            <a:srgbClr val="C00000"/>
                          </a:solidFill>
                          <a:latin typeface="Arial"/>
                          <a:cs typeface="Arial"/>
                        </a:rPr>
                        <a:t>(Associated</a:t>
                      </a:r>
                      <a:r>
                        <a:rPr sz="700" b="1" spc="-40">
                          <a:solidFill>
                            <a:srgbClr val="C00000"/>
                          </a:solidFill>
                          <a:latin typeface="Arial"/>
                          <a:cs typeface="Arial"/>
                        </a:rPr>
                        <a:t> </a:t>
                      </a:r>
                      <a:r>
                        <a:rPr sz="700" b="1" spc="-10">
                          <a:solidFill>
                            <a:srgbClr val="C00000"/>
                          </a:solidFill>
                          <a:latin typeface="Arial"/>
                          <a:cs typeface="Arial"/>
                        </a:rPr>
                        <a:t>partner)</a:t>
                      </a:r>
                      <a:endParaRPr sz="70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tc>
                  <a:txBody>
                    <a:bodyPr/>
                    <a:lstStyle/>
                    <a:p>
                      <a:pPr marR="104775" algn="ctr">
                        <a:lnSpc>
                          <a:spcPct val="100000"/>
                        </a:lnSpc>
                        <a:spcBef>
                          <a:spcPts val="40"/>
                        </a:spcBef>
                      </a:pPr>
                      <a:r>
                        <a:rPr sz="700" spc="-25" dirty="0">
                          <a:latin typeface="Arial"/>
                          <a:cs typeface="Arial"/>
                        </a:rPr>
                        <a:t>PSI</a:t>
                      </a:r>
                      <a:endParaRPr sz="700" dirty="0">
                        <a:latin typeface="Arial"/>
                        <a:cs typeface="Arial"/>
                      </a:endParaRPr>
                    </a:p>
                  </a:txBody>
                  <a:tcPr marL="0" marR="0" marT="3149" marB="0">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26"/>
                  </a:ext>
                </a:extLst>
              </a:tr>
            </a:tbl>
          </a:graphicData>
        </a:graphic>
      </p:graphicFrame>
      <p:graphicFrame>
        <p:nvGraphicFramePr>
          <p:cNvPr id="8" name="Table 7">
            <a:extLst>
              <a:ext uri="{FF2B5EF4-FFF2-40B4-BE49-F238E27FC236}">
                <a16:creationId xmlns:a16="http://schemas.microsoft.com/office/drawing/2014/main" id="{3AEA9AC7-65F6-B8D2-9BD9-39BE752EBA85}"/>
              </a:ext>
            </a:extLst>
          </p:cNvPr>
          <p:cNvGraphicFramePr>
            <a:graphicFrameLocks noGrp="1"/>
          </p:cNvGraphicFramePr>
          <p:nvPr/>
        </p:nvGraphicFramePr>
        <p:xfrm>
          <a:off x="197515" y="838459"/>
          <a:ext cx="3057060" cy="4030755"/>
        </p:xfrm>
        <a:graphic>
          <a:graphicData uri="http://schemas.openxmlformats.org/drawingml/2006/table">
            <a:tbl>
              <a:tblPr/>
              <a:tblGrid>
                <a:gridCol w="352886">
                  <a:extLst>
                    <a:ext uri="{9D8B030D-6E8A-4147-A177-3AD203B41FA5}">
                      <a16:colId xmlns:a16="http://schemas.microsoft.com/office/drawing/2014/main" val="1137983457"/>
                    </a:ext>
                  </a:extLst>
                </a:gridCol>
                <a:gridCol w="2107859">
                  <a:extLst>
                    <a:ext uri="{9D8B030D-6E8A-4147-A177-3AD203B41FA5}">
                      <a16:colId xmlns:a16="http://schemas.microsoft.com/office/drawing/2014/main" val="32904696"/>
                    </a:ext>
                  </a:extLst>
                </a:gridCol>
                <a:gridCol w="596315">
                  <a:extLst>
                    <a:ext uri="{9D8B030D-6E8A-4147-A177-3AD203B41FA5}">
                      <a16:colId xmlns:a16="http://schemas.microsoft.com/office/drawing/2014/main" val="1537694739"/>
                    </a:ext>
                  </a:extLst>
                </a:gridCol>
              </a:tblGrid>
              <a:tr h="618591">
                <a:tc>
                  <a:txBody>
                    <a:bodyPr/>
                    <a:lstStyle/>
                    <a:p>
                      <a:pPr marL="21590" algn="ctr" rtl="0" fontAlgn="ctr">
                        <a:spcBef>
                          <a:spcPts val="600"/>
                        </a:spcBef>
                        <a:spcAft>
                          <a:spcPts val="600"/>
                        </a:spcAft>
                      </a:pPr>
                      <a:r>
                        <a:rPr lang="en-GB" sz="800" b="1" i="0" u="none" strike="noStrike">
                          <a:solidFill>
                            <a:srgbClr val="000000"/>
                          </a:solidFill>
                          <a:effectLst/>
                          <a:latin typeface="Calibri" panose="020F0502020204030204" pitchFamily="34" charset="0"/>
                        </a:rPr>
                        <a:t>WP No.</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21590" algn="ctr" rtl="0" fontAlgn="ctr">
                        <a:spcBef>
                          <a:spcPts val="600"/>
                        </a:spcBef>
                        <a:spcAft>
                          <a:spcPts val="600"/>
                        </a:spcAft>
                      </a:pPr>
                      <a:r>
                        <a:rPr lang="en-GB" sz="800" b="1" i="0" u="none" strike="noStrike" dirty="0">
                          <a:solidFill>
                            <a:srgbClr val="000000"/>
                          </a:solidFill>
                          <a:effectLst/>
                          <a:latin typeface="Calibri" panose="020F0502020204030204" pitchFamily="34" charset="0"/>
                        </a:rPr>
                        <a:t>Work Package Title</a:t>
                      </a:r>
                      <a:endParaRPr lang="en-GB" sz="1300" dirty="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21590" algn="ctr" rtl="0" fontAlgn="ctr">
                        <a:spcBef>
                          <a:spcPts val="600"/>
                        </a:spcBef>
                        <a:spcAft>
                          <a:spcPts val="600"/>
                        </a:spcAft>
                      </a:pPr>
                      <a:r>
                        <a:rPr lang="en-GB" sz="800" b="1" i="0" u="none" strike="noStrike">
                          <a:solidFill>
                            <a:srgbClr val="000000"/>
                          </a:solidFill>
                          <a:effectLst/>
                          <a:latin typeface="Calibri" panose="020F0502020204030204" pitchFamily="34" charset="0"/>
                        </a:rPr>
                        <a:t>Lead Partic. Short Name</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73705067"/>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1</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Coordination and project management</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ELETTRA</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7834762"/>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2</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Scientific and industrial exploitation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ULIV</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044165"/>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3</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Plasma accelerator theory and simulations</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IST</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4299811"/>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4</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High repetition rate plasma structures</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INFN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54797549"/>
                  </a:ext>
                </a:extLst>
              </a:tr>
              <a:tr h="2894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5</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Plasma acceleration diagnostics and instrumentation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CNRS</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17320725"/>
                  </a:ext>
                </a:extLst>
              </a:tr>
              <a:tr h="283943">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6</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High efficiency RF generator</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Thales-MIS</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5415453"/>
                  </a:ext>
                </a:extLst>
              </a:tr>
              <a:tr h="283943">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7</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High repetition rate modulator</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Scandinova</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75089957"/>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8</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X-band RF Pulse Compressor (BOC)</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INFN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51350136"/>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9</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RF tests and validation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CERN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16770826"/>
                  </a:ext>
                </a:extLst>
              </a:tr>
              <a:tr h="2894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10</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High repetition rate high power </a:t>
                      </a:r>
                      <a:r>
                        <a:rPr lang="en-GB" sz="800" b="0" i="0" u="none" strike="noStrike" err="1">
                          <a:solidFill>
                            <a:srgbClr val="000000"/>
                          </a:solidFill>
                          <a:effectLst/>
                          <a:latin typeface="Calibri" panose="020F0502020204030204" pitchFamily="34" charset="0"/>
                        </a:rPr>
                        <a:t>Ti:Sa</a:t>
                      </a:r>
                      <a:r>
                        <a:rPr lang="en-GB" sz="800" b="0" i="0" u="none" strike="noStrike">
                          <a:solidFill>
                            <a:srgbClr val="000000"/>
                          </a:solidFill>
                          <a:effectLst/>
                          <a:latin typeface="Calibri" panose="020F0502020204030204" pitchFamily="34" charset="0"/>
                        </a:rPr>
                        <a:t> amplifier module</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UKRI</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239544941"/>
                  </a:ext>
                </a:extLst>
              </a:tr>
              <a:tr h="2894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11</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Efficient kHz laser driver modules for plasma acceleration</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CNR</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7210892"/>
                  </a:ext>
                </a:extLst>
              </a:tr>
              <a:tr h="1751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12</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High-rep rate pump sources for laser drivers</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ctr" rtl="0" fontAlgn="ctr">
                        <a:spcBef>
                          <a:spcPts val="0"/>
                        </a:spcBef>
                        <a:spcAft>
                          <a:spcPts val="0"/>
                        </a:spcAft>
                      </a:pPr>
                      <a:r>
                        <a:rPr lang="en-GB" sz="800" b="1" i="0" u="none" strike="noStrike" dirty="0">
                          <a:solidFill>
                            <a:srgbClr val="000000"/>
                          </a:solidFill>
                          <a:effectLst/>
                          <a:latin typeface="Calibri" panose="020F0502020204030204" pitchFamily="34" charset="0"/>
                        </a:rPr>
                        <a:t>ELI-ERIC</a:t>
                      </a:r>
                      <a:endParaRPr lang="en-GB" sz="1300" dirty="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77175215"/>
                  </a:ext>
                </a:extLst>
              </a:tr>
              <a:tr h="2894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13</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Prototype of high average power optical compressor</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ctr" rtl="0" fontAlgn="ctr">
                        <a:spcBef>
                          <a:spcPts val="0"/>
                        </a:spcBef>
                        <a:spcAft>
                          <a:spcPts val="0"/>
                        </a:spcAft>
                      </a:pPr>
                      <a:r>
                        <a:rPr lang="en-GB" sz="800" b="1" i="0" u="none" strike="noStrike">
                          <a:solidFill>
                            <a:srgbClr val="000000"/>
                          </a:solidFill>
                          <a:effectLst/>
                          <a:latin typeface="Calibri" panose="020F0502020204030204" pitchFamily="34" charset="0"/>
                        </a:rPr>
                        <a:t>Thales-LAS</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76702884"/>
                  </a:ext>
                </a:extLst>
              </a:tr>
              <a:tr h="289446">
                <a:tc>
                  <a:txBody>
                    <a:bodyPr/>
                    <a:lstStyle/>
                    <a:p>
                      <a:pPr marL="21590" algn="ctr" rtl="0" fontAlgn="ctr">
                        <a:spcBef>
                          <a:spcPts val="0"/>
                        </a:spcBef>
                        <a:spcAft>
                          <a:spcPts val="0"/>
                        </a:spcAft>
                      </a:pPr>
                      <a:r>
                        <a:rPr lang="en-IT" sz="800" b="0" i="0" u="none" strike="noStrike">
                          <a:solidFill>
                            <a:srgbClr val="000000"/>
                          </a:solidFill>
                          <a:effectLst/>
                          <a:latin typeface="Calibri" panose="020F0502020204030204" pitchFamily="34" charset="0"/>
                        </a:rPr>
                        <a:t>14</a:t>
                      </a:r>
                      <a:endParaRPr lang="en-IT"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just" rtl="0" fontAlgn="ctr">
                        <a:spcBef>
                          <a:spcPts val="0"/>
                        </a:spcBef>
                        <a:spcAft>
                          <a:spcPts val="0"/>
                        </a:spcAft>
                      </a:pPr>
                      <a:r>
                        <a:rPr lang="en-GB" sz="800" b="0" i="0" u="none" strike="noStrike">
                          <a:solidFill>
                            <a:srgbClr val="000000"/>
                          </a:solidFill>
                          <a:effectLst/>
                          <a:latin typeface="Calibri" panose="020F0502020204030204" pitchFamily="34" charset="0"/>
                        </a:rPr>
                        <a:t>Laser Driver System </a:t>
                      </a:r>
                      <a:r>
                        <a:rPr lang="en-GB" sz="800" b="0" i="0" u="none" strike="noStrike" err="1">
                          <a:solidFill>
                            <a:srgbClr val="000000"/>
                          </a:solidFill>
                          <a:effectLst/>
                          <a:latin typeface="Calibri" panose="020F0502020204030204" pitchFamily="34" charset="0"/>
                        </a:rPr>
                        <a:t>Architecture,transport</a:t>
                      </a:r>
                      <a:r>
                        <a:rPr lang="en-GB" sz="800" b="0" i="0" u="none" strike="noStrike">
                          <a:solidFill>
                            <a:srgbClr val="000000"/>
                          </a:solidFill>
                          <a:effectLst/>
                          <a:latin typeface="Calibri" panose="020F0502020204030204" pitchFamily="34" charset="0"/>
                        </a:rPr>
                        <a:t> and engineering</a:t>
                      </a:r>
                      <a:endParaRPr lang="en-GB" sz="130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21590" algn="ctr" rtl="0" fontAlgn="ctr">
                        <a:spcBef>
                          <a:spcPts val="0"/>
                        </a:spcBef>
                        <a:spcAft>
                          <a:spcPts val="0"/>
                        </a:spcAft>
                      </a:pPr>
                      <a:r>
                        <a:rPr lang="en-GB" sz="800" b="1" i="0" u="none" strike="noStrike" dirty="0">
                          <a:solidFill>
                            <a:srgbClr val="000000"/>
                          </a:solidFill>
                          <a:effectLst/>
                          <a:latin typeface="Calibri" panose="020F0502020204030204" pitchFamily="34" charset="0"/>
                        </a:rPr>
                        <a:t>CNRS</a:t>
                      </a:r>
                      <a:endParaRPr lang="en-GB" sz="1300" dirty="0">
                        <a:effectLst/>
                      </a:endParaRPr>
                    </a:p>
                  </a:txBody>
                  <a:tcPr marL="55313" marR="55313" marT="30423" marB="304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45902373"/>
                  </a:ext>
                </a:extLst>
              </a:tr>
            </a:tbl>
          </a:graphicData>
        </a:graphic>
      </p:graphicFrame>
      <p:sp>
        <p:nvSpPr>
          <p:cNvPr id="10" name="TextBox 2">
            <a:extLst>
              <a:ext uri="{FF2B5EF4-FFF2-40B4-BE49-F238E27FC236}">
                <a16:creationId xmlns:a16="http://schemas.microsoft.com/office/drawing/2014/main" id="{F2DD5636-7807-7F05-CCAF-53EB42C4B4A1}"/>
              </a:ext>
            </a:extLst>
          </p:cNvPr>
          <p:cNvSpPr txBox="1"/>
          <p:nvPr/>
        </p:nvSpPr>
        <p:spPr bwMode="auto">
          <a:xfrm rot="19860559">
            <a:off x="3240186" y="2587721"/>
            <a:ext cx="858633" cy="369332"/>
          </a:xfrm>
          <a:prstGeom prst="rect">
            <a:avLst/>
          </a:prstGeom>
          <a:solidFill>
            <a:srgbClr val="92D050"/>
          </a:solidFill>
          <a:ln>
            <a:noFill/>
          </a:ln>
        </p:spPr>
        <p:txBody>
          <a:bodyPr wrap="none" rtlCol="0">
            <a:spAutoFit/>
          </a:bodyPr>
          <a:lstStyle/>
          <a:p>
            <a:pPr defTabSz="342900" eaLnBrk="1" fontAlgn="auto" hangingPunct="1">
              <a:spcBef>
                <a:spcPts val="0"/>
              </a:spcBef>
              <a:spcAft>
                <a:spcPts val="0"/>
              </a:spcAft>
              <a:defRPr/>
            </a:pPr>
            <a:r>
              <a:rPr lang="it-IT" b="1" dirty="0">
                <a:solidFill>
                  <a:prstClr val="black"/>
                </a:solidFill>
                <a:latin typeface="Calibri"/>
                <a:cs typeface="Arial"/>
              </a:rPr>
              <a:t>X-band</a:t>
            </a:r>
            <a:endParaRPr sz="1350" dirty="0">
              <a:solidFill>
                <a:prstClr val="black"/>
              </a:solidFill>
              <a:latin typeface="Calibri"/>
              <a:cs typeface="Arial"/>
            </a:endParaRPr>
          </a:p>
        </p:txBody>
      </p:sp>
      <p:sp>
        <p:nvSpPr>
          <p:cNvPr id="15" name="TextBox 7">
            <a:extLst>
              <a:ext uri="{FF2B5EF4-FFF2-40B4-BE49-F238E27FC236}">
                <a16:creationId xmlns:a16="http://schemas.microsoft.com/office/drawing/2014/main" id="{7DFCA64B-A4B7-8B7A-B487-2FF215DB511F}"/>
              </a:ext>
            </a:extLst>
          </p:cNvPr>
          <p:cNvSpPr txBox="1"/>
          <p:nvPr/>
        </p:nvSpPr>
        <p:spPr bwMode="auto">
          <a:xfrm rot="19801172">
            <a:off x="3243488" y="3666150"/>
            <a:ext cx="773353" cy="369332"/>
          </a:xfrm>
          <a:prstGeom prst="rect">
            <a:avLst/>
          </a:prstGeom>
          <a:solidFill>
            <a:srgbClr val="FFC000"/>
          </a:solidFill>
          <a:ln>
            <a:noFill/>
          </a:ln>
        </p:spPr>
        <p:txBody>
          <a:bodyPr wrap="none" rtlCol="0">
            <a:spAutoFit/>
          </a:bodyPr>
          <a:lstStyle/>
          <a:p>
            <a:pPr defTabSz="342900" eaLnBrk="1" fontAlgn="auto" hangingPunct="1">
              <a:spcBef>
                <a:spcPts val="0"/>
              </a:spcBef>
              <a:spcAft>
                <a:spcPts val="0"/>
              </a:spcAft>
              <a:defRPr/>
            </a:pPr>
            <a:r>
              <a:rPr lang="it-IT" b="1" dirty="0" err="1">
                <a:solidFill>
                  <a:prstClr val="black"/>
                </a:solidFill>
                <a:latin typeface="Calibri"/>
                <a:cs typeface="Arial"/>
              </a:rPr>
              <a:t>Lasers</a:t>
            </a:r>
            <a:endParaRPr sz="1350" dirty="0">
              <a:solidFill>
                <a:prstClr val="black"/>
              </a:solidFill>
              <a:latin typeface="Calibri"/>
              <a:cs typeface="Arial"/>
            </a:endParaRPr>
          </a:p>
        </p:txBody>
      </p:sp>
      <p:sp>
        <p:nvSpPr>
          <p:cNvPr id="16" name="TextBox 9">
            <a:extLst>
              <a:ext uri="{FF2B5EF4-FFF2-40B4-BE49-F238E27FC236}">
                <a16:creationId xmlns:a16="http://schemas.microsoft.com/office/drawing/2014/main" id="{673E8CB0-F209-F1EF-88B8-3EA3D55A1818}"/>
              </a:ext>
            </a:extLst>
          </p:cNvPr>
          <p:cNvSpPr txBox="1"/>
          <p:nvPr/>
        </p:nvSpPr>
        <p:spPr bwMode="auto">
          <a:xfrm rot="19812992">
            <a:off x="3176992" y="1770426"/>
            <a:ext cx="870751" cy="369332"/>
          </a:xfrm>
          <a:prstGeom prst="rect">
            <a:avLst/>
          </a:prstGeom>
          <a:solidFill>
            <a:srgbClr val="FFFF00"/>
          </a:solidFill>
          <a:ln>
            <a:noFill/>
          </a:ln>
        </p:spPr>
        <p:txBody>
          <a:bodyPr wrap="none" rtlCol="0">
            <a:spAutoFit/>
          </a:bodyPr>
          <a:lstStyle/>
          <a:p>
            <a:pPr defTabSz="342900" eaLnBrk="1" fontAlgn="auto" hangingPunct="1">
              <a:spcBef>
                <a:spcPts val="0"/>
              </a:spcBef>
              <a:spcAft>
                <a:spcPts val="0"/>
              </a:spcAft>
              <a:defRPr/>
            </a:pPr>
            <a:r>
              <a:rPr lang="it-IT" b="1" dirty="0">
                <a:solidFill>
                  <a:prstClr val="black"/>
                </a:solidFill>
                <a:latin typeface="Calibri"/>
                <a:cs typeface="Arial"/>
              </a:rPr>
              <a:t>Plasma</a:t>
            </a:r>
            <a:endParaRPr sz="1350" dirty="0">
              <a:solidFill>
                <a:prstClr val="black"/>
              </a:solidFill>
              <a:latin typeface="Calibri"/>
              <a:cs typeface="Arial"/>
            </a:endParaRPr>
          </a:p>
        </p:txBody>
      </p:sp>
      <p:sp>
        <p:nvSpPr>
          <p:cNvPr id="17" name="object 2">
            <a:extLst>
              <a:ext uri="{FF2B5EF4-FFF2-40B4-BE49-F238E27FC236}">
                <a16:creationId xmlns:a16="http://schemas.microsoft.com/office/drawing/2014/main" id="{EE2098F2-79C3-D9D9-BAC0-92A9E36FDC47}"/>
              </a:ext>
            </a:extLst>
          </p:cNvPr>
          <p:cNvSpPr txBox="1"/>
          <p:nvPr/>
        </p:nvSpPr>
        <p:spPr>
          <a:xfrm>
            <a:off x="4119618" y="1008677"/>
            <a:ext cx="1580674" cy="632866"/>
          </a:xfrm>
          <a:prstGeom prst="rect">
            <a:avLst/>
          </a:prstGeom>
        </p:spPr>
        <p:txBody>
          <a:bodyPr vert="horz" wrap="square" lIns="0" tIns="9525" rIns="0" bIns="0" rtlCol="0">
            <a:spAutoFit/>
          </a:bodyPr>
          <a:lstStyle/>
          <a:p>
            <a:pPr algn="ctr" defTabSz="685698" eaLnBrk="1" fontAlgn="auto" hangingPunct="1">
              <a:spcBef>
                <a:spcPts val="75"/>
              </a:spcBef>
              <a:spcAft>
                <a:spcPts val="0"/>
              </a:spcAft>
              <a:defRPr/>
            </a:pPr>
            <a:r>
              <a:rPr sz="1350" dirty="0">
                <a:solidFill>
                  <a:srgbClr val="FF0000"/>
                </a:solidFill>
                <a:latin typeface="Arial"/>
                <a:cs typeface="Arial"/>
              </a:rPr>
              <a:t>25</a:t>
            </a:r>
            <a:r>
              <a:rPr sz="1350" spc="-8" dirty="0">
                <a:solidFill>
                  <a:srgbClr val="FF0000"/>
                </a:solidFill>
                <a:latin typeface="Arial"/>
                <a:cs typeface="Arial"/>
              </a:rPr>
              <a:t> Members</a:t>
            </a:r>
            <a:endParaRPr sz="1350" dirty="0">
              <a:solidFill>
                <a:srgbClr val="FF0000"/>
              </a:solidFill>
              <a:latin typeface="Arial"/>
              <a:cs typeface="Arial"/>
            </a:endParaRPr>
          </a:p>
          <a:p>
            <a:pPr algn="ctr" defTabSz="685698" eaLnBrk="1" fontAlgn="auto" hangingPunct="1">
              <a:spcBef>
                <a:spcPts val="0"/>
              </a:spcBef>
              <a:spcAft>
                <a:spcPts val="0"/>
              </a:spcAft>
              <a:defRPr/>
            </a:pPr>
            <a:r>
              <a:rPr sz="1350" spc="-38" dirty="0">
                <a:solidFill>
                  <a:srgbClr val="FF0000"/>
                </a:solidFill>
                <a:latin typeface="Arial"/>
                <a:cs typeface="Arial"/>
              </a:rPr>
              <a:t>+</a:t>
            </a:r>
            <a:endParaRPr sz="1350" dirty="0">
              <a:solidFill>
                <a:srgbClr val="FF0000"/>
              </a:solidFill>
              <a:latin typeface="Arial"/>
              <a:cs typeface="Arial"/>
            </a:endParaRPr>
          </a:p>
          <a:p>
            <a:pPr algn="ctr" defTabSz="685698" eaLnBrk="1" fontAlgn="auto" hangingPunct="1">
              <a:spcBef>
                <a:spcPts val="0"/>
              </a:spcBef>
              <a:spcAft>
                <a:spcPts val="0"/>
              </a:spcAft>
              <a:defRPr/>
            </a:pPr>
            <a:r>
              <a:rPr sz="1350" dirty="0">
                <a:solidFill>
                  <a:srgbClr val="FF0000"/>
                </a:solidFill>
                <a:latin typeface="Arial"/>
                <a:cs typeface="Arial"/>
              </a:rPr>
              <a:t>1</a:t>
            </a:r>
            <a:r>
              <a:rPr sz="1350" spc="-94" dirty="0">
                <a:solidFill>
                  <a:srgbClr val="FF0000"/>
                </a:solidFill>
                <a:latin typeface="Arial"/>
                <a:cs typeface="Arial"/>
              </a:rPr>
              <a:t> </a:t>
            </a:r>
            <a:r>
              <a:rPr sz="1350" dirty="0">
                <a:solidFill>
                  <a:srgbClr val="FF0000"/>
                </a:solidFill>
                <a:latin typeface="Arial"/>
                <a:cs typeface="Arial"/>
              </a:rPr>
              <a:t>Associated</a:t>
            </a:r>
            <a:r>
              <a:rPr sz="1350" spc="-30" dirty="0">
                <a:solidFill>
                  <a:srgbClr val="FF0000"/>
                </a:solidFill>
                <a:latin typeface="Arial"/>
                <a:cs typeface="Arial"/>
              </a:rPr>
              <a:t> </a:t>
            </a:r>
            <a:r>
              <a:rPr sz="1350" spc="-8" dirty="0">
                <a:solidFill>
                  <a:srgbClr val="FF0000"/>
                </a:solidFill>
                <a:latin typeface="Arial"/>
                <a:cs typeface="Arial"/>
              </a:rPr>
              <a:t>partner</a:t>
            </a:r>
            <a:endParaRPr sz="1350" dirty="0">
              <a:solidFill>
                <a:srgbClr val="FF0000"/>
              </a:solidFill>
              <a:latin typeface="Arial"/>
              <a:cs typeface="Arial"/>
            </a:endParaRPr>
          </a:p>
        </p:txBody>
      </p:sp>
      <p:sp>
        <p:nvSpPr>
          <p:cNvPr id="18" name="object 3">
            <a:extLst>
              <a:ext uri="{FF2B5EF4-FFF2-40B4-BE49-F238E27FC236}">
                <a16:creationId xmlns:a16="http://schemas.microsoft.com/office/drawing/2014/main" id="{C7BF8F6D-2F38-49FF-E0DA-FECF87924386}"/>
              </a:ext>
            </a:extLst>
          </p:cNvPr>
          <p:cNvSpPr txBox="1"/>
          <p:nvPr/>
        </p:nvSpPr>
        <p:spPr>
          <a:xfrm>
            <a:off x="3715292" y="1810081"/>
            <a:ext cx="2412999" cy="845873"/>
          </a:xfrm>
          <a:prstGeom prst="rect">
            <a:avLst/>
          </a:prstGeom>
        </p:spPr>
        <p:txBody>
          <a:bodyPr vert="horz" wrap="square" lIns="0" tIns="9525" rIns="0" bIns="0" rtlCol="0">
            <a:spAutoFit/>
          </a:bodyPr>
          <a:lstStyle/>
          <a:p>
            <a:pPr marL="9525" marR="3810" algn="ctr" defTabSz="685698" eaLnBrk="1" fontAlgn="auto" hangingPunct="1">
              <a:lnSpc>
                <a:spcPct val="116100"/>
              </a:lnSpc>
              <a:spcBef>
                <a:spcPts val="75"/>
              </a:spcBef>
              <a:spcAft>
                <a:spcPts val="0"/>
              </a:spcAft>
              <a:defRPr/>
            </a:pPr>
            <a:r>
              <a:rPr sz="1200" dirty="0">
                <a:solidFill>
                  <a:srgbClr val="4472C4"/>
                </a:solidFill>
                <a:latin typeface="Arial"/>
                <a:cs typeface="Arial"/>
              </a:rPr>
              <a:t>19</a:t>
            </a:r>
            <a:r>
              <a:rPr sz="1200" spc="-34" dirty="0">
                <a:solidFill>
                  <a:srgbClr val="4472C4"/>
                </a:solidFill>
                <a:latin typeface="Arial"/>
                <a:cs typeface="Arial"/>
              </a:rPr>
              <a:t> </a:t>
            </a:r>
            <a:r>
              <a:rPr sz="1200" dirty="0">
                <a:solidFill>
                  <a:srgbClr val="4472C4"/>
                </a:solidFill>
                <a:latin typeface="Arial"/>
                <a:cs typeface="Arial"/>
              </a:rPr>
              <a:t>Universities</a:t>
            </a:r>
            <a:r>
              <a:rPr sz="1200" spc="-4" dirty="0">
                <a:solidFill>
                  <a:srgbClr val="4472C4"/>
                </a:solidFill>
                <a:latin typeface="Arial"/>
                <a:cs typeface="Arial"/>
              </a:rPr>
              <a:t> </a:t>
            </a:r>
            <a:endParaRPr lang="en-US" sz="1200" spc="-4" dirty="0">
              <a:solidFill>
                <a:srgbClr val="4472C4"/>
              </a:solidFill>
              <a:latin typeface="Arial"/>
              <a:cs typeface="Arial"/>
            </a:endParaRPr>
          </a:p>
          <a:p>
            <a:pPr marL="9525" marR="3810" algn="ctr" defTabSz="685698" eaLnBrk="1" fontAlgn="auto" hangingPunct="1">
              <a:lnSpc>
                <a:spcPct val="116100"/>
              </a:lnSpc>
              <a:spcBef>
                <a:spcPts val="75"/>
              </a:spcBef>
              <a:spcAft>
                <a:spcPts val="0"/>
              </a:spcAft>
              <a:defRPr/>
            </a:pPr>
            <a:r>
              <a:rPr sz="1200" spc="-19" dirty="0">
                <a:solidFill>
                  <a:srgbClr val="4472C4"/>
                </a:solidFill>
                <a:latin typeface="Arial"/>
                <a:cs typeface="Arial"/>
              </a:rPr>
              <a:t>and </a:t>
            </a:r>
            <a:r>
              <a:rPr sz="1200" dirty="0">
                <a:solidFill>
                  <a:srgbClr val="4472C4"/>
                </a:solidFill>
                <a:latin typeface="Arial"/>
                <a:cs typeface="Arial"/>
              </a:rPr>
              <a:t>Scientific</a:t>
            </a:r>
            <a:r>
              <a:rPr sz="1200" spc="-11" dirty="0">
                <a:solidFill>
                  <a:srgbClr val="4472C4"/>
                </a:solidFill>
                <a:latin typeface="Arial"/>
                <a:cs typeface="Arial"/>
              </a:rPr>
              <a:t> </a:t>
            </a:r>
            <a:r>
              <a:rPr sz="1200" spc="-15" dirty="0">
                <a:solidFill>
                  <a:srgbClr val="4472C4"/>
                </a:solidFill>
                <a:latin typeface="Arial"/>
                <a:cs typeface="Arial"/>
              </a:rPr>
              <a:t>Labs.</a:t>
            </a:r>
            <a:endParaRPr sz="1200" dirty="0">
              <a:solidFill>
                <a:srgbClr val="4472C4"/>
              </a:solidFill>
              <a:latin typeface="Arial"/>
              <a:cs typeface="Arial"/>
            </a:endParaRPr>
          </a:p>
          <a:p>
            <a:pPr algn="ctr" defTabSz="685698" eaLnBrk="1" fontAlgn="auto" hangingPunct="1">
              <a:spcBef>
                <a:spcPts val="161"/>
              </a:spcBef>
              <a:spcAft>
                <a:spcPts val="0"/>
              </a:spcAft>
              <a:defRPr/>
            </a:pPr>
            <a:r>
              <a:rPr sz="1200" spc="-38" dirty="0">
                <a:solidFill>
                  <a:srgbClr val="4472C4"/>
                </a:solidFill>
                <a:latin typeface="Arial"/>
                <a:cs typeface="Arial"/>
              </a:rPr>
              <a:t>+</a:t>
            </a:r>
            <a:endParaRPr sz="1200" dirty="0">
              <a:solidFill>
                <a:srgbClr val="4472C4"/>
              </a:solidFill>
              <a:latin typeface="Arial"/>
              <a:cs typeface="Arial"/>
            </a:endParaRPr>
          </a:p>
          <a:p>
            <a:pPr algn="ctr" defTabSz="685698" eaLnBrk="1" fontAlgn="auto" hangingPunct="1">
              <a:spcBef>
                <a:spcPts val="0"/>
              </a:spcBef>
              <a:spcAft>
                <a:spcPts val="0"/>
              </a:spcAft>
              <a:defRPr/>
            </a:pPr>
            <a:r>
              <a:rPr sz="1200" dirty="0">
                <a:solidFill>
                  <a:srgbClr val="4472C4"/>
                </a:solidFill>
                <a:latin typeface="Arial"/>
                <a:cs typeface="Arial"/>
              </a:rPr>
              <a:t>7 </a:t>
            </a:r>
            <a:r>
              <a:rPr sz="1200" spc="-8" dirty="0">
                <a:solidFill>
                  <a:srgbClr val="4472C4"/>
                </a:solidFill>
                <a:latin typeface="Arial"/>
                <a:cs typeface="Arial"/>
              </a:rPr>
              <a:t>Industries</a:t>
            </a:r>
            <a:endParaRPr sz="1200" dirty="0">
              <a:solidFill>
                <a:srgbClr val="4472C4"/>
              </a:solidFill>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F3E5526-FE09-FA10-3631-4B98803F923E}"/>
            </a:ext>
          </a:extLst>
        </p:cNvPr>
        <p:cNvGrpSpPr/>
        <p:nvPr/>
      </p:nvGrpSpPr>
      <p:grpSpPr bwMode="auto">
        <a:xfrm>
          <a:off x="0" y="0"/>
          <a:ext cx="0" cy="0"/>
          <a:chOff x="0" y="0"/>
          <a:chExt cx="0" cy="0"/>
        </a:xfrm>
      </p:grpSpPr>
      <p:sp>
        <p:nvSpPr>
          <p:cNvPr id="3" name="Title 2">
            <a:extLst>
              <a:ext uri="{FF2B5EF4-FFF2-40B4-BE49-F238E27FC236}">
                <a16:creationId xmlns:a16="http://schemas.microsoft.com/office/drawing/2014/main" id="{E8FEED85-26A3-8EE9-4CA6-DAC84009EEAE}"/>
              </a:ext>
            </a:extLst>
          </p:cNvPr>
          <p:cNvSpPr>
            <a:spLocks noGrp="1"/>
          </p:cNvSpPr>
          <p:nvPr>
            <p:ph type="title"/>
          </p:nvPr>
        </p:nvSpPr>
        <p:spPr bwMode="auto"/>
        <p:txBody>
          <a:bodyPr>
            <a:normAutofit/>
          </a:bodyPr>
          <a:lstStyle/>
          <a:p>
            <a:pPr>
              <a:defRPr/>
            </a:pPr>
            <a:r>
              <a:rPr lang="en-GB" sz="2700" i="1" dirty="0">
                <a:latin typeface="Calibri"/>
              </a:rPr>
              <a:t>PACRI</a:t>
            </a:r>
            <a:r>
              <a:rPr lang="en-GB" sz="2700" dirty="0">
                <a:latin typeface="Calibri"/>
              </a:rPr>
              <a:t> LASER WORK AHEAD</a:t>
            </a:r>
            <a:endParaRPr lang="en-GB" dirty="0"/>
          </a:p>
        </p:txBody>
      </p:sp>
      <p:sp>
        <p:nvSpPr>
          <p:cNvPr id="4" name="Slide Number Placeholder 3">
            <a:extLst>
              <a:ext uri="{FF2B5EF4-FFF2-40B4-BE49-F238E27FC236}">
                <a16:creationId xmlns:a16="http://schemas.microsoft.com/office/drawing/2014/main" id="{733DADCD-AC33-2BAA-B5CD-4B727D6D9D8C}"/>
              </a:ext>
            </a:extLst>
          </p:cNvPr>
          <p:cNvSpPr>
            <a:spLocks noGrp="1"/>
          </p:cNvSpPr>
          <p:nvPr>
            <p:ph type="sldNum" sz="quarter" idx="12"/>
          </p:nvPr>
        </p:nvSpPr>
        <p:spPr bwMode="auto"/>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900" b="0" i="0" u="none" strike="noStrike" kern="0" cap="none" spc="0" normalizeH="0" baseline="0" noProof="0">
                <a:ln>
                  <a:noFill/>
                </a:ln>
                <a:solidFill>
                  <a:prstClr val="white"/>
                </a:solidFill>
                <a:effectLst/>
                <a:uLnTx/>
                <a:uFillTx/>
                <a:latin typeface="Calibri"/>
                <a:cs typeface="Arial"/>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0" cap="none" spc="0" normalizeH="0" baseline="0" noProof="0">
              <a:ln>
                <a:noFill/>
              </a:ln>
              <a:solidFill>
                <a:prstClr val="white"/>
              </a:solidFill>
              <a:effectLst/>
              <a:uLnTx/>
              <a:uFillTx/>
              <a:latin typeface="Calibri"/>
              <a:cs typeface="Arial"/>
            </a:endParaRPr>
          </a:p>
        </p:txBody>
      </p:sp>
      <p:pic>
        <p:nvPicPr>
          <p:cNvPr id="7" name="Picture 6">
            <a:extLst>
              <a:ext uri="{FF2B5EF4-FFF2-40B4-BE49-F238E27FC236}">
                <a16:creationId xmlns:a16="http://schemas.microsoft.com/office/drawing/2014/main" id="{8A615440-CAD2-9355-8421-39EC3DD18C56}"/>
              </a:ext>
            </a:extLst>
          </p:cNvPr>
          <p:cNvPicPr>
            <a:picLocks noChangeAspect="1"/>
          </p:cNvPicPr>
          <p:nvPr/>
        </p:nvPicPr>
        <p:blipFill>
          <a:blip r:embed="rId3"/>
          <a:stretch>
            <a:fillRect/>
          </a:stretch>
        </p:blipFill>
        <p:spPr>
          <a:xfrm>
            <a:off x="1202534" y="3673157"/>
            <a:ext cx="529403" cy="300472"/>
          </a:xfrm>
          <a:prstGeom prst="rect">
            <a:avLst/>
          </a:prstGeom>
        </p:spPr>
      </p:pic>
      <p:pic>
        <p:nvPicPr>
          <p:cNvPr id="8" name="Picture 7">
            <a:extLst>
              <a:ext uri="{FF2B5EF4-FFF2-40B4-BE49-F238E27FC236}">
                <a16:creationId xmlns:a16="http://schemas.microsoft.com/office/drawing/2014/main" id="{7D1EE5B8-492C-7EED-2CC2-9459D51980C6}"/>
              </a:ext>
            </a:extLst>
          </p:cNvPr>
          <p:cNvPicPr>
            <a:picLocks noChangeAspect="1"/>
          </p:cNvPicPr>
          <p:nvPr/>
        </p:nvPicPr>
        <p:blipFill>
          <a:blip r:embed="rId3"/>
          <a:stretch>
            <a:fillRect/>
          </a:stretch>
        </p:blipFill>
        <p:spPr>
          <a:xfrm>
            <a:off x="963509" y="2917521"/>
            <a:ext cx="529403" cy="300472"/>
          </a:xfrm>
          <a:prstGeom prst="rect">
            <a:avLst/>
          </a:prstGeom>
        </p:spPr>
      </p:pic>
      <p:sp>
        <p:nvSpPr>
          <p:cNvPr id="9" name="Down Arrow 8">
            <a:extLst>
              <a:ext uri="{FF2B5EF4-FFF2-40B4-BE49-F238E27FC236}">
                <a16:creationId xmlns:a16="http://schemas.microsoft.com/office/drawing/2014/main" id="{CB67DD99-EC87-022F-E771-705B2F79E074}"/>
              </a:ext>
            </a:extLst>
          </p:cNvPr>
          <p:cNvSpPr/>
          <p:nvPr/>
        </p:nvSpPr>
        <p:spPr>
          <a:xfrm>
            <a:off x="3109793" y="3157602"/>
            <a:ext cx="98998" cy="284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0" cap="none" spc="0" normalizeH="0" baseline="0" noProof="0" dirty="0">
              <a:ln>
                <a:noFill/>
              </a:ln>
              <a:solidFill>
                <a:prstClr val="white"/>
              </a:solidFill>
              <a:effectLst/>
              <a:uLnTx/>
              <a:uFillTx/>
              <a:latin typeface="Arial" panose="020B0604020202020204" pitchFamily="34" charset="0"/>
              <a:cs typeface="Arial"/>
            </a:endParaRPr>
          </a:p>
        </p:txBody>
      </p:sp>
      <p:sp>
        <p:nvSpPr>
          <p:cNvPr id="10" name="Down Arrow 9">
            <a:extLst>
              <a:ext uri="{FF2B5EF4-FFF2-40B4-BE49-F238E27FC236}">
                <a16:creationId xmlns:a16="http://schemas.microsoft.com/office/drawing/2014/main" id="{D9EEA4E3-E739-A53E-69F3-E0799C9F0D68}"/>
              </a:ext>
            </a:extLst>
          </p:cNvPr>
          <p:cNvSpPr/>
          <p:nvPr/>
        </p:nvSpPr>
        <p:spPr>
          <a:xfrm>
            <a:off x="2527431" y="2468295"/>
            <a:ext cx="98998" cy="284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0" cap="none" spc="0" normalizeH="0" baseline="0" noProof="0" dirty="0">
              <a:ln>
                <a:noFill/>
              </a:ln>
              <a:solidFill>
                <a:prstClr val="white"/>
              </a:solidFill>
              <a:effectLst/>
              <a:uLnTx/>
              <a:uFillTx/>
              <a:latin typeface="Arial" panose="020B0604020202020204" pitchFamily="34" charset="0"/>
              <a:cs typeface="Arial"/>
            </a:endParaRPr>
          </a:p>
        </p:txBody>
      </p:sp>
      <p:sp>
        <p:nvSpPr>
          <p:cNvPr id="11" name="Down Arrow 10">
            <a:extLst>
              <a:ext uri="{FF2B5EF4-FFF2-40B4-BE49-F238E27FC236}">
                <a16:creationId xmlns:a16="http://schemas.microsoft.com/office/drawing/2014/main" id="{BEEB1D33-99B7-1C69-CFAF-D6F034B5C519}"/>
              </a:ext>
            </a:extLst>
          </p:cNvPr>
          <p:cNvSpPr/>
          <p:nvPr/>
        </p:nvSpPr>
        <p:spPr>
          <a:xfrm>
            <a:off x="1450374" y="1795785"/>
            <a:ext cx="98998" cy="284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0" cap="none" spc="0" normalizeH="0" baseline="0" noProof="0" dirty="0">
              <a:ln>
                <a:noFill/>
              </a:ln>
              <a:solidFill>
                <a:prstClr val="white"/>
              </a:solidFill>
              <a:effectLst/>
              <a:uLnTx/>
              <a:uFillTx/>
              <a:latin typeface="Arial" panose="020B0604020202020204" pitchFamily="34" charset="0"/>
              <a:cs typeface="Arial"/>
            </a:endParaRPr>
          </a:p>
        </p:txBody>
      </p:sp>
      <p:sp>
        <p:nvSpPr>
          <p:cNvPr id="12" name="TextBox 11">
            <a:extLst>
              <a:ext uri="{FF2B5EF4-FFF2-40B4-BE49-F238E27FC236}">
                <a16:creationId xmlns:a16="http://schemas.microsoft.com/office/drawing/2014/main" id="{1794F2A7-4D08-F078-259C-ADFD99F95CE1}"/>
              </a:ext>
            </a:extLst>
          </p:cNvPr>
          <p:cNvSpPr txBox="1"/>
          <p:nvPr/>
        </p:nvSpPr>
        <p:spPr>
          <a:xfrm>
            <a:off x="235323" y="922325"/>
            <a:ext cx="8738290"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black"/>
                </a:solidFill>
                <a:effectLst/>
                <a:uLnTx/>
                <a:uFillTx/>
                <a:latin typeface="Arial" panose="020B0604020202020204" pitchFamily="34" charset="0"/>
                <a:cs typeface="Arial"/>
              </a:rPr>
              <a:t>Funding for scaleup of collaborative EuPRAXIA TDR development (within Infratech proposal PACRI)</a:t>
            </a:r>
          </a:p>
        </p:txBody>
      </p:sp>
      <p:sp>
        <p:nvSpPr>
          <p:cNvPr id="13" name="TextBox 12">
            <a:extLst>
              <a:ext uri="{FF2B5EF4-FFF2-40B4-BE49-F238E27FC236}">
                <a16:creationId xmlns:a16="http://schemas.microsoft.com/office/drawing/2014/main" id="{49BA6E94-FA9A-ED04-DF30-A9132C6C7535}"/>
              </a:ext>
            </a:extLst>
          </p:cNvPr>
          <p:cNvSpPr txBox="1"/>
          <p:nvPr/>
        </p:nvSpPr>
        <p:spPr>
          <a:xfrm>
            <a:off x="154408" y="1393504"/>
            <a:ext cx="2684417" cy="507831"/>
          </a:xfrm>
          <a:prstGeom prst="rect">
            <a:avLst/>
          </a:prstGeom>
          <a:solidFill>
            <a:schemeClr val="accent2">
              <a:lumMod val="40000"/>
              <a:lumOff val="60000"/>
            </a:schemeClr>
          </a:solidFill>
          <a:ln>
            <a:solidFill>
              <a:schemeClr val="accent2">
                <a:lumMod val="40000"/>
                <a:lumOff val="60000"/>
              </a:schemeClr>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srgbClr val="000000"/>
                </a:solidFill>
                <a:effectLst/>
                <a:uLnTx/>
                <a:uFillTx/>
                <a:latin typeface="Arial" panose="020B0604020202020204" pitchFamily="34" charset="0"/>
                <a:cs typeface="Arial"/>
              </a:rPr>
              <a:t>High repetition rate High power </a:t>
            </a:r>
            <a:r>
              <a:rPr kumimoji="0" lang="en-GB" sz="1350" b="0" i="0" u="none" strike="noStrike" kern="0" cap="none" spc="0" normalizeH="0" baseline="0" noProof="0" dirty="0" err="1">
                <a:ln>
                  <a:noFill/>
                </a:ln>
                <a:solidFill>
                  <a:srgbClr val="000000"/>
                </a:solidFill>
                <a:effectLst/>
                <a:uLnTx/>
                <a:uFillTx/>
                <a:latin typeface="Arial" panose="020B0604020202020204" pitchFamily="34" charset="0"/>
                <a:cs typeface="Arial"/>
              </a:rPr>
              <a:t>Ti:Sa</a:t>
            </a:r>
            <a:r>
              <a:rPr kumimoji="0" lang="en-GB" sz="1350" b="0" i="0" u="none" strike="noStrike" kern="0" cap="none" spc="0" normalizeH="0" baseline="0" noProof="0" dirty="0">
                <a:ln>
                  <a:noFill/>
                </a:ln>
                <a:solidFill>
                  <a:srgbClr val="000000"/>
                </a:solidFill>
                <a:effectLst/>
                <a:uLnTx/>
                <a:uFillTx/>
                <a:latin typeface="Arial" panose="020B0604020202020204" pitchFamily="34" charset="0"/>
                <a:cs typeface="Arial"/>
              </a:rPr>
              <a:t> amplifier module</a:t>
            </a:r>
          </a:p>
        </p:txBody>
      </p:sp>
      <p:sp>
        <p:nvSpPr>
          <p:cNvPr id="14" name="TextBox 13">
            <a:extLst>
              <a:ext uri="{FF2B5EF4-FFF2-40B4-BE49-F238E27FC236}">
                <a16:creationId xmlns:a16="http://schemas.microsoft.com/office/drawing/2014/main" id="{7B487973-7D3F-5DFA-3CEA-9E7A30FFA338}"/>
              </a:ext>
            </a:extLst>
          </p:cNvPr>
          <p:cNvSpPr txBox="1"/>
          <p:nvPr/>
        </p:nvSpPr>
        <p:spPr>
          <a:xfrm>
            <a:off x="5424499" y="4154070"/>
            <a:ext cx="2821577" cy="507831"/>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prstClr val="black"/>
                </a:solidFill>
                <a:effectLst/>
                <a:uLnTx/>
                <a:uFillTx/>
                <a:latin typeface="Arial" panose="020B0604020202020204" pitchFamily="34" charset="0"/>
                <a:cs typeface="Arial"/>
              </a:rPr>
              <a:t>Efficient kHz </a:t>
            </a:r>
            <a:r>
              <a:rPr kumimoji="0" lang="en-GB" sz="1350" b="0" i="0" u="none" strike="noStrike" kern="0" cap="none" spc="0" normalizeH="0" baseline="0" noProof="0" dirty="0">
                <a:ln>
                  <a:noFill/>
                </a:ln>
                <a:solidFill>
                  <a:srgbClr val="000000"/>
                </a:solidFill>
                <a:effectLst/>
                <a:uLnTx/>
                <a:uFillTx/>
                <a:latin typeface="Arial" panose="020B0604020202020204" pitchFamily="34" charset="0"/>
                <a:cs typeface="Arial"/>
              </a:rPr>
              <a:t>laser driver modules for plasma acceleration</a:t>
            </a:r>
          </a:p>
        </p:txBody>
      </p:sp>
      <p:sp>
        <p:nvSpPr>
          <p:cNvPr id="15" name="TextBox 14">
            <a:extLst>
              <a:ext uri="{FF2B5EF4-FFF2-40B4-BE49-F238E27FC236}">
                <a16:creationId xmlns:a16="http://schemas.microsoft.com/office/drawing/2014/main" id="{3A4B0749-B5F2-11FF-2B63-FA60CBAC1687}"/>
              </a:ext>
            </a:extLst>
          </p:cNvPr>
          <p:cNvSpPr txBox="1"/>
          <p:nvPr/>
        </p:nvSpPr>
        <p:spPr>
          <a:xfrm>
            <a:off x="1010851" y="2080168"/>
            <a:ext cx="2788920" cy="507831"/>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srgbClr val="000000"/>
                </a:solidFill>
                <a:effectLst/>
                <a:uLnTx/>
                <a:uFillTx/>
                <a:latin typeface="Arial" panose="020B0604020202020204" pitchFamily="34" charset="0"/>
                <a:cs typeface="Arial"/>
              </a:rPr>
              <a:t>High repetition rate pump sources for  laser drivers</a:t>
            </a:r>
            <a:endParaRPr kumimoji="0" lang="en-IT" sz="1350" b="0" i="0" u="none" strike="noStrike" kern="0" cap="none" spc="0" normalizeH="0" baseline="0" noProof="0" dirty="0">
              <a:ln>
                <a:noFill/>
              </a:ln>
              <a:solidFill>
                <a:prstClr val="black"/>
              </a:solidFill>
              <a:effectLst/>
              <a:uLnTx/>
              <a:uFillTx/>
              <a:latin typeface="Arial" panose="020B0604020202020204" pitchFamily="34" charset="0"/>
              <a:cs typeface="Arial"/>
            </a:endParaRPr>
          </a:p>
        </p:txBody>
      </p:sp>
      <p:sp>
        <p:nvSpPr>
          <p:cNvPr id="16" name="TextBox 15">
            <a:extLst>
              <a:ext uri="{FF2B5EF4-FFF2-40B4-BE49-F238E27FC236}">
                <a16:creationId xmlns:a16="http://schemas.microsoft.com/office/drawing/2014/main" id="{6C8273B0-33F4-079E-E2F9-A704072C0158}"/>
              </a:ext>
            </a:extLst>
          </p:cNvPr>
          <p:cNvSpPr txBox="1"/>
          <p:nvPr/>
        </p:nvSpPr>
        <p:spPr>
          <a:xfrm>
            <a:off x="2261751" y="2754910"/>
            <a:ext cx="2391589" cy="507831"/>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srgbClr val="000000"/>
                </a:solidFill>
                <a:effectLst/>
                <a:uLnTx/>
                <a:uFillTx/>
                <a:latin typeface="Arial" panose="020B0604020202020204" pitchFamily="34" charset="0"/>
                <a:cs typeface="Arial"/>
              </a:rPr>
              <a:t>Prototype of High average power optical compressor</a:t>
            </a:r>
            <a:endParaRPr kumimoji="0" lang="en-IT" sz="1350" b="0" i="0" u="none" strike="noStrike" kern="0" cap="none" spc="0" normalizeH="0" baseline="0" noProof="0" dirty="0">
              <a:ln>
                <a:noFill/>
              </a:ln>
              <a:solidFill>
                <a:prstClr val="black"/>
              </a:solidFill>
              <a:effectLst/>
              <a:uLnTx/>
              <a:uFillTx/>
              <a:latin typeface="Arial" panose="020B0604020202020204" pitchFamily="34" charset="0"/>
              <a:cs typeface="Arial"/>
            </a:endParaRPr>
          </a:p>
        </p:txBody>
      </p:sp>
      <p:sp>
        <p:nvSpPr>
          <p:cNvPr id="17" name="TextBox 16">
            <a:extLst>
              <a:ext uri="{FF2B5EF4-FFF2-40B4-BE49-F238E27FC236}">
                <a16:creationId xmlns:a16="http://schemas.microsoft.com/office/drawing/2014/main" id="{BBF4E628-3EE4-72ED-AC11-63B651F691CD}"/>
              </a:ext>
            </a:extLst>
          </p:cNvPr>
          <p:cNvSpPr txBox="1"/>
          <p:nvPr/>
        </p:nvSpPr>
        <p:spPr>
          <a:xfrm>
            <a:off x="2640430" y="3447657"/>
            <a:ext cx="3102428" cy="507831"/>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srgbClr val="000000"/>
                </a:solidFill>
                <a:effectLst/>
                <a:uLnTx/>
                <a:uFillTx/>
                <a:latin typeface="Arial" panose="020B0604020202020204" pitchFamily="34" charset="0"/>
                <a:cs typeface="Arial"/>
              </a:rPr>
              <a:t>Laser driver System Architecture, transport and engineering</a:t>
            </a:r>
            <a:endParaRPr kumimoji="0" lang="en-IT" sz="1350" b="0" i="0" u="none" strike="noStrike" kern="0" cap="none" spc="0" normalizeH="0" baseline="0" noProof="0" dirty="0">
              <a:ln>
                <a:noFill/>
              </a:ln>
              <a:solidFill>
                <a:prstClr val="black"/>
              </a:solidFill>
              <a:effectLst/>
              <a:uLnTx/>
              <a:uFillTx/>
              <a:latin typeface="Arial" panose="020B0604020202020204" pitchFamily="34" charset="0"/>
              <a:cs typeface="Arial"/>
            </a:endParaRPr>
          </a:p>
        </p:txBody>
      </p:sp>
      <p:sp>
        <p:nvSpPr>
          <p:cNvPr id="18" name="TextBox 17">
            <a:extLst>
              <a:ext uri="{FF2B5EF4-FFF2-40B4-BE49-F238E27FC236}">
                <a16:creationId xmlns:a16="http://schemas.microsoft.com/office/drawing/2014/main" id="{7E96B6AE-186E-3463-EB33-925C76081E56}"/>
              </a:ext>
            </a:extLst>
          </p:cNvPr>
          <p:cNvSpPr txBox="1"/>
          <p:nvPr/>
        </p:nvSpPr>
        <p:spPr>
          <a:xfrm>
            <a:off x="4970505" y="1321385"/>
            <a:ext cx="4067139" cy="253916"/>
          </a:xfrm>
          <a:prstGeom prst="rect">
            <a:avLst/>
          </a:prstGeom>
          <a:solidFill>
            <a:schemeClr val="accent4">
              <a:lumMod val="40000"/>
              <a:lumOff val="60000"/>
            </a:schemeClr>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EuPRAXIA laser driver (100 Hz) and </a:t>
            </a:r>
            <a:r>
              <a:rPr kumimoji="0" lang="it-IT" sz="1050" b="0" i="0" u="none" strike="noStrike" kern="0" cap="none" spc="0" normalizeH="0" baseline="0" noProof="0" dirty="0" err="1">
                <a:ln>
                  <a:noFill/>
                </a:ln>
                <a:solidFill>
                  <a:prstClr val="black"/>
                </a:solidFill>
                <a:effectLst/>
                <a:uLnTx/>
                <a:uFillTx/>
                <a:latin typeface="Arial" panose="020B0604020202020204" pitchFamily="34" charset="0"/>
                <a:cs typeface="Arial"/>
              </a:rPr>
              <a:t>longer</a:t>
            </a: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 </a:t>
            </a:r>
            <a:r>
              <a:rPr kumimoji="0" lang="it-IT" sz="1050" b="0" i="0" u="none" strike="noStrike" kern="0" cap="none" spc="0" normalizeH="0" baseline="0" noProof="0" dirty="0" err="1">
                <a:ln>
                  <a:noFill/>
                </a:ln>
                <a:solidFill>
                  <a:prstClr val="black"/>
                </a:solidFill>
                <a:effectLst/>
                <a:uLnTx/>
                <a:uFillTx/>
                <a:latin typeface="Arial" panose="020B0604020202020204" pitchFamily="34" charset="0"/>
                <a:cs typeface="Arial"/>
              </a:rPr>
              <a:t>term</a:t>
            </a: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 </a:t>
            </a:r>
            <a:r>
              <a:rPr kumimoji="0" lang="it-IT" sz="1050" b="0" i="0" u="none" strike="noStrike" kern="0" cap="none" spc="0" normalizeH="0" baseline="0" noProof="0" dirty="0" err="1">
                <a:ln>
                  <a:noFill/>
                </a:ln>
                <a:solidFill>
                  <a:prstClr val="black"/>
                </a:solidFill>
                <a:effectLst/>
                <a:uLnTx/>
                <a:uFillTx/>
                <a:latin typeface="Arial" panose="020B0604020202020204" pitchFamily="34" charset="0"/>
                <a:cs typeface="Arial"/>
              </a:rPr>
              <a:t>options</a:t>
            </a: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 (1 kHz) </a:t>
            </a:r>
          </a:p>
        </p:txBody>
      </p:sp>
      <p:pic>
        <p:nvPicPr>
          <p:cNvPr id="20" name="Picture 2" descr="EuPRAXIA Advanced Photon Sources Introductory Meeting (27 June 2022) ·  Agenda (Indico)">
            <a:extLst>
              <a:ext uri="{FF2B5EF4-FFF2-40B4-BE49-F238E27FC236}">
                <a16:creationId xmlns:a16="http://schemas.microsoft.com/office/drawing/2014/main" id="{F6BAA886-486B-4104-4C97-5CFDABA25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863" y="2667834"/>
            <a:ext cx="891710" cy="3605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C9FB8EC-5609-90A7-EA97-DC38808A4901}"/>
              </a:ext>
            </a:extLst>
          </p:cNvPr>
          <p:cNvPicPr>
            <a:picLocks noChangeAspect="1"/>
          </p:cNvPicPr>
          <p:nvPr/>
        </p:nvPicPr>
        <p:blipFill>
          <a:blip r:embed="rId5"/>
          <a:stretch>
            <a:fillRect/>
          </a:stretch>
        </p:blipFill>
        <p:spPr>
          <a:xfrm>
            <a:off x="181322" y="3848979"/>
            <a:ext cx="1122782" cy="351050"/>
          </a:xfrm>
          <a:prstGeom prst="rect">
            <a:avLst/>
          </a:prstGeom>
          <a:ln>
            <a:solidFill>
              <a:schemeClr val="tx1"/>
            </a:solidFill>
          </a:ln>
        </p:spPr>
      </p:pic>
      <p:pic>
        <p:nvPicPr>
          <p:cNvPr id="23" name="Picture 2" descr="https://lh7-us.googleusercontent.com/bgbzCMwIoFdE2Z8Y2j_vx98s3zNEn_pS_-SoxXNvzyvzfnRUr2qqbiuTPiHIHaowmrWWSluMu-SmHBw-K5WQDIktQ5c_ReDU1ylT6zuJl0HunPx-jlT92ivTfe_Ysm-Ynk-hM6oFlhJlUfrovdfbecY">
            <a:extLst>
              <a:ext uri="{FF2B5EF4-FFF2-40B4-BE49-F238E27FC236}">
                <a16:creationId xmlns:a16="http://schemas.microsoft.com/office/drawing/2014/main" id="{BCF8610D-CD18-6C02-D0D8-4AE5B85114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331"/>
          <a:stretch/>
        </p:blipFill>
        <p:spPr bwMode="auto">
          <a:xfrm>
            <a:off x="5394955" y="1621095"/>
            <a:ext cx="2872424" cy="16682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6A5F8B5-A685-135B-6C3A-576C11857A3F}"/>
              </a:ext>
            </a:extLst>
          </p:cNvPr>
          <p:cNvSpPr txBox="1"/>
          <p:nvPr/>
        </p:nvSpPr>
        <p:spPr>
          <a:xfrm>
            <a:off x="1922878" y="1184746"/>
            <a:ext cx="100059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PACRI WP10</a:t>
            </a:r>
          </a:p>
        </p:txBody>
      </p:sp>
      <p:sp>
        <p:nvSpPr>
          <p:cNvPr id="25" name="TextBox 24">
            <a:extLst>
              <a:ext uri="{FF2B5EF4-FFF2-40B4-BE49-F238E27FC236}">
                <a16:creationId xmlns:a16="http://schemas.microsoft.com/office/drawing/2014/main" id="{AB0AC563-155B-5066-6213-78998FE47C27}"/>
              </a:ext>
            </a:extLst>
          </p:cNvPr>
          <p:cNvSpPr txBox="1"/>
          <p:nvPr/>
        </p:nvSpPr>
        <p:spPr>
          <a:xfrm>
            <a:off x="2895469" y="1872966"/>
            <a:ext cx="100059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PACRI WP12</a:t>
            </a:r>
          </a:p>
        </p:txBody>
      </p:sp>
      <p:sp>
        <p:nvSpPr>
          <p:cNvPr id="26" name="TextBox 25">
            <a:extLst>
              <a:ext uri="{FF2B5EF4-FFF2-40B4-BE49-F238E27FC236}">
                <a16:creationId xmlns:a16="http://schemas.microsoft.com/office/drawing/2014/main" id="{E79CBF21-A6E4-6678-B0DE-CEA069E9D3D2}"/>
              </a:ext>
            </a:extLst>
          </p:cNvPr>
          <p:cNvSpPr txBox="1"/>
          <p:nvPr/>
        </p:nvSpPr>
        <p:spPr>
          <a:xfrm>
            <a:off x="3749302" y="2546489"/>
            <a:ext cx="100059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PACRI WP13</a:t>
            </a:r>
          </a:p>
        </p:txBody>
      </p:sp>
      <p:sp>
        <p:nvSpPr>
          <p:cNvPr id="27" name="TextBox 26">
            <a:extLst>
              <a:ext uri="{FF2B5EF4-FFF2-40B4-BE49-F238E27FC236}">
                <a16:creationId xmlns:a16="http://schemas.microsoft.com/office/drawing/2014/main" id="{4671CBB7-308C-341B-F81D-E93744CB3B29}"/>
              </a:ext>
            </a:extLst>
          </p:cNvPr>
          <p:cNvSpPr txBox="1"/>
          <p:nvPr/>
        </p:nvSpPr>
        <p:spPr>
          <a:xfrm>
            <a:off x="4818998" y="3248176"/>
            <a:ext cx="100059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0" cap="none" spc="0" normalizeH="0" baseline="0" noProof="0" dirty="0">
                <a:ln>
                  <a:noFill/>
                </a:ln>
                <a:solidFill>
                  <a:prstClr val="black"/>
                </a:solidFill>
                <a:effectLst/>
                <a:uLnTx/>
                <a:uFillTx/>
                <a:latin typeface="Arial" panose="020B0604020202020204" pitchFamily="34" charset="0"/>
                <a:cs typeface="Arial"/>
              </a:rPr>
              <a:t>PACRI WP14</a:t>
            </a:r>
          </a:p>
        </p:txBody>
      </p:sp>
      <p:sp>
        <p:nvSpPr>
          <p:cNvPr id="28" name="TextBox 27">
            <a:extLst>
              <a:ext uri="{FF2B5EF4-FFF2-40B4-BE49-F238E27FC236}">
                <a16:creationId xmlns:a16="http://schemas.microsoft.com/office/drawing/2014/main" id="{98656231-A09E-F3BB-242C-FD09E6A75FBE}"/>
              </a:ext>
            </a:extLst>
          </p:cNvPr>
          <p:cNvSpPr txBox="1"/>
          <p:nvPr/>
        </p:nvSpPr>
        <p:spPr>
          <a:xfrm>
            <a:off x="7310076" y="3948196"/>
            <a:ext cx="104067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prstClr val="black"/>
                </a:solidFill>
                <a:effectLst/>
                <a:uLnTx/>
                <a:uFillTx/>
                <a:latin typeface="Arial" panose="020B0604020202020204" pitchFamily="34" charset="0"/>
                <a:cs typeface="Arial"/>
              </a:rPr>
              <a:t>PACRI WP11</a:t>
            </a:r>
          </a:p>
        </p:txBody>
      </p:sp>
      <p:pic>
        <p:nvPicPr>
          <p:cNvPr id="29" name="Picture 28">
            <a:extLst>
              <a:ext uri="{FF2B5EF4-FFF2-40B4-BE49-F238E27FC236}">
                <a16:creationId xmlns:a16="http://schemas.microsoft.com/office/drawing/2014/main" id="{6D80FD54-E2D0-FC05-F717-C409648C5C9D}"/>
              </a:ext>
            </a:extLst>
          </p:cNvPr>
          <p:cNvPicPr>
            <a:picLocks noChangeAspect="1"/>
          </p:cNvPicPr>
          <p:nvPr/>
        </p:nvPicPr>
        <p:blipFill>
          <a:blip r:embed="rId7"/>
          <a:stretch>
            <a:fillRect/>
          </a:stretch>
        </p:blipFill>
        <p:spPr>
          <a:xfrm>
            <a:off x="171761" y="3521085"/>
            <a:ext cx="562090" cy="180461"/>
          </a:xfrm>
          <a:prstGeom prst="rect">
            <a:avLst/>
          </a:prstGeom>
        </p:spPr>
      </p:pic>
      <p:pic>
        <p:nvPicPr>
          <p:cNvPr id="30" name="Picture 29">
            <a:extLst>
              <a:ext uri="{FF2B5EF4-FFF2-40B4-BE49-F238E27FC236}">
                <a16:creationId xmlns:a16="http://schemas.microsoft.com/office/drawing/2014/main" id="{C971B8B1-2883-361C-E720-A2B244B5FDDE}"/>
              </a:ext>
            </a:extLst>
          </p:cNvPr>
          <p:cNvPicPr>
            <a:picLocks noChangeAspect="1"/>
          </p:cNvPicPr>
          <p:nvPr/>
        </p:nvPicPr>
        <p:blipFill>
          <a:blip r:embed="rId8"/>
          <a:stretch>
            <a:fillRect/>
          </a:stretch>
        </p:blipFill>
        <p:spPr>
          <a:xfrm>
            <a:off x="788433" y="3505825"/>
            <a:ext cx="210981" cy="210981"/>
          </a:xfrm>
          <a:prstGeom prst="rect">
            <a:avLst/>
          </a:prstGeom>
        </p:spPr>
      </p:pic>
      <p:pic>
        <p:nvPicPr>
          <p:cNvPr id="31" name="Picture 30">
            <a:extLst>
              <a:ext uri="{FF2B5EF4-FFF2-40B4-BE49-F238E27FC236}">
                <a16:creationId xmlns:a16="http://schemas.microsoft.com/office/drawing/2014/main" id="{48842460-BA97-8B47-6132-0408FC017B43}"/>
              </a:ext>
            </a:extLst>
          </p:cNvPr>
          <p:cNvPicPr>
            <a:picLocks noChangeAspect="1"/>
          </p:cNvPicPr>
          <p:nvPr/>
        </p:nvPicPr>
        <p:blipFill>
          <a:blip r:embed="rId9"/>
          <a:stretch>
            <a:fillRect/>
          </a:stretch>
        </p:blipFill>
        <p:spPr>
          <a:xfrm>
            <a:off x="128567" y="3090130"/>
            <a:ext cx="559373" cy="307470"/>
          </a:xfrm>
          <a:prstGeom prst="rect">
            <a:avLst/>
          </a:prstGeom>
        </p:spPr>
      </p:pic>
      <p:pic>
        <p:nvPicPr>
          <p:cNvPr id="5" name="Picture 2">
            <a:extLst>
              <a:ext uri="{FF2B5EF4-FFF2-40B4-BE49-F238E27FC236}">
                <a16:creationId xmlns:a16="http://schemas.microsoft.com/office/drawing/2014/main" id="{B42EEBC8-2FC8-51C6-BF09-40FE414A4D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354" y="4358552"/>
            <a:ext cx="430148" cy="430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lse. Petawatt Users, Lasers, Sources and Experiments">
            <a:extLst>
              <a:ext uri="{FF2B5EF4-FFF2-40B4-BE49-F238E27FC236}">
                <a16:creationId xmlns:a16="http://schemas.microsoft.com/office/drawing/2014/main" id="{41FFB001-D4B6-65D7-CAF2-45FA2148EB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5650" y="256540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1F03D55F-74B2-AEC5-2492-843A160A61D5}"/>
              </a:ext>
            </a:extLst>
          </p:cNvPr>
          <p:cNvPicPr>
            <a:picLocks noChangeAspect="1"/>
          </p:cNvPicPr>
          <p:nvPr/>
        </p:nvPicPr>
        <p:blipFill>
          <a:blip r:embed="rId12"/>
          <a:stretch>
            <a:fillRect/>
          </a:stretch>
        </p:blipFill>
        <p:spPr>
          <a:xfrm>
            <a:off x="666978" y="4360769"/>
            <a:ext cx="446797" cy="432228"/>
          </a:xfrm>
          <a:prstGeom prst="rect">
            <a:avLst/>
          </a:prstGeom>
        </p:spPr>
      </p:pic>
      <p:pic>
        <p:nvPicPr>
          <p:cNvPr id="3080" name="Picture 8" descr="amplitude technologies from amplitude-laser.com">
            <a:extLst>
              <a:ext uri="{FF2B5EF4-FFF2-40B4-BE49-F238E27FC236}">
                <a16:creationId xmlns:a16="http://schemas.microsoft.com/office/drawing/2014/main" id="{2F083741-A660-455C-F13D-2DB6704398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2530" y="4358552"/>
            <a:ext cx="430148" cy="43014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3640A3E-FD55-0DD6-88B3-56E09E2606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6703" y="4528649"/>
            <a:ext cx="1258007" cy="2078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7ECC651-4FCD-BBBC-7257-4B1DD6791602}"/>
              </a:ext>
            </a:extLst>
          </p:cNvPr>
          <p:cNvPicPr>
            <a:picLocks noChangeAspect="1"/>
          </p:cNvPicPr>
          <p:nvPr/>
        </p:nvPicPr>
        <p:blipFill>
          <a:blip r:embed="rId15"/>
          <a:stretch>
            <a:fillRect/>
          </a:stretch>
        </p:blipFill>
        <p:spPr>
          <a:xfrm>
            <a:off x="3089747" y="4391198"/>
            <a:ext cx="666300" cy="384881"/>
          </a:xfrm>
          <a:prstGeom prst="rect">
            <a:avLst/>
          </a:prstGeom>
        </p:spPr>
      </p:pic>
      <p:pic>
        <p:nvPicPr>
          <p:cNvPr id="35" name="Picture 34">
            <a:extLst>
              <a:ext uri="{FF2B5EF4-FFF2-40B4-BE49-F238E27FC236}">
                <a16:creationId xmlns:a16="http://schemas.microsoft.com/office/drawing/2014/main" id="{00E106BF-D2D3-EDE8-A511-BC2510F49D80}"/>
              </a:ext>
            </a:extLst>
          </p:cNvPr>
          <p:cNvPicPr>
            <a:picLocks noChangeAspect="1"/>
          </p:cNvPicPr>
          <p:nvPr/>
        </p:nvPicPr>
        <p:blipFill>
          <a:blip r:embed="rId16"/>
          <a:stretch>
            <a:fillRect/>
          </a:stretch>
        </p:blipFill>
        <p:spPr>
          <a:xfrm>
            <a:off x="2082491" y="4025688"/>
            <a:ext cx="789612" cy="390973"/>
          </a:xfrm>
          <a:prstGeom prst="rect">
            <a:avLst/>
          </a:prstGeom>
        </p:spPr>
      </p:pic>
      <p:pic>
        <p:nvPicPr>
          <p:cNvPr id="3086" name="Picture 14" descr="Home - STFC Careers">
            <a:extLst>
              <a:ext uri="{FF2B5EF4-FFF2-40B4-BE49-F238E27FC236}">
                <a16:creationId xmlns:a16="http://schemas.microsoft.com/office/drawing/2014/main" id="{1025E3B8-E607-8346-A2E9-483BB1291A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56047" y="4442739"/>
            <a:ext cx="1105102" cy="284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53A721-37CA-D75B-DD84-37A7E7E86C00}"/>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bg1"/>
                </a:solidFill>
              </a:rPr>
              <a:t>Leonida A. Gizzi  |  LPAW2025, </a:t>
            </a:r>
            <a:r>
              <a:rPr lang="en-GB" sz="700" b="0" dirty="0">
                <a:solidFill>
                  <a:schemeClr val="bg1"/>
                </a:solidFill>
              </a:rPr>
              <a:t>18</a:t>
            </a:r>
            <a:r>
              <a:rPr lang="en-GB" sz="700" dirty="0">
                <a:solidFill>
                  <a:schemeClr val="bg1"/>
                </a:solidFill>
              </a:rPr>
              <a:t> Apr 2025, Ischia (Napoli, Italy) </a:t>
            </a:r>
            <a:r>
              <a:rPr lang="en-IT" sz="700" b="0" dirty="0">
                <a:solidFill>
                  <a:schemeClr val="bg1"/>
                </a:solidFill>
              </a:rPr>
              <a:t>| </a:t>
            </a:r>
            <a:r>
              <a:rPr lang="en-GB" sz="700" b="0" dirty="0">
                <a:solidFill>
                  <a:schemeClr val="bg1"/>
                </a:solidFill>
              </a:rPr>
              <a:t> </a:t>
            </a:r>
            <a:r>
              <a:rPr lang="en-IT" sz="700" b="0" dirty="0">
                <a:solidFill>
                  <a:schemeClr val="bg1"/>
                </a:solidFill>
                <a:hlinkClick r:id="rId18">
                  <a:extLst>
                    <a:ext uri="{A12FA001-AC4F-418D-AE19-62706E023703}">
                      <ahyp:hlinkClr xmlns:ahyp="http://schemas.microsoft.com/office/drawing/2018/hyperlinkcolor" val="tx"/>
                    </a:ext>
                  </a:extLst>
                </a:hlinkClick>
              </a:rPr>
              <a:t>la.gizzi@ino.cnr.it</a:t>
            </a:r>
            <a:r>
              <a:rPr lang="en-IT" sz="700" b="0" dirty="0">
                <a:solidFill>
                  <a:schemeClr val="bg1"/>
                </a:solidFill>
              </a:rPr>
              <a:t>  |  </a:t>
            </a:r>
            <a:r>
              <a:rPr lang="en-IT" sz="700" b="0" dirty="0">
                <a:solidFill>
                  <a:schemeClr val="bg1"/>
                </a:solidFill>
                <a:hlinkClick r:id="rId19">
                  <a:extLst>
                    <a:ext uri="{A12FA001-AC4F-418D-AE19-62706E023703}">
                      <ahyp:hlinkClr xmlns:ahyp="http://schemas.microsoft.com/office/drawing/2018/hyperlinkcolor" val="tx"/>
                    </a:ext>
                  </a:extLst>
                </a:hlinkClick>
              </a:rPr>
              <a:t>http://ilil.ino.it</a:t>
            </a:r>
            <a:endParaRPr lang="en-IT" sz="700" b="0" dirty="0">
              <a:solidFill>
                <a:schemeClr val="bg1"/>
              </a:solidFill>
            </a:endParaRPr>
          </a:p>
        </p:txBody>
      </p:sp>
    </p:spTree>
    <p:extLst>
      <p:ext uri="{BB962C8B-B14F-4D97-AF65-F5344CB8AC3E}">
        <p14:creationId xmlns:p14="http://schemas.microsoft.com/office/powerpoint/2010/main" val="415362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8"/>
                                        </p:tgtEl>
                                        <p:attrNameLst>
                                          <p:attrName>fillcolor</p:attrName>
                                        </p:attrNameLst>
                                      </p:cBhvr>
                                      <p:to>
                                        <a:schemeClr val="accent2"/>
                                      </p:to>
                                    </p:animClr>
                                    <p:set>
                                      <p:cBhvr>
                                        <p:cTn id="11" dur="2000" fill="hold"/>
                                        <p:tgtEl>
                                          <p:spTgt spid="28"/>
                                        </p:tgtEl>
                                        <p:attrNameLst>
                                          <p:attrName>fill.type</p:attrName>
                                        </p:attrNameLst>
                                      </p:cBhvr>
                                      <p:to>
                                        <p:strVal val="solid"/>
                                      </p:to>
                                    </p:set>
                                    <p:set>
                                      <p:cBhvr>
                                        <p:cTn id="12"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74" y="1919032"/>
            <a:ext cx="8229600" cy="857250"/>
          </a:xfrm>
        </p:spPr>
        <p:txBody>
          <a:bodyPr>
            <a:normAutofit fontScale="90000"/>
          </a:bodyPr>
          <a:lstStyle/>
          <a:p>
            <a:r>
              <a:rPr lang="en-US" sz="3600" b="1" dirty="0">
                <a:latin typeface="Montserrat" pitchFamily="2" charset="77"/>
              </a:rPr>
              <a:t>kHz intense laser driver development</a:t>
            </a:r>
          </a:p>
        </p:txBody>
      </p:sp>
      <p:sp>
        <p:nvSpPr>
          <p:cNvPr id="5" name="TextBox 4">
            <a:extLst>
              <a:ext uri="{FF2B5EF4-FFF2-40B4-BE49-F238E27FC236}">
                <a16:creationId xmlns:a16="http://schemas.microsoft.com/office/drawing/2014/main" id="{0CD111B2-BDF2-0A46-CBC6-7A1ABA6D45FB}"/>
              </a:ext>
            </a:extLst>
          </p:cNvPr>
          <p:cNvSpPr txBox="1"/>
          <p:nvPr/>
        </p:nvSpPr>
        <p:spPr>
          <a:xfrm>
            <a:off x="318052" y="3472934"/>
            <a:ext cx="8507896" cy="369332"/>
          </a:xfrm>
          <a:prstGeom prst="rect">
            <a:avLst/>
          </a:prstGeom>
          <a:noFill/>
        </p:spPr>
        <p:txBody>
          <a:bodyPr wrap="square">
            <a:spAutoFit/>
          </a:bodyPr>
          <a:lstStyle/>
          <a:p>
            <a:pPr algn="ctr"/>
            <a:r>
              <a:rPr lang="en-GB" sz="1800" b="1" dirty="0"/>
              <a:t>A case study: direct DPSSL CPA with Thulium-doped materials </a:t>
            </a:r>
            <a:endParaRPr lang="en-IT" dirty="0"/>
          </a:p>
        </p:txBody>
      </p:sp>
    </p:spTree>
    <p:extLst>
      <p:ext uri="{BB962C8B-B14F-4D97-AF65-F5344CB8AC3E}">
        <p14:creationId xmlns:p14="http://schemas.microsoft.com/office/powerpoint/2010/main" val="1716679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5AE23BB-7BEC-BD02-5AB5-37E55D290320}"/>
              </a:ext>
            </a:extLst>
          </p:cNvPr>
          <p:cNvPicPr>
            <a:picLocks noChangeAspect="1"/>
          </p:cNvPicPr>
          <p:nvPr/>
        </p:nvPicPr>
        <p:blipFill>
          <a:blip r:embed="rId3"/>
          <a:stretch>
            <a:fillRect/>
          </a:stretch>
        </p:blipFill>
        <p:spPr>
          <a:xfrm>
            <a:off x="811573" y="1487128"/>
            <a:ext cx="6995160" cy="2866573"/>
          </a:xfrm>
          <a:prstGeom prst="rect">
            <a:avLst/>
          </a:prstGeom>
        </p:spPr>
      </p:pic>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a:xfrm>
            <a:off x="1602111" y="275299"/>
            <a:ext cx="5886213" cy="611464"/>
          </a:xfrm>
        </p:spPr>
        <p:txBody>
          <a:bodyPr>
            <a:noAutofit/>
          </a:bodyPr>
          <a:lstStyle/>
          <a:p>
            <a:pPr algn="r"/>
            <a:r>
              <a:rPr lang="en-US" sz="2520" b="1" dirty="0">
                <a:solidFill>
                  <a:schemeClr val="tx1"/>
                </a:solidFill>
                <a:latin typeface="Century Gothic"/>
                <a:cs typeface="Century Gothic"/>
              </a:rPr>
              <a:t>Intense Laser Irradiation Laboratory</a:t>
            </a:r>
            <a:br>
              <a:rPr lang="en-US" sz="2520" b="1" dirty="0">
                <a:solidFill>
                  <a:schemeClr val="tx1"/>
                </a:solidFill>
                <a:latin typeface="Century Gothic"/>
                <a:cs typeface="Century Gothic"/>
              </a:rPr>
            </a:br>
            <a:r>
              <a:rPr lang="en-US" sz="1260" b="1" dirty="0">
                <a:solidFill>
                  <a:schemeClr val="tx1"/>
                </a:solidFill>
                <a:latin typeface="Century Gothic"/>
                <a:cs typeface="Century Gothic"/>
              </a:rPr>
              <a:t>CNR, Pisa, Italy</a:t>
            </a:r>
            <a:endParaRPr lang="en-US" sz="2520" b="1" dirty="0">
              <a:solidFill>
                <a:schemeClr val="tx1"/>
              </a:solidFill>
              <a:latin typeface="Century Gothic"/>
              <a:cs typeface="Century Gothic"/>
            </a:endParaRPr>
          </a:p>
        </p:txBody>
      </p:sp>
      <p:sp>
        <p:nvSpPr>
          <p:cNvPr id="8" name="Footer Placeholder 7">
            <a:extLst>
              <a:ext uri="{FF2B5EF4-FFF2-40B4-BE49-F238E27FC236}">
                <a16:creationId xmlns:a16="http://schemas.microsoft.com/office/drawing/2014/main" id="{D9D0E8DA-06FF-6C27-4D69-BA07428085E2}"/>
              </a:ext>
            </a:extLst>
          </p:cNvPr>
          <p:cNvSpPr>
            <a:spLocks noGrp="1"/>
          </p:cNvSpPr>
          <p:nvPr>
            <p:ph type="ftr" sz="quarter" idx="4294967295"/>
          </p:nvPr>
        </p:nvSpPr>
        <p:spPr>
          <a:xfrm>
            <a:off x="3124200" y="5296961"/>
            <a:ext cx="2895600" cy="304271"/>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it-IT"/>
          </a:p>
        </p:txBody>
      </p:sp>
      <p:sp>
        <p:nvSpPr>
          <p:cNvPr id="45" name="TextBox 44">
            <a:extLst>
              <a:ext uri="{FF2B5EF4-FFF2-40B4-BE49-F238E27FC236}">
                <a16:creationId xmlns:a16="http://schemas.microsoft.com/office/drawing/2014/main" id="{AA647B98-AB04-140E-5A67-B211B4983E8A}"/>
              </a:ext>
            </a:extLst>
          </p:cNvPr>
          <p:cNvSpPr txBox="1"/>
          <p:nvPr/>
        </p:nvSpPr>
        <p:spPr>
          <a:xfrm>
            <a:off x="2299179" y="986562"/>
            <a:ext cx="3035647" cy="784830"/>
          </a:xfrm>
          <a:prstGeom prst="rect">
            <a:avLst/>
          </a:prstGeom>
          <a:noFill/>
        </p:spPr>
        <p:txBody>
          <a:bodyPr wrap="square" rtlCol="0">
            <a:spAutoFit/>
          </a:bodyPr>
          <a:lstStyle/>
          <a:p>
            <a:r>
              <a:rPr lang="en-IT" sz="900" b="1" dirty="0">
                <a:cs typeface="Arial" panose="020B0604020202020204" pitchFamily="34" charset="0"/>
              </a:rPr>
              <a:t>LASER CAPABILITIES</a:t>
            </a:r>
            <a:r>
              <a:rPr lang="en-IT" sz="900" dirty="0">
                <a:cs typeface="Arial" panose="020B0604020202020204" pitchFamily="34" charset="0"/>
              </a:rPr>
              <a:t>:</a:t>
            </a:r>
          </a:p>
          <a:p>
            <a:pPr marL="192877" indent="-192877">
              <a:buFont typeface="Arial" panose="020B0604020202020204" pitchFamily="34" charset="0"/>
              <a:buChar char="•"/>
            </a:pPr>
            <a:r>
              <a:rPr lang="en-IT" sz="900" dirty="0">
                <a:cs typeface="Arial" panose="020B0604020202020204" pitchFamily="34" charset="0"/>
              </a:rPr>
              <a:t>220 TW, Ti:Sa, 5 Hz, 27 fs (upgrade in progress);</a:t>
            </a:r>
          </a:p>
          <a:p>
            <a:pPr marL="192877" indent="-192877">
              <a:buFont typeface="Arial" panose="020B0604020202020204" pitchFamily="34" charset="0"/>
              <a:buChar char="•"/>
            </a:pPr>
            <a:r>
              <a:rPr lang="en-IT" sz="900" dirty="0">
                <a:cs typeface="Arial" panose="020B0604020202020204" pitchFamily="34" charset="0"/>
              </a:rPr>
              <a:t>1kHz, &gt;20 mJ, Ti:Sa + OPA</a:t>
            </a:r>
          </a:p>
          <a:p>
            <a:pPr marL="192877" indent="-192877">
              <a:buFont typeface="Arial" panose="020B0604020202020204" pitchFamily="34" charset="0"/>
              <a:buChar char="•"/>
            </a:pPr>
            <a:r>
              <a:rPr lang="en-IT" sz="900" dirty="0">
                <a:cs typeface="Arial" panose="020B0604020202020204" pitchFamily="34" charset="0"/>
              </a:rPr>
              <a:t>100 Hz, &gt;1J, TiSA (procurement in progress)</a:t>
            </a:r>
          </a:p>
          <a:p>
            <a:endParaRPr lang="en-IT" sz="900" dirty="0">
              <a:cs typeface="Arial" panose="020B0604020202020204" pitchFamily="34" charset="0"/>
            </a:endParaRPr>
          </a:p>
        </p:txBody>
      </p:sp>
      <p:pic>
        <p:nvPicPr>
          <p:cNvPr id="10" name="Picture 2" descr="ELI ERIC | Home">
            <a:extLst>
              <a:ext uri="{FF2B5EF4-FFF2-40B4-BE49-F238E27FC236}">
                <a16:creationId xmlns:a16="http://schemas.microsoft.com/office/drawing/2014/main" id="{CDC8D18F-DD8F-1B30-1A66-0D989AB17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524" y="4514598"/>
            <a:ext cx="337809" cy="160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E089B00-962B-8A9A-E24A-AE3AECBDE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063" y="4477839"/>
            <a:ext cx="219302" cy="221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629A0CA-7465-A3E2-C40B-BC615DA89EC2}"/>
              </a:ext>
            </a:extLst>
          </p:cNvPr>
          <p:cNvPicPr>
            <a:picLocks noChangeAspect="1"/>
          </p:cNvPicPr>
          <p:nvPr/>
        </p:nvPicPr>
        <p:blipFill>
          <a:blip r:embed="rId6"/>
          <a:stretch>
            <a:fillRect/>
          </a:stretch>
        </p:blipFill>
        <p:spPr>
          <a:xfrm>
            <a:off x="4287622" y="4459379"/>
            <a:ext cx="808974" cy="252180"/>
          </a:xfrm>
          <a:prstGeom prst="rect">
            <a:avLst/>
          </a:prstGeom>
        </p:spPr>
      </p:pic>
      <p:pic>
        <p:nvPicPr>
          <p:cNvPr id="13" name="Picture 12">
            <a:extLst>
              <a:ext uri="{FF2B5EF4-FFF2-40B4-BE49-F238E27FC236}">
                <a16:creationId xmlns:a16="http://schemas.microsoft.com/office/drawing/2014/main" id="{15D37ABF-C975-CDA2-E22E-073206CC3760}"/>
              </a:ext>
            </a:extLst>
          </p:cNvPr>
          <p:cNvPicPr>
            <a:picLocks noChangeAspect="1"/>
          </p:cNvPicPr>
          <p:nvPr/>
        </p:nvPicPr>
        <p:blipFill>
          <a:blip r:embed="rId7"/>
          <a:stretch>
            <a:fillRect/>
          </a:stretch>
        </p:blipFill>
        <p:spPr>
          <a:xfrm>
            <a:off x="6238330" y="4390244"/>
            <a:ext cx="680641" cy="379927"/>
          </a:xfrm>
          <a:prstGeom prst="rect">
            <a:avLst/>
          </a:prstGeom>
        </p:spPr>
      </p:pic>
      <p:pic>
        <p:nvPicPr>
          <p:cNvPr id="14" name="Picture 13">
            <a:extLst>
              <a:ext uri="{FF2B5EF4-FFF2-40B4-BE49-F238E27FC236}">
                <a16:creationId xmlns:a16="http://schemas.microsoft.com/office/drawing/2014/main" id="{4C00D3EB-B36F-3640-0566-15DC47C6FC53}"/>
              </a:ext>
            </a:extLst>
          </p:cNvPr>
          <p:cNvPicPr>
            <a:picLocks noChangeAspect="1"/>
          </p:cNvPicPr>
          <p:nvPr/>
        </p:nvPicPr>
        <p:blipFill>
          <a:blip r:embed="rId8"/>
          <a:stretch>
            <a:fillRect/>
          </a:stretch>
        </p:blipFill>
        <p:spPr>
          <a:xfrm>
            <a:off x="5848290" y="4498126"/>
            <a:ext cx="313560" cy="203855"/>
          </a:xfrm>
          <a:prstGeom prst="rect">
            <a:avLst/>
          </a:prstGeom>
        </p:spPr>
      </p:pic>
      <p:pic>
        <p:nvPicPr>
          <p:cNvPr id="15" name="Picture 14">
            <a:extLst>
              <a:ext uri="{FF2B5EF4-FFF2-40B4-BE49-F238E27FC236}">
                <a16:creationId xmlns:a16="http://schemas.microsoft.com/office/drawing/2014/main" id="{C1628843-5EA3-7666-5359-23366CCC2DCD}"/>
              </a:ext>
            </a:extLst>
          </p:cNvPr>
          <p:cNvPicPr>
            <a:picLocks noChangeAspect="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sharpenSoften amount="-11000"/>
                    </a14:imgEffect>
                    <a14:imgEffect>
                      <a14:colorTemperature colorTemp="7810"/>
                    </a14:imgEffect>
                    <a14:imgEffect>
                      <a14:saturation sat="383000"/>
                    </a14:imgEffect>
                    <a14:imgEffect>
                      <a14:brightnessContrast bright="-50000" contrast="-13000"/>
                    </a14:imgEffect>
                  </a14:imgLayer>
                </a14:imgProps>
              </a:ext>
            </a:extLst>
          </a:blip>
          <a:stretch>
            <a:fillRect/>
          </a:stretch>
        </p:blipFill>
        <p:spPr>
          <a:xfrm>
            <a:off x="4313584" y="4154177"/>
            <a:ext cx="875948" cy="248292"/>
          </a:xfrm>
          <a:prstGeom prst="rect">
            <a:avLst/>
          </a:prstGeom>
        </p:spPr>
      </p:pic>
      <p:pic>
        <p:nvPicPr>
          <p:cNvPr id="4" name="Picture 3">
            <a:extLst>
              <a:ext uri="{FF2B5EF4-FFF2-40B4-BE49-F238E27FC236}">
                <a16:creationId xmlns:a16="http://schemas.microsoft.com/office/drawing/2014/main" id="{BA8FDF07-5A7B-7BE2-5F57-AF950C58A259}"/>
              </a:ext>
            </a:extLst>
          </p:cNvPr>
          <p:cNvPicPr>
            <a:picLocks noChangeAspect="1"/>
          </p:cNvPicPr>
          <p:nvPr/>
        </p:nvPicPr>
        <p:blipFill>
          <a:blip r:embed="rId11"/>
          <a:stretch>
            <a:fillRect/>
          </a:stretch>
        </p:blipFill>
        <p:spPr>
          <a:xfrm>
            <a:off x="585235" y="992469"/>
            <a:ext cx="1618490" cy="680595"/>
          </a:xfrm>
          <a:prstGeom prst="rect">
            <a:avLst/>
          </a:prstGeom>
        </p:spPr>
      </p:pic>
      <p:pic>
        <p:nvPicPr>
          <p:cNvPr id="16" name="Picture 15">
            <a:extLst>
              <a:ext uri="{FF2B5EF4-FFF2-40B4-BE49-F238E27FC236}">
                <a16:creationId xmlns:a16="http://schemas.microsoft.com/office/drawing/2014/main" id="{4CA9E776-11E0-08F9-D86A-58C4D96582D3}"/>
              </a:ext>
            </a:extLst>
          </p:cNvPr>
          <p:cNvPicPr>
            <a:picLocks noChangeAspect="1"/>
          </p:cNvPicPr>
          <p:nvPr/>
        </p:nvPicPr>
        <p:blipFill>
          <a:blip r:embed="rId12"/>
          <a:stretch>
            <a:fillRect/>
          </a:stretch>
        </p:blipFill>
        <p:spPr>
          <a:xfrm>
            <a:off x="5184704" y="1008977"/>
            <a:ext cx="1555507" cy="1073518"/>
          </a:xfrm>
          <a:prstGeom prst="rect">
            <a:avLst/>
          </a:prstGeom>
        </p:spPr>
      </p:pic>
      <p:pic>
        <p:nvPicPr>
          <p:cNvPr id="17" name="Picture 16">
            <a:extLst>
              <a:ext uri="{FF2B5EF4-FFF2-40B4-BE49-F238E27FC236}">
                <a16:creationId xmlns:a16="http://schemas.microsoft.com/office/drawing/2014/main" id="{E1E277E6-6C0B-EBB7-8328-B5B122B09C24}"/>
              </a:ext>
            </a:extLst>
          </p:cNvPr>
          <p:cNvPicPr>
            <a:picLocks noChangeAspect="1"/>
          </p:cNvPicPr>
          <p:nvPr/>
        </p:nvPicPr>
        <p:blipFill>
          <a:blip r:embed="rId13"/>
          <a:stretch>
            <a:fillRect/>
          </a:stretch>
        </p:blipFill>
        <p:spPr>
          <a:xfrm>
            <a:off x="6816241" y="1079641"/>
            <a:ext cx="1643641" cy="1694475"/>
          </a:xfrm>
          <a:prstGeom prst="rect">
            <a:avLst/>
          </a:prstGeom>
        </p:spPr>
      </p:pic>
      <p:pic>
        <p:nvPicPr>
          <p:cNvPr id="18" name="Picture 17">
            <a:extLst>
              <a:ext uri="{FF2B5EF4-FFF2-40B4-BE49-F238E27FC236}">
                <a16:creationId xmlns:a16="http://schemas.microsoft.com/office/drawing/2014/main" id="{A6C985E8-B864-8BDF-B1D4-B5F0D50FEE37}"/>
              </a:ext>
            </a:extLst>
          </p:cNvPr>
          <p:cNvPicPr>
            <a:picLocks noChangeAspect="1"/>
          </p:cNvPicPr>
          <p:nvPr/>
        </p:nvPicPr>
        <p:blipFill>
          <a:blip r:embed="rId14"/>
          <a:stretch>
            <a:fillRect/>
          </a:stretch>
        </p:blipFill>
        <p:spPr>
          <a:xfrm>
            <a:off x="509307" y="3560172"/>
            <a:ext cx="1991262" cy="1110664"/>
          </a:xfrm>
          <a:prstGeom prst="rect">
            <a:avLst/>
          </a:prstGeom>
        </p:spPr>
      </p:pic>
      <p:pic>
        <p:nvPicPr>
          <p:cNvPr id="19" name="Picture 18">
            <a:extLst>
              <a:ext uri="{FF2B5EF4-FFF2-40B4-BE49-F238E27FC236}">
                <a16:creationId xmlns:a16="http://schemas.microsoft.com/office/drawing/2014/main" id="{9390F440-0288-FEDC-A9A6-BBAEB29BDECE}"/>
              </a:ext>
            </a:extLst>
          </p:cNvPr>
          <p:cNvPicPr>
            <a:picLocks noChangeAspect="1"/>
          </p:cNvPicPr>
          <p:nvPr/>
        </p:nvPicPr>
        <p:blipFill>
          <a:blip r:embed="rId15"/>
          <a:stretch>
            <a:fillRect/>
          </a:stretch>
        </p:blipFill>
        <p:spPr>
          <a:xfrm>
            <a:off x="2566991" y="3968588"/>
            <a:ext cx="1635902" cy="702241"/>
          </a:xfrm>
          <a:prstGeom prst="rect">
            <a:avLst/>
          </a:prstGeom>
        </p:spPr>
      </p:pic>
      <p:pic>
        <p:nvPicPr>
          <p:cNvPr id="20" name="Picture 19">
            <a:extLst>
              <a:ext uri="{FF2B5EF4-FFF2-40B4-BE49-F238E27FC236}">
                <a16:creationId xmlns:a16="http://schemas.microsoft.com/office/drawing/2014/main" id="{4C8E686F-0F9B-8B27-0D64-BFD4A3FBE8CB}"/>
              </a:ext>
            </a:extLst>
          </p:cNvPr>
          <p:cNvPicPr>
            <a:picLocks noChangeAspect="1"/>
          </p:cNvPicPr>
          <p:nvPr/>
        </p:nvPicPr>
        <p:blipFill>
          <a:blip r:embed="rId16"/>
          <a:stretch>
            <a:fillRect/>
          </a:stretch>
        </p:blipFill>
        <p:spPr>
          <a:xfrm>
            <a:off x="6978403" y="3916031"/>
            <a:ext cx="1369673" cy="767546"/>
          </a:xfrm>
          <a:prstGeom prst="rect">
            <a:avLst/>
          </a:prstGeom>
        </p:spPr>
      </p:pic>
      <p:pic>
        <p:nvPicPr>
          <p:cNvPr id="1030" name="Picture 6" descr="home">
            <a:extLst>
              <a:ext uri="{FF2B5EF4-FFF2-40B4-BE49-F238E27FC236}">
                <a16:creationId xmlns:a16="http://schemas.microsoft.com/office/drawing/2014/main" id="{516D36EF-D582-3E1C-B2B8-ADE9C06AFA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69886" y="4162454"/>
            <a:ext cx="425821" cy="242301"/>
          </a:xfrm>
          <a:prstGeom prst="rect">
            <a:avLst/>
          </a:prstGeom>
          <a:solidFill>
            <a:schemeClr val="tx1"/>
          </a:solidFill>
        </p:spPr>
      </p:pic>
      <p:pic>
        <p:nvPicPr>
          <p:cNvPr id="2" name="Picture 1">
            <a:extLst>
              <a:ext uri="{FF2B5EF4-FFF2-40B4-BE49-F238E27FC236}">
                <a16:creationId xmlns:a16="http://schemas.microsoft.com/office/drawing/2014/main" id="{AE903F89-DE2A-8235-A412-C5D66D731776}"/>
              </a:ext>
            </a:extLst>
          </p:cNvPr>
          <p:cNvPicPr>
            <a:picLocks noChangeAspect="1"/>
          </p:cNvPicPr>
          <p:nvPr/>
        </p:nvPicPr>
        <p:blipFill>
          <a:blip r:embed="rId18"/>
          <a:stretch>
            <a:fillRect/>
          </a:stretch>
        </p:blipFill>
        <p:spPr>
          <a:xfrm>
            <a:off x="509307" y="3052106"/>
            <a:ext cx="1055561" cy="537676"/>
          </a:xfrm>
          <a:prstGeom prst="rect">
            <a:avLst/>
          </a:prstGeom>
        </p:spPr>
      </p:pic>
      <p:pic>
        <p:nvPicPr>
          <p:cNvPr id="41986" name="Picture 2">
            <a:extLst>
              <a:ext uri="{FF2B5EF4-FFF2-40B4-BE49-F238E27FC236}">
                <a16:creationId xmlns:a16="http://schemas.microsoft.com/office/drawing/2014/main" id="{E904A462-E973-67C9-E6DC-F4FA7898642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8249" y="2183941"/>
            <a:ext cx="996617" cy="874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274AC5-6494-FEB0-0037-5C66FD2346C3}"/>
              </a:ext>
            </a:extLst>
          </p:cNvPr>
          <p:cNvSpPr txBox="1"/>
          <p:nvPr/>
        </p:nvSpPr>
        <p:spPr>
          <a:xfrm>
            <a:off x="509308" y="1988513"/>
            <a:ext cx="1555507" cy="189283"/>
          </a:xfrm>
          <a:prstGeom prst="rect">
            <a:avLst/>
          </a:prstGeom>
          <a:noFill/>
        </p:spPr>
        <p:txBody>
          <a:bodyPr wrap="square" rtlCol="0">
            <a:spAutoFit/>
          </a:bodyPr>
          <a:lstStyle/>
          <a:p>
            <a:r>
              <a:rPr lang="en-IT" sz="630" dirty="0"/>
              <a:t>A member of Laserlab-Europe-AISBL</a:t>
            </a:r>
          </a:p>
        </p:txBody>
      </p:sp>
      <p:pic>
        <p:nvPicPr>
          <p:cNvPr id="6" name="Picture 2" descr="aboratorio di Laser Intensi">
            <a:extLst>
              <a:ext uri="{FF2B5EF4-FFF2-40B4-BE49-F238E27FC236}">
                <a16:creationId xmlns:a16="http://schemas.microsoft.com/office/drawing/2014/main" id="{C96B97CC-8E2E-3ED2-B10A-D0B189E7717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97719" y="345861"/>
            <a:ext cx="413707" cy="4137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80106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485900" y="285750"/>
            <a:ext cx="6172200" cy="51435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b="1" dirty="0">
              <a:solidFill>
                <a:srgbClr val="C3090E"/>
              </a:solidFill>
              <a:effectLst>
                <a:outerShdw blurRad="38100" dist="38100" dir="2700000" algn="tl">
                  <a:srgbClr val="DDDDDD"/>
                </a:outerShdw>
              </a:effectLst>
              <a:latin typeface="Century Gothic"/>
              <a:cs typeface="Century Gothic"/>
            </a:endParaRPr>
          </a:p>
        </p:txBody>
      </p:sp>
      <p:sp>
        <p:nvSpPr>
          <p:cNvPr id="7" name="Titolo 6"/>
          <p:cNvSpPr>
            <a:spLocks noGrp="1"/>
          </p:cNvSpPr>
          <p:nvPr>
            <p:ph type="title" idx="4294967295"/>
          </p:nvPr>
        </p:nvSpPr>
        <p:spPr>
          <a:xfrm>
            <a:off x="733296" y="180597"/>
            <a:ext cx="7677408" cy="514350"/>
          </a:xfrm>
        </p:spPr>
        <p:txBody>
          <a:bodyPr/>
          <a:lstStyle/>
          <a:p>
            <a:pPr algn="ctr" rtl="0" fontAlgn="base"/>
            <a:r>
              <a:rPr lang="en-US" sz="3000" b="1" dirty="0">
                <a:solidFill>
                  <a:srgbClr val="262626"/>
                </a:solidFill>
                <a:effectLst>
                  <a:outerShdw blurRad="38100" dist="38100" dir="2700000" algn="tl" rotWithShape="0">
                    <a:srgbClr val="DDDDDD"/>
                  </a:outerShdw>
                </a:effectLst>
                <a:ea typeface="ＭＳ Ｐゴシック"/>
                <a:cs typeface="Abadi MT Condensed Light"/>
              </a:rPr>
              <a:t>Key parameters of lasing media</a:t>
            </a:r>
            <a:endParaRPr lang="it-IT" sz="3000" b="1" dirty="0">
              <a:solidFill>
                <a:srgbClr val="262626"/>
              </a:solidFill>
              <a:cs typeface="Abadi MT Condensed Light"/>
            </a:endParaRPr>
          </a:p>
        </p:txBody>
      </p:sp>
      <p:sp>
        <p:nvSpPr>
          <p:cNvPr id="8" name="CasellaDiTesto 7"/>
          <p:cNvSpPr txBox="1"/>
          <p:nvPr/>
        </p:nvSpPr>
        <p:spPr>
          <a:xfrm>
            <a:off x="1288290" y="820367"/>
            <a:ext cx="6369844" cy="1384995"/>
          </a:xfrm>
          <a:prstGeom prst="rect">
            <a:avLst/>
          </a:prstGeom>
          <a:noFill/>
        </p:spPr>
        <p:txBody>
          <a:bodyPr wrap="square" rtlCol="0">
            <a:spAutoFit/>
          </a:bodyPr>
          <a:lstStyle/>
          <a:p>
            <a:r>
              <a:rPr lang="it-IT" sz="1400" dirty="0" err="1"/>
              <a:t>Main</a:t>
            </a:r>
            <a:r>
              <a:rPr lang="it-IT" sz="1400" dirty="0"/>
              <a:t> </a:t>
            </a:r>
            <a:r>
              <a:rPr lang="it-IT" sz="1400" dirty="0" err="1"/>
              <a:t>parameters</a:t>
            </a:r>
            <a:r>
              <a:rPr lang="it-IT" sz="1400" dirty="0"/>
              <a:t> </a:t>
            </a:r>
            <a:r>
              <a:rPr lang="it-IT" sz="1400" dirty="0" err="1"/>
              <a:t>governing</a:t>
            </a:r>
            <a:r>
              <a:rPr lang="it-IT" sz="1400" dirty="0"/>
              <a:t> high power laser amplifiers:</a:t>
            </a:r>
          </a:p>
          <a:p>
            <a:pPr marL="557213" lvl="1" indent="-214313">
              <a:buFont typeface="Arial"/>
              <a:buChar char="•"/>
            </a:pPr>
            <a:r>
              <a:rPr lang="it-IT" sz="1400" dirty="0" err="1"/>
              <a:t>Spectral</a:t>
            </a:r>
            <a:r>
              <a:rPr lang="it-IT" sz="1400" dirty="0"/>
              <a:t> gain </a:t>
            </a:r>
            <a:r>
              <a:rPr lang="it-IT" sz="1400" b="1" dirty="0" err="1"/>
              <a:t>bandwidth</a:t>
            </a:r>
            <a:r>
              <a:rPr lang="it-IT" sz="1400" dirty="0"/>
              <a:t>: short </a:t>
            </a:r>
            <a:r>
              <a:rPr lang="it-IT" sz="1400" dirty="0" err="1"/>
              <a:t>pulse</a:t>
            </a:r>
            <a:r>
              <a:rPr lang="it-IT" sz="1400" dirty="0"/>
              <a:t> </a:t>
            </a:r>
            <a:r>
              <a:rPr lang="it-IT" sz="1400" dirty="0" err="1"/>
              <a:t>duration</a:t>
            </a:r>
            <a:endParaRPr lang="it-IT" sz="1400" dirty="0"/>
          </a:p>
          <a:p>
            <a:pPr marL="557213" lvl="1" indent="-214313">
              <a:buFont typeface="Arial"/>
              <a:buChar char="•"/>
            </a:pPr>
            <a:r>
              <a:rPr lang="it-IT" sz="1400" b="1" dirty="0"/>
              <a:t>Thermal </a:t>
            </a:r>
            <a:r>
              <a:rPr lang="it-IT" sz="1400" b="1" dirty="0" err="1"/>
              <a:t>conductivity</a:t>
            </a:r>
            <a:r>
              <a:rPr lang="it-IT" sz="1400" dirty="0"/>
              <a:t>: </a:t>
            </a:r>
            <a:r>
              <a:rPr lang="it-IT" sz="1400" dirty="0" err="1"/>
              <a:t>limits</a:t>
            </a:r>
            <a:r>
              <a:rPr lang="it-IT" sz="1400" dirty="0"/>
              <a:t> </a:t>
            </a:r>
            <a:r>
              <a:rPr lang="it-IT" sz="1400" dirty="0" err="1"/>
              <a:t>repetition</a:t>
            </a:r>
            <a:r>
              <a:rPr lang="it-IT" sz="1400" dirty="0"/>
              <a:t> rate </a:t>
            </a:r>
          </a:p>
          <a:p>
            <a:pPr marL="557213" lvl="1" indent="-214313">
              <a:buFont typeface="Arial"/>
              <a:buChar char="•"/>
            </a:pPr>
            <a:r>
              <a:rPr lang="en-US" sz="1400" dirty="0"/>
              <a:t>Abs. and </a:t>
            </a:r>
            <a:r>
              <a:rPr lang="en-US" sz="1400" dirty="0" err="1"/>
              <a:t>emis</a:t>
            </a:r>
            <a:r>
              <a:rPr lang="en-US" sz="1400" dirty="0"/>
              <a:t>. </a:t>
            </a:r>
            <a:r>
              <a:rPr lang="it-IT" sz="1400" b="1" dirty="0"/>
              <a:t>cross </a:t>
            </a:r>
            <a:r>
              <a:rPr lang="it-IT" sz="1400" b="1" dirty="0" err="1"/>
              <a:t>sections</a:t>
            </a:r>
            <a:r>
              <a:rPr lang="it-IT" sz="1400" dirty="0"/>
              <a:t>: gain, </a:t>
            </a:r>
            <a:r>
              <a:rPr lang="it-IT" sz="1400" dirty="0" err="1"/>
              <a:t>pump</a:t>
            </a:r>
            <a:r>
              <a:rPr lang="it-IT" sz="1400" dirty="0"/>
              <a:t> </a:t>
            </a:r>
            <a:r>
              <a:rPr lang="it-IT" sz="1400" dirty="0" err="1"/>
              <a:t>absorption</a:t>
            </a:r>
            <a:r>
              <a:rPr lang="it-IT" sz="1400" dirty="0"/>
              <a:t> and </a:t>
            </a:r>
            <a:r>
              <a:rPr lang="it-IT" sz="1400" dirty="0" err="1"/>
              <a:t>saturation</a:t>
            </a:r>
            <a:endParaRPr lang="it-IT" sz="1400" dirty="0"/>
          </a:p>
          <a:p>
            <a:pPr marL="557213" lvl="1" indent="-214313">
              <a:buFont typeface="Arial"/>
              <a:buChar char="•"/>
            </a:pPr>
            <a:r>
              <a:rPr lang="it-IT" sz="1400" b="1" dirty="0" err="1"/>
              <a:t>Fluorescence</a:t>
            </a:r>
            <a:r>
              <a:rPr lang="it-IT" sz="1400" b="1" dirty="0"/>
              <a:t> </a:t>
            </a:r>
            <a:r>
              <a:rPr lang="it-IT" sz="1400" b="1" dirty="0" err="1"/>
              <a:t>lifetime</a:t>
            </a:r>
            <a:r>
              <a:rPr lang="it-IT" sz="1400" dirty="0"/>
              <a:t>: sets </a:t>
            </a:r>
            <a:r>
              <a:rPr lang="it-IT" sz="1400" dirty="0" err="1"/>
              <a:t>conditions</a:t>
            </a:r>
            <a:r>
              <a:rPr lang="it-IT" sz="1400" dirty="0"/>
              <a:t> on </a:t>
            </a:r>
            <a:r>
              <a:rPr lang="it-IT" sz="1400" dirty="0" err="1"/>
              <a:t>pumping</a:t>
            </a:r>
            <a:endParaRPr lang="it-IT" sz="1400" dirty="0"/>
          </a:p>
          <a:p>
            <a:pPr marL="557213" lvl="1" indent="-214313">
              <a:buFont typeface="Arial"/>
              <a:buChar char="•"/>
            </a:pPr>
            <a:r>
              <a:rPr lang="it-IT" sz="1400" b="1" dirty="0" err="1"/>
              <a:t>dn</a:t>
            </a:r>
            <a:r>
              <a:rPr lang="it-IT" sz="1400" b="1" dirty="0"/>
              <a:t>/</a:t>
            </a:r>
            <a:r>
              <a:rPr lang="it-IT" sz="1400" b="1" dirty="0" err="1"/>
              <a:t>dT</a:t>
            </a:r>
            <a:r>
              <a:rPr lang="it-IT" sz="1400" dirty="0"/>
              <a:t>: </a:t>
            </a:r>
            <a:r>
              <a:rPr lang="it-IT" sz="1400" dirty="0" err="1"/>
              <a:t>limits</a:t>
            </a:r>
            <a:r>
              <a:rPr lang="it-IT" sz="1400" dirty="0"/>
              <a:t> </a:t>
            </a:r>
            <a:r>
              <a:rPr lang="it-IT" sz="1400" dirty="0" err="1"/>
              <a:t>beam</a:t>
            </a:r>
            <a:r>
              <a:rPr lang="it-IT" sz="1400" dirty="0"/>
              <a:t> </a:t>
            </a:r>
            <a:r>
              <a:rPr lang="it-IT" sz="1400" dirty="0" err="1"/>
              <a:t>quality</a:t>
            </a:r>
            <a:endParaRPr lang="it-IT" sz="1400" dirty="0"/>
          </a:p>
        </p:txBody>
      </p:sp>
      <p:pic>
        <p:nvPicPr>
          <p:cNvPr id="3" name="Immagine 2"/>
          <p:cNvPicPr>
            <a:picLocks noChangeAspect="1"/>
          </p:cNvPicPr>
          <p:nvPr/>
        </p:nvPicPr>
        <p:blipFill>
          <a:blip r:embed="rId2"/>
          <a:stretch>
            <a:fillRect/>
          </a:stretch>
        </p:blipFill>
        <p:spPr>
          <a:xfrm>
            <a:off x="1964195" y="2519795"/>
            <a:ext cx="209550" cy="161925"/>
          </a:xfrm>
          <a:prstGeom prst="rect">
            <a:avLst/>
          </a:prstGeom>
        </p:spPr>
      </p:pic>
      <p:pic>
        <p:nvPicPr>
          <p:cNvPr id="6" name="Immagine 5"/>
          <p:cNvPicPr>
            <a:picLocks noChangeAspect="1"/>
          </p:cNvPicPr>
          <p:nvPr/>
        </p:nvPicPr>
        <p:blipFill>
          <a:blip r:embed="rId3"/>
          <a:stretch>
            <a:fillRect/>
          </a:stretch>
        </p:blipFill>
        <p:spPr>
          <a:xfrm>
            <a:off x="1964194" y="2392453"/>
            <a:ext cx="5000739" cy="2184938"/>
          </a:xfrm>
          <a:prstGeom prst="rect">
            <a:avLst/>
          </a:prstGeom>
        </p:spPr>
      </p:pic>
    </p:spTree>
    <p:extLst>
      <p:ext uri="{BB962C8B-B14F-4D97-AF65-F5344CB8AC3E}">
        <p14:creationId xmlns:p14="http://schemas.microsoft.com/office/powerpoint/2010/main" val="110127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87360" y="738953"/>
            <a:ext cx="4384639" cy="3162404"/>
          </a:xfrm>
          <a:prstGeom prst="rect">
            <a:avLst/>
          </a:prstGeom>
          <a:noFill/>
        </p:spPr>
        <p:txBody>
          <a:bodyPr wrap="square" rtlCol="0">
            <a:spAutoFit/>
          </a:bodyPr>
          <a:lstStyle/>
          <a:p>
            <a:pPr defTabSz="342900">
              <a:spcBef>
                <a:spcPts val="900"/>
              </a:spcBef>
            </a:pPr>
            <a:r>
              <a:rPr lang="it-IT" sz="1200" b="1" dirty="0" err="1">
                <a:solidFill>
                  <a:prstClr val="black"/>
                </a:solidFill>
                <a:latin typeface="Century Gothic" charset="0"/>
                <a:ea typeface="ＭＳ Ｐゴシック" charset="0"/>
                <a:cs typeface="ＭＳ Ｐゴシック" charset="0"/>
              </a:rPr>
              <a:t>Currently</a:t>
            </a:r>
            <a:r>
              <a:rPr lang="it-IT" sz="1200" b="1" dirty="0">
                <a:solidFill>
                  <a:prstClr val="black"/>
                </a:solidFill>
                <a:latin typeface="Century Gothic" charset="0"/>
                <a:ea typeface="ＭＳ Ｐゴシック" charset="0"/>
                <a:cs typeface="ＭＳ Ｐゴシック" charset="0"/>
              </a:rPr>
              <a:t> under </a:t>
            </a:r>
            <a:r>
              <a:rPr lang="it-IT" sz="1200" b="1" dirty="0" err="1">
                <a:solidFill>
                  <a:prstClr val="black"/>
                </a:solidFill>
                <a:latin typeface="Century Gothic" charset="0"/>
                <a:ea typeface="ＭＳ Ｐゴシック" charset="0"/>
                <a:cs typeface="ＭＳ Ｐゴシック" charset="0"/>
              </a:rPr>
              <a:t>investigation</a:t>
            </a:r>
            <a:r>
              <a:rPr lang="it-IT" sz="1200" b="1" dirty="0">
                <a:solidFill>
                  <a:prstClr val="black"/>
                </a:solidFill>
                <a:latin typeface="Century Gothic" charset="0"/>
                <a:ea typeface="ＭＳ Ｐゴシック" charset="0"/>
                <a:cs typeface="ＭＳ Ｐゴシック" charset="0"/>
              </a:rPr>
              <a:t>(*): Tm:YLF</a:t>
            </a:r>
          </a:p>
          <a:p>
            <a:pPr marL="231775" lvl="1" indent="-163513" defTabSz="342900">
              <a:spcBef>
                <a:spcPts val="900"/>
              </a:spcBef>
              <a:buFont typeface="Arial"/>
              <a:buChar char="•"/>
            </a:pPr>
            <a:r>
              <a:rPr lang="it-IT" sz="1200" dirty="0" err="1">
                <a:solidFill>
                  <a:prstClr val="black"/>
                </a:solidFill>
                <a:latin typeface="Century Gothic" charset="0"/>
                <a:ea typeface="ＭＳ Ｐゴシック" charset="0"/>
                <a:cs typeface="ＭＳ Ｐゴシック" charset="0"/>
              </a:rPr>
              <a:t>Emission</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at</a:t>
            </a:r>
            <a:r>
              <a:rPr lang="it-IT" sz="1200" dirty="0">
                <a:solidFill>
                  <a:prstClr val="black"/>
                </a:solidFill>
                <a:latin typeface="Century Gothic" charset="0"/>
                <a:ea typeface="ＭＳ Ｐゴシック" charset="0"/>
                <a:cs typeface="ＭＳ Ｐゴシック" charset="0"/>
              </a:rPr>
              <a:t> 1,9 µm, </a:t>
            </a:r>
            <a:r>
              <a:rPr lang="it-IT" sz="1200" dirty="0" err="1">
                <a:solidFill>
                  <a:prstClr val="black"/>
                </a:solidFill>
                <a:latin typeface="Century Gothic" charset="0"/>
                <a:ea typeface="ＭＳ Ｐゴシック" charset="0"/>
                <a:cs typeface="ＭＳ Ｐゴシック" charset="0"/>
              </a:rPr>
              <a:t>eye</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safe</a:t>
            </a:r>
            <a:r>
              <a:rPr lang="it-IT" sz="1200" dirty="0">
                <a:solidFill>
                  <a:prstClr val="black"/>
                </a:solidFill>
                <a:latin typeface="Century Gothic" charset="0"/>
                <a:ea typeface="ＭＳ Ｐゴシック" charset="0"/>
                <a:cs typeface="ＭＳ Ｐゴシック" charset="0"/>
              </a:rPr>
              <a:t>;</a:t>
            </a:r>
          </a:p>
          <a:p>
            <a:pPr marL="231775" lvl="1" indent="-163513" defTabSz="342900">
              <a:spcBef>
                <a:spcPts val="900"/>
              </a:spcBef>
              <a:buFont typeface="Arial"/>
              <a:buChar char="•"/>
            </a:pPr>
            <a:r>
              <a:rPr lang="it-IT" sz="1200" dirty="0" err="1">
                <a:solidFill>
                  <a:prstClr val="black"/>
                </a:solidFill>
                <a:latin typeface="Century Gothic" charset="0"/>
                <a:ea typeface="ＭＳ Ｐゴシック" charset="0"/>
                <a:cs typeface="ＭＳ Ｐゴシック" charset="0"/>
              </a:rPr>
              <a:t>Ultrashort</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pulse</a:t>
            </a:r>
            <a:r>
              <a:rPr lang="it-IT" sz="1200" dirty="0">
                <a:solidFill>
                  <a:prstClr val="black"/>
                </a:solidFill>
                <a:latin typeface="Century Gothic" charset="0"/>
                <a:ea typeface="ＭＳ Ｐゴシック" charset="0"/>
                <a:cs typeface="ＭＳ Ｐゴシック" charset="0"/>
              </a:rPr>
              <a:t> (&lt;100 </a:t>
            </a:r>
            <a:r>
              <a:rPr lang="it-IT" sz="1200" dirty="0" err="1">
                <a:solidFill>
                  <a:prstClr val="black"/>
                </a:solidFill>
                <a:latin typeface="Century Gothic" charset="0"/>
                <a:ea typeface="ＭＳ Ｐゴシック" charset="0"/>
                <a:cs typeface="ＭＳ Ｐゴシック" charset="0"/>
              </a:rPr>
              <a:t>fs</a:t>
            </a:r>
            <a:r>
              <a:rPr lang="it-IT" sz="1200" dirty="0">
                <a:solidFill>
                  <a:prstClr val="black"/>
                </a:solidFill>
                <a:latin typeface="Century Gothic" charset="0"/>
                <a:ea typeface="ＭＳ Ｐゴシック" charset="0"/>
                <a:cs typeface="ＭＳ Ｐゴシック" charset="0"/>
              </a:rPr>
              <a:t>);</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High </a:t>
            </a:r>
            <a:r>
              <a:rPr lang="it-IT" sz="1200" dirty="0" err="1">
                <a:solidFill>
                  <a:prstClr val="black"/>
                </a:solidFill>
                <a:latin typeface="Century Gothic" charset="0"/>
                <a:ea typeface="ＭＳ Ｐゴシック" charset="0"/>
                <a:cs typeface="ＭＳ Ｐゴシック" charset="0"/>
              </a:rPr>
              <a:t>peak</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power</a:t>
            </a:r>
            <a:r>
              <a:rPr lang="it-IT" sz="1200" dirty="0">
                <a:solidFill>
                  <a:prstClr val="black"/>
                </a:solidFill>
                <a:latin typeface="Century Gothic" charset="0"/>
                <a:ea typeface="ＭＳ Ｐゴシック" charset="0"/>
                <a:cs typeface="ＭＳ Ｐゴシック" charset="0"/>
              </a:rPr>
              <a:t> ≈ PW;</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High </a:t>
            </a:r>
            <a:r>
              <a:rPr lang="it-IT" sz="1200" dirty="0" err="1">
                <a:solidFill>
                  <a:prstClr val="black"/>
                </a:solidFill>
                <a:latin typeface="Century Gothic" charset="0"/>
                <a:ea typeface="ＭＳ Ｐゴシック" charset="0"/>
                <a:cs typeface="ＭＳ Ｐゴシック" charset="0"/>
              </a:rPr>
              <a:t>average</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power</a:t>
            </a:r>
            <a:r>
              <a:rPr lang="it-IT" sz="1200" dirty="0">
                <a:solidFill>
                  <a:prstClr val="black"/>
                </a:solidFill>
                <a:latin typeface="Century Gothic" charset="0"/>
                <a:ea typeface="ＭＳ Ｐゴシック" charset="0"/>
                <a:cs typeface="ＭＳ Ｐゴシック" charset="0"/>
              </a:rPr>
              <a:t>(</a:t>
            </a:r>
            <a:r>
              <a:rPr lang="it-IT" sz="1200" dirty="0" err="1">
                <a:solidFill>
                  <a:prstClr val="black"/>
                </a:solidFill>
                <a:latin typeface="Century Gothic" charset="0"/>
                <a:ea typeface="ＭＳ Ｐゴシック" charset="0"/>
                <a:cs typeface="ＭＳ Ｐゴシック" charset="0"/>
              </a:rPr>
              <a:t>scalable</a:t>
            </a:r>
            <a:r>
              <a:rPr lang="it-IT" sz="1200" dirty="0">
                <a:solidFill>
                  <a:prstClr val="black"/>
                </a:solidFill>
                <a:latin typeface="Century Gothic" charset="0"/>
                <a:ea typeface="ＭＳ Ｐゴシック" charset="0"/>
                <a:cs typeface="ＭＳ Ｐゴシック" charset="0"/>
              </a:rPr>
              <a:t> from kW to 300 kW);</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Direct </a:t>
            </a:r>
            <a:r>
              <a:rPr lang="it-IT" sz="1200" dirty="0" err="1">
                <a:solidFill>
                  <a:prstClr val="black"/>
                </a:solidFill>
                <a:latin typeface="Century Gothic" charset="0"/>
                <a:ea typeface="ＭＳ Ｐゴシック" charset="0"/>
                <a:cs typeface="ＭＳ Ｐゴシック" charset="0"/>
              </a:rPr>
              <a:t>pumping</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at</a:t>
            </a:r>
            <a:r>
              <a:rPr lang="it-IT" sz="1200" dirty="0">
                <a:solidFill>
                  <a:prstClr val="black"/>
                </a:solidFill>
                <a:latin typeface="Century Gothic" charset="0"/>
                <a:ea typeface="ＭＳ Ｐゴシック" charset="0"/>
                <a:cs typeface="ＭＳ Ｐゴシック" charset="0"/>
              </a:rPr>
              <a:t> 808 nm, </a:t>
            </a:r>
            <a:r>
              <a:rPr lang="it-IT" sz="1200" dirty="0" err="1">
                <a:solidFill>
                  <a:prstClr val="black"/>
                </a:solidFill>
                <a:latin typeface="Century Gothic" charset="0"/>
                <a:ea typeface="ＭＳ Ｐゴシック" charset="0"/>
                <a:cs typeface="ＭＳ Ｐゴシック" charset="0"/>
              </a:rPr>
              <a:t>using</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diodes</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operating</a:t>
            </a:r>
            <a:r>
              <a:rPr lang="it-IT" sz="1200" dirty="0">
                <a:solidFill>
                  <a:prstClr val="black"/>
                </a:solidFill>
                <a:latin typeface="Century Gothic" charset="0"/>
                <a:ea typeface="ＭＳ Ｐゴシック" charset="0"/>
                <a:cs typeface="ＭＳ Ｐゴシック" charset="0"/>
              </a:rPr>
              <a:t> in CW mode (</a:t>
            </a:r>
            <a:r>
              <a:rPr lang="it-IT" sz="1200" dirty="0" err="1">
                <a:solidFill>
                  <a:prstClr val="black"/>
                </a:solidFill>
                <a:latin typeface="Century Gothic" charset="0"/>
                <a:ea typeface="ＭＳ Ｐゴシック" charset="0"/>
                <a:cs typeface="ＭＳ Ｐゴシック" charset="0"/>
              </a:rPr>
              <a:t>available</a:t>
            </a:r>
            <a:r>
              <a:rPr lang="it-IT" sz="1200" dirty="0">
                <a:solidFill>
                  <a:prstClr val="black"/>
                </a:solidFill>
                <a:latin typeface="Century Gothic" charset="0"/>
                <a:ea typeface="ＭＳ Ｐゴシック" charset="0"/>
                <a:cs typeface="ＭＳ Ｐゴシック" charset="0"/>
              </a:rPr>
              <a:t> and </a:t>
            </a:r>
            <a:r>
              <a:rPr lang="it-IT" sz="1200" dirty="0" err="1">
                <a:solidFill>
                  <a:prstClr val="black"/>
                </a:solidFill>
                <a:latin typeface="Century Gothic" charset="0"/>
                <a:ea typeface="ＭＳ Ｐゴシック" charset="0"/>
                <a:cs typeface="ＭＳ Ｐゴシック" charset="0"/>
              </a:rPr>
              <a:t>scalable</a:t>
            </a:r>
            <a:r>
              <a:rPr lang="it-IT" sz="1200" dirty="0">
                <a:solidFill>
                  <a:prstClr val="black"/>
                </a:solidFill>
                <a:latin typeface="Century Gothic" charset="0"/>
                <a:ea typeface="ＭＳ Ｐゴシック" charset="0"/>
                <a:cs typeface="ＭＳ Ｐゴシック" charset="0"/>
              </a:rPr>
              <a:t>);</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Multi-</a:t>
            </a:r>
            <a:r>
              <a:rPr lang="it-IT" sz="1200" dirty="0" err="1">
                <a:solidFill>
                  <a:prstClr val="black"/>
                </a:solidFill>
                <a:latin typeface="Century Gothic" charset="0"/>
                <a:ea typeface="ＭＳ Ｐゴシック" charset="0"/>
                <a:cs typeface="ＭＳ Ｐゴシック" charset="0"/>
              </a:rPr>
              <a:t>pulse</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extraction</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at</a:t>
            </a:r>
            <a:r>
              <a:rPr lang="it-IT" sz="1200" dirty="0">
                <a:solidFill>
                  <a:prstClr val="black"/>
                </a:solidFill>
                <a:latin typeface="Century Gothic" charset="0"/>
                <a:ea typeface="ＭＳ Ｐゴシック" charset="0"/>
                <a:cs typeface="ＭＳ Ｐゴシック" charset="0"/>
              </a:rPr>
              <a:t> high </a:t>
            </a:r>
            <a:r>
              <a:rPr lang="it-IT" sz="1200" dirty="0" err="1">
                <a:solidFill>
                  <a:prstClr val="black"/>
                </a:solidFill>
                <a:latin typeface="Century Gothic" charset="0"/>
                <a:ea typeface="ＭＳ Ｐゴシック" charset="0"/>
                <a:cs typeface="ＭＳ Ｐゴシック" charset="0"/>
              </a:rPr>
              <a:t>repetition</a:t>
            </a:r>
            <a:r>
              <a:rPr lang="it-IT" sz="1200" dirty="0">
                <a:solidFill>
                  <a:prstClr val="black"/>
                </a:solidFill>
                <a:latin typeface="Century Gothic" charset="0"/>
                <a:ea typeface="ＭＳ Ｐゴシック" charset="0"/>
                <a:cs typeface="ＭＳ Ｐゴシック" charset="0"/>
              </a:rPr>
              <a:t> rate </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10 kHz; Ideal for </a:t>
            </a:r>
            <a:r>
              <a:rPr lang="it-IT" sz="1200" dirty="0" err="1">
                <a:solidFill>
                  <a:prstClr val="black"/>
                </a:solidFill>
                <a:latin typeface="Century Gothic" charset="0"/>
                <a:ea typeface="ＭＳ Ｐゴシック" charset="0"/>
                <a:cs typeface="ＭＳ Ｐゴシック" charset="0"/>
              </a:rPr>
              <a:t>accelerator</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technology</a:t>
            </a:r>
            <a:r>
              <a:rPr lang="it-IT" sz="1200" dirty="0">
                <a:solidFill>
                  <a:prstClr val="black"/>
                </a:solidFill>
                <a:latin typeface="Century Gothic" charset="0"/>
                <a:ea typeface="ＭＳ Ｐゴシック" charset="0"/>
                <a:cs typeface="ＭＳ Ｐゴシック" charset="0"/>
              </a:rPr>
              <a:t>;</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High </a:t>
            </a:r>
            <a:r>
              <a:rPr lang="it-IT" sz="1200" dirty="0" err="1">
                <a:solidFill>
                  <a:prstClr val="black"/>
                </a:solidFill>
                <a:latin typeface="Century Gothic" charset="0"/>
                <a:ea typeface="ＭＳ Ｐゴシック" charset="0"/>
                <a:cs typeface="ＭＳ Ｐゴシック" charset="0"/>
              </a:rPr>
              <a:t>efficiency</a:t>
            </a:r>
            <a:r>
              <a:rPr lang="it-IT" sz="1200" dirty="0">
                <a:solidFill>
                  <a:prstClr val="black"/>
                </a:solidFill>
                <a:latin typeface="Century Gothic" charset="0"/>
                <a:ea typeface="ＭＳ Ｐゴシック" charset="0"/>
                <a:cs typeface="ＭＳ Ｐゴシック" charset="0"/>
              </a:rPr>
              <a:t>;</a:t>
            </a:r>
          </a:p>
          <a:p>
            <a:pPr marL="231775" lvl="1" indent="-163513" defTabSz="342900">
              <a:spcBef>
                <a:spcPts val="900"/>
              </a:spcBef>
              <a:buFont typeface="Arial"/>
              <a:buChar char="•"/>
            </a:pPr>
            <a:r>
              <a:rPr lang="it-IT" sz="1200" dirty="0">
                <a:solidFill>
                  <a:prstClr val="black"/>
                </a:solidFill>
                <a:latin typeface="Century Gothic" charset="0"/>
                <a:ea typeface="ＭＳ Ｐゴシック" charset="0"/>
                <a:cs typeface="ＭＳ Ｐゴシック" charset="0"/>
              </a:rPr>
              <a:t>Mature </a:t>
            </a:r>
            <a:r>
              <a:rPr lang="it-IT" sz="1200" dirty="0" err="1">
                <a:solidFill>
                  <a:prstClr val="black"/>
                </a:solidFill>
                <a:latin typeface="Century Gothic" charset="0"/>
                <a:ea typeface="ＭＳ Ｐゴシック" charset="0"/>
                <a:cs typeface="ＭＳ Ｐゴシック" charset="0"/>
              </a:rPr>
              <a:t>material</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technology</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crystal</a:t>
            </a:r>
            <a:r>
              <a:rPr lang="it-IT" sz="1200" dirty="0">
                <a:solidFill>
                  <a:prstClr val="black"/>
                </a:solidFill>
                <a:latin typeface="Century Gothic" charset="0"/>
                <a:ea typeface="ＭＳ Ｐゴシック" charset="0"/>
                <a:cs typeface="ＭＳ Ｐゴシック" charset="0"/>
              </a:rPr>
              <a:t> </a:t>
            </a:r>
            <a:r>
              <a:rPr lang="it-IT" sz="1200" dirty="0" err="1">
                <a:solidFill>
                  <a:prstClr val="black"/>
                </a:solidFill>
                <a:latin typeface="Century Gothic" charset="0"/>
                <a:ea typeface="ＭＳ Ｐゴシック" charset="0"/>
                <a:cs typeface="ＭＳ Ｐゴシック" charset="0"/>
              </a:rPr>
              <a:t>growth</a:t>
            </a:r>
            <a:r>
              <a:rPr lang="it-IT" sz="1200" dirty="0">
                <a:solidFill>
                  <a:prstClr val="black"/>
                </a:solidFill>
                <a:latin typeface="Century Gothic" charset="0"/>
                <a:ea typeface="ＭＳ Ｐゴシック" charset="0"/>
                <a:cs typeface="ＭＳ Ｐゴシック" charset="0"/>
              </a:rPr>
              <a:t>);</a:t>
            </a:r>
          </a:p>
        </p:txBody>
      </p:sp>
      <p:grpSp>
        <p:nvGrpSpPr>
          <p:cNvPr id="2" name="Gruppo 1"/>
          <p:cNvGrpSpPr/>
          <p:nvPr/>
        </p:nvGrpSpPr>
        <p:grpSpPr>
          <a:xfrm>
            <a:off x="5911183" y="829281"/>
            <a:ext cx="2590217" cy="1282958"/>
            <a:chOff x="5529474" y="2707150"/>
            <a:chExt cx="2910207" cy="1509099"/>
          </a:xfrm>
        </p:grpSpPr>
        <p:pic>
          <p:nvPicPr>
            <p:cNvPr id="6" name="Immagine 5"/>
            <p:cNvPicPr>
              <a:picLocks noChangeAspect="1"/>
            </p:cNvPicPr>
            <p:nvPr/>
          </p:nvPicPr>
          <p:blipFill>
            <a:blip r:embed="rId2"/>
            <a:stretch>
              <a:fillRect/>
            </a:stretch>
          </p:blipFill>
          <p:spPr>
            <a:xfrm>
              <a:off x="5529474" y="2707150"/>
              <a:ext cx="2910207" cy="1509099"/>
            </a:xfrm>
            <a:prstGeom prst="rect">
              <a:avLst/>
            </a:prstGeom>
          </p:spPr>
        </p:pic>
        <p:sp>
          <p:nvSpPr>
            <p:cNvPr id="7" name="CasellaDiTesto 6"/>
            <p:cNvSpPr txBox="1"/>
            <p:nvPr/>
          </p:nvSpPr>
          <p:spPr>
            <a:xfrm>
              <a:off x="6258948" y="3280786"/>
              <a:ext cx="747790" cy="434432"/>
            </a:xfrm>
            <a:prstGeom prst="rect">
              <a:avLst/>
            </a:prstGeom>
            <a:noFill/>
          </p:spPr>
          <p:txBody>
            <a:bodyPr wrap="none" rtlCol="0">
              <a:spAutoFit/>
            </a:bodyPr>
            <a:lstStyle/>
            <a:p>
              <a:pPr defTabSz="342900"/>
              <a:r>
                <a:rPr lang="it-IT" dirty="0" err="1">
                  <a:solidFill>
                    <a:prstClr val="black"/>
                  </a:solidFill>
                  <a:latin typeface="Century Gothic" charset="0"/>
                  <a:ea typeface="ＭＳ Ｐゴシック" charset="0"/>
                  <a:cs typeface="ＭＳ Ｐゴシック" charset="0"/>
                </a:rPr>
                <a:t>Ti:Sa</a:t>
              </a:r>
              <a:endParaRPr lang="it-IT" dirty="0">
                <a:solidFill>
                  <a:prstClr val="black"/>
                </a:solidFill>
                <a:latin typeface="Century Gothic" charset="0"/>
                <a:ea typeface="ＭＳ Ｐゴシック" charset="0"/>
                <a:cs typeface="ＭＳ Ｐゴシック" charset="0"/>
              </a:endParaRPr>
            </a:p>
          </p:txBody>
        </p:sp>
        <p:sp>
          <p:nvSpPr>
            <p:cNvPr id="8" name="CasellaDiTesto 7"/>
            <p:cNvSpPr txBox="1"/>
            <p:nvPr/>
          </p:nvSpPr>
          <p:spPr>
            <a:xfrm>
              <a:off x="7318492" y="3231737"/>
              <a:ext cx="1032353" cy="434432"/>
            </a:xfrm>
            <a:prstGeom prst="rect">
              <a:avLst/>
            </a:prstGeom>
            <a:noFill/>
          </p:spPr>
          <p:txBody>
            <a:bodyPr wrap="none" rtlCol="0">
              <a:spAutoFit/>
            </a:bodyPr>
            <a:lstStyle/>
            <a:p>
              <a:pPr defTabSz="342900"/>
              <a:r>
                <a:rPr lang="it-IT" dirty="0" err="1">
                  <a:solidFill>
                    <a:prstClr val="black"/>
                  </a:solidFill>
                  <a:latin typeface="Century Gothic" charset="0"/>
                  <a:ea typeface="ＭＳ Ｐゴシック" charset="0"/>
                  <a:cs typeface="ＭＳ Ｐゴシック" charset="0"/>
                </a:rPr>
                <a:t>Tm:YLF</a:t>
              </a:r>
              <a:endParaRPr lang="it-IT" dirty="0">
                <a:solidFill>
                  <a:prstClr val="black"/>
                </a:solidFill>
                <a:latin typeface="Century Gothic" charset="0"/>
                <a:ea typeface="ＭＳ Ｐゴシック" charset="0"/>
                <a:cs typeface="ＭＳ Ｐゴシック" charset="0"/>
              </a:endParaRPr>
            </a:p>
          </p:txBody>
        </p:sp>
      </p:grpSp>
      <p:sp>
        <p:nvSpPr>
          <p:cNvPr id="11" name="CasellaDiTesto 10"/>
          <p:cNvSpPr txBox="1"/>
          <p:nvPr/>
        </p:nvSpPr>
        <p:spPr>
          <a:xfrm>
            <a:off x="2752319" y="3811481"/>
            <a:ext cx="1784463" cy="230832"/>
          </a:xfrm>
          <a:prstGeom prst="rect">
            <a:avLst/>
          </a:prstGeom>
          <a:noFill/>
        </p:spPr>
        <p:txBody>
          <a:bodyPr wrap="none" rtlCol="0">
            <a:spAutoFit/>
          </a:bodyPr>
          <a:lstStyle/>
          <a:p>
            <a:pPr defTabSz="342900"/>
            <a:r>
              <a:rPr lang="it-IT" sz="900" dirty="0">
                <a:solidFill>
                  <a:prstClr val="black"/>
                </a:solidFill>
                <a:latin typeface="Century Gothic" charset="0"/>
                <a:ea typeface="ＭＳ Ｐゴシック" charset="0"/>
                <a:cs typeface="ＭＳ Ｐゴシック" charset="0"/>
              </a:rPr>
              <a:t>C. </a:t>
            </a:r>
            <a:r>
              <a:rPr lang="it-IT" sz="900" dirty="0" err="1">
                <a:solidFill>
                  <a:prstClr val="black"/>
                </a:solidFill>
                <a:latin typeface="Century Gothic" charset="0"/>
                <a:ea typeface="ＭＳ Ｐゴシック" charset="0"/>
                <a:cs typeface="ＭＳ Ｐゴシック" charset="0"/>
              </a:rPr>
              <a:t>Haefner</a:t>
            </a:r>
            <a:r>
              <a:rPr lang="it-IT" sz="900" dirty="0">
                <a:solidFill>
                  <a:prstClr val="black"/>
                </a:solidFill>
                <a:latin typeface="Century Gothic" charset="0"/>
                <a:ea typeface="ＭＳ Ｐゴシック" charset="0"/>
                <a:cs typeface="ＭＳ Ｐゴシック" charset="0"/>
              </a:rPr>
              <a:t> et al., EAAC 2017</a:t>
            </a:r>
          </a:p>
        </p:txBody>
      </p:sp>
      <p:grpSp>
        <p:nvGrpSpPr>
          <p:cNvPr id="10" name="Gruppo 9"/>
          <p:cNvGrpSpPr/>
          <p:nvPr/>
        </p:nvGrpSpPr>
        <p:grpSpPr>
          <a:xfrm>
            <a:off x="5147530" y="2258846"/>
            <a:ext cx="3663961" cy="1857689"/>
            <a:chOff x="5280346" y="3258310"/>
            <a:chExt cx="3900182" cy="2222554"/>
          </a:xfrm>
        </p:grpSpPr>
        <p:sp>
          <p:nvSpPr>
            <p:cNvPr id="3" name="Rettangolo 2"/>
            <p:cNvSpPr/>
            <p:nvPr/>
          </p:nvSpPr>
          <p:spPr>
            <a:xfrm>
              <a:off x="5280346" y="3566087"/>
              <a:ext cx="3900182" cy="1914777"/>
            </a:xfrm>
            <a:prstGeom prst="rect">
              <a:avLst/>
            </a:prstGeom>
          </p:spPr>
          <p:txBody>
            <a:bodyPr wrap="square">
              <a:spAutoFit/>
            </a:bodyPr>
            <a:lstStyle/>
            <a:p>
              <a:pPr defTabSz="342900"/>
              <a:r>
                <a:rPr lang="it-IT" sz="700" b="1" dirty="0" err="1">
                  <a:solidFill>
                    <a:prstClr val="black"/>
                  </a:solidFill>
                  <a:latin typeface="Century Gothic" charset="0"/>
                  <a:ea typeface="ＭＳ Ｐゴシック" charset="0"/>
                  <a:cs typeface="ＭＳ Ｐゴシック" charset="0"/>
                </a:rPr>
                <a:t>Absorption</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peak</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wavelength</a:t>
              </a:r>
              <a:r>
                <a:rPr lang="it-IT" sz="700" b="1" dirty="0">
                  <a:solidFill>
                    <a:prstClr val="black"/>
                  </a:solidFill>
                  <a:latin typeface="Century Gothic" charset="0"/>
                  <a:ea typeface="ＭＳ Ｐゴシック" charset="0"/>
                  <a:cs typeface="ＭＳ Ｐゴシック" charset="0"/>
                </a:rPr>
                <a:t> 			792 nm</a:t>
              </a:r>
            </a:p>
            <a:p>
              <a:pPr defTabSz="342900"/>
              <a:r>
                <a:rPr lang="it-IT" sz="700" b="1" dirty="0" err="1">
                  <a:solidFill>
                    <a:prstClr val="black"/>
                  </a:solidFill>
                  <a:latin typeface="Century Gothic" charset="0"/>
                  <a:ea typeface="ＭＳ Ｐゴシック" charset="0"/>
                  <a:cs typeface="ＭＳ Ｐゴシック" charset="0"/>
                </a:rPr>
                <a:t>Absorption</a:t>
              </a:r>
              <a:r>
                <a:rPr lang="it-IT" sz="700" b="1" dirty="0">
                  <a:solidFill>
                    <a:prstClr val="black"/>
                  </a:solidFill>
                  <a:latin typeface="Century Gothic" charset="0"/>
                  <a:ea typeface="ＭＳ Ｐゴシック" charset="0"/>
                  <a:cs typeface="ＭＳ Ｐゴシック" charset="0"/>
                </a:rPr>
                <a:t> cross-</a:t>
              </a:r>
              <a:r>
                <a:rPr lang="it-IT" sz="700" b="1" dirty="0" err="1">
                  <a:solidFill>
                    <a:prstClr val="black"/>
                  </a:solidFill>
                  <a:latin typeface="Century Gothic" charset="0"/>
                  <a:ea typeface="ＭＳ Ｐゴシック" charset="0"/>
                  <a:cs typeface="ＭＳ Ｐゴシック" charset="0"/>
                </a:rPr>
                <a:t>section</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at</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peak</a:t>
              </a:r>
              <a:r>
                <a:rPr lang="it-IT" sz="700" b="1" dirty="0">
                  <a:solidFill>
                    <a:prstClr val="black"/>
                  </a:solidFill>
                  <a:latin typeface="Century Gothic" charset="0"/>
                  <a:ea typeface="ＭＳ Ｐゴシック" charset="0"/>
                  <a:cs typeface="ＭＳ Ｐゴシック" charset="0"/>
                </a:rPr>
                <a:t> 		0.55×10-20 cm2</a:t>
              </a:r>
            </a:p>
            <a:p>
              <a:pPr defTabSz="342900"/>
              <a:r>
                <a:rPr lang="it-IT" sz="700" b="1" dirty="0" err="1">
                  <a:solidFill>
                    <a:prstClr val="black"/>
                  </a:solidFill>
                  <a:latin typeface="Century Gothic" charset="0"/>
                  <a:ea typeface="ＭＳ Ｐゴシック" charset="0"/>
                  <a:cs typeface="ＭＳ Ｐゴシック" charset="0"/>
                </a:rPr>
                <a:t>Absorption</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bandwidth</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at</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peak</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wavelength</a:t>
              </a:r>
              <a:r>
                <a:rPr lang="it-IT" sz="700" b="1" dirty="0">
                  <a:solidFill>
                    <a:prstClr val="black"/>
                  </a:solidFill>
                  <a:latin typeface="Century Gothic" charset="0"/>
                  <a:ea typeface="ＭＳ Ｐゴシック" charset="0"/>
                  <a:cs typeface="ＭＳ Ｐゴシック" charset="0"/>
                </a:rPr>
                <a:t> 	16 nm</a:t>
              </a:r>
            </a:p>
            <a:p>
              <a:pPr defTabSz="342900"/>
              <a:r>
                <a:rPr lang="it-IT" sz="700" b="1" dirty="0">
                  <a:solidFill>
                    <a:prstClr val="black"/>
                  </a:solidFill>
                  <a:latin typeface="Century Gothic" charset="0"/>
                  <a:ea typeface="ＭＳ Ｐゴシック" charset="0"/>
                  <a:cs typeface="ＭＳ Ｐゴシック" charset="0"/>
                </a:rPr>
                <a:t>Laser </a:t>
              </a:r>
              <a:r>
                <a:rPr lang="it-IT" sz="700" b="1" dirty="0" err="1">
                  <a:solidFill>
                    <a:prstClr val="black"/>
                  </a:solidFill>
                  <a:latin typeface="Century Gothic" charset="0"/>
                  <a:ea typeface="ＭＳ Ｐゴシック" charset="0"/>
                  <a:cs typeface="ＭＳ Ｐゴシック" charset="0"/>
                </a:rPr>
                <a:t>wavelength</a:t>
              </a:r>
              <a:r>
                <a:rPr lang="it-IT" sz="700" b="1" dirty="0">
                  <a:solidFill>
                    <a:prstClr val="black"/>
                  </a:solidFill>
                  <a:latin typeface="Century Gothic" charset="0"/>
                  <a:ea typeface="ＭＳ Ｐゴシック" charset="0"/>
                  <a:cs typeface="ＭＳ Ｐゴシック" charset="0"/>
                </a:rPr>
                <a:t> 				1900 nm</a:t>
              </a:r>
            </a:p>
            <a:p>
              <a:pPr defTabSz="342900"/>
              <a:r>
                <a:rPr lang="it-IT" sz="700" b="1" dirty="0" err="1">
                  <a:solidFill>
                    <a:prstClr val="black"/>
                  </a:solidFill>
                  <a:latin typeface="Century Gothic" charset="0"/>
                  <a:ea typeface="ＭＳ Ｐゴシック" charset="0"/>
                  <a:cs typeface="ＭＳ Ｐゴシック" charset="0"/>
                </a:rPr>
                <a:t>Lifetime</a:t>
              </a:r>
              <a:r>
                <a:rPr lang="it-IT" sz="700" b="1" dirty="0">
                  <a:solidFill>
                    <a:prstClr val="black"/>
                  </a:solidFill>
                  <a:latin typeface="Century Gothic" charset="0"/>
                  <a:ea typeface="ＭＳ Ｐゴシック" charset="0"/>
                  <a:cs typeface="ＭＳ Ｐゴシック" charset="0"/>
                </a:rPr>
                <a:t> of 3F4 </a:t>
              </a:r>
              <a:r>
                <a:rPr lang="it-IT" sz="700" b="1" dirty="0" err="1">
                  <a:solidFill>
                    <a:prstClr val="black"/>
                  </a:solidFill>
                  <a:latin typeface="Century Gothic" charset="0"/>
                  <a:ea typeface="ＭＳ Ｐゴシック" charset="0"/>
                  <a:cs typeface="ＭＳ Ｐゴシック" charset="0"/>
                </a:rPr>
                <a:t>thulium</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energy</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level</a:t>
              </a:r>
              <a:r>
                <a:rPr lang="it-IT" sz="700" b="1" dirty="0">
                  <a:solidFill>
                    <a:prstClr val="black"/>
                  </a:solidFill>
                  <a:latin typeface="Century Gothic" charset="0"/>
                  <a:ea typeface="ＭＳ Ｐゴシック" charset="0"/>
                  <a:cs typeface="ＭＳ Ｐゴシック" charset="0"/>
                </a:rPr>
                <a:t> 		16 </a:t>
              </a:r>
              <a:r>
                <a:rPr lang="it-IT" sz="700" b="1" dirty="0" err="1">
                  <a:solidFill>
                    <a:prstClr val="black"/>
                  </a:solidFill>
                  <a:latin typeface="Century Gothic" charset="0"/>
                  <a:ea typeface="ＭＳ Ｐゴシック" charset="0"/>
                  <a:cs typeface="ＭＳ Ｐゴシック" charset="0"/>
                </a:rPr>
                <a:t>ms</a:t>
              </a:r>
              <a:endParaRPr lang="it-IT" sz="700" b="1" dirty="0">
                <a:solidFill>
                  <a:prstClr val="black"/>
                </a:solidFill>
                <a:latin typeface="Century Gothic" charset="0"/>
                <a:ea typeface="ＭＳ Ｐゴシック" charset="0"/>
                <a:cs typeface="ＭＳ Ｐゴシック" charset="0"/>
              </a:endParaRPr>
            </a:p>
            <a:p>
              <a:pPr defTabSz="342900"/>
              <a:r>
                <a:rPr lang="it-IT" sz="700" b="1" dirty="0" err="1">
                  <a:solidFill>
                    <a:prstClr val="black"/>
                  </a:solidFill>
                  <a:latin typeface="Century Gothic" charset="0"/>
                  <a:ea typeface="ＭＳ Ｐゴシック" charset="0"/>
                  <a:cs typeface="ＭＳ Ｐゴシック" charset="0"/>
                </a:rPr>
                <a:t>Emission</a:t>
              </a:r>
              <a:r>
                <a:rPr lang="it-IT" sz="700" b="1" dirty="0">
                  <a:solidFill>
                    <a:prstClr val="black"/>
                  </a:solidFill>
                  <a:latin typeface="Century Gothic" charset="0"/>
                  <a:ea typeface="ＭＳ Ｐゴシック" charset="0"/>
                  <a:cs typeface="ＭＳ Ｐゴシック" charset="0"/>
                </a:rPr>
                <a:t> cross-</a:t>
              </a:r>
              <a:r>
                <a:rPr lang="it-IT" sz="700" b="1" dirty="0" err="1">
                  <a:solidFill>
                    <a:prstClr val="black"/>
                  </a:solidFill>
                  <a:latin typeface="Century Gothic" charset="0"/>
                  <a:ea typeface="ＭＳ Ｐゴシック" charset="0"/>
                  <a:cs typeface="ＭＳ Ｐゴシック" charset="0"/>
                </a:rPr>
                <a:t>section</a:t>
              </a:r>
              <a:r>
                <a:rPr lang="it-IT" sz="700" b="1" dirty="0">
                  <a:solidFill>
                    <a:prstClr val="black"/>
                  </a:solidFill>
                  <a:latin typeface="Century Gothic" charset="0"/>
                  <a:ea typeface="ＭＳ Ｐゴシック" charset="0"/>
                  <a:cs typeface="ＭＳ Ｐゴシック" charset="0"/>
                </a:rPr>
                <a:t> @1900 nm 		0.4×10-20 cm2</a:t>
              </a:r>
            </a:p>
            <a:p>
              <a:pPr defTabSz="342900"/>
              <a:r>
                <a:rPr lang="it-IT" sz="700" b="1" dirty="0" err="1">
                  <a:solidFill>
                    <a:prstClr val="black"/>
                  </a:solidFill>
                  <a:latin typeface="Century Gothic" charset="0"/>
                  <a:ea typeface="ＭＳ Ｐゴシック" charset="0"/>
                  <a:cs typeface="ＭＳ Ｐゴシック" charset="0"/>
                </a:rPr>
                <a:t>Refractive</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index</a:t>
              </a:r>
              <a:r>
                <a:rPr lang="it-IT" sz="700" b="1" dirty="0">
                  <a:solidFill>
                    <a:prstClr val="black"/>
                  </a:solidFill>
                  <a:latin typeface="Century Gothic" charset="0"/>
                  <a:ea typeface="ＭＳ Ｐゴシック" charset="0"/>
                  <a:cs typeface="ＭＳ Ｐゴシック" charset="0"/>
                </a:rPr>
                <a:t> @1064 nm 			no=1.448, ne=1.470</a:t>
              </a:r>
            </a:p>
            <a:p>
              <a:pPr defTabSz="342900"/>
              <a:r>
                <a:rPr lang="it-IT" sz="700" b="1" dirty="0">
                  <a:solidFill>
                    <a:prstClr val="black"/>
                  </a:solidFill>
                  <a:latin typeface="Century Gothic" charset="0"/>
                  <a:ea typeface="ＭＳ Ｐゴシック" charset="0"/>
                  <a:cs typeface="ＭＳ Ｐゴシック" charset="0"/>
                </a:rPr>
                <a:t>Crystal </a:t>
              </a:r>
              <a:r>
                <a:rPr lang="it-IT" sz="700" b="1" dirty="0" err="1">
                  <a:solidFill>
                    <a:prstClr val="black"/>
                  </a:solidFill>
                  <a:latin typeface="Century Gothic" charset="0"/>
                  <a:ea typeface="ＭＳ Ｐゴシック" charset="0"/>
                  <a:cs typeface="ＭＳ Ｐゴシック" charset="0"/>
                </a:rPr>
                <a:t>structure</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tetragonal</a:t>
              </a:r>
              <a:endParaRPr lang="it-IT" sz="700" b="1" dirty="0">
                <a:solidFill>
                  <a:prstClr val="black"/>
                </a:solidFill>
                <a:latin typeface="Century Gothic" charset="0"/>
                <a:ea typeface="ＭＳ Ｐゴシック" charset="0"/>
                <a:cs typeface="ＭＳ Ｐゴシック" charset="0"/>
              </a:endParaRPr>
            </a:p>
            <a:p>
              <a:pPr defTabSz="342900"/>
              <a:r>
                <a:rPr lang="it-IT" sz="700" b="1" dirty="0" err="1">
                  <a:solidFill>
                    <a:prstClr val="black"/>
                  </a:solidFill>
                  <a:latin typeface="Century Gothic" charset="0"/>
                  <a:ea typeface="ＭＳ Ｐゴシック" charset="0"/>
                  <a:cs typeface="ＭＳ Ｐゴシック" charset="0"/>
                </a:rPr>
                <a:t>Density</a:t>
              </a:r>
              <a:r>
                <a:rPr lang="it-IT" sz="700" b="1" dirty="0">
                  <a:solidFill>
                    <a:prstClr val="black"/>
                  </a:solidFill>
                  <a:latin typeface="Century Gothic" charset="0"/>
                  <a:ea typeface="ＭＳ Ｐゴシック" charset="0"/>
                  <a:cs typeface="ＭＳ Ｐゴシック" charset="0"/>
                </a:rPr>
                <a:t> 						3.95 g/cm3</a:t>
              </a:r>
            </a:p>
            <a:p>
              <a:pPr defTabSz="342900"/>
              <a:r>
                <a:rPr lang="it-IT" sz="700" b="1" dirty="0" err="1">
                  <a:solidFill>
                    <a:prstClr val="black"/>
                  </a:solidFill>
                  <a:latin typeface="Century Gothic" charset="0"/>
                  <a:ea typeface="ＭＳ Ｐゴシック" charset="0"/>
                  <a:cs typeface="ＭＳ Ｐゴシック" charset="0"/>
                </a:rPr>
                <a:t>Mohs</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hardness</a:t>
              </a:r>
              <a:r>
                <a:rPr lang="it-IT" sz="700" b="1" dirty="0">
                  <a:solidFill>
                    <a:prstClr val="black"/>
                  </a:solidFill>
                  <a:latin typeface="Century Gothic" charset="0"/>
                  <a:ea typeface="ＭＳ Ｐゴシック" charset="0"/>
                  <a:cs typeface="ＭＳ Ｐゴシック" charset="0"/>
                </a:rPr>
                <a:t> 				5</a:t>
              </a:r>
            </a:p>
            <a:p>
              <a:pPr defTabSz="342900"/>
              <a:r>
                <a:rPr lang="it-IT" sz="700" b="1" dirty="0">
                  <a:solidFill>
                    <a:prstClr val="black"/>
                  </a:solidFill>
                  <a:latin typeface="Century Gothic" charset="0"/>
                  <a:ea typeface="ＭＳ Ｐゴシック" charset="0"/>
                  <a:cs typeface="ＭＳ Ｐゴシック" charset="0"/>
                </a:rPr>
                <a:t>Thermal </a:t>
              </a:r>
              <a:r>
                <a:rPr lang="it-IT" sz="700" b="1" dirty="0" err="1">
                  <a:solidFill>
                    <a:prstClr val="black"/>
                  </a:solidFill>
                  <a:latin typeface="Century Gothic" charset="0"/>
                  <a:ea typeface="ＭＳ Ｐゴシック" charset="0"/>
                  <a:cs typeface="ＭＳ Ｐゴシック" charset="0"/>
                </a:rPr>
                <a:t>conductivity</a:t>
              </a:r>
              <a:r>
                <a:rPr lang="it-IT" sz="700" b="1" dirty="0">
                  <a:solidFill>
                    <a:prstClr val="black"/>
                  </a:solidFill>
                  <a:latin typeface="Century Gothic" charset="0"/>
                  <a:ea typeface="ＭＳ Ｐゴシック" charset="0"/>
                  <a:cs typeface="ＭＳ Ｐゴシック" charset="0"/>
                </a:rPr>
                <a:t> 				6 Wm-1K-1</a:t>
              </a:r>
            </a:p>
            <a:p>
              <a:pPr defTabSz="342900"/>
              <a:r>
                <a:rPr lang="it-IT" sz="700" b="1" dirty="0">
                  <a:solidFill>
                    <a:prstClr val="black"/>
                  </a:solidFill>
                  <a:latin typeface="Century Gothic" charset="0"/>
                  <a:ea typeface="ＭＳ Ｐゴシック" charset="0"/>
                  <a:cs typeface="ＭＳ Ｐゴシック" charset="0"/>
                </a:rPr>
                <a:t>dn/dT 						-4.6×10-6 (//c) K-1 </a:t>
              </a:r>
            </a:p>
            <a:p>
              <a:pPr defTabSz="342900"/>
              <a:r>
                <a:rPr lang="it-IT" sz="700" b="1" dirty="0">
                  <a:solidFill>
                    <a:prstClr val="black"/>
                  </a:solidFill>
                  <a:latin typeface="Century Gothic" charset="0"/>
                  <a:ea typeface="ＭＳ Ｐゴシック" charset="0"/>
                  <a:cs typeface="ＭＳ Ｐゴシック" charset="0"/>
                </a:rPr>
                <a:t>Thermal </a:t>
              </a:r>
              <a:r>
                <a:rPr lang="it-IT" sz="700" b="1" dirty="0" err="1">
                  <a:solidFill>
                    <a:prstClr val="black"/>
                  </a:solidFill>
                  <a:latin typeface="Century Gothic" charset="0"/>
                  <a:ea typeface="ＭＳ Ｐゴシック" charset="0"/>
                  <a:cs typeface="ＭＳ Ｐゴシック" charset="0"/>
                </a:rPr>
                <a:t>expansion</a:t>
              </a:r>
              <a:r>
                <a:rPr lang="it-IT" sz="700" b="1" dirty="0">
                  <a:solidFill>
                    <a:prstClr val="black"/>
                  </a:solidFill>
                  <a:latin typeface="Century Gothic" charset="0"/>
                  <a:ea typeface="ＭＳ Ｐゴシック" charset="0"/>
                  <a:cs typeface="ＭＳ Ｐゴシック" charset="0"/>
                </a:rPr>
                <a:t> </a:t>
              </a:r>
              <a:r>
                <a:rPr lang="it-IT" sz="700" b="1" dirty="0" err="1">
                  <a:solidFill>
                    <a:prstClr val="black"/>
                  </a:solidFill>
                  <a:latin typeface="Century Gothic" charset="0"/>
                  <a:ea typeface="ＭＳ Ｐゴシック" charset="0"/>
                  <a:cs typeface="ＭＳ Ｐゴシック" charset="0"/>
                </a:rPr>
                <a:t>coefficient</a:t>
              </a:r>
              <a:r>
                <a:rPr lang="it-IT" sz="700" b="1" dirty="0">
                  <a:solidFill>
                    <a:prstClr val="black"/>
                  </a:solidFill>
                  <a:latin typeface="Century Gothic" charset="0"/>
                  <a:ea typeface="ＭＳ Ｐゴシック" charset="0"/>
                  <a:cs typeface="ＭＳ Ｐゴシック" charset="0"/>
                </a:rPr>
                <a:t> 			10.1×10-6 (//c) K-1</a:t>
              </a:r>
            </a:p>
            <a:p>
              <a:pPr defTabSz="342900"/>
              <a:r>
                <a:rPr lang="it-IT" sz="700" b="1" dirty="0" err="1">
                  <a:solidFill>
                    <a:prstClr val="black"/>
                  </a:solidFill>
                  <a:latin typeface="Century Gothic" charset="0"/>
                  <a:ea typeface="ＭＳ Ｐゴシック" charset="0"/>
                  <a:cs typeface="ＭＳ Ｐゴシック" charset="0"/>
                </a:rPr>
                <a:t>Typical</a:t>
              </a:r>
              <a:r>
                <a:rPr lang="it-IT" sz="700" b="1" dirty="0">
                  <a:solidFill>
                    <a:prstClr val="black"/>
                  </a:solidFill>
                  <a:latin typeface="Century Gothic" charset="0"/>
                  <a:ea typeface="ＭＳ Ｐゴシック" charset="0"/>
                  <a:cs typeface="ＭＳ Ｐゴシック" charset="0"/>
                </a:rPr>
                <a:t> doping </a:t>
              </a:r>
              <a:r>
                <a:rPr lang="it-IT" sz="700" b="1" dirty="0" err="1">
                  <a:solidFill>
                    <a:prstClr val="black"/>
                  </a:solidFill>
                  <a:latin typeface="Century Gothic" charset="0"/>
                  <a:ea typeface="ＭＳ Ｐゴシック" charset="0"/>
                  <a:cs typeface="ＭＳ Ｐゴシック" charset="0"/>
                </a:rPr>
                <a:t>level</a:t>
              </a:r>
              <a:r>
                <a:rPr lang="it-IT" sz="700" b="1" dirty="0">
                  <a:solidFill>
                    <a:prstClr val="black"/>
                  </a:solidFill>
                  <a:latin typeface="Century Gothic" charset="0"/>
                  <a:ea typeface="ＭＳ Ｐゴシック" charset="0"/>
                  <a:cs typeface="ＭＳ Ｐゴシック" charset="0"/>
                </a:rPr>
                <a:t> 				2-4 </a:t>
              </a:r>
              <a:r>
                <a:rPr lang="it-IT" sz="700" b="1" dirty="0" err="1">
                  <a:solidFill>
                    <a:prstClr val="black"/>
                  </a:solidFill>
                  <a:latin typeface="Century Gothic" charset="0"/>
                  <a:ea typeface="ＭＳ Ｐゴシック" charset="0"/>
                  <a:cs typeface="ＭＳ Ｐゴシック" charset="0"/>
                </a:rPr>
                <a:t>at</a:t>
              </a:r>
              <a:r>
                <a:rPr lang="it-IT" sz="700" b="1" dirty="0">
                  <a:solidFill>
                    <a:prstClr val="black"/>
                  </a:solidFill>
                  <a:latin typeface="Century Gothic" charset="0"/>
                  <a:ea typeface="ＭＳ Ｐゴシック" charset="0"/>
                  <a:cs typeface="ＭＳ Ｐゴシック" charset="0"/>
                </a:rPr>
                <a:t>.%</a:t>
              </a:r>
            </a:p>
          </p:txBody>
        </p:sp>
        <p:sp>
          <p:nvSpPr>
            <p:cNvPr id="5" name="CasellaDiTesto 4"/>
            <p:cNvSpPr txBox="1"/>
            <p:nvPr/>
          </p:nvSpPr>
          <p:spPr>
            <a:xfrm>
              <a:off x="5758324" y="3258310"/>
              <a:ext cx="1950700" cy="303787"/>
            </a:xfrm>
            <a:prstGeom prst="rect">
              <a:avLst/>
            </a:prstGeom>
            <a:noFill/>
          </p:spPr>
          <p:txBody>
            <a:bodyPr wrap="none" rtlCol="0">
              <a:spAutoFit/>
            </a:bodyPr>
            <a:lstStyle/>
            <a:p>
              <a:pPr defTabSz="342900"/>
              <a:r>
                <a:rPr lang="it-IT" sz="1050" b="1" dirty="0">
                  <a:solidFill>
                    <a:prstClr val="black"/>
                  </a:solidFill>
                  <a:latin typeface="Century Gothic" charset="0"/>
                  <a:ea typeface="ＭＳ Ｐゴシック" charset="0"/>
                  <a:cs typeface="ＭＳ Ｐゴシック" charset="0"/>
                </a:rPr>
                <a:t>Tm: YLF Full </a:t>
              </a:r>
              <a:r>
                <a:rPr lang="it-IT" sz="1050" b="1" dirty="0" err="1">
                  <a:solidFill>
                    <a:prstClr val="black"/>
                  </a:solidFill>
                  <a:latin typeface="Century Gothic" charset="0"/>
                  <a:ea typeface="ＭＳ Ｐゴシック" charset="0"/>
                  <a:cs typeface="ＭＳ Ｐゴシック" charset="0"/>
                </a:rPr>
                <a:t>specifications</a:t>
              </a:r>
              <a:endParaRPr lang="it-IT" sz="1050" b="1" dirty="0">
                <a:solidFill>
                  <a:prstClr val="black"/>
                </a:solidFill>
                <a:latin typeface="Century Gothic" charset="0"/>
                <a:ea typeface="ＭＳ Ｐゴシック" charset="0"/>
                <a:cs typeface="ＭＳ Ｐゴシック" charset="0"/>
              </a:endParaRPr>
            </a:p>
          </p:txBody>
        </p:sp>
      </p:grpSp>
      <p:sp>
        <p:nvSpPr>
          <p:cNvPr id="9" name="CasellaDiTesto 8"/>
          <p:cNvSpPr txBox="1"/>
          <p:nvPr/>
        </p:nvSpPr>
        <p:spPr>
          <a:xfrm>
            <a:off x="148401" y="4405253"/>
            <a:ext cx="8776762" cy="369332"/>
          </a:xfrm>
          <a:prstGeom prst="rect">
            <a:avLst/>
          </a:prstGeom>
          <a:noFill/>
        </p:spPr>
        <p:txBody>
          <a:bodyPr wrap="none" rtlCol="0">
            <a:spAutoFit/>
          </a:bodyPr>
          <a:lstStyle/>
          <a:p>
            <a:pPr defTabSz="342900"/>
            <a:r>
              <a:rPr lang="it-IT" dirty="0" err="1">
                <a:solidFill>
                  <a:prstClr val="black"/>
                </a:solidFill>
                <a:latin typeface="Century Gothic" charset="0"/>
                <a:ea typeface="ＭＳ Ｐゴシック" charset="0"/>
                <a:cs typeface="ＭＳ Ｐゴシック" charset="0"/>
              </a:rPr>
              <a:t>Relatively</a:t>
            </a:r>
            <a:r>
              <a:rPr lang="it-IT" dirty="0">
                <a:solidFill>
                  <a:prstClr val="black"/>
                </a:solidFill>
                <a:latin typeface="Century Gothic" charset="0"/>
                <a:ea typeface="ＭＳ Ｐゴシック" charset="0"/>
                <a:cs typeface="ＭＳ Ｐゴシック" charset="0"/>
              </a:rPr>
              <a:t> new </a:t>
            </a:r>
            <a:r>
              <a:rPr lang="it-IT" dirty="0" err="1">
                <a:solidFill>
                  <a:prstClr val="black"/>
                </a:solidFill>
                <a:latin typeface="Century Gothic" charset="0"/>
                <a:ea typeface="ＭＳ Ｐゴシック" charset="0"/>
                <a:cs typeface="ＭＳ Ｐゴシック" charset="0"/>
              </a:rPr>
              <a:t>approach</a:t>
            </a:r>
            <a:r>
              <a:rPr lang="it-IT" dirty="0">
                <a:solidFill>
                  <a:prstClr val="black"/>
                </a:solidFill>
                <a:latin typeface="Century Gothic" charset="0"/>
                <a:ea typeface="ＭＳ Ｐゴシック" charset="0"/>
                <a:cs typeface="ＭＳ Ｐゴシック" charset="0"/>
              </a:rPr>
              <a:t> for short </a:t>
            </a:r>
            <a:r>
              <a:rPr lang="it-IT" dirty="0" err="1">
                <a:solidFill>
                  <a:prstClr val="black"/>
                </a:solidFill>
                <a:latin typeface="Century Gothic" charset="0"/>
                <a:ea typeface="ＭＳ Ｐゴシック" charset="0"/>
                <a:cs typeface="ＭＳ Ｐゴシック" charset="0"/>
              </a:rPr>
              <a:t>pulse</a:t>
            </a:r>
            <a:r>
              <a:rPr lang="it-IT" dirty="0">
                <a:solidFill>
                  <a:prstClr val="black"/>
                </a:solidFill>
                <a:latin typeface="Century Gothic" charset="0"/>
                <a:ea typeface="ＭＳ Ｐゴシック" charset="0"/>
                <a:cs typeface="ＭＳ Ｐゴシック" charset="0"/>
              </a:rPr>
              <a:t> </a:t>
            </a:r>
            <a:r>
              <a:rPr lang="it-IT" dirty="0" err="1">
                <a:solidFill>
                  <a:prstClr val="black"/>
                </a:solidFill>
                <a:latin typeface="Century Gothic" charset="0"/>
                <a:ea typeface="ＭＳ Ｐゴシック" charset="0"/>
                <a:cs typeface="ＭＳ Ｐゴシック" charset="0"/>
              </a:rPr>
              <a:t>operation</a:t>
            </a:r>
            <a:r>
              <a:rPr lang="it-IT" dirty="0">
                <a:solidFill>
                  <a:prstClr val="black"/>
                </a:solidFill>
                <a:latin typeface="Century Gothic" charset="0"/>
                <a:ea typeface="ＭＳ Ｐゴシック" charset="0"/>
                <a:cs typeface="ＭＳ Ｐゴシック" charset="0"/>
              </a:rPr>
              <a:t>: </a:t>
            </a:r>
            <a:r>
              <a:rPr lang="it-IT" dirty="0" err="1">
                <a:solidFill>
                  <a:prstClr val="black"/>
                </a:solidFill>
                <a:latin typeface="Century Gothic" charset="0"/>
                <a:ea typeface="ＭＳ Ｐゴシック" charset="0"/>
                <a:cs typeface="ＭＳ Ｐゴシック" charset="0"/>
              </a:rPr>
              <a:t>needs</a:t>
            </a:r>
            <a:r>
              <a:rPr lang="it-IT" dirty="0">
                <a:solidFill>
                  <a:prstClr val="black"/>
                </a:solidFill>
                <a:latin typeface="Century Gothic" charset="0"/>
                <a:ea typeface="ＭＳ Ｐゴシック" charset="0"/>
                <a:cs typeface="ＭＳ Ｐゴシック" charset="0"/>
              </a:rPr>
              <a:t> R&amp;D, </a:t>
            </a:r>
            <a:r>
              <a:rPr lang="it-IT" dirty="0" err="1">
                <a:solidFill>
                  <a:prstClr val="black"/>
                </a:solidFill>
                <a:latin typeface="Century Gothic" charset="0"/>
                <a:ea typeface="ＭＳ Ｐゴシック" charset="0"/>
                <a:cs typeface="ＭＳ Ｐゴシック" charset="0"/>
              </a:rPr>
              <a:t>but</a:t>
            </a:r>
            <a:r>
              <a:rPr lang="it-IT" dirty="0">
                <a:solidFill>
                  <a:prstClr val="black"/>
                </a:solidFill>
                <a:latin typeface="Century Gothic" charset="0"/>
                <a:ea typeface="ＭＳ Ｐゴシック" charset="0"/>
                <a:cs typeface="ＭＳ Ｐゴシック" charset="0"/>
              </a:rPr>
              <a:t> </a:t>
            </a:r>
            <a:r>
              <a:rPr lang="it-IT" dirty="0" err="1">
                <a:solidFill>
                  <a:prstClr val="black"/>
                </a:solidFill>
                <a:latin typeface="Century Gothic" charset="0"/>
                <a:ea typeface="ＭＳ Ｐゴシック" charset="0"/>
                <a:cs typeface="ＭＳ Ｐゴシック" charset="0"/>
              </a:rPr>
              <a:t>promising</a:t>
            </a:r>
            <a:endParaRPr lang="it-IT" dirty="0">
              <a:solidFill>
                <a:prstClr val="black"/>
              </a:solidFill>
              <a:latin typeface="Century Gothic" charset="0"/>
              <a:ea typeface="ＭＳ Ｐゴシック" charset="0"/>
              <a:cs typeface="ＭＳ Ｐゴシック" charset="0"/>
            </a:endParaRPr>
          </a:p>
        </p:txBody>
      </p:sp>
      <p:sp>
        <p:nvSpPr>
          <p:cNvPr id="13" name="Titolo 12"/>
          <p:cNvSpPr>
            <a:spLocks noGrp="1"/>
          </p:cNvSpPr>
          <p:nvPr>
            <p:ph type="title" idx="4294967295"/>
          </p:nvPr>
        </p:nvSpPr>
        <p:spPr>
          <a:xfrm>
            <a:off x="842769" y="42782"/>
            <a:ext cx="7242473" cy="685800"/>
          </a:xfrm>
          <a:noFill/>
        </p:spPr>
        <p:txBody>
          <a:bodyPr/>
          <a:lstStyle/>
          <a:p>
            <a:pPr algn="ctr" rtl="0" eaLnBrk="1" fontAlgn="base" latinLnBrk="0" hangingPunct="1"/>
            <a:r>
              <a:rPr lang="en-GB" sz="2400" b="1" spc="-1" dirty="0">
                <a:solidFill>
                  <a:srgbClr val="262626"/>
                </a:solidFill>
                <a:latin typeface="Montserrat" pitchFamily="2" charset="77"/>
                <a:ea typeface="Open Sans"/>
                <a:cs typeface="+mn-cs"/>
              </a:rPr>
              <a:t>Thulium based laser gain materials</a:t>
            </a:r>
            <a:endParaRPr lang="en-GB" dirty="0">
              <a:effectLst/>
              <a:latin typeface="Montserrat" pitchFamily="2" charset="77"/>
            </a:endParaRPr>
          </a:p>
        </p:txBody>
      </p:sp>
      <p:sp>
        <p:nvSpPr>
          <p:cNvPr id="12" name="CasellaDiTesto 11"/>
          <p:cNvSpPr txBox="1"/>
          <p:nvPr/>
        </p:nvSpPr>
        <p:spPr>
          <a:xfrm flipH="1">
            <a:off x="187360" y="4086349"/>
            <a:ext cx="7897882" cy="369332"/>
          </a:xfrm>
          <a:prstGeom prst="rect">
            <a:avLst/>
          </a:prstGeom>
          <a:noFill/>
        </p:spPr>
        <p:txBody>
          <a:bodyPr wrap="square" rtlCol="0">
            <a:spAutoFit/>
          </a:bodyPr>
          <a:lstStyle/>
          <a:p>
            <a:r>
              <a:rPr lang="it-IT" b="1" dirty="0">
                <a:solidFill>
                  <a:srgbClr val="00C300"/>
                </a:solidFill>
              </a:rPr>
              <a:t>High </a:t>
            </a:r>
            <a:r>
              <a:rPr lang="it-IT" b="1" dirty="0" err="1">
                <a:solidFill>
                  <a:srgbClr val="00C300"/>
                </a:solidFill>
              </a:rPr>
              <a:t>Efficiency</a:t>
            </a:r>
            <a:r>
              <a:rPr lang="it-IT" b="1" dirty="0">
                <a:solidFill>
                  <a:srgbClr val="00C300"/>
                </a:solidFill>
              </a:rPr>
              <a:t> </a:t>
            </a:r>
            <a:r>
              <a:rPr lang="it-IT" b="1" dirty="0" err="1">
                <a:solidFill>
                  <a:srgbClr val="00C300"/>
                </a:solidFill>
              </a:rPr>
              <a:t>enabled</a:t>
            </a:r>
            <a:r>
              <a:rPr lang="it-IT" b="1" dirty="0">
                <a:solidFill>
                  <a:srgbClr val="00C300"/>
                </a:solidFill>
              </a:rPr>
              <a:t> by </a:t>
            </a:r>
            <a:r>
              <a:rPr lang="it-IT" b="1" dirty="0" err="1">
                <a:solidFill>
                  <a:srgbClr val="00C300"/>
                </a:solidFill>
              </a:rPr>
              <a:t>multipulse</a:t>
            </a:r>
            <a:r>
              <a:rPr lang="it-IT" b="1" dirty="0">
                <a:solidFill>
                  <a:srgbClr val="00C300"/>
                </a:solidFill>
              </a:rPr>
              <a:t> </a:t>
            </a:r>
            <a:r>
              <a:rPr lang="it-IT" b="1" dirty="0" err="1">
                <a:solidFill>
                  <a:srgbClr val="00C300"/>
                </a:solidFill>
              </a:rPr>
              <a:t>extraction</a:t>
            </a:r>
            <a:r>
              <a:rPr lang="it-IT" b="1" dirty="0">
                <a:solidFill>
                  <a:srgbClr val="00C300"/>
                </a:solidFill>
              </a:rPr>
              <a:t> (energy storage) </a:t>
            </a:r>
          </a:p>
        </p:txBody>
      </p:sp>
      <p:pic>
        <p:nvPicPr>
          <p:cNvPr id="16" name="Picture 15" descr="Diagram, schematic">
            <a:extLst>
              <a:ext uri="{FF2B5EF4-FFF2-40B4-BE49-F238E27FC236}">
                <a16:creationId xmlns:a16="http://schemas.microsoft.com/office/drawing/2014/main" id="{F7DDCF53-39FB-D555-DD17-4B14CA17CBEB}"/>
              </a:ext>
            </a:extLst>
          </p:cNvPr>
          <p:cNvPicPr>
            <a:picLocks noChangeAspect="1"/>
          </p:cNvPicPr>
          <p:nvPr/>
        </p:nvPicPr>
        <p:blipFill rotWithShape="1">
          <a:blip r:embed="rId3"/>
          <a:srcRect l="25507" t="6437" r="32729"/>
          <a:stretch/>
        </p:blipFill>
        <p:spPr>
          <a:xfrm>
            <a:off x="4403745" y="672135"/>
            <a:ext cx="1234564" cy="1603171"/>
          </a:xfrm>
          <a:prstGeom prst="rect">
            <a:avLst/>
          </a:prstGeom>
        </p:spPr>
      </p:pic>
    </p:spTree>
    <p:extLst>
      <p:ext uri="{BB962C8B-B14F-4D97-AF65-F5344CB8AC3E}">
        <p14:creationId xmlns:p14="http://schemas.microsoft.com/office/powerpoint/2010/main" val="13062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idx="4294967295"/>
          </p:nvPr>
        </p:nvSpPr>
        <p:spPr>
          <a:xfrm>
            <a:off x="950912" y="42782"/>
            <a:ext cx="7242175" cy="685800"/>
          </a:xfrm>
          <a:noFill/>
        </p:spPr>
        <p:txBody>
          <a:bodyPr/>
          <a:lstStyle/>
          <a:p>
            <a:pPr algn="ctr" rtl="0" eaLnBrk="1" fontAlgn="base" latinLnBrk="0" hangingPunct="1"/>
            <a:r>
              <a:rPr lang="en-GB" sz="3200" b="1" spc="-1" dirty="0">
                <a:solidFill>
                  <a:srgbClr val="C00000"/>
                </a:solidFill>
                <a:latin typeface="Montserrat" pitchFamily="2" charset="77"/>
                <a:ea typeface="Open Sans"/>
                <a:cs typeface="+mn-cs"/>
              </a:rPr>
              <a:t>Recent advances with Tm:YLF</a:t>
            </a:r>
            <a:endParaRPr lang="en-GB" sz="2800" dirty="0">
              <a:solidFill>
                <a:srgbClr val="C00000"/>
              </a:solidFill>
              <a:effectLst/>
              <a:latin typeface="Montserrat" pitchFamily="2" charset="77"/>
            </a:endParaRPr>
          </a:p>
        </p:txBody>
      </p:sp>
      <p:sp>
        <p:nvSpPr>
          <p:cNvPr id="17" name="TextBox 16">
            <a:extLst>
              <a:ext uri="{FF2B5EF4-FFF2-40B4-BE49-F238E27FC236}">
                <a16:creationId xmlns:a16="http://schemas.microsoft.com/office/drawing/2014/main" id="{AA727EDF-D485-6ABD-8695-358CB9DAF41E}"/>
              </a:ext>
            </a:extLst>
          </p:cNvPr>
          <p:cNvSpPr txBox="1"/>
          <p:nvPr/>
        </p:nvSpPr>
        <p:spPr>
          <a:xfrm>
            <a:off x="189500" y="4314950"/>
            <a:ext cx="8786623" cy="400110"/>
          </a:xfrm>
          <a:prstGeom prst="rect">
            <a:avLst/>
          </a:prstGeom>
          <a:noFill/>
        </p:spPr>
        <p:txBody>
          <a:bodyPr wrap="square">
            <a:spAutoFit/>
          </a:bodyPr>
          <a:lstStyle/>
          <a:p>
            <a:r>
              <a:rPr lang="en-GB" sz="1000" dirty="0">
                <a:effectLst/>
                <a:latin typeface="Arial" panose="020B0604020202020204" pitchFamily="34" charset="0"/>
              </a:rPr>
              <a:t>**I. Tamer, et al., "High energy operation of a diode-pumped Tm:YLF laser," Proc. SPIE 12401, High Power Lasers for Fusion Research VII, 1240109 (14 March 2023); doi:10.1117/12.2649103</a:t>
            </a:r>
            <a:endParaRPr lang="en-IT" sz="1000" dirty="0"/>
          </a:p>
        </p:txBody>
      </p:sp>
      <p:sp>
        <p:nvSpPr>
          <p:cNvPr id="19" name="TextBox 18">
            <a:extLst>
              <a:ext uri="{FF2B5EF4-FFF2-40B4-BE49-F238E27FC236}">
                <a16:creationId xmlns:a16="http://schemas.microsoft.com/office/drawing/2014/main" id="{7128BD0B-AF74-3CC6-AAB9-809B6043D928}"/>
              </a:ext>
            </a:extLst>
          </p:cNvPr>
          <p:cNvSpPr txBox="1"/>
          <p:nvPr/>
        </p:nvSpPr>
        <p:spPr>
          <a:xfrm>
            <a:off x="295257" y="626906"/>
            <a:ext cx="8786623" cy="338554"/>
          </a:xfrm>
          <a:prstGeom prst="rect">
            <a:avLst/>
          </a:prstGeom>
          <a:noFill/>
        </p:spPr>
        <p:txBody>
          <a:bodyPr wrap="square" rtlCol="0">
            <a:spAutoFit/>
          </a:bodyPr>
          <a:lstStyle/>
          <a:p>
            <a:pPr algn="ctr"/>
            <a:r>
              <a:rPr lang="en-GB" sz="1600" b="1" dirty="0"/>
              <a:t>Demonstration of a 1 TW peak power, joule-level ultrashort Tm:YLF laser*</a:t>
            </a:r>
            <a:endParaRPr lang="en-IT" sz="1600" b="1" dirty="0"/>
          </a:p>
        </p:txBody>
      </p:sp>
      <p:pic>
        <p:nvPicPr>
          <p:cNvPr id="3" name="Picture 2">
            <a:extLst>
              <a:ext uri="{FF2B5EF4-FFF2-40B4-BE49-F238E27FC236}">
                <a16:creationId xmlns:a16="http://schemas.microsoft.com/office/drawing/2014/main" id="{487E402A-FE5A-CDCF-DBFC-2EDA0BB8B198}"/>
              </a:ext>
            </a:extLst>
          </p:cNvPr>
          <p:cNvPicPr>
            <a:picLocks noChangeAspect="1"/>
          </p:cNvPicPr>
          <p:nvPr/>
        </p:nvPicPr>
        <p:blipFill>
          <a:blip r:embed="rId2"/>
          <a:stretch>
            <a:fillRect/>
          </a:stretch>
        </p:blipFill>
        <p:spPr>
          <a:xfrm>
            <a:off x="189500" y="1205649"/>
            <a:ext cx="5023726" cy="2692224"/>
          </a:xfrm>
          <a:prstGeom prst="rect">
            <a:avLst/>
          </a:prstGeom>
        </p:spPr>
      </p:pic>
      <p:sp>
        <p:nvSpPr>
          <p:cNvPr id="4" name="TextBox 3">
            <a:extLst>
              <a:ext uri="{FF2B5EF4-FFF2-40B4-BE49-F238E27FC236}">
                <a16:creationId xmlns:a16="http://schemas.microsoft.com/office/drawing/2014/main" id="{6EE3C6C6-76C1-5271-3FF8-EF70B2516A88}"/>
              </a:ext>
            </a:extLst>
          </p:cNvPr>
          <p:cNvSpPr txBox="1"/>
          <p:nvPr/>
        </p:nvSpPr>
        <p:spPr>
          <a:xfrm>
            <a:off x="295257" y="3925959"/>
            <a:ext cx="5040867" cy="369332"/>
          </a:xfrm>
          <a:prstGeom prst="rect">
            <a:avLst/>
          </a:prstGeom>
          <a:noFill/>
        </p:spPr>
        <p:txBody>
          <a:bodyPr wrap="none" rtlCol="0">
            <a:spAutoFit/>
          </a:bodyPr>
          <a:lstStyle/>
          <a:p>
            <a:r>
              <a:rPr lang="en-GB" dirty="0"/>
              <a:t>* I. Tamer et al., Optics Letters </a:t>
            </a:r>
            <a:r>
              <a:rPr lang="en-GB" b="1" dirty="0"/>
              <a:t>49</a:t>
            </a:r>
            <a:r>
              <a:rPr lang="en-GB" dirty="0"/>
              <a:t>, 1583 (2024) </a:t>
            </a:r>
          </a:p>
        </p:txBody>
      </p:sp>
      <p:pic>
        <p:nvPicPr>
          <p:cNvPr id="5" name="Picture 4">
            <a:extLst>
              <a:ext uri="{FF2B5EF4-FFF2-40B4-BE49-F238E27FC236}">
                <a16:creationId xmlns:a16="http://schemas.microsoft.com/office/drawing/2014/main" id="{CC925FC3-0F4D-06AF-E64F-1F753629F4DC}"/>
              </a:ext>
            </a:extLst>
          </p:cNvPr>
          <p:cNvPicPr>
            <a:picLocks noChangeAspect="1"/>
          </p:cNvPicPr>
          <p:nvPr/>
        </p:nvPicPr>
        <p:blipFill>
          <a:blip r:embed="rId3"/>
          <a:stretch>
            <a:fillRect/>
          </a:stretch>
        </p:blipFill>
        <p:spPr>
          <a:xfrm>
            <a:off x="5381237" y="1145659"/>
            <a:ext cx="3024629" cy="1711653"/>
          </a:xfrm>
          <a:prstGeom prst="rect">
            <a:avLst/>
          </a:prstGeom>
        </p:spPr>
      </p:pic>
      <p:sp>
        <p:nvSpPr>
          <p:cNvPr id="6" name="TextBox 5">
            <a:extLst>
              <a:ext uri="{FF2B5EF4-FFF2-40B4-BE49-F238E27FC236}">
                <a16:creationId xmlns:a16="http://schemas.microsoft.com/office/drawing/2014/main" id="{D1D67E7B-130A-FB04-8505-BCF9A2952FBE}"/>
              </a:ext>
            </a:extLst>
          </p:cNvPr>
          <p:cNvSpPr txBox="1"/>
          <p:nvPr/>
        </p:nvSpPr>
        <p:spPr>
          <a:xfrm>
            <a:off x="5502507" y="2935166"/>
            <a:ext cx="2903359" cy="1200329"/>
          </a:xfrm>
          <a:prstGeom prst="rect">
            <a:avLst/>
          </a:prstGeom>
          <a:noFill/>
        </p:spPr>
        <p:txBody>
          <a:bodyPr wrap="none" rtlCol="0">
            <a:spAutoFit/>
          </a:bodyPr>
          <a:lstStyle/>
          <a:p>
            <a:r>
              <a:rPr lang="en-GB" dirty="0"/>
              <a:t>E=1.59 J</a:t>
            </a:r>
          </a:p>
          <a:p>
            <a:r>
              <a:rPr lang="en-GB" dirty="0"/>
              <a:t>Pulse duration=270 fs</a:t>
            </a:r>
          </a:p>
          <a:p>
            <a:r>
              <a:rPr lang="en-GB" dirty="0"/>
              <a:t>P=1.7 TW</a:t>
            </a:r>
          </a:p>
          <a:p>
            <a:r>
              <a:rPr lang="en-GB" dirty="0"/>
              <a:t>Pump: 35.3 kW p.p. 40 ms</a:t>
            </a:r>
          </a:p>
        </p:txBody>
      </p:sp>
    </p:spTree>
    <p:extLst>
      <p:ext uri="{BB962C8B-B14F-4D97-AF65-F5344CB8AC3E}">
        <p14:creationId xmlns:p14="http://schemas.microsoft.com/office/powerpoint/2010/main" val="1107643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99" y="16482"/>
            <a:ext cx="7921202" cy="606657"/>
          </a:xfrm>
        </p:spPr>
        <p:txBody>
          <a:bodyPr>
            <a:normAutofit/>
          </a:bodyPr>
          <a:lstStyle/>
          <a:p>
            <a:pPr algn="ctr"/>
            <a:r>
              <a:rPr lang="en-US" sz="2400" b="1" dirty="0">
                <a:latin typeface="Montserrat" pitchFamily="2" charset="77"/>
              </a:rPr>
              <a:t>Ceramic option: Tm in sesquioxide host</a:t>
            </a:r>
          </a:p>
        </p:txBody>
      </p:sp>
      <p:sp>
        <p:nvSpPr>
          <p:cNvPr id="9" name="Google Shape;127;p3"/>
          <p:cNvSpPr txBox="1"/>
          <p:nvPr/>
        </p:nvSpPr>
        <p:spPr>
          <a:xfrm>
            <a:off x="4708430" y="2606294"/>
            <a:ext cx="4085946" cy="1569660"/>
          </a:xfrm>
          <a:prstGeom prst="rect">
            <a:avLst/>
          </a:prstGeom>
          <a:blipFill rotWithShape="1">
            <a:blip r:embed="rId3">
              <a:alphaModFix/>
            </a:blip>
            <a:stretch>
              <a:fillRect l="-446" t="-1165"/>
            </a:stretch>
          </a:blipFill>
          <a:ln>
            <a:noFill/>
          </a:ln>
        </p:spPr>
        <p:txBody>
          <a:bodyPr spcFirstLastPara="1" wrap="square" lIns="91425" tIns="45700" rIns="91425" bIns="45700" anchor="t" anchorCtr="0">
            <a:noAutofit/>
          </a:bodyPr>
          <a:lstStyle/>
          <a:p>
            <a:pPr>
              <a:buClr>
                <a:srgbClr val="000000"/>
              </a:buClr>
              <a:buSzPts val="1800"/>
            </a:pPr>
            <a:r>
              <a:rPr lang="it-IT" sz="1800" dirty="0">
                <a:solidFill>
                  <a:srgbClr val="000000"/>
                </a:solidFill>
                <a:latin typeface="Calibri"/>
                <a:ea typeface="Calibri"/>
                <a:cs typeface="Calibri"/>
                <a:sym typeface="Calibri"/>
              </a:rPr>
              <a:t> </a:t>
            </a:r>
            <a:endParaRPr sz="1400" dirty="0">
              <a:solidFill>
                <a:srgbClr val="000000"/>
              </a:solidFill>
              <a:latin typeface="Arial"/>
              <a:ea typeface="Arial"/>
              <a:cs typeface="Arial"/>
              <a:sym typeface="Arial"/>
            </a:endParaRPr>
          </a:p>
        </p:txBody>
      </p:sp>
      <p:cxnSp>
        <p:nvCxnSpPr>
          <p:cNvPr id="16" name="Straight Arrow Connector 15">
            <a:extLst>
              <a:ext uri="{FF2B5EF4-FFF2-40B4-BE49-F238E27FC236}">
                <a16:creationId xmlns:a16="http://schemas.microsoft.com/office/drawing/2014/main" id="{A8A1D7BE-4FCD-A013-3C4C-C9CE1AF053E7}"/>
              </a:ext>
            </a:extLst>
          </p:cNvPr>
          <p:cNvCxnSpPr/>
          <p:nvPr/>
        </p:nvCxnSpPr>
        <p:spPr>
          <a:xfrm>
            <a:off x="4388631" y="3708770"/>
            <a:ext cx="319799"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EA0DE40-F43C-375A-3D90-24B5A5359DD5}"/>
              </a:ext>
            </a:extLst>
          </p:cNvPr>
          <p:cNvSpPr txBox="1"/>
          <p:nvPr/>
        </p:nvSpPr>
        <p:spPr>
          <a:xfrm>
            <a:off x="238454" y="618336"/>
            <a:ext cx="8480192" cy="830997"/>
          </a:xfrm>
          <a:prstGeom prst="rect">
            <a:avLst/>
          </a:prstGeom>
          <a:noFill/>
        </p:spPr>
        <p:txBody>
          <a:bodyPr wrap="square">
            <a:spAutoFit/>
          </a:bodyPr>
          <a:lstStyle/>
          <a:p>
            <a:pPr algn="just"/>
            <a:r>
              <a:rPr lang="en-GB" sz="1600" dirty="0" err="1"/>
              <a:t>Sesquioxides</a:t>
            </a:r>
            <a:r>
              <a:rPr lang="en-GB" sz="1600" dirty="0"/>
              <a:t> doped with Tm3+, such as Tm:Lu2O3, Tm:Y2O3, and Tm:Sc2O3, are also emerging materials: </a:t>
            </a:r>
            <a:r>
              <a:rPr lang="en-GB" sz="1600" dirty="0">
                <a:highlight>
                  <a:srgbClr val="FFFF00"/>
                </a:highlight>
              </a:rPr>
              <a:t>their better thermo-optical properties make them promising for power scaling applications.</a:t>
            </a:r>
            <a:endParaRPr lang="en-IT" sz="1600" dirty="0">
              <a:highlight>
                <a:srgbClr val="FFFF00"/>
              </a:highlight>
            </a:endParaRPr>
          </a:p>
        </p:txBody>
      </p:sp>
      <p:sp>
        <p:nvSpPr>
          <p:cNvPr id="23" name="TextBox 22">
            <a:extLst>
              <a:ext uri="{FF2B5EF4-FFF2-40B4-BE49-F238E27FC236}">
                <a16:creationId xmlns:a16="http://schemas.microsoft.com/office/drawing/2014/main" id="{62C34D90-58B6-3B3D-4522-5A5DE873B1A1}"/>
              </a:ext>
            </a:extLst>
          </p:cNvPr>
          <p:cNvSpPr txBox="1"/>
          <p:nvPr/>
        </p:nvSpPr>
        <p:spPr>
          <a:xfrm>
            <a:off x="1383030" y="4421122"/>
            <a:ext cx="5903927" cy="276999"/>
          </a:xfrm>
          <a:prstGeom prst="rect">
            <a:avLst/>
          </a:prstGeom>
          <a:noFill/>
        </p:spPr>
        <p:txBody>
          <a:bodyPr wrap="square" rtlCol="0">
            <a:spAutoFit/>
          </a:bodyPr>
          <a:lstStyle/>
          <a:p>
            <a:r>
              <a:rPr lang="en-GB" sz="1200" dirty="0"/>
              <a:t>C. </a:t>
            </a:r>
            <a:r>
              <a:rPr lang="en-GB" sz="1200" dirty="0" err="1"/>
              <a:t>Krankel</a:t>
            </a:r>
            <a:r>
              <a:rPr lang="en-GB" sz="1200" dirty="0"/>
              <a:t>, IEEE J. Sel. Topics Quantum Electro 21, Art. no. 1602013 (2015)</a:t>
            </a:r>
            <a:endParaRPr lang="en-IT" sz="1200" dirty="0"/>
          </a:p>
        </p:txBody>
      </p:sp>
      <p:sp>
        <p:nvSpPr>
          <p:cNvPr id="25" name="TextBox 24">
            <a:extLst>
              <a:ext uri="{FF2B5EF4-FFF2-40B4-BE49-F238E27FC236}">
                <a16:creationId xmlns:a16="http://schemas.microsoft.com/office/drawing/2014/main" id="{23400E07-C682-BA9B-B334-727ABAB7C6AA}"/>
              </a:ext>
            </a:extLst>
          </p:cNvPr>
          <p:cNvSpPr txBox="1"/>
          <p:nvPr/>
        </p:nvSpPr>
        <p:spPr>
          <a:xfrm>
            <a:off x="238452" y="1575923"/>
            <a:ext cx="8718645" cy="584775"/>
          </a:xfrm>
          <a:prstGeom prst="rect">
            <a:avLst/>
          </a:prstGeom>
          <a:noFill/>
        </p:spPr>
        <p:txBody>
          <a:bodyPr wrap="square">
            <a:spAutoFit/>
          </a:bodyPr>
          <a:lstStyle/>
          <a:p>
            <a:r>
              <a:rPr lang="en-GB" sz="1600" dirty="0"/>
              <a:t>The growth of sesquioxide single crystals is very complicated, while it is possible to produce them in transparent ceramic form thanks to their </a:t>
            </a:r>
            <a:r>
              <a:rPr lang="en-GB" sz="1600" dirty="0">
                <a:highlight>
                  <a:srgbClr val="FFFF00"/>
                </a:highlight>
              </a:rPr>
              <a:t>cubic crystalline structure </a:t>
            </a:r>
            <a:r>
              <a:rPr lang="en-GB" sz="1600" dirty="0"/>
              <a:t>and optical isotropy. </a:t>
            </a:r>
          </a:p>
        </p:txBody>
      </p:sp>
      <p:sp>
        <p:nvSpPr>
          <p:cNvPr id="28" name="TextBox 27">
            <a:extLst>
              <a:ext uri="{FF2B5EF4-FFF2-40B4-BE49-F238E27FC236}">
                <a16:creationId xmlns:a16="http://schemas.microsoft.com/office/drawing/2014/main" id="{5420524C-BBFF-D1B3-5BED-8F0836271F12}"/>
              </a:ext>
            </a:extLst>
          </p:cNvPr>
          <p:cNvSpPr txBox="1"/>
          <p:nvPr/>
        </p:nvSpPr>
        <p:spPr>
          <a:xfrm>
            <a:off x="349624" y="2649071"/>
            <a:ext cx="4070345" cy="1477328"/>
          </a:xfrm>
          <a:prstGeom prst="rect">
            <a:avLst/>
          </a:prstGeom>
          <a:noFill/>
        </p:spPr>
        <p:txBody>
          <a:bodyPr wrap="none" rtlCol="0">
            <a:spAutoFit/>
          </a:bodyPr>
          <a:lstStyle/>
          <a:p>
            <a:r>
              <a:rPr lang="en-IT" b="1" dirty="0"/>
              <a:t>Advantages of ceramic medium</a:t>
            </a:r>
            <a:r>
              <a:rPr lang="en-IT" dirty="0"/>
              <a:t>:</a:t>
            </a:r>
          </a:p>
          <a:p>
            <a:r>
              <a:rPr lang="en-IT" dirty="0"/>
              <a:t>High thermal and mechanical features</a:t>
            </a:r>
          </a:p>
          <a:p>
            <a:r>
              <a:rPr lang="en-IT" dirty="0"/>
              <a:t>Scalable size</a:t>
            </a:r>
          </a:p>
          <a:p>
            <a:r>
              <a:rPr lang="en-IT" dirty="0"/>
              <a:t>Custom doping</a:t>
            </a:r>
          </a:p>
          <a:p>
            <a:r>
              <a:rPr lang="en-IT" dirty="0"/>
              <a:t>Optimize energy efficiency</a:t>
            </a:r>
          </a:p>
        </p:txBody>
      </p:sp>
      <p:grpSp>
        <p:nvGrpSpPr>
          <p:cNvPr id="4" name="Group 3">
            <a:extLst>
              <a:ext uri="{FF2B5EF4-FFF2-40B4-BE49-F238E27FC236}">
                <a16:creationId xmlns:a16="http://schemas.microsoft.com/office/drawing/2014/main" id="{F9B6F0E4-D67E-A2E0-53AB-CC80F073C3F5}"/>
              </a:ext>
            </a:extLst>
          </p:cNvPr>
          <p:cNvGrpSpPr/>
          <p:nvPr/>
        </p:nvGrpSpPr>
        <p:grpSpPr>
          <a:xfrm>
            <a:off x="7286957" y="2649071"/>
            <a:ext cx="1662635" cy="1719485"/>
            <a:chOff x="7286957" y="2649071"/>
            <a:chExt cx="1662635" cy="1719485"/>
          </a:xfrm>
        </p:grpSpPr>
        <p:pic>
          <p:nvPicPr>
            <p:cNvPr id="17" name="Google Shape;348;p11">
              <a:extLst>
                <a:ext uri="{FF2B5EF4-FFF2-40B4-BE49-F238E27FC236}">
                  <a16:creationId xmlns:a16="http://schemas.microsoft.com/office/drawing/2014/main" id="{9F6F876D-E331-FCE2-AFB1-6DC23D235B3F}"/>
                </a:ext>
              </a:extLst>
            </p:cNvPr>
            <p:cNvPicPr preferRelativeResize="0"/>
            <p:nvPr/>
          </p:nvPicPr>
          <p:blipFill rotWithShape="1">
            <a:blip r:embed="rId4">
              <a:alphaModFix/>
            </a:blip>
            <a:srcRect l="21336" r="33654"/>
            <a:stretch/>
          </p:blipFill>
          <p:spPr>
            <a:xfrm>
              <a:off x="7636927" y="2649071"/>
              <a:ext cx="970547" cy="1434038"/>
            </a:xfrm>
            <a:prstGeom prst="rect">
              <a:avLst/>
            </a:prstGeom>
            <a:noFill/>
            <a:ln>
              <a:noFill/>
            </a:ln>
          </p:spPr>
        </p:pic>
        <p:sp>
          <p:nvSpPr>
            <p:cNvPr id="18" name="CasellaDiTesto 48">
              <a:extLst>
                <a:ext uri="{FF2B5EF4-FFF2-40B4-BE49-F238E27FC236}">
                  <a16:creationId xmlns:a16="http://schemas.microsoft.com/office/drawing/2014/main" id="{13D093A0-4792-CC2B-B92F-2E2F52C63DFC}"/>
                </a:ext>
              </a:extLst>
            </p:cNvPr>
            <p:cNvSpPr txBox="1"/>
            <p:nvPr/>
          </p:nvSpPr>
          <p:spPr>
            <a:xfrm>
              <a:off x="7723441" y="3650231"/>
              <a:ext cx="831588" cy="369330"/>
            </a:xfrm>
            <a:prstGeom prst="rect">
              <a:avLst/>
            </a:prstGeom>
            <a:noFill/>
          </p:spPr>
          <p:txBody>
            <a:bodyPr wrap="square" lIns="91438" tIns="45719" rIns="91438" bIns="45719" rtlCol="0">
              <a:spAutoFit/>
            </a:bodyPr>
            <a:lstStyle/>
            <a:p>
              <a:pPr algn="ctr"/>
              <a:r>
                <a:rPr lang="it-IT" sz="900" dirty="0"/>
                <a:t>Tm:Lu</a:t>
              </a:r>
              <a:r>
                <a:rPr lang="it-IT" sz="900" baseline="-25000" dirty="0"/>
                <a:t>2</a:t>
              </a:r>
              <a:r>
                <a:rPr lang="it-IT" sz="900" dirty="0"/>
                <a:t>O</a:t>
              </a:r>
              <a:r>
                <a:rPr lang="it-IT" sz="900" baseline="-25000" dirty="0"/>
                <a:t>3</a:t>
              </a:r>
            </a:p>
            <a:p>
              <a:pPr algn="ctr"/>
              <a:r>
                <a:rPr lang="en-AU" sz="900" dirty="0"/>
                <a:t>Ceramic</a:t>
              </a:r>
            </a:p>
          </p:txBody>
        </p:sp>
        <p:sp>
          <p:nvSpPr>
            <p:cNvPr id="29" name="TextBox 28">
              <a:extLst>
                <a:ext uri="{FF2B5EF4-FFF2-40B4-BE49-F238E27FC236}">
                  <a16:creationId xmlns:a16="http://schemas.microsoft.com/office/drawing/2014/main" id="{7FF32001-618A-2430-EE82-601DC17EB2A5}"/>
                </a:ext>
              </a:extLst>
            </p:cNvPr>
            <p:cNvSpPr txBox="1"/>
            <p:nvPr/>
          </p:nvSpPr>
          <p:spPr>
            <a:xfrm>
              <a:off x="7286957" y="4114640"/>
              <a:ext cx="1662635" cy="253916"/>
            </a:xfrm>
            <a:prstGeom prst="rect">
              <a:avLst/>
            </a:prstGeom>
            <a:noFill/>
          </p:spPr>
          <p:txBody>
            <a:bodyPr wrap="none" rtlCol="0">
              <a:spAutoFit/>
            </a:bodyPr>
            <a:lstStyle/>
            <a:p>
              <a:r>
                <a:rPr lang="en-IT" sz="1050" dirty="0"/>
                <a:t>Sample from Konoshima</a:t>
              </a:r>
            </a:p>
          </p:txBody>
        </p:sp>
      </p:grpSp>
    </p:spTree>
    <p:extLst>
      <p:ext uri="{BB962C8B-B14F-4D97-AF65-F5344CB8AC3E}">
        <p14:creationId xmlns:p14="http://schemas.microsoft.com/office/powerpoint/2010/main" val="202121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399" y="16482"/>
            <a:ext cx="7921202" cy="606657"/>
          </a:xfrm>
        </p:spPr>
        <p:txBody>
          <a:bodyPr>
            <a:normAutofit/>
          </a:bodyPr>
          <a:lstStyle/>
          <a:p>
            <a:pPr algn="ctr"/>
            <a:r>
              <a:rPr lang="en-US" sz="3200" b="1" dirty="0">
                <a:latin typeface="Montserrat" pitchFamily="2" charset="77"/>
              </a:rPr>
              <a:t>Ceramic option: Tm Lu</a:t>
            </a:r>
            <a:r>
              <a:rPr lang="en-US" sz="3200" b="1" baseline="-25000" dirty="0">
                <a:latin typeface="Montserrat" pitchFamily="2" charset="77"/>
              </a:rPr>
              <a:t>2</a:t>
            </a:r>
            <a:r>
              <a:rPr lang="en-US" sz="3200" b="1" dirty="0">
                <a:latin typeface="Montserrat" pitchFamily="2" charset="77"/>
              </a:rPr>
              <a:t>O</a:t>
            </a:r>
            <a:r>
              <a:rPr lang="en-US" sz="3200" b="1" baseline="-25000" dirty="0">
                <a:latin typeface="Montserrat" pitchFamily="2" charset="77"/>
              </a:rPr>
              <a:t>3</a:t>
            </a:r>
          </a:p>
        </p:txBody>
      </p:sp>
      <p:pic>
        <p:nvPicPr>
          <p:cNvPr id="10" name="Google Shape;128;p3" descr="https://lh3.googleusercontent.com/m7VPEzCfvAfMJEk-MqvEoDHTp8kYgC1g0aMbnAkeN_SOfPPev3rGZqhGRSQIA0t0anzP1BNa95yJQcLzBESF_-QOIvNPl3lnnqHYCef9G_aBCm1ASjU2X0ZxtyIjUayCEDXBOfNZ"/>
          <p:cNvPicPr preferRelativeResize="0"/>
          <p:nvPr/>
        </p:nvPicPr>
        <p:blipFill rotWithShape="1">
          <a:blip r:embed="rId3">
            <a:alphaModFix/>
          </a:blip>
          <a:srcRect/>
          <a:stretch/>
        </p:blipFill>
        <p:spPr>
          <a:xfrm>
            <a:off x="445087" y="2240165"/>
            <a:ext cx="4300538" cy="1021556"/>
          </a:xfrm>
          <a:prstGeom prst="rect">
            <a:avLst/>
          </a:prstGeom>
          <a:noFill/>
          <a:ln>
            <a:noFill/>
          </a:ln>
        </p:spPr>
      </p:pic>
      <p:pic>
        <p:nvPicPr>
          <p:cNvPr id="11" name="Google Shape;129;p3" descr="https://lh5.googleusercontent.com/RQkeTODbqqnZ60y_jkCT9GyfaV171pe3gXgLN2UF051t1OAA2JuTgfRSTdRqy6UjuZwQgoUV5HGl9mC6AvsXVcc2Z8SOePIv1B03knk_v3ajFqdNSa5EZWkLEbBoFYy6BLg9nWnP"/>
          <p:cNvPicPr preferRelativeResize="0"/>
          <p:nvPr/>
        </p:nvPicPr>
        <p:blipFill rotWithShape="1">
          <a:blip r:embed="rId4">
            <a:alphaModFix/>
          </a:blip>
          <a:srcRect/>
          <a:stretch/>
        </p:blipFill>
        <p:spPr>
          <a:xfrm>
            <a:off x="413191" y="3372109"/>
            <a:ext cx="4300538" cy="1035845"/>
          </a:xfrm>
          <a:prstGeom prst="rect">
            <a:avLst/>
          </a:prstGeom>
          <a:noFill/>
          <a:ln>
            <a:noFill/>
          </a:ln>
        </p:spPr>
      </p:pic>
      <p:sp>
        <p:nvSpPr>
          <p:cNvPr id="12" name="Google Shape;130;p3"/>
          <p:cNvSpPr/>
          <p:nvPr/>
        </p:nvSpPr>
        <p:spPr>
          <a:xfrm>
            <a:off x="2889947" y="4422911"/>
            <a:ext cx="2419470" cy="273510"/>
          </a:xfrm>
          <a:prstGeom prst="rect">
            <a:avLst/>
          </a:prstGeom>
          <a:noFill/>
          <a:ln>
            <a:noFill/>
          </a:ln>
        </p:spPr>
        <p:txBody>
          <a:bodyPr spcFirstLastPara="1" wrap="square" lIns="67500" tIns="33750" rIns="67500" bIns="33750" anchor="t" anchorCtr="0">
            <a:noAutofit/>
          </a:bodyPr>
          <a:lstStyle/>
          <a:p>
            <a:pPr algn="ctr">
              <a:buClr>
                <a:srgbClr val="000000"/>
              </a:buClr>
              <a:buSzPts val="1050"/>
            </a:pPr>
            <a:r>
              <a:rPr lang="it-IT" sz="1050">
                <a:solidFill>
                  <a:srgbClr val="000000"/>
                </a:solidFill>
                <a:latin typeface="Arial"/>
                <a:ea typeface="Arial"/>
                <a:cs typeface="Arial"/>
                <a:sym typeface="Arial"/>
              </a:rPr>
              <a:t>[</a:t>
            </a:r>
            <a:r>
              <a:rPr lang="it-IT" sz="1050" err="1">
                <a:solidFill>
                  <a:srgbClr val="000000"/>
                </a:solidFill>
                <a:latin typeface="Arial"/>
                <a:ea typeface="Arial"/>
                <a:cs typeface="Arial"/>
                <a:sym typeface="Arial"/>
              </a:rPr>
              <a:t>Scholle</a:t>
            </a:r>
            <a:r>
              <a:rPr lang="it-IT" sz="1050">
                <a:solidFill>
                  <a:srgbClr val="000000"/>
                </a:solidFill>
                <a:latin typeface="Arial"/>
                <a:ea typeface="Arial"/>
                <a:cs typeface="Arial"/>
                <a:sym typeface="Arial"/>
              </a:rPr>
              <a:t> et al., 2010]</a:t>
            </a:r>
            <a:endParaRPr sz="1400">
              <a:solidFill>
                <a:srgbClr val="000000"/>
              </a:solidFill>
              <a:latin typeface="Arial"/>
              <a:ea typeface="Arial"/>
              <a:cs typeface="Arial"/>
              <a:sym typeface="Arial"/>
            </a:endParaRPr>
          </a:p>
        </p:txBody>
      </p:sp>
      <p:sp>
        <p:nvSpPr>
          <p:cNvPr id="5" name="Rectangle 4"/>
          <p:cNvSpPr/>
          <p:nvPr/>
        </p:nvSpPr>
        <p:spPr>
          <a:xfrm>
            <a:off x="1183822" y="3366180"/>
            <a:ext cx="367393" cy="1041775"/>
          </a:xfrm>
          <a:prstGeom prst="rect">
            <a:avLst/>
          </a:prstGeom>
          <a:noFill/>
          <a:ln w="412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Box 6"/>
          <p:cNvSpPr txBox="1"/>
          <p:nvPr/>
        </p:nvSpPr>
        <p:spPr>
          <a:xfrm>
            <a:off x="772947" y="4515041"/>
            <a:ext cx="1969514" cy="307777"/>
          </a:xfrm>
          <a:prstGeom prst="rect">
            <a:avLst/>
          </a:prstGeom>
          <a:noFill/>
        </p:spPr>
        <p:txBody>
          <a:bodyPr wrap="none" rtlCol="0">
            <a:spAutoFit/>
          </a:bodyPr>
          <a:lstStyle/>
          <a:p>
            <a:r>
              <a:rPr lang="en-US" sz="1400">
                <a:solidFill>
                  <a:srgbClr val="00B050"/>
                </a:solidFill>
              </a:rPr>
              <a:t>Commercial diode lasers</a:t>
            </a:r>
          </a:p>
        </p:txBody>
      </p:sp>
      <p:pic>
        <p:nvPicPr>
          <p:cNvPr id="13" name="Google Shape;133;p3"/>
          <p:cNvPicPr preferRelativeResize="0"/>
          <p:nvPr/>
        </p:nvPicPr>
        <p:blipFill rotWithShape="1">
          <a:blip r:embed="rId5">
            <a:alphaModFix/>
          </a:blip>
          <a:srcRect/>
          <a:stretch/>
        </p:blipFill>
        <p:spPr>
          <a:xfrm>
            <a:off x="5435374" y="2609477"/>
            <a:ext cx="2889807" cy="1846619"/>
          </a:xfrm>
          <a:prstGeom prst="rect">
            <a:avLst/>
          </a:prstGeom>
          <a:noFill/>
          <a:ln>
            <a:noFill/>
          </a:ln>
        </p:spPr>
      </p:pic>
      <p:sp>
        <p:nvSpPr>
          <p:cNvPr id="15" name="Google Shape;134;p3"/>
          <p:cNvSpPr txBox="1"/>
          <p:nvPr/>
        </p:nvSpPr>
        <p:spPr>
          <a:xfrm>
            <a:off x="6166531" y="4407954"/>
            <a:ext cx="1889228" cy="303093"/>
          </a:xfrm>
          <a:prstGeom prst="rect">
            <a:avLst/>
          </a:prstGeom>
          <a:noFill/>
          <a:ln>
            <a:noFill/>
          </a:ln>
        </p:spPr>
        <p:txBody>
          <a:bodyPr spcFirstLastPara="1" wrap="square" lIns="91425" tIns="91425" rIns="91425" bIns="91425" anchor="t" anchorCtr="0">
            <a:spAutoFit/>
          </a:bodyPr>
          <a:lstStyle/>
          <a:p>
            <a:pPr>
              <a:buClr>
                <a:srgbClr val="000000"/>
              </a:buClr>
              <a:buSzPts val="1050"/>
            </a:pPr>
            <a:r>
              <a:rPr lang="it-IT" sz="1050" dirty="0">
                <a:solidFill>
                  <a:srgbClr val="000000"/>
                </a:solidFill>
                <a:latin typeface="Arial"/>
                <a:ea typeface="Arial"/>
                <a:cs typeface="Arial"/>
                <a:sym typeface="Arial"/>
              </a:rPr>
              <a:t>[</a:t>
            </a:r>
            <a:r>
              <a:rPr lang="it-IT" sz="1050" dirty="0" err="1">
                <a:solidFill>
                  <a:srgbClr val="000000"/>
                </a:solidFill>
                <a:latin typeface="Arial"/>
                <a:ea typeface="Arial"/>
                <a:cs typeface="Arial"/>
                <a:sym typeface="Arial"/>
              </a:rPr>
              <a:t>Antipov</a:t>
            </a:r>
            <a:r>
              <a:rPr lang="it-IT" sz="1050" dirty="0">
                <a:solidFill>
                  <a:srgbClr val="000000"/>
                </a:solidFill>
                <a:latin typeface="Arial"/>
                <a:ea typeface="Arial"/>
                <a:cs typeface="Arial"/>
                <a:sym typeface="Arial"/>
              </a:rPr>
              <a:t>, 2011]</a:t>
            </a:r>
            <a:endParaRPr sz="1050" dirty="0">
              <a:solidFill>
                <a:srgbClr val="000000"/>
              </a:solidFill>
              <a:latin typeface="Arial"/>
              <a:ea typeface="Arial"/>
              <a:cs typeface="Arial"/>
              <a:sym typeface="Arial"/>
            </a:endParaRPr>
          </a:p>
        </p:txBody>
      </p:sp>
      <p:sp>
        <p:nvSpPr>
          <p:cNvPr id="14" name="TextBox 13"/>
          <p:cNvSpPr txBox="1"/>
          <p:nvPr/>
        </p:nvSpPr>
        <p:spPr>
          <a:xfrm>
            <a:off x="7093290" y="3937439"/>
            <a:ext cx="215123" cy="161664"/>
          </a:xfrm>
          <a:prstGeom prst="rect">
            <a:avLst/>
          </a:prstGeom>
          <a:noFill/>
        </p:spPr>
        <p:txBody>
          <a:bodyPr wrap="none" rtlCol="0">
            <a:spAutoFit/>
          </a:bodyPr>
          <a:lstStyle/>
          <a:p>
            <a:r>
              <a:rPr lang="en-US" sz="600" b="1">
                <a:solidFill>
                  <a:srgbClr val="0070C0"/>
                </a:solidFill>
              </a:rPr>
              <a:t>s</a:t>
            </a:r>
          </a:p>
        </p:txBody>
      </p:sp>
      <p:sp>
        <p:nvSpPr>
          <p:cNvPr id="3" name="Rectangle 2">
            <a:extLst>
              <a:ext uri="{FF2B5EF4-FFF2-40B4-BE49-F238E27FC236}">
                <a16:creationId xmlns:a16="http://schemas.microsoft.com/office/drawing/2014/main" id="{270CDC98-6E1D-B1CE-2A34-6FC70078C27C}"/>
              </a:ext>
            </a:extLst>
          </p:cNvPr>
          <p:cNvSpPr/>
          <p:nvPr/>
        </p:nvSpPr>
        <p:spPr>
          <a:xfrm>
            <a:off x="1134836" y="3298372"/>
            <a:ext cx="466835" cy="11800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125"/>
          </a:p>
        </p:txBody>
      </p:sp>
      <p:sp>
        <p:nvSpPr>
          <p:cNvPr id="4" name="Google Shape;126;p3">
            <a:extLst>
              <a:ext uri="{FF2B5EF4-FFF2-40B4-BE49-F238E27FC236}">
                <a16:creationId xmlns:a16="http://schemas.microsoft.com/office/drawing/2014/main" id="{5FCD6D12-6F20-2CB9-CB74-F76CB89FB192}"/>
              </a:ext>
            </a:extLst>
          </p:cNvPr>
          <p:cNvSpPr txBox="1"/>
          <p:nvPr/>
        </p:nvSpPr>
        <p:spPr>
          <a:xfrm>
            <a:off x="2176892" y="572462"/>
            <a:ext cx="6597061" cy="1508065"/>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it-IT" sz="1100" b="1" dirty="0">
                <a:solidFill>
                  <a:schemeClr val="dk1"/>
                </a:solidFill>
                <a:latin typeface="Trebuchet MS"/>
                <a:ea typeface="Trebuchet MS"/>
                <a:cs typeface="Trebuchet MS"/>
                <a:sym typeface="Trebuchet MS"/>
              </a:rPr>
              <a:t>Laser </a:t>
            </a:r>
            <a:r>
              <a:rPr lang="it-IT" sz="1100" b="1" dirty="0" err="1">
                <a:solidFill>
                  <a:schemeClr val="dk1"/>
                </a:solidFill>
                <a:latin typeface="Trebuchet MS"/>
                <a:ea typeface="Trebuchet MS"/>
                <a:cs typeface="Trebuchet MS"/>
                <a:sym typeface="Trebuchet MS"/>
              </a:rPr>
              <a:t>material</a:t>
            </a:r>
            <a:r>
              <a:rPr lang="it-IT" sz="1100" b="1" dirty="0">
                <a:solidFill>
                  <a:schemeClr val="dk1"/>
                </a:solidFill>
                <a:latin typeface="Trebuchet MS"/>
                <a:ea typeface="Trebuchet MS"/>
                <a:cs typeface="Trebuchet MS"/>
                <a:sym typeface="Trebuchet MS"/>
              </a:rPr>
              <a:t>:</a:t>
            </a:r>
            <a:r>
              <a:rPr lang="it-IT" sz="1100" dirty="0">
                <a:solidFill>
                  <a:schemeClr val="dk1"/>
                </a:solidFill>
                <a:latin typeface="Trebuchet MS"/>
                <a:ea typeface="Trebuchet MS"/>
                <a:cs typeface="Trebuchet MS"/>
                <a:sym typeface="Trebuchet MS"/>
              </a:rPr>
              <a:t>  </a:t>
            </a:r>
            <a:r>
              <a:rPr lang="it-IT" sz="1100" b="1" dirty="0">
                <a:solidFill>
                  <a:schemeClr val="dk1"/>
                </a:solidFill>
                <a:latin typeface="Trebuchet MS"/>
                <a:ea typeface="Trebuchet MS"/>
                <a:cs typeface="Trebuchet MS"/>
                <a:sym typeface="Trebuchet MS"/>
              </a:rPr>
              <a:t> Tm:Lu</a:t>
            </a:r>
            <a:r>
              <a:rPr lang="it-IT" sz="1100" b="1" baseline="-25000" dirty="0">
                <a:solidFill>
                  <a:schemeClr val="dk1"/>
                </a:solidFill>
                <a:latin typeface="Trebuchet MS"/>
                <a:ea typeface="Trebuchet MS"/>
                <a:cs typeface="Trebuchet MS"/>
                <a:sym typeface="Trebuchet MS"/>
              </a:rPr>
              <a:t>2</a:t>
            </a:r>
            <a:r>
              <a:rPr lang="it-IT" sz="1100" b="1" dirty="0">
                <a:solidFill>
                  <a:schemeClr val="dk1"/>
                </a:solidFill>
                <a:latin typeface="Trebuchet MS"/>
                <a:ea typeface="Trebuchet MS"/>
                <a:cs typeface="Trebuchet MS"/>
                <a:sym typeface="Trebuchet MS"/>
              </a:rPr>
              <a:t>O</a:t>
            </a:r>
            <a:r>
              <a:rPr lang="it-IT" sz="1100" b="1" baseline="-25000" dirty="0">
                <a:solidFill>
                  <a:schemeClr val="dk1"/>
                </a:solidFill>
                <a:latin typeface="Trebuchet MS"/>
                <a:ea typeface="Trebuchet MS"/>
                <a:cs typeface="Trebuchet MS"/>
                <a:sym typeface="Trebuchet MS"/>
              </a:rPr>
              <a:t>3</a:t>
            </a:r>
            <a:endParaRPr sz="1100" b="1" baseline="-25000"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err="1">
                <a:solidFill>
                  <a:schemeClr val="dk1"/>
                </a:solidFill>
                <a:latin typeface="Trebuchet MS"/>
                <a:ea typeface="Trebuchet MS"/>
                <a:cs typeface="Trebuchet MS"/>
                <a:sym typeface="Trebuchet MS"/>
              </a:rPr>
              <a:t>Emission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at</a:t>
            </a:r>
            <a:r>
              <a:rPr lang="it-IT" sz="1100" b="1" dirty="0">
                <a:solidFill>
                  <a:schemeClr val="dk1"/>
                </a:solidFill>
                <a:latin typeface="Trebuchet MS"/>
                <a:ea typeface="Trebuchet MS"/>
                <a:cs typeface="Trebuchet MS"/>
                <a:sym typeface="Trebuchet MS"/>
              </a:rPr>
              <a:t> 2 µm;</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Large </a:t>
            </a:r>
            <a:r>
              <a:rPr lang="it-IT" sz="1100" b="1" dirty="0" err="1">
                <a:solidFill>
                  <a:schemeClr val="dk1"/>
                </a:solidFill>
                <a:latin typeface="Trebuchet MS"/>
                <a:ea typeface="Trebuchet MS"/>
                <a:cs typeface="Trebuchet MS"/>
                <a:sym typeface="Trebuchet MS"/>
              </a:rPr>
              <a:t>amplification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bandwith</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Direct </a:t>
            </a:r>
            <a:r>
              <a:rPr lang="it-IT" sz="1100" b="1" dirty="0" err="1">
                <a:solidFill>
                  <a:schemeClr val="dk1"/>
                </a:solidFill>
                <a:latin typeface="Trebuchet MS"/>
                <a:ea typeface="Trebuchet MS"/>
                <a:cs typeface="Trebuchet MS"/>
                <a:sym typeface="Trebuchet MS"/>
              </a:rPr>
              <a:t>pumping</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at</a:t>
            </a:r>
            <a:r>
              <a:rPr lang="it-IT" sz="1100" b="1" dirty="0">
                <a:solidFill>
                  <a:schemeClr val="dk1"/>
                </a:solidFill>
                <a:latin typeface="Trebuchet MS"/>
                <a:ea typeface="Trebuchet MS"/>
                <a:cs typeface="Trebuchet MS"/>
                <a:sym typeface="Trebuchet MS"/>
              </a:rPr>
              <a:t> 800 nm, </a:t>
            </a:r>
            <a:r>
              <a:rPr lang="it-IT" sz="1100" b="1" dirty="0" err="1">
                <a:solidFill>
                  <a:schemeClr val="dk1"/>
                </a:solidFill>
                <a:latin typeface="Trebuchet MS"/>
                <a:ea typeface="Trebuchet MS"/>
                <a:cs typeface="Trebuchet MS"/>
                <a:sym typeface="Trebuchet MS"/>
              </a:rPr>
              <a:t>using</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diodes</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operating</a:t>
            </a:r>
            <a:r>
              <a:rPr lang="it-IT" sz="1100" b="1" dirty="0">
                <a:solidFill>
                  <a:schemeClr val="dk1"/>
                </a:solidFill>
                <a:latin typeface="Trebuchet MS"/>
                <a:ea typeface="Trebuchet MS"/>
                <a:cs typeface="Trebuchet MS"/>
                <a:sym typeface="Trebuchet MS"/>
              </a:rPr>
              <a:t> in CW mode (</a:t>
            </a:r>
            <a:r>
              <a:rPr lang="it-IT" sz="1100" b="1" dirty="0" err="1">
                <a:solidFill>
                  <a:schemeClr val="dk1"/>
                </a:solidFill>
                <a:latin typeface="Trebuchet MS"/>
                <a:ea typeface="Trebuchet MS"/>
                <a:cs typeface="Trebuchet MS"/>
                <a:sym typeface="Trebuchet MS"/>
              </a:rPr>
              <a:t>available</a:t>
            </a:r>
            <a:r>
              <a:rPr lang="it-IT" sz="1100" b="1" dirty="0">
                <a:solidFill>
                  <a:schemeClr val="dk1"/>
                </a:solidFill>
                <a:latin typeface="Trebuchet MS"/>
                <a:ea typeface="Trebuchet MS"/>
                <a:cs typeface="Trebuchet MS"/>
                <a:sym typeface="Trebuchet MS"/>
              </a:rPr>
              <a:t> and </a:t>
            </a:r>
            <a:r>
              <a:rPr lang="it-IT" sz="1100" b="1" dirty="0" err="1">
                <a:solidFill>
                  <a:schemeClr val="dk1"/>
                </a:solidFill>
                <a:latin typeface="Trebuchet MS"/>
                <a:ea typeface="Trebuchet MS"/>
                <a:cs typeface="Trebuchet MS"/>
                <a:sym typeface="Trebuchet MS"/>
              </a:rPr>
              <a:t>scalable</a:t>
            </a:r>
            <a:r>
              <a:rPr lang="it-IT" sz="1100" b="1" dirty="0">
                <a:solidFill>
                  <a:schemeClr val="dk1"/>
                </a:solidFill>
                <a:latin typeface="Trebuchet MS"/>
                <a:ea typeface="Trebuchet MS"/>
                <a:cs typeface="Trebuchet MS"/>
                <a:sym typeface="Trebuchet MS"/>
              </a:rPr>
              <a:t>);</a:t>
            </a: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Cross </a:t>
            </a:r>
            <a:r>
              <a:rPr lang="it-IT" sz="1100" b="1" dirty="0" err="1">
                <a:solidFill>
                  <a:schemeClr val="dk1"/>
                </a:solidFill>
                <a:latin typeface="Trebuchet MS"/>
                <a:ea typeface="Trebuchet MS"/>
                <a:cs typeface="Trebuchet MS"/>
                <a:sym typeface="Trebuchet MS"/>
              </a:rPr>
              <a:t>relaxation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partially</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compensates</a:t>
            </a:r>
            <a:r>
              <a:rPr lang="it-IT" sz="1100" b="1" dirty="0">
                <a:solidFill>
                  <a:schemeClr val="dk1"/>
                </a:solidFill>
                <a:latin typeface="Trebuchet MS"/>
                <a:ea typeface="Trebuchet MS"/>
                <a:cs typeface="Trebuchet MS"/>
                <a:sym typeface="Trebuchet MS"/>
              </a:rPr>
              <a:t> quantum </a:t>
            </a:r>
            <a:r>
              <a:rPr lang="it-IT" sz="1100" b="1" dirty="0" err="1">
                <a:solidFill>
                  <a:schemeClr val="dk1"/>
                </a:solidFill>
                <a:latin typeface="Trebuchet MS"/>
                <a:ea typeface="Trebuchet MS"/>
                <a:cs typeface="Trebuchet MS"/>
                <a:sym typeface="Trebuchet MS"/>
              </a:rPr>
              <a:t>defect</a:t>
            </a:r>
            <a:r>
              <a:rPr lang="it-IT" sz="1100" b="1" dirty="0">
                <a:solidFill>
                  <a:schemeClr val="dk1"/>
                </a:solidFill>
                <a:latin typeface="Trebuchet MS"/>
                <a:ea typeface="Trebuchet MS"/>
                <a:cs typeface="Trebuchet MS"/>
                <a:sym typeface="Trebuchet MS"/>
              </a:rPr>
              <a:t> – option of in-band </a:t>
            </a:r>
            <a:r>
              <a:rPr lang="it-IT" sz="1100" b="1" dirty="0" err="1">
                <a:solidFill>
                  <a:schemeClr val="dk1"/>
                </a:solidFill>
                <a:latin typeface="Trebuchet MS"/>
                <a:ea typeface="Trebuchet MS"/>
                <a:cs typeface="Trebuchet MS"/>
                <a:sym typeface="Trebuchet MS"/>
              </a:rPr>
              <a:t>pumping</a:t>
            </a:r>
            <a:r>
              <a:rPr lang="it-IT" sz="1100" b="1" dirty="0">
                <a:solidFill>
                  <a:schemeClr val="dk1"/>
                </a:solidFill>
                <a:latin typeface="Trebuchet MS"/>
                <a:ea typeface="Trebuchet MS"/>
                <a:cs typeface="Trebuchet MS"/>
                <a:sym typeface="Trebuchet MS"/>
              </a:rPr>
              <a:t>.</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Multi-</a:t>
            </a:r>
            <a:r>
              <a:rPr lang="it-IT" sz="1100" b="1" dirty="0" err="1">
                <a:solidFill>
                  <a:schemeClr val="dk1"/>
                </a:solidFill>
                <a:latin typeface="Trebuchet MS"/>
                <a:ea typeface="Trebuchet MS"/>
                <a:cs typeface="Trebuchet MS"/>
                <a:sym typeface="Trebuchet MS"/>
              </a:rPr>
              <a:t>pulse</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extraction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at</a:t>
            </a:r>
            <a:r>
              <a:rPr lang="it-IT" sz="1100" b="1" dirty="0">
                <a:solidFill>
                  <a:schemeClr val="dk1"/>
                </a:solidFill>
                <a:latin typeface="Trebuchet MS"/>
                <a:ea typeface="Trebuchet MS"/>
                <a:cs typeface="Trebuchet MS"/>
                <a:sym typeface="Trebuchet MS"/>
              </a:rPr>
              <a:t> high </a:t>
            </a:r>
            <a:r>
              <a:rPr lang="it-IT" sz="1100" b="1" dirty="0" err="1">
                <a:solidFill>
                  <a:schemeClr val="dk1"/>
                </a:solidFill>
                <a:latin typeface="Trebuchet MS"/>
                <a:ea typeface="Trebuchet MS"/>
                <a:cs typeface="Trebuchet MS"/>
                <a:sym typeface="Trebuchet MS"/>
              </a:rPr>
              <a:t>repetition</a:t>
            </a:r>
            <a:r>
              <a:rPr lang="it-IT" sz="1100" b="1" dirty="0">
                <a:solidFill>
                  <a:schemeClr val="dk1"/>
                </a:solidFill>
                <a:latin typeface="Trebuchet MS"/>
                <a:ea typeface="Trebuchet MS"/>
                <a:cs typeface="Trebuchet MS"/>
                <a:sym typeface="Trebuchet MS"/>
              </a:rPr>
              <a:t> rate &gt; 10 kHz; Ideal for </a:t>
            </a:r>
            <a:r>
              <a:rPr lang="it-IT" sz="1100" b="1" dirty="0" err="1">
                <a:solidFill>
                  <a:schemeClr val="dk1"/>
                </a:solidFill>
                <a:latin typeface="Trebuchet MS"/>
                <a:ea typeface="Trebuchet MS"/>
                <a:cs typeface="Trebuchet MS"/>
                <a:sym typeface="Trebuchet MS"/>
              </a:rPr>
              <a:t>accelerator</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technology</a:t>
            </a:r>
            <a:r>
              <a:rPr lang="it-IT" sz="1100" b="1" dirty="0">
                <a:solidFill>
                  <a:schemeClr val="dk1"/>
                </a:solidFill>
                <a:latin typeface="Trebuchet MS"/>
                <a:ea typeface="Trebuchet MS"/>
                <a:cs typeface="Trebuchet MS"/>
                <a:sym typeface="Trebuchet MS"/>
              </a:rPr>
              <a:t>;</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Mature </a:t>
            </a:r>
            <a:r>
              <a:rPr lang="it-IT" sz="1100" b="1" dirty="0" err="1">
                <a:solidFill>
                  <a:schemeClr val="dk1"/>
                </a:solidFill>
                <a:latin typeface="Trebuchet MS"/>
                <a:ea typeface="Trebuchet MS"/>
                <a:cs typeface="Trebuchet MS"/>
                <a:sym typeface="Trebuchet MS"/>
              </a:rPr>
              <a:t>material</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technology</a:t>
            </a:r>
            <a:r>
              <a:rPr lang="it-IT" sz="1100" b="1" dirty="0">
                <a:solidFill>
                  <a:schemeClr val="dk1"/>
                </a:solidFill>
                <a:latin typeface="Trebuchet MS"/>
                <a:ea typeface="Trebuchet MS"/>
                <a:cs typeface="Trebuchet MS"/>
                <a:sym typeface="Trebuchet MS"/>
              </a:rPr>
              <a:t> (large </a:t>
            </a:r>
            <a:r>
              <a:rPr lang="it-IT" sz="1100" b="1" dirty="0" err="1">
                <a:solidFill>
                  <a:schemeClr val="dk1"/>
                </a:solidFill>
                <a:latin typeface="Trebuchet MS"/>
                <a:ea typeface="Trebuchet MS"/>
                <a:cs typeface="Trebuchet MS"/>
                <a:sym typeface="Trebuchet MS"/>
              </a:rPr>
              <a:t>ceramic</a:t>
            </a:r>
            <a:r>
              <a:rPr lang="it-IT" sz="1100" b="1" dirty="0">
                <a:solidFill>
                  <a:schemeClr val="dk1"/>
                </a:solidFill>
                <a:latin typeface="Trebuchet MS"/>
                <a:ea typeface="Trebuchet MS"/>
                <a:cs typeface="Trebuchet MS"/>
                <a:sym typeface="Trebuchet MS"/>
              </a:rPr>
              <a:t>).</a:t>
            </a:r>
            <a:endParaRPr sz="1100" b="1" dirty="0">
              <a:solidFill>
                <a:schemeClr val="dk1"/>
              </a:solidFill>
              <a:latin typeface="Trebuchet MS"/>
              <a:ea typeface="Trebuchet MS"/>
              <a:cs typeface="Trebuchet MS"/>
              <a:sym typeface="Trebuchet MS"/>
            </a:endParaRPr>
          </a:p>
        </p:txBody>
      </p:sp>
      <p:pic>
        <p:nvPicPr>
          <p:cNvPr id="6" name="Google Shape;348;p11">
            <a:extLst>
              <a:ext uri="{FF2B5EF4-FFF2-40B4-BE49-F238E27FC236}">
                <a16:creationId xmlns:a16="http://schemas.microsoft.com/office/drawing/2014/main" id="{4CF20B38-93BF-BC68-AB65-3251CE570780}"/>
              </a:ext>
            </a:extLst>
          </p:cNvPr>
          <p:cNvPicPr preferRelativeResize="0"/>
          <p:nvPr/>
        </p:nvPicPr>
        <p:blipFill rotWithShape="1">
          <a:blip r:embed="rId6">
            <a:alphaModFix/>
          </a:blip>
          <a:srcRect l="21336" r="33654"/>
          <a:stretch/>
        </p:blipFill>
        <p:spPr>
          <a:xfrm>
            <a:off x="1187938" y="512037"/>
            <a:ext cx="970547" cy="1434038"/>
          </a:xfrm>
          <a:prstGeom prst="rect">
            <a:avLst/>
          </a:prstGeom>
          <a:noFill/>
          <a:ln>
            <a:noFill/>
          </a:ln>
        </p:spPr>
      </p:pic>
      <p:sp>
        <p:nvSpPr>
          <p:cNvPr id="16" name="CasellaDiTesto 48">
            <a:extLst>
              <a:ext uri="{FF2B5EF4-FFF2-40B4-BE49-F238E27FC236}">
                <a16:creationId xmlns:a16="http://schemas.microsoft.com/office/drawing/2014/main" id="{94E44E83-174D-4157-1313-19AC51DC393F}"/>
              </a:ext>
            </a:extLst>
          </p:cNvPr>
          <p:cNvSpPr txBox="1"/>
          <p:nvPr/>
        </p:nvSpPr>
        <p:spPr>
          <a:xfrm>
            <a:off x="1274452" y="1513197"/>
            <a:ext cx="831588" cy="369330"/>
          </a:xfrm>
          <a:prstGeom prst="rect">
            <a:avLst/>
          </a:prstGeom>
          <a:noFill/>
        </p:spPr>
        <p:txBody>
          <a:bodyPr wrap="square" lIns="91438" tIns="45719" rIns="91438" bIns="45719" rtlCol="0">
            <a:spAutoFit/>
          </a:bodyPr>
          <a:lstStyle/>
          <a:p>
            <a:pPr algn="ctr"/>
            <a:r>
              <a:rPr lang="it-IT" sz="900"/>
              <a:t>Tm:Lu</a:t>
            </a:r>
            <a:r>
              <a:rPr lang="it-IT" sz="900" baseline="-25000"/>
              <a:t>2</a:t>
            </a:r>
            <a:r>
              <a:rPr lang="it-IT" sz="900"/>
              <a:t>O</a:t>
            </a:r>
            <a:r>
              <a:rPr lang="it-IT" sz="900" baseline="-25000"/>
              <a:t>3</a:t>
            </a:r>
          </a:p>
          <a:p>
            <a:pPr algn="ctr"/>
            <a:r>
              <a:rPr lang="en-AU" sz="900"/>
              <a:t>Ceramic</a:t>
            </a:r>
          </a:p>
        </p:txBody>
      </p:sp>
      <p:sp>
        <p:nvSpPr>
          <p:cNvPr id="19" name="TextBox 18">
            <a:extLst>
              <a:ext uri="{FF2B5EF4-FFF2-40B4-BE49-F238E27FC236}">
                <a16:creationId xmlns:a16="http://schemas.microsoft.com/office/drawing/2014/main" id="{957569EF-6E6C-72B6-FE90-DA796170C9EE}"/>
              </a:ext>
            </a:extLst>
          </p:cNvPr>
          <p:cNvSpPr txBox="1"/>
          <p:nvPr/>
        </p:nvSpPr>
        <p:spPr>
          <a:xfrm>
            <a:off x="841893" y="1944171"/>
            <a:ext cx="1662635" cy="253916"/>
          </a:xfrm>
          <a:prstGeom prst="rect">
            <a:avLst/>
          </a:prstGeom>
          <a:noFill/>
        </p:spPr>
        <p:txBody>
          <a:bodyPr wrap="none" rtlCol="0">
            <a:spAutoFit/>
          </a:bodyPr>
          <a:lstStyle/>
          <a:p>
            <a:r>
              <a:rPr lang="en-IT" sz="1050" dirty="0"/>
              <a:t>Sample from Konoshima</a:t>
            </a:r>
          </a:p>
        </p:txBody>
      </p:sp>
      <p:sp>
        <p:nvSpPr>
          <p:cNvPr id="8" name="TextBox 7">
            <a:extLst>
              <a:ext uri="{FF2B5EF4-FFF2-40B4-BE49-F238E27FC236}">
                <a16:creationId xmlns:a16="http://schemas.microsoft.com/office/drawing/2014/main" id="{46152EBF-2330-A7A1-F9DB-D473570CA349}"/>
              </a:ext>
            </a:extLst>
          </p:cNvPr>
          <p:cNvSpPr txBox="1"/>
          <p:nvPr/>
        </p:nvSpPr>
        <p:spPr>
          <a:xfrm>
            <a:off x="5634644" y="2204712"/>
            <a:ext cx="2736647" cy="369332"/>
          </a:xfrm>
          <a:prstGeom prst="rect">
            <a:avLst/>
          </a:prstGeom>
          <a:noFill/>
        </p:spPr>
        <p:txBody>
          <a:bodyPr wrap="none" rtlCol="0">
            <a:spAutoFit/>
          </a:bodyPr>
          <a:lstStyle/>
          <a:p>
            <a:r>
              <a:rPr lang="en-GB" dirty="0"/>
              <a:t>Emission X-section (BW)</a:t>
            </a:r>
          </a:p>
        </p:txBody>
      </p:sp>
    </p:spTree>
    <p:extLst>
      <p:ext uri="{BB962C8B-B14F-4D97-AF65-F5344CB8AC3E}">
        <p14:creationId xmlns:p14="http://schemas.microsoft.com/office/powerpoint/2010/main" val="2636666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B4A30-3F4C-7185-C244-17DA37E62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6AB06-7144-1BEE-93F0-51755D4EEDE7}"/>
              </a:ext>
            </a:extLst>
          </p:cNvPr>
          <p:cNvSpPr>
            <a:spLocks noGrp="1"/>
          </p:cNvSpPr>
          <p:nvPr>
            <p:ph type="title"/>
          </p:nvPr>
        </p:nvSpPr>
        <p:spPr>
          <a:xfrm>
            <a:off x="611399" y="16482"/>
            <a:ext cx="7921202" cy="606657"/>
          </a:xfrm>
        </p:spPr>
        <p:txBody>
          <a:bodyPr>
            <a:normAutofit/>
          </a:bodyPr>
          <a:lstStyle/>
          <a:p>
            <a:pPr algn="ctr"/>
            <a:r>
              <a:rPr lang="en-US" sz="3200" b="1" dirty="0">
                <a:latin typeface="Montserrat" pitchFamily="2" charset="77"/>
              </a:rPr>
              <a:t>Ceramic option: Tm Lu</a:t>
            </a:r>
            <a:r>
              <a:rPr lang="en-US" sz="3200" b="1" baseline="-25000" dirty="0">
                <a:latin typeface="Montserrat" pitchFamily="2" charset="77"/>
              </a:rPr>
              <a:t>2</a:t>
            </a:r>
            <a:r>
              <a:rPr lang="en-US" sz="3200" b="1" dirty="0">
                <a:latin typeface="Montserrat" pitchFamily="2" charset="77"/>
              </a:rPr>
              <a:t>O</a:t>
            </a:r>
            <a:r>
              <a:rPr lang="en-US" sz="3200" b="1" baseline="-25000" dirty="0">
                <a:latin typeface="Montserrat" pitchFamily="2" charset="77"/>
              </a:rPr>
              <a:t>3</a:t>
            </a:r>
          </a:p>
        </p:txBody>
      </p:sp>
      <p:pic>
        <p:nvPicPr>
          <p:cNvPr id="10" name="Google Shape;128;p3" descr="https://lh3.googleusercontent.com/m7VPEzCfvAfMJEk-MqvEoDHTp8kYgC1g0aMbnAkeN_SOfPPev3rGZqhGRSQIA0t0anzP1BNa95yJQcLzBESF_-QOIvNPl3lnnqHYCef9G_aBCm1ASjU2X0ZxtyIjUayCEDXBOfNZ">
            <a:extLst>
              <a:ext uri="{FF2B5EF4-FFF2-40B4-BE49-F238E27FC236}">
                <a16:creationId xmlns:a16="http://schemas.microsoft.com/office/drawing/2014/main" id="{4099B456-ED23-EE7D-914F-8C5B9916965C}"/>
              </a:ext>
            </a:extLst>
          </p:cNvPr>
          <p:cNvPicPr preferRelativeResize="0"/>
          <p:nvPr/>
        </p:nvPicPr>
        <p:blipFill rotWithShape="1">
          <a:blip r:embed="rId3">
            <a:alphaModFix/>
          </a:blip>
          <a:srcRect/>
          <a:stretch/>
        </p:blipFill>
        <p:spPr>
          <a:xfrm>
            <a:off x="445087" y="2240165"/>
            <a:ext cx="4300538" cy="1021556"/>
          </a:xfrm>
          <a:prstGeom prst="rect">
            <a:avLst/>
          </a:prstGeom>
          <a:noFill/>
          <a:ln>
            <a:noFill/>
          </a:ln>
        </p:spPr>
      </p:pic>
      <p:pic>
        <p:nvPicPr>
          <p:cNvPr id="11" name="Google Shape;129;p3" descr="https://lh5.googleusercontent.com/RQkeTODbqqnZ60y_jkCT9GyfaV171pe3gXgLN2UF051t1OAA2JuTgfRSTdRqy6UjuZwQgoUV5HGl9mC6AvsXVcc2Z8SOePIv1B03knk_v3ajFqdNSa5EZWkLEbBoFYy6BLg9nWnP">
            <a:extLst>
              <a:ext uri="{FF2B5EF4-FFF2-40B4-BE49-F238E27FC236}">
                <a16:creationId xmlns:a16="http://schemas.microsoft.com/office/drawing/2014/main" id="{91654117-9612-93AC-DE59-A251AEF6A629}"/>
              </a:ext>
            </a:extLst>
          </p:cNvPr>
          <p:cNvPicPr preferRelativeResize="0"/>
          <p:nvPr/>
        </p:nvPicPr>
        <p:blipFill rotWithShape="1">
          <a:blip r:embed="rId4">
            <a:alphaModFix/>
          </a:blip>
          <a:srcRect/>
          <a:stretch/>
        </p:blipFill>
        <p:spPr>
          <a:xfrm>
            <a:off x="413191" y="3372109"/>
            <a:ext cx="4300538" cy="1035845"/>
          </a:xfrm>
          <a:prstGeom prst="rect">
            <a:avLst/>
          </a:prstGeom>
          <a:noFill/>
          <a:ln>
            <a:noFill/>
          </a:ln>
        </p:spPr>
      </p:pic>
      <p:sp>
        <p:nvSpPr>
          <p:cNvPr id="12" name="Google Shape;130;p3">
            <a:extLst>
              <a:ext uri="{FF2B5EF4-FFF2-40B4-BE49-F238E27FC236}">
                <a16:creationId xmlns:a16="http://schemas.microsoft.com/office/drawing/2014/main" id="{7C708483-242D-DE88-361D-A806AB822496}"/>
              </a:ext>
            </a:extLst>
          </p:cNvPr>
          <p:cNvSpPr/>
          <p:nvPr/>
        </p:nvSpPr>
        <p:spPr>
          <a:xfrm>
            <a:off x="2889947" y="4422911"/>
            <a:ext cx="2419470" cy="273510"/>
          </a:xfrm>
          <a:prstGeom prst="rect">
            <a:avLst/>
          </a:prstGeom>
          <a:noFill/>
          <a:ln>
            <a:noFill/>
          </a:ln>
        </p:spPr>
        <p:txBody>
          <a:bodyPr spcFirstLastPara="1" wrap="square" lIns="67500" tIns="33750" rIns="67500" bIns="33750" anchor="t" anchorCtr="0">
            <a:noAutofit/>
          </a:bodyPr>
          <a:lstStyle/>
          <a:p>
            <a:pPr algn="ctr">
              <a:buClr>
                <a:srgbClr val="000000"/>
              </a:buClr>
              <a:buSzPts val="1050"/>
            </a:pPr>
            <a:r>
              <a:rPr lang="it-IT" sz="1050">
                <a:solidFill>
                  <a:srgbClr val="000000"/>
                </a:solidFill>
                <a:latin typeface="Arial"/>
                <a:ea typeface="Arial"/>
                <a:cs typeface="Arial"/>
                <a:sym typeface="Arial"/>
              </a:rPr>
              <a:t>[</a:t>
            </a:r>
            <a:r>
              <a:rPr lang="it-IT" sz="1050" err="1">
                <a:solidFill>
                  <a:srgbClr val="000000"/>
                </a:solidFill>
                <a:latin typeface="Arial"/>
                <a:ea typeface="Arial"/>
                <a:cs typeface="Arial"/>
                <a:sym typeface="Arial"/>
              </a:rPr>
              <a:t>Scholle</a:t>
            </a:r>
            <a:r>
              <a:rPr lang="it-IT" sz="1050">
                <a:solidFill>
                  <a:srgbClr val="000000"/>
                </a:solidFill>
                <a:latin typeface="Arial"/>
                <a:ea typeface="Arial"/>
                <a:cs typeface="Arial"/>
                <a:sym typeface="Arial"/>
              </a:rPr>
              <a:t> et al., 2010]</a:t>
            </a:r>
            <a:endParaRPr sz="1400">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476A5D01-370A-591B-C50D-D2F546F957F4}"/>
              </a:ext>
            </a:extLst>
          </p:cNvPr>
          <p:cNvSpPr/>
          <p:nvPr/>
        </p:nvSpPr>
        <p:spPr>
          <a:xfrm>
            <a:off x="1183822" y="3366180"/>
            <a:ext cx="367393" cy="1041775"/>
          </a:xfrm>
          <a:prstGeom prst="rect">
            <a:avLst/>
          </a:prstGeom>
          <a:noFill/>
          <a:ln w="412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54835981-1396-2A32-6D2E-A763B35281CC}"/>
              </a:ext>
            </a:extLst>
          </p:cNvPr>
          <p:cNvSpPr txBox="1"/>
          <p:nvPr/>
        </p:nvSpPr>
        <p:spPr>
          <a:xfrm>
            <a:off x="772947" y="4515041"/>
            <a:ext cx="1969514" cy="307777"/>
          </a:xfrm>
          <a:prstGeom prst="rect">
            <a:avLst/>
          </a:prstGeom>
          <a:noFill/>
        </p:spPr>
        <p:txBody>
          <a:bodyPr wrap="none" rtlCol="0">
            <a:spAutoFit/>
          </a:bodyPr>
          <a:lstStyle/>
          <a:p>
            <a:r>
              <a:rPr lang="en-US" sz="1400">
                <a:solidFill>
                  <a:srgbClr val="00B050"/>
                </a:solidFill>
              </a:rPr>
              <a:t>Commercial diode lasers</a:t>
            </a:r>
          </a:p>
        </p:txBody>
      </p:sp>
      <p:sp>
        <p:nvSpPr>
          <p:cNvPr id="8" name="Google Shape;126;p3">
            <a:extLst>
              <a:ext uri="{FF2B5EF4-FFF2-40B4-BE49-F238E27FC236}">
                <a16:creationId xmlns:a16="http://schemas.microsoft.com/office/drawing/2014/main" id="{7EE82B22-4F4F-240D-CE70-470D617E3717}"/>
              </a:ext>
            </a:extLst>
          </p:cNvPr>
          <p:cNvSpPr txBox="1"/>
          <p:nvPr/>
        </p:nvSpPr>
        <p:spPr>
          <a:xfrm>
            <a:off x="2176892" y="572462"/>
            <a:ext cx="6597061" cy="1508065"/>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it-IT" sz="1100" b="1" dirty="0">
                <a:solidFill>
                  <a:schemeClr val="dk1"/>
                </a:solidFill>
                <a:latin typeface="Trebuchet MS"/>
                <a:ea typeface="Trebuchet MS"/>
                <a:cs typeface="Trebuchet MS"/>
                <a:sym typeface="Trebuchet MS"/>
              </a:rPr>
              <a:t>Laser </a:t>
            </a:r>
            <a:r>
              <a:rPr lang="it-IT" sz="1100" b="1" dirty="0" err="1">
                <a:solidFill>
                  <a:schemeClr val="dk1"/>
                </a:solidFill>
                <a:latin typeface="Trebuchet MS"/>
                <a:ea typeface="Trebuchet MS"/>
                <a:cs typeface="Trebuchet MS"/>
                <a:sym typeface="Trebuchet MS"/>
              </a:rPr>
              <a:t>material</a:t>
            </a:r>
            <a:r>
              <a:rPr lang="it-IT" sz="1100" b="1" dirty="0">
                <a:solidFill>
                  <a:schemeClr val="dk1"/>
                </a:solidFill>
                <a:latin typeface="Trebuchet MS"/>
                <a:ea typeface="Trebuchet MS"/>
                <a:cs typeface="Trebuchet MS"/>
                <a:sym typeface="Trebuchet MS"/>
              </a:rPr>
              <a:t>:</a:t>
            </a:r>
            <a:r>
              <a:rPr lang="it-IT" sz="1100" dirty="0">
                <a:solidFill>
                  <a:schemeClr val="dk1"/>
                </a:solidFill>
                <a:latin typeface="Trebuchet MS"/>
                <a:ea typeface="Trebuchet MS"/>
                <a:cs typeface="Trebuchet MS"/>
                <a:sym typeface="Trebuchet MS"/>
              </a:rPr>
              <a:t>  </a:t>
            </a:r>
            <a:r>
              <a:rPr lang="it-IT" sz="1100" b="1" dirty="0">
                <a:solidFill>
                  <a:schemeClr val="dk1"/>
                </a:solidFill>
                <a:latin typeface="Trebuchet MS"/>
                <a:ea typeface="Trebuchet MS"/>
                <a:cs typeface="Trebuchet MS"/>
                <a:sym typeface="Trebuchet MS"/>
              </a:rPr>
              <a:t> Tm:Lu</a:t>
            </a:r>
            <a:r>
              <a:rPr lang="it-IT" sz="1100" b="1" baseline="-25000" dirty="0">
                <a:solidFill>
                  <a:schemeClr val="dk1"/>
                </a:solidFill>
                <a:latin typeface="Trebuchet MS"/>
                <a:ea typeface="Trebuchet MS"/>
                <a:cs typeface="Trebuchet MS"/>
                <a:sym typeface="Trebuchet MS"/>
              </a:rPr>
              <a:t>2</a:t>
            </a:r>
            <a:r>
              <a:rPr lang="it-IT" sz="1100" b="1" dirty="0">
                <a:solidFill>
                  <a:schemeClr val="dk1"/>
                </a:solidFill>
                <a:latin typeface="Trebuchet MS"/>
                <a:ea typeface="Trebuchet MS"/>
                <a:cs typeface="Trebuchet MS"/>
                <a:sym typeface="Trebuchet MS"/>
              </a:rPr>
              <a:t>O</a:t>
            </a:r>
            <a:r>
              <a:rPr lang="it-IT" sz="1100" b="1" baseline="-25000" dirty="0">
                <a:solidFill>
                  <a:schemeClr val="dk1"/>
                </a:solidFill>
                <a:latin typeface="Trebuchet MS"/>
                <a:ea typeface="Trebuchet MS"/>
                <a:cs typeface="Trebuchet MS"/>
                <a:sym typeface="Trebuchet MS"/>
              </a:rPr>
              <a:t>3</a:t>
            </a:r>
            <a:endParaRPr sz="1100" b="1" baseline="-25000"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err="1">
                <a:solidFill>
                  <a:schemeClr val="dk1"/>
                </a:solidFill>
                <a:latin typeface="Trebuchet MS"/>
                <a:ea typeface="Trebuchet MS"/>
                <a:cs typeface="Trebuchet MS"/>
                <a:sym typeface="Trebuchet MS"/>
              </a:rPr>
              <a:t>Emission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at</a:t>
            </a:r>
            <a:r>
              <a:rPr lang="it-IT" sz="1100" b="1" dirty="0">
                <a:solidFill>
                  <a:schemeClr val="dk1"/>
                </a:solidFill>
                <a:latin typeface="Trebuchet MS"/>
                <a:ea typeface="Trebuchet MS"/>
                <a:cs typeface="Trebuchet MS"/>
                <a:sym typeface="Trebuchet MS"/>
              </a:rPr>
              <a:t> 2 µm;</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Large </a:t>
            </a:r>
            <a:r>
              <a:rPr lang="it-IT" sz="1100" b="1" dirty="0" err="1">
                <a:solidFill>
                  <a:schemeClr val="dk1"/>
                </a:solidFill>
                <a:latin typeface="Trebuchet MS"/>
                <a:ea typeface="Trebuchet MS"/>
                <a:cs typeface="Trebuchet MS"/>
                <a:sym typeface="Trebuchet MS"/>
              </a:rPr>
              <a:t>amplification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bandwith</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Direct </a:t>
            </a:r>
            <a:r>
              <a:rPr lang="it-IT" sz="1100" b="1" dirty="0" err="1">
                <a:solidFill>
                  <a:schemeClr val="dk1"/>
                </a:solidFill>
                <a:latin typeface="Trebuchet MS"/>
                <a:ea typeface="Trebuchet MS"/>
                <a:cs typeface="Trebuchet MS"/>
                <a:sym typeface="Trebuchet MS"/>
              </a:rPr>
              <a:t>pumping</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at</a:t>
            </a:r>
            <a:r>
              <a:rPr lang="it-IT" sz="1100" b="1" dirty="0">
                <a:solidFill>
                  <a:schemeClr val="dk1"/>
                </a:solidFill>
                <a:latin typeface="Trebuchet MS"/>
                <a:ea typeface="Trebuchet MS"/>
                <a:cs typeface="Trebuchet MS"/>
                <a:sym typeface="Trebuchet MS"/>
              </a:rPr>
              <a:t> 800 nm, </a:t>
            </a:r>
            <a:r>
              <a:rPr lang="it-IT" sz="1100" b="1" dirty="0" err="1">
                <a:solidFill>
                  <a:schemeClr val="dk1"/>
                </a:solidFill>
                <a:latin typeface="Trebuchet MS"/>
                <a:ea typeface="Trebuchet MS"/>
                <a:cs typeface="Trebuchet MS"/>
                <a:sym typeface="Trebuchet MS"/>
              </a:rPr>
              <a:t>using</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diodes</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operating</a:t>
            </a:r>
            <a:r>
              <a:rPr lang="it-IT" sz="1100" b="1" dirty="0">
                <a:solidFill>
                  <a:schemeClr val="dk1"/>
                </a:solidFill>
                <a:latin typeface="Trebuchet MS"/>
                <a:ea typeface="Trebuchet MS"/>
                <a:cs typeface="Trebuchet MS"/>
                <a:sym typeface="Trebuchet MS"/>
              </a:rPr>
              <a:t> in CW mode (</a:t>
            </a:r>
            <a:r>
              <a:rPr lang="it-IT" sz="1100" b="1" dirty="0" err="1">
                <a:solidFill>
                  <a:schemeClr val="dk1"/>
                </a:solidFill>
                <a:latin typeface="Trebuchet MS"/>
                <a:ea typeface="Trebuchet MS"/>
                <a:cs typeface="Trebuchet MS"/>
                <a:sym typeface="Trebuchet MS"/>
              </a:rPr>
              <a:t>available</a:t>
            </a:r>
            <a:r>
              <a:rPr lang="it-IT" sz="1100" b="1" dirty="0">
                <a:solidFill>
                  <a:schemeClr val="dk1"/>
                </a:solidFill>
                <a:latin typeface="Trebuchet MS"/>
                <a:ea typeface="Trebuchet MS"/>
                <a:cs typeface="Trebuchet MS"/>
                <a:sym typeface="Trebuchet MS"/>
              </a:rPr>
              <a:t> and </a:t>
            </a:r>
            <a:r>
              <a:rPr lang="it-IT" sz="1100" b="1" dirty="0" err="1">
                <a:solidFill>
                  <a:schemeClr val="dk1"/>
                </a:solidFill>
                <a:latin typeface="Trebuchet MS"/>
                <a:ea typeface="Trebuchet MS"/>
                <a:cs typeface="Trebuchet MS"/>
                <a:sym typeface="Trebuchet MS"/>
              </a:rPr>
              <a:t>scalable</a:t>
            </a:r>
            <a:r>
              <a:rPr lang="it-IT" sz="1100" b="1" dirty="0">
                <a:solidFill>
                  <a:schemeClr val="dk1"/>
                </a:solidFill>
                <a:latin typeface="Trebuchet MS"/>
                <a:ea typeface="Trebuchet MS"/>
                <a:cs typeface="Trebuchet MS"/>
                <a:sym typeface="Trebuchet MS"/>
              </a:rPr>
              <a:t>);</a:t>
            </a: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Cross </a:t>
            </a:r>
            <a:r>
              <a:rPr lang="it-IT" sz="1100" b="1" dirty="0" err="1">
                <a:solidFill>
                  <a:schemeClr val="dk1"/>
                </a:solidFill>
                <a:latin typeface="Trebuchet MS"/>
                <a:ea typeface="Trebuchet MS"/>
                <a:cs typeface="Trebuchet MS"/>
                <a:sym typeface="Trebuchet MS"/>
              </a:rPr>
              <a:t>relaxation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partially</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compensates</a:t>
            </a:r>
            <a:r>
              <a:rPr lang="it-IT" sz="1100" b="1" dirty="0">
                <a:solidFill>
                  <a:schemeClr val="dk1"/>
                </a:solidFill>
                <a:latin typeface="Trebuchet MS"/>
                <a:ea typeface="Trebuchet MS"/>
                <a:cs typeface="Trebuchet MS"/>
                <a:sym typeface="Trebuchet MS"/>
              </a:rPr>
              <a:t> quantum </a:t>
            </a:r>
            <a:r>
              <a:rPr lang="it-IT" sz="1100" b="1" dirty="0" err="1">
                <a:solidFill>
                  <a:schemeClr val="dk1"/>
                </a:solidFill>
                <a:latin typeface="Trebuchet MS"/>
                <a:ea typeface="Trebuchet MS"/>
                <a:cs typeface="Trebuchet MS"/>
                <a:sym typeface="Trebuchet MS"/>
              </a:rPr>
              <a:t>defect</a:t>
            </a:r>
            <a:r>
              <a:rPr lang="it-IT" sz="1100" b="1" dirty="0">
                <a:solidFill>
                  <a:schemeClr val="dk1"/>
                </a:solidFill>
                <a:latin typeface="Trebuchet MS"/>
                <a:ea typeface="Trebuchet MS"/>
                <a:cs typeface="Trebuchet MS"/>
                <a:sym typeface="Trebuchet MS"/>
              </a:rPr>
              <a:t> – option of in-band </a:t>
            </a:r>
            <a:r>
              <a:rPr lang="it-IT" sz="1100" b="1" dirty="0" err="1">
                <a:solidFill>
                  <a:schemeClr val="dk1"/>
                </a:solidFill>
                <a:latin typeface="Trebuchet MS"/>
                <a:ea typeface="Trebuchet MS"/>
                <a:cs typeface="Trebuchet MS"/>
                <a:sym typeface="Trebuchet MS"/>
              </a:rPr>
              <a:t>pumping</a:t>
            </a:r>
            <a:r>
              <a:rPr lang="it-IT" sz="1100" b="1" dirty="0">
                <a:solidFill>
                  <a:schemeClr val="dk1"/>
                </a:solidFill>
                <a:latin typeface="Trebuchet MS"/>
                <a:ea typeface="Trebuchet MS"/>
                <a:cs typeface="Trebuchet MS"/>
                <a:sym typeface="Trebuchet MS"/>
              </a:rPr>
              <a:t>.</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Multi-</a:t>
            </a:r>
            <a:r>
              <a:rPr lang="it-IT" sz="1100" b="1" dirty="0" err="1">
                <a:solidFill>
                  <a:schemeClr val="dk1"/>
                </a:solidFill>
                <a:latin typeface="Trebuchet MS"/>
                <a:ea typeface="Trebuchet MS"/>
                <a:cs typeface="Trebuchet MS"/>
                <a:sym typeface="Trebuchet MS"/>
              </a:rPr>
              <a:t>pulse</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extraction</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at</a:t>
            </a:r>
            <a:r>
              <a:rPr lang="it-IT" sz="1100" b="1" dirty="0">
                <a:solidFill>
                  <a:schemeClr val="dk1"/>
                </a:solidFill>
                <a:latin typeface="Trebuchet MS"/>
                <a:ea typeface="Trebuchet MS"/>
                <a:cs typeface="Trebuchet MS"/>
                <a:sym typeface="Trebuchet MS"/>
              </a:rPr>
              <a:t> high </a:t>
            </a:r>
            <a:r>
              <a:rPr lang="it-IT" sz="1100" b="1" dirty="0" err="1">
                <a:solidFill>
                  <a:schemeClr val="dk1"/>
                </a:solidFill>
                <a:latin typeface="Trebuchet MS"/>
                <a:ea typeface="Trebuchet MS"/>
                <a:cs typeface="Trebuchet MS"/>
                <a:sym typeface="Trebuchet MS"/>
              </a:rPr>
              <a:t>repetition</a:t>
            </a:r>
            <a:r>
              <a:rPr lang="it-IT" sz="1100" b="1" dirty="0">
                <a:solidFill>
                  <a:schemeClr val="dk1"/>
                </a:solidFill>
                <a:latin typeface="Trebuchet MS"/>
                <a:ea typeface="Trebuchet MS"/>
                <a:cs typeface="Trebuchet MS"/>
                <a:sym typeface="Trebuchet MS"/>
              </a:rPr>
              <a:t> rate &gt; 10 kHz; Ideal for </a:t>
            </a:r>
            <a:r>
              <a:rPr lang="it-IT" sz="1100" b="1" dirty="0" err="1">
                <a:solidFill>
                  <a:schemeClr val="dk1"/>
                </a:solidFill>
                <a:latin typeface="Trebuchet MS"/>
                <a:ea typeface="Trebuchet MS"/>
                <a:cs typeface="Trebuchet MS"/>
                <a:sym typeface="Trebuchet MS"/>
              </a:rPr>
              <a:t>accelerator</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technology</a:t>
            </a:r>
            <a:r>
              <a:rPr lang="it-IT" sz="1100" b="1" dirty="0">
                <a:solidFill>
                  <a:schemeClr val="dk1"/>
                </a:solidFill>
                <a:latin typeface="Trebuchet MS"/>
                <a:ea typeface="Trebuchet MS"/>
                <a:cs typeface="Trebuchet MS"/>
                <a:sym typeface="Trebuchet MS"/>
              </a:rPr>
              <a:t>;</a:t>
            </a:r>
            <a:endParaRPr sz="1100" b="1" dirty="0">
              <a:solidFill>
                <a:schemeClr val="dk1"/>
              </a:solidFill>
              <a:latin typeface="Trebuchet MS"/>
              <a:ea typeface="Trebuchet MS"/>
              <a:cs typeface="Trebuchet MS"/>
              <a:sym typeface="Trebuchet MS"/>
            </a:endParaRPr>
          </a:p>
          <a:p>
            <a:pPr marL="184150" lvl="1" indent="-92075">
              <a:spcBef>
                <a:spcPts val="300"/>
              </a:spcBef>
              <a:buClr>
                <a:schemeClr val="dk1"/>
              </a:buClr>
              <a:buSzPts val="1400"/>
              <a:buFont typeface="Arial" panose="020B0604020202020204" pitchFamily="34" charset="0"/>
              <a:buChar char="•"/>
            </a:pPr>
            <a:r>
              <a:rPr lang="it-IT" sz="1100" b="1" dirty="0">
                <a:solidFill>
                  <a:schemeClr val="dk1"/>
                </a:solidFill>
                <a:latin typeface="Trebuchet MS"/>
                <a:ea typeface="Trebuchet MS"/>
                <a:cs typeface="Trebuchet MS"/>
                <a:sym typeface="Trebuchet MS"/>
              </a:rPr>
              <a:t>Mature </a:t>
            </a:r>
            <a:r>
              <a:rPr lang="it-IT" sz="1100" b="1" dirty="0" err="1">
                <a:solidFill>
                  <a:schemeClr val="dk1"/>
                </a:solidFill>
                <a:latin typeface="Trebuchet MS"/>
                <a:ea typeface="Trebuchet MS"/>
                <a:cs typeface="Trebuchet MS"/>
                <a:sym typeface="Trebuchet MS"/>
              </a:rPr>
              <a:t>material</a:t>
            </a:r>
            <a:r>
              <a:rPr lang="it-IT" sz="1100" b="1" dirty="0">
                <a:solidFill>
                  <a:schemeClr val="dk1"/>
                </a:solidFill>
                <a:latin typeface="Trebuchet MS"/>
                <a:ea typeface="Trebuchet MS"/>
                <a:cs typeface="Trebuchet MS"/>
                <a:sym typeface="Trebuchet MS"/>
              </a:rPr>
              <a:t> </a:t>
            </a:r>
            <a:r>
              <a:rPr lang="it-IT" sz="1100" b="1" dirty="0" err="1">
                <a:solidFill>
                  <a:schemeClr val="dk1"/>
                </a:solidFill>
                <a:latin typeface="Trebuchet MS"/>
                <a:ea typeface="Trebuchet MS"/>
                <a:cs typeface="Trebuchet MS"/>
                <a:sym typeface="Trebuchet MS"/>
              </a:rPr>
              <a:t>technology</a:t>
            </a:r>
            <a:r>
              <a:rPr lang="it-IT" sz="1100" b="1" dirty="0">
                <a:solidFill>
                  <a:schemeClr val="dk1"/>
                </a:solidFill>
                <a:latin typeface="Trebuchet MS"/>
                <a:ea typeface="Trebuchet MS"/>
                <a:cs typeface="Trebuchet MS"/>
                <a:sym typeface="Trebuchet MS"/>
              </a:rPr>
              <a:t> (large </a:t>
            </a:r>
            <a:r>
              <a:rPr lang="it-IT" sz="1100" b="1" dirty="0" err="1">
                <a:solidFill>
                  <a:schemeClr val="dk1"/>
                </a:solidFill>
                <a:latin typeface="Trebuchet MS"/>
                <a:ea typeface="Trebuchet MS"/>
                <a:cs typeface="Trebuchet MS"/>
                <a:sym typeface="Trebuchet MS"/>
              </a:rPr>
              <a:t>ceramic</a:t>
            </a:r>
            <a:r>
              <a:rPr lang="it-IT" sz="1100" b="1" dirty="0">
                <a:solidFill>
                  <a:schemeClr val="dk1"/>
                </a:solidFill>
                <a:latin typeface="Trebuchet MS"/>
                <a:ea typeface="Trebuchet MS"/>
                <a:cs typeface="Trebuchet MS"/>
                <a:sym typeface="Trebuchet MS"/>
              </a:rPr>
              <a:t>).</a:t>
            </a:r>
            <a:endParaRPr sz="1100" b="1" dirty="0">
              <a:solidFill>
                <a:schemeClr val="dk1"/>
              </a:solidFill>
              <a:latin typeface="Trebuchet MS"/>
              <a:ea typeface="Trebuchet MS"/>
              <a:cs typeface="Trebuchet MS"/>
              <a:sym typeface="Trebuchet MS"/>
            </a:endParaRPr>
          </a:p>
        </p:txBody>
      </p:sp>
      <p:sp>
        <p:nvSpPr>
          <p:cNvPr id="14" name="TextBox 13">
            <a:extLst>
              <a:ext uri="{FF2B5EF4-FFF2-40B4-BE49-F238E27FC236}">
                <a16:creationId xmlns:a16="http://schemas.microsoft.com/office/drawing/2014/main" id="{E69DA177-30E0-79DA-CB41-51FCCD47909D}"/>
              </a:ext>
            </a:extLst>
          </p:cNvPr>
          <p:cNvSpPr txBox="1"/>
          <p:nvPr/>
        </p:nvSpPr>
        <p:spPr>
          <a:xfrm>
            <a:off x="7093290" y="3937439"/>
            <a:ext cx="215123" cy="161664"/>
          </a:xfrm>
          <a:prstGeom prst="rect">
            <a:avLst/>
          </a:prstGeom>
          <a:noFill/>
        </p:spPr>
        <p:txBody>
          <a:bodyPr wrap="none" rtlCol="0">
            <a:spAutoFit/>
          </a:bodyPr>
          <a:lstStyle/>
          <a:p>
            <a:r>
              <a:rPr lang="en-US" sz="600" b="1">
                <a:solidFill>
                  <a:srgbClr val="0070C0"/>
                </a:solidFill>
              </a:rPr>
              <a:t>s</a:t>
            </a:r>
          </a:p>
        </p:txBody>
      </p:sp>
      <p:sp>
        <p:nvSpPr>
          <p:cNvPr id="3" name="Rectangle 2">
            <a:extLst>
              <a:ext uri="{FF2B5EF4-FFF2-40B4-BE49-F238E27FC236}">
                <a16:creationId xmlns:a16="http://schemas.microsoft.com/office/drawing/2014/main" id="{087EADAF-31A8-8E31-34CF-28B9F75BC8A5}"/>
              </a:ext>
            </a:extLst>
          </p:cNvPr>
          <p:cNvSpPr/>
          <p:nvPr/>
        </p:nvSpPr>
        <p:spPr>
          <a:xfrm>
            <a:off x="1134836" y="3298372"/>
            <a:ext cx="466835" cy="11800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125"/>
          </a:p>
        </p:txBody>
      </p:sp>
      <p:pic>
        <p:nvPicPr>
          <p:cNvPr id="17" name="Google Shape;348;p11">
            <a:extLst>
              <a:ext uri="{FF2B5EF4-FFF2-40B4-BE49-F238E27FC236}">
                <a16:creationId xmlns:a16="http://schemas.microsoft.com/office/drawing/2014/main" id="{3ACA51C2-6DD1-03A9-0FA5-809008A6C48B}"/>
              </a:ext>
            </a:extLst>
          </p:cNvPr>
          <p:cNvPicPr preferRelativeResize="0"/>
          <p:nvPr/>
        </p:nvPicPr>
        <p:blipFill rotWithShape="1">
          <a:blip r:embed="rId5">
            <a:alphaModFix/>
          </a:blip>
          <a:srcRect l="21336" r="33654"/>
          <a:stretch/>
        </p:blipFill>
        <p:spPr>
          <a:xfrm>
            <a:off x="1187938" y="512037"/>
            <a:ext cx="970547" cy="1434038"/>
          </a:xfrm>
          <a:prstGeom prst="rect">
            <a:avLst/>
          </a:prstGeom>
          <a:noFill/>
          <a:ln>
            <a:noFill/>
          </a:ln>
        </p:spPr>
      </p:pic>
      <p:sp>
        <p:nvSpPr>
          <p:cNvPr id="18" name="CasellaDiTesto 48">
            <a:extLst>
              <a:ext uri="{FF2B5EF4-FFF2-40B4-BE49-F238E27FC236}">
                <a16:creationId xmlns:a16="http://schemas.microsoft.com/office/drawing/2014/main" id="{91897F4B-EC05-4E4F-3D3C-75FC9AB34CC3}"/>
              </a:ext>
            </a:extLst>
          </p:cNvPr>
          <p:cNvSpPr txBox="1"/>
          <p:nvPr/>
        </p:nvSpPr>
        <p:spPr>
          <a:xfrm>
            <a:off x="1274452" y="1513197"/>
            <a:ext cx="831588" cy="369330"/>
          </a:xfrm>
          <a:prstGeom prst="rect">
            <a:avLst/>
          </a:prstGeom>
          <a:noFill/>
        </p:spPr>
        <p:txBody>
          <a:bodyPr wrap="square" lIns="91438" tIns="45719" rIns="91438" bIns="45719" rtlCol="0">
            <a:spAutoFit/>
          </a:bodyPr>
          <a:lstStyle/>
          <a:p>
            <a:pPr algn="ctr"/>
            <a:r>
              <a:rPr lang="it-IT" sz="900"/>
              <a:t>Tm:Lu</a:t>
            </a:r>
            <a:r>
              <a:rPr lang="it-IT" sz="900" baseline="-25000"/>
              <a:t>2</a:t>
            </a:r>
            <a:r>
              <a:rPr lang="it-IT" sz="900"/>
              <a:t>O</a:t>
            </a:r>
            <a:r>
              <a:rPr lang="it-IT" sz="900" baseline="-25000"/>
              <a:t>3</a:t>
            </a:r>
          </a:p>
          <a:p>
            <a:pPr algn="ctr"/>
            <a:r>
              <a:rPr lang="en-AU" sz="900"/>
              <a:t>Ceramic</a:t>
            </a:r>
          </a:p>
        </p:txBody>
      </p:sp>
      <p:sp>
        <p:nvSpPr>
          <p:cNvPr id="9" name="TextBox 8">
            <a:extLst>
              <a:ext uri="{FF2B5EF4-FFF2-40B4-BE49-F238E27FC236}">
                <a16:creationId xmlns:a16="http://schemas.microsoft.com/office/drawing/2014/main" id="{C27576E5-B0E5-D231-92EE-F4E1B7E79838}"/>
              </a:ext>
            </a:extLst>
          </p:cNvPr>
          <p:cNvSpPr txBox="1"/>
          <p:nvPr/>
        </p:nvSpPr>
        <p:spPr>
          <a:xfrm>
            <a:off x="841893" y="1944171"/>
            <a:ext cx="1662635" cy="253916"/>
          </a:xfrm>
          <a:prstGeom prst="rect">
            <a:avLst/>
          </a:prstGeom>
          <a:noFill/>
        </p:spPr>
        <p:txBody>
          <a:bodyPr wrap="none" rtlCol="0">
            <a:spAutoFit/>
          </a:bodyPr>
          <a:lstStyle/>
          <a:p>
            <a:r>
              <a:rPr lang="en-IT" sz="1050" dirty="0"/>
              <a:t>Sample from Konoshima</a:t>
            </a:r>
          </a:p>
        </p:txBody>
      </p:sp>
      <p:pic>
        <p:nvPicPr>
          <p:cNvPr id="4" name="Picture 3">
            <a:extLst>
              <a:ext uri="{FF2B5EF4-FFF2-40B4-BE49-F238E27FC236}">
                <a16:creationId xmlns:a16="http://schemas.microsoft.com/office/drawing/2014/main" id="{8BED5E42-5AFE-DF85-7DE5-E0B355EE71E7}"/>
              </a:ext>
            </a:extLst>
          </p:cNvPr>
          <p:cNvPicPr>
            <a:picLocks noChangeAspect="1"/>
          </p:cNvPicPr>
          <p:nvPr/>
        </p:nvPicPr>
        <p:blipFill rotWithShape="1">
          <a:blip r:embed="rId6"/>
          <a:srcRect l="98" t="472" r="3337"/>
          <a:stretch/>
        </p:blipFill>
        <p:spPr>
          <a:xfrm>
            <a:off x="4998210" y="2240165"/>
            <a:ext cx="3813785" cy="2607501"/>
          </a:xfrm>
          <a:prstGeom prst="rect">
            <a:avLst/>
          </a:prstGeom>
        </p:spPr>
      </p:pic>
      <p:sp>
        <p:nvSpPr>
          <p:cNvPr id="6" name="TextBox 5">
            <a:extLst>
              <a:ext uri="{FF2B5EF4-FFF2-40B4-BE49-F238E27FC236}">
                <a16:creationId xmlns:a16="http://schemas.microsoft.com/office/drawing/2014/main" id="{B3A9DA90-B21E-B4C6-9D34-AF455E116D10}"/>
              </a:ext>
            </a:extLst>
          </p:cNvPr>
          <p:cNvSpPr txBox="1"/>
          <p:nvPr/>
        </p:nvSpPr>
        <p:spPr>
          <a:xfrm>
            <a:off x="5988653" y="1951081"/>
            <a:ext cx="2313454" cy="369332"/>
          </a:xfrm>
          <a:prstGeom prst="rect">
            <a:avLst/>
          </a:prstGeom>
          <a:noFill/>
        </p:spPr>
        <p:txBody>
          <a:bodyPr wrap="none" rtlCol="0">
            <a:spAutoFit/>
          </a:bodyPr>
          <a:lstStyle/>
          <a:p>
            <a:r>
              <a:rPr lang="en-GB" dirty="0"/>
              <a:t>Absorption X-section</a:t>
            </a:r>
          </a:p>
        </p:txBody>
      </p:sp>
    </p:spTree>
    <p:extLst>
      <p:ext uri="{BB962C8B-B14F-4D97-AF65-F5344CB8AC3E}">
        <p14:creationId xmlns:p14="http://schemas.microsoft.com/office/powerpoint/2010/main" val="317062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424" y="44277"/>
            <a:ext cx="7961569" cy="439241"/>
          </a:xfrm>
        </p:spPr>
        <p:txBody>
          <a:bodyPr>
            <a:normAutofit fontScale="90000"/>
          </a:bodyPr>
          <a:lstStyle/>
          <a:p>
            <a:pPr algn="ctr"/>
            <a:r>
              <a:rPr lang="en-US" sz="3600" b="1" dirty="0">
                <a:latin typeface="Montserrat" pitchFamily="2" charset="77"/>
              </a:rPr>
              <a:t>Test platform @ ILIL</a:t>
            </a:r>
          </a:p>
        </p:txBody>
      </p:sp>
      <p:pic>
        <p:nvPicPr>
          <p:cNvPr id="3" name="Picture 2">
            <a:extLst>
              <a:ext uri="{FF2B5EF4-FFF2-40B4-BE49-F238E27FC236}">
                <a16:creationId xmlns:a16="http://schemas.microsoft.com/office/drawing/2014/main" id="{6779B18A-EA62-ED60-7EC7-E713C8CF031D}"/>
              </a:ext>
            </a:extLst>
          </p:cNvPr>
          <p:cNvPicPr>
            <a:picLocks noChangeAspect="1"/>
          </p:cNvPicPr>
          <p:nvPr/>
        </p:nvPicPr>
        <p:blipFill>
          <a:blip r:embed="rId3"/>
          <a:stretch>
            <a:fillRect/>
          </a:stretch>
        </p:blipFill>
        <p:spPr>
          <a:xfrm>
            <a:off x="5659826" y="967973"/>
            <a:ext cx="2890648" cy="1942154"/>
          </a:xfrm>
          <a:prstGeom prst="rect">
            <a:avLst/>
          </a:prstGeom>
        </p:spPr>
      </p:pic>
      <p:pic>
        <p:nvPicPr>
          <p:cNvPr id="4" name="image1.png">
            <a:extLst>
              <a:ext uri="{FF2B5EF4-FFF2-40B4-BE49-F238E27FC236}">
                <a16:creationId xmlns:a16="http://schemas.microsoft.com/office/drawing/2014/main" id="{8F7D826F-2AC0-FBCF-94A1-17DBBDD4321C}"/>
              </a:ext>
            </a:extLst>
          </p:cNvPr>
          <p:cNvPicPr/>
          <p:nvPr/>
        </p:nvPicPr>
        <p:blipFill>
          <a:blip r:embed="rId4"/>
          <a:srcRect/>
          <a:stretch>
            <a:fillRect/>
          </a:stretch>
        </p:blipFill>
        <p:spPr>
          <a:xfrm>
            <a:off x="5504722" y="3015982"/>
            <a:ext cx="3430271" cy="1349127"/>
          </a:xfrm>
          <a:prstGeom prst="rect">
            <a:avLst/>
          </a:prstGeom>
          <a:ln/>
        </p:spPr>
      </p:pic>
      <p:pic>
        <p:nvPicPr>
          <p:cNvPr id="11" name="Picture 10">
            <a:extLst>
              <a:ext uri="{FF2B5EF4-FFF2-40B4-BE49-F238E27FC236}">
                <a16:creationId xmlns:a16="http://schemas.microsoft.com/office/drawing/2014/main" id="{0AA4C19A-FD52-32EE-D78A-62194651331D}"/>
              </a:ext>
            </a:extLst>
          </p:cNvPr>
          <p:cNvPicPr>
            <a:picLocks noChangeAspect="1"/>
          </p:cNvPicPr>
          <p:nvPr/>
        </p:nvPicPr>
        <p:blipFill>
          <a:blip r:embed="rId5"/>
          <a:stretch>
            <a:fillRect/>
          </a:stretch>
        </p:blipFill>
        <p:spPr>
          <a:xfrm>
            <a:off x="2495828" y="1063512"/>
            <a:ext cx="2626614" cy="1751076"/>
          </a:xfrm>
          <a:prstGeom prst="rect">
            <a:avLst/>
          </a:prstGeom>
        </p:spPr>
      </p:pic>
      <p:sp>
        <p:nvSpPr>
          <p:cNvPr id="13" name="TextBox 12">
            <a:extLst>
              <a:ext uri="{FF2B5EF4-FFF2-40B4-BE49-F238E27FC236}">
                <a16:creationId xmlns:a16="http://schemas.microsoft.com/office/drawing/2014/main" id="{6E37B2BD-6BE6-E0AE-A1EE-002280663A30}"/>
              </a:ext>
            </a:extLst>
          </p:cNvPr>
          <p:cNvSpPr txBox="1"/>
          <p:nvPr/>
        </p:nvSpPr>
        <p:spPr>
          <a:xfrm>
            <a:off x="358827" y="492786"/>
            <a:ext cx="8426346" cy="369332"/>
          </a:xfrm>
          <a:prstGeom prst="rect">
            <a:avLst/>
          </a:prstGeom>
          <a:noFill/>
        </p:spPr>
        <p:txBody>
          <a:bodyPr wrap="none" rtlCol="0">
            <a:spAutoFit/>
          </a:bodyPr>
          <a:lstStyle/>
          <a:p>
            <a:r>
              <a:rPr lang="en-IT" dirty="0"/>
              <a:t>An oscillator cavity has been set up for Tm:Lu</a:t>
            </a:r>
            <a:r>
              <a:rPr lang="en-IT" baseline="-25000" dirty="0"/>
              <a:t>2</a:t>
            </a:r>
            <a:r>
              <a:rPr lang="en-IT" dirty="0"/>
              <a:t>O</a:t>
            </a:r>
            <a:r>
              <a:rPr lang="en-IT" baseline="-25000" dirty="0"/>
              <a:t>3</a:t>
            </a:r>
            <a:r>
              <a:rPr lang="en-IT" dirty="0"/>
              <a:t> gain material characterization  </a:t>
            </a:r>
          </a:p>
        </p:txBody>
      </p:sp>
      <p:pic>
        <p:nvPicPr>
          <p:cNvPr id="5" name="image6.png">
            <a:extLst>
              <a:ext uri="{FF2B5EF4-FFF2-40B4-BE49-F238E27FC236}">
                <a16:creationId xmlns:a16="http://schemas.microsoft.com/office/drawing/2014/main" id="{068A0DC6-E51B-4015-D223-6AD5AD3ACE6E}"/>
              </a:ext>
            </a:extLst>
          </p:cNvPr>
          <p:cNvPicPr/>
          <p:nvPr/>
        </p:nvPicPr>
        <p:blipFill rotWithShape="1">
          <a:blip r:embed="rId6"/>
          <a:srcRect b="16143"/>
          <a:stretch/>
        </p:blipFill>
        <p:spPr>
          <a:xfrm>
            <a:off x="281263" y="2893093"/>
            <a:ext cx="3430270" cy="1653386"/>
          </a:xfrm>
          <a:prstGeom prst="rect">
            <a:avLst/>
          </a:prstGeom>
          <a:ln/>
        </p:spPr>
      </p:pic>
      <p:pic>
        <p:nvPicPr>
          <p:cNvPr id="7" name="Picture 6">
            <a:extLst>
              <a:ext uri="{FF2B5EF4-FFF2-40B4-BE49-F238E27FC236}">
                <a16:creationId xmlns:a16="http://schemas.microsoft.com/office/drawing/2014/main" id="{00589735-D4E5-BDAA-0521-2DAAE9A760E3}"/>
              </a:ext>
            </a:extLst>
          </p:cNvPr>
          <p:cNvPicPr>
            <a:picLocks noChangeAspect="1"/>
          </p:cNvPicPr>
          <p:nvPr/>
        </p:nvPicPr>
        <p:blipFill>
          <a:blip r:embed="rId7">
            <a:lum/>
            <a:alphaModFix/>
          </a:blip>
          <a:srcRect/>
          <a:stretch>
            <a:fillRect/>
          </a:stretch>
        </p:blipFill>
        <p:spPr>
          <a:xfrm>
            <a:off x="4381843" y="3472590"/>
            <a:ext cx="975953" cy="1040018"/>
          </a:xfrm>
          <a:prstGeom prst="rect">
            <a:avLst/>
          </a:prstGeom>
          <a:noFill/>
          <a:ln>
            <a:noFill/>
          </a:ln>
        </p:spPr>
      </p:pic>
      <p:pic>
        <p:nvPicPr>
          <p:cNvPr id="8" name="Picture 7">
            <a:extLst>
              <a:ext uri="{FF2B5EF4-FFF2-40B4-BE49-F238E27FC236}">
                <a16:creationId xmlns:a16="http://schemas.microsoft.com/office/drawing/2014/main" id="{7D44EF1F-23D5-AF4A-29FC-9A114C4D7238}"/>
              </a:ext>
            </a:extLst>
          </p:cNvPr>
          <p:cNvPicPr>
            <a:picLocks noChangeAspect="1"/>
          </p:cNvPicPr>
          <p:nvPr/>
        </p:nvPicPr>
        <p:blipFill>
          <a:blip r:embed="rId8"/>
          <a:stretch>
            <a:fillRect/>
          </a:stretch>
        </p:blipFill>
        <p:spPr>
          <a:xfrm>
            <a:off x="87017" y="3811927"/>
            <a:ext cx="1522323" cy="553182"/>
          </a:xfrm>
          <a:prstGeom prst="rect">
            <a:avLst/>
          </a:prstGeom>
        </p:spPr>
      </p:pic>
    </p:spTree>
    <p:extLst>
      <p:ext uri="{BB962C8B-B14F-4D97-AF65-F5344CB8AC3E}">
        <p14:creationId xmlns:p14="http://schemas.microsoft.com/office/powerpoint/2010/main" val="3943378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338" y="32359"/>
            <a:ext cx="7961569" cy="439241"/>
          </a:xfrm>
        </p:spPr>
        <p:txBody>
          <a:bodyPr>
            <a:noAutofit/>
          </a:bodyPr>
          <a:lstStyle/>
          <a:p>
            <a:pPr algn="ctr"/>
            <a:r>
              <a:rPr lang="en-US" sz="2400" b="1" dirty="0">
                <a:latin typeface="Montserrat" pitchFamily="2" charset="77"/>
              </a:rPr>
              <a:t>Fundamentals for high efficiency</a:t>
            </a:r>
          </a:p>
        </p:txBody>
      </p:sp>
      <p:sp>
        <p:nvSpPr>
          <p:cNvPr id="13" name="TextBox 12">
            <a:extLst>
              <a:ext uri="{FF2B5EF4-FFF2-40B4-BE49-F238E27FC236}">
                <a16:creationId xmlns:a16="http://schemas.microsoft.com/office/drawing/2014/main" id="{6E37B2BD-6BE6-E0AE-A1EE-002280663A30}"/>
              </a:ext>
            </a:extLst>
          </p:cNvPr>
          <p:cNvSpPr txBox="1"/>
          <p:nvPr/>
        </p:nvSpPr>
        <p:spPr>
          <a:xfrm>
            <a:off x="358827" y="492786"/>
            <a:ext cx="8630889" cy="369332"/>
          </a:xfrm>
          <a:prstGeom prst="rect">
            <a:avLst/>
          </a:prstGeom>
          <a:noFill/>
        </p:spPr>
        <p:txBody>
          <a:bodyPr wrap="none" rtlCol="0">
            <a:spAutoFit/>
          </a:bodyPr>
          <a:lstStyle/>
          <a:p>
            <a:r>
              <a:rPr lang="en-IT" dirty="0"/>
              <a:t>Accurate characterizaton of absorbed pump energy to measure quantum efficiency</a:t>
            </a:r>
          </a:p>
        </p:txBody>
      </p:sp>
      <p:pic>
        <p:nvPicPr>
          <p:cNvPr id="5" name="Picture 4">
            <a:extLst>
              <a:ext uri="{FF2B5EF4-FFF2-40B4-BE49-F238E27FC236}">
                <a16:creationId xmlns:a16="http://schemas.microsoft.com/office/drawing/2014/main" id="{751EAD7A-1E10-D1B5-DCDB-92D1C93E6FBD}"/>
              </a:ext>
            </a:extLst>
          </p:cNvPr>
          <p:cNvPicPr>
            <a:picLocks noChangeAspect="1"/>
          </p:cNvPicPr>
          <p:nvPr/>
        </p:nvPicPr>
        <p:blipFill>
          <a:blip r:embed="rId3">
            <a:lum/>
            <a:alphaModFix/>
          </a:blip>
          <a:srcRect/>
          <a:stretch>
            <a:fillRect/>
          </a:stretch>
        </p:blipFill>
        <p:spPr>
          <a:xfrm>
            <a:off x="1427220" y="1520834"/>
            <a:ext cx="3518430" cy="2549880"/>
          </a:xfrm>
          <a:prstGeom prst="rect">
            <a:avLst/>
          </a:prstGeom>
          <a:noFill/>
          <a:ln>
            <a:noFill/>
          </a:ln>
        </p:spPr>
      </p:pic>
      <p:sp>
        <p:nvSpPr>
          <p:cNvPr id="6" name="TextBox 5">
            <a:extLst>
              <a:ext uri="{FF2B5EF4-FFF2-40B4-BE49-F238E27FC236}">
                <a16:creationId xmlns:a16="http://schemas.microsoft.com/office/drawing/2014/main" id="{DF7A0A3D-3F20-7713-660D-A403AF32005F}"/>
              </a:ext>
            </a:extLst>
          </p:cNvPr>
          <p:cNvSpPr txBox="1"/>
          <p:nvPr/>
        </p:nvSpPr>
        <p:spPr>
          <a:xfrm>
            <a:off x="365760" y="731880"/>
            <a:ext cx="5816520" cy="364679"/>
          </a:xfrm>
          <a:prstGeom prst="rect">
            <a:avLst/>
          </a:prstGeom>
          <a:noFill/>
          <a:ln>
            <a:noFill/>
          </a:ln>
        </p:spPr>
        <p:txBody>
          <a:bodyPr wrap="none" lIns="90000" tIns="45000" rIns="90000" bIns="45000" anchorCtr="0" compatLnSpc="1">
            <a:spAutoFit/>
          </a:bodyPr>
          <a:lstStyle/>
          <a:p>
            <a:pPr marL="0" marR="0" lvl="0" indent="0" algn="l" hangingPunct="0">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a:pPr>
            <a:r>
              <a:rPr lang="en-US" sz="1800" u="none" strike="noStrike" cap="none" baseline="0" dirty="0">
                <a:ln>
                  <a:noFill/>
                </a:ln>
                <a:solidFill>
                  <a:srgbClr val="000000"/>
                </a:solidFill>
                <a:latin typeface="Arial" pitchFamily="2"/>
                <a:ea typeface="Noto Sans CJK SC" pitchFamily="2"/>
                <a:cs typeface="FreeSans" pitchFamily="2"/>
              </a:rPr>
              <a:t>Measures for two different temperatures of 13 and 23°C</a:t>
            </a:r>
          </a:p>
        </p:txBody>
      </p:sp>
      <p:sp>
        <p:nvSpPr>
          <p:cNvPr id="12" name="TextBox 11">
            <a:extLst>
              <a:ext uri="{FF2B5EF4-FFF2-40B4-BE49-F238E27FC236}">
                <a16:creationId xmlns:a16="http://schemas.microsoft.com/office/drawing/2014/main" id="{84F5AC05-0DBF-734B-AEB0-82BC4D2F3A2B}"/>
              </a:ext>
            </a:extLst>
          </p:cNvPr>
          <p:cNvSpPr txBox="1"/>
          <p:nvPr/>
        </p:nvSpPr>
        <p:spPr>
          <a:xfrm>
            <a:off x="773751" y="4341100"/>
            <a:ext cx="6943029" cy="307777"/>
          </a:xfrm>
          <a:prstGeom prst="rect">
            <a:avLst/>
          </a:prstGeom>
          <a:noFill/>
        </p:spPr>
        <p:txBody>
          <a:bodyPr wrap="square" rtlCol="0">
            <a:spAutoFit/>
          </a:bodyPr>
          <a:lstStyle/>
          <a:p>
            <a:pPr algn="ctr"/>
            <a:r>
              <a:rPr lang="en-IT" sz="1400" b="1" dirty="0"/>
              <a:t>Strong </a:t>
            </a:r>
            <a:r>
              <a:rPr lang="en-IT" sz="1400" b="1" u="sng" dirty="0"/>
              <a:t>cross relaxation: close to the theoretical limit of 77%</a:t>
            </a:r>
          </a:p>
        </p:txBody>
      </p:sp>
      <p:sp>
        <p:nvSpPr>
          <p:cNvPr id="19" name="TextBox 18">
            <a:extLst>
              <a:ext uri="{FF2B5EF4-FFF2-40B4-BE49-F238E27FC236}">
                <a16:creationId xmlns:a16="http://schemas.microsoft.com/office/drawing/2014/main" id="{2DB3C73D-59CA-290A-04F1-23789C2872B4}"/>
              </a:ext>
            </a:extLst>
          </p:cNvPr>
          <p:cNvSpPr txBox="1"/>
          <p:nvPr/>
        </p:nvSpPr>
        <p:spPr>
          <a:xfrm>
            <a:off x="3056539" y="3236331"/>
            <a:ext cx="1992790" cy="307777"/>
          </a:xfrm>
          <a:prstGeom prst="rect">
            <a:avLst/>
          </a:prstGeom>
          <a:noFill/>
          <a:ln>
            <a:solidFill>
              <a:schemeClr val="tx1"/>
            </a:solidFill>
          </a:ln>
        </p:spPr>
        <p:txBody>
          <a:bodyPr wrap="none" rtlCol="0">
            <a:spAutoFit/>
          </a:bodyPr>
          <a:lstStyle/>
          <a:p>
            <a:r>
              <a:rPr lang="en-IT" sz="1400" dirty="0"/>
              <a:t>Slope efficiency ≈ 75%</a:t>
            </a:r>
          </a:p>
        </p:txBody>
      </p:sp>
      <p:sp>
        <p:nvSpPr>
          <p:cNvPr id="27" name="TextBox 26">
            <a:extLst>
              <a:ext uri="{FF2B5EF4-FFF2-40B4-BE49-F238E27FC236}">
                <a16:creationId xmlns:a16="http://schemas.microsoft.com/office/drawing/2014/main" id="{C6ECEDED-7C31-58ED-F7A0-DE6A3AB1133D}"/>
              </a:ext>
            </a:extLst>
          </p:cNvPr>
          <p:cNvSpPr txBox="1"/>
          <p:nvPr/>
        </p:nvSpPr>
        <p:spPr>
          <a:xfrm>
            <a:off x="2921867" y="1171724"/>
            <a:ext cx="1941557" cy="369332"/>
          </a:xfrm>
          <a:prstGeom prst="rect">
            <a:avLst/>
          </a:prstGeom>
          <a:noFill/>
        </p:spPr>
        <p:txBody>
          <a:bodyPr wrap="none" rtlCol="0">
            <a:spAutoFit/>
          </a:bodyPr>
          <a:lstStyle/>
          <a:p>
            <a:r>
              <a:rPr lang="en-IT" b="1" dirty="0"/>
              <a:t>Slope efficiency</a:t>
            </a:r>
          </a:p>
        </p:txBody>
      </p:sp>
      <p:pic>
        <p:nvPicPr>
          <p:cNvPr id="8" name="Picture 7">
            <a:extLst>
              <a:ext uri="{FF2B5EF4-FFF2-40B4-BE49-F238E27FC236}">
                <a16:creationId xmlns:a16="http://schemas.microsoft.com/office/drawing/2014/main" id="{2FD5B3A7-3902-1F0B-00EF-FBBD5949AD31}"/>
              </a:ext>
            </a:extLst>
          </p:cNvPr>
          <p:cNvPicPr>
            <a:picLocks noChangeAspect="1"/>
          </p:cNvPicPr>
          <p:nvPr/>
        </p:nvPicPr>
        <p:blipFill>
          <a:blip r:embed="rId4"/>
          <a:stretch>
            <a:fillRect/>
          </a:stretch>
        </p:blipFill>
        <p:spPr>
          <a:xfrm>
            <a:off x="6123575" y="1366945"/>
            <a:ext cx="1961420" cy="1104156"/>
          </a:xfrm>
          <a:prstGeom prst="rect">
            <a:avLst/>
          </a:prstGeom>
        </p:spPr>
      </p:pic>
      <p:pic>
        <p:nvPicPr>
          <p:cNvPr id="3" name="Picture 2">
            <a:extLst>
              <a:ext uri="{FF2B5EF4-FFF2-40B4-BE49-F238E27FC236}">
                <a16:creationId xmlns:a16="http://schemas.microsoft.com/office/drawing/2014/main" id="{D8EEC18E-3E81-F476-A475-00EF4AECE066}"/>
              </a:ext>
            </a:extLst>
          </p:cNvPr>
          <p:cNvPicPr>
            <a:picLocks noChangeAspect="1"/>
          </p:cNvPicPr>
          <p:nvPr/>
        </p:nvPicPr>
        <p:blipFill>
          <a:blip r:embed="rId5"/>
          <a:stretch>
            <a:fillRect/>
          </a:stretch>
        </p:blipFill>
        <p:spPr>
          <a:xfrm>
            <a:off x="5764407" y="2925714"/>
            <a:ext cx="2664446" cy="1180945"/>
          </a:xfrm>
          <a:prstGeom prst="rect">
            <a:avLst/>
          </a:prstGeom>
        </p:spPr>
      </p:pic>
    </p:spTree>
    <p:extLst>
      <p:ext uri="{BB962C8B-B14F-4D97-AF65-F5344CB8AC3E}">
        <p14:creationId xmlns:p14="http://schemas.microsoft.com/office/powerpoint/2010/main" val="269382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B6387-A8ED-866D-B3CE-6D01053BA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A675B-E25F-04FA-8B8E-EE06FE5D1DAC}"/>
              </a:ext>
            </a:extLst>
          </p:cNvPr>
          <p:cNvSpPr>
            <a:spLocks noGrp="1"/>
          </p:cNvSpPr>
          <p:nvPr>
            <p:ph type="title"/>
          </p:nvPr>
        </p:nvSpPr>
        <p:spPr>
          <a:xfrm>
            <a:off x="698338" y="32359"/>
            <a:ext cx="7961569" cy="439241"/>
          </a:xfrm>
        </p:spPr>
        <p:txBody>
          <a:bodyPr>
            <a:noAutofit/>
          </a:bodyPr>
          <a:lstStyle/>
          <a:p>
            <a:pPr algn="ctr"/>
            <a:r>
              <a:rPr lang="en-US" sz="2400" b="1" dirty="0">
                <a:latin typeface="Montserrat" pitchFamily="2" charset="77"/>
              </a:rPr>
              <a:t>Fundamentals for high efficiency</a:t>
            </a:r>
          </a:p>
        </p:txBody>
      </p:sp>
      <p:sp>
        <p:nvSpPr>
          <p:cNvPr id="13" name="TextBox 12">
            <a:extLst>
              <a:ext uri="{FF2B5EF4-FFF2-40B4-BE49-F238E27FC236}">
                <a16:creationId xmlns:a16="http://schemas.microsoft.com/office/drawing/2014/main" id="{EB6DAA82-5D4D-7F56-6DB2-04FADF0DB12B}"/>
              </a:ext>
            </a:extLst>
          </p:cNvPr>
          <p:cNvSpPr txBox="1"/>
          <p:nvPr/>
        </p:nvSpPr>
        <p:spPr>
          <a:xfrm>
            <a:off x="358827" y="492786"/>
            <a:ext cx="8630889" cy="369332"/>
          </a:xfrm>
          <a:prstGeom prst="rect">
            <a:avLst/>
          </a:prstGeom>
          <a:noFill/>
        </p:spPr>
        <p:txBody>
          <a:bodyPr wrap="none" rtlCol="0">
            <a:spAutoFit/>
          </a:bodyPr>
          <a:lstStyle/>
          <a:p>
            <a:r>
              <a:rPr lang="en-IT" dirty="0"/>
              <a:t>Accurate characterizaton of absorbed pump energy to measure quantum efficiency</a:t>
            </a:r>
          </a:p>
        </p:txBody>
      </p:sp>
      <p:sp>
        <p:nvSpPr>
          <p:cNvPr id="6" name="TextBox 5">
            <a:extLst>
              <a:ext uri="{FF2B5EF4-FFF2-40B4-BE49-F238E27FC236}">
                <a16:creationId xmlns:a16="http://schemas.microsoft.com/office/drawing/2014/main" id="{40115717-2360-BAA2-5DBA-F337BC1629E0}"/>
              </a:ext>
            </a:extLst>
          </p:cNvPr>
          <p:cNvSpPr txBox="1"/>
          <p:nvPr/>
        </p:nvSpPr>
        <p:spPr>
          <a:xfrm>
            <a:off x="365760" y="731880"/>
            <a:ext cx="5816520" cy="364679"/>
          </a:xfrm>
          <a:prstGeom prst="rect">
            <a:avLst/>
          </a:prstGeom>
          <a:noFill/>
          <a:ln>
            <a:noFill/>
          </a:ln>
        </p:spPr>
        <p:txBody>
          <a:bodyPr wrap="none" lIns="90000" tIns="45000" rIns="90000" bIns="45000" anchorCtr="0" compatLnSpc="1">
            <a:spAutoFit/>
          </a:bodyPr>
          <a:lstStyle/>
          <a:p>
            <a:pPr marL="0" marR="0" lvl="0" indent="0" algn="l" hangingPunct="0">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a:pPr>
            <a:r>
              <a:rPr lang="en-US" sz="1800" u="none" strike="noStrike" cap="none" baseline="0" dirty="0">
                <a:ln>
                  <a:noFill/>
                </a:ln>
                <a:solidFill>
                  <a:srgbClr val="000000"/>
                </a:solidFill>
                <a:latin typeface="Arial" pitchFamily="2"/>
                <a:ea typeface="Noto Sans CJK SC" pitchFamily="2"/>
                <a:cs typeface="FreeSans" pitchFamily="2"/>
              </a:rPr>
              <a:t>Measures for two different temperatures of 13 and 23°C</a:t>
            </a:r>
          </a:p>
        </p:txBody>
      </p:sp>
      <p:sp>
        <p:nvSpPr>
          <p:cNvPr id="12" name="TextBox 11">
            <a:extLst>
              <a:ext uri="{FF2B5EF4-FFF2-40B4-BE49-F238E27FC236}">
                <a16:creationId xmlns:a16="http://schemas.microsoft.com/office/drawing/2014/main" id="{27CA45DF-3847-511E-0529-B8DC0B4BBDDE}"/>
              </a:ext>
            </a:extLst>
          </p:cNvPr>
          <p:cNvSpPr txBox="1"/>
          <p:nvPr/>
        </p:nvSpPr>
        <p:spPr>
          <a:xfrm>
            <a:off x="828512" y="4177466"/>
            <a:ext cx="6943029" cy="307777"/>
          </a:xfrm>
          <a:prstGeom prst="rect">
            <a:avLst/>
          </a:prstGeom>
          <a:noFill/>
        </p:spPr>
        <p:txBody>
          <a:bodyPr wrap="square" rtlCol="0">
            <a:spAutoFit/>
          </a:bodyPr>
          <a:lstStyle/>
          <a:p>
            <a:pPr algn="ctr"/>
            <a:r>
              <a:rPr lang="en-IT" sz="1400" b="1" dirty="0"/>
              <a:t>Quantum efficiency close to 2 </a:t>
            </a:r>
            <a:r>
              <a:rPr lang="en-IT" sz="1400" dirty="0"/>
              <a:t>: </a:t>
            </a:r>
            <a:r>
              <a:rPr lang="en-IT" sz="1400" b="1" u="sng" dirty="0"/>
              <a:t>Evidence of strong cross relaxation</a:t>
            </a:r>
          </a:p>
        </p:txBody>
      </p:sp>
      <p:sp>
        <p:nvSpPr>
          <p:cNvPr id="7" name="TextBox 6">
            <a:extLst>
              <a:ext uri="{FF2B5EF4-FFF2-40B4-BE49-F238E27FC236}">
                <a16:creationId xmlns:a16="http://schemas.microsoft.com/office/drawing/2014/main" id="{876AEC02-FCAD-B14F-F446-18544509AA80}"/>
              </a:ext>
            </a:extLst>
          </p:cNvPr>
          <p:cNvSpPr txBox="1"/>
          <p:nvPr/>
        </p:nvSpPr>
        <p:spPr>
          <a:xfrm>
            <a:off x="5118184" y="1600782"/>
            <a:ext cx="3491905" cy="584775"/>
          </a:xfrm>
          <a:prstGeom prst="rect">
            <a:avLst/>
          </a:prstGeom>
          <a:solidFill>
            <a:schemeClr val="accent5"/>
          </a:solidFill>
        </p:spPr>
        <p:txBody>
          <a:bodyPr wrap="square">
            <a:spAutoFit/>
          </a:bodyPr>
          <a:lstStyle/>
          <a:p>
            <a:r>
              <a:rPr lang="en-GB" sz="800" dirty="0">
                <a:solidFill>
                  <a:schemeClr val="bg1"/>
                </a:solidFill>
              </a:rPr>
              <a:t>A. </a:t>
            </a:r>
            <a:r>
              <a:rPr lang="en-GB" sz="800" dirty="0" err="1">
                <a:solidFill>
                  <a:schemeClr val="bg1"/>
                </a:solidFill>
              </a:rPr>
              <a:t>Fregosi</a:t>
            </a:r>
            <a:r>
              <a:rPr lang="en-GB" sz="800" dirty="0">
                <a:solidFill>
                  <a:schemeClr val="bg1"/>
                </a:solidFill>
              </a:rPr>
              <a:t>, F. Brandi, L. U. </a:t>
            </a:r>
            <a:r>
              <a:rPr lang="en-GB" sz="800" dirty="0" err="1">
                <a:solidFill>
                  <a:schemeClr val="bg1"/>
                </a:solidFill>
              </a:rPr>
              <a:t>Labate</a:t>
            </a:r>
            <a:r>
              <a:rPr lang="en-GB" sz="800" dirty="0">
                <a:solidFill>
                  <a:schemeClr val="bg1"/>
                </a:solidFill>
              </a:rPr>
              <a:t>, F. </a:t>
            </a:r>
            <a:r>
              <a:rPr lang="en-GB" sz="800" dirty="0" err="1">
                <a:solidFill>
                  <a:schemeClr val="bg1"/>
                </a:solidFill>
              </a:rPr>
              <a:t>Baffigi</a:t>
            </a:r>
            <a:r>
              <a:rPr lang="en-GB" sz="800" dirty="0">
                <a:solidFill>
                  <a:schemeClr val="bg1"/>
                </a:solidFill>
              </a:rPr>
              <a:t>, G. </a:t>
            </a:r>
            <a:r>
              <a:rPr lang="en-GB" sz="800" dirty="0" err="1">
                <a:solidFill>
                  <a:schemeClr val="bg1"/>
                </a:solidFill>
              </a:rPr>
              <a:t>Cellamare</a:t>
            </a:r>
            <a:r>
              <a:rPr lang="en-GB" sz="800" dirty="0">
                <a:solidFill>
                  <a:schemeClr val="bg1"/>
                </a:solidFill>
              </a:rPr>
              <a:t>, M. Ezzat, D. </a:t>
            </a:r>
            <a:r>
              <a:rPr lang="en-GB" sz="800" dirty="0" err="1">
                <a:solidFill>
                  <a:schemeClr val="bg1"/>
                </a:solidFill>
              </a:rPr>
              <a:t>Palla</a:t>
            </a:r>
            <a:r>
              <a:rPr lang="en-GB" sz="800" dirty="0">
                <a:solidFill>
                  <a:schemeClr val="bg1"/>
                </a:solidFill>
              </a:rPr>
              <a:t>, G. </a:t>
            </a:r>
            <a:r>
              <a:rPr lang="en-GB" sz="800" dirty="0" err="1">
                <a:solidFill>
                  <a:schemeClr val="bg1"/>
                </a:solidFill>
              </a:rPr>
              <a:t>Toci</a:t>
            </a:r>
            <a:r>
              <a:rPr lang="en-GB" sz="800" dirty="0">
                <a:solidFill>
                  <a:schemeClr val="bg1"/>
                </a:solidFill>
              </a:rPr>
              <a:t>, A. Whitehead, and L. A. Gizzi</a:t>
            </a:r>
            <a:r>
              <a:rPr lang="en-GB" sz="800" i="1" dirty="0">
                <a:solidFill>
                  <a:schemeClr val="bg1"/>
                </a:solidFill>
              </a:rPr>
              <a:t>, </a:t>
            </a:r>
          </a:p>
          <a:p>
            <a:r>
              <a:rPr lang="en-GB" sz="800" i="1" dirty="0">
                <a:solidFill>
                  <a:schemeClr val="bg1"/>
                </a:solidFill>
              </a:rPr>
              <a:t>A study of cross-relaxation and temporal dynamics of lasing at 2 microns in Thulium doped ceramic</a:t>
            </a:r>
            <a:r>
              <a:rPr lang="en-GB" sz="800" dirty="0">
                <a:solidFill>
                  <a:schemeClr val="bg1"/>
                </a:solidFill>
              </a:rPr>
              <a:t>, accepted HPLSE, 2025</a:t>
            </a:r>
          </a:p>
        </p:txBody>
      </p:sp>
      <p:pic>
        <p:nvPicPr>
          <p:cNvPr id="11" name="Picture 10">
            <a:extLst>
              <a:ext uri="{FF2B5EF4-FFF2-40B4-BE49-F238E27FC236}">
                <a16:creationId xmlns:a16="http://schemas.microsoft.com/office/drawing/2014/main" id="{80B92B92-935A-54ED-E40C-27CCDE8B438A}"/>
              </a:ext>
            </a:extLst>
          </p:cNvPr>
          <p:cNvPicPr>
            <a:picLocks noChangeAspect="1"/>
          </p:cNvPicPr>
          <p:nvPr/>
        </p:nvPicPr>
        <p:blipFill>
          <a:blip r:embed="rId3">
            <a:lum/>
            <a:alphaModFix/>
          </a:blip>
          <a:srcRect/>
          <a:stretch>
            <a:fillRect/>
          </a:stretch>
        </p:blipFill>
        <p:spPr>
          <a:xfrm>
            <a:off x="365760" y="1542781"/>
            <a:ext cx="3841560" cy="2496240"/>
          </a:xfrm>
          <a:prstGeom prst="rect">
            <a:avLst/>
          </a:prstGeom>
          <a:noFill/>
          <a:ln>
            <a:noFill/>
          </a:ln>
        </p:spPr>
      </p:pic>
      <p:sp>
        <p:nvSpPr>
          <p:cNvPr id="14" name="TextBox 13">
            <a:extLst>
              <a:ext uri="{FF2B5EF4-FFF2-40B4-BE49-F238E27FC236}">
                <a16:creationId xmlns:a16="http://schemas.microsoft.com/office/drawing/2014/main" id="{03326527-731E-5BDA-DBCB-3523194846E0}"/>
              </a:ext>
            </a:extLst>
          </p:cNvPr>
          <p:cNvSpPr txBox="1"/>
          <p:nvPr/>
        </p:nvSpPr>
        <p:spPr>
          <a:xfrm>
            <a:off x="1426943" y="1152263"/>
            <a:ext cx="2326278" cy="369332"/>
          </a:xfrm>
          <a:prstGeom prst="rect">
            <a:avLst/>
          </a:prstGeom>
          <a:noFill/>
        </p:spPr>
        <p:txBody>
          <a:bodyPr wrap="none" rtlCol="0">
            <a:spAutoFit/>
          </a:bodyPr>
          <a:lstStyle/>
          <a:p>
            <a:r>
              <a:rPr lang="en-IT" b="1" dirty="0"/>
              <a:t>Quantum efficiency</a:t>
            </a:r>
          </a:p>
        </p:txBody>
      </p:sp>
      <p:sp>
        <p:nvSpPr>
          <p:cNvPr id="15" name="TextBox 14">
            <a:extLst>
              <a:ext uri="{FF2B5EF4-FFF2-40B4-BE49-F238E27FC236}">
                <a16:creationId xmlns:a16="http://schemas.microsoft.com/office/drawing/2014/main" id="{3238FFAC-16E6-1857-6471-95A552CAAA80}"/>
              </a:ext>
            </a:extLst>
          </p:cNvPr>
          <p:cNvSpPr txBox="1"/>
          <p:nvPr/>
        </p:nvSpPr>
        <p:spPr>
          <a:xfrm>
            <a:off x="872848" y="2923681"/>
            <a:ext cx="2103196" cy="307777"/>
          </a:xfrm>
          <a:prstGeom prst="rect">
            <a:avLst/>
          </a:prstGeom>
          <a:solidFill>
            <a:schemeClr val="bg1"/>
          </a:solidFill>
          <a:ln>
            <a:solidFill>
              <a:schemeClr val="tx1"/>
            </a:solidFill>
          </a:ln>
        </p:spPr>
        <p:txBody>
          <a:bodyPr wrap="square">
            <a:spAutoFit/>
          </a:bodyPr>
          <a:lstStyle/>
          <a:p>
            <a:r>
              <a:rPr lang="en-IT" sz="1400" dirty="0"/>
              <a:t>Quantum efficiency ≈ 2 </a:t>
            </a:r>
          </a:p>
        </p:txBody>
      </p:sp>
      <p:pic>
        <p:nvPicPr>
          <p:cNvPr id="3" name="Picture 2">
            <a:extLst>
              <a:ext uri="{FF2B5EF4-FFF2-40B4-BE49-F238E27FC236}">
                <a16:creationId xmlns:a16="http://schemas.microsoft.com/office/drawing/2014/main" id="{6A1FE1E1-C1EA-15B0-4B8D-97E8E159361A}"/>
              </a:ext>
            </a:extLst>
          </p:cNvPr>
          <p:cNvPicPr>
            <a:picLocks noChangeAspect="1"/>
          </p:cNvPicPr>
          <p:nvPr/>
        </p:nvPicPr>
        <p:blipFill>
          <a:blip r:embed="rId4"/>
          <a:stretch>
            <a:fillRect/>
          </a:stretch>
        </p:blipFill>
        <p:spPr>
          <a:xfrm>
            <a:off x="5641036" y="2380348"/>
            <a:ext cx="2303610" cy="1276841"/>
          </a:xfrm>
          <a:prstGeom prst="rect">
            <a:avLst/>
          </a:prstGeom>
        </p:spPr>
      </p:pic>
    </p:spTree>
    <p:extLst>
      <p:ext uri="{BB962C8B-B14F-4D97-AF65-F5344CB8AC3E}">
        <p14:creationId xmlns:p14="http://schemas.microsoft.com/office/powerpoint/2010/main" val="41161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olo 1"/>
          <p:cNvSpPr>
            <a:spLocks noGrp="1"/>
          </p:cNvSpPr>
          <p:nvPr>
            <p:ph type="title"/>
          </p:nvPr>
        </p:nvSpPr>
        <p:spPr>
          <a:xfrm>
            <a:off x="79969" y="377997"/>
            <a:ext cx="8984062" cy="422649"/>
          </a:xfrm>
        </p:spPr>
        <p:txBody>
          <a:bodyPr vert="horz" wrap="square" lIns="270000" tIns="45720" rIns="91440" bIns="45720" numCol="1" anchor="ctr" anchorCtr="0" compatLnSpc="1">
            <a:prstTxWarp prst="textNoShape">
              <a:avLst/>
            </a:prstTxWarp>
            <a:noAutofit/>
          </a:bodyPr>
          <a:lstStyle/>
          <a:p>
            <a:pPr algn="ctr" eaLnBrk="1" hangingPunct="1"/>
            <a:r>
              <a:rPr lang="it-IT" sz="2800" b="1" dirty="0" err="1"/>
              <a:t>Summary</a:t>
            </a:r>
            <a:endParaRPr lang="it-IT" sz="2400" b="1" dirty="0"/>
          </a:p>
        </p:txBody>
      </p:sp>
      <p:sp>
        <p:nvSpPr>
          <p:cNvPr id="2" name="Rettangolo 1"/>
          <p:cNvSpPr/>
          <p:nvPr/>
        </p:nvSpPr>
        <p:spPr>
          <a:xfrm>
            <a:off x="299405" y="879194"/>
            <a:ext cx="8751108" cy="3790140"/>
          </a:xfrm>
          <a:prstGeom prst="rect">
            <a:avLst/>
          </a:prstGeom>
        </p:spPr>
        <p:txBody>
          <a:bodyPr wrap="square">
            <a:spAutoFit/>
          </a:bodyPr>
          <a:lstStyle/>
          <a:p>
            <a:pPr marL="214313" indent="-214313" eaLnBrk="1" hangingPunct="1">
              <a:lnSpc>
                <a:spcPct val="130000"/>
              </a:lnSpc>
              <a:spcBef>
                <a:spcPts val="150"/>
              </a:spcBef>
              <a:spcAft>
                <a:spcPts val="450"/>
              </a:spcAft>
              <a:buFont typeface="Arial"/>
              <a:buChar char="•"/>
            </a:pPr>
            <a:r>
              <a:rPr lang="en-GB" sz="2000" b="1" dirty="0">
                <a:latin typeface="+mj-lt"/>
                <a:cs typeface="Abadi MT Condensed Light"/>
              </a:rPr>
              <a:t>Intense laser technology is rapidly evolving;</a:t>
            </a:r>
          </a:p>
          <a:p>
            <a:pPr marL="671513" lvl="1" indent="-214313" eaLnBrk="1" hangingPunct="1">
              <a:lnSpc>
                <a:spcPct val="130000"/>
              </a:lnSpc>
              <a:spcBef>
                <a:spcPts val="150"/>
              </a:spcBef>
              <a:spcAft>
                <a:spcPts val="450"/>
              </a:spcAft>
              <a:buFont typeface="Arial"/>
              <a:buChar char="•"/>
            </a:pPr>
            <a:r>
              <a:rPr lang="en-GB" sz="2000" b="1" dirty="0">
                <a:latin typeface="+mj-lt"/>
                <a:cs typeface="Abadi MT Condensed Light"/>
              </a:rPr>
              <a:t>Scientific lasers are being optimized for highest peak power;</a:t>
            </a:r>
          </a:p>
          <a:p>
            <a:pPr marL="671513" lvl="1" indent="-214313" eaLnBrk="1" hangingPunct="1">
              <a:lnSpc>
                <a:spcPct val="130000"/>
              </a:lnSpc>
              <a:spcBef>
                <a:spcPts val="150"/>
              </a:spcBef>
              <a:spcAft>
                <a:spcPts val="450"/>
              </a:spcAft>
              <a:buFont typeface="Arial"/>
              <a:buChar char="•"/>
            </a:pPr>
            <a:r>
              <a:rPr lang="en-GB" sz="2000" b="1" dirty="0">
                <a:latin typeface="+mj-lt"/>
                <a:cs typeface="Abadi MT Condensed Light"/>
              </a:rPr>
              <a:t>Industrial lasers seeing applications (e.g. high quality plasma acceleration (FEL) and societal/industrial applications;</a:t>
            </a:r>
          </a:p>
          <a:p>
            <a:pPr marL="214313" indent="-214313" eaLnBrk="1" hangingPunct="1">
              <a:lnSpc>
                <a:spcPct val="130000"/>
              </a:lnSpc>
              <a:spcBef>
                <a:spcPts val="150"/>
              </a:spcBef>
              <a:spcAft>
                <a:spcPts val="450"/>
              </a:spcAft>
              <a:buFont typeface="Arial"/>
              <a:buChar char="•"/>
            </a:pPr>
            <a:r>
              <a:rPr lang="en-GB" sz="2000" b="1" dirty="0">
                <a:cs typeface="Abadi MT Condensed Light"/>
              </a:rPr>
              <a:t>Efficient diode pumping is gradually (slowly) replacing flashlamps;</a:t>
            </a:r>
            <a:endParaRPr lang="en-GB" sz="2000" b="1" dirty="0">
              <a:latin typeface="+mj-lt"/>
              <a:cs typeface="Abadi MT Condensed Light"/>
            </a:endParaRPr>
          </a:p>
          <a:p>
            <a:pPr marL="214313" indent="-214313" eaLnBrk="1" hangingPunct="1">
              <a:lnSpc>
                <a:spcPct val="130000"/>
              </a:lnSpc>
              <a:spcBef>
                <a:spcPts val="150"/>
              </a:spcBef>
              <a:spcAft>
                <a:spcPts val="450"/>
              </a:spcAft>
              <a:buFont typeface="Arial"/>
              <a:buChar char="•"/>
            </a:pPr>
            <a:r>
              <a:rPr lang="en-GB" sz="2000" b="1" dirty="0">
                <a:latin typeface="+mj-lt"/>
                <a:cs typeface="Abadi MT Condensed Light"/>
              </a:rPr>
              <a:t>Limited scaling (thermal, </a:t>
            </a:r>
            <a:r>
              <a:rPr lang="en-GB" sz="2000" b="1" dirty="0" err="1">
                <a:latin typeface="+mj-lt"/>
                <a:cs typeface="Abadi MT Condensed Light"/>
              </a:rPr>
              <a:t>wpe</a:t>
            </a:r>
            <a:r>
              <a:rPr lang="en-GB" sz="2000" b="1" dirty="0">
                <a:latin typeface="+mj-lt"/>
                <a:cs typeface="Abadi MT Condensed Light"/>
              </a:rPr>
              <a:t>) for HEP accelerator drivers;</a:t>
            </a:r>
          </a:p>
          <a:p>
            <a:pPr marL="214313" indent="-214313" eaLnBrk="1" hangingPunct="1">
              <a:lnSpc>
                <a:spcPct val="130000"/>
              </a:lnSpc>
              <a:spcBef>
                <a:spcPts val="150"/>
              </a:spcBef>
              <a:spcAft>
                <a:spcPts val="450"/>
              </a:spcAft>
              <a:buFont typeface="Arial"/>
              <a:buChar char="•"/>
            </a:pPr>
            <a:r>
              <a:rPr lang="en-GB" sz="2000" b="1" dirty="0">
                <a:latin typeface="+mj-lt"/>
                <a:cs typeface="Abadi MT Condensed Light"/>
              </a:rPr>
              <a:t>New technologies are needed for high WPE and &gt;kW average power;</a:t>
            </a:r>
          </a:p>
          <a:p>
            <a:pPr marL="214313" indent="-214313" eaLnBrk="1" hangingPunct="1">
              <a:lnSpc>
                <a:spcPct val="130000"/>
              </a:lnSpc>
              <a:spcBef>
                <a:spcPts val="150"/>
              </a:spcBef>
              <a:spcAft>
                <a:spcPts val="450"/>
              </a:spcAft>
              <a:buFont typeface="Arial"/>
              <a:buChar char="•"/>
            </a:pPr>
            <a:r>
              <a:rPr lang="en-GB" sz="2000" b="1" dirty="0">
                <a:latin typeface="+mj-lt"/>
                <a:cs typeface="Abadi MT Condensed Light"/>
              </a:rPr>
              <a:t>Efficient schemes and new materials are emerging.</a:t>
            </a:r>
          </a:p>
        </p:txBody>
      </p:sp>
    </p:spTree>
    <p:extLst>
      <p:ext uri="{BB962C8B-B14F-4D97-AF65-F5344CB8AC3E}">
        <p14:creationId xmlns:p14="http://schemas.microsoft.com/office/powerpoint/2010/main" val="9062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5500" y="187202"/>
            <a:ext cx="7493000" cy="857250"/>
          </a:xfrm>
        </p:spPr>
        <p:txBody>
          <a:bodyPr>
            <a:noAutofit/>
          </a:bodyPr>
          <a:lstStyle/>
          <a:p>
            <a:pPr algn="ctr"/>
            <a:r>
              <a:rPr lang="it-IT" sz="2800" b="1" dirty="0" err="1">
                <a:latin typeface="Arial"/>
                <a:cs typeface="Arial"/>
              </a:rPr>
              <a:t>Contents</a:t>
            </a:r>
            <a:endParaRPr lang="it-IT" sz="2800" b="1" dirty="0">
              <a:latin typeface="Arial"/>
              <a:cs typeface="Arial"/>
            </a:endParaRPr>
          </a:p>
        </p:txBody>
      </p:sp>
      <p:sp>
        <p:nvSpPr>
          <p:cNvPr id="3" name="TextBox 2">
            <a:extLst>
              <a:ext uri="{FF2B5EF4-FFF2-40B4-BE49-F238E27FC236}">
                <a16:creationId xmlns:a16="http://schemas.microsoft.com/office/drawing/2014/main" id="{C5096677-5CB8-4647-84A9-6AE755CD7138}"/>
              </a:ext>
            </a:extLst>
          </p:cNvPr>
          <p:cNvSpPr txBox="1"/>
          <p:nvPr/>
        </p:nvSpPr>
        <p:spPr>
          <a:xfrm>
            <a:off x="753252" y="1445700"/>
            <a:ext cx="7493000" cy="27546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IT" b="1" dirty="0">
                <a:solidFill>
                  <a:srgbClr val="C00000"/>
                </a:solidFill>
              </a:rPr>
              <a:t>Ultraintense Lasers: overview</a:t>
            </a:r>
          </a:p>
          <a:p>
            <a:pPr marL="285750" indent="-285750">
              <a:spcAft>
                <a:spcPts val="600"/>
              </a:spcAft>
              <a:buFont typeface="Arial" panose="020B0604020202020204" pitchFamily="34" charset="0"/>
              <a:buChar char="•"/>
            </a:pPr>
            <a:r>
              <a:rPr lang="en-GB" b="1" dirty="0">
                <a:solidFill>
                  <a:srgbClr val="C00000"/>
                </a:solidFill>
              </a:rPr>
              <a:t>M</a:t>
            </a:r>
            <a:r>
              <a:rPr lang="en-IT" b="1" dirty="0">
                <a:solidFill>
                  <a:srgbClr val="C00000"/>
                </a:solidFill>
              </a:rPr>
              <a:t>otivation for laser-drivers development roadmap</a:t>
            </a:r>
          </a:p>
          <a:p>
            <a:pPr marL="285750" indent="-285750">
              <a:spcAft>
                <a:spcPts val="600"/>
              </a:spcAft>
              <a:buFont typeface="Arial" panose="020B0604020202020204" pitchFamily="34" charset="0"/>
              <a:buChar char="•"/>
            </a:pPr>
            <a:r>
              <a:rPr lang="en-IT" b="1" dirty="0">
                <a:solidFill>
                  <a:srgbClr val="C00000"/>
                </a:solidFill>
              </a:rPr>
              <a:t>Scaling laser drivers for accelerator systems</a:t>
            </a:r>
          </a:p>
          <a:p>
            <a:pPr marL="285750" indent="-285750">
              <a:spcAft>
                <a:spcPts val="600"/>
              </a:spcAft>
              <a:buFont typeface="Arial" panose="020B0604020202020204" pitchFamily="34" charset="0"/>
              <a:buChar char="•"/>
            </a:pPr>
            <a:r>
              <a:rPr lang="en-IT" b="1" dirty="0">
                <a:solidFill>
                  <a:srgbClr val="C00000"/>
                </a:solidFill>
              </a:rPr>
              <a:t>The iFAST Innovation action</a:t>
            </a:r>
          </a:p>
          <a:p>
            <a:pPr marL="742950" lvl="1" indent="-285750">
              <a:spcAft>
                <a:spcPts val="600"/>
              </a:spcAft>
              <a:buFont typeface="Arial" panose="020B0604020202020204" pitchFamily="34" charset="0"/>
              <a:buChar char="•"/>
            </a:pPr>
            <a:r>
              <a:rPr lang="en-IT" b="1" dirty="0">
                <a:solidFill>
                  <a:srgbClr val="C00000"/>
                </a:solidFill>
              </a:rPr>
              <a:t>a roadmap for laser drivers for accelerator systems</a:t>
            </a:r>
          </a:p>
          <a:p>
            <a:pPr marL="285750" indent="-285750">
              <a:spcBef>
                <a:spcPts val="600"/>
              </a:spcBef>
              <a:buFont typeface="Arial" panose="020B0604020202020204" pitchFamily="34" charset="0"/>
              <a:buChar char="•"/>
            </a:pPr>
            <a:r>
              <a:rPr lang="en-IT" b="1" dirty="0">
                <a:solidFill>
                  <a:srgbClr val="C00000"/>
                </a:solidFill>
              </a:rPr>
              <a:t>Roadmap initial implementation: the </a:t>
            </a:r>
            <a:r>
              <a:rPr lang="en-IT" b="1" i="1" dirty="0">
                <a:solidFill>
                  <a:srgbClr val="C00000"/>
                </a:solidFill>
              </a:rPr>
              <a:t>PACRI</a:t>
            </a:r>
            <a:r>
              <a:rPr lang="en-IT" b="1" dirty="0">
                <a:solidFill>
                  <a:srgbClr val="C00000"/>
                </a:solidFill>
              </a:rPr>
              <a:t> Infratec project</a:t>
            </a:r>
          </a:p>
          <a:p>
            <a:pPr marL="285750" indent="-285750">
              <a:spcBef>
                <a:spcPts val="600"/>
              </a:spcBef>
              <a:buFont typeface="Arial" panose="020B0604020202020204" pitchFamily="34" charset="0"/>
              <a:buChar char="•"/>
            </a:pPr>
            <a:r>
              <a:rPr lang="en-IT" b="1" dirty="0">
                <a:solidFill>
                  <a:srgbClr val="C00000"/>
                </a:solidFill>
              </a:rPr>
              <a:t>kHz laser driver for LPA</a:t>
            </a:r>
          </a:p>
          <a:p>
            <a:pPr marL="742950" lvl="1" indent="-285750">
              <a:buFont typeface="Arial" panose="020B0604020202020204" pitchFamily="34" charset="0"/>
              <a:buChar char="•"/>
            </a:pPr>
            <a:r>
              <a:rPr lang="en-IT" sz="1200" dirty="0">
                <a:solidFill>
                  <a:srgbClr val="C00000"/>
                </a:solidFill>
              </a:rPr>
              <a:t>A case study</a:t>
            </a:r>
          </a:p>
        </p:txBody>
      </p:sp>
    </p:spTree>
    <p:extLst>
      <p:ext uri="{BB962C8B-B14F-4D97-AF65-F5344CB8AC3E}">
        <p14:creationId xmlns:p14="http://schemas.microsoft.com/office/powerpoint/2010/main" val="760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0AE53-8313-BD9F-39A3-80571D85B6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C633A1-2BE1-1F98-34FD-BAB2AB9D60D1}"/>
              </a:ext>
            </a:extLst>
          </p:cNvPr>
          <p:cNvPicPr>
            <a:picLocks noChangeAspect="1"/>
          </p:cNvPicPr>
          <p:nvPr/>
        </p:nvPicPr>
        <p:blipFill>
          <a:blip r:embed="rId2"/>
          <a:stretch>
            <a:fillRect/>
          </a:stretch>
        </p:blipFill>
        <p:spPr>
          <a:xfrm>
            <a:off x="0" y="0"/>
            <a:ext cx="6865257" cy="5156462"/>
          </a:xfrm>
          <a:prstGeom prst="rect">
            <a:avLst/>
          </a:prstGeom>
        </p:spPr>
      </p:pic>
      <p:pic>
        <p:nvPicPr>
          <p:cNvPr id="1026" name="Picture 2" descr="Museo della radioattività">
            <a:extLst>
              <a:ext uri="{FF2B5EF4-FFF2-40B4-BE49-F238E27FC236}">
                <a16:creationId xmlns:a16="http://schemas.microsoft.com/office/drawing/2014/main" id="{54AFB577-3266-E999-D19A-4D38F133A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8221CFC-1DC7-E767-5626-A11D3287A156}"/>
              </a:ext>
            </a:extLst>
          </p:cNvPr>
          <p:cNvPicPr>
            <a:picLocks noChangeAspect="1"/>
          </p:cNvPicPr>
          <p:nvPr/>
        </p:nvPicPr>
        <p:blipFill>
          <a:blip r:embed="rId4"/>
          <a:stretch>
            <a:fillRect/>
          </a:stretch>
        </p:blipFill>
        <p:spPr>
          <a:xfrm>
            <a:off x="0" y="3430073"/>
            <a:ext cx="2045227" cy="1726389"/>
          </a:xfrm>
          <a:prstGeom prst="rect">
            <a:avLst/>
          </a:prstGeom>
        </p:spPr>
      </p:pic>
    </p:spTree>
    <p:extLst>
      <p:ext uri="{BB962C8B-B14F-4D97-AF65-F5344CB8AC3E}">
        <p14:creationId xmlns:p14="http://schemas.microsoft.com/office/powerpoint/2010/main" val="418664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9EAB98B-FA17-DA4E-FD10-B2F09F94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680" y="4321573"/>
            <a:ext cx="3252987" cy="5596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464F668-9804-B128-EB96-912296122BF7}"/>
              </a:ext>
            </a:extLst>
          </p:cNvPr>
          <p:cNvPicPr>
            <a:picLocks noChangeAspect="1"/>
          </p:cNvPicPr>
          <p:nvPr/>
        </p:nvPicPr>
        <p:blipFill>
          <a:blip r:embed="rId4"/>
          <a:stretch>
            <a:fillRect/>
          </a:stretch>
        </p:blipFill>
        <p:spPr>
          <a:xfrm>
            <a:off x="5063436" y="723655"/>
            <a:ext cx="3896046" cy="3800931"/>
          </a:xfrm>
          <a:prstGeom prst="rect">
            <a:avLst/>
          </a:prstGeom>
        </p:spPr>
      </p:pic>
      <p:sp>
        <p:nvSpPr>
          <p:cNvPr id="12" name="Titolo 1"/>
          <p:cNvSpPr txBox="1">
            <a:spLocks/>
          </p:cNvSpPr>
          <p:nvPr/>
        </p:nvSpPr>
        <p:spPr bwMode="auto">
          <a:xfrm>
            <a:off x="2025147" y="1"/>
            <a:ext cx="5067211" cy="34601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62500" lnSpcReduction="20000"/>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892"/>
            <a:endParaRPr lang="it-IT" sz="3300" b="1" dirty="0">
              <a:latin typeface="Century Gothic"/>
              <a:ea typeface="ＭＳ Ｐゴシック"/>
              <a:cs typeface="Century Gothic"/>
            </a:endParaRPr>
          </a:p>
        </p:txBody>
      </p:sp>
      <p:sp>
        <p:nvSpPr>
          <p:cNvPr id="8" name="Titolo 7"/>
          <p:cNvSpPr>
            <a:spLocks noGrp="1"/>
          </p:cNvSpPr>
          <p:nvPr>
            <p:ph type="ctrTitle"/>
          </p:nvPr>
        </p:nvSpPr>
        <p:spPr>
          <a:xfrm>
            <a:off x="436706" y="82535"/>
            <a:ext cx="8270589" cy="428183"/>
          </a:xfrm>
        </p:spPr>
        <p:txBody>
          <a:bodyPr>
            <a:noAutofit/>
          </a:bodyPr>
          <a:lstStyle/>
          <a:p>
            <a:pPr algn="ctr" rtl="0" eaLnBrk="1" latinLnBrk="0" hangingPunct="1"/>
            <a:r>
              <a:rPr lang="it-IT" sz="2400" b="1" dirty="0" err="1">
                <a:solidFill>
                  <a:srgbClr val="215968"/>
                </a:solidFill>
                <a:latin typeface="Montserrat" pitchFamily="2" charset="77"/>
                <a:ea typeface="ＭＳ Ｐゴシック"/>
                <a:cs typeface="Arial"/>
              </a:rPr>
              <a:t>Broader</a:t>
            </a:r>
            <a:r>
              <a:rPr lang="it-IT" sz="2400" b="1" dirty="0">
                <a:solidFill>
                  <a:srgbClr val="215968"/>
                </a:solidFill>
                <a:latin typeface="Montserrat" pitchFamily="2" charset="77"/>
                <a:ea typeface="ＭＳ Ｐゴシック"/>
                <a:cs typeface="Arial"/>
              </a:rPr>
              <a:t> </a:t>
            </a:r>
            <a:r>
              <a:rPr lang="it-IT" sz="2400" b="1" dirty="0" err="1">
                <a:solidFill>
                  <a:srgbClr val="215968"/>
                </a:solidFill>
                <a:latin typeface="Montserrat" pitchFamily="2" charset="77"/>
                <a:ea typeface="ＭＳ Ｐゴシック"/>
                <a:cs typeface="Arial"/>
              </a:rPr>
              <a:t>view</a:t>
            </a:r>
            <a:r>
              <a:rPr lang="it-IT" sz="2400" b="1" dirty="0">
                <a:solidFill>
                  <a:srgbClr val="215968"/>
                </a:solidFill>
                <a:latin typeface="Montserrat" pitchFamily="2" charset="77"/>
                <a:ea typeface="ＭＳ Ｐゴシック"/>
                <a:cs typeface="Arial"/>
              </a:rPr>
              <a:t>: intense laser labs and </a:t>
            </a:r>
            <a:r>
              <a:rPr lang="it-IT" sz="2400" b="1" dirty="0" err="1">
                <a:solidFill>
                  <a:srgbClr val="215968"/>
                </a:solidFill>
                <a:latin typeface="Montserrat" pitchFamily="2" charset="77"/>
                <a:ea typeface="ＭＳ Ｐゴシック"/>
                <a:cs typeface="Arial"/>
              </a:rPr>
              <a:t>accelerators</a:t>
            </a:r>
            <a:endParaRPr lang="it-IT" sz="2400" b="1" dirty="0">
              <a:solidFill>
                <a:srgbClr val="215968"/>
              </a:solidFill>
              <a:latin typeface="Montserrat" pitchFamily="2" charset="77"/>
              <a:cs typeface="Arial"/>
            </a:endParaRPr>
          </a:p>
        </p:txBody>
      </p:sp>
      <p:pic>
        <p:nvPicPr>
          <p:cNvPr id="2064" name="Picture 4">
            <a:extLst>
              <a:ext uri="{FF2B5EF4-FFF2-40B4-BE49-F238E27FC236}">
                <a16:creationId xmlns:a16="http://schemas.microsoft.com/office/drawing/2014/main" id="{37655141-2D1D-CA58-FE0A-5C3DCEF04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68" y="567167"/>
            <a:ext cx="3744971" cy="2017452"/>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2067" name="Picture 2066">
            <a:extLst>
              <a:ext uri="{FF2B5EF4-FFF2-40B4-BE49-F238E27FC236}">
                <a16:creationId xmlns:a16="http://schemas.microsoft.com/office/drawing/2014/main" id="{37063433-E439-6CDB-67CB-1DFA9FE81771}"/>
              </a:ext>
            </a:extLst>
          </p:cNvPr>
          <p:cNvPicPr>
            <a:picLocks noChangeAspect="1"/>
          </p:cNvPicPr>
          <p:nvPr/>
        </p:nvPicPr>
        <p:blipFill>
          <a:blip r:embed="rId6"/>
          <a:srcRect t="5723"/>
          <a:stretch/>
        </p:blipFill>
        <p:spPr>
          <a:xfrm>
            <a:off x="8241176" y="741018"/>
            <a:ext cx="695158" cy="311222"/>
          </a:xfrm>
          <a:prstGeom prst="rect">
            <a:avLst/>
          </a:prstGeom>
        </p:spPr>
      </p:pic>
      <p:pic>
        <p:nvPicPr>
          <p:cNvPr id="2068" name="Picture 2">
            <a:extLst>
              <a:ext uri="{FF2B5EF4-FFF2-40B4-BE49-F238E27FC236}">
                <a16:creationId xmlns:a16="http://schemas.microsoft.com/office/drawing/2014/main" id="{9C069587-0C08-C4EB-8C24-1D18AAC848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2309" y="2227973"/>
            <a:ext cx="3209854" cy="2659523"/>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068">
            <a:extLst>
              <a:ext uri="{FF2B5EF4-FFF2-40B4-BE49-F238E27FC236}">
                <a16:creationId xmlns:a16="http://schemas.microsoft.com/office/drawing/2014/main" id="{A3D033A9-D310-F6FC-66C7-7A299ACDEF55}"/>
              </a:ext>
            </a:extLst>
          </p:cNvPr>
          <p:cNvPicPr>
            <a:picLocks noChangeAspect="1"/>
          </p:cNvPicPr>
          <p:nvPr/>
        </p:nvPicPr>
        <p:blipFill>
          <a:blip r:embed="rId8"/>
          <a:stretch>
            <a:fillRect/>
          </a:stretch>
        </p:blipFill>
        <p:spPr>
          <a:xfrm>
            <a:off x="149895" y="2128104"/>
            <a:ext cx="2340241" cy="456515"/>
          </a:xfrm>
          <a:prstGeom prst="rect">
            <a:avLst/>
          </a:prstGeom>
        </p:spPr>
      </p:pic>
      <p:grpSp>
        <p:nvGrpSpPr>
          <p:cNvPr id="2071" name="Group 2070">
            <a:extLst>
              <a:ext uri="{FF2B5EF4-FFF2-40B4-BE49-F238E27FC236}">
                <a16:creationId xmlns:a16="http://schemas.microsoft.com/office/drawing/2014/main" id="{31622032-6499-A29A-E37C-0C3E38D8FE91}"/>
              </a:ext>
            </a:extLst>
          </p:cNvPr>
          <p:cNvGrpSpPr/>
          <p:nvPr/>
        </p:nvGrpSpPr>
        <p:grpSpPr>
          <a:xfrm>
            <a:off x="3896139" y="542091"/>
            <a:ext cx="1466693" cy="1472943"/>
            <a:chOff x="5806901" y="1360529"/>
            <a:chExt cx="1541593" cy="1878329"/>
          </a:xfrm>
        </p:grpSpPr>
        <p:pic>
          <p:nvPicPr>
            <p:cNvPr id="2072" name="Picture 2" descr="Two Former LLE Researchers win Nobel Prize in Physics - Laboratory for  Laser Energetics">
              <a:extLst>
                <a:ext uri="{FF2B5EF4-FFF2-40B4-BE49-F238E27FC236}">
                  <a16:creationId xmlns:a16="http://schemas.microsoft.com/office/drawing/2014/main" id="{D19E78D8-F997-9FA4-9A07-1C43132849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6901" y="1360529"/>
              <a:ext cx="1541593" cy="102586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4" descr="Nobel Prize in Physics in 2023 awarded ...">
              <a:extLst>
                <a:ext uri="{FF2B5EF4-FFF2-40B4-BE49-F238E27FC236}">
                  <a16:creationId xmlns:a16="http://schemas.microsoft.com/office/drawing/2014/main" id="{9780AA3D-0F07-6174-69F4-743CAA2D31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6901" y="2386388"/>
              <a:ext cx="1541593" cy="85247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B58D1FAD-0BBE-87A1-86FB-965639E2EF26}"/>
              </a:ext>
            </a:extLst>
          </p:cNvPr>
          <p:cNvSpPr txBox="1"/>
          <p:nvPr/>
        </p:nvSpPr>
        <p:spPr>
          <a:xfrm>
            <a:off x="5369604" y="693193"/>
            <a:ext cx="2528101" cy="276999"/>
          </a:xfrm>
          <a:prstGeom prst="rect">
            <a:avLst/>
          </a:prstGeom>
          <a:noFill/>
        </p:spPr>
        <p:txBody>
          <a:bodyPr wrap="square">
            <a:spAutoFit/>
          </a:bodyPr>
          <a:lstStyle/>
          <a:p>
            <a:r>
              <a:rPr lang="en-GB" sz="600" b="1" dirty="0">
                <a:solidFill>
                  <a:srgbClr val="FFC000"/>
                </a:solidFill>
                <a:latin typeface="Montserrat" pitchFamily="2" charset="77"/>
              </a:rPr>
              <a:t>European Laser Science and Technology Landscape and Roadmap (by LASERLAB EUROPE &amp; ELI-ERIC)</a:t>
            </a:r>
          </a:p>
        </p:txBody>
      </p:sp>
      <p:pic>
        <p:nvPicPr>
          <p:cNvPr id="6" name="Picture 5">
            <a:extLst>
              <a:ext uri="{FF2B5EF4-FFF2-40B4-BE49-F238E27FC236}">
                <a16:creationId xmlns:a16="http://schemas.microsoft.com/office/drawing/2014/main" id="{A520E9B1-FF96-D4E6-6AE6-92742D975F87}"/>
              </a:ext>
            </a:extLst>
          </p:cNvPr>
          <p:cNvPicPr>
            <a:picLocks noChangeAspect="1"/>
          </p:cNvPicPr>
          <p:nvPr/>
        </p:nvPicPr>
        <p:blipFill>
          <a:blip r:embed="rId11"/>
          <a:stretch>
            <a:fillRect/>
          </a:stretch>
        </p:blipFill>
        <p:spPr>
          <a:xfrm>
            <a:off x="8241176" y="1077988"/>
            <a:ext cx="695158" cy="311222"/>
          </a:xfrm>
          <a:prstGeom prst="rect">
            <a:avLst/>
          </a:prstGeom>
        </p:spPr>
      </p:pic>
    </p:spTree>
    <p:extLst>
      <p:ext uri="{BB962C8B-B14F-4D97-AF65-F5344CB8AC3E}">
        <p14:creationId xmlns:p14="http://schemas.microsoft.com/office/powerpoint/2010/main" val="255892167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C6AAD-BF4D-CDB7-AF1F-ECF4E0CB0D20}"/>
              </a:ext>
            </a:extLst>
          </p:cNvPr>
          <p:cNvSpPr>
            <a:spLocks noGrp="1"/>
          </p:cNvSpPr>
          <p:nvPr>
            <p:ph type="title"/>
          </p:nvPr>
        </p:nvSpPr>
        <p:spPr>
          <a:xfrm>
            <a:off x="1385646" y="22726"/>
            <a:ext cx="7020780" cy="550802"/>
          </a:xfrm>
        </p:spPr>
        <p:txBody>
          <a:bodyPr>
            <a:noAutofit/>
          </a:bodyPr>
          <a:lstStyle/>
          <a:p>
            <a:r>
              <a:rPr lang="en-GB" sz="3200" dirty="0">
                <a:latin typeface="Arial" panose="020B0604020202020204" pitchFamily="34" charset="0"/>
                <a:cs typeface="Arial" panose="020B0604020202020204" pitchFamily="34" charset="0"/>
              </a:rPr>
              <a:t>Important Milestone Achieved</a:t>
            </a:r>
            <a:endParaRPr lang="en-IT"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1F5CE6A-4B49-E900-100C-0A3A5B21EA66}"/>
              </a:ext>
            </a:extLst>
          </p:cNvPr>
          <p:cNvSpPr txBox="1"/>
          <p:nvPr/>
        </p:nvSpPr>
        <p:spPr>
          <a:xfrm>
            <a:off x="25695" y="1528217"/>
            <a:ext cx="3911681" cy="3208571"/>
          </a:xfrm>
          <a:prstGeom prst="rect">
            <a:avLst/>
          </a:prstGeom>
          <a:noFill/>
        </p:spPr>
        <p:txBody>
          <a:bodyPr wrap="square">
            <a:spAutoFit/>
          </a:bodyPr>
          <a:lstStyle/>
          <a:p>
            <a:pPr algn="just" defTabSz="342900" eaLnBrk="1" fontAlgn="auto" hangingPunct="1">
              <a:spcBef>
                <a:spcPts val="0"/>
              </a:spcBef>
              <a:spcAft>
                <a:spcPts val="0"/>
              </a:spcAft>
            </a:pPr>
            <a:r>
              <a:rPr lang="en-GB" sz="1350" dirty="0">
                <a:solidFill>
                  <a:prstClr val="black"/>
                </a:solidFill>
                <a:latin typeface="Calibri" panose="020F0502020204030204"/>
              </a:rPr>
              <a:t>The EuPRAXIA Consortium selected the </a:t>
            </a:r>
            <a:r>
              <a:rPr lang="en-GB" sz="1350" u="sng" dirty="0">
                <a:solidFill>
                  <a:prstClr val="black"/>
                </a:solidFill>
                <a:latin typeface="Calibri" panose="020F0502020204030204"/>
                <a:hlinkClick r:id="rId3"/>
              </a:rPr>
              <a:t>ELI Beamlines Facility</a:t>
            </a:r>
            <a:r>
              <a:rPr lang="en-GB" sz="1350" dirty="0">
                <a:solidFill>
                  <a:prstClr val="black"/>
                </a:solidFill>
                <a:latin typeface="Calibri" panose="020F0502020204030204"/>
              </a:rPr>
              <a:t> in </a:t>
            </a:r>
            <a:r>
              <a:rPr lang="en-GB" sz="1350" dirty="0" err="1">
                <a:solidFill>
                  <a:prstClr val="black"/>
                </a:solidFill>
                <a:latin typeface="Calibri" panose="020F0502020204030204"/>
              </a:rPr>
              <a:t>Dolní</a:t>
            </a:r>
            <a:r>
              <a:rPr lang="en-GB" sz="1350" dirty="0">
                <a:solidFill>
                  <a:prstClr val="black"/>
                </a:solidFill>
                <a:latin typeface="Calibri" panose="020F0502020204030204"/>
              </a:rPr>
              <a:t> </a:t>
            </a:r>
            <a:r>
              <a:rPr lang="en-GB" sz="1350" dirty="0" err="1">
                <a:solidFill>
                  <a:prstClr val="black"/>
                </a:solidFill>
                <a:latin typeface="Calibri" panose="020F0502020204030204"/>
              </a:rPr>
              <a:t>Břežany</a:t>
            </a:r>
            <a:r>
              <a:rPr lang="en-GB" sz="1350" dirty="0">
                <a:solidFill>
                  <a:prstClr val="black"/>
                </a:solidFill>
                <a:latin typeface="Calibri" panose="020F0502020204030204"/>
              </a:rPr>
              <a:t>, Czech Republic, as the site for its laser-driven plasma accelerator pillar. ELI Beamlines was selected for its infrastructure readiness, state-of-the-art laser systems, and comprehensive technical expertise. </a:t>
            </a:r>
          </a:p>
          <a:p>
            <a:pPr algn="just" defTabSz="342900" eaLnBrk="1" fontAlgn="auto" hangingPunct="1">
              <a:spcBef>
                <a:spcPts val="0"/>
              </a:spcBef>
              <a:spcAft>
                <a:spcPts val="0"/>
              </a:spcAft>
            </a:pPr>
            <a:endParaRPr lang="en-GB" sz="1350" dirty="0">
              <a:solidFill>
                <a:prstClr val="black"/>
              </a:solidFill>
              <a:latin typeface="Calibri" panose="020F0502020204030204"/>
            </a:endParaRPr>
          </a:p>
          <a:p>
            <a:pPr algn="just" defTabSz="342900" eaLnBrk="1" fontAlgn="auto" hangingPunct="1">
              <a:spcBef>
                <a:spcPts val="0"/>
              </a:spcBef>
              <a:spcAft>
                <a:spcPts val="0"/>
              </a:spcAft>
            </a:pPr>
            <a:r>
              <a:rPr lang="en-GB" sz="1350" dirty="0">
                <a:solidFill>
                  <a:prstClr val="black"/>
                </a:solidFill>
                <a:latin typeface="Calibri" panose="020F0502020204030204"/>
              </a:rPr>
              <a:t>EuPRAXIA also recognises the important roles of the other candidates for the second site, EPAC and CNR-INO. </a:t>
            </a:r>
          </a:p>
          <a:p>
            <a:pPr algn="just" defTabSz="342900" eaLnBrk="1" fontAlgn="auto" hangingPunct="1">
              <a:spcBef>
                <a:spcPts val="0"/>
              </a:spcBef>
              <a:spcAft>
                <a:spcPts val="0"/>
              </a:spcAft>
            </a:pPr>
            <a:r>
              <a:rPr lang="en-GB" sz="1350" b="1" dirty="0">
                <a:solidFill>
                  <a:prstClr val="black"/>
                </a:solidFill>
                <a:latin typeface="Calibri" panose="020F0502020204030204"/>
              </a:rPr>
              <a:t>EPAC</a:t>
            </a:r>
            <a:r>
              <a:rPr lang="en-GB" sz="1350" dirty="0">
                <a:solidFill>
                  <a:prstClr val="black"/>
                </a:solidFill>
                <a:latin typeface="Calibri" panose="020F0502020204030204"/>
              </a:rPr>
              <a:t> will contribute to EuPRAXIA as a centre for R&amp;D, focusing on advancing research towards achieving a high-quality 5 GeV electron beam. While </a:t>
            </a:r>
            <a:r>
              <a:rPr lang="en-GB" sz="1350" b="1" dirty="0">
                <a:solidFill>
                  <a:prstClr val="black"/>
                </a:solidFill>
                <a:latin typeface="Calibri" panose="020F0502020204030204"/>
              </a:rPr>
              <a:t>CNR-INO </a:t>
            </a:r>
            <a:r>
              <a:rPr lang="en-GB" sz="1350" dirty="0">
                <a:solidFill>
                  <a:prstClr val="black"/>
                </a:solidFill>
                <a:latin typeface="Calibri" panose="020F0502020204030204"/>
              </a:rPr>
              <a:t>will function as </a:t>
            </a:r>
            <a:r>
              <a:rPr lang="en-GB" sz="1350" dirty="0" err="1">
                <a:solidFill>
                  <a:prstClr val="black"/>
                </a:solidFill>
                <a:latin typeface="Calibri" panose="020F0502020204030204"/>
              </a:rPr>
              <a:t>EuPRAXIA's</a:t>
            </a:r>
            <a:r>
              <a:rPr lang="en-GB" sz="1350" dirty="0">
                <a:solidFill>
                  <a:prstClr val="black"/>
                </a:solidFill>
                <a:latin typeface="Calibri" panose="020F0502020204030204"/>
              </a:rPr>
              <a:t> National Node in Italy and laser test facility.</a:t>
            </a:r>
          </a:p>
        </p:txBody>
      </p:sp>
      <p:sp>
        <p:nvSpPr>
          <p:cNvPr id="8" name="TextBox 7">
            <a:extLst>
              <a:ext uri="{FF2B5EF4-FFF2-40B4-BE49-F238E27FC236}">
                <a16:creationId xmlns:a16="http://schemas.microsoft.com/office/drawing/2014/main" id="{6A37F5F6-84BB-4EFC-E640-EF8137F53A71}"/>
              </a:ext>
            </a:extLst>
          </p:cNvPr>
          <p:cNvSpPr txBox="1"/>
          <p:nvPr/>
        </p:nvSpPr>
        <p:spPr>
          <a:xfrm>
            <a:off x="116505" y="780395"/>
            <a:ext cx="8910990" cy="507831"/>
          </a:xfrm>
          <a:prstGeom prst="rect">
            <a:avLst/>
          </a:prstGeom>
          <a:noFill/>
        </p:spPr>
        <p:txBody>
          <a:bodyPr wrap="square">
            <a:spAutoFit/>
          </a:bodyPr>
          <a:lstStyle/>
          <a:p>
            <a:pPr algn="ctr" defTabSz="342900" eaLnBrk="1" fontAlgn="auto" hangingPunct="1">
              <a:spcBef>
                <a:spcPts val="0"/>
              </a:spcBef>
              <a:spcAft>
                <a:spcPts val="0"/>
              </a:spcAft>
            </a:pPr>
            <a:r>
              <a:rPr lang="en-GB" sz="2700" b="1" dirty="0">
                <a:solidFill>
                  <a:prstClr val="black"/>
                </a:solidFill>
                <a:highlight>
                  <a:srgbClr val="FFFF00"/>
                </a:highlight>
                <a:latin typeface="Calibri" panose="020F0502020204030204"/>
              </a:rPr>
              <a:t>EuPRAXIA selects ELI  for the Laser-Driven Accelerator Site</a:t>
            </a:r>
            <a:endParaRPr lang="en-IT" sz="2700" dirty="0">
              <a:solidFill>
                <a:prstClr val="black"/>
              </a:solidFill>
              <a:highlight>
                <a:srgbClr val="FFFF00"/>
              </a:highlight>
              <a:latin typeface="Calibri" panose="020F0502020204030204"/>
            </a:endParaRPr>
          </a:p>
        </p:txBody>
      </p:sp>
      <p:sp>
        <p:nvSpPr>
          <p:cNvPr id="14" name="TextBox 13">
            <a:extLst>
              <a:ext uri="{FF2B5EF4-FFF2-40B4-BE49-F238E27FC236}">
                <a16:creationId xmlns:a16="http://schemas.microsoft.com/office/drawing/2014/main" id="{DFD522FA-6DE0-E7E2-5EE7-9719A8579EE6}"/>
              </a:ext>
            </a:extLst>
          </p:cNvPr>
          <p:cNvSpPr txBox="1"/>
          <p:nvPr/>
        </p:nvSpPr>
        <p:spPr>
          <a:xfrm>
            <a:off x="1115616" y="1205914"/>
            <a:ext cx="8295138" cy="300082"/>
          </a:xfrm>
          <a:prstGeom prst="rect">
            <a:avLst/>
          </a:prstGeom>
          <a:noFill/>
        </p:spPr>
        <p:txBody>
          <a:bodyPr wrap="square">
            <a:spAutoFit/>
          </a:bodyPr>
          <a:lstStyle/>
          <a:p>
            <a:pPr defTabSz="342900" eaLnBrk="1" fontAlgn="auto" hangingPunct="1">
              <a:spcBef>
                <a:spcPts val="0"/>
              </a:spcBef>
              <a:spcAft>
                <a:spcPts val="0"/>
              </a:spcAft>
            </a:pPr>
            <a:r>
              <a:rPr lang="en-IT" sz="1350" dirty="0">
                <a:solidFill>
                  <a:prstClr val="black"/>
                </a:solidFill>
                <a:latin typeface="Calibri" panose="020F0502020204030204"/>
              </a:rPr>
              <a:t>https://www.eupraxia-facility.org/post/eupraxia-selects-eli-for-second-laser-driven-accelerator-site</a:t>
            </a:r>
          </a:p>
        </p:txBody>
      </p:sp>
      <p:pic>
        <p:nvPicPr>
          <p:cNvPr id="17" name="Content Placeholder 5" descr="A map of europe with different colored circles&#10;&#10;AI-generated content may be incorrect.">
            <a:extLst>
              <a:ext uri="{FF2B5EF4-FFF2-40B4-BE49-F238E27FC236}">
                <a16:creationId xmlns:a16="http://schemas.microsoft.com/office/drawing/2014/main" id="{28605D76-C68C-C252-E895-607B14FECD3E}"/>
              </a:ext>
            </a:extLst>
          </p:cNvPr>
          <p:cNvPicPr>
            <a:picLocks noGrp="1" noChangeAspect="1"/>
          </p:cNvPicPr>
          <p:nvPr>
            <p:ph idx="1"/>
          </p:nvPr>
        </p:nvPicPr>
        <p:blipFill>
          <a:blip r:embed="rId4"/>
          <a:stretch>
            <a:fillRect/>
          </a:stretch>
        </p:blipFill>
        <p:spPr>
          <a:xfrm>
            <a:off x="3962026" y="1637550"/>
            <a:ext cx="5036696" cy="2966822"/>
          </a:xfrm>
        </p:spPr>
      </p:pic>
      <p:sp>
        <p:nvSpPr>
          <p:cNvPr id="2" name="TextBox 1">
            <a:extLst>
              <a:ext uri="{FF2B5EF4-FFF2-40B4-BE49-F238E27FC236}">
                <a16:creationId xmlns:a16="http://schemas.microsoft.com/office/drawing/2014/main" id="{1E740E22-47F9-E889-A1E2-21CE0B9ACD58}"/>
              </a:ext>
            </a:extLst>
          </p:cNvPr>
          <p:cNvSpPr txBox="1"/>
          <p:nvPr/>
        </p:nvSpPr>
        <p:spPr>
          <a:xfrm>
            <a:off x="4257181" y="4350456"/>
            <a:ext cx="4992216" cy="253916"/>
          </a:xfrm>
          <a:prstGeom prst="rect">
            <a:avLst/>
          </a:prstGeom>
          <a:noFill/>
        </p:spPr>
        <p:txBody>
          <a:bodyPr wrap="square" rtlCol="0">
            <a:spAutoFit/>
          </a:bodyPr>
          <a:lstStyle/>
          <a:p>
            <a:pPr algn="ctr"/>
            <a:r>
              <a:rPr lang="en-GB" sz="1050" b="1" dirty="0">
                <a:highlight>
                  <a:srgbClr val="FFFF00"/>
                </a:highlight>
              </a:rPr>
              <a:t>Needs robust, repetitive and stable operation of intense laser drivers</a:t>
            </a:r>
          </a:p>
        </p:txBody>
      </p:sp>
      <p:sp>
        <p:nvSpPr>
          <p:cNvPr id="4" name="TextBox 3">
            <a:extLst>
              <a:ext uri="{FF2B5EF4-FFF2-40B4-BE49-F238E27FC236}">
                <a16:creationId xmlns:a16="http://schemas.microsoft.com/office/drawing/2014/main" id="{512E4759-019F-95C4-983C-3C23D1D95BF8}"/>
              </a:ext>
            </a:extLst>
          </p:cNvPr>
          <p:cNvSpPr txBox="1"/>
          <p:nvPr/>
        </p:nvSpPr>
        <p:spPr>
          <a:xfrm>
            <a:off x="2299290" y="4934481"/>
            <a:ext cx="4545420" cy="200055"/>
          </a:xfrm>
          <a:prstGeom prst="rect">
            <a:avLst/>
          </a:prstGeom>
          <a:noFill/>
        </p:spPr>
        <p:txBody>
          <a:bodyPr wrap="square" rtlCol="0">
            <a:spAutoFit/>
          </a:bodyPr>
          <a:lstStyle/>
          <a:p>
            <a:pPr algn="ctr"/>
            <a:r>
              <a:rPr lang="en-IT" sz="700" b="0" dirty="0">
                <a:solidFill>
                  <a:schemeClr val="tx1">
                    <a:lumMod val="75000"/>
                    <a:lumOff val="25000"/>
                  </a:schemeClr>
                </a:solidFill>
              </a:rPr>
              <a:t>Leonida A. Gizzi  |  LPAW2025, </a:t>
            </a:r>
            <a:r>
              <a:rPr lang="en-GB" sz="700" b="0" dirty="0">
                <a:solidFill>
                  <a:schemeClr val="tx1">
                    <a:lumMod val="75000"/>
                    <a:lumOff val="25000"/>
                  </a:schemeClr>
                </a:solidFill>
              </a:rPr>
              <a:t>18</a:t>
            </a:r>
            <a:r>
              <a:rPr lang="en-GB" sz="700" dirty="0"/>
              <a:t> Apr 2025, Ischia (Napoli, Italy) </a:t>
            </a:r>
            <a:r>
              <a:rPr lang="en-IT" sz="700" b="0" dirty="0">
                <a:solidFill>
                  <a:schemeClr val="tx1">
                    <a:lumMod val="75000"/>
                    <a:lumOff val="25000"/>
                  </a:schemeClr>
                </a:solidFill>
              </a:rPr>
              <a:t>| </a:t>
            </a:r>
            <a:r>
              <a:rPr lang="en-GB" sz="700" b="0" dirty="0"/>
              <a:t> </a:t>
            </a:r>
            <a:r>
              <a:rPr lang="en-IT" sz="700" b="0" dirty="0">
                <a:solidFill>
                  <a:schemeClr val="tx1">
                    <a:lumMod val="75000"/>
                    <a:lumOff val="25000"/>
                  </a:schemeClr>
                </a:solidFill>
                <a:hlinkClick r:id="rId5"/>
              </a:rPr>
              <a:t>la.gizzi@ino.cnr.it</a:t>
            </a:r>
            <a:r>
              <a:rPr lang="en-IT" sz="700" b="0" dirty="0">
                <a:solidFill>
                  <a:schemeClr val="tx1">
                    <a:lumMod val="75000"/>
                    <a:lumOff val="25000"/>
                  </a:schemeClr>
                </a:solidFill>
              </a:rPr>
              <a:t>  |  </a:t>
            </a:r>
            <a:r>
              <a:rPr lang="en-IT" sz="700" b="0" dirty="0">
                <a:solidFill>
                  <a:schemeClr val="accent1">
                    <a:lumMod val="75000"/>
                  </a:schemeClr>
                </a:solidFill>
                <a:hlinkClick r:id="rId6"/>
              </a:rPr>
              <a:t>http://ilil.ino.it</a:t>
            </a:r>
            <a:endParaRPr lang="en-IT" sz="700" b="0" dirty="0">
              <a:solidFill>
                <a:schemeClr val="accent1">
                  <a:lumMod val="75000"/>
                </a:schemeClr>
              </a:solidFill>
            </a:endParaRPr>
          </a:p>
        </p:txBody>
      </p:sp>
    </p:spTree>
    <p:extLst>
      <p:ext uri="{BB962C8B-B14F-4D97-AF65-F5344CB8AC3E}">
        <p14:creationId xmlns:p14="http://schemas.microsoft.com/office/powerpoint/2010/main" val="1931805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bwMode="auto">
          <a:xfrm>
            <a:off x="2025147" y="1"/>
            <a:ext cx="5067211" cy="34601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62500" lnSpcReduction="20000"/>
          </a:bodyPr>
          <a:lstStyle>
            <a:lvl1pPr algn="r" rtl="0" eaLnBrk="0" fontAlgn="base" hangingPunct="0">
              <a:spcBef>
                <a:spcPct val="0"/>
              </a:spcBef>
              <a:spcAft>
                <a:spcPct val="0"/>
              </a:spcAft>
              <a:defRPr sz="3200" kern="1200" cap="all">
                <a:solidFill>
                  <a:srgbClr val="AA060A"/>
                </a:solidFill>
                <a:latin typeface="Times New Roman"/>
                <a:ea typeface="+mj-ea"/>
                <a:cs typeface="Times New Roman"/>
              </a:defRPr>
            </a:lvl1pPr>
            <a:lvl2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2pPr>
            <a:lvl3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3pPr>
            <a:lvl4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4pPr>
            <a:lvl5pPr algn="r" rtl="0" eaLnBrk="0" fontAlgn="base" hangingPunct="0">
              <a:spcBef>
                <a:spcPct val="0"/>
              </a:spcBef>
              <a:spcAft>
                <a:spcPct val="0"/>
              </a:spcAft>
              <a:defRPr sz="3200">
                <a:solidFill>
                  <a:srgbClr val="AA060A"/>
                </a:solidFill>
                <a:latin typeface="Times New Roman" charset="0"/>
                <a:ea typeface="ＭＳ Ｐゴシック" pitchFamily="-110" charset="-128"/>
                <a:cs typeface="Times New Roman" charset="0"/>
              </a:defRPr>
            </a:lvl5pPr>
            <a:lvl6pPr marL="457200" algn="ctr" rtl="0" fontAlgn="base">
              <a:spcBef>
                <a:spcPct val="0"/>
              </a:spcBef>
              <a:spcAft>
                <a:spcPct val="0"/>
              </a:spcAft>
              <a:defRPr sz="4400">
                <a:solidFill>
                  <a:schemeClr val="tx1"/>
                </a:solidFill>
                <a:latin typeface="Consolas" pitchFamily="49" charset="0"/>
              </a:defRPr>
            </a:lvl6pPr>
            <a:lvl7pPr marL="914400" algn="ctr" rtl="0" fontAlgn="base">
              <a:spcBef>
                <a:spcPct val="0"/>
              </a:spcBef>
              <a:spcAft>
                <a:spcPct val="0"/>
              </a:spcAft>
              <a:defRPr sz="4400">
                <a:solidFill>
                  <a:schemeClr val="tx1"/>
                </a:solidFill>
                <a:latin typeface="Consolas" pitchFamily="49" charset="0"/>
              </a:defRPr>
            </a:lvl7pPr>
            <a:lvl8pPr marL="1371600" algn="ctr" rtl="0" fontAlgn="base">
              <a:spcBef>
                <a:spcPct val="0"/>
              </a:spcBef>
              <a:spcAft>
                <a:spcPct val="0"/>
              </a:spcAft>
              <a:defRPr sz="4400">
                <a:solidFill>
                  <a:schemeClr val="tx1"/>
                </a:solidFill>
                <a:latin typeface="Consolas" pitchFamily="49" charset="0"/>
              </a:defRPr>
            </a:lvl8pPr>
            <a:lvl9pPr marL="1828800" algn="ctr" rtl="0" fontAlgn="base">
              <a:spcBef>
                <a:spcPct val="0"/>
              </a:spcBef>
              <a:spcAft>
                <a:spcPct val="0"/>
              </a:spcAft>
              <a:defRPr sz="4400">
                <a:solidFill>
                  <a:schemeClr val="tx1"/>
                </a:solidFill>
                <a:latin typeface="Consolas" pitchFamily="49" charset="0"/>
              </a:defRPr>
            </a:lvl9pPr>
          </a:lstStyle>
          <a:p>
            <a:pPr defTabSz="342892"/>
            <a:endParaRPr lang="it-IT" sz="3300" b="1" dirty="0">
              <a:latin typeface="Century Gothic"/>
              <a:ea typeface="ＭＳ Ｐゴシック"/>
              <a:cs typeface="Century Gothic"/>
            </a:endParaRPr>
          </a:p>
        </p:txBody>
      </p:sp>
      <p:sp>
        <p:nvSpPr>
          <p:cNvPr id="8" name="Titolo 7"/>
          <p:cNvSpPr>
            <a:spLocks noGrp="1"/>
          </p:cNvSpPr>
          <p:nvPr>
            <p:ph type="ctrTitle"/>
          </p:nvPr>
        </p:nvSpPr>
        <p:spPr>
          <a:xfrm>
            <a:off x="1074944" y="82535"/>
            <a:ext cx="7632352" cy="428183"/>
          </a:xfrm>
        </p:spPr>
        <p:txBody>
          <a:bodyPr>
            <a:noAutofit/>
          </a:bodyPr>
          <a:lstStyle/>
          <a:p>
            <a:pPr algn="ctr" rtl="0" eaLnBrk="1" latinLnBrk="0" hangingPunct="1"/>
            <a:r>
              <a:rPr lang="it-IT" sz="1800" b="1" dirty="0">
                <a:solidFill>
                  <a:srgbClr val="215968"/>
                </a:solidFill>
                <a:latin typeface="Montserrat" pitchFamily="2" charset="77"/>
                <a:ea typeface="ＭＳ Ｐゴシック"/>
                <a:cs typeface="Arial"/>
              </a:rPr>
              <a:t>A </a:t>
            </a:r>
            <a:r>
              <a:rPr lang="it-IT" sz="1800" b="1" dirty="0" err="1">
                <a:solidFill>
                  <a:srgbClr val="215968"/>
                </a:solidFill>
                <a:latin typeface="Montserrat" pitchFamily="2" charset="77"/>
                <a:ea typeface="ＭＳ Ｐゴシック"/>
                <a:cs typeface="Arial"/>
              </a:rPr>
              <a:t>societal</a:t>
            </a:r>
            <a:r>
              <a:rPr lang="it-IT" sz="1800" b="1" dirty="0">
                <a:solidFill>
                  <a:srgbClr val="215968"/>
                </a:solidFill>
                <a:latin typeface="Montserrat" pitchFamily="2" charset="77"/>
                <a:ea typeface="ＭＳ Ｐゴシック"/>
                <a:cs typeface="Arial"/>
              </a:rPr>
              <a:t> </a:t>
            </a:r>
            <a:r>
              <a:rPr lang="it-IT" sz="1800" b="1" dirty="0" err="1">
                <a:solidFill>
                  <a:srgbClr val="215968"/>
                </a:solidFill>
                <a:latin typeface="Montserrat" pitchFamily="2" charset="77"/>
                <a:ea typeface="ＭＳ Ｐゴシック"/>
                <a:cs typeface="Arial"/>
              </a:rPr>
              <a:t>application</a:t>
            </a:r>
            <a:r>
              <a:rPr lang="it-IT" sz="1800" b="1" dirty="0">
                <a:solidFill>
                  <a:srgbClr val="215968"/>
                </a:solidFill>
                <a:latin typeface="Montserrat" pitchFamily="2" charset="77"/>
                <a:ea typeface="ＭＳ Ｐゴシック"/>
                <a:cs typeface="Arial"/>
              </a:rPr>
              <a:t>: </a:t>
            </a:r>
            <a:r>
              <a:rPr lang="it-IT" sz="1800" b="1" dirty="0" err="1">
                <a:solidFill>
                  <a:srgbClr val="215968"/>
                </a:solidFill>
                <a:latin typeface="Montserrat" pitchFamily="2" charset="77"/>
                <a:ea typeface="ＭＳ Ｐゴシック"/>
                <a:cs typeface="Arial"/>
              </a:rPr>
              <a:t>medical</a:t>
            </a:r>
            <a:r>
              <a:rPr lang="it-IT" sz="1800" b="1" dirty="0">
                <a:solidFill>
                  <a:srgbClr val="215968"/>
                </a:solidFill>
                <a:latin typeface="Montserrat" pitchFamily="2" charset="77"/>
                <a:ea typeface="ＭＳ Ｐゴシック"/>
                <a:cs typeface="Arial"/>
              </a:rPr>
              <a:t> </a:t>
            </a:r>
            <a:r>
              <a:rPr lang="it-IT" sz="1800" b="1" dirty="0" err="1">
                <a:solidFill>
                  <a:srgbClr val="215968"/>
                </a:solidFill>
                <a:latin typeface="Montserrat" pitchFamily="2" charset="77"/>
                <a:ea typeface="ＭＳ Ｐゴシック"/>
                <a:cs typeface="Arial"/>
              </a:rPr>
              <a:t>accelerators</a:t>
            </a:r>
            <a:r>
              <a:rPr lang="it-IT" sz="1800" b="1" dirty="0">
                <a:solidFill>
                  <a:srgbClr val="215968"/>
                </a:solidFill>
                <a:latin typeface="Montserrat" pitchFamily="2" charset="77"/>
                <a:ea typeface="ＭＳ Ｐゴシック"/>
                <a:cs typeface="Arial"/>
              </a:rPr>
              <a:t> for </a:t>
            </a:r>
            <a:r>
              <a:rPr lang="it-IT" sz="1800" b="1" dirty="0" err="1">
                <a:solidFill>
                  <a:srgbClr val="215968"/>
                </a:solidFill>
                <a:latin typeface="Montserrat" pitchFamily="2" charset="77"/>
                <a:ea typeface="ＭＳ Ｐゴシック"/>
                <a:cs typeface="Arial"/>
              </a:rPr>
              <a:t>radiotherapy</a:t>
            </a:r>
            <a:endParaRPr lang="it-IT" sz="1800" b="1" dirty="0">
              <a:solidFill>
                <a:srgbClr val="215968"/>
              </a:solidFill>
              <a:latin typeface="Montserrat" pitchFamily="2" charset="77"/>
              <a:cs typeface="Arial"/>
            </a:endParaRPr>
          </a:p>
        </p:txBody>
      </p:sp>
      <p:pic>
        <p:nvPicPr>
          <p:cNvPr id="9" name="Picture 8">
            <a:extLst>
              <a:ext uri="{FF2B5EF4-FFF2-40B4-BE49-F238E27FC236}">
                <a16:creationId xmlns:a16="http://schemas.microsoft.com/office/drawing/2014/main" id="{E1FFF5AF-5074-652C-9B75-1638EA28F591}"/>
              </a:ext>
            </a:extLst>
          </p:cNvPr>
          <p:cNvPicPr>
            <a:picLocks noChangeAspect="1"/>
          </p:cNvPicPr>
          <p:nvPr/>
        </p:nvPicPr>
        <p:blipFill>
          <a:blip r:embed="rId3"/>
          <a:stretch>
            <a:fillRect/>
          </a:stretch>
        </p:blipFill>
        <p:spPr>
          <a:xfrm>
            <a:off x="721373" y="822750"/>
            <a:ext cx="6613980" cy="3518729"/>
          </a:xfrm>
          <a:prstGeom prst="rect">
            <a:avLst/>
          </a:prstGeom>
        </p:spPr>
      </p:pic>
      <p:sp>
        <p:nvSpPr>
          <p:cNvPr id="13" name="TextBox 12">
            <a:extLst>
              <a:ext uri="{FF2B5EF4-FFF2-40B4-BE49-F238E27FC236}">
                <a16:creationId xmlns:a16="http://schemas.microsoft.com/office/drawing/2014/main" id="{796567A2-00EB-D52C-2861-386E4BCA73D2}"/>
              </a:ext>
            </a:extLst>
          </p:cNvPr>
          <p:cNvSpPr txBox="1"/>
          <p:nvPr/>
        </p:nvSpPr>
        <p:spPr>
          <a:xfrm>
            <a:off x="234954" y="497250"/>
            <a:ext cx="8687058" cy="369332"/>
          </a:xfrm>
          <a:prstGeom prst="rect">
            <a:avLst/>
          </a:prstGeom>
          <a:noFill/>
        </p:spPr>
        <p:txBody>
          <a:bodyPr wrap="none" rtlCol="0">
            <a:spAutoFit/>
          </a:bodyPr>
          <a:lstStyle/>
          <a:p>
            <a:r>
              <a:rPr lang="en-GB" dirty="0"/>
              <a:t>Strong momentum for </a:t>
            </a:r>
            <a:r>
              <a:rPr lang="en-GB" u="sng" dirty="0"/>
              <a:t>V</a:t>
            </a:r>
            <a:r>
              <a:rPr lang="en-GB" dirty="0"/>
              <a:t>ery </a:t>
            </a:r>
            <a:r>
              <a:rPr lang="en-GB" u="sng" dirty="0"/>
              <a:t>H</a:t>
            </a:r>
            <a:r>
              <a:rPr lang="en-GB" dirty="0"/>
              <a:t>igh </a:t>
            </a:r>
            <a:r>
              <a:rPr lang="en-GB" u="sng" dirty="0"/>
              <a:t>E</a:t>
            </a:r>
            <a:r>
              <a:rPr lang="en-GB" dirty="0"/>
              <a:t>nergy </a:t>
            </a:r>
            <a:r>
              <a:rPr lang="en-GB" u="sng" dirty="0"/>
              <a:t>E</a:t>
            </a:r>
            <a:r>
              <a:rPr lang="en-GB" dirty="0"/>
              <a:t>lectrons (VHEE) accelerator development</a:t>
            </a:r>
          </a:p>
        </p:txBody>
      </p:sp>
      <p:sp>
        <p:nvSpPr>
          <p:cNvPr id="14" name="TextBox 13">
            <a:extLst>
              <a:ext uri="{FF2B5EF4-FFF2-40B4-BE49-F238E27FC236}">
                <a16:creationId xmlns:a16="http://schemas.microsoft.com/office/drawing/2014/main" id="{8EDBBEBC-230A-9305-DB65-462DB703FCFE}"/>
              </a:ext>
            </a:extLst>
          </p:cNvPr>
          <p:cNvSpPr txBox="1"/>
          <p:nvPr/>
        </p:nvSpPr>
        <p:spPr>
          <a:xfrm>
            <a:off x="211311" y="4412255"/>
            <a:ext cx="8819052" cy="461665"/>
          </a:xfrm>
          <a:prstGeom prst="rect">
            <a:avLst/>
          </a:prstGeom>
          <a:solidFill>
            <a:schemeClr val="accent4">
              <a:lumMod val="60000"/>
              <a:lumOff val="40000"/>
            </a:schemeClr>
          </a:solidFill>
          <a:ln>
            <a:solidFill>
              <a:schemeClr val="accent1"/>
            </a:solidFill>
          </a:ln>
        </p:spPr>
        <p:txBody>
          <a:bodyPr wrap="square" rtlCol="0">
            <a:spAutoFit/>
          </a:bodyPr>
          <a:lstStyle/>
          <a:p>
            <a:pPr algn="ctr"/>
            <a:r>
              <a:rPr lang="en-GB" sz="1200" b="1" dirty="0"/>
              <a:t>Needs high average power, high repetition rate lasers to meet FLASH-RT specifications: with current VHEE-LPA performance, 100Hz-1kHz, &lt;50 TW, 100 W to 1 kW optical</a:t>
            </a:r>
          </a:p>
        </p:txBody>
      </p:sp>
      <p:sp>
        <p:nvSpPr>
          <p:cNvPr id="2" name="TextBox 1">
            <a:extLst>
              <a:ext uri="{FF2B5EF4-FFF2-40B4-BE49-F238E27FC236}">
                <a16:creationId xmlns:a16="http://schemas.microsoft.com/office/drawing/2014/main" id="{971DDD78-4AFC-9960-5910-108554391B15}"/>
              </a:ext>
            </a:extLst>
          </p:cNvPr>
          <p:cNvSpPr txBox="1"/>
          <p:nvPr/>
        </p:nvSpPr>
        <p:spPr>
          <a:xfrm>
            <a:off x="7183215" y="2248584"/>
            <a:ext cx="1847148" cy="846386"/>
          </a:xfrm>
          <a:prstGeom prst="rect">
            <a:avLst/>
          </a:prstGeom>
          <a:noFill/>
          <a:ln>
            <a:solidFill>
              <a:schemeClr val="tx1"/>
            </a:solidFill>
          </a:ln>
        </p:spPr>
        <p:txBody>
          <a:bodyPr wrap="square" rtlCol="0">
            <a:spAutoFit/>
          </a:bodyPr>
          <a:lstStyle/>
          <a:p>
            <a:r>
              <a:rPr lang="en-GB" sz="700" dirty="0" err="1"/>
              <a:t>Panaino</a:t>
            </a:r>
            <a:r>
              <a:rPr lang="en-GB" sz="700" dirty="0"/>
              <a:t>, C.M.V.; </a:t>
            </a:r>
            <a:r>
              <a:rPr lang="en-GB" sz="700" dirty="0" err="1"/>
              <a:t>Piccinini</a:t>
            </a:r>
            <a:r>
              <a:rPr lang="en-GB" sz="700" dirty="0"/>
              <a:t>, S.; </a:t>
            </a:r>
            <a:r>
              <a:rPr lang="en-GB" sz="700" dirty="0" err="1"/>
              <a:t>Andreassi</a:t>
            </a:r>
            <a:r>
              <a:rPr lang="en-GB" sz="700" dirty="0"/>
              <a:t>, M.G.; Bandini, G.; </a:t>
            </a:r>
            <a:r>
              <a:rPr lang="en-GB" sz="700" dirty="0" err="1"/>
              <a:t>Borghini</a:t>
            </a:r>
            <a:r>
              <a:rPr lang="en-GB" sz="700" dirty="0"/>
              <a:t>, A.; Borgia, M.; Di </a:t>
            </a:r>
            <a:r>
              <a:rPr lang="en-GB" sz="700" dirty="0" err="1"/>
              <a:t>Naro</a:t>
            </a:r>
            <a:r>
              <a:rPr lang="en-GB" sz="700" dirty="0"/>
              <a:t>, A.; </a:t>
            </a:r>
            <a:r>
              <a:rPr lang="en-GB" sz="700" dirty="0" err="1"/>
              <a:t>Labate</a:t>
            </a:r>
            <a:r>
              <a:rPr lang="en-GB" sz="700" dirty="0"/>
              <a:t>, L.U.; </a:t>
            </a:r>
            <a:r>
              <a:rPr lang="en-GB" sz="700" dirty="0" err="1"/>
              <a:t>Maggiulli</a:t>
            </a:r>
            <a:r>
              <a:rPr lang="en-GB" sz="700" dirty="0"/>
              <a:t>, E.; </a:t>
            </a:r>
            <a:r>
              <a:rPr lang="en-GB" sz="700" dirty="0" err="1"/>
              <a:t>Portaluri</a:t>
            </a:r>
            <a:r>
              <a:rPr lang="en-GB" sz="700" dirty="0"/>
              <a:t>, M.G.A.; et al. Very High-Energy Electron Therapy Toward Clinical Implementation. </a:t>
            </a:r>
            <a:r>
              <a:rPr lang="en-GB" sz="700" i="1" dirty="0"/>
              <a:t>Cancers</a:t>
            </a:r>
            <a:r>
              <a:rPr lang="en-GB" sz="700" dirty="0"/>
              <a:t> </a:t>
            </a:r>
            <a:r>
              <a:rPr lang="en-GB" sz="700" b="1" dirty="0"/>
              <a:t>2025</a:t>
            </a:r>
            <a:r>
              <a:rPr lang="en-GB" sz="700" dirty="0"/>
              <a:t>, </a:t>
            </a:r>
            <a:r>
              <a:rPr lang="en-GB" sz="700" i="1" dirty="0"/>
              <a:t>17</a:t>
            </a:r>
            <a:r>
              <a:rPr lang="en-GB" sz="700" dirty="0"/>
              <a:t>, 181. https://</a:t>
            </a:r>
            <a:r>
              <a:rPr lang="en-GB" sz="700" dirty="0" err="1"/>
              <a:t>doi.org</a:t>
            </a:r>
            <a:r>
              <a:rPr lang="en-GB" sz="700" dirty="0"/>
              <a:t>/10.3390/cancers17020181 </a:t>
            </a:r>
          </a:p>
        </p:txBody>
      </p:sp>
      <p:sp>
        <p:nvSpPr>
          <p:cNvPr id="3" name="TextBox 2">
            <a:extLst>
              <a:ext uri="{FF2B5EF4-FFF2-40B4-BE49-F238E27FC236}">
                <a16:creationId xmlns:a16="http://schemas.microsoft.com/office/drawing/2014/main" id="{6539E3DF-2237-CE9F-8A76-539EEE349C5C}"/>
              </a:ext>
            </a:extLst>
          </p:cNvPr>
          <p:cNvSpPr txBox="1"/>
          <p:nvPr/>
        </p:nvSpPr>
        <p:spPr>
          <a:xfrm>
            <a:off x="7222565" y="1946975"/>
            <a:ext cx="1819729" cy="307777"/>
          </a:xfrm>
          <a:prstGeom prst="rect">
            <a:avLst/>
          </a:prstGeom>
          <a:noFill/>
        </p:spPr>
        <p:txBody>
          <a:bodyPr wrap="none" rtlCol="0">
            <a:spAutoFit/>
          </a:bodyPr>
          <a:lstStyle/>
          <a:p>
            <a:r>
              <a:rPr lang="en-GB" sz="1400" b="1" dirty="0"/>
              <a:t>VHEE review paper</a:t>
            </a:r>
          </a:p>
        </p:txBody>
      </p:sp>
    </p:spTree>
    <p:extLst>
      <p:ext uri="{BB962C8B-B14F-4D97-AF65-F5344CB8AC3E}">
        <p14:creationId xmlns:p14="http://schemas.microsoft.com/office/powerpoint/2010/main" val="113541274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2050" y="67256"/>
            <a:ext cx="7174316" cy="380292"/>
          </a:xfrm>
        </p:spPr>
        <p:txBody>
          <a:bodyPr>
            <a:normAutofit fontScale="90000"/>
          </a:bodyPr>
          <a:lstStyle/>
          <a:p>
            <a:r>
              <a:rPr lang="en-GB" b="1" dirty="0">
                <a:solidFill>
                  <a:srgbClr val="215968"/>
                </a:solidFill>
                <a:latin typeface="Montserrat" pitchFamily="2" charset="77"/>
                <a:ea typeface="Arial" charset="0"/>
                <a:cs typeface="Arial" charset="0"/>
              </a:rPr>
              <a:t>High intensity lasers: evolution</a:t>
            </a:r>
          </a:p>
        </p:txBody>
      </p:sp>
      <p:sp>
        <p:nvSpPr>
          <p:cNvPr id="2" name="TextBox 1"/>
          <p:cNvSpPr txBox="1"/>
          <p:nvPr/>
        </p:nvSpPr>
        <p:spPr>
          <a:xfrm>
            <a:off x="1275331" y="392041"/>
            <a:ext cx="6007754" cy="323165"/>
          </a:xfrm>
          <a:prstGeom prst="rect">
            <a:avLst/>
          </a:prstGeom>
          <a:noFill/>
        </p:spPr>
        <p:txBody>
          <a:bodyPr wrap="square" rtlCol="0">
            <a:spAutoFit/>
          </a:bodyPr>
          <a:lstStyle/>
          <a:p>
            <a:pPr algn="ctr"/>
            <a:r>
              <a:rPr lang="en-US" sz="1500" dirty="0">
                <a:latin typeface="Arial" charset="0"/>
                <a:ea typeface="Arial" charset="0"/>
                <a:cs typeface="Arial" charset="0"/>
              </a:rPr>
              <a:t>Major breakthrough following Chirped Pulse Amplification </a:t>
            </a:r>
          </a:p>
        </p:txBody>
      </p:sp>
      <p:pic>
        <p:nvPicPr>
          <p:cNvPr id="29" name="Immagine 2" descr="Laser_History.jpg"/>
          <p:cNvPicPr>
            <a:picLocks noChangeAspect="1"/>
          </p:cNvPicPr>
          <p:nvPr/>
        </p:nvPicPr>
        <p:blipFill rotWithShape="1">
          <a:blip r:embed="rId3">
            <a:extLst>
              <a:ext uri="{28A0092B-C50C-407E-A947-70E740481C1C}">
                <a14:useLocalDpi xmlns:a14="http://schemas.microsoft.com/office/drawing/2010/main" val="0"/>
              </a:ext>
            </a:extLst>
          </a:blip>
          <a:srcRect l="21508" t="10119" r="26272"/>
          <a:stretch/>
        </p:blipFill>
        <p:spPr>
          <a:xfrm>
            <a:off x="3743400" y="702506"/>
            <a:ext cx="4360109" cy="3738488"/>
          </a:xfrm>
          <a:prstGeom prst="rect">
            <a:avLst/>
          </a:prstGeom>
        </p:spPr>
      </p:pic>
      <p:sp>
        <p:nvSpPr>
          <p:cNvPr id="9" name="CasellaDiTesto 8"/>
          <p:cNvSpPr txBox="1"/>
          <p:nvPr/>
        </p:nvSpPr>
        <p:spPr>
          <a:xfrm>
            <a:off x="2123095" y="4911603"/>
            <a:ext cx="184731" cy="369332"/>
          </a:xfrm>
          <a:prstGeom prst="rect">
            <a:avLst/>
          </a:prstGeom>
          <a:noFill/>
        </p:spPr>
        <p:txBody>
          <a:bodyPr wrap="none" rtlCol="0">
            <a:spAutoFit/>
          </a:bodyPr>
          <a:lstStyle/>
          <a:p>
            <a:pPr defTabSz="342900"/>
            <a:endParaRPr lang="it-IT" dirty="0">
              <a:solidFill>
                <a:prstClr val="black"/>
              </a:solidFill>
              <a:latin typeface="Century Gothic" charset="0"/>
              <a:ea typeface="ＭＳ Ｐゴシック" charset="0"/>
              <a:cs typeface="ＭＳ Ｐゴシック" charset="0"/>
            </a:endParaRPr>
          </a:p>
        </p:txBody>
      </p:sp>
      <p:sp>
        <p:nvSpPr>
          <p:cNvPr id="3" name="Rettangolo 2"/>
          <p:cNvSpPr/>
          <p:nvPr/>
        </p:nvSpPr>
        <p:spPr>
          <a:xfrm>
            <a:off x="0" y="4236420"/>
            <a:ext cx="7002232" cy="907941"/>
          </a:xfrm>
          <a:prstGeom prst="rect">
            <a:avLst/>
          </a:prstGeom>
        </p:spPr>
        <p:txBody>
          <a:bodyPr wrap="square">
            <a:spAutoFit/>
          </a:bodyPr>
          <a:lstStyle/>
          <a:p>
            <a:r>
              <a:rPr lang="en-US" sz="750" dirty="0"/>
              <a:t>[1] D. Strickland and G. Mourou, "Compression of amplified chirped optical pulses." Optics communications 55, 447 (1985)</a:t>
            </a:r>
          </a:p>
          <a:p>
            <a:r>
              <a:rPr lang="it-IT" sz="750" dirty="0"/>
              <a:t>[2] </a:t>
            </a:r>
            <a:r>
              <a:rPr lang="it-IT" sz="750" dirty="0" err="1"/>
              <a:t>W</a:t>
            </a:r>
            <a:r>
              <a:rPr lang="it-IT" sz="750" dirty="0"/>
              <a:t>. </a:t>
            </a:r>
            <a:r>
              <a:rPr lang="it-IT" sz="750" dirty="0" err="1"/>
              <a:t>Wang</a:t>
            </a:r>
            <a:r>
              <a:rPr lang="it-IT" sz="750" dirty="0"/>
              <a:t>, </a:t>
            </a:r>
            <a:r>
              <a:rPr lang="it-IT" sz="750" dirty="0" err="1"/>
              <a:t>K.Feng</a:t>
            </a:r>
            <a:r>
              <a:rPr lang="it-IT" sz="750" dirty="0"/>
              <a:t> et al., Free-electron </a:t>
            </a:r>
            <a:r>
              <a:rPr lang="it-IT" sz="750" dirty="0" err="1"/>
              <a:t>lasing</a:t>
            </a:r>
            <a:r>
              <a:rPr lang="it-IT" sz="750" dirty="0"/>
              <a:t> </a:t>
            </a:r>
            <a:r>
              <a:rPr lang="it-IT" sz="750" dirty="0" err="1"/>
              <a:t>at</a:t>
            </a:r>
            <a:r>
              <a:rPr lang="it-IT" sz="750" dirty="0"/>
              <a:t> 27 </a:t>
            </a:r>
            <a:r>
              <a:rPr lang="it-IT" sz="750" dirty="0" err="1"/>
              <a:t>nanometres</a:t>
            </a:r>
            <a:r>
              <a:rPr lang="it-IT" sz="750" dirty="0"/>
              <a:t> </a:t>
            </a:r>
            <a:r>
              <a:rPr lang="it-IT" sz="750" dirty="0" err="1"/>
              <a:t>based</a:t>
            </a:r>
            <a:r>
              <a:rPr lang="it-IT" sz="750" dirty="0"/>
              <a:t> on a laser wakefield </a:t>
            </a:r>
            <a:r>
              <a:rPr lang="it-IT" sz="750" dirty="0" err="1"/>
              <a:t>accelerator</a:t>
            </a:r>
            <a:r>
              <a:rPr lang="it-IT" sz="750" dirty="0"/>
              <a:t>, </a:t>
            </a:r>
            <a:r>
              <a:rPr lang="is-IS" sz="750" i="1" dirty="0">
                <a:hlinkClick r:id="rId4"/>
              </a:rPr>
              <a:t>Nature</a:t>
            </a:r>
            <a:r>
              <a:rPr lang="is-IS" sz="750" dirty="0"/>
              <a:t> </a:t>
            </a:r>
            <a:r>
              <a:rPr lang="is-IS" sz="750" b="1" dirty="0"/>
              <a:t> 595</a:t>
            </a:r>
            <a:r>
              <a:rPr lang="is-IS" sz="750" dirty="0"/>
              <a:t>, 516–520 (2021)</a:t>
            </a:r>
            <a:endParaRPr lang="en-US" sz="750" dirty="0"/>
          </a:p>
          <a:p>
            <a:r>
              <a:rPr lang="it-IT" sz="750" dirty="0"/>
              <a:t>[3] L.A. Gizzi et al., A </a:t>
            </a:r>
            <a:r>
              <a:rPr lang="it-IT" sz="750" dirty="0" err="1"/>
              <a:t>viable</a:t>
            </a:r>
            <a:r>
              <a:rPr lang="it-IT" sz="750" dirty="0"/>
              <a:t> laser driver for a user plasma </a:t>
            </a:r>
            <a:r>
              <a:rPr lang="it-IT" sz="750" dirty="0" err="1"/>
              <a:t>accelerator</a:t>
            </a:r>
            <a:r>
              <a:rPr lang="it-IT" sz="750" dirty="0"/>
              <a:t>, NIM </a:t>
            </a:r>
            <a:r>
              <a:rPr lang="it-IT" sz="750" b="1" dirty="0"/>
              <a:t>A 909 </a:t>
            </a:r>
            <a:r>
              <a:rPr lang="it-IT" sz="750" dirty="0"/>
              <a:t>, 58 (2018); </a:t>
            </a:r>
            <a:r>
              <a:rPr lang="it-IT" sz="750" dirty="0">
                <a:hlinkClick r:id="rId5"/>
              </a:rPr>
              <a:t>https://doi.org/10.1063/1.4984906</a:t>
            </a:r>
            <a:endParaRPr lang="it-IT" sz="750" dirty="0"/>
          </a:p>
          <a:p>
            <a:r>
              <a:rPr lang="en-GB" sz="750" dirty="0"/>
              <a:t>[4] J. W. Yoon et al., “Realization of laser intensity over 1023 W/cm2,” Optica 8, 630-635 (2021), </a:t>
            </a:r>
            <a:r>
              <a:rPr lang="en-GB" sz="750" dirty="0">
                <a:hlinkClick r:id="rId6"/>
              </a:rPr>
              <a:t>https://doi.org/10.1364/OPTICA.420520</a:t>
            </a:r>
            <a:endParaRPr lang="en-GB" sz="750" dirty="0"/>
          </a:p>
          <a:p>
            <a:r>
              <a:rPr lang="en-GB" sz="750" dirty="0"/>
              <a:t>[5] C. Danson et al., </a:t>
            </a:r>
            <a:r>
              <a:rPr lang="en-GB" sz="700" dirty="0"/>
              <a:t>High Power Laser Science and Engineering, (2019), Vol. 7, e54, 54 pages. </a:t>
            </a:r>
            <a:r>
              <a:rPr lang="en-GB" sz="700" dirty="0">
                <a:hlinkClick r:id="rId7"/>
              </a:rPr>
              <a:t>https://doi.org/10.1017/hpl.2019.36</a:t>
            </a:r>
            <a:endParaRPr lang="en-GB" sz="700" dirty="0"/>
          </a:p>
          <a:p>
            <a:endParaRPr lang="en-GB" sz="800" dirty="0"/>
          </a:p>
          <a:p>
            <a:endParaRPr lang="en-GB" sz="750" dirty="0"/>
          </a:p>
        </p:txBody>
      </p:sp>
      <p:sp>
        <p:nvSpPr>
          <p:cNvPr id="6" name="Freccia destra 5"/>
          <p:cNvSpPr/>
          <p:nvPr/>
        </p:nvSpPr>
        <p:spPr>
          <a:xfrm>
            <a:off x="6489557" y="2405036"/>
            <a:ext cx="1376809" cy="475310"/>
          </a:xfrm>
          <a:prstGeom prst="rightArrow">
            <a:avLst/>
          </a:prstGeom>
          <a:gradFill flip="none" rotWithShape="1">
            <a:gsLst>
              <a:gs pos="0">
                <a:srgbClr val="FCE7E6"/>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675" dirty="0">
              <a:latin typeface="Arial" panose="020B0604020202020204" pitchFamily="34" charset="0"/>
            </a:endParaRPr>
          </a:p>
        </p:txBody>
      </p:sp>
      <p:sp>
        <p:nvSpPr>
          <p:cNvPr id="7" name="TextBox 6">
            <a:extLst>
              <a:ext uri="{FF2B5EF4-FFF2-40B4-BE49-F238E27FC236}">
                <a16:creationId xmlns:a16="http://schemas.microsoft.com/office/drawing/2014/main" id="{F0302B72-385A-ED0E-3196-EEF83BF2C11F}"/>
              </a:ext>
            </a:extLst>
          </p:cNvPr>
          <p:cNvSpPr txBox="1"/>
          <p:nvPr/>
        </p:nvSpPr>
        <p:spPr>
          <a:xfrm>
            <a:off x="7937075" y="1684458"/>
            <a:ext cx="1093443" cy="646331"/>
          </a:xfrm>
          <a:prstGeom prst="rect">
            <a:avLst/>
          </a:prstGeom>
          <a:noFill/>
        </p:spPr>
        <p:txBody>
          <a:bodyPr wrap="square" rtlCol="0">
            <a:spAutoFit/>
          </a:bodyPr>
          <a:lstStyle/>
          <a:p>
            <a:r>
              <a:rPr lang="en-IT" sz="900" dirty="0"/>
              <a:t>1E23 W/cm2</a:t>
            </a:r>
          </a:p>
          <a:p>
            <a:r>
              <a:rPr lang="en-IT" sz="900" dirty="0"/>
              <a:t>Current highest intensity in the lab [4]</a:t>
            </a:r>
          </a:p>
        </p:txBody>
      </p:sp>
      <p:cxnSp>
        <p:nvCxnSpPr>
          <p:cNvPr id="12" name="Straight Arrow Connector 11">
            <a:extLst>
              <a:ext uri="{FF2B5EF4-FFF2-40B4-BE49-F238E27FC236}">
                <a16:creationId xmlns:a16="http://schemas.microsoft.com/office/drawing/2014/main" id="{A19E4798-CF19-6E84-0E19-964B7943A36D}"/>
              </a:ext>
            </a:extLst>
          </p:cNvPr>
          <p:cNvCxnSpPr>
            <a:cxnSpLocks/>
          </p:cNvCxnSpPr>
          <p:nvPr/>
        </p:nvCxnSpPr>
        <p:spPr>
          <a:xfrm flipH="1" flipV="1">
            <a:off x="7645513" y="1981452"/>
            <a:ext cx="321140" cy="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48AF16-A2DD-861D-4668-169C20943C87}"/>
              </a:ext>
            </a:extLst>
          </p:cNvPr>
          <p:cNvSpPr txBox="1"/>
          <p:nvPr/>
        </p:nvSpPr>
        <p:spPr>
          <a:xfrm>
            <a:off x="9037865" y="930728"/>
            <a:ext cx="184731" cy="369332"/>
          </a:xfrm>
          <a:prstGeom prst="rect">
            <a:avLst/>
          </a:prstGeom>
          <a:noFill/>
        </p:spPr>
        <p:txBody>
          <a:bodyPr wrap="none" rtlCol="0">
            <a:spAutoFit/>
          </a:bodyPr>
          <a:lstStyle/>
          <a:p>
            <a:endParaRPr lang="en-IT" dirty="0"/>
          </a:p>
        </p:txBody>
      </p:sp>
      <p:sp>
        <p:nvSpPr>
          <p:cNvPr id="14" name="TextBox 13">
            <a:extLst>
              <a:ext uri="{FF2B5EF4-FFF2-40B4-BE49-F238E27FC236}">
                <a16:creationId xmlns:a16="http://schemas.microsoft.com/office/drawing/2014/main" id="{A0FBDB3E-8177-28F4-88D7-6CDB648F8D3F}"/>
              </a:ext>
            </a:extLst>
          </p:cNvPr>
          <p:cNvSpPr txBox="1"/>
          <p:nvPr/>
        </p:nvSpPr>
        <p:spPr>
          <a:xfrm>
            <a:off x="176844" y="921541"/>
            <a:ext cx="3612982" cy="3108543"/>
          </a:xfrm>
          <a:prstGeom prst="rect">
            <a:avLst/>
          </a:prstGeom>
          <a:noFill/>
        </p:spPr>
        <p:txBody>
          <a:bodyPr wrap="square">
            <a:spAutoFit/>
          </a:bodyPr>
          <a:lstStyle/>
          <a:p>
            <a:pPr>
              <a:spcAft>
                <a:spcPts val="1200"/>
              </a:spcAft>
            </a:pPr>
            <a:r>
              <a:rPr lang="it-IT" sz="1200" dirty="0" err="1">
                <a:highlight>
                  <a:srgbClr val="FFFF00"/>
                </a:highlight>
              </a:rPr>
              <a:t>Current</a:t>
            </a:r>
            <a:r>
              <a:rPr lang="it-IT" sz="1200" dirty="0">
                <a:highlight>
                  <a:srgbClr val="FFFF00"/>
                </a:highlight>
              </a:rPr>
              <a:t> laser </a:t>
            </a:r>
            <a:r>
              <a:rPr lang="it-IT" sz="1200" dirty="0" err="1">
                <a:highlight>
                  <a:srgbClr val="FFFF00"/>
                </a:highlight>
              </a:rPr>
              <a:t>technology</a:t>
            </a:r>
            <a:r>
              <a:rPr lang="it-IT" sz="1200" dirty="0">
                <a:highlight>
                  <a:srgbClr val="FFFF00"/>
                </a:highlight>
              </a:rPr>
              <a:t> </a:t>
            </a:r>
            <a:r>
              <a:rPr lang="it-IT" sz="1200" dirty="0" err="1">
                <a:highlight>
                  <a:srgbClr val="FFFF00"/>
                </a:highlight>
              </a:rPr>
              <a:t>development</a:t>
            </a:r>
            <a:r>
              <a:rPr lang="it-IT" sz="1200" dirty="0">
                <a:highlight>
                  <a:srgbClr val="FFFF00"/>
                </a:highlight>
              </a:rPr>
              <a:t> of CPA </a:t>
            </a:r>
            <a:r>
              <a:rPr lang="it-IT" sz="1200" dirty="0" err="1">
                <a:highlight>
                  <a:srgbClr val="FFFF00"/>
                </a:highlight>
              </a:rPr>
              <a:t>lasers</a:t>
            </a:r>
            <a:r>
              <a:rPr lang="it-IT" sz="1200" dirty="0">
                <a:highlight>
                  <a:srgbClr val="FFFF00"/>
                </a:highlight>
              </a:rPr>
              <a:t> [1] </a:t>
            </a:r>
            <a:r>
              <a:rPr lang="it-IT" sz="1200" dirty="0" err="1">
                <a:highlight>
                  <a:srgbClr val="FFFF00"/>
                </a:highlight>
              </a:rPr>
              <a:t>mainly</a:t>
            </a:r>
            <a:r>
              <a:rPr lang="it-IT" sz="1200" dirty="0">
                <a:highlight>
                  <a:srgbClr val="FFFF00"/>
                </a:highlight>
              </a:rPr>
              <a:t> </a:t>
            </a:r>
            <a:r>
              <a:rPr lang="it-IT" sz="1200" dirty="0" err="1">
                <a:highlight>
                  <a:srgbClr val="FFFF00"/>
                </a:highlight>
              </a:rPr>
              <a:t>driven</a:t>
            </a:r>
            <a:r>
              <a:rPr lang="it-IT" sz="1200" dirty="0">
                <a:highlight>
                  <a:srgbClr val="FFFF00"/>
                </a:highlight>
              </a:rPr>
              <a:t> by </a:t>
            </a:r>
            <a:r>
              <a:rPr lang="it-IT" sz="1200" b="1" dirty="0" err="1">
                <a:highlight>
                  <a:srgbClr val="FFFF00"/>
                </a:highlight>
              </a:rPr>
              <a:t>extreme</a:t>
            </a:r>
            <a:r>
              <a:rPr lang="it-IT" sz="1200" b="1" dirty="0">
                <a:highlight>
                  <a:srgbClr val="FFFF00"/>
                </a:highlight>
              </a:rPr>
              <a:t> </a:t>
            </a:r>
            <a:r>
              <a:rPr lang="it-IT" sz="1200" b="1" dirty="0" err="1">
                <a:highlight>
                  <a:srgbClr val="FFFF00"/>
                </a:highlight>
              </a:rPr>
              <a:t>intensity</a:t>
            </a:r>
            <a:r>
              <a:rPr lang="it-IT" sz="1200" b="1" dirty="0">
                <a:highlight>
                  <a:srgbClr val="FFFF00"/>
                </a:highlight>
              </a:rPr>
              <a:t> </a:t>
            </a:r>
            <a:r>
              <a:rPr lang="it-IT" sz="1200" dirty="0" err="1">
                <a:highlight>
                  <a:srgbClr val="FFFF00"/>
                </a:highlight>
              </a:rPr>
              <a:t>applications</a:t>
            </a:r>
            <a:r>
              <a:rPr lang="it-IT" sz="1200" dirty="0">
                <a:highlight>
                  <a:srgbClr val="FFFF00"/>
                </a:highlight>
              </a:rPr>
              <a:t>;</a:t>
            </a:r>
          </a:p>
          <a:p>
            <a:pPr>
              <a:spcAft>
                <a:spcPts val="1200"/>
              </a:spcAft>
            </a:pPr>
            <a:r>
              <a:rPr lang="en-US" sz="1200" dirty="0"/>
              <a:t>Laser-Plasma acceleration has developed along with progress in laser performance; </a:t>
            </a:r>
          </a:p>
          <a:p>
            <a:pPr>
              <a:spcAft>
                <a:spcPts val="1200"/>
              </a:spcAft>
            </a:pPr>
            <a:r>
              <a:rPr lang="en-US" sz="1200" dirty="0"/>
              <a:t>Recent LWFA-FEL demonstrations [2,] highlights the role of laser stability and control;</a:t>
            </a:r>
            <a:endParaRPr lang="en-GB" sz="1200" dirty="0"/>
          </a:p>
          <a:p>
            <a:pPr>
              <a:spcAft>
                <a:spcPts val="1200"/>
              </a:spcAft>
            </a:pPr>
            <a:r>
              <a:rPr lang="en-GB" sz="1200" b="1" dirty="0"/>
              <a:t>Need to</a:t>
            </a:r>
            <a:r>
              <a:rPr lang="en-GB" sz="1200" dirty="0"/>
              <a:t> focus on the technology required to achieve </a:t>
            </a:r>
            <a:r>
              <a:rPr lang="en-GB" sz="1200" dirty="0">
                <a:highlight>
                  <a:srgbClr val="FFFF00"/>
                </a:highlight>
              </a:rPr>
              <a:t>high-repetition rate at multi-joule </a:t>
            </a:r>
            <a:r>
              <a:rPr lang="en-GB" sz="1200" dirty="0"/>
              <a:t>(≈100 TW) scale [3], with high quality and enhanced control and stability;</a:t>
            </a:r>
          </a:p>
          <a:p>
            <a:pPr>
              <a:spcAft>
                <a:spcPts val="1200"/>
              </a:spcAft>
            </a:pPr>
            <a:r>
              <a:rPr lang="en-GB" sz="1200" b="1" dirty="0"/>
              <a:t>Key role of industry </a:t>
            </a:r>
            <a:r>
              <a:rPr lang="en-GB" sz="1200" dirty="0"/>
              <a:t>to establish turn-key, high average/peak power ultrashort pulse technology;</a:t>
            </a:r>
          </a:p>
        </p:txBody>
      </p:sp>
      <p:sp>
        <p:nvSpPr>
          <p:cNvPr id="13" name="TextBox 12">
            <a:extLst>
              <a:ext uri="{FF2B5EF4-FFF2-40B4-BE49-F238E27FC236}">
                <a16:creationId xmlns:a16="http://schemas.microsoft.com/office/drawing/2014/main" id="{856BB3E1-E716-323E-93D8-30D9FC7FE3F4}"/>
              </a:ext>
            </a:extLst>
          </p:cNvPr>
          <p:cNvSpPr txBox="1"/>
          <p:nvPr/>
        </p:nvSpPr>
        <p:spPr>
          <a:xfrm>
            <a:off x="7937075" y="2458268"/>
            <a:ext cx="1106638" cy="338554"/>
          </a:xfrm>
          <a:prstGeom prst="rect">
            <a:avLst/>
          </a:prstGeom>
          <a:solidFill>
            <a:schemeClr val="accent4"/>
          </a:solidFill>
        </p:spPr>
        <p:txBody>
          <a:bodyPr wrap="square">
            <a:spAutoFit/>
          </a:bodyPr>
          <a:lstStyle/>
          <a:p>
            <a:pPr algn="ctr"/>
            <a:r>
              <a:rPr lang="it-IT" sz="800" b="1" dirty="0">
                <a:latin typeface="Arial" panose="020B0604020202020204" pitchFamily="34" charset="0"/>
              </a:rPr>
              <a:t>LASER-PLASMA ACCELERATORS</a:t>
            </a:r>
          </a:p>
        </p:txBody>
      </p:sp>
      <p:sp>
        <p:nvSpPr>
          <p:cNvPr id="15" name="TextBox 14">
            <a:extLst>
              <a:ext uri="{FF2B5EF4-FFF2-40B4-BE49-F238E27FC236}">
                <a16:creationId xmlns:a16="http://schemas.microsoft.com/office/drawing/2014/main" id="{835055EA-4B72-10BF-6CD2-1857F21FE08E}"/>
              </a:ext>
            </a:extLst>
          </p:cNvPr>
          <p:cNvSpPr txBox="1"/>
          <p:nvPr/>
        </p:nvSpPr>
        <p:spPr>
          <a:xfrm>
            <a:off x="6540118" y="1981452"/>
            <a:ext cx="1093443" cy="276999"/>
          </a:xfrm>
          <a:prstGeom prst="rect">
            <a:avLst/>
          </a:prstGeom>
          <a:noFill/>
          <a:ln>
            <a:solidFill>
              <a:schemeClr val="tx1"/>
            </a:solidFill>
          </a:ln>
        </p:spPr>
        <p:txBody>
          <a:bodyPr wrap="square" rtlCol="0">
            <a:spAutoFit/>
          </a:bodyPr>
          <a:lstStyle/>
          <a:p>
            <a:r>
              <a:rPr lang="en-GB" sz="1200" dirty="0"/>
              <a:t>10 PW @ELI</a:t>
            </a:r>
          </a:p>
        </p:txBody>
      </p:sp>
    </p:spTree>
    <p:extLst>
      <p:ext uri="{BB962C8B-B14F-4D97-AF65-F5344CB8AC3E}">
        <p14:creationId xmlns:p14="http://schemas.microsoft.com/office/powerpoint/2010/main" val="6092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O CNR template 16-9" id="{AC5319F8-D312-B945-A35E-169CF3531D63}" vid="{D7AB5B03-63B5-F34E-BD81-1B2C10121A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5.xml><?xml version="1.0" encoding="utf-8"?>
<a:theme xmlns:a="http://schemas.openxmlformats.org/drawingml/2006/main" name="4_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6.xml><?xml version="1.0" encoding="utf-8"?>
<a:theme xmlns:a="http://schemas.openxmlformats.org/drawingml/2006/main" name="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7.xml><?xml version="1.0" encoding="utf-8"?>
<a:theme xmlns:a="http://schemas.openxmlformats.org/drawingml/2006/main" name="1_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7118</TotalTime>
  <Words>5424</Words>
  <Application>Microsoft Macintosh PowerPoint</Application>
  <PresentationFormat>On-screen Show (16:9)</PresentationFormat>
  <Paragraphs>664</Paragraphs>
  <Slides>50</Slides>
  <Notes>32</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50</vt:i4>
      </vt:variant>
    </vt:vector>
  </HeadingPairs>
  <TitlesOfParts>
    <vt:vector size="72" baseType="lpstr">
      <vt:lpstr>Arial Rounded MT Bold</vt:lpstr>
      <vt:lpstr>Century Gothic</vt:lpstr>
      <vt:lpstr>Montserrat ExtraBold</vt:lpstr>
      <vt:lpstr>Montserrat</vt:lpstr>
      <vt:lpstr>Calibri Light</vt:lpstr>
      <vt:lpstr>Abadi MT Condensed Light</vt:lpstr>
      <vt:lpstr>Hiragino Kaku Gothic Std W8</vt:lpstr>
      <vt:lpstr>Calibri</vt:lpstr>
      <vt:lpstr>Wingdings</vt:lpstr>
      <vt:lpstr>Trebuchet MS</vt:lpstr>
      <vt:lpstr>Cambria</vt:lpstr>
      <vt:lpstr>ＭＳ Ｐゴシック</vt:lpstr>
      <vt:lpstr>Arial</vt:lpstr>
      <vt:lpstr>Arial Narrow</vt:lpstr>
      <vt:lpstr>Montserrat SemiBold</vt:lpstr>
      <vt:lpstr>Tema di Office</vt:lpstr>
      <vt:lpstr>Office Theme</vt:lpstr>
      <vt:lpstr>10_Office Theme</vt:lpstr>
      <vt:lpstr>2_I.FAST Custom Slides</vt:lpstr>
      <vt:lpstr>4_I.FAST Custom Slides</vt:lpstr>
      <vt:lpstr>I.FAST Custom Slides</vt:lpstr>
      <vt:lpstr>1_I.FAST Custom Slides</vt:lpstr>
      <vt:lpstr>A laser technology roadmap for plasma accelerators</vt:lpstr>
      <vt:lpstr>CNR Campus in Pisa</vt:lpstr>
      <vt:lpstr>Intense Laser Irradiation Laboratory CNR, Pisa, Italy</vt:lpstr>
      <vt:lpstr>Intense Laser Irradiation Laboratory CNR, Pisa, Italy</vt:lpstr>
      <vt:lpstr>Contents</vt:lpstr>
      <vt:lpstr>Broader view: intense laser labs and accelerators</vt:lpstr>
      <vt:lpstr>Important Milestone Achieved</vt:lpstr>
      <vt:lpstr>A societal application: medical accelerators for radiotherapy</vt:lpstr>
      <vt:lpstr>High intensity lasers: evolution</vt:lpstr>
      <vt:lpstr>Status of laser driver development </vt:lpstr>
      <vt:lpstr>Scaling laser drivers for accelerator systems</vt:lpstr>
      <vt:lpstr>RF accelerators power source and efficiency</vt:lpstr>
      <vt:lpstr>Relevant blocks of a laser driver</vt:lpstr>
      <vt:lpstr>Roadmap on LPA Laser Driver technology</vt:lpstr>
      <vt:lpstr>CHANGE OF OPTICAL PUMPING TECHNOLOGY</vt:lpstr>
      <vt:lpstr>HAPLS: Fully diode-pumped rep-rated PW system</vt:lpstr>
      <vt:lpstr>Current industrial system: 100 Hz, J-scale</vt:lpstr>
      <vt:lpstr>Ti:Sa developments needed</vt:lpstr>
      <vt:lpstr>Scaling lasers drivers for accelerator systems</vt:lpstr>
      <vt:lpstr>Efficiency path</vt:lpstr>
      <vt:lpstr>Roadmap on LPA Laser Driver technology</vt:lpstr>
      <vt:lpstr>Several options under development</vt:lpstr>
      <vt:lpstr>iFAST innovation action</vt:lpstr>
      <vt:lpstr>Innovation Fostering in Accelerator Science and Technology (I.FAST) </vt:lpstr>
      <vt:lpstr>WP6 Novel Particle Accelerators Concepts and Technologies</vt:lpstr>
      <vt:lpstr>iFAST: A Roadmap outline for laser drivers for accelerator systems</vt:lpstr>
      <vt:lpstr>PowerPoint Presentation</vt:lpstr>
      <vt:lpstr>PowerPoint Presentation</vt:lpstr>
      <vt:lpstr>Workshop on Laser Drivers for Plasma Accelerators</vt:lpstr>
      <vt:lpstr>LASPLA Workshop @ EAAC - WG2: Laser technology (IFAST WP6 - Task2)</vt:lpstr>
      <vt:lpstr>Task 6.2 (LASPLA): Roadmap for laser driver development</vt:lpstr>
      <vt:lpstr>LASPLA Strategy</vt:lpstr>
      <vt:lpstr>Roadmap initial implementation: the PACRI Infratec project</vt:lpstr>
      <vt:lpstr>PowerPoint Presentation</vt:lpstr>
      <vt:lpstr>PACRI Collaboration</vt:lpstr>
      <vt:lpstr>Coordination and focus</vt:lpstr>
      <vt:lpstr>PACRI Work Packages</vt:lpstr>
      <vt:lpstr>PACRI LASER WORK AHEAD</vt:lpstr>
      <vt:lpstr>kHz intense laser driver development</vt:lpstr>
      <vt:lpstr>Key parameters of lasing media</vt:lpstr>
      <vt:lpstr>Thulium based laser gain materials</vt:lpstr>
      <vt:lpstr>Recent advances with Tm:YLF</vt:lpstr>
      <vt:lpstr>Ceramic option: Tm in sesquioxide host</vt:lpstr>
      <vt:lpstr>Ceramic option: Tm Lu2O3</vt:lpstr>
      <vt:lpstr>Ceramic option: Tm Lu2O3</vt:lpstr>
      <vt:lpstr>Test platform @ ILIL</vt:lpstr>
      <vt:lpstr>Fundamentals for high efficiency</vt:lpstr>
      <vt:lpstr>Fundamentals for high efficiency</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Laura Benassi</dc:creator>
  <cp:keywords/>
  <dc:description/>
  <cp:lastModifiedBy>Leo Gizzi</cp:lastModifiedBy>
  <cp:revision>464</cp:revision>
  <dcterms:created xsi:type="dcterms:W3CDTF">2021-06-16T15:17:32Z</dcterms:created>
  <dcterms:modified xsi:type="dcterms:W3CDTF">2025-04-18T05:50:50Z</dcterms:modified>
  <cp:category/>
</cp:coreProperties>
</file>