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90" r:id="rId4"/>
    <p:sldId id="302" r:id="rId5"/>
    <p:sldId id="306" r:id="rId6"/>
    <p:sldId id="268" r:id="rId7"/>
    <p:sldId id="263" r:id="rId8"/>
    <p:sldId id="271" r:id="rId9"/>
    <p:sldId id="272" r:id="rId10"/>
    <p:sldId id="296" r:id="rId11"/>
    <p:sldId id="300" r:id="rId12"/>
    <p:sldId id="987" r:id="rId13"/>
    <p:sldId id="304" r:id="rId14"/>
    <p:sldId id="985" r:id="rId15"/>
    <p:sldId id="986" r:id="rId16"/>
    <p:sldId id="305" r:id="rId17"/>
    <p:sldId id="289" r:id="rId18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Cambria Math" panose="02040503050406030204" pitchFamily="18" charset="0"/>
      <p:regular r:id="rId26"/>
    </p:embeddedFont>
    <p:embeddedFont>
      <p:font typeface="Libre Franklin" pitchFamily="2" charset="77"/>
      <p:regular r:id="rId27"/>
      <p:bold r:id="rId28"/>
      <p:italic r:id="rId29"/>
      <p:boldItalic r:id="rId30"/>
    </p:embeddedFont>
    <p:embeddedFont>
      <p:font typeface="Libre Franklin Medium" pitchFamily="2" charset="77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929B0244-29D3-6E4B-AD91-E0284DCABBE0}">
          <p14:sldIdLst>
            <p14:sldId id="256"/>
            <p14:sldId id="257"/>
            <p14:sldId id="290"/>
            <p14:sldId id="302"/>
            <p14:sldId id="306"/>
            <p14:sldId id="268"/>
            <p14:sldId id="263"/>
            <p14:sldId id="271"/>
            <p14:sldId id="272"/>
            <p14:sldId id="296"/>
            <p14:sldId id="300"/>
            <p14:sldId id="987"/>
            <p14:sldId id="304"/>
            <p14:sldId id="985"/>
            <p14:sldId id="986"/>
            <p14:sldId id="305"/>
            <p14:sldId id="289"/>
          </p14:sldIdLst>
        </p14:section>
        <p14:section name="extra" id="{3EF9D4A5-3D90-7F44-833C-14B9B5FB5C9A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5" roundtripDataSignature="AMtx7miVz0VbQgB2jsk8QlyUGhwpgDVKe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052"/>
    <p:restoredTop sz="94337"/>
  </p:normalViewPr>
  <p:slideViewPr>
    <p:cSldViewPr snapToGrid="0">
      <p:cViewPr>
        <p:scale>
          <a:sx n="110" d="100"/>
          <a:sy n="110" d="100"/>
        </p:scale>
        <p:origin x="112" y="7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45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" name="Google Shape;4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5" name="Google Shape;5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6" name="Google Shape;6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7" name="Google Shape;7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8" name="Google Shape;8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9" name="Google Shape;9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0" name="Google Shape;10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1" name="Google Shape;11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2" name="Google Shape;12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3" name="Google Shape;13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4" name="Google Shape;14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5" name="Google Shape;15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6" name="Google Shape;16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7" name="Google Shape;17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8" name="Google Shape;18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9" name="Google Shape;19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0" name="Google Shape;20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1" name="Google Shape;21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2" name="Google Shape;22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3" name="Google Shape;23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4" name="Google Shape;24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5" name="Google Shape;25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6" name="Google Shape;26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7" name="Google Shape;27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8" name="Google Shape;28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9" name="Google Shape;29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0" name="Google Shape;30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1" name="Google Shape;31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2" name="Google Shape;32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3" name="Google Shape;33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4" name="Google Shape;34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5" name="Google Shape;35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6" name="Google Shape;36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7" name="Google Shape;37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8" name="Google Shape;38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9" name="Google Shape;39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0" name="Google Shape;40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1" name="Google Shape;41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2" name="Google Shape;42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3" name="Google Shape;43;n"/>
          <p:cNvSpPr txBox="1"/>
          <p:nvPr/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4" name="Google Shape;4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08300" cy="3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45" name="Google Shape;45;n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5981700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6" name="Google Shape;4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22900" cy="40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n"/>
          <p:cNvSpPr txBox="1"/>
          <p:nvPr/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8" name="Google Shape;4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08300" cy="3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5981700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04" name="Google Shape;10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22900" cy="40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08300" cy="3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5981700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5" name="Google Shape;11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22800" cy="40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SzPts val="1200"/>
              <a:buNone/>
            </a:pPr>
            <a:endParaRPr dirty="0"/>
          </a:p>
        </p:txBody>
      </p:sp>
      <p:sp>
        <p:nvSpPr>
          <p:cNvPr id="116" name="Google Shape;11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082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26741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5981700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5" name="Google Shape;11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22800" cy="40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SzPts val="1200"/>
              <a:buNone/>
            </a:pPr>
            <a:r>
              <a:rPr lang="en-US" dirty="0"/>
              <a:t>Data on bottom left (right) is July 11, 2024 scan 16 (18) and scan </a:t>
            </a:r>
            <a:endParaRPr dirty="0"/>
          </a:p>
        </p:txBody>
      </p:sp>
      <p:sp>
        <p:nvSpPr>
          <p:cNvPr id="116" name="Google Shape;11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082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01860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5981700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5" name="Google Shape;11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22800" cy="40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  <p:sp>
        <p:nvSpPr>
          <p:cNvPr id="116" name="Google Shape;11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082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98740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5981700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5" name="Google Shape;11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22800" cy="40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  <p:sp>
        <p:nvSpPr>
          <p:cNvPr id="116" name="Google Shape;11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082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59889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5981700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5" name="Google Shape;11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22800" cy="40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  <p:sp>
        <p:nvSpPr>
          <p:cNvPr id="116" name="Google Shape;11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082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05510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5981700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5" name="Google Shape;11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22800" cy="40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  <p:sp>
        <p:nvSpPr>
          <p:cNvPr id="116" name="Google Shape;11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082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51856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0" u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US" sz="1200" b="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7974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5981700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5" name="Google Shape;11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22800" cy="40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  <p:sp>
        <p:nvSpPr>
          <p:cNvPr id="116" name="Google Shape;11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082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7534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5981700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5" name="Google Shape;11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22800" cy="40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  <p:sp>
        <p:nvSpPr>
          <p:cNvPr id="116" name="Google Shape;11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082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5981700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5" name="Google Shape;11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22800" cy="40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  <p:sp>
        <p:nvSpPr>
          <p:cNvPr id="116" name="Google Shape;11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082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12191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5981700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5" name="Google Shape;11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22800" cy="40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  <p:sp>
        <p:nvSpPr>
          <p:cNvPr id="116" name="Google Shape;11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082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53297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5981700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5" name="Google Shape;11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22800" cy="40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  <p:sp>
        <p:nvSpPr>
          <p:cNvPr id="116" name="Google Shape;11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082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96836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5981700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5" name="Google Shape;11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22800" cy="40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  <p:sp>
        <p:nvSpPr>
          <p:cNvPr id="116" name="Google Shape;11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082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36744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5981700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29" name="Google Shape;32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22800" cy="40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  <p:sp>
        <p:nvSpPr>
          <p:cNvPr id="330" name="Google Shape;330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082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5981700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5" name="Google Shape;11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22800" cy="40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SzPts val="1200"/>
              <a:buNone/>
            </a:pPr>
            <a:endParaRPr dirty="0"/>
          </a:p>
        </p:txBody>
      </p:sp>
      <p:sp>
        <p:nvSpPr>
          <p:cNvPr id="116" name="Google Shape;11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082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79585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5981700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5" name="Google Shape;11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22800" cy="40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SzPts val="1200"/>
              <a:buNone/>
            </a:pPr>
            <a:endParaRPr dirty="0"/>
          </a:p>
        </p:txBody>
      </p:sp>
      <p:sp>
        <p:nvSpPr>
          <p:cNvPr id="116" name="Google Shape;11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082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6423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one">
  <p:cSld name="Title slide one">
    <p:bg>
      <p:bgPr>
        <a:solidFill>
          <a:schemeClr val="lt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1181" y="-770"/>
            <a:ext cx="12294362" cy="6923278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2"/>
          <p:cNvSpPr txBox="1">
            <a:spLocks noGrp="1"/>
          </p:cNvSpPr>
          <p:nvPr>
            <p:ph type="body" idx="1"/>
          </p:nvPr>
        </p:nvSpPr>
        <p:spPr>
          <a:xfrm>
            <a:off x="1605757" y="1992086"/>
            <a:ext cx="8980487" cy="1273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88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1F497D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1F497D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1F497D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1F497D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90" name="Google Shape;90;p12"/>
          <p:cNvGrpSpPr/>
          <p:nvPr/>
        </p:nvGrpSpPr>
        <p:grpSpPr>
          <a:xfrm>
            <a:off x="354485" y="5457944"/>
            <a:ext cx="11265317" cy="859967"/>
            <a:chOff x="309790" y="5457944"/>
            <a:chExt cx="11265317" cy="859967"/>
          </a:xfrm>
        </p:grpSpPr>
        <p:pic>
          <p:nvPicPr>
            <p:cNvPr id="91" name="Google Shape;91;p1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09790" y="5457944"/>
              <a:ext cx="3160486" cy="8599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" name="Google Shape;92;p1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058104" y="5668971"/>
              <a:ext cx="3568700" cy="533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14621" y="5627915"/>
              <a:ext cx="3160486" cy="53283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ext slide white background">
  <p:cSld name="1_Text slide white background">
    <p:bg>
      <p:bgPr>
        <a:solidFill>
          <a:schemeClr val="lt1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3"/>
          <p:cNvSpPr txBox="1">
            <a:spLocks noGrp="1"/>
          </p:cNvSpPr>
          <p:nvPr>
            <p:ph type="body" idx="1"/>
          </p:nvPr>
        </p:nvSpPr>
        <p:spPr>
          <a:xfrm>
            <a:off x="473529" y="1284289"/>
            <a:ext cx="11244943" cy="4504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F497D"/>
              </a:buClr>
              <a:buSzPts val="1800"/>
              <a:buChar char="o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F497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F497D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F497D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96" name="Google Shape;96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952882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3"/>
          <p:cNvSpPr txBox="1">
            <a:spLocks noGrp="1"/>
          </p:cNvSpPr>
          <p:nvPr>
            <p:ph type="body" idx="2"/>
          </p:nvPr>
        </p:nvSpPr>
        <p:spPr>
          <a:xfrm>
            <a:off x="1817688" y="196622"/>
            <a:ext cx="8556625" cy="543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20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20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20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2000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sldNum" idx="12"/>
          </p:nvPr>
        </p:nvSpPr>
        <p:spPr>
          <a:xfrm>
            <a:off x="11512784" y="6486249"/>
            <a:ext cx="67921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4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395A"/>
          </a:solidFill>
          <a:ln>
            <a:noFill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sldNum" idx="12"/>
          </p:nvPr>
        </p:nvSpPr>
        <p:spPr>
          <a:xfrm>
            <a:off x="10896600" y="6324600"/>
            <a:ext cx="6889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0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0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0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0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0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0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0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0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0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853117"/>
          </a:xfrm>
          <a:prstGeom prst="rect">
            <a:avLst/>
          </a:prstGeom>
          <a:solidFill>
            <a:srgbClr val="00395A"/>
          </a:solidFill>
          <a:ln>
            <a:noFill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1296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rgbClr val="1F497D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1F497D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1F497D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1F497D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grpSp>
        <p:nvGrpSpPr>
          <p:cNvPr id="52" name="Google Shape;52;p11"/>
          <p:cNvGrpSpPr/>
          <p:nvPr/>
        </p:nvGrpSpPr>
        <p:grpSpPr>
          <a:xfrm>
            <a:off x="-211627" y="-142629"/>
            <a:ext cx="12596660" cy="7137992"/>
            <a:chOff x="-158720" y="-142629"/>
            <a:chExt cx="9447495" cy="7137992"/>
          </a:xfrm>
        </p:grpSpPr>
        <p:grpSp>
          <p:nvGrpSpPr>
            <p:cNvPr id="53" name="Google Shape;53;p11"/>
            <p:cNvGrpSpPr/>
            <p:nvPr/>
          </p:nvGrpSpPr>
          <p:grpSpPr>
            <a:xfrm>
              <a:off x="467806" y="6873248"/>
              <a:ext cx="8217866" cy="122115"/>
              <a:chOff x="467806" y="6873248"/>
              <a:chExt cx="8217866" cy="122115"/>
            </a:xfrm>
          </p:grpSpPr>
          <p:cxnSp>
            <p:nvCxnSpPr>
              <p:cNvPr id="54" name="Google Shape;54;p11"/>
              <p:cNvCxnSpPr/>
              <p:nvPr/>
            </p:nvCxnSpPr>
            <p:spPr>
              <a:xfrm>
                <a:off x="467806" y="6873248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5" name="Google Shape;55;p11"/>
              <p:cNvCxnSpPr/>
              <p:nvPr/>
            </p:nvCxnSpPr>
            <p:spPr>
              <a:xfrm>
                <a:off x="8685672" y="6873248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56" name="Google Shape;56;p11"/>
              <p:cNvGrpSpPr/>
              <p:nvPr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57" name="Google Shape;57;p11"/>
                <p:cNvCxnSpPr/>
                <p:nvPr/>
              </p:nvCxnSpPr>
              <p:spPr>
                <a:xfrm>
                  <a:off x="6172200" y="6873248"/>
                  <a:ext cx="0" cy="12211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8" name="Google Shape;58;p11"/>
                <p:cNvCxnSpPr/>
                <p:nvPr/>
              </p:nvCxnSpPr>
              <p:spPr>
                <a:xfrm>
                  <a:off x="5715000" y="6873248"/>
                  <a:ext cx="0" cy="12211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59" name="Google Shape;59;p11"/>
              <p:cNvGrpSpPr/>
              <p:nvPr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60" name="Google Shape;60;p11"/>
                <p:cNvCxnSpPr/>
                <p:nvPr/>
              </p:nvCxnSpPr>
              <p:spPr>
                <a:xfrm>
                  <a:off x="6172200" y="6873248"/>
                  <a:ext cx="0" cy="12211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1" name="Google Shape;61;p11"/>
                <p:cNvCxnSpPr/>
                <p:nvPr/>
              </p:nvCxnSpPr>
              <p:spPr>
                <a:xfrm>
                  <a:off x="5715000" y="6873248"/>
                  <a:ext cx="0" cy="12211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</p:grpSp>
        <p:grpSp>
          <p:nvGrpSpPr>
            <p:cNvPr id="62" name="Google Shape;62;p11"/>
            <p:cNvGrpSpPr/>
            <p:nvPr/>
          </p:nvGrpSpPr>
          <p:grpSpPr>
            <a:xfrm>
              <a:off x="467806" y="-142629"/>
              <a:ext cx="8217866" cy="122115"/>
              <a:chOff x="467806" y="6873248"/>
              <a:chExt cx="8217866" cy="122115"/>
            </a:xfrm>
          </p:grpSpPr>
          <p:cxnSp>
            <p:nvCxnSpPr>
              <p:cNvPr id="63" name="Google Shape;63;p11"/>
              <p:cNvCxnSpPr/>
              <p:nvPr/>
            </p:nvCxnSpPr>
            <p:spPr>
              <a:xfrm>
                <a:off x="467806" y="6873248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4" name="Google Shape;64;p11"/>
              <p:cNvCxnSpPr/>
              <p:nvPr/>
            </p:nvCxnSpPr>
            <p:spPr>
              <a:xfrm>
                <a:off x="8685672" y="6873248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65" name="Google Shape;65;p11"/>
              <p:cNvGrpSpPr/>
              <p:nvPr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66" name="Google Shape;66;p11"/>
                <p:cNvCxnSpPr/>
                <p:nvPr/>
              </p:nvCxnSpPr>
              <p:spPr>
                <a:xfrm>
                  <a:off x="6172200" y="6873248"/>
                  <a:ext cx="0" cy="12211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7" name="Google Shape;67;p11"/>
                <p:cNvCxnSpPr/>
                <p:nvPr/>
              </p:nvCxnSpPr>
              <p:spPr>
                <a:xfrm>
                  <a:off x="5715000" y="6873248"/>
                  <a:ext cx="0" cy="12211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68" name="Google Shape;68;p11"/>
              <p:cNvGrpSpPr/>
              <p:nvPr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69" name="Google Shape;69;p11"/>
                <p:cNvCxnSpPr/>
                <p:nvPr/>
              </p:nvCxnSpPr>
              <p:spPr>
                <a:xfrm>
                  <a:off x="6172200" y="6873248"/>
                  <a:ext cx="0" cy="12211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0" name="Google Shape;70;p11"/>
                <p:cNvCxnSpPr/>
                <p:nvPr/>
              </p:nvCxnSpPr>
              <p:spPr>
                <a:xfrm>
                  <a:off x="5715000" y="6873248"/>
                  <a:ext cx="0" cy="12211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</p:grpSp>
        <p:grpSp>
          <p:nvGrpSpPr>
            <p:cNvPr id="71" name="Google Shape;71;p11"/>
            <p:cNvGrpSpPr/>
            <p:nvPr/>
          </p:nvGrpSpPr>
          <p:grpSpPr>
            <a:xfrm>
              <a:off x="-158720" y="1143065"/>
              <a:ext cx="122116" cy="5029134"/>
              <a:chOff x="-158720" y="1143066"/>
              <a:chExt cx="122116" cy="5029134"/>
            </a:xfrm>
          </p:grpSpPr>
          <p:cxnSp>
            <p:nvCxnSpPr>
              <p:cNvPr id="72" name="Google Shape;72;p11"/>
              <p:cNvCxnSpPr/>
              <p:nvPr/>
            </p:nvCxnSpPr>
            <p:spPr>
              <a:xfrm>
                <a:off x="-97662" y="1082008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73" name="Google Shape;73;p11"/>
              <p:cNvCxnSpPr/>
              <p:nvPr/>
            </p:nvCxnSpPr>
            <p:spPr>
              <a:xfrm>
                <a:off x="-97662" y="1539143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74" name="Google Shape;74;p11"/>
              <p:cNvCxnSpPr/>
              <p:nvPr/>
            </p:nvCxnSpPr>
            <p:spPr>
              <a:xfrm>
                <a:off x="-97662" y="6111142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75" name="Google Shape;75;p11"/>
              <p:cNvCxnSpPr/>
              <p:nvPr/>
            </p:nvCxnSpPr>
            <p:spPr>
              <a:xfrm rot="10800000">
                <a:off x="-158720" y="4075647"/>
                <a:ext cx="122113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76" name="Google Shape;76;p11"/>
              <p:cNvCxnSpPr/>
              <p:nvPr/>
            </p:nvCxnSpPr>
            <p:spPr>
              <a:xfrm rot="10800000">
                <a:off x="-158720" y="3679446"/>
                <a:ext cx="122113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77" name="Google Shape;77;p11"/>
              <p:cNvCxnSpPr/>
              <p:nvPr/>
            </p:nvCxnSpPr>
            <p:spPr>
              <a:xfrm rot="10800000">
                <a:off x="-158720" y="5773880"/>
                <a:ext cx="122113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78" name="Google Shape;78;p11"/>
            <p:cNvGrpSpPr/>
            <p:nvPr/>
          </p:nvGrpSpPr>
          <p:grpSpPr>
            <a:xfrm>
              <a:off x="9166659" y="1143065"/>
              <a:ext cx="122115" cy="5029134"/>
              <a:chOff x="-158720" y="1143066"/>
              <a:chExt cx="122116" cy="5029134"/>
            </a:xfrm>
          </p:grpSpPr>
          <p:cxnSp>
            <p:nvCxnSpPr>
              <p:cNvPr id="79" name="Google Shape;79;p11"/>
              <p:cNvCxnSpPr/>
              <p:nvPr/>
            </p:nvCxnSpPr>
            <p:spPr>
              <a:xfrm>
                <a:off x="-97662" y="1082008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80" name="Google Shape;80;p11"/>
              <p:cNvCxnSpPr/>
              <p:nvPr/>
            </p:nvCxnSpPr>
            <p:spPr>
              <a:xfrm>
                <a:off x="-97662" y="1539143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81" name="Google Shape;81;p11"/>
              <p:cNvCxnSpPr/>
              <p:nvPr/>
            </p:nvCxnSpPr>
            <p:spPr>
              <a:xfrm>
                <a:off x="-97662" y="6111142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82" name="Google Shape;82;p11"/>
              <p:cNvCxnSpPr/>
              <p:nvPr/>
            </p:nvCxnSpPr>
            <p:spPr>
              <a:xfrm rot="10800000">
                <a:off x="-158720" y="4075647"/>
                <a:ext cx="122113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83" name="Google Shape;83;p11"/>
              <p:cNvCxnSpPr/>
              <p:nvPr/>
            </p:nvCxnSpPr>
            <p:spPr>
              <a:xfrm rot="10800000">
                <a:off x="-158720" y="3679446"/>
                <a:ext cx="122113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84" name="Google Shape;84;p11"/>
              <p:cNvCxnSpPr/>
              <p:nvPr/>
            </p:nvCxnSpPr>
            <p:spPr>
              <a:xfrm rot="10800000">
                <a:off x="-158720" y="5773880"/>
                <a:ext cx="122113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</p:grpSp>
      <p:sp>
        <p:nvSpPr>
          <p:cNvPr id="85" name="Google Shape;85;p11"/>
          <p:cNvSpPr txBox="1">
            <a:spLocks noGrp="1"/>
          </p:cNvSpPr>
          <p:nvPr>
            <p:ph type="sldNum" idx="12"/>
          </p:nvPr>
        </p:nvSpPr>
        <p:spPr>
          <a:xfrm>
            <a:off x="10896600" y="6350154"/>
            <a:ext cx="68429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0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0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0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0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0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0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0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0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0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6" name="Google Shape;86;p11" descr="LBL_logo_notext_rev_transparent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39305" y="6357358"/>
            <a:ext cx="690880" cy="36576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emf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7" Type="http://schemas.openxmlformats.org/officeDocument/2006/relationships/image" Target="../media/image6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emf"/><Relationship Id="rId5" Type="http://schemas.openxmlformats.org/officeDocument/2006/relationships/image" Target="../media/image59.png"/><Relationship Id="rId4" Type="http://schemas.openxmlformats.org/officeDocument/2006/relationships/image" Target="../media/image5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"/>
          <p:cNvSpPr txBox="1">
            <a:spLocks noGrp="1"/>
          </p:cNvSpPr>
          <p:nvPr>
            <p:ph type="title" idx="4294967295"/>
          </p:nvPr>
        </p:nvSpPr>
        <p:spPr>
          <a:xfrm>
            <a:off x="381000" y="76200"/>
            <a:ext cx="11516353" cy="9982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3200"/>
            </a:pPr>
            <a:r>
              <a:rPr lang="en-US" b="0" dirty="0"/>
              <a:t>Demonstration of a reliable, high gain laser plasma accelerator driven free electron laser</a:t>
            </a:r>
            <a:endParaRPr dirty="0"/>
          </a:p>
        </p:txBody>
      </p:sp>
      <p:pic>
        <p:nvPicPr>
          <p:cNvPr id="108" name="Google Shape;10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590800"/>
            <a:ext cx="12192000" cy="207264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"/>
          <p:cNvSpPr txBox="1"/>
          <p:nvPr/>
        </p:nvSpPr>
        <p:spPr>
          <a:xfrm>
            <a:off x="571499" y="1524833"/>
            <a:ext cx="10896601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Sam Barber, Research Scientist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BELLA Center</a:t>
            </a:r>
            <a:endParaRPr sz="2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1"/>
          <p:cNvSpPr txBox="1"/>
          <p:nvPr/>
        </p:nvSpPr>
        <p:spPr>
          <a:xfrm>
            <a:off x="11897353" y="6511365"/>
            <a:ext cx="269577" cy="276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1"/>
          <p:cNvSpPr txBox="1"/>
          <p:nvPr/>
        </p:nvSpPr>
        <p:spPr>
          <a:xfrm>
            <a:off x="762000" y="4994613"/>
            <a:ext cx="10706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LPAW 2025, Ischia, Ischia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April 15, 2025</a:t>
            </a:r>
            <a:endParaRPr sz="1600" dirty="0">
              <a:solidFill>
                <a:schemeClr val="dk2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112" name="Google Shape;112;p1"/>
          <p:cNvSpPr txBox="1"/>
          <p:nvPr/>
        </p:nvSpPr>
        <p:spPr>
          <a:xfrm>
            <a:off x="118753" y="6352792"/>
            <a:ext cx="1169224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i="1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This work was supported by the U.S. Department of Energy (DOE), Office of Science, the Office of Basic Energy Sciences,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i="1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the Office of High Energy Physics, under Contract No. DE-AC02-05CH11231, and through a CRADA with Tau Systems.</a:t>
            </a:r>
            <a:endParaRPr sz="1200" dirty="0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B0143C-40E3-4944-8C8F-7C537DE95C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6040" y="2581243"/>
            <a:ext cx="623996" cy="6740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EC7E4E76-9DFB-4748-8E4D-BBE31BBD1D0F}"/>
              </a:ext>
            </a:extLst>
          </p:cNvPr>
          <p:cNvGrpSpPr/>
          <p:nvPr/>
        </p:nvGrpSpPr>
        <p:grpSpPr>
          <a:xfrm>
            <a:off x="3043114" y="2916109"/>
            <a:ext cx="2365793" cy="2576924"/>
            <a:chOff x="3043114" y="2916109"/>
            <a:chExt cx="2365793" cy="2576924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C1CA8DF1-46EB-C04B-82F4-17E2F0F05C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295"/>
            <a:stretch/>
          </p:blipFill>
          <p:spPr>
            <a:xfrm>
              <a:off x="3175768" y="2916109"/>
              <a:ext cx="2233139" cy="2576924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705B51-8E3E-6A4B-A617-0A2E9BEF166E}"/>
                </a:ext>
              </a:extLst>
            </p:cNvPr>
            <p:cNvSpPr/>
            <p:nvPr/>
          </p:nvSpPr>
          <p:spPr>
            <a:xfrm>
              <a:off x="3043114" y="2922869"/>
              <a:ext cx="166490" cy="22789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8" name="Google Shape;118;p2"/>
          <p:cNvSpPr txBox="1">
            <a:spLocks noGrp="1"/>
          </p:cNvSpPr>
          <p:nvPr>
            <p:ph type="body" idx="2"/>
          </p:nvPr>
        </p:nvSpPr>
        <p:spPr>
          <a:xfrm>
            <a:off x="0" y="208609"/>
            <a:ext cx="12191984" cy="892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Flexible and stable target critical for generating targeted e-beam parameters</a:t>
            </a:r>
            <a:endParaRPr sz="240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2"/>
          <p:cNvSpPr txBox="1">
            <a:spLocks noGrp="1"/>
          </p:cNvSpPr>
          <p:nvPr>
            <p:ph type="sldNum" idx="12"/>
          </p:nvPr>
        </p:nvSpPr>
        <p:spPr>
          <a:xfrm>
            <a:off x="11512784" y="6486249"/>
            <a:ext cx="679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EF37CD2-CEC9-BA4E-BAAC-7884E4D9DD1D}"/>
              </a:ext>
            </a:extLst>
          </p:cNvPr>
          <p:cNvGrpSpPr/>
          <p:nvPr/>
        </p:nvGrpSpPr>
        <p:grpSpPr>
          <a:xfrm>
            <a:off x="665326" y="982090"/>
            <a:ext cx="3804780" cy="2150966"/>
            <a:chOff x="578963" y="1212952"/>
            <a:chExt cx="3804780" cy="2150966"/>
          </a:xfrm>
        </p:grpSpPr>
        <p:sp>
          <p:nvSpPr>
            <p:cNvPr id="16" name="Trapezoid 15">
              <a:extLst>
                <a:ext uri="{FF2B5EF4-FFF2-40B4-BE49-F238E27FC236}">
                  <a16:creationId xmlns:a16="http://schemas.microsoft.com/office/drawing/2014/main" id="{3F2F730B-697E-1147-BF53-03E221BB64A7}"/>
                </a:ext>
              </a:extLst>
            </p:cNvPr>
            <p:cNvSpPr/>
            <p:nvPr/>
          </p:nvSpPr>
          <p:spPr>
            <a:xfrm rot="8657199" flipH="1">
              <a:off x="2605054" y="1461418"/>
              <a:ext cx="1150127" cy="877858"/>
            </a:xfrm>
            <a:prstGeom prst="trapezoid">
              <a:avLst>
                <a:gd name="adj" fmla="val 52476"/>
              </a:avLst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1411DB5-65E2-A34D-8823-7F164F634DD5}"/>
                </a:ext>
              </a:extLst>
            </p:cNvPr>
            <p:cNvSpPr/>
            <p:nvPr/>
          </p:nvSpPr>
          <p:spPr>
            <a:xfrm>
              <a:off x="2225024" y="1212952"/>
              <a:ext cx="2158719" cy="3612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F4310A4-7F1A-DE42-88E0-1792F2F50322}"/>
                </a:ext>
              </a:extLst>
            </p:cNvPr>
            <p:cNvGrpSpPr/>
            <p:nvPr/>
          </p:nvGrpSpPr>
          <p:grpSpPr>
            <a:xfrm>
              <a:off x="3231192" y="2202015"/>
              <a:ext cx="808186" cy="712461"/>
              <a:chOff x="1050338" y="1738825"/>
              <a:chExt cx="615082" cy="493631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A6F939F-3FFF-DE48-8AA0-F79EED097B29}"/>
                  </a:ext>
                </a:extLst>
              </p:cNvPr>
              <p:cNvSpPr/>
              <p:nvPr/>
            </p:nvSpPr>
            <p:spPr>
              <a:xfrm rot="3307125">
                <a:off x="1285432" y="1852469"/>
                <a:ext cx="317679" cy="442296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" name="Trapezoid 2">
                <a:extLst>
                  <a:ext uri="{FF2B5EF4-FFF2-40B4-BE49-F238E27FC236}">
                    <a16:creationId xmlns:a16="http://schemas.microsoft.com/office/drawing/2014/main" id="{3A232319-E670-CB4D-933A-2122BF382370}"/>
                  </a:ext>
                </a:extLst>
              </p:cNvPr>
              <p:cNvSpPr/>
              <p:nvPr/>
            </p:nvSpPr>
            <p:spPr>
              <a:xfrm rot="19383814">
                <a:off x="1050338" y="1738825"/>
                <a:ext cx="451071" cy="247273"/>
              </a:xfrm>
              <a:prstGeom prst="trapezoid">
                <a:avLst>
                  <a:gd name="adj" fmla="val 40988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1E8C8D5-63C3-634A-8FF6-292C8310E82F}"/>
                </a:ext>
              </a:extLst>
            </p:cNvPr>
            <p:cNvGrpSpPr/>
            <p:nvPr/>
          </p:nvGrpSpPr>
          <p:grpSpPr>
            <a:xfrm>
              <a:off x="1937571" y="1905228"/>
              <a:ext cx="1174296" cy="753414"/>
              <a:chOff x="260185" y="1526310"/>
              <a:chExt cx="893715" cy="522005"/>
            </a:xfrm>
          </p:grpSpPr>
          <p:sp>
            <p:nvSpPr>
              <p:cNvPr id="6" name="Right Triangle 5">
                <a:extLst>
                  <a:ext uri="{FF2B5EF4-FFF2-40B4-BE49-F238E27FC236}">
                    <a16:creationId xmlns:a16="http://schemas.microsoft.com/office/drawing/2014/main" id="{898030A3-21FE-D14B-A544-BC116D88951B}"/>
                  </a:ext>
                </a:extLst>
              </p:cNvPr>
              <p:cNvSpPr/>
              <p:nvPr/>
            </p:nvSpPr>
            <p:spPr>
              <a:xfrm rot="19421148">
                <a:off x="781430" y="1526310"/>
                <a:ext cx="372470" cy="256725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70C4642A-C940-A04D-AA28-C61BD7185A14}"/>
                  </a:ext>
                </a:extLst>
              </p:cNvPr>
              <p:cNvSpPr/>
              <p:nvPr/>
            </p:nvSpPr>
            <p:spPr>
              <a:xfrm rot="3229333">
                <a:off x="443888" y="1606815"/>
                <a:ext cx="257797" cy="625203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D3AC0DA-1391-8E46-B2E9-42C56A14D4AE}"/>
                </a:ext>
              </a:extLst>
            </p:cNvPr>
            <p:cNvSpPr txBox="1"/>
            <p:nvPr/>
          </p:nvSpPr>
          <p:spPr>
            <a:xfrm>
              <a:off x="712570" y="1620892"/>
              <a:ext cx="11139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+mj-lt"/>
                </a:rPr>
                <a:t>Laser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4497318F-C1A1-1B44-82A5-F42236CE6B88}"/>
                </a:ext>
              </a:extLst>
            </p:cNvPr>
            <p:cNvCxnSpPr>
              <a:cxnSpLocks/>
              <a:endCxn id="12" idx="1"/>
            </p:cNvCxnSpPr>
            <p:nvPr/>
          </p:nvCxnSpPr>
          <p:spPr>
            <a:xfrm>
              <a:off x="578963" y="1643386"/>
              <a:ext cx="1329247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150BCCA-E4AA-A94C-95A7-68268776C0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64225" y="1574178"/>
              <a:ext cx="0" cy="51765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79D2861-ABE2-CD48-8B43-5F45A00BF5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2202" b="-6975"/>
            <a:stretch/>
          </p:blipFill>
          <p:spPr>
            <a:xfrm>
              <a:off x="1908210" y="1443824"/>
              <a:ext cx="2475533" cy="399123"/>
            </a:xfrm>
            <a:prstGeom prst="rect">
              <a:avLst/>
            </a:prstGeom>
          </p:spPr>
        </p:pic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ACFEFD23-98C4-FF40-B727-A8089D2EBE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06883" y="2364200"/>
              <a:ext cx="786631" cy="597488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45CB27C5-02A6-C040-8E44-641913C5939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83171" y="2419086"/>
              <a:ext cx="420820" cy="540022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96387A9-AF2E-0049-A7FC-E94C8B275F07}"/>
                </a:ext>
              </a:extLst>
            </p:cNvPr>
            <p:cNvSpPr txBox="1"/>
            <p:nvPr/>
          </p:nvSpPr>
          <p:spPr>
            <a:xfrm rot="3301656">
              <a:off x="1438824" y="2747901"/>
              <a:ext cx="868072" cy="3639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70C0"/>
                  </a:solidFill>
                  <a:latin typeface="+mj-lt"/>
                </a:rPr>
                <a:t>height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C10072A-00C0-C24F-BFD5-3DF58EE2F366}"/>
                </a:ext>
              </a:extLst>
            </p:cNvPr>
            <p:cNvSpPr txBox="1"/>
            <p:nvPr/>
          </p:nvSpPr>
          <p:spPr>
            <a:xfrm rot="19315338">
              <a:off x="2095318" y="2486113"/>
              <a:ext cx="1453744" cy="3997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70C0"/>
                  </a:solidFill>
                  <a:latin typeface="+mj-lt"/>
                </a:rPr>
                <a:t>Translation, z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27A814D-EA38-264E-8127-0F6A428B4ACB}"/>
                </a:ext>
              </a:extLst>
            </p:cNvPr>
            <p:cNvSpPr txBox="1"/>
            <p:nvPr/>
          </p:nvSpPr>
          <p:spPr>
            <a:xfrm rot="19446762">
              <a:off x="3393267" y="2415529"/>
              <a:ext cx="797412" cy="666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Gas jet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21B48AD-4638-F645-9498-13949BDBAB38}"/>
                </a:ext>
              </a:extLst>
            </p:cNvPr>
            <p:cNvSpPr txBox="1"/>
            <p:nvPr/>
          </p:nvSpPr>
          <p:spPr>
            <a:xfrm rot="19367218">
              <a:off x="2119355" y="2254892"/>
              <a:ext cx="733401" cy="3997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blade</a:t>
              </a: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6282B116-1238-ED4B-982E-F5C5AEEADD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799" y="2922868"/>
            <a:ext cx="2688770" cy="2566068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0BD0B9ED-1623-4C47-A468-A680EA802A5D}"/>
              </a:ext>
            </a:extLst>
          </p:cNvPr>
          <p:cNvSpPr txBox="1"/>
          <p:nvPr/>
        </p:nvSpPr>
        <p:spPr>
          <a:xfrm>
            <a:off x="834716" y="4593937"/>
            <a:ext cx="852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9051"/>
                </a:solidFill>
                <a:latin typeface="+mj-lt"/>
              </a:rPr>
              <a:t>Height = 1 mm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15D93B6-B11E-A143-9AB2-E7A52CCDFD74}"/>
              </a:ext>
            </a:extLst>
          </p:cNvPr>
          <p:cNvSpPr txBox="1"/>
          <p:nvPr/>
        </p:nvSpPr>
        <p:spPr>
          <a:xfrm>
            <a:off x="3277193" y="4555815"/>
            <a:ext cx="1017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9051"/>
                </a:solidFill>
              </a:rPr>
              <a:t>Height = </a:t>
            </a:r>
            <a:r>
              <a:rPr lang="en-US" dirty="0">
                <a:solidFill>
                  <a:srgbClr val="009051"/>
                </a:solidFill>
                <a:latin typeface="+mj-lt"/>
              </a:rPr>
              <a:t>0.4 mm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D32AFB3F-1254-6843-BDC1-A01E4797C5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7355" y="2746660"/>
            <a:ext cx="3159324" cy="269123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05F14038-01A1-514E-B859-BEFDF32C6A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2186" y="2735350"/>
            <a:ext cx="2744740" cy="269123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1A15BC26-B288-E840-978A-83C0E345ECEB}"/>
              </a:ext>
            </a:extLst>
          </p:cNvPr>
          <p:cNvSpPr/>
          <p:nvPr/>
        </p:nvSpPr>
        <p:spPr>
          <a:xfrm>
            <a:off x="120722" y="1004309"/>
            <a:ext cx="5580830" cy="5544142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A5EAE44-4973-E148-88C0-69A61E3BA285}"/>
              </a:ext>
            </a:extLst>
          </p:cNvPr>
          <p:cNvSpPr/>
          <p:nvPr/>
        </p:nvSpPr>
        <p:spPr>
          <a:xfrm>
            <a:off x="5812236" y="1004309"/>
            <a:ext cx="6259041" cy="5544142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D3E48BA-1BC0-7A45-B03C-494F9DDD5069}"/>
              </a:ext>
            </a:extLst>
          </p:cNvPr>
          <p:cNvSpPr txBox="1"/>
          <p:nvPr/>
        </p:nvSpPr>
        <p:spPr>
          <a:xfrm>
            <a:off x="5902452" y="1255033"/>
            <a:ext cx="60157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Super sonic jet and blade system engineered to be rigid but adjustable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Fluctuations in plasma density profile do not seem to be leading cause of e-beam fluctuations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7E5244E-6010-EC40-ABA0-F1EA79BB425A}"/>
              </a:ext>
            </a:extLst>
          </p:cNvPr>
          <p:cNvSpPr txBox="1"/>
          <p:nvPr/>
        </p:nvSpPr>
        <p:spPr>
          <a:xfrm>
            <a:off x="6108097" y="5476074"/>
            <a:ext cx="579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+mj-lt"/>
              </a:rPr>
              <a:t>500 successive measure density lineouts (left). Average of the 500 shots, with shaded regions showing +/- 1 standard deviation (right).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95FF909-0158-984D-AE1D-11796E17F97D}"/>
              </a:ext>
            </a:extLst>
          </p:cNvPr>
          <p:cNvSpPr txBox="1"/>
          <p:nvPr/>
        </p:nvSpPr>
        <p:spPr>
          <a:xfrm>
            <a:off x="224465" y="5674901"/>
            <a:ext cx="5415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Height, translation of blade give high degree of flexibility in tuning profile</a:t>
            </a:r>
          </a:p>
        </p:txBody>
      </p:sp>
    </p:spTree>
    <p:extLst>
      <p:ext uri="{BB962C8B-B14F-4D97-AF65-F5344CB8AC3E}">
        <p14:creationId xmlns:p14="http://schemas.microsoft.com/office/powerpoint/2010/main" val="17765640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"/>
          <p:cNvSpPr txBox="1">
            <a:spLocks noGrp="1"/>
          </p:cNvSpPr>
          <p:nvPr>
            <p:ph type="body" idx="2"/>
          </p:nvPr>
        </p:nvSpPr>
        <p:spPr>
          <a:xfrm>
            <a:off x="0" y="28007"/>
            <a:ext cx="12191984" cy="5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Laser and target stability enable ~days long dedicated accelerator tuning operations</a:t>
            </a:r>
            <a:endParaRPr sz="240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2"/>
          <p:cNvSpPr txBox="1">
            <a:spLocks noGrp="1"/>
          </p:cNvSpPr>
          <p:nvPr>
            <p:ph type="sldNum" idx="12"/>
          </p:nvPr>
        </p:nvSpPr>
        <p:spPr>
          <a:xfrm>
            <a:off x="11512784" y="6486249"/>
            <a:ext cx="679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BF90E3E-97B0-7744-8F45-732412D4407E}"/>
              </a:ext>
            </a:extLst>
          </p:cNvPr>
          <p:cNvGrpSpPr/>
          <p:nvPr/>
        </p:nvGrpSpPr>
        <p:grpSpPr>
          <a:xfrm>
            <a:off x="2035261" y="1119568"/>
            <a:ext cx="8121478" cy="2693290"/>
            <a:chOff x="22604542" y="14703626"/>
            <a:chExt cx="8678732" cy="313912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BDEE81E-347E-3149-967E-C80AB4980D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248" t="9872" r="1811" b="18471"/>
            <a:stretch/>
          </p:blipFill>
          <p:spPr>
            <a:xfrm>
              <a:off x="23177622" y="14773974"/>
              <a:ext cx="8105652" cy="2554207"/>
            </a:xfrm>
            <a:prstGeom prst="rect">
              <a:avLst/>
            </a:prstGeom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B1E6BF50-77E6-DC42-BCE6-C5F044538B57}"/>
                </a:ext>
              </a:extLst>
            </p:cNvPr>
            <p:cNvCxnSpPr>
              <a:cxnSpLocks/>
              <a:stCxn id="11" idx="1"/>
            </p:cNvCxnSpPr>
            <p:nvPr/>
          </p:nvCxnSpPr>
          <p:spPr>
            <a:xfrm flipH="1" flipV="1">
              <a:off x="23850195" y="15207916"/>
              <a:ext cx="427425" cy="17942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7AE6E03-553B-A142-B865-CC7461300CC1}"/>
                </a:ext>
              </a:extLst>
            </p:cNvPr>
            <p:cNvSpPr txBox="1"/>
            <p:nvPr/>
          </p:nvSpPr>
          <p:spPr>
            <a:xfrm>
              <a:off x="24277620" y="15046551"/>
              <a:ext cx="1570893" cy="68157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Initial fine tuning of LPA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B6D73C1-D7F9-F340-8BB0-46C4E07CFEE9}"/>
                </a:ext>
              </a:extLst>
            </p:cNvPr>
            <p:cNvSpPr/>
            <p:nvPr/>
          </p:nvSpPr>
          <p:spPr>
            <a:xfrm>
              <a:off x="30418131" y="14811589"/>
              <a:ext cx="456713" cy="916537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340731CF-086A-5447-ADB7-4460061F1D39}"/>
                </a:ext>
              </a:extLst>
            </p:cNvPr>
            <p:cNvCxnSpPr>
              <a:cxnSpLocks/>
              <a:stCxn id="16" idx="3"/>
              <a:endCxn id="14" idx="2"/>
            </p:cNvCxnSpPr>
            <p:nvPr/>
          </p:nvCxnSpPr>
          <p:spPr>
            <a:xfrm>
              <a:off x="29468484" y="15245926"/>
              <a:ext cx="949647" cy="2393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B924AA8-36F8-E047-95C2-996FB6F08570}"/>
                </a:ext>
              </a:extLst>
            </p:cNvPr>
            <p:cNvSpPr txBox="1"/>
            <p:nvPr/>
          </p:nvSpPr>
          <p:spPr>
            <a:xfrm>
              <a:off x="28493760" y="14905137"/>
              <a:ext cx="974723" cy="681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Stability check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171C3C8-D285-8E49-A8F1-3D8FB0C3D536}"/>
                </a:ext>
              </a:extLst>
            </p:cNvPr>
            <p:cNvSpPr txBox="1"/>
            <p:nvPr/>
          </p:nvSpPr>
          <p:spPr>
            <a:xfrm>
              <a:off x="22891030" y="17019478"/>
              <a:ext cx="370665" cy="3228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7FF271E-22DA-9A4B-9CBC-52C214D08F89}"/>
                </a:ext>
              </a:extLst>
            </p:cNvPr>
            <p:cNvSpPr txBox="1"/>
            <p:nvPr/>
          </p:nvSpPr>
          <p:spPr>
            <a:xfrm>
              <a:off x="22761340" y="16556308"/>
              <a:ext cx="500355" cy="3228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25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71622BD-FE10-1548-8D1E-F845911FBBBD}"/>
                </a:ext>
              </a:extLst>
            </p:cNvPr>
            <p:cNvSpPr txBox="1"/>
            <p:nvPr/>
          </p:nvSpPr>
          <p:spPr>
            <a:xfrm>
              <a:off x="22761340" y="16093137"/>
              <a:ext cx="500355" cy="3228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50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7312C0D-0109-FD40-B037-FAF5628E6EDA}"/>
                </a:ext>
              </a:extLst>
            </p:cNvPr>
            <p:cNvSpPr txBox="1"/>
            <p:nvPr/>
          </p:nvSpPr>
          <p:spPr>
            <a:xfrm>
              <a:off x="22761340" y="15629965"/>
              <a:ext cx="500355" cy="3228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75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B3BF40E-80C5-F24A-ABB7-A696A292B073}"/>
                </a:ext>
              </a:extLst>
            </p:cNvPr>
            <p:cNvSpPr txBox="1"/>
            <p:nvPr/>
          </p:nvSpPr>
          <p:spPr>
            <a:xfrm>
              <a:off x="22631649" y="15166795"/>
              <a:ext cx="630046" cy="3228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100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1425EF3-2529-7742-AC26-710863FBC6A6}"/>
                </a:ext>
              </a:extLst>
            </p:cNvPr>
            <p:cNvSpPr txBox="1"/>
            <p:nvPr/>
          </p:nvSpPr>
          <p:spPr>
            <a:xfrm>
              <a:off x="22631649" y="14703626"/>
              <a:ext cx="630046" cy="3228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125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367E9D7-A174-CA4E-B843-3AE3041EE123}"/>
                </a:ext>
              </a:extLst>
            </p:cNvPr>
            <p:cNvSpPr txBox="1"/>
            <p:nvPr/>
          </p:nvSpPr>
          <p:spPr>
            <a:xfrm>
              <a:off x="26392516" y="17251547"/>
              <a:ext cx="824583" cy="3228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14:00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40D4843-922E-A947-A251-B5AB07D17367}"/>
                </a:ext>
              </a:extLst>
            </p:cNvPr>
            <p:cNvSpPr txBox="1"/>
            <p:nvPr/>
          </p:nvSpPr>
          <p:spPr>
            <a:xfrm>
              <a:off x="29007809" y="17251547"/>
              <a:ext cx="824583" cy="3228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16:00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E61D79C-8EF9-204E-923F-DC3B7BB16D06}"/>
                </a:ext>
              </a:extLst>
            </p:cNvPr>
            <p:cNvSpPr txBox="1"/>
            <p:nvPr/>
          </p:nvSpPr>
          <p:spPr>
            <a:xfrm>
              <a:off x="26697078" y="17519898"/>
              <a:ext cx="824583" cy="3228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Time 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8362A69-CE45-1746-9C5C-2CA17931B443}"/>
                </a:ext>
              </a:extLst>
            </p:cNvPr>
            <p:cNvSpPr txBox="1"/>
            <p:nvPr/>
          </p:nvSpPr>
          <p:spPr>
            <a:xfrm rot="16200000">
              <a:off x="21966755" y="15845703"/>
              <a:ext cx="1571579" cy="296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Energy (MeV) </a:t>
              </a:r>
            </a:p>
          </p:txBody>
        </p:sp>
        <p:sp>
          <p:nvSpPr>
            <p:cNvPr id="28" name="Left-Right Arrow Callout 27">
              <a:extLst>
                <a:ext uri="{FF2B5EF4-FFF2-40B4-BE49-F238E27FC236}">
                  <a16:creationId xmlns:a16="http://schemas.microsoft.com/office/drawing/2014/main" id="{A3AB73AC-34BF-014C-B1DF-0C0B87212B96}"/>
                </a:ext>
              </a:extLst>
            </p:cNvPr>
            <p:cNvSpPr/>
            <p:nvPr/>
          </p:nvSpPr>
          <p:spPr>
            <a:xfrm>
              <a:off x="24013110" y="16237575"/>
              <a:ext cx="6593125" cy="523650"/>
            </a:xfrm>
            <a:prstGeom prst="leftRightArrowCallout">
              <a:avLst>
                <a:gd name="adj1" fmla="val 25000"/>
                <a:gd name="adj2" fmla="val 25000"/>
                <a:gd name="adj3" fmla="val 25000"/>
                <a:gd name="adj4" fmla="val 82817"/>
              </a:avLst>
            </a:prstGeom>
            <a:solidFill>
              <a:schemeClr val="accent1">
                <a:alpha val="71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5 hours accelerator operations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7AAB1BE-F80D-DF45-850F-1C8EEF370F43}"/>
                </a:ext>
              </a:extLst>
            </p:cNvPr>
            <p:cNvSpPr txBox="1"/>
            <p:nvPr/>
          </p:nvSpPr>
          <p:spPr>
            <a:xfrm>
              <a:off x="23635785" y="17251558"/>
              <a:ext cx="824583" cy="3228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12:00</a:t>
              </a:r>
            </a:p>
          </p:txBody>
        </p:sp>
      </p:grp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C281798-D88B-9944-8609-F09C7F03CEF8}"/>
              </a:ext>
            </a:extLst>
          </p:cNvPr>
          <p:cNvCxnSpPr>
            <a:cxnSpLocks/>
          </p:cNvCxnSpPr>
          <p:nvPr/>
        </p:nvCxnSpPr>
        <p:spPr>
          <a:xfrm flipH="1">
            <a:off x="8973074" y="1596436"/>
            <a:ext cx="587755" cy="217985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480395DF-F8D8-BE42-8351-7FB429284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2214" y="3845833"/>
            <a:ext cx="3390292" cy="1596487"/>
          </a:xfrm>
          <a:prstGeom prst="rect">
            <a:avLst/>
          </a:prstGeom>
        </p:spPr>
      </p:pic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92FBCD9-0BDA-6F45-9F4B-B6EADF80A4E3}"/>
              </a:ext>
            </a:extLst>
          </p:cNvPr>
          <p:cNvCxnSpPr>
            <a:cxnSpLocks/>
          </p:cNvCxnSpPr>
          <p:nvPr/>
        </p:nvCxnSpPr>
        <p:spPr>
          <a:xfrm>
            <a:off x="3189045" y="1645049"/>
            <a:ext cx="461054" cy="220078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Google Shape;360;p9">
            <a:extLst>
              <a:ext uri="{FF2B5EF4-FFF2-40B4-BE49-F238E27FC236}">
                <a16:creationId xmlns:a16="http://schemas.microsoft.com/office/drawing/2014/main" id="{81C577A3-39E1-3C4E-B1CC-E6C5B43FDB06}"/>
              </a:ext>
            </a:extLst>
          </p:cNvPr>
          <p:cNvSpPr txBox="1"/>
          <p:nvPr/>
        </p:nvSpPr>
        <p:spPr>
          <a:xfrm>
            <a:off x="290869" y="5602495"/>
            <a:ext cx="11579382" cy="1138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indent="-317500">
              <a:spcBef>
                <a:spcPts val="1200"/>
              </a:spcBef>
              <a:buSzPts val="1800"/>
              <a:buFont typeface="Arial"/>
              <a:buChar char="•"/>
            </a:pPr>
            <a:r>
              <a:rPr lang="en-US" sz="1600" dirty="0">
                <a:latin typeface="Arial" panose="020B0604020202020204" pitchFamily="34" charset="0"/>
              </a:rPr>
              <a:t>With recent efforts to stabilize e-beam on both short and long term time scales, we can use the beam for multi-hour shifts without worrying about dramatic parameter drift</a:t>
            </a:r>
          </a:p>
          <a:p>
            <a:pPr marL="342900" indent="-317500">
              <a:spcBef>
                <a:spcPts val="1200"/>
              </a:spcBef>
              <a:buSzPts val="18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</a:rPr>
              <a:t>Critical to enable basic accelerator operations </a:t>
            </a:r>
            <a:endParaRPr lang="en-US" sz="1600" dirty="0">
              <a:solidFill>
                <a:schemeClr val="dk1"/>
              </a:solidFill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03AD4851-11ED-AC41-A46E-2DCB6115B7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4926" y="3845833"/>
            <a:ext cx="3390292" cy="159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656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28F46855-D0DC-624C-B67B-4F82A72628AB}"/>
              </a:ext>
            </a:extLst>
          </p:cNvPr>
          <p:cNvGrpSpPr/>
          <p:nvPr/>
        </p:nvGrpSpPr>
        <p:grpSpPr>
          <a:xfrm>
            <a:off x="7660199" y="1025441"/>
            <a:ext cx="4286733" cy="1746941"/>
            <a:chOff x="7660199" y="1025441"/>
            <a:chExt cx="4286733" cy="174694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BB6E825-581E-274D-A38C-B1642246A0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872" t="30520" b="26878"/>
            <a:stretch/>
          </p:blipFill>
          <p:spPr>
            <a:xfrm>
              <a:off x="7660199" y="1238285"/>
              <a:ext cx="3574258" cy="1221758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8D911BA-9A5C-E145-974E-A6601CE3E26F}"/>
                </a:ext>
              </a:extLst>
            </p:cNvPr>
            <p:cNvGrpSpPr/>
            <p:nvPr/>
          </p:nvGrpSpPr>
          <p:grpSpPr>
            <a:xfrm>
              <a:off x="11201363" y="1025441"/>
              <a:ext cx="745569" cy="1746941"/>
              <a:chOff x="10749605" y="3355527"/>
              <a:chExt cx="745569" cy="1746941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DA6E023A-2858-224F-96E6-34639C67A7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82625" r="12208"/>
              <a:stretch/>
            </p:blipFill>
            <p:spPr>
              <a:xfrm>
                <a:off x="10749605" y="3429000"/>
                <a:ext cx="114017" cy="1599995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A78FDE0-54E1-EA4F-8743-E6695A0499DA}"/>
                  </a:ext>
                </a:extLst>
              </p:cNvPr>
              <p:cNvSpPr txBox="1"/>
              <p:nvPr/>
            </p:nvSpPr>
            <p:spPr>
              <a:xfrm>
                <a:off x="10810072" y="3355527"/>
                <a:ext cx="3834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20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CA26437-F0E5-7647-8264-A852C3A62B3E}"/>
                  </a:ext>
                </a:extLst>
              </p:cNvPr>
              <p:cNvSpPr txBox="1"/>
              <p:nvPr/>
            </p:nvSpPr>
            <p:spPr>
              <a:xfrm>
                <a:off x="10813784" y="4794691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0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756E05B-EB34-B649-95E9-A94FD5B338E1}"/>
                  </a:ext>
                </a:extLst>
              </p:cNvPr>
              <p:cNvSpPr txBox="1"/>
              <p:nvPr/>
            </p:nvSpPr>
            <p:spPr>
              <a:xfrm rot="16200000">
                <a:off x="10915528" y="4055258"/>
                <a:ext cx="85151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Intensity</a:t>
                </a:r>
              </a:p>
            </p:txBody>
          </p:sp>
        </p:grpSp>
      </p:grpSp>
      <p:sp>
        <p:nvSpPr>
          <p:cNvPr id="118" name="Google Shape;118;p2"/>
          <p:cNvSpPr txBox="1">
            <a:spLocks noGrp="1"/>
          </p:cNvSpPr>
          <p:nvPr>
            <p:ph type="body" idx="2"/>
          </p:nvPr>
        </p:nvSpPr>
        <p:spPr>
          <a:xfrm>
            <a:off x="0" y="196622"/>
            <a:ext cx="12191984" cy="5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Diagnostic setup  undulator radiation characterization </a:t>
            </a:r>
            <a:endParaRPr sz="240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2"/>
          <p:cNvSpPr txBox="1">
            <a:spLocks noGrp="1"/>
          </p:cNvSpPr>
          <p:nvPr>
            <p:ph type="sldNum" idx="12"/>
          </p:nvPr>
        </p:nvSpPr>
        <p:spPr>
          <a:xfrm>
            <a:off x="11512784" y="6486249"/>
            <a:ext cx="679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sp>
        <p:nvSpPr>
          <p:cNvPr id="33" name="Google Shape;391;p8">
            <a:extLst>
              <a:ext uri="{FF2B5EF4-FFF2-40B4-BE49-F238E27FC236}">
                <a16:creationId xmlns:a16="http://schemas.microsoft.com/office/drawing/2014/main" id="{ECF0E398-D007-F74A-BE70-962F0E3041A6}"/>
              </a:ext>
            </a:extLst>
          </p:cNvPr>
          <p:cNvSpPr/>
          <p:nvPr/>
        </p:nvSpPr>
        <p:spPr>
          <a:xfrm>
            <a:off x="136007" y="1039798"/>
            <a:ext cx="11880687" cy="5361002"/>
          </a:xfrm>
          <a:prstGeom prst="rect">
            <a:avLst/>
          </a:prstGeom>
          <a:noFill/>
          <a:ln w="38100" cap="flat" cmpd="sng">
            <a:solidFill>
              <a:srgbClr val="4C84C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F7C1BCE8-FFD5-7B48-90F3-F57277BD0596}"/>
              </a:ext>
            </a:extLst>
          </p:cNvPr>
          <p:cNvCxnSpPr>
            <a:cxnSpLocks/>
          </p:cNvCxnSpPr>
          <p:nvPr/>
        </p:nvCxnSpPr>
        <p:spPr>
          <a:xfrm flipV="1">
            <a:off x="6606443" y="1184091"/>
            <a:ext cx="623958" cy="9501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CAFC1391-DD47-0D43-B5B4-EA53D8EF734D}"/>
              </a:ext>
            </a:extLst>
          </p:cNvPr>
          <p:cNvCxnSpPr>
            <a:cxnSpLocks/>
          </p:cNvCxnSpPr>
          <p:nvPr/>
        </p:nvCxnSpPr>
        <p:spPr>
          <a:xfrm>
            <a:off x="6606443" y="2134020"/>
            <a:ext cx="557270" cy="2394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66" name="Google Shape;390;p8">
                <a:extLst>
                  <a:ext uri="{FF2B5EF4-FFF2-40B4-BE49-F238E27FC236}">
                    <a16:creationId xmlns:a16="http://schemas.microsoft.com/office/drawing/2014/main" id="{0364ECED-B7E3-3146-AB32-F337EA37C456}"/>
                  </a:ext>
                </a:extLst>
              </p:cNvPr>
              <p:cNvSpPr txBox="1"/>
              <p:nvPr/>
            </p:nvSpPr>
            <p:spPr>
              <a:xfrm>
                <a:off x="1431997" y="5024520"/>
                <a:ext cx="9552377" cy="10515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342900" marR="0" lvl="0" indent="-330200" algn="l" rtl="0">
                  <a:spcAft>
                    <a:spcPts val="500"/>
                  </a:spcAft>
                  <a:buClr>
                    <a:srgbClr val="000000"/>
                  </a:buClr>
                  <a:buSzPts val="1800"/>
                  <a:buFont typeface="Arial"/>
                  <a:buChar char="•"/>
                </a:pPr>
                <a:r>
                  <a:rPr lang="en-US" sz="1800" dirty="0">
                    <a:solidFill>
                      <a:schemeClr val="dk1"/>
                    </a:solidFill>
                  </a:rPr>
                  <a:t>Setup allows radiation characterization at multiple points along 4 meter undulator</a:t>
                </a:r>
                <a:endParaRPr sz="1800" dirty="0"/>
              </a:p>
              <a:p>
                <a:pPr marL="342900" lvl="0" indent="-330200">
                  <a:spcAft>
                    <a:spcPts val="500"/>
                  </a:spcAft>
                  <a:buSzPts val="1800"/>
                  <a:buFont typeface="Arial"/>
                  <a:buChar char="•"/>
                </a:pPr>
                <a:r>
                  <a:rPr lang="en-US" sz="1800" dirty="0">
                    <a:solidFill>
                      <a:schemeClr val="dk1"/>
                    </a:solidFill>
                  </a:rPr>
                  <a:t>Retractable pellicle enables emittance spoiling without loss of charge for confirming microbunching instability: 10 </a:t>
                </a:r>
                <a14:m>
                  <m:oMath xmlns:m="http://schemas.openxmlformats.org/officeDocument/2006/math">
                    <m:r>
                      <a:rPr lang="en-US" sz="180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1800" dirty="0">
                    <a:solidFill>
                      <a:schemeClr val="dk1"/>
                    </a:solidFill>
                  </a:rPr>
                  <a:t>m thick pellicle </a:t>
                </a:r>
                <a:r>
                  <a:rPr lang="en-US" sz="1800" dirty="0">
                    <a:solidFill>
                      <a:schemeClr val="dk1"/>
                    </a:solidFill>
                    <a:sym typeface="Wingdings" pitchFamily="2" charset="2"/>
                  </a:rPr>
                  <a:t> &gt;10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1800" dirty="0">
                    <a:solidFill>
                      <a:schemeClr val="dk1"/>
                    </a:solidFill>
                  </a:rPr>
                  <a:t>m normalized emittance growth</a:t>
                </a:r>
                <a:endParaRPr sz="1800" dirty="0"/>
              </a:p>
            </p:txBody>
          </p:sp>
        </mc:Choice>
        <mc:Fallback>
          <p:sp>
            <p:nvSpPr>
              <p:cNvPr id="66" name="Google Shape;390;p8">
                <a:extLst>
                  <a:ext uri="{FF2B5EF4-FFF2-40B4-BE49-F238E27FC236}">
                    <a16:creationId xmlns:a16="http://schemas.microsoft.com/office/drawing/2014/main" id="{0364ECED-B7E3-3146-AB32-F337EA37C4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1997" y="5024520"/>
                <a:ext cx="9552377" cy="1051530"/>
              </a:xfrm>
              <a:prstGeom prst="rect">
                <a:avLst/>
              </a:prstGeom>
              <a:blipFill>
                <a:blip r:embed="rId5"/>
                <a:stretch>
                  <a:fillRect l="-266" t="-3659" b="-243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558736F0-3777-4047-9BCA-D97FC08EC9CA}"/>
              </a:ext>
            </a:extLst>
          </p:cNvPr>
          <p:cNvCxnSpPr>
            <a:cxnSpLocks/>
          </p:cNvCxnSpPr>
          <p:nvPr/>
        </p:nvCxnSpPr>
        <p:spPr>
          <a:xfrm>
            <a:off x="9162935" y="3298664"/>
            <a:ext cx="718050" cy="357849"/>
          </a:xfrm>
          <a:prstGeom prst="straightConnector1">
            <a:avLst/>
          </a:prstGeom>
          <a:ln w="28575">
            <a:solidFill>
              <a:srgbClr val="FF0000"/>
            </a:solidFill>
            <a:prstDash val="lgDash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C157EB5-B037-D848-ABA3-D9642DAC833E}"/>
              </a:ext>
            </a:extLst>
          </p:cNvPr>
          <p:cNvCxnSpPr>
            <a:cxnSpLocks/>
          </p:cNvCxnSpPr>
          <p:nvPr/>
        </p:nvCxnSpPr>
        <p:spPr>
          <a:xfrm flipV="1">
            <a:off x="5411716" y="3162839"/>
            <a:ext cx="767038" cy="10820"/>
          </a:xfrm>
          <a:prstGeom prst="straightConnector1">
            <a:avLst/>
          </a:prstGeom>
          <a:ln>
            <a:solidFill>
              <a:srgbClr val="7030A0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4B1E993-1EA7-7E4D-93F9-55760895918F}"/>
              </a:ext>
            </a:extLst>
          </p:cNvPr>
          <p:cNvCxnSpPr>
            <a:cxnSpLocks/>
            <a:endCxn id="70" idx="3"/>
          </p:cNvCxnSpPr>
          <p:nvPr/>
        </p:nvCxnSpPr>
        <p:spPr>
          <a:xfrm>
            <a:off x="349008" y="3260078"/>
            <a:ext cx="8795487" cy="0"/>
          </a:xfrm>
          <a:prstGeom prst="straightConnector1">
            <a:avLst/>
          </a:prstGeom>
          <a:ln w="28575">
            <a:solidFill>
              <a:srgbClr val="FF0000"/>
            </a:solidFill>
            <a:prstDash val="lgDash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5997BC61-F1CF-6445-A95C-ED7A3FA77A7B}"/>
              </a:ext>
            </a:extLst>
          </p:cNvPr>
          <p:cNvSpPr/>
          <p:nvPr/>
        </p:nvSpPr>
        <p:spPr>
          <a:xfrm>
            <a:off x="2599876" y="2947122"/>
            <a:ext cx="2830271" cy="62591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Undulator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56A6240-D23C-B94A-8503-0FDA631C391A}"/>
              </a:ext>
            </a:extLst>
          </p:cNvPr>
          <p:cNvSpPr/>
          <p:nvPr/>
        </p:nvSpPr>
        <p:spPr>
          <a:xfrm>
            <a:off x="650464" y="2947122"/>
            <a:ext cx="687709" cy="625913"/>
          </a:xfrm>
          <a:prstGeom prst="rect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ICT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9CB2820-C072-5747-AC75-256209F59C8C}"/>
              </a:ext>
            </a:extLst>
          </p:cNvPr>
          <p:cNvSpPr/>
          <p:nvPr/>
        </p:nvSpPr>
        <p:spPr>
          <a:xfrm>
            <a:off x="6807669" y="2947122"/>
            <a:ext cx="687709" cy="625913"/>
          </a:xfrm>
          <a:prstGeom prst="rect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ICT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42CBE9A-B786-5A48-B75E-D05C74AAFDA8}"/>
              </a:ext>
            </a:extLst>
          </p:cNvPr>
          <p:cNvSpPr/>
          <p:nvPr/>
        </p:nvSpPr>
        <p:spPr>
          <a:xfrm>
            <a:off x="2032693" y="2842803"/>
            <a:ext cx="97986" cy="83455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016D818-392E-1B49-AA5E-71A9BDBA1ABB}"/>
              </a:ext>
            </a:extLst>
          </p:cNvPr>
          <p:cNvSpPr/>
          <p:nvPr/>
        </p:nvSpPr>
        <p:spPr>
          <a:xfrm rot="2700000">
            <a:off x="6061438" y="2606826"/>
            <a:ext cx="62590" cy="1306505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38B81DE-E370-9D4B-9166-879F3599633D}"/>
              </a:ext>
            </a:extLst>
          </p:cNvPr>
          <p:cNvSpPr txBox="1"/>
          <p:nvPr/>
        </p:nvSpPr>
        <p:spPr>
          <a:xfrm>
            <a:off x="1144914" y="3683164"/>
            <a:ext cx="1873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+mj-lt"/>
              </a:rPr>
              <a:t>Retractable spoiler pellicle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D7B4418-4488-D44E-8A56-07795511DD75}"/>
              </a:ext>
            </a:extLst>
          </p:cNvPr>
          <p:cNvSpPr txBox="1"/>
          <p:nvPr/>
        </p:nvSpPr>
        <p:spPr>
          <a:xfrm>
            <a:off x="5155961" y="3656513"/>
            <a:ext cx="1873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+mj-lt"/>
              </a:rPr>
              <a:t>Exit Pickoff Pellicle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CE91119-6B8F-474B-9DCF-87B621A7323A}"/>
              </a:ext>
            </a:extLst>
          </p:cNvPr>
          <p:cNvGrpSpPr/>
          <p:nvPr/>
        </p:nvGrpSpPr>
        <p:grpSpPr>
          <a:xfrm>
            <a:off x="5778081" y="1814316"/>
            <a:ext cx="801349" cy="828913"/>
            <a:chOff x="7725134" y="1301345"/>
            <a:chExt cx="1143192" cy="828913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6A152ED5-77C9-0E45-9FEC-B091B7651D5C}"/>
                </a:ext>
              </a:extLst>
            </p:cNvPr>
            <p:cNvSpPr/>
            <p:nvPr/>
          </p:nvSpPr>
          <p:spPr>
            <a:xfrm>
              <a:off x="7925962" y="1724258"/>
              <a:ext cx="741534" cy="40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A8E64D2-CC95-E242-B183-2707F55EC578}"/>
                </a:ext>
              </a:extLst>
            </p:cNvPr>
            <p:cNvSpPr/>
            <p:nvPr/>
          </p:nvSpPr>
          <p:spPr>
            <a:xfrm>
              <a:off x="7725134" y="1301345"/>
              <a:ext cx="1143192" cy="62591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635A367C-D51A-7A41-BE3F-E5BAA1FF8B7C}"/>
              </a:ext>
            </a:extLst>
          </p:cNvPr>
          <p:cNvSpPr txBox="1"/>
          <p:nvPr/>
        </p:nvSpPr>
        <p:spPr>
          <a:xfrm>
            <a:off x="4378858" y="1135623"/>
            <a:ext cx="17219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+mj-lt"/>
              </a:rPr>
              <a:t>Optical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+mj-lt"/>
              </a:rPr>
              <a:t>Spectrometer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F5A7E4AC-4B19-AD45-A3D1-A0D05D769F6D}"/>
              </a:ext>
            </a:extLst>
          </p:cNvPr>
          <p:cNvCxnSpPr>
            <a:cxnSpLocks/>
            <a:stCxn id="46" idx="2"/>
            <a:endCxn id="45" idx="1"/>
          </p:cNvCxnSpPr>
          <p:nvPr/>
        </p:nvCxnSpPr>
        <p:spPr>
          <a:xfrm>
            <a:off x="5239831" y="1843509"/>
            <a:ext cx="538250" cy="283764"/>
          </a:xfrm>
          <a:prstGeom prst="straightConnector1">
            <a:avLst/>
          </a:prstGeom>
          <a:ln>
            <a:solidFill>
              <a:schemeClr val="tx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E5AFC3C-1AB9-6E43-AFD2-920FE5069B42}"/>
              </a:ext>
            </a:extLst>
          </p:cNvPr>
          <p:cNvCxnSpPr>
            <a:cxnSpLocks/>
          </p:cNvCxnSpPr>
          <p:nvPr/>
        </p:nvCxnSpPr>
        <p:spPr>
          <a:xfrm flipV="1">
            <a:off x="4722947" y="3155760"/>
            <a:ext cx="1461455" cy="17898"/>
          </a:xfrm>
          <a:prstGeom prst="straightConnector1">
            <a:avLst/>
          </a:prstGeom>
          <a:ln>
            <a:solidFill>
              <a:srgbClr val="7030A0">
                <a:alpha val="19608"/>
              </a:srgb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F6919871-580B-014D-AD7B-79F41F93EE57}"/>
              </a:ext>
            </a:extLst>
          </p:cNvPr>
          <p:cNvCxnSpPr>
            <a:cxnSpLocks/>
          </p:cNvCxnSpPr>
          <p:nvPr/>
        </p:nvCxnSpPr>
        <p:spPr>
          <a:xfrm flipV="1">
            <a:off x="6181047" y="2644521"/>
            <a:ext cx="0" cy="520188"/>
          </a:xfrm>
          <a:prstGeom prst="straightConnector1">
            <a:avLst/>
          </a:prstGeom>
          <a:ln>
            <a:solidFill>
              <a:srgbClr val="7030A0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5401BFA3-A193-684B-8AF6-2C28304CAE79}"/>
              </a:ext>
            </a:extLst>
          </p:cNvPr>
          <p:cNvSpPr txBox="1"/>
          <p:nvPr/>
        </p:nvSpPr>
        <p:spPr>
          <a:xfrm>
            <a:off x="957544" y="2235359"/>
            <a:ext cx="948909" cy="7162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e</a:t>
            </a:r>
            <a:r>
              <a:rPr lang="en-US" sz="2800" b="1" baseline="30000" dirty="0">
                <a:solidFill>
                  <a:srgbClr val="FF0000"/>
                </a:solidFill>
                <a:latin typeface="+mj-lt"/>
              </a:rPr>
              <a:t>-</a:t>
            </a:r>
            <a:endParaRPr lang="en-US" sz="2000" b="1" baseline="30000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BDA99ADF-FC6E-0E44-BCC0-CBD40CD19D61}"/>
              </a:ext>
            </a:extLst>
          </p:cNvPr>
          <p:cNvCxnSpPr>
            <a:cxnSpLocks/>
          </p:cNvCxnSpPr>
          <p:nvPr/>
        </p:nvCxnSpPr>
        <p:spPr>
          <a:xfrm>
            <a:off x="1463943" y="2838669"/>
            <a:ext cx="201527" cy="334988"/>
          </a:xfrm>
          <a:prstGeom prst="straightConnector1">
            <a:avLst/>
          </a:prstGeom>
          <a:ln>
            <a:solidFill>
              <a:schemeClr val="tx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5A3FD387-5CB3-0044-AB36-1C8C415F1E36}"/>
              </a:ext>
            </a:extLst>
          </p:cNvPr>
          <p:cNvSpPr/>
          <p:nvPr/>
        </p:nvSpPr>
        <p:spPr>
          <a:xfrm>
            <a:off x="7821271" y="2947121"/>
            <a:ext cx="1323224" cy="625913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MagSpec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B5B57B-656F-6345-A7BE-2282C6E4A670}"/>
              </a:ext>
            </a:extLst>
          </p:cNvPr>
          <p:cNvSpPr txBox="1"/>
          <p:nvPr/>
        </p:nvSpPr>
        <p:spPr>
          <a:xfrm>
            <a:off x="2953265" y="2298357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27CCD65-D28B-044E-BD74-6F9D1BFE4858}"/>
              </a:ext>
            </a:extLst>
          </p:cNvPr>
          <p:cNvSpPr/>
          <p:nvPr/>
        </p:nvSpPr>
        <p:spPr>
          <a:xfrm>
            <a:off x="2030570" y="1893307"/>
            <a:ext cx="97986" cy="83455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Google Shape;394;p8">
            <a:extLst>
              <a:ext uri="{FF2B5EF4-FFF2-40B4-BE49-F238E27FC236}">
                <a16:creationId xmlns:a16="http://schemas.microsoft.com/office/drawing/2014/main" id="{66BA4FAA-D97A-A141-8CB1-2031CFABDC3C}"/>
              </a:ext>
            </a:extLst>
          </p:cNvPr>
          <p:cNvSpPr txBox="1">
            <a:spLocks noChangeAspect="1"/>
          </p:cNvSpPr>
          <p:nvPr/>
        </p:nvSpPr>
        <p:spPr>
          <a:xfrm>
            <a:off x="9121317" y="2423432"/>
            <a:ext cx="638128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400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Google Shape;395;p8">
            <a:extLst>
              <a:ext uri="{FF2B5EF4-FFF2-40B4-BE49-F238E27FC236}">
                <a16:creationId xmlns:a16="http://schemas.microsoft.com/office/drawing/2014/main" id="{C5E51433-D41C-4748-84B0-9CB274B493D6}"/>
              </a:ext>
            </a:extLst>
          </p:cNvPr>
          <p:cNvSpPr txBox="1">
            <a:spLocks noChangeAspect="1"/>
          </p:cNvSpPr>
          <p:nvPr/>
        </p:nvSpPr>
        <p:spPr>
          <a:xfrm>
            <a:off x="10566680" y="2441547"/>
            <a:ext cx="638128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500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Google Shape;396;p8">
            <a:extLst>
              <a:ext uri="{FF2B5EF4-FFF2-40B4-BE49-F238E27FC236}">
                <a16:creationId xmlns:a16="http://schemas.microsoft.com/office/drawing/2014/main" id="{8F3C845D-74D4-7D49-9B93-24446E6F2D5D}"/>
              </a:ext>
            </a:extLst>
          </p:cNvPr>
          <p:cNvSpPr txBox="1">
            <a:spLocks noChangeAspect="1"/>
          </p:cNvSpPr>
          <p:nvPr/>
        </p:nvSpPr>
        <p:spPr>
          <a:xfrm>
            <a:off x="7871934" y="2441547"/>
            <a:ext cx="638128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300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Google Shape;399;p8">
            <a:extLst>
              <a:ext uri="{FF2B5EF4-FFF2-40B4-BE49-F238E27FC236}">
                <a16:creationId xmlns:a16="http://schemas.microsoft.com/office/drawing/2014/main" id="{45AF89AF-1146-5744-B796-86E337E9C9AD}"/>
              </a:ext>
            </a:extLst>
          </p:cNvPr>
          <p:cNvSpPr txBox="1">
            <a:spLocks noChangeAspect="1"/>
          </p:cNvSpPr>
          <p:nvPr/>
        </p:nvSpPr>
        <p:spPr>
          <a:xfrm>
            <a:off x="8194203" y="2603916"/>
            <a:ext cx="2575877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Wavelength (nm)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Google Shape;396;p8">
            <a:extLst>
              <a:ext uri="{FF2B5EF4-FFF2-40B4-BE49-F238E27FC236}">
                <a16:creationId xmlns:a16="http://schemas.microsoft.com/office/drawing/2014/main" id="{8623D633-D819-F947-812C-DDEDC8213AF9}"/>
              </a:ext>
            </a:extLst>
          </p:cNvPr>
          <p:cNvSpPr txBox="1">
            <a:spLocks noChangeAspect="1"/>
          </p:cNvSpPr>
          <p:nvPr/>
        </p:nvSpPr>
        <p:spPr>
          <a:xfrm>
            <a:off x="7273306" y="1052735"/>
            <a:ext cx="638128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1.0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Google Shape;396;p8">
            <a:extLst>
              <a:ext uri="{FF2B5EF4-FFF2-40B4-BE49-F238E27FC236}">
                <a16:creationId xmlns:a16="http://schemas.microsoft.com/office/drawing/2014/main" id="{78FB6CDE-7F40-1A40-B608-5070C47797D7}"/>
              </a:ext>
            </a:extLst>
          </p:cNvPr>
          <p:cNvSpPr txBox="1">
            <a:spLocks noChangeAspect="1"/>
          </p:cNvSpPr>
          <p:nvPr/>
        </p:nvSpPr>
        <p:spPr>
          <a:xfrm>
            <a:off x="7273306" y="2256004"/>
            <a:ext cx="638128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1.0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Google Shape;396;p8">
            <a:extLst>
              <a:ext uri="{FF2B5EF4-FFF2-40B4-BE49-F238E27FC236}">
                <a16:creationId xmlns:a16="http://schemas.microsoft.com/office/drawing/2014/main" id="{4D0E2E21-CE2F-6942-BDCB-09CE1CA27447}"/>
              </a:ext>
            </a:extLst>
          </p:cNvPr>
          <p:cNvSpPr txBox="1">
            <a:spLocks noChangeAspect="1"/>
          </p:cNvSpPr>
          <p:nvPr/>
        </p:nvSpPr>
        <p:spPr>
          <a:xfrm>
            <a:off x="7273306" y="1654370"/>
            <a:ext cx="638128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0.0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Google Shape;399;p8">
            <a:extLst>
              <a:ext uri="{FF2B5EF4-FFF2-40B4-BE49-F238E27FC236}">
                <a16:creationId xmlns:a16="http://schemas.microsoft.com/office/drawing/2014/main" id="{5693B7B4-1CF7-D34D-870C-EE3311C335C3}"/>
              </a:ext>
            </a:extLst>
          </p:cNvPr>
          <p:cNvSpPr txBox="1">
            <a:spLocks noChangeAspect="1"/>
          </p:cNvSpPr>
          <p:nvPr/>
        </p:nvSpPr>
        <p:spPr>
          <a:xfrm rot="16200000">
            <a:off x="6586859" y="1530474"/>
            <a:ext cx="1152072" cy="199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y (nm)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4719824-C31A-F94D-A972-1C1E0F7FEC9F}"/>
              </a:ext>
            </a:extLst>
          </p:cNvPr>
          <p:cNvGrpSpPr/>
          <p:nvPr/>
        </p:nvGrpSpPr>
        <p:grpSpPr>
          <a:xfrm>
            <a:off x="7649831" y="1019836"/>
            <a:ext cx="4299943" cy="1746941"/>
            <a:chOff x="7649831" y="1019836"/>
            <a:chExt cx="4299943" cy="1746941"/>
          </a:xfrm>
        </p:grpSpPr>
        <p:pic>
          <p:nvPicPr>
            <p:cNvPr id="74" name="Google Shape;392;p8" descr="https://lh7-us.googleusercontent.com/0wQ70UT42y1aB_R1txMKWEjbeSQgARZ9YZb4Aei6qrX6rOTq_FRV6GuG2vDr3k_NJRYIwcKlH9p8AwkT4OW_zJJI4rfS2H8owbbjjfbftExT6An5VqRMMs6PXu9RApeFmErnbqakrgzo06KSjsEj9Qs">
              <a:extLst>
                <a:ext uri="{FF2B5EF4-FFF2-40B4-BE49-F238E27FC236}">
                  <a16:creationId xmlns:a16="http://schemas.microsoft.com/office/drawing/2014/main" id="{AF4F786B-06DC-9840-9B21-D837B4356094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6">
              <a:alphaModFix/>
            </a:blip>
            <a:srcRect l="59343" t="22104" r="10943" b="31595"/>
            <a:stretch/>
          </p:blipFill>
          <p:spPr>
            <a:xfrm>
              <a:off x="7649831" y="1225527"/>
              <a:ext cx="3547792" cy="123451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8A915558-36BD-DC4B-B58A-492A06CCC005}"/>
                </a:ext>
              </a:extLst>
            </p:cNvPr>
            <p:cNvGrpSpPr/>
            <p:nvPr/>
          </p:nvGrpSpPr>
          <p:grpSpPr>
            <a:xfrm>
              <a:off x="11204205" y="1019836"/>
              <a:ext cx="745569" cy="1746941"/>
              <a:chOff x="10749605" y="3355527"/>
              <a:chExt cx="745569" cy="1746941"/>
            </a:xfrm>
          </p:grpSpPr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DA8734CD-3807-214B-94D4-4AD00A4968B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82625" r="12208"/>
              <a:stretch/>
            </p:blipFill>
            <p:spPr>
              <a:xfrm>
                <a:off x="10749605" y="3429000"/>
                <a:ext cx="114017" cy="1599995"/>
              </a:xfrm>
              <a:prstGeom prst="rect">
                <a:avLst/>
              </a:prstGeom>
            </p:spPr>
          </p:pic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94DD0A7E-A9B4-1B42-BAA2-1875CE2C42C8}"/>
                  </a:ext>
                </a:extLst>
              </p:cNvPr>
              <p:cNvSpPr txBox="1"/>
              <p:nvPr/>
            </p:nvSpPr>
            <p:spPr>
              <a:xfrm>
                <a:off x="10810072" y="3355527"/>
                <a:ext cx="58221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2000</a:t>
                </a: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976C3A5D-9AF8-A94C-A9DD-85D1F99CFCA5}"/>
                  </a:ext>
                </a:extLst>
              </p:cNvPr>
              <p:cNvSpPr txBox="1"/>
              <p:nvPr/>
            </p:nvSpPr>
            <p:spPr>
              <a:xfrm>
                <a:off x="10813784" y="4794691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0</a:t>
                </a: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6489BDBF-CB62-A845-A2DA-576506C58482}"/>
                  </a:ext>
                </a:extLst>
              </p:cNvPr>
              <p:cNvSpPr txBox="1"/>
              <p:nvPr/>
            </p:nvSpPr>
            <p:spPr>
              <a:xfrm rot="16200000">
                <a:off x="10915528" y="4055258"/>
                <a:ext cx="85151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Intensity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60617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53" grpId="1" animBg="1"/>
      <p:bldP spid="53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5ACE83-2552-B544-AFFE-A2F0804B1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283" y="1355279"/>
            <a:ext cx="6894412" cy="3687310"/>
          </a:xfrm>
          <a:prstGeom prst="rect">
            <a:avLst/>
          </a:prstGeom>
        </p:spPr>
      </p:pic>
      <p:sp>
        <p:nvSpPr>
          <p:cNvPr id="118" name="Google Shape;118;p2"/>
          <p:cNvSpPr txBox="1">
            <a:spLocks noGrp="1"/>
          </p:cNvSpPr>
          <p:nvPr>
            <p:ph type="body" idx="2"/>
          </p:nvPr>
        </p:nvSpPr>
        <p:spPr>
          <a:xfrm>
            <a:off x="0" y="-59410"/>
            <a:ext cx="12191984" cy="1008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Sustained efforts on optimizing FEL signal at end of undulator through matching and alignment yielded drastic boost in performance</a:t>
            </a:r>
            <a:endParaRPr sz="240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2"/>
          <p:cNvSpPr txBox="1">
            <a:spLocks noGrp="1"/>
          </p:cNvSpPr>
          <p:nvPr>
            <p:ph type="sldNum" idx="12"/>
          </p:nvPr>
        </p:nvSpPr>
        <p:spPr>
          <a:xfrm>
            <a:off x="11512784" y="6486249"/>
            <a:ext cx="679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sp>
        <p:nvSpPr>
          <p:cNvPr id="29" name="Google Shape;391;p8">
            <a:extLst>
              <a:ext uri="{FF2B5EF4-FFF2-40B4-BE49-F238E27FC236}">
                <a16:creationId xmlns:a16="http://schemas.microsoft.com/office/drawing/2014/main" id="{BEBF9265-6345-7A49-A24B-C202B39D91A9}"/>
              </a:ext>
            </a:extLst>
          </p:cNvPr>
          <p:cNvSpPr/>
          <p:nvPr/>
        </p:nvSpPr>
        <p:spPr>
          <a:xfrm>
            <a:off x="136008" y="1015414"/>
            <a:ext cx="6992312" cy="5516200"/>
          </a:xfrm>
          <a:prstGeom prst="rect">
            <a:avLst/>
          </a:prstGeom>
          <a:noFill/>
          <a:ln w="38100" cap="flat" cmpd="sng">
            <a:solidFill>
              <a:srgbClr val="4C84C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428A59E-BD9C-FD47-B0C0-36A137048E35}"/>
              </a:ext>
            </a:extLst>
          </p:cNvPr>
          <p:cNvSpPr txBox="1"/>
          <p:nvPr/>
        </p:nvSpPr>
        <p:spPr>
          <a:xfrm>
            <a:off x="276745" y="1069919"/>
            <a:ext cx="5628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Undulator radiation signal vs charge for 1000 consecutive shots</a:t>
            </a:r>
          </a:p>
        </p:txBody>
      </p:sp>
      <p:sp>
        <p:nvSpPr>
          <p:cNvPr id="32" name="Google Shape;360;p9">
            <a:extLst>
              <a:ext uri="{FF2B5EF4-FFF2-40B4-BE49-F238E27FC236}">
                <a16:creationId xmlns:a16="http://schemas.microsoft.com/office/drawing/2014/main" id="{FCEF57F2-A24F-164D-9451-BCC81D57AFDA}"/>
              </a:ext>
            </a:extLst>
          </p:cNvPr>
          <p:cNvSpPr txBox="1"/>
          <p:nvPr/>
        </p:nvSpPr>
        <p:spPr>
          <a:xfrm>
            <a:off x="143870" y="4757036"/>
            <a:ext cx="7224053" cy="1661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indent="-317500">
              <a:spcBef>
                <a:spcPts val="1200"/>
              </a:spcBef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</a:rPr>
              <a:t>Optimized transverse focusing and alignment using radiation signal at the end of the 4 meter undulator </a:t>
            </a:r>
          </a:p>
          <a:p>
            <a:pPr marL="342900" indent="-317500">
              <a:spcBef>
                <a:spcPts val="1200"/>
              </a:spcBef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</a:rPr>
              <a:t>Gain over incoherent undulator radiation on &gt;90% of shots</a:t>
            </a:r>
          </a:p>
          <a:p>
            <a:pPr marL="342900" marR="0" lvl="0" indent="-317500" algn="l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US" sz="1800" dirty="0">
                <a:solidFill>
                  <a:schemeClr val="dk1"/>
                </a:solidFill>
              </a:rPr>
              <a:t>Ratio FEL to incoherent:  ~200-300x (max), 50-100x (average)</a:t>
            </a:r>
          </a:p>
        </p:txBody>
      </p:sp>
      <p:sp>
        <p:nvSpPr>
          <p:cNvPr id="14" name="Google Shape;391;p8">
            <a:extLst>
              <a:ext uri="{FF2B5EF4-FFF2-40B4-BE49-F238E27FC236}">
                <a16:creationId xmlns:a16="http://schemas.microsoft.com/office/drawing/2014/main" id="{540165E5-677E-0243-B0AD-C4F89C079590}"/>
              </a:ext>
            </a:extLst>
          </p:cNvPr>
          <p:cNvSpPr/>
          <p:nvPr/>
        </p:nvSpPr>
        <p:spPr>
          <a:xfrm>
            <a:off x="7237335" y="1015414"/>
            <a:ext cx="4810796" cy="5516200"/>
          </a:xfrm>
          <a:prstGeom prst="rect">
            <a:avLst/>
          </a:prstGeom>
          <a:noFill/>
          <a:ln w="38100" cap="flat" cmpd="sng">
            <a:solidFill>
              <a:srgbClr val="4C84C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5" name="Google Shape;360;p9">
            <a:extLst>
              <a:ext uri="{FF2B5EF4-FFF2-40B4-BE49-F238E27FC236}">
                <a16:creationId xmlns:a16="http://schemas.microsoft.com/office/drawing/2014/main" id="{79C9F0B3-359C-9D45-90BC-C4E72BF8CF95}"/>
              </a:ext>
            </a:extLst>
          </p:cNvPr>
          <p:cNvSpPr txBox="1"/>
          <p:nvPr/>
        </p:nvSpPr>
        <p:spPr>
          <a:xfrm>
            <a:off x="7254656" y="4079265"/>
            <a:ext cx="4793474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lvl="0" indent="-317500">
              <a:buSzPts val="1800"/>
              <a:buChar char="•"/>
            </a:pPr>
            <a:r>
              <a:rPr lang="en-US" sz="1800" dirty="0">
                <a:solidFill>
                  <a:schemeClr val="dk1"/>
                </a:solidFill>
              </a:rPr>
              <a:t>Statistical characteristics of high-gain SASE radiation in the exponential amplification regime follow gamma distribution</a:t>
            </a:r>
          </a:p>
          <a:p>
            <a:pPr marL="342900" lvl="0" indent="-317500">
              <a:buSzPts val="1800"/>
              <a:buChar char="•"/>
            </a:pPr>
            <a:r>
              <a:rPr lang="en-US" sz="1800" dirty="0">
                <a:solidFill>
                  <a:schemeClr val="dk1"/>
                </a:solidFill>
              </a:rPr>
              <a:t>Number of longitudinal modes, characterized by M, can be used to estimate bunch length and is consistent with experimental parameters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08D029-EABA-0A4F-AC59-B232F9FB8991}"/>
              </a:ext>
            </a:extLst>
          </p:cNvPr>
          <p:cNvSpPr txBox="1"/>
          <p:nvPr/>
        </p:nvSpPr>
        <p:spPr>
          <a:xfrm>
            <a:off x="7337785" y="1093140"/>
            <a:ext cx="4500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Pulse energy statistics of FEL radiation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6869DFE-F9DB-DF4D-ACD5-D3ACDF4699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1430" y="1599747"/>
            <a:ext cx="4558591" cy="247265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655494D-EC31-EE46-B2CD-5B49673D8C14}"/>
              </a:ext>
            </a:extLst>
          </p:cNvPr>
          <p:cNvSpPr txBox="1"/>
          <p:nvPr/>
        </p:nvSpPr>
        <p:spPr>
          <a:xfrm>
            <a:off x="9813217" y="1925524"/>
            <a:ext cx="19255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Gamma distribution fit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2D66F3-1F34-E342-997E-DD7F8EC6F56F}"/>
              </a:ext>
            </a:extLst>
          </p:cNvPr>
          <p:cNvSpPr txBox="1"/>
          <p:nvPr/>
        </p:nvSpPr>
        <p:spPr>
          <a:xfrm>
            <a:off x="15982" y="6530688"/>
            <a:ext cx="2204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S. Barber et al. submitted</a:t>
            </a:r>
          </a:p>
        </p:txBody>
      </p:sp>
    </p:spTree>
    <p:extLst>
      <p:ext uri="{BB962C8B-B14F-4D97-AF65-F5344CB8AC3E}">
        <p14:creationId xmlns:p14="http://schemas.microsoft.com/office/powerpoint/2010/main" val="1053388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"/>
          <p:cNvSpPr txBox="1">
            <a:spLocks noGrp="1"/>
          </p:cNvSpPr>
          <p:nvPr>
            <p:ph type="body" idx="2"/>
          </p:nvPr>
        </p:nvSpPr>
        <p:spPr>
          <a:xfrm>
            <a:off x="0" y="196622"/>
            <a:ext cx="12191984" cy="5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Optimizing for gain in first sections of undulator gives excellent performance  </a:t>
            </a:r>
            <a:endParaRPr sz="240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2"/>
          <p:cNvSpPr txBox="1">
            <a:spLocks noGrp="1"/>
          </p:cNvSpPr>
          <p:nvPr>
            <p:ph type="sldNum" idx="12"/>
          </p:nvPr>
        </p:nvSpPr>
        <p:spPr>
          <a:xfrm>
            <a:off x="11512784" y="6486249"/>
            <a:ext cx="679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7F601B0-4FC7-3641-BBAA-7DA06A8E7668}"/>
              </a:ext>
            </a:extLst>
          </p:cNvPr>
          <p:cNvSpPr txBox="1"/>
          <p:nvPr/>
        </p:nvSpPr>
        <p:spPr>
          <a:xfrm>
            <a:off x="509016" y="5675357"/>
            <a:ext cx="51624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Measured undulator radiation as function of distance along undulator with an R56 setting of 200 um. </a:t>
            </a:r>
          </a:p>
        </p:txBody>
      </p:sp>
      <p:sp>
        <p:nvSpPr>
          <p:cNvPr id="29" name="Google Shape;360;p9">
            <a:extLst>
              <a:ext uri="{FF2B5EF4-FFF2-40B4-BE49-F238E27FC236}">
                <a16:creationId xmlns:a16="http://schemas.microsoft.com/office/drawing/2014/main" id="{4CDA1760-57B8-DC4F-A76D-6B2183F082D0}"/>
              </a:ext>
            </a:extLst>
          </p:cNvPr>
          <p:cNvSpPr txBox="1"/>
          <p:nvPr/>
        </p:nvSpPr>
        <p:spPr>
          <a:xfrm>
            <a:off x="6227802" y="1967081"/>
            <a:ext cx="5741749" cy="2923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11150" indent="-285750">
              <a:spcBef>
                <a:spcPts val="1200"/>
              </a:spcBef>
              <a:buSzPts val="18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Energy vs distance measurements show clear exponential gain with 18 cm gain length</a:t>
            </a:r>
          </a:p>
          <a:p>
            <a:pPr marL="311150" indent="-285750">
              <a:spcBef>
                <a:spcPts val="1200"/>
              </a:spcBef>
              <a:buSzPts val="18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SASE gain &gt;1000x </a:t>
            </a:r>
          </a:p>
          <a:p>
            <a:pPr marL="311150" indent="-285750">
              <a:spcBef>
                <a:spcPts val="1200"/>
              </a:spcBef>
              <a:buSzPts val="18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Gain plateaus after 1.5 meters, suspect undulator segment misalignment</a:t>
            </a:r>
          </a:p>
          <a:p>
            <a:pPr marL="311150" indent="-285750">
              <a:spcBef>
                <a:spcPts val="1200"/>
              </a:spcBef>
              <a:buSzPts val="18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Increasing the chicane strength from R</a:t>
            </a:r>
            <a:r>
              <a:rPr lang="en-US" sz="1800" baseline="-25000" dirty="0">
                <a:solidFill>
                  <a:schemeClr val="tx1"/>
                </a:solidFill>
              </a:rPr>
              <a:t>56</a:t>
            </a:r>
            <a:r>
              <a:rPr lang="en-US" sz="1800" dirty="0">
                <a:solidFill>
                  <a:schemeClr val="tx1"/>
                </a:solidFill>
              </a:rPr>
              <a:t> = 200 𝜇m to 400 𝜇m results in reduced gain; useful information for deducing e-beam parameters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B9613E-253B-224E-B84C-C30496E63C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293"/>
          <a:stretch/>
        </p:blipFill>
        <p:spPr>
          <a:xfrm>
            <a:off x="476358" y="1430103"/>
            <a:ext cx="5162441" cy="42527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C38254-5301-4943-9F1C-798391CE2D73}"/>
              </a:ext>
            </a:extLst>
          </p:cNvPr>
          <p:cNvSpPr txBox="1"/>
          <p:nvPr/>
        </p:nvSpPr>
        <p:spPr>
          <a:xfrm>
            <a:off x="15982" y="6530688"/>
            <a:ext cx="2204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S. Barber et al. submitted</a:t>
            </a:r>
          </a:p>
        </p:txBody>
      </p:sp>
    </p:spTree>
    <p:extLst>
      <p:ext uri="{BB962C8B-B14F-4D97-AF65-F5344CB8AC3E}">
        <p14:creationId xmlns:p14="http://schemas.microsoft.com/office/powerpoint/2010/main" val="29260640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"/>
          <p:cNvSpPr txBox="1">
            <a:spLocks noGrp="1"/>
          </p:cNvSpPr>
          <p:nvPr>
            <p:ph type="body" idx="2"/>
          </p:nvPr>
        </p:nvSpPr>
        <p:spPr>
          <a:xfrm>
            <a:off x="0" y="-15270"/>
            <a:ext cx="12191984" cy="954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Comparing measurements to Genesis simulations can provide information on difficult to measure beam parameters </a:t>
            </a:r>
            <a:endParaRPr sz="240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2"/>
          <p:cNvSpPr txBox="1">
            <a:spLocks noGrp="1"/>
          </p:cNvSpPr>
          <p:nvPr>
            <p:ph type="sldNum" idx="12"/>
          </p:nvPr>
        </p:nvSpPr>
        <p:spPr>
          <a:xfrm>
            <a:off x="11512784" y="6486249"/>
            <a:ext cx="679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sp>
        <p:nvSpPr>
          <p:cNvPr id="17" name="Google Shape;360;p9">
            <a:extLst>
              <a:ext uri="{FF2B5EF4-FFF2-40B4-BE49-F238E27FC236}">
                <a16:creationId xmlns:a16="http://schemas.microsoft.com/office/drawing/2014/main" id="{1DBD3012-AB5D-1B4C-BFBB-6C4A7DE73315}"/>
              </a:ext>
            </a:extLst>
          </p:cNvPr>
          <p:cNvSpPr txBox="1"/>
          <p:nvPr/>
        </p:nvSpPr>
        <p:spPr>
          <a:xfrm>
            <a:off x="6135811" y="1023778"/>
            <a:ext cx="5520846" cy="2769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11150" indent="-285750">
              <a:spcBef>
                <a:spcPts val="1200"/>
              </a:spcBef>
              <a:buSzPts val="1800"/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1"/>
                </a:solidFill>
              </a:rPr>
              <a:t>Measured values: </a:t>
            </a:r>
            <a:r>
              <a:rPr lang="en-US" sz="1800" dirty="0">
                <a:solidFill>
                  <a:schemeClr val="tx1"/>
                </a:solidFill>
              </a:rPr>
              <a:t>100 MeV, 75 </a:t>
            </a:r>
            <a:r>
              <a:rPr lang="en-US" sz="1800" dirty="0" err="1">
                <a:solidFill>
                  <a:schemeClr val="tx1"/>
                </a:solidFill>
              </a:rPr>
              <a:t>pC</a:t>
            </a:r>
            <a:r>
              <a:rPr lang="en-US" sz="1800" dirty="0">
                <a:solidFill>
                  <a:schemeClr val="tx1"/>
                </a:solidFill>
              </a:rPr>
              <a:t>, 5% </a:t>
            </a:r>
            <a:r>
              <a:rPr lang="en-US" sz="1800" dirty="0" err="1">
                <a:solidFill>
                  <a:schemeClr val="tx1"/>
                </a:solidFill>
              </a:rPr>
              <a:t>rms</a:t>
            </a:r>
            <a:r>
              <a:rPr lang="en-US" sz="1800" dirty="0">
                <a:solidFill>
                  <a:schemeClr val="tx1"/>
                </a:solidFill>
              </a:rPr>
              <a:t> energy spread, R</a:t>
            </a:r>
            <a:r>
              <a:rPr lang="en-US" sz="1800" baseline="-25000" dirty="0">
                <a:solidFill>
                  <a:schemeClr val="tx1"/>
                </a:solidFill>
              </a:rPr>
              <a:t>56</a:t>
            </a:r>
            <a:r>
              <a:rPr lang="en-US" sz="1800" dirty="0">
                <a:solidFill>
                  <a:schemeClr val="tx1"/>
                </a:solidFill>
              </a:rPr>
              <a:t> = 200 𝜇m , post chicane current = ~1kA, 𝛽</a:t>
            </a:r>
            <a:r>
              <a:rPr lang="en-US" sz="1800" baseline="-25000" dirty="0" err="1">
                <a:solidFill>
                  <a:schemeClr val="tx1"/>
                </a:solidFill>
              </a:rPr>
              <a:t>x,y</a:t>
            </a:r>
            <a:r>
              <a:rPr lang="en-US" sz="1800" baseline="-25000" dirty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= 1 m, 𝛼</a:t>
            </a:r>
            <a:r>
              <a:rPr lang="en-US" sz="1800" baseline="-25000" dirty="0" err="1">
                <a:solidFill>
                  <a:schemeClr val="tx1"/>
                </a:solidFill>
              </a:rPr>
              <a:t>x,y</a:t>
            </a:r>
            <a:r>
              <a:rPr lang="en-US" sz="1800" baseline="-25000" dirty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= 0</a:t>
            </a:r>
          </a:p>
          <a:p>
            <a:pPr marL="311150" indent="-285750">
              <a:spcBef>
                <a:spcPts val="1200"/>
              </a:spcBef>
              <a:buSzPts val="1800"/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1"/>
                </a:solidFill>
              </a:rPr>
              <a:t>Unknown quantities: </a:t>
            </a:r>
            <a:r>
              <a:rPr lang="en-US" sz="1800" dirty="0">
                <a:solidFill>
                  <a:schemeClr val="tx1"/>
                </a:solidFill>
              </a:rPr>
              <a:t>Slice emittance and slice energy spread</a:t>
            </a:r>
          </a:p>
          <a:p>
            <a:pPr marL="311150" indent="-285750">
              <a:spcBef>
                <a:spcPts val="1200"/>
              </a:spcBef>
              <a:buSzPts val="18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Simulation shows good agreement with data for sub 0.5 um slice emittance and sub 0.5% slice energy spread (green line)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7F601B0-4FC7-3641-BBAA-7DA06A8E7668}"/>
              </a:ext>
            </a:extLst>
          </p:cNvPr>
          <p:cNvSpPr txBox="1"/>
          <p:nvPr/>
        </p:nvSpPr>
        <p:spPr>
          <a:xfrm>
            <a:off x="390773" y="5090535"/>
            <a:ext cx="55208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Direct comparison of measurements to Genesis simulations for 3 different configurations. 20 time dependent simulations performed for each configuration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CCC96B6-7FC0-C842-9622-E154DDCE4D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8686760"/>
              </p:ext>
            </p:extLst>
          </p:nvPr>
        </p:nvGraphicFramePr>
        <p:xfrm>
          <a:off x="6389436" y="4125528"/>
          <a:ext cx="5013596" cy="18460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4143">
                  <a:extLst>
                    <a:ext uri="{9D8B030D-6E8A-4147-A177-3AD203B41FA5}">
                      <a16:colId xmlns:a16="http://schemas.microsoft.com/office/drawing/2014/main" val="804932265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37400876"/>
                    </a:ext>
                  </a:extLst>
                </a:gridCol>
                <a:gridCol w="2540253">
                  <a:extLst>
                    <a:ext uri="{9D8B030D-6E8A-4147-A177-3AD203B41FA5}">
                      <a16:colId xmlns:a16="http://schemas.microsoft.com/office/drawing/2014/main" val="2667857366"/>
                    </a:ext>
                  </a:extLst>
                </a:gridCol>
              </a:tblGrid>
              <a:tr h="488628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𝜀</a:t>
                      </a:r>
                      <a:r>
                        <a:rPr lang="en-US" sz="1600" baseline="-25000" dirty="0" err="1">
                          <a:solidFill>
                            <a:schemeClr val="tx1"/>
                          </a:solidFill>
                        </a:rPr>
                        <a:t>x,y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 [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𝜇m]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slice energy spread [%]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82559087"/>
                  </a:ext>
                </a:extLst>
              </a:tr>
              <a:tr h="45246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B050"/>
                          </a:solidFill>
                        </a:rPr>
                        <a:t>Config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B050"/>
                          </a:solidFill>
                        </a:rPr>
                        <a:t>0.25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B050"/>
                          </a:solidFill>
                        </a:rPr>
                        <a:t>0.4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7946634"/>
                  </a:ext>
                </a:extLst>
              </a:tr>
              <a:tr h="45246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Config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0.75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0.4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25012224"/>
                  </a:ext>
                </a:extLst>
              </a:tr>
              <a:tr h="45246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7030A0"/>
                          </a:solidFill>
                        </a:rPr>
                        <a:t>Config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7030A0"/>
                          </a:solidFill>
                        </a:rPr>
                        <a:t>0.25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7030A0"/>
                          </a:solidFill>
                        </a:rPr>
                        <a:t>0.7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34244562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E80FC8F9-53B9-9D48-A685-6113E104D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82" y="1507652"/>
            <a:ext cx="5924986" cy="36086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E3F1C8-7B8D-004A-B8B3-268AE2812DE3}"/>
              </a:ext>
            </a:extLst>
          </p:cNvPr>
          <p:cNvSpPr txBox="1"/>
          <p:nvPr/>
        </p:nvSpPr>
        <p:spPr>
          <a:xfrm>
            <a:off x="7418775" y="6129263"/>
            <a:ext cx="32415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*𝜎</a:t>
            </a:r>
            <a:r>
              <a:rPr lang="en-US" sz="1600" baseline="-25000" dirty="0"/>
              <a:t>z,0 </a:t>
            </a:r>
            <a:r>
              <a:rPr lang="en-US" sz="1600" dirty="0"/>
              <a:t>+ </a:t>
            </a:r>
            <a:r>
              <a:rPr lang="en-US" sz="1600" i="1" dirty="0"/>
              <a:t>R</a:t>
            </a:r>
            <a:r>
              <a:rPr lang="en-US" sz="1600" dirty="0"/>
              <a:t>56 -&gt; slice energy spread</a:t>
            </a:r>
            <a:endParaRPr lang="en-US" sz="1600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4AAA6C-CDB7-C447-B666-684C010C4D5D}"/>
              </a:ext>
            </a:extLst>
          </p:cNvPr>
          <p:cNvSpPr txBox="1"/>
          <p:nvPr/>
        </p:nvSpPr>
        <p:spPr>
          <a:xfrm>
            <a:off x="15982" y="6530688"/>
            <a:ext cx="2204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S. Barber et al. submitted</a:t>
            </a:r>
          </a:p>
        </p:txBody>
      </p:sp>
    </p:spTree>
    <p:extLst>
      <p:ext uri="{BB962C8B-B14F-4D97-AF65-F5344CB8AC3E}">
        <p14:creationId xmlns:p14="http://schemas.microsoft.com/office/powerpoint/2010/main" val="15422013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1D1F9A-4CD8-724E-98B0-386EC340DD4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87C1BC-A6CD-3949-994B-2445BF13EE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7533" y="1872103"/>
            <a:ext cx="3036732" cy="1990367"/>
          </a:xfrm>
          <a:prstGeom prst="rect">
            <a:avLst/>
          </a:prstGeom>
        </p:spPr>
      </p:pic>
      <p:sp>
        <p:nvSpPr>
          <p:cNvPr id="7" name="Google Shape;118;p2">
            <a:extLst>
              <a:ext uri="{FF2B5EF4-FFF2-40B4-BE49-F238E27FC236}">
                <a16:creationId xmlns:a16="http://schemas.microsoft.com/office/drawing/2014/main" id="{F381459C-3F8C-7A4A-BE9F-4E810BF092C6}"/>
              </a:ext>
            </a:extLst>
          </p:cNvPr>
          <p:cNvSpPr txBox="1">
            <a:spLocks/>
          </p:cNvSpPr>
          <p:nvPr/>
        </p:nvSpPr>
        <p:spPr>
          <a:xfrm>
            <a:off x="0" y="158620"/>
            <a:ext cx="12191984" cy="662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2000"/>
              <a:buFont typeface="Courier New"/>
              <a:buNone/>
              <a:defRPr sz="2000" b="0" i="0" u="none" strike="noStrike" cap="none">
                <a:solidFill>
                  <a:srgbClr val="1F497D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F497D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F497D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F497D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Starting to map out FEL dependence on R</a:t>
            </a:r>
            <a:r>
              <a:rPr lang="en-US" sz="2400" baseline="-25000" dirty="0">
                <a:latin typeface="Arial"/>
                <a:ea typeface="Arial"/>
                <a:cs typeface="Arial"/>
                <a:sym typeface="Arial"/>
              </a:rPr>
              <a:t>56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: very preliminary</a:t>
            </a:r>
            <a:endParaRPr lang="en-US" sz="240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7EC0A0-468B-D142-B66A-43FA80E5E5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5179" r="-1341" b="22726"/>
          <a:stretch/>
        </p:blipFill>
        <p:spPr>
          <a:xfrm>
            <a:off x="233498" y="1314360"/>
            <a:ext cx="4230554" cy="16012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0325424-A1BA-2D43-A74F-07F26BAA0FB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9721" t="24787" b="23385"/>
          <a:stretch/>
        </p:blipFill>
        <p:spPr>
          <a:xfrm>
            <a:off x="4011308" y="1571010"/>
            <a:ext cx="676276" cy="107829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DE0E45F-4BCE-2D48-8632-9DD69592755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5059" r="1"/>
          <a:stretch/>
        </p:blipFill>
        <p:spPr>
          <a:xfrm>
            <a:off x="597645" y="3022170"/>
            <a:ext cx="3814473" cy="207221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38F6A29-E927-BE4B-AFCC-1C6BBDDAC18C}"/>
              </a:ext>
            </a:extLst>
          </p:cNvPr>
          <p:cNvSpPr txBox="1"/>
          <p:nvPr/>
        </p:nvSpPr>
        <p:spPr>
          <a:xfrm>
            <a:off x="1766273" y="1416410"/>
            <a:ext cx="15744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  <a:latin typeface="+mj-lt"/>
              </a:rPr>
              <a:t>14 </a:t>
            </a:r>
            <a:r>
              <a:rPr lang="en-US" sz="2000" dirty="0" err="1">
                <a:solidFill>
                  <a:schemeClr val="bg2"/>
                </a:solidFill>
                <a:latin typeface="+mj-lt"/>
              </a:rPr>
              <a:t>pC</a:t>
            </a:r>
            <a:r>
              <a:rPr lang="en-US" sz="2000" dirty="0">
                <a:solidFill>
                  <a:schemeClr val="bg2"/>
                </a:solidFill>
                <a:latin typeface="+mj-lt"/>
              </a:rPr>
              <a:t>/MeV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408C3B-93A1-9E42-A8EB-06FC44CF0CC8}"/>
              </a:ext>
            </a:extLst>
          </p:cNvPr>
          <p:cNvSpPr txBox="1"/>
          <p:nvPr/>
        </p:nvSpPr>
        <p:spPr>
          <a:xfrm>
            <a:off x="1825644" y="3085897"/>
            <a:ext cx="13861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  <a:latin typeface="+mj-lt"/>
              </a:rPr>
              <a:t>8 </a:t>
            </a:r>
            <a:r>
              <a:rPr lang="en-US" sz="2000" dirty="0" err="1">
                <a:solidFill>
                  <a:schemeClr val="bg2"/>
                </a:solidFill>
                <a:latin typeface="+mj-lt"/>
              </a:rPr>
              <a:t>pC</a:t>
            </a:r>
            <a:r>
              <a:rPr lang="en-US" sz="2000" dirty="0">
                <a:solidFill>
                  <a:schemeClr val="bg2"/>
                </a:solidFill>
                <a:latin typeface="+mj-lt"/>
              </a:rPr>
              <a:t>/MeV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97ECEFE-422E-834A-966E-CB183A841B9F}"/>
              </a:ext>
            </a:extLst>
          </p:cNvPr>
          <p:cNvSpPr txBox="1"/>
          <p:nvPr/>
        </p:nvSpPr>
        <p:spPr>
          <a:xfrm>
            <a:off x="117049" y="6284725"/>
            <a:ext cx="3196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  <a:latin typeface="+mj-lt"/>
              </a:rPr>
              <a:t>A. R. Maier et al, PRX (2012)</a:t>
            </a:r>
          </a:p>
        </p:txBody>
      </p:sp>
      <p:sp>
        <p:nvSpPr>
          <p:cNvPr id="24" name="Google Shape;356;p9">
            <a:extLst>
              <a:ext uri="{FF2B5EF4-FFF2-40B4-BE49-F238E27FC236}">
                <a16:creationId xmlns:a16="http://schemas.microsoft.com/office/drawing/2014/main" id="{F284A399-303E-4546-B5F6-2FFBBA51E5E8}"/>
              </a:ext>
            </a:extLst>
          </p:cNvPr>
          <p:cNvSpPr/>
          <p:nvPr/>
        </p:nvSpPr>
        <p:spPr>
          <a:xfrm>
            <a:off x="128337" y="1057313"/>
            <a:ext cx="5132285" cy="5515942"/>
          </a:xfrm>
          <a:prstGeom prst="rect">
            <a:avLst/>
          </a:prstGeom>
          <a:noFill/>
          <a:ln w="38100" cap="flat" cmpd="sng">
            <a:solidFill>
              <a:srgbClr val="4C84C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A729D34-E2BC-B842-8F1B-60219FC7DDD4}"/>
              </a:ext>
            </a:extLst>
          </p:cNvPr>
          <p:cNvSpPr txBox="1"/>
          <p:nvPr/>
        </p:nvSpPr>
        <p:spPr>
          <a:xfrm>
            <a:off x="175603" y="1057313"/>
            <a:ext cx="24964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Gain length estimates</a:t>
            </a:r>
          </a:p>
        </p:txBody>
      </p:sp>
      <p:sp>
        <p:nvSpPr>
          <p:cNvPr id="47" name="Google Shape;360;p9">
            <a:extLst>
              <a:ext uri="{FF2B5EF4-FFF2-40B4-BE49-F238E27FC236}">
                <a16:creationId xmlns:a16="http://schemas.microsoft.com/office/drawing/2014/main" id="{1F5ED5A4-AA86-774B-B08A-9BCDBDCC2E15}"/>
              </a:ext>
            </a:extLst>
          </p:cNvPr>
          <p:cNvSpPr txBox="1"/>
          <p:nvPr/>
        </p:nvSpPr>
        <p:spPr>
          <a:xfrm>
            <a:off x="5550562" y="1210424"/>
            <a:ext cx="6407939" cy="661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lvl="0" indent="-317500">
              <a:spcAft>
                <a:spcPts val="600"/>
              </a:spcAft>
              <a:buSzPts val="1800"/>
              <a:buChar char="•"/>
            </a:pPr>
            <a:r>
              <a:rPr lang="en-US" sz="1600" dirty="0">
                <a:solidFill>
                  <a:schemeClr val="dk1"/>
                </a:solidFill>
              </a:rPr>
              <a:t>Recent measurements (from Thursday) start to show clear dependence of FEL performance on </a:t>
            </a:r>
            <a:r>
              <a:rPr lang="en-US" sz="1600" i="1" dirty="0">
                <a:solidFill>
                  <a:schemeClr val="dk1"/>
                </a:solidFill>
              </a:rPr>
              <a:t>R</a:t>
            </a:r>
            <a:r>
              <a:rPr lang="en-US" sz="1600" baseline="-25000" dirty="0">
                <a:solidFill>
                  <a:schemeClr val="dk1"/>
                </a:solidFill>
              </a:rPr>
              <a:t>56</a:t>
            </a:r>
            <a:endParaRPr lang="en-US" sz="1600" dirty="0">
              <a:solidFill>
                <a:schemeClr val="dk1"/>
              </a:solidFill>
            </a:endParaRPr>
          </a:p>
        </p:txBody>
      </p:sp>
      <p:sp>
        <p:nvSpPr>
          <p:cNvPr id="50" name="Google Shape;356;p9">
            <a:extLst>
              <a:ext uri="{FF2B5EF4-FFF2-40B4-BE49-F238E27FC236}">
                <a16:creationId xmlns:a16="http://schemas.microsoft.com/office/drawing/2014/main" id="{FF7D267B-39F5-254F-821A-33BA235C6C10}"/>
              </a:ext>
            </a:extLst>
          </p:cNvPr>
          <p:cNvSpPr/>
          <p:nvPr/>
        </p:nvSpPr>
        <p:spPr>
          <a:xfrm>
            <a:off x="5369468" y="1065481"/>
            <a:ext cx="6705483" cy="5515942"/>
          </a:xfrm>
          <a:prstGeom prst="rect">
            <a:avLst/>
          </a:prstGeom>
          <a:noFill/>
          <a:ln w="38100" cap="flat" cmpd="sng">
            <a:solidFill>
              <a:srgbClr val="4C84C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51" name="Google Shape;360;p9">
            <a:extLst>
              <a:ext uri="{FF2B5EF4-FFF2-40B4-BE49-F238E27FC236}">
                <a16:creationId xmlns:a16="http://schemas.microsoft.com/office/drawing/2014/main" id="{6F4AE27C-7C30-F140-8A94-BD49D6FECB5C}"/>
              </a:ext>
            </a:extLst>
          </p:cNvPr>
          <p:cNvSpPr txBox="1"/>
          <p:nvPr/>
        </p:nvSpPr>
        <p:spPr>
          <a:xfrm>
            <a:off x="160118" y="5076490"/>
            <a:ext cx="5027124" cy="1231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17500" algn="l" rtl="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800"/>
              <a:buChar char="•"/>
            </a:pPr>
            <a:r>
              <a:rPr lang="en-US" sz="1600" dirty="0">
                <a:solidFill>
                  <a:schemeClr val="dk1"/>
                </a:solidFill>
              </a:rPr>
              <a:t>E-beam decompression using chicane (</a:t>
            </a:r>
            <a:r>
              <a:rPr lang="en-US" sz="1600" i="1" dirty="0">
                <a:solidFill>
                  <a:schemeClr val="dk1"/>
                </a:solidFill>
              </a:rPr>
              <a:t>R</a:t>
            </a:r>
            <a:r>
              <a:rPr lang="en-US" sz="1600" baseline="-25000" dirty="0">
                <a:solidFill>
                  <a:schemeClr val="dk1"/>
                </a:solidFill>
              </a:rPr>
              <a:t>56</a:t>
            </a:r>
            <a:r>
              <a:rPr lang="en-US" sz="1600" dirty="0">
                <a:solidFill>
                  <a:schemeClr val="dk1"/>
                </a:solidFill>
              </a:rPr>
              <a:t>) helps mitigate energy spread issue with LPA beams</a:t>
            </a:r>
          </a:p>
          <a:p>
            <a:pPr marL="342900" marR="0" lvl="0" indent="-317500" algn="l" rtl="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800"/>
              <a:buChar char="•"/>
            </a:pPr>
            <a:r>
              <a:rPr lang="en-US" sz="1600" dirty="0">
                <a:solidFill>
                  <a:schemeClr val="dk1"/>
                </a:solidFill>
              </a:rPr>
              <a:t>Optimal decompression depends on full 6D phase space: very hard to measure </a:t>
            </a:r>
          </a:p>
        </p:txBody>
      </p:sp>
      <p:sp>
        <p:nvSpPr>
          <p:cNvPr id="53" name="Google Shape;360;p9">
            <a:extLst>
              <a:ext uri="{FF2B5EF4-FFF2-40B4-BE49-F238E27FC236}">
                <a16:creationId xmlns:a16="http://schemas.microsoft.com/office/drawing/2014/main" id="{4FA47681-C3DE-BA41-B3E8-84DB1EA6F636}"/>
              </a:ext>
            </a:extLst>
          </p:cNvPr>
          <p:cNvSpPr txBox="1"/>
          <p:nvPr/>
        </p:nvSpPr>
        <p:spPr>
          <a:xfrm>
            <a:off x="5398665" y="3887146"/>
            <a:ext cx="6407939" cy="661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lvl="0" indent="-317500">
              <a:spcAft>
                <a:spcPts val="600"/>
              </a:spcAft>
              <a:buSzPts val="1800"/>
              <a:buChar char="•"/>
            </a:pPr>
            <a:r>
              <a:rPr lang="en-US" sz="1600" dirty="0">
                <a:solidFill>
                  <a:schemeClr val="dk1"/>
                </a:solidFill>
              </a:rPr>
              <a:t>Measurements at multiple longitudinal locations can be used to estimate gain length vs </a:t>
            </a:r>
            <a:r>
              <a:rPr lang="en-US" sz="1600" i="1" dirty="0">
                <a:solidFill>
                  <a:schemeClr val="dk1"/>
                </a:solidFill>
              </a:rPr>
              <a:t>R</a:t>
            </a:r>
            <a:r>
              <a:rPr lang="en-US" sz="1600" baseline="-25000" dirty="0">
                <a:solidFill>
                  <a:schemeClr val="dk1"/>
                </a:solidFill>
              </a:rPr>
              <a:t>56</a:t>
            </a:r>
            <a:endParaRPr lang="en-US" sz="1600" dirty="0">
              <a:solidFill>
                <a:schemeClr val="dk1"/>
              </a:solidFill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A4C6FFA7-3FD5-194E-BF42-873255C3B0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7981" y="4599082"/>
            <a:ext cx="2836685" cy="1887167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FEE265C4-D261-F745-BC04-9CECF99DF2D7}"/>
              </a:ext>
            </a:extLst>
          </p:cNvPr>
          <p:cNvSpPr txBox="1"/>
          <p:nvPr/>
        </p:nvSpPr>
        <p:spPr>
          <a:xfrm>
            <a:off x="8241862" y="1968547"/>
            <a:ext cx="13035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Preliminary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B13F54A-CF5F-5141-97E4-E73B26519F37}"/>
              </a:ext>
            </a:extLst>
          </p:cNvPr>
          <p:cNvSpPr txBox="1"/>
          <p:nvPr/>
        </p:nvSpPr>
        <p:spPr>
          <a:xfrm>
            <a:off x="8241862" y="4661905"/>
            <a:ext cx="13035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Preliminary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99CF850-E77E-2D41-90C7-9E0A957B22B1}"/>
              </a:ext>
            </a:extLst>
          </p:cNvPr>
          <p:cNvSpPr txBox="1"/>
          <p:nvPr/>
        </p:nvSpPr>
        <p:spPr>
          <a:xfrm>
            <a:off x="10600267" y="5980252"/>
            <a:ext cx="1463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*Note: no error bars added yet</a:t>
            </a:r>
          </a:p>
        </p:txBody>
      </p:sp>
    </p:spTree>
    <p:extLst>
      <p:ext uri="{BB962C8B-B14F-4D97-AF65-F5344CB8AC3E}">
        <p14:creationId xmlns:p14="http://schemas.microsoft.com/office/powerpoint/2010/main" val="20802520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"/>
          <p:cNvSpPr txBox="1">
            <a:spLocks noGrp="1"/>
          </p:cNvSpPr>
          <p:nvPr>
            <p:ph type="body" idx="2"/>
          </p:nvPr>
        </p:nvSpPr>
        <p:spPr>
          <a:xfrm>
            <a:off x="0" y="196622"/>
            <a:ext cx="12191984" cy="5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Summary and next steps</a:t>
            </a:r>
            <a:endParaRPr sz="240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2"/>
          <p:cNvSpPr txBox="1">
            <a:spLocks noGrp="1"/>
          </p:cNvSpPr>
          <p:nvPr>
            <p:ph type="sldNum" idx="12"/>
          </p:nvPr>
        </p:nvSpPr>
        <p:spPr>
          <a:xfrm>
            <a:off x="11512784" y="6486249"/>
            <a:ext cx="679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sp>
        <p:nvSpPr>
          <p:cNvPr id="13" name="Google Shape;360;p9">
            <a:extLst>
              <a:ext uri="{FF2B5EF4-FFF2-40B4-BE49-F238E27FC236}">
                <a16:creationId xmlns:a16="http://schemas.microsoft.com/office/drawing/2014/main" id="{9EEAA157-7341-CC43-A558-4F36F44A876F}"/>
              </a:ext>
            </a:extLst>
          </p:cNvPr>
          <p:cNvSpPr txBox="1"/>
          <p:nvPr/>
        </p:nvSpPr>
        <p:spPr>
          <a:xfrm>
            <a:off x="1395984" y="1258927"/>
            <a:ext cx="9400032" cy="3539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11150" indent="-285750">
              <a:spcBef>
                <a:spcPts val="1200"/>
              </a:spcBef>
              <a:spcAft>
                <a:spcPts val="1200"/>
              </a:spcAft>
              <a:buSzPts val="18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HTU regularly delivering high quality e-beams that are lasing</a:t>
            </a:r>
          </a:p>
          <a:p>
            <a:pPr marL="311150" indent="-285750">
              <a:spcBef>
                <a:spcPts val="1200"/>
              </a:spcBef>
              <a:spcAft>
                <a:spcPts val="1200"/>
              </a:spcAft>
              <a:buSzPts val="18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System reliability probably the biggest impact due to the need to perform time consuming accelerator tuning</a:t>
            </a:r>
          </a:p>
          <a:p>
            <a:pPr marL="311150" indent="-285750">
              <a:spcBef>
                <a:spcPts val="1200"/>
              </a:spcBef>
              <a:spcAft>
                <a:spcPts val="1200"/>
              </a:spcAft>
              <a:buSzPts val="18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Pushing towards full saturation at ~400 nm…</a:t>
            </a:r>
          </a:p>
          <a:p>
            <a:pPr marL="311150" indent="-285750">
              <a:spcBef>
                <a:spcPts val="1200"/>
              </a:spcBef>
              <a:spcAft>
                <a:spcPts val="1200"/>
              </a:spcAft>
              <a:buSzPts val="18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E-beam transport (mostly) capable of scaling to ~300 MeV, enables 40 nm FEL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D7BBD0C-668B-4443-BA0B-07062F521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723" y="5691033"/>
            <a:ext cx="3227390" cy="79521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D9C2B63-3C86-AE4A-9A25-AF7E9E7A93A5}"/>
              </a:ext>
            </a:extLst>
          </p:cNvPr>
          <p:cNvGrpSpPr/>
          <p:nvPr/>
        </p:nvGrpSpPr>
        <p:grpSpPr>
          <a:xfrm>
            <a:off x="1013650" y="5391932"/>
            <a:ext cx="1064898" cy="1050652"/>
            <a:chOff x="641117" y="4134063"/>
            <a:chExt cx="1064898" cy="1050652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D91E1C6-F2C4-4441-AEF3-4A19B7E18257}"/>
                </a:ext>
              </a:extLst>
            </p:cNvPr>
            <p:cNvSpPr txBox="1"/>
            <p:nvPr/>
          </p:nvSpPr>
          <p:spPr>
            <a:xfrm>
              <a:off x="641117" y="4476829"/>
              <a:ext cx="52610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/>
                <a:t>X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B52060F-C7D9-1741-8FEA-8C8980159913}"/>
                </a:ext>
              </a:extLst>
            </p:cNvPr>
            <p:cNvSpPr txBox="1"/>
            <p:nvPr/>
          </p:nvSpPr>
          <p:spPr>
            <a:xfrm>
              <a:off x="1236015" y="4134063"/>
              <a:ext cx="4700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20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03DC1AC-7192-2B40-B9C3-21F969F45D7A}"/>
              </a:ext>
            </a:extLst>
          </p:cNvPr>
          <p:cNvCxnSpPr>
            <a:cxnSpLocks/>
          </p:cNvCxnSpPr>
          <p:nvPr/>
        </p:nvCxnSpPr>
        <p:spPr>
          <a:xfrm flipH="1">
            <a:off x="3036711" y="5542844"/>
            <a:ext cx="282222" cy="5457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D7E550F-3DEA-014C-B2A1-89B1DACB296E}"/>
              </a:ext>
            </a:extLst>
          </p:cNvPr>
          <p:cNvSpPr txBox="1"/>
          <p:nvPr/>
        </p:nvSpPr>
        <p:spPr>
          <a:xfrm>
            <a:off x="3183467" y="5238044"/>
            <a:ext cx="1468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(in which we try)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384C64-2D4D-F44F-9117-792A93BBFF4F}"/>
              </a:ext>
            </a:extLst>
          </p:cNvPr>
          <p:cNvSpPr txBox="1"/>
          <p:nvPr/>
        </p:nvSpPr>
        <p:spPr>
          <a:xfrm>
            <a:off x="3183467" y="6433637"/>
            <a:ext cx="25202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(and send beam to undulator)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F1FE375-D628-9A41-A332-B13602714EDC}"/>
              </a:ext>
            </a:extLst>
          </p:cNvPr>
          <p:cNvCxnSpPr>
            <a:cxnSpLocks/>
            <a:stCxn id="22" idx="0"/>
          </p:cNvCxnSpPr>
          <p:nvPr/>
        </p:nvCxnSpPr>
        <p:spPr>
          <a:xfrm flipH="1" flipV="1">
            <a:off x="3036730" y="6288425"/>
            <a:ext cx="1406858" cy="1452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B9A2BD6-8C5B-9347-85F9-B40820C1B46B}"/>
              </a:ext>
            </a:extLst>
          </p:cNvPr>
          <p:cNvCxnSpPr>
            <a:cxnSpLocks/>
            <a:endCxn id="19" idx="1"/>
          </p:cNvCxnSpPr>
          <p:nvPr/>
        </p:nvCxnSpPr>
        <p:spPr>
          <a:xfrm flipV="1">
            <a:off x="1309511" y="5591987"/>
            <a:ext cx="299037" cy="2562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2514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"/>
          <p:cNvSpPr txBox="1">
            <a:spLocks noGrp="1"/>
          </p:cNvSpPr>
          <p:nvPr>
            <p:ph type="body" idx="2"/>
          </p:nvPr>
        </p:nvSpPr>
        <p:spPr>
          <a:xfrm>
            <a:off x="0" y="196622"/>
            <a:ext cx="12191984" cy="5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Contributors</a:t>
            </a:r>
            <a:endParaRPr sz="240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2"/>
          <p:cNvSpPr txBox="1">
            <a:spLocks noGrp="1"/>
          </p:cNvSpPr>
          <p:nvPr>
            <p:ph type="sldNum" idx="12"/>
          </p:nvPr>
        </p:nvSpPr>
        <p:spPr>
          <a:xfrm>
            <a:off x="11512784" y="6486249"/>
            <a:ext cx="679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5CEB2B-6A9C-3D46-BB49-90437C8EAD92}"/>
              </a:ext>
            </a:extLst>
          </p:cNvPr>
          <p:cNvSpPr txBox="1"/>
          <p:nvPr/>
        </p:nvSpPr>
        <p:spPr>
          <a:xfrm>
            <a:off x="322032" y="1610377"/>
            <a:ext cx="813616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BELLA Center</a:t>
            </a:r>
          </a:p>
          <a:p>
            <a:r>
              <a:rPr lang="en-US" sz="2000" dirty="0"/>
              <a:t>Jeroen van </a:t>
            </a:r>
            <a:r>
              <a:rPr lang="en-US" sz="2000" dirty="0" err="1"/>
              <a:t>Tilborg</a:t>
            </a:r>
            <a:r>
              <a:rPr lang="en-US" sz="2000" dirty="0"/>
              <a:t>, </a:t>
            </a:r>
            <a:r>
              <a:rPr lang="en-US" sz="2000" dirty="0" err="1"/>
              <a:t>Fumika</a:t>
            </a:r>
            <a:r>
              <a:rPr lang="en-US" sz="2000" dirty="0"/>
              <a:t> </a:t>
            </a:r>
            <a:r>
              <a:rPr lang="en-US" sz="2000" dirty="0" err="1"/>
              <a:t>Isono</a:t>
            </a:r>
            <a:r>
              <a:rPr lang="en-US" sz="2000" dirty="0"/>
              <a:t>, Carl Schroeder, Eric </a:t>
            </a:r>
            <a:r>
              <a:rPr lang="en-US" sz="2000" dirty="0" err="1"/>
              <a:t>Esarey</a:t>
            </a:r>
            <a:r>
              <a:rPr lang="en-US" sz="2000" dirty="0"/>
              <a:t>, Jens </a:t>
            </a:r>
            <a:r>
              <a:rPr lang="en-US" sz="2000" dirty="0" err="1"/>
              <a:t>Osteroff</a:t>
            </a:r>
            <a:r>
              <a:rPr lang="en-US" sz="2000" dirty="0"/>
              <a:t>, Cameron Geddes, Anthony </a:t>
            </a:r>
            <a:r>
              <a:rPr lang="en-US" sz="2000" dirty="0" err="1"/>
              <a:t>Gonsalves</a:t>
            </a:r>
            <a:r>
              <a:rPr lang="en-US" sz="2000" dirty="0"/>
              <a:t>, Kei Nakamura, </a:t>
            </a:r>
            <a:r>
              <a:rPr lang="en-US" sz="2000" b="1" dirty="0"/>
              <a:t>Finn </a:t>
            </a:r>
            <a:r>
              <a:rPr lang="en-US" sz="2000" b="1" dirty="0" err="1"/>
              <a:t>Kohrell</a:t>
            </a:r>
            <a:r>
              <a:rPr lang="en-US" sz="2000" b="1" dirty="0"/>
              <a:t>, Chris Doss, Kyle Jensen</a:t>
            </a:r>
            <a:r>
              <a:rPr lang="en-US" sz="2000" dirty="0"/>
              <a:t>, Curtis Berger…</a:t>
            </a:r>
          </a:p>
          <a:p>
            <a:endParaRPr lang="en-US" sz="2000" dirty="0"/>
          </a:p>
          <a:p>
            <a:r>
              <a:rPr lang="en-US" sz="2000" b="1" dirty="0"/>
              <a:t>Tau Systems</a:t>
            </a:r>
          </a:p>
          <a:p>
            <a:r>
              <a:rPr lang="en-US" sz="2000" dirty="0"/>
              <a:t>Stephen Milton, Guillaume Plateau, </a:t>
            </a:r>
            <a:r>
              <a:rPr lang="en-US" sz="2000" dirty="0" err="1"/>
              <a:t>Reinier</a:t>
            </a:r>
            <a:r>
              <a:rPr lang="en-US" sz="2000" dirty="0"/>
              <a:t> van </a:t>
            </a:r>
            <a:r>
              <a:rPr lang="en-US" sz="2000" dirty="0" err="1"/>
              <a:t>Mourik</a:t>
            </a:r>
            <a:r>
              <a:rPr lang="en-US" sz="2000" dirty="0"/>
              <a:t>…</a:t>
            </a:r>
          </a:p>
          <a:p>
            <a:endParaRPr lang="en-US" sz="2000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9A7B30-0A50-A444-A311-ED819BEBE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6842" y="5247623"/>
            <a:ext cx="2122826" cy="9975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32E3EA-9A30-F54C-A8B1-D280C6B8CF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4462" y="5174393"/>
            <a:ext cx="3334871" cy="1077580"/>
          </a:xfrm>
          <a:prstGeom prst="rect">
            <a:avLst/>
          </a:prstGeom>
        </p:spPr>
      </p:pic>
      <p:pic>
        <p:nvPicPr>
          <p:cNvPr id="8" name="Google Shape;53;g2704a6c1264_0_0">
            <a:extLst>
              <a:ext uri="{FF2B5EF4-FFF2-40B4-BE49-F238E27FC236}">
                <a16:creationId xmlns:a16="http://schemas.microsoft.com/office/drawing/2014/main" id="{4B4A82F2-43A3-3640-A661-F247595BCF45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44127" y="5328355"/>
            <a:ext cx="2688406" cy="8000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"/>
          <p:cNvSpPr txBox="1">
            <a:spLocks noGrp="1"/>
          </p:cNvSpPr>
          <p:nvPr>
            <p:ph type="body" idx="2"/>
          </p:nvPr>
        </p:nvSpPr>
        <p:spPr>
          <a:xfrm>
            <a:off x="0" y="196622"/>
            <a:ext cx="12191984" cy="5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Outline</a:t>
            </a:r>
            <a:endParaRPr sz="240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2"/>
          <p:cNvSpPr txBox="1">
            <a:spLocks noGrp="1"/>
          </p:cNvSpPr>
          <p:nvPr>
            <p:ph type="sldNum" idx="12"/>
          </p:nvPr>
        </p:nvSpPr>
        <p:spPr>
          <a:xfrm>
            <a:off x="11512784" y="6486249"/>
            <a:ext cx="679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sp>
        <p:nvSpPr>
          <p:cNvPr id="5" name="Google Shape;402;p8">
            <a:extLst>
              <a:ext uri="{FF2B5EF4-FFF2-40B4-BE49-F238E27FC236}">
                <a16:creationId xmlns:a16="http://schemas.microsoft.com/office/drawing/2014/main" id="{50B49FE2-0A54-904A-B573-34FB3E223629}"/>
              </a:ext>
            </a:extLst>
          </p:cNvPr>
          <p:cNvSpPr txBox="1"/>
          <p:nvPr/>
        </p:nvSpPr>
        <p:spPr>
          <a:xfrm>
            <a:off x="3954162" y="2449265"/>
            <a:ext cx="5029200" cy="1959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General motivation</a:t>
            </a:r>
          </a:p>
          <a:p>
            <a:pPr marL="285750" indent="-285750">
              <a:spcBef>
                <a:spcPts val="500"/>
              </a:spcBef>
              <a:spcAft>
                <a:spcPts val="500"/>
              </a:spcAft>
              <a:buSzPts val="1800"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</a:rPr>
              <a:t>Description of HTU</a:t>
            </a:r>
          </a:p>
          <a:p>
            <a:pPr marL="285750" indent="-285750">
              <a:spcBef>
                <a:spcPts val="500"/>
              </a:spcBef>
              <a:spcAft>
                <a:spcPts val="500"/>
              </a:spcAft>
              <a:buSzPts val="1800"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</a:rPr>
              <a:t>E-beam production </a:t>
            </a:r>
          </a:p>
          <a:p>
            <a:pPr marL="285750" indent="-285750">
              <a:spcBef>
                <a:spcPts val="500"/>
              </a:spcBef>
              <a:spcAft>
                <a:spcPts val="500"/>
              </a:spcAft>
              <a:buSzPts val="1800"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</a:rPr>
              <a:t>FEL results</a:t>
            </a:r>
          </a:p>
        </p:txBody>
      </p:sp>
    </p:spTree>
    <p:extLst>
      <p:ext uri="{BB962C8B-B14F-4D97-AF65-F5344CB8AC3E}">
        <p14:creationId xmlns:p14="http://schemas.microsoft.com/office/powerpoint/2010/main" val="2799832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"/>
          <p:cNvSpPr txBox="1">
            <a:spLocks noGrp="1"/>
          </p:cNvSpPr>
          <p:nvPr>
            <p:ph type="body" idx="2"/>
          </p:nvPr>
        </p:nvSpPr>
        <p:spPr>
          <a:xfrm>
            <a:off x="1030014" y="6651"/>
            <a:ext cx="10058400" cy="5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XFELs have enabled transformative science and serve broad range of scientific communities</a:t>
            </a:r>
            <a:endParaRPr lang="en-US" sz="240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endParaRPr sz="240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2"/>
          <p:cNvSpPr txBox="1">
            <a:spLocks noGrp="1"/>
          </p:cNvSpPr>
          <p:nvPr>
            <p:ph type="sldNum" idx="12"/>
          </p:nvPr>
        </p:nvSpPr>
        <p:spPr>
          <a:xfrm>
            <a:off x="11512784" y="6486249"/>
            <a:ext cx="679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6" name="Google Shape;349;p7">
            <a:extLst>
              <a:ext uri="{FF2B5EF4-FFF2-40B4-BE49-F238E27FC236}">
                <a16:creationId xmlns:a16="http://schemas.microsoft.com/office/drawing/2014/main" id="{3DA25294-A793-D842-AC06-CC259DE59B10}"/>
              </a:ext>
            </a:extLst>
          </p:cNvPr>
          <p:cNvSpPr txBox="1"/>
          <p:nvPr/>
        </p:nvSpPr>
        <p:spPr>
          <a:xfrm>
            <a:off x="185345" y="1293133"/>
            <a:ext cx="6310816" cy="3477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&gt;    Unique pulse properties: 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XFELs generate ultra-bright, atto-femtosecond x-ray pulses enabling study of atomic-scale dynamics</a:t>
            </a:r>
          </a:p>
          <a:p>
            <a:endParaRPr lang="en-US" sz="20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&gt;    Wide scientific reach: 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XFELs support diverse fields, from physics to biology, enabling breakthroughs in molecular dynamics, crystallography, and high-energy physics.</a:t>
            </a:r>
          </a:p>
          <a:p>
            <a:endParaRPr lang="en-US" sz="20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&gt;    Transformative impact: 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XFELs have revolutionized atomic-scale research, driving major advancements in drug discovery, materials science, and energy.</a:t>
            </a:r>
          </a:p>
        </p:txBody>
      </p:sp>
      <p:sp>
        <p:nvSpPr>
          <p:cNvPr id="7" name="Google Shape;349;p7">
            <a:extLst>
              <a:ext uri="{FF2B5EF4-FFF2-40B4-BE49-F238E27FC236}">
                <a16:creationId xmlns:a16="http://schemas.microsoft.com/office/drawing/2014/main" id="{5726C24B-132A-5E4F-ACCB-8A6EFB7F9928}"/>
              </a:ext>
            </a:extLst>
          </p:cNvPr>
          <p:cNvSpPr txBox="1"/>
          <p:nvPr/>
        </p:nvSpPr>
        <p:spPr>
          <a:xfrm>
            <a:off x="6766661" y="1391594"/>
            <a:ext cx="521559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n-US" sz="18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&gt;    Science</a:t>
            </a: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 and </a:t>
            </a:r>
            <a:r>
              <a:rPr lang="en-US" sz="18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Nature</a:t>
            </a: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 articles over few month period</a:t>
            </a:r>
            <a:endParaRPr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E04195-C650-9444-9629-CAE2AC22A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712" y="5291432"/>
            <a:ext cx="5603947" cy="14466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21E16C-669D-FF42-BE34-689E05E0B3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5608" y="5291432"/>
            <a:ext cx="5943600" cy="14466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24ABE68-769F-0540-92D0-92FED64088DF}"/>
              </a:ext>
            </a:extLst>
          </p:cNvPr>
          <p:cNvSpPr txBox="1"/>
          <p:nvPr/>
        </p:nvSpPr>
        <p:spPr>
          <a:xfrm>
            <a:off x="6095992" y="6332360"/>
            <a:ext cx="145905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European XFEL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6D5CD8-2024-974F-BE7B-7727C531C7D5}"/>
              </a:ext>
            </a:extLst>
          </p:cNvPr>
          <p:cNvSpPr txBox="1"/>
          <p:nvPr/>
        </p:nvSpPr>
        <p:spPr>
          <a:xfrm>
            <a:off x="339289" y="5419470"/>
            <a:ext cx="128112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LCLS/LCLS II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51B27E-3FC9-9C44-AD9F-C872B5D574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0262" y="3106565"/>
            <a:ext cx="2388458" cy="6419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ED3CBD-279A-C847-A98F-4C72F1498D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5519" y="1748646"/>
            <a:ext cx="2293723" cy="4896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6F603F-DA71-294A-BFAB-F4F645E0CC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5519" y="2291676"/>
            <a:ext cx="2293723" cy="7228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5AD9417-C5A6-7247-9B13-F4FCB4E32F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0262" y="2384289"/>
            <a:ext cx="2330871" cy="6419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85FDF88-E748-404C-B64B-DAAD0A8FCE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20262" y="1762322"/>
            <a:ext cx="2346920" cy="5837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1246A1-9993-0942-8BDE-D54B243FB5A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25519" y="3109932"/>
            <a:ext cx="2402349" cy="641978"/>
          </a:xfrm>
          <a:prstGeom prst="rect">
            <a:avLst/>
          </a:prstGeom>
        </p:spPr>
      </p:pic>
      <p:sp>
        <p:nvSpPr>
          <p:cNvPr id="20" name="Google Shape;356;p9">
            <a:extLst>
              <a:ext uri="{FF2B5EF4-FFF2-40B4-BE49-F238E27FC236}">
                <a16:creationId xmlns:a16="http://schemas.microsoft.com/office/drawing/2014/main" id="{BC3F7DAB-4B28-2549-96C1-33280393F9C3}"/>
              </a:ext>
            </a:extLst>
          </p:cNvPr>
          <p:cNvSpPr/>
          <p:nvPr/>
        </p:nvSpPr>
        <p:spPr>
          <a:xfrm>
            <a:off x="6688555" y="1013305"/>
            <a:ext cx="5318100" cy="4175354"/>
          </a:xfrm>
          <a:prstGeom prst="rect">
            <a:avLst/>
          </a:prstGeom>
          <a:noFill/>
          <a:ln w="38100" cap="flat" cmpd="sng">
            <a:solidFill>
              <a:srgbClr val="4C84C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Libre Franklin"/>
              <a:ea typeface="Libre Franklin"/>
              <a:cs typeface="Times New Roman" panose="02020603050405020304" pitchFamily="18" charset="0"/>
              <a:sym typeface="Libre Franklin"/>
            </a:endParaRPr>
          </a:p>
        </p:txBody>
      </p:sp>
      <p:sp>
        <p:nvSpPr>
          <p:cNvPr id="21" name="Google Shape;356;p9">
            <a:extLst>
              <a:ext uri="{FF2B5EF4-FFF2-40B4-BE49-F238E27FC236}">
                <a16:creationId xmlns:a16="http://schemas.microsoft.com/office/drawing/2014/main" id="{6E9F18B6-6738-504E-A41C-F81AC8CBC38E}"/>
              </a:ext>
            </a:extLst>
          </p:cNvPr>
          <p:cNvSpPr/>
          <p:nvPr/>
        </p:nvSpPr>
        <p:spPr>
          <a:xfrm>
            <a:off x="107110" y="1018433"/>
            <a:ext cx="6417389" cy="4175354"/>
          </a:xfrm>
          <a:prstGeom prst="rect">
            <a:avLst/>
          </a:prstGeom>
          <a:noFill/>
          <a:ln w="38100" cap="flat" cmpd="sng">
            <a:solidFill>
              <a:srgbClr val="4C84C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Libre Franklin"/>
              <a:ea typeface="Libre Franklin"/>
              <a:cs typeface="Times New Roman" panose="02020603050405020304" pitchFamily="18" charset="0"/>
              <a:sym typeface="Libre Franklin"/>
            </a:endParaRPr>
          </a:p>
        </p:txBody>
      </p:sp>
      <p:sp>
        <p:nvSpPr>
          <p:cNvPr id="23" name="Google Shape;349;p7">
            <a:extLst>
              <a:ext uri="{FF2B5EF4-FFF2-40B4-BE49-F238E27FC236}">
                <a16:creationId xmlns:a16="http://schemas.microsoft.com/office/drawing/2014/main" id="{5843C0F8-25C7-D84D-B18D-845ADB3419E1}"/>
              </a:ext>
            </a:extLst>
          </p:cNvPr>
          <p:cNvSpPr txBox="1"/>
          <p:nvPr/>
        </p:nvSpPr>
        <p:spPr>
          <a:xfrm>
            <a:off x="6806750" y="4119452"/>
            <a:ext cx="500197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lvl="0">
              <a:buSzPts val="1800"/>
            </a:pP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&gt;    Commercialization of XFELs for semiconductor industry undergoing rapid growth</a:t>
            </a:r>
            <a:endParaRPr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4" name="Google Shape;349;p7">
            <a:extLst>
              <a:ext uri="{FF2B5EF4-FFF2-40B4-BE49-F238E27FC236}">
                <a16:creationId xmlns:a16="http://schemas.microsoft.com/office/drawing/2014/main" id="{019FA525-4FB1-F040-A839-3579171E65D6}"/>
              </a:ext>
            </a:extLst>
          </p:cNvPr>
          <p:cNvSpPr txBox="1"/>
          <p:nvPr/>
        </p:nvSpPr>
        <p:spPr>
          <a:xfrm>
            <a:off x="7850703" y="1056151"/>
            <a:ext cx="3006483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Some metrics of success</a:t>
            </a: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034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"/>
          <p:cNvSpPr txBox="1">
            <a:spLocks noGrp="1"/>
          </p:cNvSpPr>
          <p:nvPr>
            <p:ph type="sldNum" idx="12"/>
          </p:nvPr>
        </p:nvSpPr>
        <p:spPr>
          <a:xfrm>
            <a:off x="11512784" y="6486249"/>
            <a:ext cx="679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pic>
        <p:nvPicPr>
          <p:cNvPr id="42" name="slac to bella 3">
            <a:hlinkClick r:id="" action="ppaction://media"/>
            <a:extLst>
              <a:ext uri="{FF2B5EF4-FFF2-40B4-BE49-F238E27FC236}">
                <a16:creationId xmlns:a16="http://schemas.microsoft.com/office/drawing/2014/main" id="{FE9777F3-9F83-514B-A8AC-BB4F4BCA8F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84792" y="1275618"/>
            <a:ext cx="6532004" cy="3674252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E2C33C8D-7E7B-8148-8908-98FC97A46A07}"/>
              </a:ext>
            </a:extLst>
          </p:cNvPr>
          <p:cNvGrpSpPr/>
          <p:nvPr/>
        </p:nvGrpSpPr>
        <p:grpSpPr>
          <a:xfrm>
            <a:off x="679215" y="3416245"/>
            <a:ext cx="6341279" cy="2607197"/>
            <a:chOff x="679215" y="3416245"/>
            <a:chExt cx="6341279" cy="2607197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F711282-7B62-824A-93D5-9CA93A931427}"/>
                </a:ext>
              </a:extLst>
            </p:cNvPr>
            <p:cNvSpPr txBox="1"/>
            <p:nvPr/>
          </p:nvSpPr>
          <p:spPr>
            <a:xfrm>
              <a:off x="679215" y="5561777"/>
              <a:ext cx="39702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~10 GeV electrons in 1 km</a:t>
              </a: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4A9ACD9F-8A91-0E43-BCF2-74B540572B11}"/>
                </a:ext>
              </a:extLst>
            </p:cNvPr>
            <p:cNvSpPr/>
            <p:nvPr/>
          </p:nvSpPr>
          <p:spPr>
            <a:xfrm rot="21287592">
              <a:off x="2939291" y="3416245"/>
              <a:ext cx="4081203" cy="478221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746AD643-4E29-9149-AEA8-44EC4B966423}"/>
                </a:ext>
              </a:extLst>
            </p:cNvPr>
            <p:cNvCxnSpPr>
              <a:cxnSpLocks/>
              <a:stCxn id="46" idx="0"/>
            </p:cNvCxnSpPr>
            <p:nvPr/>
          </p:nvCxnSpPr>
          <p:spPr>
            <a:xfrm flipV="1">
              <a:off x="2664354" y="3924063"/>
              <a:ext cx="1783660" cy="163771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FFC4B94-1EF3-6E4F-B94C-ADD2A15EEE69}"/>
              </a:ext>
            </a:extLst>
          </p:cNvPr>
          <p:cNvGrpSpPr/>
          <p:nvPr/>
        </p:nvGrpSpPr>
        <p:grpSpPr>
          <a:xfrm>
            <a:off x="6281962" y="2163859"/>
            <a:ext cx="5910022" cy="4337804"/>
            <a:chOff x="6281962" y="2163859"/>
            <a:chExt cx="5910022" cy="4337804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2469D0CD-0BBB-C34F-9CFC-5C1732AE83AA}"/>
                </a:ext>
              </a:extLst>
            </p:cNvPr>
            <p:cNvGrpSpPr/>
            <p:nvPr/>
          </p:nvGrpSpPr>
          <p:grpSpPr>
            <a:xfrm>
              <a:off x="6281962" y="2163859"/>
              <a:ext cx="5910022" cy="4337804"/>
              <a:chOff x="6281962" y="2163859"/>
              <a:chExt cx="5910022" cy="4337804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28588E01-970D-F44A-A6BD-F6FA940E9B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172998" y="4496735"/>
                <a:ext cx="2339786" cy="1543263"/>
              </a:xfrm>
              <a:prstGeom prst="rect">
                <a:avLst/>
              </a:prstGeom>
            </p:spPr>
          </p:pic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955EABE7-5B0A-4E46-8713-94BA044CD34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281962" y="2163859"/>
                <a:ext cx="2769613" cy="272681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38E075F-0E8E-1348-BB8F-3A6D8F9BB774}"/>
                  </a:ext>
                </a:extLst>
              </p:cNvPr>
              <p:cNvSpPr txBox="1"/>
              <p:nvPr/>
            </p:nvSpPr>
            <p:spPr>
              <a:xfrm>
                <a:off x="8167607" y="6039998"/>
                <a:ext cx="402437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~10 GeV electrons in 30 cm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9EBC4B6-38B6-4544-94EC-86BFFC588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172998" y="4290276"/>
              <a:ext cx="2599749" cy="1733166"/>
            </a:xfrm>
            <a:prstGeom prst="rect">
              <a:avLst/>
            </a:prstGeom>
          </p:spPr>
        </p:pic>
      </p:grpSp>
      <p:sp>
        <p:nvSpPr>
          <p:cNvPr id="14" name="Google Shape;118;p2">
            <a:extLst>
              <a:ext uri="{FF2B5EF4-FFF2-40B4-BE49-F238E27FC236}">
                <a16:creationId xmlns:a16="http://schemas.microsoft.com/office/drawing/2014/main" id="{0ADD602A-088E-E04A-BDCA-F53B37F11AD1}"/>
              </a:ext>
            </a:extLst>
          </p:cNvPr>
          <p:cNvSpPr txBox="1">
            <a:spLocks/>
          </p:cNvSpPr>
          <p:nvPr/>
        </p:nvSpPr>
        <p:spPr>
          <a:xfrm>
            <a:off x="1030014" y="6651"/>
            <a:ext cx="10058400" cy="5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2000"/>
              <a:buFont typeface="Courier New"/>
              <a:buNone/>
              <a:defRPr sz="2000" b="0" i="0" u="none" strike="noStrike" cap="none">
                <a:solidFill>
                  <a:srgbClr val="1F497D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F497D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F497D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F497D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Plasma based accelerators can dramatically reduce the size of the accelerator modules</a:t>
            </a:r>
            <a:endParaRPr lang="en-US" sz="240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lang="en-US" sz="240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762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6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"/>
          <p:cNvSpPr txBox="1">
            <a:spLocks noGrp="1"/>
          </p:cNvSpPr>
          <p:nvPr>
            <p:ph type="body" idx="2"/>
          </p:nvPr>
        </p:nvSpPr>
        <p:spPr>
          <a:xfrm>
            <a:off x="462455" y="-12642"/>
            <a:ext cx="11253640" cy="937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High brightness, high energy beams from compact plasma accelerators offer the potential to extend the reach of XFELs</a:t>
            </a:r>
            <a:endParaRPr sz="240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2"/>
          <p:cNvSpPr txBox="1">
            <a:spLocks noGrp="1"/>
          </p:cNvSpPr>
          <p:nvPr>
            <p:ph type="sldNum" idx="12"/>
          </p:nvPr>
        </p:nvSpPr>
        <p:spPr>
          <a:xfrm>
            <a:off x="11512784" y="6486249"/>
            <a:ext cx="679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120" name="Google Shape;120;p2"/>
          <p:cNvSpPr txBox="1"/>
          <p:nvPr/>
        </p:nvSpPr>
        <p:spPr>
          <a:xfrm>
            <a:off x="3666565" y="2080976"/>
            <a:ext cx="5715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S. K. Barber, Research scientist ATAP</a:t>
            </a:r>
            <a:endParaRPr sz="2400" i="1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5" name="Google Shape;349;p7">
            <a:extLst>
              <a:ext uri="{FF2B5EF4-FFF2-40B4-BE49-F238E27FC236}">
                <a16:creationId xmlns:a16="http://schemas.microsoft.com/office/drawing/2014/main" id="{94A8FFB4-4C50-5145-9F61-8961E2D45148}"/>
              </a:ext>
            </a:extLst>
          </p:cNvPr>
          <p:cNvSpPr txBox="1"/>
          <p:nvPr/>
        </p:nvSpPr>
        <p:spPr>
          <a:xfrm>
            <a:off x="15533" y="1132480"/>
            <a:ext cx="6938741" cy="3118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Existing XFELs use km-scale accelerator and are billion dollar scale facilities. </a:t>
            </a:r>
          </a:p>
          <a:p>
            <a:pPr marL="3429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endParaRPr lang="en-US" sz="1800" dirty="0">
              <a:solidFill>
                <a:schemeClr val="dk1"/>
              </a:solidFill>
            </a:endParaRPr>
          </a:p>
          <a:p>
            <a:pPr marL="342900" indent="-330200"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</a:rPr>
              <a:t>With 1000x increase in acceleration gradient and potential increase in e-beam brightness, plasma-based accelerators </a:t>
            </a: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can compactify FEL facilities, reducing cost and democratizing their accessibility</a:t>
            </a:r>
            <a:endParaRPr sz="1800" dirty="0"/>
          </a:p>
          <a:p>
            <a:pPr marL="342900" marR="0" lvl="0" indent="-330200" algn="l" rtl="0"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</a:rPr>
              <a:t>Exciting time for the field with recent milestone achievements and ambitious projects in development (e.g. Eupraxia/ELI-Beamlines, PETRA IV, etc.)</a:t>
            </a:r>
            <a:endParaRPr sz="18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3DAC321-7733-BE4A-89F9-12BEB606A762}"/>
              </a:ext>
            </a:extLst>
          </p:cNvPr>
          <p:cNvGrpSpPr/>
          <p:nvPr/>
        </p:nvGrpSpPr>
        <p:grpSpPr>
          <a:xfrm>
            <a:off x="989654" y="4370736"/>
            <a:ext cx="4935070" cy="2338491"/>
            <a:chOff x="989654" y="4370736"/>
            <a:chExt cx="4935070" cy="233849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EE314D6-9A45-CD4F-B872-297089890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9654" y="4370736"/>
              <a:ext cx="4935070" cy="79971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9D11018-BBD6-C147-B30A-391C43BB8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6373" y="5170449"/>
              <a:ext cx="4216888" cy="1538778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742CD22-E70F-9F47-A194-F8A243DF3AFB}"/>
              </a:ext>
            </a:extLst>
          </p:cNvPr>
          <p:cNvGrpSpPr/>
          <p:nvPr/>
        </p:nvGrpSpPr>
        <p:grpSpPr>
          <a:xfrm>
            <a:off x="6938741" y="4303488"/>
            <a:ext cx="4279138" cy="2563211"/>
            <a:chOff x="6938741" y="4303488"/>
            <a:chExt cx="4279138" cy="256321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E2D95DB-7F0E-814C-928B-63B56609D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38741" y="4303488"/>
              <a:ext cx="4263605" cy="145741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7DA1F7F-77DB-6549-BF56-FBAB9AEA4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54274" y="5937757"/>
              <a:ext cx="4263605" cy="928942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4F73E96-B70A-FC4E-B2D8-0ABCE32768CE}"/>
              </a:ext>
            </a:extLst>
          </p:cNvPr>
          <p:cNvGrpSpPr/>
          <p:nvPr/>
        </p:nvGrpSpPr>
        <p:grpSpPr>
          <a:xfrm>
            <a:off x="7047035" y="957827"/>
            <a:ext cx="4669060" cy="3241169"/>
            <a:chOff x="7047035" y="957827"/>
            <a:chExt cx="4669060" cy="324116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3D9B3EA-AE75-384E-8689-1519DCF40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47035" y="957827"/>
              <a:ext cx="4669060" cy="158484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752D2D7-36D3-EB43-A49E-DA5F19746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46606" y="2614146"/>
              <a:ext cx="3261134" cy="15848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03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7"/>
          <p:cNvSpPr txBox="1">
            <a:spLocks noGrp="1"/>
          </p:cNvSpPr>
          <p:nvPr>
            <p:ph type="sldNum" idx="12"/>
          </p:nvPr>
        </p:nvSpPr>
        <p:spPr>
          <a:xfrm>
            <a:off x="11512784" y="6486249"/>
            <a:ext cx="679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333" name="Google Shape;333;p7"/>
          <p:cNvSpPr txBox="1"/>
          <p:nvPr/>
        </p:nvSpPr>
        <p:spPr>
          <a:xfrm>
            <a:off x="10939" y="58725"/>
            <a:ext cx="121701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</a:rPr>
              <a:t>HTU system designed to establish reliable test bed for developing high-brightness beams and compact laser plasma accelerator-based FELs</a:t>
            </a:r>
            <a:endParaRPr sz="2400" b="1">
              <a:solidFill>
                <a:schemeClr val="lt1"/>
              </a:solidFill>
            </a:endParaRPr>
          </a:p>
        </p:txBody>
      </p:sp>
      <p:pic>
        <p:nvPicPr>
          <p:cNvPr id="334" name="Google Shape;334;p7" descr="A close up of a devic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7250"/>
          <a:stretch/>
        </p:blipFill>
        <p:spPr>
          <a:xfrm>
            <a:off x="1371600" y="1065882"/>
            <a:ext cx="9783085" cy="1833999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7"/>
          <p:cNvSpPr/>
          <p:nvPr/>
        </p:nvSpPr>
        <p:spPr>
          <a:xfrm>
            <a:off x="7239000" y="3003089"/>
            <a:ext cx="4648200" cy="3426579"/>
          </a:xfrm>
          <a:prstGeom prst="rect">
            <a:avLst/>
          </a:prstGeom>
          <a:noFill/>
          <a:ln w="38100" cap="flat" cmpd="sng">
            <a:solidFill>
              <a:srgbClr val="0432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336" name="Google Shape;336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34340" y="4450889"/>
            <a:ext cx="2170388" cy="14272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7" name="Google Shape;337;p7"/>
          <p:cNvGrpSpPr/>
          <p:nvPr/>
        </p:nvGrpSpPr>
        <p:grpSpPr>
          <a:xfrm>
            <a:off x="7433458" y="3048000"/>
            <a:ext cx="2099264" cy="1400106"/>
            <a:chOff x="7392915" y="3224283"/>
            <a:chExt cx="2099264" cy="1400106"/>
          </a:xfrm>
        </p:grpSpPr>
        <p:pic>
          <p:nvPicPr>
            <p:cNvPr id="338" name="Google Shape;338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392915" y="3224283"/>
              <a:ext cx="2032412" cy="140010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9" name="Google Shape;339;p7"/>
            <p:cNvSpPr/>
            <p:nvPr/>
          </p:nvSpPr>
          <p:spPr>
            <a:xfrm>
              <a:off x="7608365" y="4398163"/>
              <a:ext cx="1883814" cy="11355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pic>
        <p:nvPicPr>
          <p:cNvPr id="340" name="Google Shape;340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601200" y="3048000"/>
            <a:ext cx="2100157" cy="1400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387123" y="4466804"/>
            <a:ext cx="2067458" cy="13915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2" name="Google Shape;342;p7"/>
          <p:cNvGrpSpPr/>
          <p:nvPr/>
        </p:nvGrpSpPr>
        <p:grpSpPr>
          <a:xfrm>
            <a:off x="8638049" y="3173421"/>
            <a:ext cx="844543" cy="623801"/>
            <a:chOff x="6081290" y="2841872"/>
            <a:chExt cx="844543" cy="623801"/>
          </a:xfrm>
        </p:grpSpPr>
        <p:sp>
          <p:nvSpPr>
            <p:cNvPr id="343" name="Google Shape;343;p7"/>
            <p:cNvSpPr txBox="1"/>
            <p:nvPr/>
          </p:nvSpPr>
          <p:spPr>
            <a:xfrm>
              <a:off x="6081290" y="3106545"/>
              <a:ext cx="844543" cy="2769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x10</a:t>
              </a:r>
              <a:r>
                <a:rPr lang="en-US" sz="1200" baseline="30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r>
                <a:rPr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gain</a:t>
              </a:r>
              <a:endParaRPr/>
            </a:p>
          </p:txBody>
        </p:sp>
        <p:cxnSp>
          <p:nvCxnSpPr>
            <p:cNvPr id="344" name="Google Shape;344;p7"/>
            <p:cNvCxnSpPr/>
            <p:nvPr/>
          </p:nvCxnSpPr>
          <p:spPr>
            <a:xfrm rot="10800000">
              <a:off x="6897822" y="2841872"/>
              <a:ext cx="0" cy="623801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triangl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</p:grpSp>
      <p:grpSp>
        <p:nvGrpSpPr>
          <p:cNvPr id="345" name="Google Shape;345;p7"/>
          <p:cNvGrpSpPr/>
          <p:nvPr/>
        </p:nvGrpSpPr>
        <p:grpSpPr>
          <a:xfrm>
            <a:off x="8625074" y="4640127"/>
            <a:ext cx="844543" cy="572762"/>
            <a:chOff x="6090682" y="2845528"/>
            <a:chExt cx="844543" cy="572762"/>
          </a:xfrm>
        </p:grpSpPr>
        <p:sp>
          <p:nvSpPr>
            <p:cNvPr id="346" name="Google Shape;346;p7"/>
            <p:cNvSpPr txBox="1"/>
            <p:nvPr/>
          </p:nvSpPr>
          <p:spPr>
            <a:xfrm>
              <a:off x="6090682" y="3076529"/>
              <a:ext cx="844543" cy="2769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x10</a:t>
              </a:r>
              <a:r>
                <a:rPr lang="en-US" sz="1200" baseline="30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r>
                <a:rPr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gain</a:t>
              </a:r>
              <a:endParaRPr/>
            </a:p>
          </p:txBody>
        </p:sp>
        <p:cxnSp>
          <p:nvCxnSpPr>
            <p:cNvPr id="347" name="Google Shape;347;p7"/>
            <p:cNvCxnSpPr/>
            <p:nvPr/>
          </p:nvCxnSpPr>
          <p:spPr>
            <a:xfrm rot="10800000">
              <a:off x="6897822" y="2845528"/>
              <a:ext cx="0" cy="572762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triangl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</p:grpSp>
      <p:sp>
        <p:nvSpPr>
          <p:cNvPr id="348" name="Google Shape;348;p7"/>
          <p:cNvSpPr txBox="1"/>
          <p:nvPr/>
        </p:nvSpPr>
        <p:spPr>
          <a:xfrm>
            <a:off x="7239000" y="5939135"/>
            <a:ext cx="46482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Start to end FEL simulations for HTU system for 1</a:t>
            </a:r>
            <a:r>
              <a:rPr lang="en-US" sz="1200" baseline="30000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st</a:t>
            </a:r>
            <a:r>
              <a:rPr lang="en-US" sz="1200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 and 2</a:t>
            </a:r>
            <a:r>
              <a:rPr lang="en-US" sz="1200" baseline="30000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nd</a:t>
            </a:r>
            <a:r>
              <a:rPr lang="en-US" sz="1200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 phase performance goals, e.g. 400 nm to ~&lt;50 nm FEL  </a:t>
            </a:r>
            <a:endParaRPr/>
          </a:p>
        </p:txBody>
      </p:sp>
      <p:sp>
        <p:nvSpPr>
          <p:cNvPr id="349" name="Google Shape;349;p7"/>
          <p:cNvSpPr txBox="1"/>
          <p:nvPr/>
        </p:nvSpPr>
        <p:spPr>
          <a:xfrm>
            <a:off x="90992" y="2788527"/>
            <a:ext cx="6934200" cy="388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n-US" sz="1800" dirty="0">
                <a:solidFill>
                  <a:schemeClr val="dk1"/>
                </a:solidFill>
              </a:rPr>
              <a:t>Key features:</a:t>
            </a:r>
            <a:endParaRPr lang="en-US"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indent="-330200">
              <a:spcBef>
                <a:spcPts val="2000"/>
              </a:spcBef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</a:rPr>
              <a:t>100 TW-class laser system (2.5 J, 35 fs, 40 um) @ 1-5Hz</a:t>
            </a:r>
          </a:p>
          <a:p>
            <a:pPr marL="342900" indent="-330200">
              <a:spcBef>
                <a:spcPts val="2000"/>
              </a:spcBef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</a:rPr>
              <a:t>Density </a:t>
            </a:r>
            <a:r>
              <a:rPr lang="en-US" sz="1800" dirty="0" err="1">
                <a:solidFill>
                  <a:schemeClr val="dk1"/>
                </a:solidFill>
              </a:rPr>
              <a:t>downramp</a:t>
            </a:r>
            <a:r>
              <a:rPr lang="en-US" sz="1800" dirty="0">
                <a:solidFill>
                  <a:schemeClr val="dk1"/>
                </a:solidFill>
              </a:rPr>
              <a:t> injection for production of tunable monoenergetic e-beams with 100-500 MeV, 50-150 </a:t>
            </a:r>
            <a:r>
              <a:rPr lang="en-US" sz="1800" dirty="0" err="1">
                <a:solidFill>
                  <a:schemeClr val="dk1"/>
                </a:solidFill>
              </a:rPr>
              <a:t>pC</a:t>
            </a:r>
            <a:r>
              <a:rPr lang="en-US" sz="1800" dirty="0">
                <a:solidFill>
                  <a:schemeClr val="dk1"/>
                </a:solidFill>
              </a:rPr>
              <a:t>, 1-5% RMS energy spread</a:t>
            </a:r>
            <a:endParaRPr sz="1800" dirty="0">
              <a:solidFill>
                <a:schemeClr val="dk1"/>
              </a:solidFill>
            </a:endParaRPr>
          </a:p>
          <a:p>
            <a:pPr marL="342900" marR="0" lvl="0" indent="-330200" algn="l" rtl="0"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Transport line with PMQs, EMQs, steering magnets, chicane, 4m 220 period strong focusing undulator</a:t>
            </a:r>
            <a:endParaRPr sz="1800" dirty="0"/>
          </a:p>
          <a:p>
            <a:pPr marL="342900" indent="-330200">
              <a:spcBef>
                <a:spcPts val="2000"/>
              </a:spcBef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Goals: Reliable, saturated FEL operation at 100 MeV (400nm) then ramp up e-beam energy (300 MeV+) to achieve shorter wavelengths (&lt;30 nm)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6C3A71A-7F5A-A142-89D7-941E1C2E9B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367"/>
          <a:stretch/>
        </p:blipFill>
        <p:spPr>
          <a:xfrm>
            <a:off x="163651" y="1017897"/>
            <a:ext cx="5981700" cy="3297428"/>
          </a:xfrm>
          <a:prstGeom prst="rect">
            <a:avLst/>
          </a:prstGeom>
        </p:spPr>
      </p:pic>
      <p:sp>
        <p:nvSpPr>
          <p:cNvPr id="118" name="Google Shape;118;p2"/>
          <p:cNvSpPr txBox="1">
            <a:spLocks noGrp="1"/>
          </p:cNvSpPr>
          <p:nvPr>
            <p:ph type="body" idx="2"/>
          </p:nvPr>
        </p:nvSpPr>
        <p:spPr>
          <a:xfrm>
            <a:off x="0" y="196622"/>
            <a:ext cx="12191984" cy="5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Reviving the VISA undulator for FEL R&amp;D with a plasma-based accelerator</a:t>
            </a:r>
            <a:endParaRPr sz="240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2"/>
          <p:cNvSpPr txBox="1">
            <a:spLocks noGrp="1"/>
          </p:cNvSpPr>
          <p:nvPr>
            <p:ph type="sldNum" idx="12"/>
          </p:nvPr>
        </p:nvSpPr>
        <p:spPr>
          <a:xfrm>
            <a:off x="11512784" y="6486249"/>
            <a:ext cx="679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D22D8D-B8DB-FB45-8390-B561BCB878A6}"/>
              </a:ext>
            </a:extLst>
          </p:cNvPr>
          <p:cNvSpPr txBox="1"/>
          <p:nvPr/>
        </p:nvSpPr>
        <p:spPr>
          <a:xfrm>
            <a:off x="163651" y="4627547"/>
            <a:ext cx="69295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>
                <a:latin typeface="+mn-lt"/>
              </a:rPr>
              <a:t>Unique feature: embedded permanent magnet quadrupole focusing (FODO lattice) with 33 T/m gradient</a:t>
            </a:r>
          </a:p>
          <a:p>
            <a:pPr marL="285750" indent="-285750">
              <a:buFont typeface="Arial"/>
              <a:buChar char="•"/>
            </a:pPr>
            <a:endParaRPr lang="en-US" sz="2000" dirty="0">
              <a:latin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+mn-lt"/>
              </a:rPr>
              <a:t>Strong guiding of e-beam allows dramatic reduction in gain length BUT imposes strict requirements on beam matching and alignment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29119F5-31D8-E64B-BDEF-0B15D85432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4884" y="3494922"/>
            <a:ext cx="4187900" cy="2726195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35FEDB1-0E97-564C-84EE-14D6FF047538}"/>
              </a:ext>
            </a:extLst>
          </p:cNvPr>
          <p:cNvCxnSpPr/>
          <p:nvPr/>
        </p:nvCxnSpPr>
        <p:spPr>
          <a:xfrm>
            <a:off x="10450821" y="4227246"/>
            <a:ext cx="0" cy="40511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E62D4B5-E935-D74A-86A6-B70F4E4EE05E}"/>
              </a:ext>
            </a:extLst>
          </p:cNvPr>
          <p:cNvSpPr txBox="1"/>
          <p:nvPr/>
        </p:nvSpPr>
        <p:spPr>
          <a:xfrm>
            <a:off x="10006959" y="4842735"/>
            <a:ext cx="1119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+mj-lt"/>
              </a:rPr>
              <a:t>20 cm!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8B1B01-E14B-D644-B63A-01ECD7272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3932" y="3487781"/>
            <a:ext cx="2821419" cy="90077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BF09898-22B0-AD4A-AB71-814B0931E1CC}"/>
              </a:ext>
            </a:extLst>
          </p:cNvPr>
          <p:cNvSpPr txBox="1"/>
          <p:nvPr/>
        </p:nvSpPr>
        <p:spPr>
          <a:xfrm>
            <a:off x="6267271" y="1027248"/>
            <a:ext cx="56321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>
                <a:latin typeface="+mn-lt"/>
              </a:rPr>
              <a:t>Original VISA program conceived and executed as experimental verification of aspects of SASE theory, precursor to development of LCLS</a:t>
            </a:r>
            <a:r>
              <a:rPr lang="en-US" sz="2000" baseline="30000" dirty="0">
                <a:latin typeface="+mn-lt"/>
              </a:rPr>
              <a:t>1,2</a:t>
            </a:r>
          </a:p>
          <a:p>
            <a:pPr marL="285750" indent="-285750">
              <a:buFont typeface="Arial"/>
              <a:buChar char="•"/>
            </a:pPr>
            <a:endParaRPr lang="en-US" sz="2000" dirty="0">
              <a:latin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Now, VISA undulator being used for R&amp;D of LPA-driven FELs</a:t>
            </a:r>
          </a:p>
          <a:p>
            <a:pPr marL="285750" indent="-285750">
              <a:buFont typeface="Arial"/>
              <a:buChar char="•"/>
            </a:pPr>
            <a:endParaRPr lang="en-US" sz="2000" dirty="0"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B6A618-5BA1-1D46-AE34-73AD345A224A}"/>
              </a:ext>
            </a:extLst>
          </p:cNvPr>
          <p:cNvSpPr txBox="1"/>
          <p:nvPr/>
        </p:nvSpPr>
        <p:spPr>
          <a:xfrm>
            <a:off x="6955545" y="6343869"/>
            <a:ext cx="192689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aseline="30000" dirty="0"/>
              <a:t>1</a:t>
            </a:r>
            <a:r>
              <a:rPr lang="en-US" sz="1200" dirty="0"/>
              <a:t>Tremaine, A. et al. 2001.  </a:t>
            </a:r>
          </a:p>
          <a:p>
            <a:r>
              <a:rPr lang="fr-FR" sz="1200" baseline="30000" dirty="0"/>
              <a:t>2</a:t>
            </a:r>
            <a:r>
              <a:rPr lang="fr-FR" sz="1200" dirty="0"/>
              <a:t>Murokh, A. et al. 2003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6617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"/>
          <p:cNvSpPr txBox="1">
            <a:spLocks noGrp="1"/>
          </p:cNvSpPr>
          <p:nvPr>
            <p:ph type="body" idx="2"/>
          </p:nvPr>
        </p:nvSpPr>
        <p:spPr>
          <a:xfrm>
            <a:off x="0" y="-26468"/>
            <a:ext cx="12191984" cy="971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Recent efforts to improve e-beam stability through improved laser stability are paying off</a:t>
            </a:r>
            <a:endParaRPr sz="240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2"/>
          <p:cNvSpPr txBox="1">
            <a:spLocks noGrp="1"/>
          </p:cNvSpPr>
          <p:nvPr>
            <p:ph type="sldNum" idx="12"/>
          </p:nvPr>
        </p:nvSpPr>
        <p:spPr>
          <a:xfrm>
            <a:off x="11512784" y="6486249"/>
            <a:ext cx="679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5" name="Google Shape;356;p9">
            <a:extLst>
              <a:ext uri="{FF2B5EF4-FFF2-40B4-BE49-F238E27FC236}">
                <a16:creationId xmlns:a16="http://schemas.microsoft.com/office/drawing/2014/main" id="{09EA539D-8430-FA44-959A-8CF48114D44D}"/>
              </a:ext>
            </a:extLst>
          </p:cNvPr>
          <p:cNvSpPr/>
          <p:nvPr/>
        </p:nvSpPr>
        <p:spPr>
          <a:xfrm>
            <a:off x="98039" y="1048512"/>
            <a:ext cx="3938519" cy="5437737"/>
          </a:xfrm>
          <a:prstGeom prst="rect">
            <a:avLst/>
          </a:prstGeom>
          <a:noFill/>
          <a:ln w="38100" cap="flat" cmpd="sng">
            <a:solidFill>
              <a:srgbClr val="4C84C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FBA331-7650-724E-B060-7D6F667935A8}"/>
              </a:ext>
            </a:extLst>
          </p:cNvPr>
          <p:cNvSpPr txBox="1"/>
          <p:nvPr/>
        </p:nvSpPr>
        <p:spPr>
          <a:xfrm>
            <a:off x="276745" y="1130879"/>
            <a:ext cx="18646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Transverse stability</a:t>
            </a:r>
          </a:p>
        </p:txBody>
      </p:sp>
      <p:sp>
        <p:nvSpPr>
          <p:cNvPr id="7" name="Google Shape;356;p9">
            <a:extLst>
              <a:ext uri="{FF2B5EF4-FFF2-40B4-BE49-F238E27FC236}">
                <a16:creationId xmlns:a16="http://schemas.microsoft.com/office/drawing/2014/main" id="{EEC5FC25-B82E-3F42-AD8F-C6377C97AEC8}"/>
              </a:ext>
            </a:extLst>
          </p:cNvPr>
          <p:cNvSpPr/>
          <p:nvPr/>
        </p:nvSpPr>
        <p:spPr>
          <a:xfrm>
            <a:off x="4132585" y="1048512"/>
            <a:ext cx="3938519" cy="5437737"/>
          </a:xfrm>
          <a:prstGeom prst="rect">
            <a:avLst/>
          </a:prstGeom>
          <a:noFill/>
          <a:ln w="38100" cap="flat" cmpd="sng">
            <a:solidFill>
              <a:srgbClr val="4C84C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79756E-7F0D-CF49-90E1-397D46BFFFA5}"/>
              </a:ext>
            </a:extLst>
          </p:cNvPr>
          <p:cNvSpPr txBox="1"/>
          <p:nvPr/>
        </p:nvSpPr>
        <p:spPr>
          <a:xfrm>
            <a:off x="4248842" y="1130879"/>
            <a:ext cx="2270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Longitudinal stability</a:t>
            </a:r>
          </a:p>
        </p:txBody>
      </p:sp>
      <p:sp>
        <p:nvSpPr>
          <p:cNvPr id="12" name="Google Shape;356;p9">
            <a:extLst>
              <a:ext uri="{FF2B5EF4-FFF2-40B4-BE49-F238E27FC236}">
                <a16:creationId xmlns:a16="http://schemas.microsoft.com/office/drawing/2014/main" id="{6E312496-0084-5B4B-BC4E-CA91BC6AAA1E}"/>
              </a:ext>
            </a:extLst>
          </p:cNvPr>
          <p:cNvSpPr/>
          <p:nvPr/>
        </p:nvSpPr>
        <p:spPr>
          <a:xfrm>
            <a:off x="8160029" y="1048512"/>
            <a:ext cx="3938519" cy="5437737"/>
          </a:xfrm>
          <a:prstGeom prst="rect">
            <a:avLst/>
          </a:prstGeom>
          <a:noFill/>
          <a:ln w="38100" cap="flat" cmpd="sng">
            <a:solidFill>
              <a:srgbClr val="4C84C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72DB51-CBDC-A541-98C1-0A690DC6EE45}"/>
              </a:ext>
            </a:extLst>
          </p:cNvPr>
          <p:cNvSpPr txBox="1"/>
          <p:nvPr/>
        </p:nvSpPr>
        <p:spPr>
          <a:xfrm>
            <a:off x="8321265" y="1130878"/>
            <a:ext cx="17690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Spectral phase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78A1B4-EE99-3442-97BA-3012B681388D}"/>
              </a:ext>
            </a:extLst>
          </p:cNvPr>
          <p:cNvSpPr txBox="1"/>
          <p:nvPr/>
        </p:nvSpPr>
        <p:spPr>
          <a:xfrm>
            <a:off x="5032788" y="6178471"/>
            <a:ext cx="25619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K. Jensen et al, in preparation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156F25-144B-7144-9855-9B74CF29A437}"/>
              </a:ext>
            </a:extLst>
          </p:cNvPr>
          <p:cNvSpPr txBox="1"/>
          <p:nvPr/>
        </p:nvSpPr>
        <p:spPr>
          <a:xfrm>
            <a:off x="9023574" y="6166279"/>
            <a:ext cx="2531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F. </a:t>
            </a:r>
            <a:r>
              <a:rPr lang="en-US" dirty="0" err="1"/>
              <a:t>Kohrell</a:t>
            </a:r>
            <a:r>
              <a:rPr lang="en-US" dirty="0"/>
              <a:t> et al. in preparation</a:t>
            </a:r>
          </a:p>
        </p:txBody>
      </p:sp>
      <p:pic>
        <p:nvPicPr>
          <p:cNvPr id="18" name="Google Shape;359;p9">
            <a:extLst>
              <a:ext uri="{FF2B5EF4-FFF2-40B4-BE49-F238E27FC236}">
                <a16:creationId xmlns:a16="http://schemas.microsoft.com/office/drawing/2014/main" id="{219EF194-758B-EE45-9A90-1D2A042FAA4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49900"/>
          <a:stretch/>
        </p:blipFill>
        <p:spPr>
          <a:xfrm>
            <a:off x="164905" y="1524176"/>
            <a:ext cx="3683425" cy="2510062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360;p9">
            <a:extLst>
              <a:ext uri="{FF2B5EF4-FFF2-40B4-BE49-F238E27FC236}">
                <a16:creationId xmlns:a16="http://schemas.microsoft.com/office/drawing/2014/main" id="{A77546BF-E392-0A43-9003-28E85EEC9C97}"/>
              </a:ext>
            </a:extLst>
          </p:cNvPr>
          <p:cNvSpPr txBox="1"/>
          <p:nvPr/>
        </p:nvSpPr>
        <p:spPr>
          <a:xfrm>
            <a:off x="93452" y="4184682"/>
            <a:ext cx="3938519" cy="1908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US" dirty="0">
                <a:solidFill>
                  <a:schemeClr val="dk1"/>
                </a:solidFill>
              </a:rPr>
              <a:t>Custom, non-invasive monitoring system of on target laser allowed development of active laser pointing stabilization system</a:t>
            </a:r>
            <a:endParaRPr dirty="0"/>
          </a:p>
          <a:p>
            <a:pPr marL="342900" marR="0" lvl="0" indent="-317500" algn="l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US" dirty="0">
                <a:solidFill>
                  <a:schemeClr val="dk1"/>
                </a:solidFill>
              </a:rPr>
              <a:t>“out of the box” PID produced immediate improvement in e-beam transverse stability</a:t>
            </a:r>
          </a:p>
          <a:p>
            <a:pPr marL="342900" marR="0" lvl="0" indent="-317500" algn="l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US" dirty="0">
                <a:solidFill>
                  <a:schemeClr val="dk1"/>
                </a:solidFill>
              </a:rPr>
              <a:t>Achieved ~few um transverse jitter of e-beam over hours time scale</a:t>
            </a:r>
            <a:endParaRPr dirty="0"/>
          </a:p>
        </p:txBody>
      </p:sp>
      <p:sp>
        <p:nvSpPr>
          <p:cNvPr id="20" name="Google Shape;380;p9">
            <a:extLst>
              <a:ext uri="{FF2B5EF4-FFF2-40B4-BE49-F238E27FC236}">
                <a16:creationId xmlns:a16="http://schemas.microsoft.com/office/drawing/2014/main" id="{8DF34D14-3F3B-FF4D-8F6B-D62D011F89A0}"/>
              </a:ext>
            </a:extLst>
          </p:cNvPr>
          <p:cNvSpPr txBox="1"/>
          <p:nvPr/>
        </p:nvSpPr>
        <p:spPr>
          <a:xfrm>
            <a:off x="954470" y="6178471"/>
            <a:ext cx="3738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*C. Berger et al, PRAB </a:t>
            </a:r>
            <a:r>
              <a:rPr lang="en-US" sz="1200" b="1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26</a:t>
            </a:r>
            <a:r>
              <a:rPr lang="en-US" sz="12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032801 (2023)</a:t>
            </a:r>
            <a:endParaRPr sz="1200" dirty="0">
              <a:solidFill>
                <a:schemeClr val="dk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60E0ED2-BA4D-FA42-8A31-A5590DBF19E7}"/>
              </a:ext>
            </a:extLst>
          </p:cNvPr>
          <p:cNvSpPr txBox="1"/>
          <p:nvPr/>
        </p:nvSpPr>
        <p:spPr>
          <a:xfrm>
            <a:off x="4220959" y="1592544"/>
            <a:ext cx="3816780" cy="2072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  <a:latin typeface="+mn-lt"/>
              </a:rPr>
              <a:t>Wavefront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sensor non destructively acquires data at ~60 Hz, sends to fast stage controller that adjusts position with simple PI loop at ~30Hz. 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+mn-lt"/>
              </a:rPr>
              <a:t>Low power demonstration reduced shot-to-shot jitter by factor of two 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+mn-lt"/>
              </a:rPr>
              <a:t>High power test show improved e-beam stability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94E321A-3CC3-9546-8508-2610FC52D0FA}"/>
              </a:ext>
            </a:extLst>
          </p:cNvPr>
          <p:cNvGrpSpPr/>
          <p:nvPr/>
        </p:nvGrpSpPr>
        <p:grpSpPr>
          <a:xfrm>
            <a:off x="4410837" y="3709066"/>
            <a:ext cx="3315085" cy="2463554"/>
            <a:chOff x="8603603" y="3558553"/>
            <a:chExt cx="3315085" cy="2463554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3B86497-63BF-FE44-9461-67397AC7D0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1068" b="12514"/>
            <a:stretch/>
          </p:blipFill>
          <p:spPr>
            <a:xfrm>
              <a:off x="8991599" y="3584167"/>
              <a:ext cx="2927089" cy="213083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90C050C-CEBD-4347-BE20-163F95F7305B}"/>
                </a:ext>
              </a:extLst>
            </p:cNvPr>
            <p:cNvSpPr txBox="1"/>
            <p:nvPr/>
          </p:nvSpPr>
          <p:spPr>
            <a:xfrm>
              <a:off x="9742812" y="5806663"/>
              <a:ext cx="132119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tx1"/>
                  </a:solidFill>
                  <a:latin typeface="+mj-lt"/>
                </a:rPr>
                <a:t>Radius of Curvature (mm)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CF34A6D-2CB0-9041-B503-8B4510DB7B92}"/>
                </a:ext>
              </a:extLst>
            </p:cNvPr>
            <p:cNvSpPr txBox="1"/>
            <p:nvPr/>
          </p:nvSpPr>
          <p:spPr>
            <a:xfrm>
              <a:off x="9414613" y="5698941"/>
              <a:ext cx="36740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tx1"/>
                  </a:solidFill>
                  <a:latin typeface="+mj-lt"/>
                </a:rPr>
                <a:t>336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F240D78-680E-044F-AE3F-70FF5B08EFAE}"/>
                </a:ext>
              </a:extLst>
            </p:cNvPr>
            <p:cNvSpPr txBox="1"/>
            <p:nvPr/>
          </p:nvSpPr>
          <p:spPr>
            <a:xfrm>
              <a:off x="11307644" y="5698941"/>
              <a:ext cx="36740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tx1"/>
                  </a:solidFill>
                  <a:latin typeface="+mj-lt"/>
                </a:rPr>
                <a:t>341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1817E15-3F67-644B-88BC-F3FB0B6BE5DB}"/>
                </a:ext>
              </a:extLst>
            </p:cNvPr>
            <p:cNvSpPr txBox="1"/>
            <p:nvPr/>
          </p:nvSpPr>
          <p:spPr>
            <a:xfrm>
              <a:off x="10550431" y="5698941"/>
              <a:ext cx="36740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tx1"/>
                  </a:solidFill>
                  <a:latin typeface="+mj-lt"/>
                </a:rPr>
                <a:t>339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585A2AB-0242-7943-A0AE-8258B5036ED6}"/>
                </a:ext>
              </a:extLst>
            </p:cNvPr>
            <p:cNvSpPr txBox="1"/>
            <p:nvPr/>
          </p:nvSpPr>
          <p:spPr>
            <a:xfrm>
              <a:off x="10929037" y="5698941"/>
              <a:ext cx="36740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tx1"/>
                  </a:solidFill>
                  <a:latin typeface="+mj-lt"/>
                </a:rPr>
                <a:t>340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5E50EEF-D865-1942-8FEE-26A5D8D0273E}"/>
                </a:ext>
              </a:extLst>
            </p:cNvPr>
            <p:cNvSpPr txBox="1"/>
            <p:nvPr/>
          </p:nvSpPr>
          <p:spPr>
            <a:xfrm>
              <a:off x="10171825" y="5698941"/>
              <a:ext cx="36740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tx1"/>
                  </a:solidFill>
                  <a:latin typeface="+mj-lt"/>
                </a:rPr>
                <a:t>338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E24A518-F33D-604A-A7DB-70E55163FEBD}"/>
                </a:ext>
              </a:extLst>
            </p:cNvPr>
            <p:cNvSpPr txBox="1"/>
            <p:nvPr/>
          </p:nvSpPr>
          <p:spPr>
            <a:xfrm>
              <a:off x="9793219" y="5698941"/>
              <a:ext cx="36740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tx1"/>
                  </a:solidFill>
                  <a:latin typeface="+mj-lt"/>
                </a:rPr>
                <a:t>337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158B132-898C-6245-869B-30D3C43FB506}"/>
                </a:ext>
              </a:extLst>
            </p:cNvPr>
            <p:cNvSpPr txBox="1"/>
            <p:nvPr/>
          </p:nvSpPr>
          <p:spPr>
            <a:xfrm>
              <a:off x="9036007" y="5698941"/>
              <a:ext cx="36740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tx1"/>
                  </a:solidFill>
                  <a:latin typeface="+mj-lt"/>
                </a:rPr>
                <a:t>335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5358EE4-2793-C049-BCF2-2FBEFC114634}"/>
                </a:ext>
              </a:extLst>
            </p:cNvPr>
            <p:cNvSpPr txBox="1"/>
            <p:nvPr/>
          </p:nvSpPr>
          <p:spPr>
            <a:xfrm rot="16200000">
              <a:off x="8206218" y="4567705"/>
              <a:ext cx="101021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tx1"/>
                  </a:solidFill>
                  <a:latin typeface="+mj-lt"/>
                </a:rPr>
                <a:t>Normalized counts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0E0D643-EFD2-D44C-B768-CB45911E37E9}"/>
                </a:ext>
              </a:extLst>
            </p:cNvPr>
            <p:cNvSpPr txBox="1"/>
            <p:nvPr/>
          </p:nvSpPr>
          <p:spPr>
            <a:xfrm>
              <a:off x="8724951" y="3558553"/>
              <a:ext cx="33054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tx1"/>
                  </a:solidFill>
                  <a:latin typeface="+mj-lt"/>
                </a:rPr>
                <a:t>1.0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1ABEC42-BEC0-8A40-80BA-C72F7B61CC55}"/>
                </a:ext>
              </a:extLst>
            </p:cNvPr>
            <p:cNvSpPr txBox="1"/>
            <p:nvPr/>
          </p:nvSpPr>
          <p:spPr>
            <a:xfrm>
              <a:off x="8724951" y="5588912"/>
              <a:ext cx="33054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tx1"/>
                  </a:solidFill>
                  <a:latin typeface="+mj-lt"/>
                </a:rPr>
                <a:t>0.0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A0DF6B5-4B44-3345-A523-6C4F01397B8F}"/>
                </a:ext>
              </a:extLst>
            </p:cNvPr>
            <p:cNvSpPr txBox="1"/>
            <p:nvPr/>
          </p:nvSpPr>
          <p:spPr>
            <a:xfrm>
              <a:off x="8724951" y="5182841"/>
              <a:ext cx="33054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tx1"/>
                  </a:solidFill>
                  <a:latin typeface="+mj-lt"/>
                </a:rPr>
                <a:t>0.2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91F30D5-96E6-B940-ABB7-2292E33F9E80}"/>
                </a:ext>
              </a:extLst>
            </p:cNvPr>
            <p:cNvSpPr txBox="1"/>
            <p:nvPr/>
          </p:nvSpPr>
          <p:spPr>
            <a:xfrm>
              <a:off x="8724951" y="4370697"/>
              <a:ext cx="33054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tx1"/>
                  </a:solidFill>
                  <a:latin typeface="+mj-lt"/>
                </a:rPr>
                <a:t>0.6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21BC9E6-CF04-F446-AD22-131085E49106}"/>
                </a:ext>
              </a:extLst>
            </p:cNvPr>
            <p:cNvSpPr txBox="1"/>
            <p:nvPr/>
          </p:nvSpPr>
          <p:spPr>
            <a:xfrm>
              <a:off x="8724951" y="4776769"/>
              <a:ext cx="33054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tx1"/>
                  </a:solidFill>
                  <a:latin typeface="+mj-lt"/>
                </a:rPr>
                <a:t>0.4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A93119D-C7FA-DB49-A0D2-34D05CD575E3}"/>
                </a:ext>
              </a:extLst>
            </p:cNvPr>
            <p:cNvSpPr txBox="1"/>
            <p:nvPr/>
          </p:nvSpPr>
          <p:spPr>
            <a:xfrm>
              <a:off x="8724951" y="3964625"/>
              <a:ext cx="33054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tx1"/>
                  </a:solidFill>
                  <a:latin typeface="+mj-lt"/>
                </a:rPr>
                <a:t>0.8</a:t>
              </a: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6EFD9F1D-F419-B041-82D3-6D34AE1242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3442" y="959228"/>
            <a:ext cx="1993313" cy="4339609"/>
          </a:xfrm>
          <a:prstGeom prst="rect">
            <a:avLst/>
          </a:prstGeom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11666B89-8929-ED42-B7FF-A8E55FF32832}"/>
              </a:ext>
            </a:extLst>
          </p:cNvPr>
          <p:cNvGrpSpPr/>
          <p:nvPr/>
        </p:nvGrpSpPr>
        <p:grpSpPr>
          <a:xfrm>
            <a:off x="8426180" y="4587971"/>
            <a:ext cx="2222482" cy="1470585"/>
            <a:chOff x="9894354" y="4179364"/>
            <a:chExt cx="2222482" cy="1470585"/>
          </a:xfrm>
        </p:grpSpPr>
        <p:pic>
          <p:nvPicPr>
            <p:cNvPr id="64" name="Picture 4" descr="https://lh7-us.googleusercontent.com/64uh82ypbPWx1XdQGnTfY2w0h4TgdAzRU7MrGXBCvMF8l5q7EMUy269n75KGBZVnTOZ0lO47_B7YVK2JZTWV8-mSjvC9GOfJDHfokRLKkVPGt2uYHf9qrrssQteDHZWkAeIOBaemAQPRXVVEggZRibY">
              <a:extLst>
                <a:ext uri="{FF2B5EF4-FFF2-40B4-BE49-F238E27FC236}">
                  <a16:creationId xmlns:a16="http://schemas.microsoft.com/office/drawing/2014/main" id="{FB39E969-736C-AC4B-AA94-F770AE6AFA1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74" t="8900" b="19082"/>
            <a:stretch/>
          </p:blipFill>
          <p:spPr bwMode="auto">
            <a:xfrm>
              <a:off x="10253256" y="4260899"/>
              <a:ext cx="1863580" cy="1124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8396178-8B02-C647-94D2-A7E2F6096C50}"/>
                </a:ext>
              </a:extLst>
            </p:cNvPr>
            <p:cNvSpPr txBox="1"/>
            <p:nvPr/>
          </p:nvSpPr>
          <p:spPr>
            <a:xfrm>
              <a:off x="10043689" y="4179364"/>
              <a:ext cx="30649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tx1"/>
                  </a:solidFill>
                  <a:latin typeface="+mj-lt"/>
                </a:rPr>
                <a:t>80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6D0D017C-5F61-0044-ACC9-6E4FFF6A5495}"/>
                </a:ext>
              </a:extLst>
            </p:cNvPr>
            <p:cNvSpPr txBox="1"/>
            <p:nvPr/>
          </p:nvSpPr>
          <p:spPr>
            <a:xfrm>
              <a:off x="10043689" y="5273808"/>
              <a:ext cx="30649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tx1"/>
                  </a:solidFill>
                  <a:latin typeface="+mj-lt"/>
                </a:rPr>
                <a:t>10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49774355-4125-774E-ABC3-51B866368062}"/>
                </a:ext>
              </a:extLst>
            </p:cNvPr>
            <p:cNvSpPr txBox="1"/>
            <p:nvPr/>
          </p:nvSpPr>
          <p:spPr>
            <a:xfrm>
              <a:off x="10043689" y="4808955"/>
              <a:ext cx="30649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tx1"/>
                  </a:solidFill>
                  <a:latin typeface="+mj-lt"/>
                </a:rPr>
                <a:t>40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8BF51863-CE97-B444-A7F6-E84D1345322E}"/>
                </a:ext>
              </a:extLst>
            </p:cNvPr>
            <p:cNvSpPr txBox="1"/>
            <p:nvPr/>
          </p:nvSpPr>
          <p:spPr>
            <a:xfrm>
              <a:off x="10434696" y="5330090"/>
              <a:ext cx="30649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tx1"/>
                  </a:solidFill>
                  <a:latin typeface="+mj-lt"/>
                </a:rPr>
                <a:t>40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6010CC8A-0FBB-C04C-9797-C5B8D508237D}"/>
                </a:ext>
              </a:extLst>
            </p:cNvPr>
            <p:cNvSpPr txBox="1"/>
            <p:nvPr/>
          </p:nvSpPr>
          <p:spPr>
            <a:xfrm>
              <a:off x="11777256" y="5330090"/>
              <a:ext cx="30649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tx1"/>
                  </a:solidFill>
                  <a:latin typeface="+mj-lt"/>
                </a:rPr>
                <a:t>80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AA01407F-2D54-AC4E-A62A-E7C13DB5AB99}"/>
                </a:ext>
              </a:extLst>
            </p:cNvPr>
            <p:cNvSpPr txBox="1"/>
            <p:nvPr/>
          </p:nvSpPr>
          <p:spPr>
            <a:xfrm>
              <a:off x="10841041" y="5434505"/>
              <a:ext cx="68800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tx1"/>
                  </a:solidFill>
                </a:rPr>
                <a:t>𝜏</a:t>
              </a:r>
              <a:r>
                <a:rPr lang="en-US" sz="800" baseline="-25000" dirty="0">
                  <a:solidFill>
                    <a:schemeClr val="tx1"/>
                  </a:solidFill>
                </a:rPr>
                <a:t>measured</a:t>
              </a:r>
              <a:r>
                <a:rPr lang="en-US" sz="800" dirty="0">
                  <a:solidFill>
                    <a:schemeClr val="tx1"/>
                  </a:solidFill>
                  <a:latin typeface="+mj-lt"/>
                </a:rPr>
                <a:t> (fs)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E867CF12-8CCE-6C4A-9952-642F2F274978}"/>
                </a:ext>
              </a:extLst>
            </p:cNvPr>
            <p:cNvSpPr txBox="1"/>
            <p:nvPr/>
          </p:nvSpPr>
          <p:spPr>
            <a:xfrm>
              <a:off x="10043689" y="4340195"/>
              <a:ext cx="30649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tx1"/>
                  </a:solidFill>
                  <a:latin typeface="+mj-lt"/>
                </a:rPr>
                <a:t>70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929DDFD1-5EE3-6A4D-93AE-EF36BF6B85EC}"/>
                </a:ext>
              </a:extLst>
            </p:cNvPr>
            <p:cNvSpPr txBox="1"/>
            <p:nvPr/>
          </p:nvSpPr>
          <p:spPr>
            <a:xfrm>
              <a:off x="10043689" y="4498652"/>
              <a:ext cx="30649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tx1"/>
                  </a:solidFill>
                  <a:latin typeface="+mj-lt"/>
                </a:rPr>
                <a:t>60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FA6B8EA6-C992-E243-820D-F5FF9C737EEA}"/>
                </a:ext>
              </a:extLst>
            </p:cNvPr>
            <p:cNvSpPr txBox="1"/>
            <p:nvPr/>
          </p:nvSpPr>
          <p:spPr>
            <a:xfrm>
              <a:off x="10043689" y="4663633"/>
              <a:ext cx="30649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tx1"/>
                  </a:solidFill>
                  <a:latin typeface="+mj-lt"/>
                </a:rPr>
                <a:t>50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7390847A-2BCB-1145-B011-498192CE57AE}"/>
                </a:ext>
              </a:extLst>
            </p:cNvPr>
            <p:cNvSpPr txBox="1"/>
            <p:nvPr/>
          </p:nvSpPr>
          <p:spPr>
            <a:xfrm>
              <a:off x="10043689" y="4945846"/>
              <a:ext cx="30649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tx1"/>
                  </a:solidFill>
                  <a:latin typeface="+mj-lt"/>
                </a:rPr>
                <a:t>30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AC730839-B741-304B-B083-D989236C8726}"/>
                </a:ext>
              </a:extLst>
            </p:cNvPr>
            <p:cNvSpPr txBox="1"/>
            <p:nvPr/>
          </p:nvSpPr>
          <p:spPr>
            <a:xfrm>
              <a:off x="10043689" y="5104303"/>
              <a:ext cx="30649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tx1"/>
                  </a:solidFill>
                  <a:latin typeface="+mj-lt"/>
                </a:rPr>
                <a:t>20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0EA6CBFD-20CF-3847-9FC8-A9B6BAE13717}"/>
                </a:ext>
              </a:extLst>
            </p:cNvPr>
            <p:cNvSpPr txBox="1"/>
            <p:nvPr/>
          </p:nvSpPr>
          <p:spPr>
            <a:xfrm>
              <a:off x="11441616" y="5330090"/>
              <a:ext cx="30649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tx1"/>
                  </a:solidFill>
                  <a:latin typeface="+mj-lt"/>
                </a:rPr>
                <a:t>70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8FB8948-67E1-764F-BFBF-9884CA448105}"/>
                </a:ext>
              </a:extLst>
            </p:cNvPr>
            <p:cNvSpPr txBox="1"/>
            <p:nvPr/>
          </p:nvSpPr>
          <p:spPr>
            <a:xfrm>
              <a:off x="11105976" y="5330090"/>
              <a:ext cx="30649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tx1"/>
                  </a:solidFill>
                  <a:latin typeface="+mj-lt"/>
                </a:rPr>
                <a:t>60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D103868E-79CA-5141-B699-E0D19C0D6A00}"/>
                </a:ext>
              </a:extLst>
            </p:cNvPr>
            <p:cNvSpPr txBox="1"/>
            <p:nvPr/>
          </p:nvSpPr>
          <p:spPr>
            <a:xfrm>
              <a:off x="10770336" y="5330090"/>
              <a:ext cx="30649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tx1"/>
                  </a:solidFill>
                  <a:latin typeface="+mj-lt"/>
                </a:rPr>
                <a:t>50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596413FF-87B1-224A-82D9-B44A7D173776}"/>
                </a:ext>
              </a:extLst>
            </p:cNvPr>
            <p:cNvSpPr txBox="1"/>
            <p:nvPr/>
          </p:nvSpPr>
          <p:spPr>
            <a:xfrm rot="16200000">
              <a:off x="9653262" y="4683482"/>
              <a:ext cx="69762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tx1"/>
                  </a:solidFill>
                  <a:latin typeface="+mj-lt"/>
                </a:rPr>
                <a:t>Charge (</a:t>
              </a:r>
              <a:r>
                <a:rPr lang="en-US" sz="800" dirty="0" err="1">
                  <a:solidFill>
                    <a:schemeClr val="tx1"/>
                  </a:solidFill>
                  <a:latin typeface="+mj-lt"/>
                </a:rPr>
                <a:t>pC</a:t>
              </a:r>
              <a:r>
                <a:rPr lang="en-US" sz="800" dirty="0">
                  <a:solidFill>
                    <a:schemeClr val="tx1"/>
                  </a:solidFill>
                  <a:latin typeface="+mj-lt"/>
                </a:rPr>
                <a:t>)</a:t>
              </a:r>
            </a:p>
          </p:txBody>
        </p:sp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id="{953E0EAB-80B5-514C-9F6A-B81C754D81DE}"/>
              </a:ext>
            </a:extLst>
          </p:cNvPr>
          <p:cNvSpPr txBox="1"/>
          <p:nvPr/>
        </p:nvSpPr>
        <p:spPr>
          <a:xfrm>
            <a:off x="8167131" y="2333694"/>
            <a:ext cx="2632915" cy="2159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+mn-lt"/>
              </a:rPr>
              <a:t>Custom diagnostic to measure on shot spectral/temporal fluctuations developed 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+mn-lt"/>
              </a:rPr>
              <a:t>”Detuned” diagnostic revealed strong correlation between fluctuations in linear chirp parameter and e-beam charge</a:t>
            </a:r>
          </a:p>
        </p:txBody>
      </p:sp>
    </p:spTree>
    <p:extLst>
      <p:ext uri="{BB962C8B-B14F-4D97-AF65-F5344CB8AC3E}">
        <p14:creationId xmlns:p14="http://schemas.microsoft.com/office/powerpoint/2010/main" val="1540613159"/>
      </p:ext>
    </p:extLst>
  </p:cSld>
  <p:clrMapOvr>
    <a:masterClrMapping/>
  </p:clrMapOvr>
</p:sld>
</file>

<file path=ppt/theme/theme1.xml><?xml version="1.0" encoding="utf-8"?>
<a:theme xmlns:a="http://schemas.openxmlformats.org/drawingml/2006/main" name="5_ATAP Blue Footer">
  <a:themeElements>
    <a:clrScheme name="ATAP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31113</TotalTime>
  <Words>1627</Words>
  <Application>Microsoft Macintosh PowerPoint</Application>
  <PresentationFormat>Widescreen</PresentationFormat>
  <Paragraphs>248</Paragraphs>
  <Slides>17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Times New Roman</vt:lpstr>
      <vt:lpstr>Calibri</vt:lpstr>
      <vt:lpstr>Cambria Math</vt:lpstr>
      <vt:lpstr>Arial</vt:lpstr>
      <vt:lpstr>Libre Franklin</vt:lpstr>
      <vt:lpstr>Libre Franklin Medium</vt:lpstr>
      <vt:lpstr>Courier New</vt:lpstr>
      <vt:lpstr>Calibri Light</vt:lpstr>
      <vt:lpstr>5_ATAP Blue Footer</vt:lpstr>
      <vt:lpstr>Demonstration of a reliable, high gain laser plasma accelerator driven free electron laser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High-brightness electron beams and light source applications</dc:title>
  <dc:creator>teid05</dc:creator>
  <cp:lastModifiedBy>Microsoft Office User</cp:lastModifiedBy>
  <cp:revision>191</cp:revision>
  <cp:lastPrinted>2024-06-25T23:01:21Z</cp:lastPrinted>
  <dcterms:created xsi:type="dcterms:W3CDTF">2015-07-10T17:44:33Z</dcterms:created>
  <dcterms:modified xsi:type="dcterms:W3CDTF">2025-04-14T16:33:46Z</dcterms:modified>
</cp:coreProperties>
</file>