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8" r:id="rId2"/>
    <p:sldId id="2142535049" r:id="rId3"/>
    <p:sldId id="2142535252" r:id="rId4"/>
    <p:sldId id="344" r:id="rId5"/>
    <p:sldId id="2142535056" r:id="rId6"/>
    <p:sldId id="324" r:id="rId7"/>
    <p:sldId id="2142535064" r:id="rId8"/>
    <p:sldId id="372" r:id="rId9"/>
    <p:sldId id="2142535253" r:id="rId10"/>
    <p:sldId id="2142535057" r:id="rId11"/>
    <p:sldId id="378" r:id="rId12"/>
    <p:sldId id="2142535254" r:id="rId13"/>
    <p:sldId id="276" r:id="rId14"/>
    <p:sldId id="2142535250" r:id="rId15"/>
    <p:sldId id="2142535255" r:id="rId16"/>
    <p:sldId id="2142535247" r:id="rId17"/>
    <p:sldId id="349" r:id="rId18"/>
    <p:sldId id="2142535258" r:id="rId19"/>
    <p:sldId id="2142535256" r:id="rId20"/>
    <p:sldId id="352" r:id="rId21"/>
    <p:sldId id="2142535257" r:id="rId22"/>
    <p:sldId id="2142535245" r:id="rId23"/>
    <p:sldId id="2142535259" r:id="rId24"/>
    <p:sldId id="2142535068" r:id="rId25"/>
    <p:sldId id="2142535075" r:id="rId26"/>
    <p:sldId id="2142535060" r:id="rId27"/>
    <p:sldId id="2142535251" r:id="rId28"/>
    <p:sldId id="2142535078" r:id="rId29"/>
    <p:sldId id="354" r:id="rId30"/>
    <p:sldId id="373" r:id="rId31"/>
    <p:sldId id="2142535070" r:id="rId32"/>
    <p:sldId id="2142535072" r:id="rId33"/>
    <p:sldId id="375" r:id="rId34"/>
    <p:sldId id="2142535248" r:id="rId35"/>
    <p:sldId id="214253504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01E7CB-571D-45D2-8719-8900D8F637E2}">
          <p14:sldIdLst>
            <p14:sldId id="358"/>
            <p14:sldId id="2142535049"/>
            <p14:sldId id="2142535252"/>
            <p14:sldId id="344"/>
            <p14:sldId id="2142535056"/>
            <p14:sldId id="324"/>
            <p14:sldId id="2142535064"/>
            <p14:sldId id="372"/>
            <p14:sldId id="2142535253"/>
            <p14:sldId id="2142535057"/>
            <p14:sldId id="378"/>
            <p14:sldId id="2142535254"/>
            <p14:sldId id="276"/>
            <p14:sldId id="2142535250"/>
            <p14:sldId id="2142535255"/>
            <p14:sldId id="2142535247"/>
            <p14:sldId id="349"/>
            <p14:sldId id="2142535258"/>
            <p14:sldId id="2142535256"/>
            <p14:sldId id="352"/>
            <p14:sldId id="2142535257"/>
            <p14:sldId id="2142535245"/>
            <p14:sldId id="2142535259"/>
            <p14:sldId id="2142535068"/>
            <p14:sldId id="2142535075"/>
            <p14:sldId id="2142535060"/>
            <p14:sldId id="2142535251"/>
            <p14:sldId id="2142535078"/>
            <p14:sldId id="354"/>
            <p14:sldId id="373"/>
            <p14:sldId id="2142535070"/>
            <p14:sldId id="2142535072"/>
            <p14:sldId id="375"/>
            <p14:sldId id="2142535248"/>
            <p14:sldId id="21425350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DA906B-957F-ABD6-C258-4D4A5BFBF8CB}" name="elarockafellow@gmail.com" initials="" userId="d32828f16af135b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on Eugene Shrock" initials="JES" lastIdx="3" clrIdx="0">
    <p:extLst>
      <p:ext uri="{19B8F6BF-5375-455C-9EA6-DF929625EA0E}">
        <p15:presenceInfo xmlns:p15="http://schemas.microsoft.com/office/powerpoint/2012/main" userId="Jaron Eugene Shrock" providerId="None"/>
      </p:ext>
    </p:extLst>
  </p:cmAuthor>
  <p:cmAuthor id="2" name="Ella Marie Rockafellow" initials="EMR" lastIdx="13" clrIdx="1">
    <p:extLst>
      <p:ext uri="{19B8F6BF-5375-455C-9EA6-DF929625EA0E}">
        <p15:presenceInfo xmlns:p15="http://schemas.microsoft.com/office/powerpoint/2012/main" userId="S::erock22@umd.edu::ca368911-fb16-41da-803b-92c775daa689" providerId="AD"/>
      </p:ext>
    </p:extLst>
  </p:cmAuthor>
  <p:cmAuthor id="3" name="Bo Miao" initials="BM" lastIdx="1" clrIdx="2">
    <p:extLst>
      <p:ext uri="{19B8F6BF-5375-455C-9EA6-DF929625EA0E}">
        <p15:presenceInfo xmlns:p15="http://schemas.microsoft.com/office/powerpoint/2012/main" userId="Bo Miao" providerId="None"/>
      </p:ext>
    </p:extLst>
  </p:cmAuthor>
  <p:cmAuthor id="4" name="elarockafellow@gmail.com" initials="e" lastIdx="7" clrIdx="3">
    <p:extLst>
      <p:ext uri="{19B8F6BF-5375-455C-9EA6-DF929625EA0E}">
        <p15:presenceInfo xmlns:p15="http://schemas.microsoft.com/office/powerpoint/2012/main" userId="d32828f16af135ba" providerId="Windows Live"/>
      </p:ext>
    </p:extLst>
  </p:cmAuthor>
  <p:cmAuthor id="5" name="Jaron Eugene Shrock" initials="JS" lastIdx="43" clrIdx="4">
    <p:extLst>
      <p:ext uri="{19B8F6BF-5375-455C-9EA6-DF929625EA0E}">
        <p15:presenceInfo xmlns:p15="http://schemas.microsoft.com/office/powerpoint/2012/main" userId="S::jshrock@umd.edu::29580d76-dd27-4822-bf86-6e1b4499cc1d" providerId="AD"/>
      </p:ext>
    </p:extLst>
  </p:cmAuthor>
  <p:cmAuthor id="6" name="Howard" initials="H" lastIdx="4" clrIdx="5">
    <p:extLst>
      <p:ext uri="{19B8F6BF-5375-455C-9EA6-DF929625EA0E}">
        <p15:presenceInfo xmlns:p15="http://schemas.microsoft.com/office/powerpoint/2012/main" userId="S::milch@umd.edu::f510d6ee-f729-4fd9-9b37-9f6f32e9e4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9" autoAdjust="0"/>
    <p:restoredTop sz="81962"/>
  </p:normalViewPr>
  <p:slideViewPr>
    <p:cSldViewPr snapToGrid="0">
      <p:cViewPr>
        <p:scale>
          <a:sx n="93" d="100"/>
          <a:sy n="93" d="100"/>
        </p:scale>
        <p:origin x="129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5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A4E29-E6C6-4438-961E-60810A86514A}" type="datetimeFigureOut">
              <a:rPr lang="en-US" smtClean="0"/>
              <a:t>4/9/25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056CE-2725-48A1-9691-A3FC9484F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4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EAEDD-8817-444E-B7E8-32DA809955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0050" y="695325"/>
            <a:ext cx="6062663" cy="34115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43400"/>
            <a:ext cx="502285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6630" tIns="43315" rIns="86630" bIns="433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302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1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85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70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Blue curve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—mismatched input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=2.0,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μm</m:t>
                    </m:r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𝑓𝑤h𝑚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=41 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𝑓𝑠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=2.0×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17</m:t>
                        </m:r>
                      </m:sup>
                    </m:sSup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 </a:t>
                </a:r>
              </a:p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Purple curve—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mismatched input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=1.5,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μm</m:t>
                    </m:r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𝑓𝑤h𝑚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=65 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𝑓𝑠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=2.0×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17</m:t>
                        </m:r>
                      </m:sup>
                    </m:sSup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 </a:t>
                </a:r>
              </a:p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Orange curve—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mismatched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=0.3,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μm</m:t>
                    </m:r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𝑓𝑤h𝑚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=41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fs</m:t>
                    </m:r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=2.0×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17</m:t>
                        </m:r>
                      </m:sup>
                    </m:sSup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</a:t>
                </a:r>
              </a:p>
              <a:p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Blue, Purple and Orange curve all propagate in mismatched waveguide formed from the prepared index structure shown in (d),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 20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μm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.  </a:t>
                </a:r>
              </a:p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Gold curve—matched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Gaussian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=2.5,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μm</m:t>
                    </m:r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𝑓𝑤h𝑚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=41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fs</m:t>
                    </m:r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propagating in matched parabolic channel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= 30 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=4.0×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17</m:t>
                        </m:r>
                      </m:sup>
                    </m:sSup>
                    <m: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. </a:t>
                </a:r>
                <a:endParaRPr lang="en-US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Blue curve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—mismatched input field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𝑎_0𝑖=2.0, 𝑤_0=30 μm,  𝜏_𝑓𝑤ℎ𝑚=41 𝑓𝑠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𝑁_𝑒0=2.0×10^17  cm^(−3),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 </a:t>
                </a:r>
              </a:p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Purple curve—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mismatched input field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𝑎_0𝑖=1.5,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𝑤〗_0=30 μm,  𝜏_𝑓𝑤ℎ𝑚=65 𝑓𝑠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𝑁_𝑒0=2.0×10^17  cm^(−3)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 </a:t>
                </a:r>
              </a:p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Orange curve—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mismatched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𝑎_0𝑖=0.3, 𝑤_0=30 μm, 𝜏_𝑓𝑤ℎ𝑚=41 fs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𝑁_𝑒0=2.0×10^17  cm^(−3).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</a:t>
                </a:r>
              </a:p>
              <a:p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Blue, Purple and Orange curve all propagate in mismatched waveguide formed from the prepared index structure shown in (d), with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𝑤_𝑐ℎ= 20 μm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.  </a:t>
                </a:r>
              </a:p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Gold curve—matched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Gaussian input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𝑎_0𝑖=2.5, 𝑤_0=30 μm, 𝜏_𝑓𝑤ℎ𝑚=41 fs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propagating in matched parabolic channel with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𝑤_𝑐ℎ  = 30 𝜇𝑚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𝑁_𝑒0=4.0×10^17  cm^(−3)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. 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95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1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84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51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84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62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2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73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60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Bethe-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Heitler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 Pair production</a:t>
            </a:r>
            <a:endParaRPr lang="en-US" sz="12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e- + ion 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Wingdings" pitchFamily="2" charset="2"/>
                <a:sym typeface="Wingdings" pitchFamily="2" charset="2"/>
              </a:rPr>
              <a:t>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 gamma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gamma + ion 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Wingdings" pitchFamily="2" charset="2"/>
                <a:sym typeface="Wingdings" pitchFamily="2" charset="2"/>
              </a:rPr>
              <a:t>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 muon+, muon – pair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Photoproduced charge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pions</a:t>
            </a:r>
            <a:endParaRPr lang="en-US" sz="12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Gamma + ion -&gt; pi+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Pi+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 muon+, muon-neutrino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6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97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30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26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39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75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=55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𝑓𝑠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λ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=800 nm,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=30 µm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=3.2</a:t>
                </a:r>
                <a:endParaRPr lang="en-US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8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𝜏_𝐹𝑊𝐻𝑀=55 𝑓𝑠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λ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=800 nm, </a:t>
                </a:r>
                <a:r>
                  <a:rPr lang="en-US" sz="18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𝑤_0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=30 µm </a:t>
                </a:r>
                <a:r>
                  <a:rPr lang="en-US" sz="18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𝑎_0i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=3.2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02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79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2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1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11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1932-D691-5342-ABA0-C2E64FD3F8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252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24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1932-D691-5342-ABA0-C2E64FD3F8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610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068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1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12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26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76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784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4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63C2A-7D13-4C27-BD40-07AC6327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7210E-0BF9-4FC6-A2A8-4EB9F23DB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FA1F4-4A4B-4170-B1A8-4FE3F20C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D5074-2228-4487-8E68-318A43F5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73802-71A0-4D00-8268-1EA3810A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A8A6-287F-4BDD-BF61-D6E368358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6EE1E-0B91-41D4-AA6F-E35550FD1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9EA75-87A6-4048-AE40-1BE83810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31AD7-D71E-46D9-BEAB-B3DA659E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A83ED-0BF4-4DB7-AA47-5689CF79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8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3809C-A387-45C9-925D-0C3A5601E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546BF-A429-45A2-8FA6-53A4D1749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3AE84-DFB2-40A0-A003-E1CE69C5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A6DF1-F78D-44F9-8CD9-11BCA58B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197D7-E503-4007-8EAE-0AB2694A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6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B22E-A738-4609-AE0F-2AE779BA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8145D-C6BC-4AA5-B46A-C3CDD458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F623D-5A6D-490C-B7C1-77863076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6C810-D241-418E-9792-3EA84981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7383C-F444-4422-9491-8C357F7A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3409-F012-4457-B4EE-FBF3B166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418F-7083-402B-B21D-9436B3E34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61FF4-6BBF-40C7-B95C-7D23DBD4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1FE59-5FB4-45E1-B118-6B571C9C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8C026-101E-475C-A9D4-4422A968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6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B1AE-0FDF-4405-B55B-0257FBB7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5CDF-2BBA-40BD-9051-D1CACFACE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AB2E6-3357-4545-B1BA-E04997126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C18CA-496B-475E-A456-33356C515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F23DD-A4C0-4B98-A98A-9B2FAD9C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5E6F3-43BA-459C-9C0E-5D6F5898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8D2A-910C-453E-A466-6B8D9F77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4447A-AEBE-45F8-AF10-9C1E1B4A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21EEC-5D3A-4DA8-9FE7-5CD939D8B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CD956-A3A5-4609-8BC3-7C1A19BDE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35CEB-A3BA-453E-ABBC-EB3F0C7D1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37892E-1B84-4B46-8E29-97F9DE46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88022-797A-4522-BA03-929B794E6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07FDBA-583A-496C-B2BB-2CB1AC70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85A8-652C-4773-AFA2-6B852EB5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38347-0F5E-4BE0-A773-0F89D03A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81554-8A3D-4F2F-9C38-612431FC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85139-2439-4233-8462-BABB4AC8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44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3C80AD-DFC9-4020-8A16-18ED2F9F7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DEF1-07A4-4792-8070-7430A175E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CF79F-8171-4650-B0A7-18264599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380AA-0133-4382-8BA7-6560C60B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F633-BC04-47D5-B65A-9AFC184A2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19334-628E-4975-AD73-6D85AEC46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47EDB-FADF-43C6-A163-430EDBCBE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88F96-D616-40F1-BF5A-4C094C91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8D641-F1A9-45EE-AA91-123F4BF1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8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4D8B-0704-49F9-8617-37BA5B9B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F303C7-7EAA-45CA-BAA4-94B5A54E1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C4014-8DBB-4080-8FE7-A88CC1C6F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2D2B5-85F3-41B2-90B3-65E808B7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3F701-D7DE-4DBA-865D-4C16F5D1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90F0E-7CD7-4D32-AFF6-B71D54D3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3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B7FE3-BC50-44A3-BC09-9D8498B8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98645-6816-4978-B30B-1C6F05BF4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DA092-3A9E-43F0-BB2D-D76462B6F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0F117-9164-432D-B384-326377130A97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32560-2493-4826-A954-C2B85E8C8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AE59A-29FD-499D-9B25-02FCC9D7F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6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0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em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10" Type="http://schemas.openxmlformats.org/officeDocument/2006/relationships/image" Target="../media/image54.png"/><Relationship Id="rId4" Type="http://schemas.openxmlformats.org/officeDocument/2006/relationships/image" Target="../media/image11.jpe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png"/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4" Type="http://schemas.openxmlformats.org/officeDocument/2006/relationships/image" Target="../media/image11.jpe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7.emf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hyperlink" Target="https://amrex-codes.github.i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hyperlink" Target="https://journals.aps.org/pre/abstract/10.1103/PhysRevE.94.053305" TargetMode="External"/><Relationship Id="rId5" Type="http://schemas.openxmlformats.org/officeDocument/2006/relationships/image" Target="../media/image12.png"/><Relationship Id="rId15" Type="http://schemas.openxmlformats.org/officeDocument/2006/relationships/image" Target="../media/image17.jpeg"/><Relationship Id="rId10" Type="http://schemas.openxmlformats.org/officeDocument/2006/relationships/hyperlink" Target="http://www.sciencedirect.com/science/article/pii/S0010465516300224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5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70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image" Target="../media/image77.png"/><Relationship Id="rId12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11" Type="http://schemas.openxmlformats.org/officeDocument/2006/relationships/image" Target="../media/image79.png"/><Relationship Id="rId5" Type="http://schemas.openxmlformats.org/officeDocument/2006/relationships/image" Target="../media/image75.emf"/><Relationship Id="rId10" Type="http://schemas.microsoft.com/office/2007/relationships/hdphoto" Target="../media/hdphoto2.wdp"/><Relationship Id="rId4" Type="http://schemas.openxmlformats.org/officeDocument/2006/relationships/image" Target="../media/image11.jpeg"/><Relationship Id="rId9" Type="http://schemas.microsoft.com/office/2007/relationships/hdphoto" Target="../media/hdphoto1.wdp"/><Relationship Id="rId1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11.jpe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04.pn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0.pn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10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920.pn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jpe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11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tiff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30.png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11.jpeg"/><Relationship Id="rId5" Type="http://schemas.openxmlformats.org/officeDocument/2006/relationships/image" Target="../media/image34.png"/><Relationship Id="rId15" Type="http://schemas.openxmlformats.org/officeDocument/2006/relationships/image" Target="../media/image810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jp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517633" y="1452671"/>
            <a:ext cx="7156734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/>
              <a:t>High charge laser acceleration of electrons to 10 GeV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5599" y="2753172"/>
            <a:ext cx="9842224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116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Ela Rockafellow</a:t>
            </a:r>
            <a:r>
              <a:rPr lang="en-US" sz="1600" b="1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Bo Miao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Jaron E. Shrock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Ari Sloss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Nishchal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Tripathi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Manh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S. Le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Scott W. Hancock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Frederica Sorkin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Mayank Gupta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Sina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Zahedpour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Reed C. Hollinger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Shoujun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Wang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James King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Ping Zhang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Jiří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Šišma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3,4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Gabriele M. Grittani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Roberto Versaci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Daniel F. Gordon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5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Jackson Williams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6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Brendan A. Reagan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6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Jorge J. Rocca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2,7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Howard M. Milchberg</a:t>
            </a:r>
            <a:r>
              <a:rPr lang="en-US" sz="1600" baseline="30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1,8</a:t>
            </a:r>
            <a:r>
              <a:rPr lang="en-US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  </a:t>
            </a:r>
            <a:endParaRPr lang="en-US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305599" y="141578"/>
            <a:ext cx="6274538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MARYLAND AT COLLEGE PARK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Dept. of Physics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Dept. of Electrical and Computer Engineering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Institute for Research in Electronics and Applied Physics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1264030"/>
            <a:ext cx="12192000" cy="4572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40267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3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B20882-5029-402A-A6E1-FB0E4B9E057E}"/>
              </a:ext>
            </a:extLst>
          </p:cNvPr>
          <p:cNvGrpSpPr/>
          <p:nvPr/>
        </p:nvGrpSpPr>
        <p:grpSpPr>
          <a:xfrm>
            <a:off x="91440" y="6003050"/>
            <a:ext cx="6135272" cy="520603"/>
            <a:chOff x="181583" y="6297071"/>
            <a:chExt cx="6135272" cy="520603"/>
          </a:xfrm>
        </p:grpSpPr>
        <p:pic>
          <p:nvPicPr>
            <p:cNvPr id="1026" name="Picture 2" descr="Berkeley Lab's BELLA Center – sciencesprings">
              <a:extLst>
                <a:ext uri="{FF2B5EF4-FFF2-40B4-BE49-F238E27FC236}">
                  <a16:creationId xmlns:a16="http://schemas.microsoft.com/office/drawing/2014/main" id="{4FD5E0D9-A10F-4820-9B61-AB2FCF7E1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506" y="6297071"/>
              <a:ext cx="624349" cy="47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We are Colorado | Colorado State University System">
              <a:extLst>
                <a:ext uri="{FF2B5EF4-FFF2-40B4-BE49-F238E27FC236}">
                  <a16:creationId xmlns:a16="http://schemas.microsoft.com/office/drawing/2014/main" id="{B295D442-560A-4A5E-AB4F-A28A00D7A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83" y="6337776"/>
              <a:ext cx="1919591" cy="479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9A76FC0-0AC0-4ADB-B220-CF20B0C892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23" b="33569"/>
            <a:stretch/>
          </p:blipFill>
          <p:spPr bwMode="auto">
            <a:xfrm>
              <a:off x="2189935" y="6362352"/>
              <a:ext cx="2227494" cy="430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ELI Beamlines – Dolní Břežany">
              <a:extLst>
                <a:ext uri="{FF2B5EF4-FFF2-40B4-BE49-F238E27FC236}">
                  <a16:creationId xmlns:a16="http://schemas.microsoft.com/office/drawing/2014/main" id="{967483A7-30CF-45A4-9CAA-8128E6400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90" y="6332957"/>
              <a:ext cx="989679" cy="47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1457D57-980E-4DB4-8395-43D79B104246}"/>
              </a:ext>
            </a:extLst>
          </p:cNvPr>
          <p:cNvSpPr txBox="1"/>
          <p:nvPr/>
        </p:nvSpPr>
        <p:spPr>
          <a:xfrm>
            <a:off x="-283147" y="3843098"/>
            <a:ext cx="12810653" cy="1909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5470" marR="59436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Institute for Research in Electronics and Applied Physics and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Department of Physics, University of Maryland, College Park, Maryland 20742, USA</a:t>
            </a:r>
            <a:endParaRPr lang="en-US" sz="1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10795" algn="ctr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Department</a:t>
            </a:r>
            <a:r>
              <a:rPr lang="en-US" sz="1400" i="1" spc="6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Electrical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Computer</a:t>
            </a:r>
            <a:r>
              <a:rPr lang="en-US" sz="1400" i="1" spc="7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Engineering, Colorado State University,</a:t>
            </a:r>
            <a:r>
              <a:rPr lang="en-US" sz="1400" i="1" spc="5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Fort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Collins,</a:t>
            </a:r>
            <a:r>
              <a:rPr lang="en-US" sz="1400" i="1" spc="6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Colorado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80523,</a:t>
            </a:r>
            <a:r>
              <a:rPr lang="en-US" sz="1400" i="1" spc="6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spc="-2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USA</a:t>
            </a:r>
            <a:endParaRPr lang="en-US" sz="1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spc="-25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 Beamlines Facility, The Extreme Light Infrastructure ERIC,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Dolni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Brezany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25241, Czech Republic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 of Nuclear Sciences and Physical Engineering, Czech Technical University in Prague,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Brehova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7, 11519 Prague, Czech Republic</a:t>
            </a:r>
            <a:endParaRPr lang="en-US" sz="1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585470" marR="59436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Naval Research Laboratory, Washington DC 20375, USA</a:t>
            </a:r>
            <a:endParaRPr lang="en-US" sz="1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Lawrence Livermore National Laboratory,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Livermore, CA 94550, USA</a:t>
            </a:r>
            <a:endParaRPr lang="en-US" sz="1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585470" marR="596265" algn="ctr">
              <a:lnSpc>
                <a:spcPct val="1070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Department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en-US" sz="1400" i="1" spc="6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Physics,</a:t>
            </a:r>
            <a:r>
              <a:rPr lang="en-US" sz="1400" i="1" spc="6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Colorado State University,</a:t>
            </a:r>
            <a:r>
              <a:rPr lang="en-US" sz="1400" i="1" spc="6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Fort</a:t>
            </a:r>
            <a:r>
              <a:rPr lang="en-US" sz="1400" i="1" spc="6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Collins,</a:t>
            </a:r>
            <a:r>
              <a:rPr lang="en-US" sz="1400" i="1" spc="6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Colorado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80523,</a:t>
            </a:r>
            <a:r>
              <a:rPr lang="en-US" sz="1400" i="1" spc="5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spc="-2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USA</a:t>
            </a:r>
            <a:endParaRPr lang="en-US" sz="1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10795" algn="ctr">
              <a:lnSpc>
                <a:spcPct val="1070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Department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Electrical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en-US" sz="1400" i="1" spc="7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Computer</a:t>
            </a:r>
            <a:r>
              <a:rPr lang="en-US" sz="1400" i="1" spc="6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Engineering,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University of Maryland,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College</a:t>
            </a:r>
            <a:r>
              <a:rPr lang="en-US" sz="1400" i="1" spc="7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Park,</a:t>
            </a:r>
            <a:r>
              <a:rPr lang="en-US" sz="1400" i="1" spc="65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Maryland</a:t>
            </a:r>
            <a:r>
              <a:rPr lang="en-US" sz="1400" i="1" spc="7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20742,</a:t>
            </a:r>
            <a:r>
              <a:rPr lang="en-US" sz="1400" i="1" spc="7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USA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61706D-CB36-4508-B543-4633A0A31F6D}"/>
              </a:ext>
            </a:extLst>
          </p:cNvPr>
          <p:cNvGrpSpPr/>
          <p:nvPr/>
        </p:nvGrpSpPr>
        <p:grpSpPr>
          <a:xfrm>
            <a:off x="7336272" y="5690993"/>
            <a:ext cx="2970225" cy="1000380"/>
            <a:chOff x="-1348548" y="3787405"/>
            <a:chExt cx="2970225" cy="100038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75B81BE-CE78-47EA-8310-DB039DEC5EB2}"/>
                </a:ext>
              </a:extLst>
            </p:cNvPr>
            <p:cNvGrpSpPr/>
            <p:nvPr/>
          </p:nvGrpSpPr>
          <p:grpSpPr>
            <a:xfrm>
              <a:off x="-322430" y="3803520"/>
              <a:ext cx="1944107" cy="955000"/>
              <a:chOff x="513715" y="5343421"/>
              <a:chExt cx="2606040" cy="128016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9DBCDEF-16F3-4DB1-8A01-06DDB6C60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15" y="5389141"/>
                <a:ext cx="1188720" cy="118872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540273E-A767-4181-8C7D-C80C7B836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6951" y="5343421"/>
                <a:ext cx="1272804" cy="1280160"/>
              </a:xfrm>
              <a:prstGeom prst="rect">
                <a:avLst/>
              </a:prstGeom>
            </p:spPr>
          </p:pic>
        </p:grpSp>
        <p:pic>
          <p:nvPicPr>
            <p:cNvPr id="26" name="Picture 6" descr="Logo Resources | LaserNetUS">
              <a:extLst>
                <a:ext uri="{FF2B5EF4-FFF2-40B4-BE49-F238E27FC236}">
                  <a16:creationId xmlns:a16="http://schemas.microsoft.com/office/drawing/2014/main" id="{D83E9311-E02E-4934-B54B-D5735B199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8548" y="3787405"/>
              <a:ext cx="949513" cy="1000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F962FB-C902-4C7B-A62A-5F5F7CCE79F1}"/>
              </a:ext>
            </a:extLst>
          </p:cNvPr>
          <p:cNvSpPr txBox="1"/>
          <p:nvPr/>
        </p:nvSpPr>
        <p:spPr>
          <a:xfrm>
            <a:off x="10414306" y="5725022"/>
            <a:ext cx="158043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Supported by DARPA under the Muons for Science and Society (MuS2)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9CEA5-FFD8-4252-BBDE-9FE9C5A962C9}"/>
              </a:ext>
            </a:extLst>
          </p:cNvPr>
          <p:cNvSpPr txBox="1"/>
          <p:nvPr/>
        </p:nvSpPr>
        <p:spPr>
          <a:xfrm>
            <a:off x="0" y="6574684"/>
            <a:ext cx="404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LLNL work done under Contract DE-AC52-07NA27344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6E67A-A412-71D4-F4D9-F3E75176447B}"/>
              </a:ext>
            </a:extLst>
          </p:cNvPr>
          <p:cNvSpPr txBox="1"/>
          <p:nvPr/>
        </p:nvSpPr>
        <p:spPr>
          <a:xfrm>
            <a:off x="7336273" y="6610117"/>
            <a:ext cx="4855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E. Rockafellow supported by NSF GRFP (Grant No. DGE 1840340)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A89352-511A-E124-8755-DBBA2ECFB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2147" y="325701"/>
            <a:ext cx="2764317" cy="5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09258"/>
      </p:ext>
    </p:extLst>
  </p:cSld>
  <p:clrMapOvr>
    <a:masterClrMapping/>
  </p:clrMapOvr>
  <p:transition advTm="9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E27B8A3-79B4-E5B6-649B-83493E7346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1" y="1054639"/>
            <a:ext cx="5723070" cy="4977594"/>
          </a:xfrm>
          <a:prstGeom prst="rect">
            <a:avLst/>
          </a:prstGeom>
        </p:spPr>
      </p:pic>
      <p:pic>
        <p:nvPicPr>
          <p:cNvPr id="7" name="Picture 2" descr="https://osc.umd.edu/img/logos/28_informalseal.jpg">
            <a:extLst>
              <a:ext uri="{FF2B5EF4-FFF2-40B4-BE49-F238E27FC236}">
                <a16:creationId xmlns:a16="http://schemas.microsoft.com/office/drawing/2014/main" id="{19DA4D58-34EB-350D-5B6C-93327A21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659" y="99457"/>
            <a:ext cx="10515600" cy="664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2-color interferometry of hydrodynamic waveguides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2CF0FD-31FC-5978-3C97-E562808ABC96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A344A04-5F69-9E79-3AD7-3669380F36C9}"/>
              </a:ext>
            </a:extLst>
          </p:cNvPr>
          <p:cNvSpPr txBox="1"/>
          <p:nvPr/>
        </p:nvSpPr>
        <p:spPr>
          <a:xfrm>
            <a:off x="116686" y="6032658"/>
            <a:ext cx="595008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2000" dirty="0"/>
              <a:t>L. Feder </a:t>
            </a:r>
            <a:r>
              <a:rPr lang="en-US" sz="2000" i="1" dirty="0"/>
              <a:t>et al</a:t>
            </a:r>
            <a:r>
              <a:rPr lang="en-US" sz="2000" dirty="0"/>
              <a:t>., Phys. Rev. Res. </a:t>
            </a:r>
            <a:r>
              <a:rPr lang="en-US" sz="2000" b="1" dirty="0"/>
              <a:t>2</a:t>
            </a:r>
            <a:r>
              <a:rPr lang="en-US" sz="2000" dirty="0"/>
              <a:t>, 043173 (2020) </a:t>
            </a:r>
          </a:p>
          <a:p>
            <a:r>
              <a:rPr lang="en-US" sz="2000" dirty="0"/>
              <a:t>B. Miao </a:t>
            </a:r>
            <a:r>
              <a:rPr lang="en-US" sz="2000" i="1" dirty="0"/>
              <a:t>et al</a:t>
            </a:r>
            <a:r>
              <a:rPr lang="en-US" sz="2000" dirty="0"/>
              <a:t>., Phys. Rev. Accel. Beams </a:t>
            </a:r>
            <a:r>
              <a:rPr lang="en-US" sz="2000" b="1" dirty="0"/>
              <a:t>27</a:t>
            </a:r>
            <a:r>
              <a:rPr lang="en-US" sz="2000" dirty="0"/>
              <a:t>,</a:t>
            </a:r>
            <a:r>
              <a:rPr lang="en-US" sz="2000" b="1" dirty="0"/>
              <a:t> </a:t>
            </a:r>
            <a:r>
              <a:rPr lang="en-US" sz="2000" dirty="0"/>
              <a:t>08132 (2024)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ED4CF2-C812-4E60-A2BD-65810E67BBE1}"/>
              </a:ext>
            </a:extLst>
          </p:cNvPr>
          <p:cNvSpPr txBox="1"/>
          <p:nvPr/>
        </p:nvSpPr>
        <p:spPr>
          <a:xfrm>
            <a:off x="7520034" y="1049953"/>
            <a:ext cx="4033678" cy="1938992"/>
          </a:xfrm>
          <a:prstGeom prst="rect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Makes clear that expanding OFI plasma from Bessel beam alone </a:t>
            </a:r>
            <a:r>
              <a:rPr lang="en-US" sz="2400" i="1" u="sng" dirty="0"/>
              <a:t>does not </a:t>
            </a:r>
            <a:r>
              <a:rPr lang="en-US" sz="2400" dirty="0"/>
              <a:t>form a waveguide structure at low density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A1E8B1-ABE0-4473-AEBB-B89F2F24D43B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2120900" y="1896061"/>
            <a:ext cx="5399134" cy="56027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CD367AA-0BBD-4429-8381-B45BB753BDB6}"/>
              </a:ext>
            </a:extLst>
          </p:cNvPr>
          <p:cNvSpPr txBox="1"/>
          <p:nvPr/>
        </p:nvSpPr>
        <p:spPr>
          <a:xfrm>
            <a:off x="7520033" y="3152964"/>
            <a:ext cx="4033679" cy="1569660"/>
          </a:xfrm>
          <a:prstGeom prst="rect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dirty="0"/>
              <a:t>Expanding plasma drives a shock in neutral H</a:t>
            </a:r>
            <a:r>
              <a:rPr lang="en-US" baseline="-25000" dirty="0"/>
              <a:t>2</a:t>
            </a:r>
            <a:r>
              <a:rPr lang="en-US" dirty="0"/>
              <a:t> that forms the waveguide cladding after </a:t>
            </a:r>
            <a:r>
              <a:rPr lang="en-US" b="1" dirty="0"/>
              <a:t>auxiliary ionization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56EBAD-6A64-4E2A-8071-60F731032CCB}"/>
              </a:ext>
            </a:extLst>
          </p:cNvPr>
          <p:cNvCxnSpPr>
            <a:cxnSpLocks/>
          </p:cNvCxnSpPr>
          <p:nvPr/>
        </p:nvCxnSpPr>
        <p:spPr>
          <a:xfrm flipH="1" flipV="1">
            <a:off x="4303059" y="3344319"/>
            <a:ext cx="3216975" cy="87535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F92446-58EF-4C00-A8F3-7309FA80C89B}"/>
              </a:ext>
            </a:extLst>
          </p:cNvPr>
          <p:cNvGrpSpPr/>
          <p:nvPr/>
        </p:nvGrpSpPr>
        <p:grpSpPr>
          <a:xfrm rot="5400000">
            <a:off x="8868474" y="3676163"/>
            <a:ext cx="1099694" cy="3033754"/>
            <a:chOff x="7828849" y="3987919"/>
            <a:chExt cx="1310976" cy="3001273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E3134F6-C50F-41DF-B46F-352E6AA14D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969956" y="3846812"/>
              <a:ext cx="1028762" cy="1310976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0088C3F-A76C-4718-920F-54384FAE101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865536" y="5714905"/>
              <a:ext cx="1237602" cy="131097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EFF95C1-C56E-4478-A53D-AFA79F1C610A}"/>
              </a:ext>
            </a:extLst>
          </p:cNvPr>
          <p:cNvSpPr txBox="1"/>
          <p:nvPr/>
        </p:nvSpPr>
        <p:spPr>
          <a:xfrm>
            <a:off x="6217920" y="5825334"/>
            <a:ext cx="286675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2-Bessel method</a:t>
            </a:r>
          </a:p>
          <a:p>
            <a:pPr algn="ctr"/>
            <a:r>
              <a:rPr lang="nb-NO" sz="1400" dirty="0"/>
              <a:t>Miao </a:t>
            </a:r>
            <a:r>
              <a:rPr lang="nb-NO" sz="1400" i="1" dirty="0"/>
              <a:t>et al</a:t>
            </a:r>
            <a:r>
              <a:rPr lang="nb-NO" sz="1400" dirty="0"/>
              <a:t>., PRL </a:t>
            </a:r>
            <a:r>
              <a:rPr lang="nb-NO" sz="1400" b="1" dirty="0"/>
              <a:t>129</a:t>
            </a:r>
            <a:r>
              <a:rPr lang="nb-NO" sz="1400" dirty="0"/>
              <a:t>, 074801 (2020)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2BD393-D5C5-48E2-88AF-01F81CF1289A}"/>
              </a:ext>
            </a:extLst>
          </p:cNvPr>
          <p:cNvSpPr txBox="1"/>
          <p:nvPr/>
        </p:nvSpPr>
        <p:spPr>
          <a:xfrm>
            <a:off x="9235821" y="5825334"/>
            <a:ext cx="286675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Self-waveguiding method</a:t>
            </a:r>
          </a:p>
          <a:p>
            <a:pPr algn="ctr"/>
            <a:r>
              <a:rPr lang="nb-NO" sz="1400" dirty="0"/>
              <a:t>Feder </a:t>
            </a:r>
            <a:r>
              <a:rPr lang="nb-NO" sz="1400" i="1" dirty="0"/>
              <a:t>et al</a:t>
            </a:r>
            <a:r>
              <a:rPr lang="nb-NO" sz="1400" dirty="0"/>
              <a:t>., PRR </a:t>
            </a:r>
            <a:r>
              <a:rPr lang="nb-NO" sz="1400" b="1" dirty="0"/>
              <a:t>2</a:t>
            </a:r>
            <a:r>
              <a:rPr lang="nb-NO" sz="1400" dirty="0"/>
              <a:t>, 043173 (2020)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5383C9E2-6066-3E86-0905-610D4745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92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003" y="137343"/>
            <a:ext cx="7097993" cy="664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Bessel-hydro waveguide model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2CF0FD-31FC-5978-3C97-E562808ABC96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7E5AC211-18B7-D7C8-9C39-A7494167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483" y="7357252"/>
            <a:ext cx="2743200" cy="365125"/>
          </a:xfrm>
        </p:spPr>
        <p:txBody>
          <a:bodyPr/>
          <a:lstStyle/>
          <a:p>
            <a:fld id="{5A27C09A-D917-4843-AF3A-E2278BF7523B}" type="slidenum">
              <a:rPr lang="en-US" sz="1800" smtClean="0"/>
              <a:t>11</a:t>
            </a:fld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C7DBBC-22C2-7A8C-9E79-55AC43EE1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03" y="1044257"/>
            <a:ext cx="6465055" cy="56668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B0D794-E9E2-51E4-C539-05DE708629EB}"/>
              </a:ext>
            </a:extLst>
          </p:cNvPr>
          <p:cNvSpPr txBox="1"/>
          <p:nvPr/>
        </p:nvSpPr>
        <p:spPr>
          <a:xfrm>
            <a:off x="4433496" y="5790269"/>
            <a:ext cx="198649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Electron temperature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CD1C0-79FD-331F-415C-65CE282AEF04}"/>
              </a:ext>
            </a:extLst>
          </p:cNvPr>
          <p:cNvSpPr txBox="1"/>
          <p:nvPr/>
        </p:nvSpPr>
        <p:spPr>
          <a:xfrm>
            <a:off x="8515272" y="6469250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 (µm)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37D2FD-1487-4AA1-CC30-ED7F52EE4B4F}"/>
              </a:ext>
            </a:extLst>
          </p:cNvPr>
          <p:cNvSpPr txBox="1"/>
          <p:nvPr/>
        </p:nvSpPr>
        <p:spPr>
          <a:xfrm>
            <a:off x="3881" y="6115307"/>
            <a:ext cx="617081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/>
              <a:t>* </a:t>
            </a:r>
            <a:r>
              <a:rPr lang="en-US" sz="2000" dirty="0"/>
              <a:t>B. Miao </a:t>
            </a:r>
            <a:r>
              <a:rPr lang="en-US" sz="2000" i="1" dirty="0"/>
              <a:t>et al</a:t>
            </a:r>
            <a:r>
              <a:rPr lang="en-US" sz="2000" dirty="0"/>
              <a:t>., Phys. Rev. Accel. Beams </a:t>
            </a:r>
            <a:r>
              <a:rPr lang="en-US" sz="2000" b="1" dirty="0"/>
              <a:t>27</a:t>
            </a:r>
            <a:r>
              <a:rPr lang="en-US" sz="2000" dirty="0"/>
              <a:t>,</a:t>
            </a:r>
            <a:r>
              <a:rPr lang="en-US" sz="2000" b="1" dirty="0"/>
              <a:t> </a:t>
            </a:r>
            <a:r>
              <a:rPr lang="en-US" sz="2000" dirty="0"/>
              <a:t>08132 (2024)</a:t>
            </a:r>
          </a:p>
          <a:p>
            <a:r>
              <a:rPr lang="en-US" sz="2000" dirty="0"/>
              <a:t>    </a:t>
            </a:r>
            <a:r>
              <a:rPr lang="en-US" sz="2000" b="0" dirty="0"/>
              <a:t>A. Goffin et al., Phys. Rev. X </a:t>
            </a:r>
            <a:r>
              <a:rPr lang="en-US" sz="2000" b="1" dirty="0"/>
              <a:t>13</a:t>
            </a:r>
            <a:r>
              <a:rPr lang="en-US" sz="2000" b="0" dirty="0"/>
              <a:t>, 011006 (2023).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D07608-9373-3297-E110-B3FAF0341CD6}"/>
              </a:ext>
            </a:extLst>
          </p:cNvPr>
          <p:cNvSpPr txBox="1"/>
          <p:nvPr/>
        </p:nvSpPr>
        <p:spPr>
          <a:xfrm>
            <a:off x="1750184" y="5802690"/>
            <a:ext cx="2153956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Guided mode intensity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33989E-768B-08B3-50B9-5C4564F7A40B}"/>
              </a:ext>
            </a:extLst>
          </p:cNvPr>
          <p:cNvSpPr txBox="1"/>
          <p:nvPr/>
        </p:nvSpPr>
        <p:spPr>
          <a:xfrm>
            <a:off x="1750184" y="1514827"/>
            <a:ext cx="2153956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Media1.gif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553D24-B470-EEE9-3A50-A36B17514709}"/>
              </a:ext>
            </a:extLst>
          </p:cNvPr>
          <p:cNvSpPr txBox="1"/>
          <p:nvPr/>
        </p:nvSpPr>
        <p:spPr>
          <a:xfrm>
            <a:off x="4816124" y="1507092"/>
            <a:ext cx="2153956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Neutrals density</a:t>
            </a:r>
          </a:p>
        </p:txBody>
      </p:sp>
      <p:pic>
        <p:nvPicPr>
          <p:cNvPr id="7" name="Picture 2" descr="https://osc.umd.edu/img/logos/28_informalseal.jpg">
            <a:extLst>
              <a:ext uri="{FF2B5EF4-FFF2-40B4-BE49-F238E27FC236}">
                <a16:creationId xmlns:a16="http://schemas.microsoft.com/office/drawing/2014/main" id="{19DA4D58-34EB-350D-5B6C-93327A21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D38448-FE82-492B-82E8-7745FEA18646}"/>
              </a:ext>
            </a:extLst>
          </p:cNvPr>
          <p:cNvSpPr txBox="1"/>
          <p:nvPr/>
        </p:nvSpPr>
        <p:spPr>
          <a:xfrm>
            <a:off x="383198" y="4505081"/>
            <a:ext cx="4887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3D YAPPE* self-consistent simulation of Bessel beam OFI heating.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24A9EB-8697-4C4B-BE75-93CC4B9BB877}"/>
              </a:ext>
            </a:extLst>
          </p:cNvPr>
          <p:cNvSpPr txBox="1"/>
          <p:nvPr/>
        </p:nvSpPr>
        <p:spPr>
          <a:xfrm>
            <a:off x="6622758" y="1620393"/>
            <a:ext cx="16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density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EF1B8-E434-40CB-B858-2674BF6B2C45}"/>
              </a:ext>
            </a:extLst>
          </p:cNvPr>
          <p:cNvSpPr txBox="1"/>
          <p:nvPr/>
        </p:nvSpPr>
        <p:spPr>
          <a:xfrm>
            <a:off x="9005353" y="1617734"/>
            <a:ext cx="21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atom/ion/H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0016F-FBC8-4EE1-9811-A4ED378A2E10}"/>
              </a:ext>
            </a:extLst>
          </p:cNvPr>
          <p:cNvSpPr txBox="1"/>
          <p:nvPr/>
        </p:nvSpPr>
        <p:spPr>
          <a:xfrm>
            <a:off x="6622758" y="5774880"/>
            <a:ext cx="99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intensity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FDA94-173F-41CE-9A19-855C55758990}"/>
              </a:ext>
            </a:extLst>
          </p:cNvPr>
          <p:cNvSpPr txBox="1"/>
          <p:nvPr/>
        </p:nvSpPr>
        <p:spPr>
          <a:xfrm>
            <a:off x="8979159" y="5771912"/>
            <a:ext cx="219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temperature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BBB8BE22-2D7B-8B5F-F885-FE656C998F5B}"/>
              </a:ext>
            </a:extLst>
          </p:cNvPr>
          <p:cNvSpPr txBox="1">
            <a:spLocks/>
          </p:cNvSpPr>
          <p:nvPr/>
        </p:nvSpPr>
        <p:spPr>
          <a:xfrm>
            <a:off x="9418320" y="64925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11B5F-5EC8-4EAF-A2AC-AAF59B4E783D}" type="slidenum">
              <a:rPr lang="en-US" sz="1800" smtClean="0"/>
              <a:pPr/>
              <a:t>11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A585F2-822A-9781-98EE-D5C58D10A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2" y="1652344"/>
            <a:ext cx="4753013" cy="2740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Left Arrow 12">
            <a:extLst>
              <a:ext uri="{FF2B5EF4-FFF2-40B4-BE49-F238E27FC236}">
                <a16:creationId xmlns:a16="http://schemas.microsoft.com/office/drawing/2014/main" id="{FE0AAE3C-A881-0C9E-9A17-7665A4C80CB2}"/>
              </a:ext>
            </a:extLst>
          </p:cNvPr>
          <p:cNvSpPr/>
          <p:nvPr/>
        </p:nvSpPr>
        <p:spPr>
          <a:xfrm>
            <a:off x="1233407" y="2021689"/>
            <a:ext cx="459266" cy="17929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3FD96-E994-8814-6047-C0E0DFAEF004}"/>
              </a:ext>
            </a:extLst>
          </p:cNvPr>
          <p:cNvSpPr txBox="1"/>
          <p:nvPr/>
        </p:nvSpPr>
        <p:spPr>
          <a:xfrm>
            <a:off x="9530604" y="108170"/>
            <a:ext cx="259964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Hydro-model SPARC used in collaboration with Dan Gordon (NRL)</a:t>
            </a:r>
          </a:p>
        </p:txBody>
      </p:sp>
    </p:spTree>
    <p:extLst>
      <p:ext uri="{BB962C8B-B14F-4D97-AF65-F5344CB8AC3E}">
        <p14:creationId xmlns:p14="http://schemas.microsoft.com/office/powerpoint/2010/main" val="1364985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Outline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8835" y="1086110"/>
            <a:ext cx="963432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</a:rPr>
              <a:t>Brief introduction to laser wakefield acceleration (LWFA) and self waveguiding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Arial" charset="0"/>
                <a:sym typeface="Symbol"/>
              </a:rPr>
              <a:t>	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for benchmarking optical field ionized hydrodynamic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i="1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charset="0"/>
                <a:sym typeface="Symbol"/>
              </a:rPr>
              <a:t>New model of pulse propagation in meter-scale low density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</a:rPr>
              <a:t>Recent 10 GeV experimental results from ALEPH at Colorado State University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Use of multi-GeV electron source for secondary particle/radiation generation 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Development for future experiments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43" y="91440"/>
            <a:ext cx="10515600" cy="664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3-stage pulse evolution in meter-scale waveguides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A5DF20-FB2D-4D33-9F1E-E9D5BF0A29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6" y="1835383"/>
            <a:ext cx="8075922" cy="4012499"/>
          </a:xfrm>
          <a:prstGeom prst="rect">
            <a:avLst/>
          </a:prstGeom>
          <a:noFill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7527AA-F8D7-2A07-B2D1-54BEC7C2CB06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osc.umd.edu/img/logos/28_informalseal.jpg">
            <a:extLst>
              <a:ext uri="{FF2B5EF4-FFF2-40B4-BE49-F238E27FC236}">
                <a16:creationId xmlns:a16="http://schemas.microsoft.com/office/drawing/2014/main" id="{10C460B9-2C1B-AA6C-A398-616DDFF66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E1792-8B27-41EB-BB83-D74A10BDE245}"/>
              </a:ext>
            </a:extLst>
          </p:cNvPr>
          <p:cNvSpPr txBox="1"/>
          <p:nvPr/>
        </p:nvSpPr>
        <p:spPr>
          <a:xfrm>
            <a:off x="3991086" y="1106438"/>
            <a:ext cx="434939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3 propagation stages: </a:t>
            </a:r>
            <a:r>
              <a:rPr lang="en-US" sz="2800" dirty="0">
                <a:solidFill>
                  <a:srgbClr val="FF0000"/>
                </a:solidFill>
              </a:rPr>
              <a:t>I, II, III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9750A2-F92C-49F8-B5B8-F157766AD098}"/>
              </a:ext>
            </a:extLst>
          </p:cNvPr>
          <p:cNvCxnSpPr>
            <a:stCxn id="5" idx="1"/>
          </p:cNvCxnSpPr>
          <p:nvPr/>
        </p:nvCxnSpPr>
        <p:spPr>
          <a:xfrm flipH="1">
            <a:off x="1463040" y="1368048"/>
            <a:ext cx="2528046" cy="5569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ED90D5-C693-486F-9F00-B3FC4EF78D55}"/>
              </a:ext>
            </a:extLst>
          </p:cNvPr>
          <p:cNvCxnSpPr>
            <a:cxnSpLocks/>
          </p:cNvCxnSpPr>
          <p:nvPr/>
        </p:nvCxnSpPr>
        <p:spPr>
          <a:xfrm flipH="1">
            <a:off x="3786693" y="1629658"/>
            <a:ext cx="344243" cy="4407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3FAEBF-0A3E-447A-B8C9-30914E0C59D8}"/>
              </a:ext>
            </a:extLst>
          </p:cNvPr>
          <p:cNvCxnSpPr>
            <a:cxnSpLocks/>
          </p:cNvCxnSpPr>
          <p:nvPr/>
        </p:nvCxnSpPr>
        <p:spPr>
          <a:xfrm>
            <a:off x="4561242" y="1629658"/>
            <a:ext cx="1215614" cy="13824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17512E-F7B6-4A41-8195-CBE04013258C}"/>
                  </a:ext>
                </a:extLst>
              </p:cNvPr>
              <p:cNvSpPr txBox="1"/>
              <p:nvPr/>
            </p:nvSpPr>
            <p:spPr>
              <a:xfrm>
                <a:off x="8487748" y="1873228"/>
                <a:ext cx="3484606" cy="255454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Stage I</a:t>
                </a:r>
                <a:r>
                  <a:rPr lang="en-US" sz="2000" dirty="0"/>
                  <a:t>: multimode beating at waveguide entrance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Stage II</a:t>
                </a:r>
                <a:r>
                  <a:rPr lang="en-US" sz="2000" dirty="0"/>
                  <a:t>: beating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)=(0,0) </m:t>
                    </m:r>
                  </m:oMath>
                </a14:m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(1,0) </m:t>
                    </m:r>
                  </m:oMath>
                </a14:m>
                <a:r>
                  <a:rPr lang="en-US" sz="2000" dirty="0"/>
                  <a:t>modes in ponderomotively modified channel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Stage III</a:t>
                </a:r>
                <a:r>
                  <a:rPr lang="en-US" sz="2000" dirty="0"/>
                  <a:t>: pulse dispersion and breakup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17512E-F7B6-4A41-8195-CBE040132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748" y="1873228"/>
                <a:ext cx="3484606" cy="2554545"/>
              </a:xfrm>
              <a:prstGeom prst="rect">
                <a:avLst/>
              </a:prstGeom>
              <a:blipFill>
                <a:blip r:embed="rId5"/>
                <a:stretch>
                  <a:fillRect l="-1394" t="-950" b="-30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F614A76-6458-4986-BA43-B063F49B92CD}"/>
              </a:ext>
            </a:extLst>
          </p:cNvPr>
          <p:cNvSpPr txBox="1"/>
          <p:nvPr/>
        </p:nvSpPr>
        <p:spPr>
          <a:xfrm>
            <a:off x="8711383" y="5032170"/>
            <a:ext cx="251960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Striated ionization injection from Stage II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21C24B-4856-43C0-9D4B-3C7BFB796583}"/>
              </a:ext>
            </a:extLst>
          </p:cNvPr>
          <p:cNvCxnSpPr>
            <a:cxnSpLocks/>
          </p:cNvCxnSpPr>
          <p:nvPr/>
        </p:nvCxnSpPr>
        <p:spPr>
          <a:xfrm flipH="1" flipV="1">
            <a:off x="7605657" y="4701093"/>
            <a:ext cx="1105726" cy="4410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371702E9-0584-F2EB-4F36-C1763D857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45AE42-E040-726F-1C68-40F9A5BB8D67}"/>
              </a:ext>
            </a:extLst>
          </p:cNvPr>
          <p:cNvSpPr txBox="1"/>
          <p:nvPr/>
        </p:nvSpPr>
        <p:spPr>
          <a:xfrm>
            <a:off x="81194" y="6416914"/>
            <a:ext cx="5678161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J. E. </a:t>
            </a:r>
            <a:r>
              <a:rPr lang="en-US" sz="2000" dirty="0" err="1"/>
              <a:t>Shrock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Phys. Rev. Lett. </a:t>
            </a:r>
            <a:r>
              <a:rPr lang="en-US" sz="2000" b="1" dirty="0"/>
              <a:t>132</a:t>
            </a:r>
            <a:r>
              <a:rPr lang="en-US" sz="2000" dirty="0"/>
              <a:t>, 045002 (2024)</a:t>
            </a:r>
          </a:p>
        </p:txBody>
      </p:sp>
    </p:spTree>
    <p:extLst>
      <p:ext uri="{BB962C8B-B14F-4D97-AF65-F5344CB8AC3E}">
        <p14:creationId xmlns:p14="http://schemas.microsoft.com/office/powerpoint/2010/main" val="2594777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4" name="Picture 3463">
            <a:extLst>
              <a:ext uri="{FF2B5EF4-FFF2-40B4-BE49-F238E27FC236}">
                <a16:creationId xmlns:a16="http://schemas.microsoft.com/office/drawing/2014/main" id="{5F714FE7-AB0E-4862-AC3B-9395E0A3A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2" y="1686029"/>
            <a:ext cx="6657397" cy="2157616"/>
          </a:xfrm>
          <a:prstGeom prst="rect">
            <a:avLst/>
          </a:prstGeom>
        </p:spPr>
      </p:pic>
      <p:pic>
        <p:nvPicPr>
          <p:cNvPr id="9" name="Picture 2" descr="https://osc.umd.edu/img/logos/28_informalseal.jpg">
            <a:extLst>
              <a:ext uri="{FF2B5EF4-FFF2-40B4-BE49-F238E27FC236}">
                <a16:creationId xmlns:a16="http://schemas.microsoft.com/office/drawing/2014/main" id="{4A788B15-7718-BBFE-25A5-029C83B6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054" y="93960"/>
            <a:ext cx="9674636" cy="786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Controlling ionization injection via locally doped jet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4BDC2-40F6-2ED6-7898-9CDFAFA57614}"/>
              </a:ext>
            </a:extLst>
          </p:cNvPr>
          <p:cNvSpPr txBox="1"/>
          <p:nvPr/>
        </p:nvSpPr>
        <p:spPr>
          <a:xfrm>
            <a:off x="0" y="1497376"/>
            <a:ext cx="6717329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Multi-peaked spectra over range of densities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C5699E6E-D484-3083-DDFB-A24799AF4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EAEC3-F6AF-44A5-247B-5CE74175E78D}"/>
              </a:ext>
            </a:extLst>
          </p:cNvPr>
          <p:cNvSpPr txBox="1"/>
          <p:nvPr/>
        </p:nvSpPr>
        <p:spPr>
          <a:xfrm>
            <a:off x="81194" y="6416914"/>
            <a:ext cx="567816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/>
              <a:t>J. E. </a:t>
            </a:r>
            <a:r>
              <a:rPr lang="en-US" sz="2000" dirty="0" err="1"/>
              <a:t>Shrock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Phys. Rev. Lett. </a:t>
            </a:r>
            <a:r>
              <a:rPr lang="en-US" sz="2000" b="1" dirty="0"/>
              <a:t>132</a:t>
            </a:r>
            <a:r>
              <a:rPr lang="en-US" sz="2000" dirty="0"/>
              <a:t>, 045002 (2024)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A8790-6BAB-DA8A-45BB-886892873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2" y="3851883"/>
            <a:ext cx="6520608" cy="2173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B98B47-8212-69CD-F903-341BF1C870FE}"/>
              </a:ext>
            </a:extLst>
          </p:cNvPr>
          <p:cNvSpPr txBox="1"/>
          <p:nvPr/>
        </p:nvSpPr>
        <p:spPr>
          <a:xfrm>
            <a:off x="677539" y="3672682"/>
            <a:ext cx="514934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Single-peaked spectra over a range of densities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F31E6F-C184-527B-3CA6-52190FB3A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140" y="2371225"/>
            <a:ext cx="3109892" cy="332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B5FFAD-15C9-E639-2EC3-47118BB17D61}"/>
                  </a:ext>
                </a:extLst>
              </p:cNvPr>
              <p:cNvSpPr txBox="1"/>
              <p:nvPr/>
            </p:nvSpPr>
            <p:spPr>
              <a:xfrm>
                <a:off x="8931278" y="1463040"/>
                <a:ext cx="2743882" cy="92333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Dopant gas locally injected over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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𝑧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=2.5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dirty="0"/>
                  <a:t> enabled by gen. VI jet (2022)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B5FFAD-15C9-E639-2EC3-47118BB17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278" y="1463040"/>
                <a:ext cx="2743882" cy="923330"/>
              </a:xfrm>
              <a:prstGeom prst="rect">
                <a:avLst/>
              </a:prstGeom>
              <a:blipFill>
                <a:blip r:embed="rId7"/>
                <a:stretch>
                  <a:fillRect l="-1376" t="-1333" r="-2752" b="-8000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187BF0-7435-A688-0C6C-72B94284CCC3}"/>
              </a:ext>
            </a:extLst>
          </p:cNvPr>
          <p:cNvCxnSpPr>
            <a:cxnSpLocks/>
          </p:cNvCxnSpPr>
          <p:nvPr/>
        </p:nvCxnSpPr>
        <p:spPr>
          <a:xfrm>
            <a:off x="10902595" y="2386370"/>
            <a:ext cx="0" cy="7495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6B531E0-65FA-869A-5BC8-D212C2907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3261" y="1776408"/>
            <a:ext cx="1877358" cy="1643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4D11F3-522C-CE73-BCC6-E539B78DBA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3260" y="3739490"/>
            <a:ext cx="1877355" cy="1854137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E7EC2B-DE44-8522-1ABE-AF46290A4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7473" y="1924705"/>
            <a:ext cx="262435" cy="2826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035FE2-A4C1-4EA0-8FF6-E9A8D2F868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3593" y="4019295"/>
            <a:ext cx="262435" cy="2826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7B1CCD-E3C2-A4B6-3DE5-2F67A15BBA09}"/>
              </a:ext>
            </a:extLst>
          </p:cNvPr>
          <p:cNvSpPr txBox="1"/>
          <p:nvPr/>
        </p:nvSpPr>
        <p:spPr>
          <a:xfrm>
            <a:off x="535508" y="1776408"/>
            <a:ext cx="49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7E92E0-B587-A311-3574-C77B4C511D80}"/>
              </a:ext>
            </a:extLst>
          </p:cNvPr>
          <p:cNvSpPr txBox="1"/>
          <p:nvPr/>
        </p:nvSpPr>
        <p:spPr>
          <a:xfrm>
            <a:off x="6913491" y="1832515"/>
            <a:ext cx="49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(a’)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CCD1BD-84AE-CB99-E7FA-ED8F5ABF2A6C}"/>
              </a:ext>
            </a:extLst>
          </p:cNvPr>
          <p:cNvSpPr txBox="1"/>
          <p:nvPr/>
        </p:nvSpPr>
        <p:spPr>
          <a:xfrm>
            <a:off x="6943270" y="3932585"/>
            <a:ext cx="60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(b’)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58CE97-777F-4F3F-52D6-FB483139F070}"/>
              </a:ext>
            </a:extLst>
          </p:cNvPr>
          <p:cNvSpPr txBox="1"/>
          <p:nvPr/>
        </p:nvSpPr>
        <p:spPr>
          <a:xfrm>
            <a:off x="562600" y="4033844"/>
            <a:ext cx="60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D60500-7C70-6406-2B10-91301CAB48BA}"/>
              </a:ext>
            </a:extLst>
          </p:cNvPr>
          <p:cNvSpPr txBox="1"/>
          <p:nvPr/>
        </p:nvSpPr>
        <p:spPr>
          <a:xfrm>
            <a:off x="409636" y="5821201"/>
            <a:ext cx="11265524" cy="4001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Controlled ionization injection produced quasi-monoenergetic electron bunches with &lt;10% energy spread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8BD189-93C3-762F-E7E4-4135B14FFE83}"/>
              </a:ext>
            </a:extLst>
          </p:cNvPr>
          <p:cNvSpPr txBox="1"/>
          <p:nvPr/>
        </p:nvSpPr>
        <p:spPr>
          <a:xfrm>
            <a:off x="9122166" y="2585981"/>
            <a:ext cx="49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0C2D53D5-063A-857A-10E5-96885D339D0D}"/>
              </a:ext>
            </a:extLst>
          </p:cNvPr>
          <p:cNvSpPr/>
          <p:nvPr/>
        </p:nvSpPr>
        <p:spPr>
          <a:xfrm>
            <a:off x="8480615" y="3932585"/>
            <a:ext cx="210525" cy="1425244"/>
          </a:xfrm>
          <a:prstGeom prst="rightBrac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D4DE93-49EF-1126-D465-BBE9D949F102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828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Outline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8835" y="1086110"/>
            <a:ext cx="963432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</a:rPr>
              <a:t>Brief introduction to laser wakefield acceleration (LWFA) and self waveguiding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Arial" charset="0"/>
                <a:sym typeface="Symbol"/>
              </a:rPr>
              <a:t>	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for benchmarking optical field ionized hydrodynamic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i="1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of pulse propagation in meter-scale low density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  <a:latin typeface="Arial" charset="0"/>
              </a:rPr>
              <a:t>Recent 10 GeV experimental results from ALEPH at Colorado State University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Use of multi-GeV electron source for secondary particle/radiation generation 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Development for future experiments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Rapid Improvement in Electron Beam Quality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-818866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30A1BC7-87AE-EFBB-0254-0FEC9721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B428D6-A4B0-122C-6473-4E9493DE9215}"/>
                  </a:ext>
                </a:extLst>
              </p:cNvPr>
              <p:cNvSpPr txBox="1"/>
              <p:nvPr/>
            </p:nvSpPr>
            <p:spPr>
              <a:xfrm>
                <a:off x="939987" y="901950"/>
                <a:ext cx="10965858" cy="100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Scaling from 20 to 30 cm jet increased energy gain and charge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Production of </a:t>
                </a:r>
                <a:r>
                  <a:rPr lang="en-US" sz="2000" b="1" i="1" u="sng" dirty="0" err="1"/>
                  <a:t>nC</a:t>
                </a:r>
                <a:r>
                  <a:rPr lang="en-US" sz="2000" b="1" i="1" u="sng" dirty="0"/>
                  <a:t> class</a:t>
                </a:r>
                <a:r>
                  <a:rPr lang="en-US" sz="2000" i="1" dirty="0"/>
                  <a:t> , </a:t>
                </a:r>
                <a:r>
                  <a:rPr lang="en-US" sz="2000" b="1" i="1" u="sng" dirty="0"/>
                  <a:t>sub-mrad</a:t>
                </a:r>
                <a:r>
                  <a:rPr lang="en-US" sz="2000" dirty="0"/>
                  <a:t> e-bunches to </a:t>
                </a:r>
                <a:r>
                  <a:rPr lang="en-US" sz="2000" b="1" i="1" u="sng" dirty="0"/>
                  <a:t>10 GeV </a:t>
                </a:r>
                <a:r>
                  <a:rPr lang="en-US" sz="2000" dirty="0"/>
                  <a:t>range,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/>
                  <a:t>0% laser-to-electron efficiency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Consistent beam production over days of operation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B428D6-A4B0-122C-6473-4E9493DE9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87" y="901950"/>
                <a:ext cx="10965858" cy="1008849"/>
              </a:xfrm>
              <a:prstGeom prst="rect">
                <a:avLst/>
              </a:prstGeom>
              <a:blipFill>
                <a:blip r:embed="rId5"/>
                <a:stretch>
                  <a:fillRect t="-375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20BE98B-D74D-24AC-96FD-69E6927E6347}"/>
              </a:ext>
            </a:extLst>
          </p:cNvPr>
          <p:cNvGrpSpPr/>
          <p:nvPr/>
        </p:nvGrpSpPr>
        <p:grpSpPr>
          <a:xfrm>
            <a:off x="-53224" y="1693029"/>
            <a:ext cx="6889949" cy="4568126"/>
            <a:chOff x="0" y="2243228"/>
            <a:chExt cx="6936487" cy="45989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BDAF64-3ED7-D195-F916-C8C87071C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0" t="4518" r="6093" b="62461"/>
            <a:stretch/>
          </p:blipFill>
          <p:spPr>
            <a:xfrm>
              <a:off x="0" y="3988558"/>
              <a:ext cx="6936487" cy="13553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F3D7A2-6645-8BB1-24DB-8AFC6F151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0351" y="2685150"/>
              <a:ext cx="4895783" cy="13829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6E1F37-DF10-B5B0-577F-31F7561A9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5" t="6549" r="5625" b="51675"/>
            <a:stretch/>
          </p:blipFill>
          <p:spPr>
            <a:xfrm>
              <a:off x="826818" y="5394423"/>
              <a:ext cx="5951771" cy="14477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AF5359-F3B9-0C5B-D671-80FA669A0E42}"/>
                </a:ext>
              </a:extLst>
            </p:cNvPr>
            <p:cNvSpPr txBox="1"/>
            <p:nvPr/>
          </p:nvSpPr>
          <p:spPr>
            <a:xfrm>
              <a:off x="1803400" y="2844800"/>
              <a:ext cx="3217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2022: 20 cm, ~ 5.5 GeV, 10’s </a:t>
              </a:r>
              <a:r>
                <a:rPr lang="en-US" b="1" dirty="0" err="1">
                  <a:solidFill>
                    <a:schemeClr val="bg1"/>
                  </a:solidFill>
                </a:rPr>
                <a:t>pC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EAB052-C41A-9863-BE16-A8D24056FC30}"/>
                </a:ext>
              </a:extLst>
            </p:cNvPr>
            <p:cNvSpPr txBox="1"/>
            <p:nvPr/>
          </p:nvSpPr>
          <p:spPr>
            <a:xfrm>
              <a:off x="1888066" y="4114501"/>
              <a:ext cx="3276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2023: 30 cm, ~ 7.5 GeV, 100’s </a:t>
              </a:r>
              <a:r>
                <a:rPr lang="en-US" b="1" dirty="0" err="1">
                  <a:solidFill>
                    <a:schemeClr val="bg1"/>
                  </a:solidFill>
                </a:rPr>
                <a:t>pC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481A9E-3CD7-C65B-F360-2BD10A1E6E69}"/>
                </a:ext>
              </a:extLst>
            </p:cNvPr>
            <p:cNvSpPr txBox="1"/>
            <p:nvPr/>
          </p:nvSpPr>
          <p:spPr>
            <a:xfrm>
              <a:off x="1622388" y="5432530"/>
              <a:ext cx="392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2024 (campaign 1): 30 cm, ~ 10 GeV, </a:t>
              </a:r>
              <a:r>
                <a:rPr lang="en-US" b="1" dirty="0" err="1">
                  <a:solidFill>
                    <a:schemeClr val="bg1"/>
                  </a:solidFill>
                </a:rPr>
                <a:t>nC</a:t>
              </a:r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b="1" i="1" dirty="0">
                  <a:solidFill>
                    <a:schemeClr val="bg1"/>
                  </a:solidFill>
                </a:rPr>
                <a:t>*manuscript in preparation*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83650D-71C7-563D-0895-5B9EAD3BD22B}"/>
                </a:ext>
              </a:extLst>
            </p:cNvPr>
            <p:cNvSpPr txBox="1"/>
            <p:nvPr/>
          </p:nvSpPr>
          <p:spPr>
            <a:xfrm>
              <a:off x="210640" y="2243228"/>
              <a:ext cx="907999" cy="5232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&lt;13 J </a:t>
              </a:r>
            </a:p>
            <a:p>
              <a:pPr algn="ctr"/>
              <a:r>
                <a:rPr lang="en-US" sz="1400" b="1" dirty="0"/>
                <a:t>on-target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53E2FD-CE77-EF13-301E-7BCE0FDBEBB8}"/>
                </a:ext>
              </a:extLst>
            </p:cNvPr>
            <p:cNvSpPr txBox="1"/>
            <p:nvPr/>
          </p:nvSpPr>
          <p:spPr>
            <a:xfrm>
              <a:off x="91440" y="3445325"/>
              <a:ext cx="907999" cy="52322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&lt;15 J </a:t>
              </a:r>
            </a:p>
            <a:p>
              <a:pPr algn="ctr"/>
              <a:r>
                <a:rPr lang="en-US" sz="1400" b="1" dirty="0"/>
                <a:t>on-target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350043-3F62-1F43-7BEC-77B9B02E8878}"/>
                </a:ext>
              </a:extLst>
            </p:cNvPr>
            <p:cNvSpPr txBox="1"/>
            <p:nvPr/>
          </p:nvSpPr>
          <p:spPr>
            <a:xfrm>
              <a:off x="29108" y="5190655"/>
              <a:ext cx="812117" cy="461665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&lt;18 J </a:t>
              </a:r>
            </a:p>
            <a:p>
              <a:pPr algn="ctr"/>
              <a:r>
                <a:rPr lang="en-US" sz="1200" b="1" dirty="0"/>
                <a:t>on-target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C5CCB3-B20D-9E0A-1E33-32ED765FF277}"/>
              </a:ext>
            </a:extLst>
          </p:cNvPr>
          <p:cNvGrpSpPr/>
          <p:nvPr/>
        </p:nvGrpSpPr>
        <p:grpSpPr>
          <a:xfrm>
            <a:off x="6771943" y="1693029"/>
            <a:ext cx="5148792" cy="4500644"/>
            <a:chOff x="6680503" y="2044933"/>
            <a:chExt cx="5358860" cy="4684268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9F70672-DF91-EE91-70D1-533656E45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817" t="1395" r="6050" b="-1395"/>
            <a:stretch/>
          </p:blipFill>
          <p:spPr>
            <a:xfrm>
              <a:off x="7614852" y="2044933"/>
              <a:ext cx="2658297" cy="1409811"/>
            </a:xfrm>
            <a:prstGeom prst="rect">
              <a:avLst/>
            </a:prstGeom>
          </p:spPr>
        </p:pic>
        <p:pic>
          <p:nvPicPr>
            <p:cNvPr id="20" name="Graphic 54">
              <a:extLst>
                <a:ext uri="{FF2B5EF4-FFF2-40B4-BE49-F238E27FC236}">
                  <a16:creationId xmlns:a16="http://schemas.microsoft.com/office/drawing/2014/main" id="{D2F2DA33-7249-A9FF-7775-236CE442C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78589" y="3492297"/>
              <a:ext cx="2800182" cy="1437427"/>
            </a:xfrm>
            <a:prstGeom prst="rect">
              <a:avLst/>
            </a:prstGeom>
          </p:spPr>
        </p:pic>
        <p:pic>
          <p:nvPicPr>
            <p:cNvPr id="21" name="Graphic 32">
              <a:extLst>
                <a:ext uri="{FF2B5EF4-FFF2-40B4-BE49-F238E27FC236}">
                  <a16:creationId xmlns:a16="http://schemas.microsoft.com/office/drawing/2014/main" id="{21E2E11F-19E9-4C2C-FF55-C26D3930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5222"/>
            <a:stretch/>
          </p:blipFill>
          <p:spPr>
            <a:xfrm>
              <a:off x="9776476" y="4516816"/>
              <a:ext cx="2262887" cy="22123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E89697-E275-BF28-578C-8B7AE3EC41BC}"/>
                </a:ext>
              </a:extLst>
            </p:cNvPr>
            <p:cNvSpPr txBox="1"/>
            <p:nvPr/>
          </p:nvSpPr>
          <p:spPr>
            <a:xfrm>
              <a:off x="8235771" y="2239611"/>
              <a:ext cx="1811867" cy="646331"/>
            </a:xfrm>
            <a:prstGeom prst="rect">
              <a:avLst/>
            </a:prstGeom>
            <a:solidFill>
              <a:srgbClr val="F8CBAD">
                <a:alpha val="3686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Driver optimization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8378F4-70F7-A8FB-513F-B4B651F689B1}"/>
                </a:ext>
              </a:extLst>
            </p:cNvPr>
            <p:cNvSpPr txBox="1"/>
            <p:nvPr/>
          </p:nvSpPr>
          <p:spPr>
            <a:xfrm>
              <a:off x="7222973" y="4039426"/>
              <a:ext cx="1811867" cy="646331"/>
            </a:xfrm>
            <a:prstGeom prst="rect">
              <a:avLst/>
            </a:prstGeom>
            <a:solidFill>
              <a:srgbClr val="F8CBAD">
                <a:alpha val="3686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Coupling 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F73F40-09E7-CC85-669B-7B61FB6F02EC}"/>
                </a:ext>
              </a:extLst>
            </p:cNvPr>
            <p:cNvSpPr txBox="1"/>
            <p:nvPr/>
          </p:nvSpPr>
          <p:spPr>
            <a:xfrm>
              <a:off x="10001984" y="5278249"/>
              <a:ext cx="1811867" cy="646331"/>
            </a:xfrm>
            <a:prstGeom prst="rect">
              <a:avLst/>
            </a:prstGeom>
            <a:solidFill>
              <a:srgbClr val="F8CBAD">
                <a:alpha val="3686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Channel optimization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5AC11A3-E58B-4E00-CEDD-98E7BBD38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0" t="6021" r="8819" b="2950"/>
            <a:stretch/>
          </p:blipFill>
          <p:spPr>
            <a:xfrm>
              <a:off x="6680503" y="5212133"/>
              <a:ext cx="2700563" cy="146000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367AA1-FEC5-60B8-12E8-159804672CE0}"/>
                </a:ext>
              </a:extLst>
            </p:cNvPr>
            <p:cNvSpPr txBox="1"/>
            <p:nvPr/>
          </p:nvSpPr>
          <p:spPr>
            <a:xfrm>
              <a:off x="6914744" y="5477766"/>
              <a:ext cx="2020278" cy="646331"/>
            </a:xfrm>
            <a:prstGeom prst="rect">
              <a:avLst/>
            </a:prstGeom>
            <a:solidFill>
              <a:srgbClr val="F8CBAD">
                <a:alpha val="3686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1000’s of beams for muon statistics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4436D5-92C3-F5A1-6842-8DF1DB5A3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641" y="3344865"/>
              <a:ext cx="2206558" cy="107569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BC3DCE9-3441-7542-46BF-8BA48DD047BE}"/>
                </a:ext>
              </a:extLst>
            </p:cNvPr>
            <p:cNvSpPr txBox="1"/>
            <p:nvPr/>
          </p:nvSpPr>
          <p:spPr>
            <a:xfrm>
              <a:off x="9893511" y="3511272"/>
              <a:ext cx="1811867" cy="646331"/>
            </a:xfrm>
            <a:prstGeom prst="rect">
              <a:avLst/>
            </a:prstGeom>
            <a:solidFill>
              <a:srgbClr val="F8CBAD">
                <a:alpha val="3686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Dopant optimization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1B3C1F-352D-80B8-85CD-8B722FE16486}"/>
              </a:ext>
            </a:extLst>
          </p:cNvPr>
          <p:cNvSpPr txBox="1"/>
          <p:nvPr/>
        </p:nvSpPr>
        <p:spPr>
          <a:xfrm>
            <a:off x="1643053" y="1846304"/>
            <a:ext cx="452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*all experiments performed on ALEPH at CSU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DC8A8A-DDE4-353E-B7F9-98218C289465}"/>
              </a:ext>
            </a:extLst>
          </p:cNvPr>
          <p:cNvSpPr txBox="1"/>
          <p:nvPr/>
        </p:nvSpPr>
        <p:spPr>
          <a:xfrm>
            <a:off x="22753" y="6281007"/>
            <a:ext cx="3146125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B. Miao </a:t>
            </a:r>
            <a:r>
              <a:rPr lang="en-US" sz="1000" i="1" dirty="0"/>
              <a:t>et al.</a:t>
            </a:r>
            <a:r>
              <a:rPr lang="en-US" sz="1000" dirty="0"/>
              <a:t>, Phys. Rev. X </a:t>
            </a:r>
            <a:r>
              <a:rPr lang="en-US" sz="1000" b="1" dirty="0"/>
              <a:t>12</a:t>
            </a:r>
            <a:r>
              <a:rPr lang="en-US" sz="1000" dirty="0"/>
              <a:t>, 031038 (2022)</a:t>
            </a:r>
          </a:p>
          <a:p>
            <a:r>
              <a:rPr lang="en-US" sz="1000" dirty="0"/>
              <a:t>B. Miao </a:t>
            </a:r>
            <a:r>
              <a:rPr lang="en-US" sz="1000" i="1" dirty="0"/>
              <a:t>et al.</a:t>
            </a:r>
            <a:r>
              <a:rPr lang="en-US" sz="1000" dirty="0"/>
              <a:t>, Physics Today (Aug. 2023)</a:t>
            </a:r>
          </a:p>
          <a:p>
            <a:r>
              <a:rPr lang="en-US" sz="1000" dirty="0"/>
              <a:t>E. Rockafellow </a:t>
            </a:r>
            <a:r>
              <a:rPr lang="en-US" sz="1000" i="1" dirty="0"/>
              <a:t>et al., </a:t>
            </a:r>
            <a:r>
              <a:rPr lang="en-US" sz="1000" dirty="0"/>
              <a:t>Phys. Plasmas, </a:t>
            </a:r>
            <a:r>
              <a:rPr lang="en-US" sz="1000" i="1" dirty="0"/>
              <a:t>in press</a:t>
            </a:r>
            <a:r>
              <a:rPr lang="en-US" sz="1000" dirty="0"/>
              <a:t> (2025)</a:t>
            </a:r>
            <a:endParaRPr lang="en-US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C876A-0B95-88BC-0D78-7421EC8F8640}"/>
              </a:ext>
            </a:extLst>
          </p:cNvPr>
          <p:cNvSpPr txBox="1"/>
          <p:nvPr/>
        </p:nvSpPr>
        <p:spPr>
          <a:xfrm>
            <a:off x="193582" y="3512981"/>
            <a:ext cx="43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(b)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5B6DAD-5C6A-C01B-1960-D4AD747F8D65}"/>
              </a:ext>
            </a:extLst>
          </p:cNvPr>
          <p:cNvSpPr txBox="1"/>
          <p:nvPr/>
        </p:nvSpPr>
        <p:spPr>
          <a:xfrm>
            <a:off x="972018" y="4812806"/>
            <a:ext cx="43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(c)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67C441-65E3-F772-B7F2-8142896F42D8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0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19708" y="1829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Multi-GeV beams with </a:t>
            </a:r>
            <a:r>
              <a:rPr lang="en-US" sz="3600" dirty="0" err="1">
                <a:latin typeface="Calibri"/>
                <a:cs typeface="Times New Roman" pitchFamily="18" charset="0"/>
                <a:sym typeface="Symbol" pitchFamily="18" charset="2"/>
              </a:rPr>
              <a:t>nC</a:t>
            </a: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-level charge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2C3934C-064F-44DC-877B-173AFFA107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47590" r="2343" b="3508"/>
          <a:stretch/>
        </p:blipFill>
        <p:spPr>
          <a:xfrm>
            <a:off x="3066009" y="1341901"/>
            <a:ext cx="9144001" cy="2526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21D740-0CFB-41D8-B623-95D22664DCA9}"/>
                  </a:ext>
                </a:extLst>
              </p:cNvPr>
              <p:cNvSpPr txBox="1"/>
              <p:nvPr/>
            </p:nvSpPr>
            <p:spPr>
              <a:xfrm>
                <a:off x="223096" y="1664458"/>
                <a:ext cx="2809553" cy="378565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Demonstrated production of multi-GeV beams with </a:t>
                </a:r>
                <a:r>
                  <a:rPr lang="en-US" sz="2000" dirty="0" err="1"/>
                  <a:t>nC</a:t>
                </a:r>
                <a:r>
                  <a:rPr lang="en-US" sz="2000" dirty="0"/>
                  <a:t>-level  charge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Corresponds to </a:t>
                </a:r>
                <a:r>
                  <a:rPr lang="en-US" sz="2000" b="1" dirty="0"/>
                  <a:t>~30% directly measured laser-electron-conversion efficiency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Lower charge (&lt;few </a:t>
                </a:r>
                <a:r>
                  <a:rPr lang="en-US" sz="2000" dirty="0" err="1"/>
                  <a:t>pC</a:t>
                </a:r>
                <a:r>
                  <a:rPr lang="en-US" sz="2000" dirty="0"/>
                  <a:t>) signal observed in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~10 </m:t>
                    </m:r>
                  </m:oMath>
                </a14:m>
                <a:r>
                  <a:rPr lang="en-US" sz="2000" dirty="0"/>
                  <a:t>GeV energy range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21D740-0CFB-41D8-B623-95D22664D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96" y="1664458"/>
                <a:ext cx="2809553" cy="3785652"/>
              </a:xfrm>
              <a:prstGeom prst="rect">
                <a:avLst/>
              </a:prstGeom>
              <a:blipFill>
                <a:blip r:embed="rId6"/>
                <a:stretch>
                  <a:fillRect l="-1794" t="-664" r="-897" b="-1329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FA68A42-759A-4EAB-8AE9-99A6A2B7FBE9}"/>
              </a:ext>
            </a:extLst>
          </p:cNvPr>
          <p:cNvSpPr txBox="1"/>
          <p:nvPr/>
        </p:nvSpPr>
        <p:spPr>
          <a:xfrm>
            <a:off x="5539955" y="5647102"/>
            <a:ext cx="51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50 highest energy shots from 2024 campaign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56BF73-FAAE-44DD-A2A7-D287BB58BF37}"/>
              </a:ext>
            </a:extLst>
          </p:cNvPr>
          <p:cNvSpPr txBox="1"/>
          <p:nvPr/>
        </p:nvSpPr>
        <p:spPr>
          <a:xfrm>
            <a:off x="5539956" y="1103855"/>
            <a:ext cx="51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50 highest charge shots from 2024 campaign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66D811-328D-49A7-AEEF-9AA9644FF87C}"/>
              </a:ext>
            </a:extLst>
          </p:cNvPr>
          <p:cNvSpPr txBox="1"/>
          <p:nvPr/>
        </p:nvSpPr>
        <p:spPr>
          <a:xfrm>
            <a:off x="30480" y="6138613"/>
            <a:ext cx="5679746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E. Rockafellow </a:t>
            </a:r>
            <a:r>
              <a:rPr lang="en-US" sz="2000" i="1" dirty="0"/>
              <a:t>et al., </a:t>
            </a:r>
            <a:r>
              <a:rPr lang="en-US" sz="2000" dirty="0"/>
              <a:t>Phys. Plasmas, </a:t>
            </a:r>
            <a:r>
              <a:rPr lang="en-US" sz="2000" i="1" dirty="0"/>
              <a:t>in press</a:t>
            </a:r>
            <a:r>
              <a:rPr lang="en-US" sz="2000" dirty="0"/>
              <a:t> (2025)</a:t>
            </a:r>
          </a:p>
          <a:p>
            <a:r>
              <a:rPr lang="en-US" sz="2000" dirty="0"/>
              <a:t>J.E. Shrock </a:t>
            </a:r>
            <a:r>
              <a:rPr lang="en-US" sz="2000" i="1" dirty="0"/>
              <a:t>et al.</a:t>
            </a:r>
            <a:r>
              <a:rPr lang="en-US" sz="2000" dirty="0"/>
              <a:t>, </a:t>
            </a:r>
            <a:r>
              <a:rPr lang="en-US" sz="2000" i="1" dirty="0"/>
              <a:t>in preparation</a:t>
            </a:r>
            <a:endParaRPr lang="en-US" sz="2000" dirty="0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C35F727-6EB2-6A74-0162-A4674AF8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7C6B01-0040-D8DA-E541-A0B7F65E6010}"/>
              </a:ext>
            </a:extLst>
          </p:cNvPr>
          <p:cNvGrpSpPr/>
          <p:nvPr/>
        </p:nvGrpSpPr>
        <p:grpSpPr>
          <a:xfrm>
            <a:off x="3066008" y="3797239"/>
            <a:ext cx="9021610" cy="2183584"/>
            <a:chOff x="3319705" y="3744698"/>
            <a:chExt cx="8755386" cy="21191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71077A-9DAC-D12A-7AFB-827AD2C42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7" t="6121" r="5875" b="58593"/>
            <a:stretch/>
          </p:blipFill>
          <p:spPr>
            <a:xfrm>
              <a:off x="3319706" y="3744698"/>
              <a:ext cx="8755385" cy="179332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0B1AD7-7FFF-858A-3D1B-CEC8EDA63DC2}"/>
                </a:ext>
              </a:extLst>
            </p:cNvPr>
            <p:cNvSpPr/>
            <p:nvPr/>
          </p:nvSpPr>
          <p:spPr>
            <a:xfrm>
              <a:off x="3319705" y="5394207"/>
              <a:ext cx="601134" cy="469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5C09C0-DF4F-6030-9D22-B6F87524F40D}"/>
                </a:ext>
              </a:extLst>
            </p:cNvPr>
            <p:cNvSpPr/>
            <p:nvPr/>
          </p:nvSpPr>
          <p:spPr>
            <a:xfrm>
              <a:off x="11473957" y="5250395"/>
              <a:ext cx="601134" cy="469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69F114-7DC8-8316-1100-DCBD9FF62ADF}"/>
              </a:ext>
            </a:extLst>
          </p:cNvPr>
          <p:cNvCxnSpPr>
            <a:cxnSpLocks/>
          </p:cNvCxnSpPr>
          <p:nvPr/>
        </p:nvCxnSpPr>
        <p:spPr>
          <a:xfrm flipV="1">
            <a:off x="9859165" y="61348"/>
            <a:ext cx="1987699" cy="24518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278AAE-C040-6F20-D054-A12D98B3AFBA}"/>
              </a:ext>
            </a:extLst>
          </p:cNvPr>
          <p:cNvSpPr txBox="1"/>
          <p:nvPr/>
        </p:nvSpPr>
        <p:spPr>
          <a:xfrm rot="21361217">
            <a:off x="10299977" y="-52437"/>
            <a:ext cx="7537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30 cm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11431C-FB77-31CC-9463-4BB823F13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088">
            <a:off x="9861566" y="258904"/>
            <a:ext cx="2318439" cy="12533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10CF8C-90D7-9EC5-6DF4-6A479F6EAB44}"/>
              </a:ext>
            </a:extLst>
          </p:cNvPr>
          <p:cNvSpPr txBox="1"/>
          <p:nvPr/>
        </p:nvSpPr>
        <p:spPr>
          <a:xfrm rot="20187429">
            <a:off x="10631596" y="1173682"/>
            <a:ext cx="150092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UMD 30 cm jet </a:t>
            </a:r>
          </a:p>
        </p:txBody>
      </p:sp>
    </p:spTree>
    <p:extLst>
      <p:ext uri="{BB962C8B-B14F-4D97-AF65-F5344CB8AC3E}">
        <p14:creationId xmlns:p14="http://schemas.microsoft.com/office/powerpoint/2010/main" val="29455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35BB676-E12A-4E44-8529-B72DF16CA718}"/>
              </a:ext>
            </a:extLst>
          </p:cNvPr>
          <p:cNvGrpSpPr/>
          <p:nvPr/>
        </p:nvGrpSpPr>
        <p:grpSpPr>
          <a:xfrm>
            <a:off x="2179607" y="2144124"/>
            <a:ext cx="9935300" cy="2766521"/>
            <a:chOff x="224156" y="1883834"/>
            <a:chExt cx="11044977" cy="30755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C95ED9-58E3-42A2-976F-56314CC86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6" t="58396" r="33760" b="10406"/>
            <a:stretch/>
          </p:blipFill>
          <p:spPr>
            <a:xfrm>
              <a:off x="224156" y="2089870"/>
              <a:ext cx="10903238" cy="286947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44F9DB-C9AE-4288-B7FE-5ECB7B2D2203}"/>
                </a:ext>
              </a:extLst>
            </p:cNvPr>
            <p:cNvSpPr/>
            <p:nvPr/>
          </p:nvSpPr>
          <p:spPr>
            <a:xfrm>
              <a:off x="2082800" y="1905000"/>
              <a:ext cx="7670800" cy="206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0E3BEA-115D-4B21-8E2F-69EDB7D4C200}"/>
                </a:ext>
              </a:extLst>
            </p:cNvPr>
            <p:cNvSpPr/>
            <p:nvPr/>
          </p:nvSpPr>
          <p:spPr>
            <a:xfrm>
              <a:off x="10625667" y="1883834"/>
              <a:ext cx="643466" cy="206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High energy examples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00755" y="1037640"/>
            <a:ext cx="9634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Examples of high energy electron spectra, resulting from optimization of temporal envelope and channel size.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9F348B-39FA-4056-B262-02C431244287}"/>
              </a:ext>
            </a:extLst>
          </p:cNvPr>
          <p:cNvSpPr txBox="1"/>
          <p:nvPr/>
        </p:nvSpPr>
        <p:spPr>
          <a:xfrm>
            <a:off x="86733" y="2526438"/>
            <a:ext cx="1779059" cy="95410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Stage I </a:t>
            </a:r>
            <a:r>
              <a:rPr lang="en-US" dirty="0"/>
              <a:t>injection leads to low charge, high energy tails/peaks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F444F8-A89D-468F-8A5A-3BDF744C80B7}"/>
              </a:ext>
            </a:extLst>
          </p:cNvPr>
          <p:cNvSpPr txBox="1"/>
          <p:nvPr/>
        </p:nvSpPr>
        <p:spPr>
          <a:xfrm>
            <a:off x="86864" y="3956538"/>
            <a:ext cx="1778927" cy="95410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II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leads to high charge, lower energy peaks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6E6B3C02-0160-3D02-E52A-2EB10C82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18</a:t>
            </a:fld>
            <a:endParaRPr lang="en-US" dirty="0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6018D27F-846B-74EE-8219-AD71436F910D}"/>
              </a:ext>
            </a:extLst>
          </p:cNvPr>
          <p:cNvSpPr/>
          <p:nvPr/>
        </p:nvSpPr>
        <p:spPr>
          <a:xfrm>
            <a:off x="2023967" y="3956538"/>
            <a:ext cx="330624" cy="954107"/>
          </a:xfrm>
          <a:prstGeom prst="leftBrace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36DB497E-3EA3-2F13-5AB9-FB8FCB8FF1CC}"/>
              </a:ext>
            </a:extLst>
          </p:cNvPr>
          <p:cNvSpPr/>
          <p:nvPr/>
        </p:nvSpPr>
        <p:spPr>
          <a:xfrm>
            <a:off x="2011309" y="2440758"/>
            <a:ext cx="343281" cy="1080090"/>
          </a:xfrm>
          <a:prstGeom prst="leftBrace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9E73AA-4A90-DC4A-54D6-CC9F06ECB816}"/>
              </a:ext>
            </a:extLst>
          </p:cNvPr>
          <p:cNvSpPr txBox="1"/>
          <p:nvPr/>
        </p:nvSpPr>
        <p:spPr>
          <a:xfrm>
            <a:off x="8589818" y="5095981"/>
            <a:ext cx="3397590" cy="954107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*9.2 GeV electrons from self-waveguided LWFA observed by collaborators @ LBNL (see J. Stackhouse’s talk this session and A. </a:t>
            </a:r>
            <a:r>
              <a:rPr lang="en-US" sz="1400" dirty="0" err="1"/>
              <a:t>Picksley</a:t>
            </a:r>
            <a:r>
              <a:rPr lang="en-US" sz="1400" dirty="0"/>
              <a:t>, </a:t>
            </a:r>
            <a:r>
              <a:rPr lang="en-US" sz="1400" i="1" dirty="0"/>
              <a:t>et al., </a:t>
            </a:r>
            <a:r>
              <a:rPr lang="en-US" sz="1400" dirty="0"/>
              <a:t>PRL </a:t>
            </a:r>
            <a:r>
              <a:rPr lang="en-US" sz="1400" b="1" dirty="0"/>
              <a:t>133</a:t>
            </a:r>
            <a:r>
              <a:rPr lang="en-US" sz="1400" dirty="0"/>
              <a:t>(25), 255001 (2024))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7C91F1-3D6C-BE6D-901E-8F141CED97C8}"/>
              </a:ext>
            </a:extLst>
          </p:cNvPr>
          <p:cNvSpPr txBox="1"/>
          <p:nvPr/>
        </p:nvSpPr>
        <p:spPr>
          <a:xfrm>
            <a:off x="30480" y="6138613"/>
            <a:ext cx="5679746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E. Rockafellow </a:t>
            </a:r>
            <a:r>
              <a:rPr lang="en-US" sz="2000" i="1" dirty="0"/>
              <a:t>et al., </a:t>
            </a:r>
            <a:r>
              <a:rPr lang="en-US" sz="2000" dirty="0"/>
              <a:t>Phys. Plasmas, </a:t>
            </a:r>
            <a:r>
              <a:rPr lang="en-US" sz="2000" i="1" dirty="0"/>
              <a:t>in press</a:t>
            </a:r>
            <a:r>
              <a:rPr lang="en-US" sz="2000" dirty="0"/>
              <a:t> (2025)</a:t>
            </a:r>
          </a:p>
          <a:p>
            <a:r>
              <a:rPr lang="en-US" sz="2000" dirty="0"/>
              <a:t>J.E. Shrock </a:t>
            </a:r>
            <a:r>
              <a:rPr lang="en-US" sz="2000" i="1" dirty="0"/>
              <a:t>et al.</a:t>
            </a:r>
            <a:r>
              <a:rPr lang="en-US" sz="2000" dirty="0"/>
              <a:t>, </a:t>
            </a:r>
            <a:r>
              <a:rPr lang="en-US" sz="2000" i="1" dirty="0"/>
              <a:t>in preparation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85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Outline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8835" y="1086110"/>
            <a:ext cx="963432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</a:rPr>
              <a:t>Brief introduction to laser wakefield acceleration (LWFA) and self waveguiding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Arial" charset="0"/>
                <a:sym typeface="Symbol"/>
              </a:rPr>
              <a:t>	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for benchmarking optical field ionized hydrodynamic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i="1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of pulse propagation in meter-scale low density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</a:rPr>
              <a:t>Recent 10 GeV experimental results from ALEPH at Colorado State University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  <a:latin typeface="Arial" charset="0"/>
                <a:sym typeface="Symbol"/>
              </a:rPr>
              <a:t>Use of multi-GeV electron source for secondary particle/radiation generation 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Development for future experiments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cs typeface="Times New Roman" pitchFamily="18" charset="0"/>
                <a:sym typeface="Symbol" pitchFamily="18" charset="2"/>
              </a:rPr>
              <a:t>Acknowledgements</a:t>
            </a: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5DA9892-311F-AA07-9EB9-0A375EC92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368" y="1286456"/>
            <a:ext cx="4782173" cy="731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C0C97C-683E-AE68-EC60-1A27782AC196}"/>
              </a:ext>
            </a:extLst>
          </p:cNvPr>
          <p:cNvSpPr/>
          <p:nvPr/>
        </p:nvSpPr>
        <p:spPr>
          <a:xfrm>
            <a:off x="1176368" y="1989199"/>
            <a:ext cx="4811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S. </a:t>
            </a:r>
            <a:r>
              <a:rPr lang="en-US" sz="20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Zahedpour</a:t>
            </a:r>
            <a:r>
              <a:rPr lang="en-US" sz="20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R. C. Hollinger, S. Wang, J. King, P. Zhang</a:t>
            </a:r>
            <a:r>
              <a:rPr lang="en-US" sz="2000" dirty="0"/>
              <a:t>, J.J. Rocca, K. Zhu, 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D. Warner, N. Durand, J. Jablonski, J.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Harton</a:t>
            </a:r>
            <a:r>
              <a:rPr lang="en-US" sz="2000" dirty="0"/>
              <a:t>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EE8EB84-584C-4DBF-0102-95D78436F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8776" y="5640168"/>
            <a:ext cx="3486150" cy="7524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125E9E-B766-F0B0-AA71-3277D3DF158E}"/>
              </a:ext>
            </a:extLst>
          </p:cNvPr>
          <p:cNvSpPr/>
          <p:nvPr/>
        </p:nvSpPr>
        <p:spPr>
          <a:xfrm>
            <a:off x="1277781" y="6366450"/>
            <a:ext cx="5288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A. </a:t>
            </a:r>
            <a:r>
              <a:rPr lang="en-US" sz="2000" dirty="0" err="1"/>
              <a:t>Picksley</a:t>
            </a:r>
            <a:r>
              <a:rPr lang="en-US" sz="2000" dirty="0"/>
              <a:t>, J. Stackhouse, A. Gonsalves</a:t>
            </a: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95AEB6FC-D46D-4F83-9EC8-345A69D8F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33569"/>
          <a:stretch/>
        </p:blipFill>
        <p:spPr bwMode="auto">
          <a:xfrm>
            <a:off x="1155412" y="3058012"/>
            <a:ext cx="3836953" cy="7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91465-C9AC-46AE-BEE4-93963FA6A987}"/>
              </a:ext>
            </a:extLst>
          </p:cNvPr>
          <p:cNvSpPr txBox="1"/>
          <p:nvPr/>
        </p:nvSpPr>
        <p:spPr>
          <a:xfrm>
            <a:off x="1199009" y="3664887"/>
            <a:ext cx="4540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B. Reagan, J. Williams, S. Wilks, J. Ludwig</a:t>
            </a:r>
          </a:p>
        </p:txBody>
      </p:sp>
      <p:pic>
        <p:nvPicPr>
          <p:cNvPr id="38" name="Picture 37" descr="ELI Beamlines – Dolní Břežany">
            <a:extLst>
              <a:ext uri="{FF2B5EF4-FFF2-40B4-BE49-F238E27FC236}">
                <a16:creationId xmlns:a16="http://schemas.microsoft.com/office/drawing/2014/main" id="{01307DF9-EDCD-4DCC-AED1-94637164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50" y="4130325"/>
            <a:ext cx="1600200" cy="76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D7B0C-5458-4D92-BFFF-94398A33DF2E}"/>
              </a:ext>
            </a:extLst>
          </p:cNvPr>
          <p:cNvSpPr txBox="1"/>
          <p:nvPr/>
        </p:nvSpPr>
        <p:spPr>
          <a:xfrm>
            <a:off x="1220348" y="4820659"/>
            <a:ext cx="4540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G. </a:t>
            </a:r>
            <a:r>
              <a:rPr lang="en-US" sz="2000" dirty="0" err="1"/>
              <a:t>Grittani</a:t>
            </a:r>
            <a:r>
              <a:rPr lang="en-US" sz="2000" dirty="0"/>
              <a:t>, J. </a:t>
            </a:r>
            <a:r>
              <a:rPr lang="en-US" sz="2000" dirty="0" err="1"/>
              <a:t>Sisma</a:t>
            </a:r>
            <a:r>
              <a:rPr lang="en-US" sz="2000" dirty="0"/>
              <a:t>, C. </a:t>
            </a:r>
            <a:r>
              <a:rPr lang="en-US" sz="2000" dirty="0" err="1"/>
              <a:t>Lazzarini</a:t>
            </a:r>
            <a:r>
              <a:rPr lang="en-US" sz="2000" dirty="0"/>
              <a:t>, </a:t>
            </a:r>
            <a:r>
              <a:rPr lang="it-IT" sz="2000" b="0" i="0" dirty="0">
                <a:solidFill>
                  <a:srgbClr val="222222"/>
                </a:solidFill>
                <a:effectLst/>
              </a:rPr>
              <a:t>A. Cimmino, R. Versaci</a:t>
            </a:r>
            <a:endParaRPr lang="en-US" sz="20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165128-94BE-595D-BE79-55E9FE91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</a:t>
            </a:fld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45B145A7-D8E5-778A-B67C-31FB5550B92F}"/>
              </a:ext>
            </a:extLst>
          </p:cNvPr>
          <p:cNvGrpSpPr>
            <a:grpSpLocks/>
          </p:cNvGrpSpPr>
          <p:nvPr/>
        </p:nvGrpSpPr>
        <p:grpSpPr bwMode="auto">
          <a:xfrm>
            <a:off x="6936188" y="5699477"/>
            <a:ext cx="5587450" cy="1274850"/>
            <a:chOff x="291843" y="950954"/>
            <a:chExt cx="5587210" cy="13065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6B2834-3427-217A-3AFA-CB27B9FFA867}"/>
                </a:ext>
              </a:extLst>
            </p:cNvPr>
            <p:cNvSpPr/>
            <p:nvPr/>
          </p:nvSpPr>
          <p:spPr>
            <a:xfrm>
              <a:off x="310892" y="950955"/>
              <a:ext cx="4260667" cy="959701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DE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406CD11B-BF5F-75F8-CB36-B7D5CD9A4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38" y="950954"/>
              <a:ext cx="4292042" cy="599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venir Book" panose="02000503020000020003" pitchFamily="2" charset="0"/>
                </a:rPr>
                <a:t>FBPIC: Fourier Bessel Particle-in-Cell code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venir Book" panose="02000503020000020003" pitchFamily="2" charset="0"/>
                </a:rPr>
                <a:t>open-source</a:t>
              </a:r>
            </a:p>
          </p:txBody>
        </p:sp>
        <p:sp>
          <p:nvSpPr>
            <p:cNvPr id="39" name="Text Placeholder 4">
              <a:extLst>
                <a:ext uri="{FF2B5EF4-FFF2-40B4-BE49-F238E27FC236}">
                  <a16:creationId xmlns:a16="http://schemas.microsoft.com/office/drawing/2014/main" id="{E23F9AAF-6E9D-6654-38E3-42AC3498F27E}"/>
                </a:ext>
              </a:extLst>
            </p:cNvPr>
            <p:cNvSpPr txBox="1">
              <a:spLocks/>
            </p:cNvSpPr>
            <p:nvPr/>
          </p:nvSpPr>
          <p:spPr>
            <a:xfrm>
              <a:off x="291843" y="1541457"/>
              <a:ext cx="3409676" cy="7160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Remi </a:t>
              </a:r>
              <a:r>
                <a:rPr lang="en-US" sz="1400" i="1" dirty="0" err="1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Lehe</a:t>
              </a: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 (LBNL)</a:t>
              </a:r>
            </a:p>
          </p:txBody>
        </p:sp>
        <p:sp>
          <p:nvSpPr>
            <p:cNvPr id="52" name="Text Placeholder 4">
              <a:extLst>
                <a:ext uri="{FF2B5EF4-FFF2-40B4-BE49-F238E27FC236}">
                  <a16:creationId xmlns:a16="http://schemas.microsoft.com/office/drawing/2014/main" id="{D050353F-5E64-8D79-9F2B-E3294E3DB329}"/>
                </a:ext>
              </a:extLst>
            </p:cNvPr>
            <p:cNvSpPr txBox="1">
              <a:spLocks/>
            </p:cNvSpPr>
            <p:nvPr/>
          </p:nvSpPr>
          <p:spPr>
            <a:xfrm>
              <a:off x="2469377" y="1229499"/>
              <a:ext cx="3409676" cy="7160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200" b="0" i="0" strike="noStrike" dirty="0">
                  <a:effectLst/>
                  <a:latin typeface="Lato" panose="020F0502020204030203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R. Lehe et al., CPC, 2016</a:t>
              </a:r>
              <a:endParaRPr lang="en-US" sz="1200" b="0" i="0" strike="noStrike" dirty="0">
                <a:effectLst/>
                <a:latin typeface="Lato" panose="020F0502020204030203" pitchFamily="34" charset="0"/>
              </a:endParaRPr>
            </a:p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200" b="0" i="0" u="none" strike="noStrike" dirty="0">
                  <a:effectLst/>
                  <a:latin typeface="Lato" panose="020F0502020204030203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R. Lehe et al., PRE, 2016</a:t>
              </a:r>
              <a:endParaRPr lang="en-US" sz="1200" b="0" i="0" u="none" strike="noStrike" dirty="0">
                <a:effectLst/>
                <a:latin typeface="Lato" panose="020F0502020204030203" pitchFamily="34" charset="0"/>
              </a:endParaRPr>
            </a:p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200" b="0" i="0" u="sng" strike="noStrike" dirty="0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M. </a:t>
              </a:r>
              <a:r>
                <a:rPr lang="en-US" sz="1200" b="0" i="0" u="sng" strike="noStrike" dirty="0" err="1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Kirchen</a:t>
              </a:r>
              <a:r>
                <a:rPr lang="en-US" sz="1200" b="0" i="0" u="sng" strike="noStrike" dirty="0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et al., </a:t>
              </a:r>
              <a:r>
                <a:rPr lang="en-US" sz="1200" b="0" i="0" u="sng" strike="noStrike" dirty="0" err="1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PoP</a:t>
              </a:r>
              <a:r>
                <a:rPr lang="en-US" sz="1200" b="0" i="0" u="sng" strike="noStrike" dirty="0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2016</a:t>
              </a:r>
              <a:endParaRPr lang="en-US" sz="18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2" name="Group 12">
            <a:extLst>
              <a:ext uri="{FF2B5EF4-FFF2-40B4-BE49-F238E27FC236}">
                <a16:creationId xmlns:a16="http://schemas.microsoft.com/office/drawing/2014/main" id="{C7D7167E-23CE-AC6F-FD34-3D72DD95F62F}"/>
              </a:ext>
            </a:extLst>
          </p:cNvPr>
          <p:cNvGrpSpPr>
            <a:grpSpLocks/>
          </p:cNvGrpSpPr>
          <p:nvPr/>
        </p:nvGrpSpPr>
        <p:grpSpPr bwMode="auto">
          <a:xfrm>
            <a:off x="6936188" y="1049214"/>
            <a:ext cx="4846511" cy="4522787"/>
            <a:chOff x="279271" y="950954"/>
            <a:chExt cx="4846303" cy="463518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7A272C-81AA-AB50-FADC-384D3F8F8A29}"/>
                </a:ext>
              </a:extLst>
            </p:cNvPr>
            <p:cNvSpPr/>
            <p:nvPr/>
          </p:nvSpPr>
          <p:spPr>
            <a:xfrm>
              <a:off x="310892" y="950955"/>
              <a:ext cx="4260667" cy="463517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DE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54F0680-7484-5A0A-94BD-FA44D110C0DA}"/>
                </a:ext>
              </a:extLst>
            </p:cNvPr>
            <p:cNvSpPr/>
            <p:nvPr/>
          </p:nvSpPr>
          <p:spPr>
            <a:xfrm>
              <a:off x="279271" y="5073488"/>
              <a:ext cx="3285984" cy="4301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  <a:cs typeface="Courier New" panose="02070309020205020404" pitchFamily="49" charset="0"/>
                </a:rPr>
                <a:t>https://ecp-warpx.github.io</a:t>
              </a:r>
              <a:endParaRPr lang="en-GB" sz="11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cs typeface="Courier New" panose="02070309020205020404" pitchFamily="49" charset="0"/>
                <a:hlinkClick r:id="rId12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Vay</a:t>
              </a:r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, J-L., </a:t>
              </a:r>
              <a:r>
                <a:rPr lang="en-GB" sz="11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et al., </a:t>
              </a:r>
              <a:r>
                <a:rPr lang="en-GB" sz="11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Nucl</a:t>
              </a:r>
              <a:r>
                <a:rPr lang="en-GB" sz="11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. </a:t>
              </a:r>
              <a:r>
                <a:rPr lang="en-GB" sz="11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Instrum</a:t>
              </a:r>
              <a:r>
                <a:rPr lang="en-GB" sz="11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. Meth. A </a:t>
              </a:r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909 (2018)</a:t>
              </a:r>
            </a:p>
          </p:txBody>
        </p:sp>
        <p:pic>
          <p:nvPicPr>
            <p:cNvPr id="45" name="Picture 15">
              <a:extLst>
                <a:ext uri="{FF2B5EF4-FFF2-40B4-BE49-F238E27FC236}">
                  <a16:creationId xmlns:a16="http://schemas.microsoft.com/office/drawing/2014/main" id="{A744E469-4DE3-DF02-68A8-2365CABC2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2382" y="4967785"/>
              <a:ext cx="1933326" cy="32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6">
              <a:extLst>
                <a:ext uri="{FF2B5EF4-FFF2-40B4-BE49-F238E27FC236}">
                  <a16:creationId xmlns:a16="http://schemas.microsoft.com/office/drawing/2014/main" id="{D972E060-28FD-BED9-3A78-692D809B3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2637" y="1486997"/>
              <a:ext cx="956789" cy="50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 17">
              <a:extLst>
                <a:ext uri="{FF2B5EF4-FFF2-40B4-BE49-F238E27FC236}">
                  <a16:creationId xmlns:a16="http://schemas.microsoft.com/office/drawing/2014/main" id="{BF7B3603-717E-082A-1024-A69494D33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38" y="950954"/>
              <a:ext cx="4292042" cy="599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dirty="0" err="1">
                  <a:latin typeface="Avenir Book" panose="02000503020000020003" pitchFamily="2" charset="0"/>
                </a:rPr>
                <a:t>WarpX</a:t>
              </a:r>
              <a:r>
                <a:rPr lang="en-US" altLang="en-US" sz="1600" b="1" dirty="0">
                  <a:latin typeface="Avenir Book" panose="02000503020000020003" pitchFamily="2" charset="0"/>
                </a:rPr>
                <a:t>: open-source particle-in-cell code with advanced algorithms at </a:t>
              </a:r>
              <a:r>
                <a:rPr lang="en-US" altLang="en-US" sz="1600" b="1" dirty="0" err="1">
                  <a:latin typeface="Avenir Book" panose="02000503020000020003" pitchFamily="2" charset="0"/>
                </a:rPr>
                <a:t>Exascale</a:t>
              </a:r>
              <a:endParaRPr lang="en-US" altLang="en-US" sz="1600" b="1" dirty="0">
                <a:latin typeface="Avenir Book" panose="02000503020000020003" pitchFamily="2" charset="0"/>
              </a:endParaRPr>
            </a:p>
          </p:txBody>
        </p: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id="{44AB86AF-22EC-B21C-0DEA-153A5DA16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892" y="3366686"/>
              <a:ext cx="4814682" cy="160007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Advanced algorithms for plasma acceleration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Performance-portability 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Built on </a:t>
              </a:r>
              <a:r>
                <a:rPr lang="en-US" altLang="en-DE" sz="1400" dirty="0" err="1">
                  <a:latin typeface="Avenir Book" panose="02000503020000020003" pitchFamily="2" charset="0"/>
                </a:rPr>
                <a:t>AMReX</a:t>
              </a:r>
              <a:r>
                <a:rPr lang="en-US" altLang="en-DE" sz="1400" dirty="0">
                  <a:latin typeface="Avenir Book" panose="02000503020000020003" pitchFamily="2" charset="0"/>
                </a:rPr>
                <a:t> (LBNL, ECP co-design center)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u="sng" dirty="0">
                  <a:latin typeface="Avenir Book" panose="02000503020000020003" pitchFamily="2" charset="0"/>
                </a:rPr>
                <a:t>Users/contributors welcome</a:t>
              </a:r>
              <a:r>
                <a:rPr lang="en-US" altLang="en-DE" sz="1400" dirty="0">
                  <a:latin typeface="Avenir Book" panose="02000503020000020003" pitchFamily="2" charset="0"/>
                </a:rPr>
                <a:t>!</a:t>
              </a:r>
            </a:p>
            <a:p>
              <a:pPr marL="0" indent="0" eaLnBrk="1" hangingPunct="1"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        </a:t>
              </a:r>
              <a:r>
                <a:rPr lang="en-US" altLang="en-DE" sz="1200" dirty="0">
                  <a:latin typeface="Avenir Book" panose="02000503020000020003" pitchFamily="2" charset="0"/>
                </a:rPr>
                <a:t>&gt;30  contributors from LBNL, LLNL, CEA, DESY, SLAC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2021: 10 multi-GeV stages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Goal 2023: </a:t>
              </a:r>
              <a:r>
                <a:rPr lang="en-US" altLang="en-DE" sz="1400" u="sng" dirty="0" err="1">
                  <a:latin typeface="Avenir Book" panose="02000503020000020003" pitchFamily="2" charset="0"/>
                </a:rPr>
                <a:t>TeV</a:t>
              </a:r>
              <a:r>
                <a:rPr lang="en-US" altLang="en-DE" sz="1400" u="sng" dirty="0">
                  <a:latin typeface="Avenir Book" panose="02000503020000020003" pitchFamily="2" charset="0"/>
                </a:rPr>
                <a:t> multi-stage collider</a:t>
              </a:r>
            </a:p>
          </p:txBody>
        </p:sp>
        <p:sp>
          <p:nvSpPr>
            <p:cNvPr id="49" name="Text Placeholder 4">
              <a:extLst>
                <a:ext uri="{FF2B5EF4-FFF2-40B4-BE49-F238E27FC236}">
                  <a16:creationId xmlns:a16="http://schemas.microsoft.com/office/drawing/2014/main" id="{BF3E6ED8-E895-E391-FF16-DC54914BC098}"/>
                </a:ext>
              </a:extLst>
            </p:cNvPr>
            <p:cNvSpPr txBox="1">
              <a:spLocks/>
            </p:cNvSpPr>
            <p:nvPr/>
          </p:nvSpPr>
          <p:spPr>
            <a:xfrm>
              <a:off x="291843" y="1541457"/>
              <a:ext cx="2835153" cy="37779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PI: Jean-Luc </a:t>
              </a:r>
              <a:r>
                <a:rPr lang="en-US" sz="1400" i="1" dirty="0" err="1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Vay</a:t>
              </a: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 (LBNL)</a:t>
              </a:r>
            </a:p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DoE </a:t>
              </a:r>
              <a:r>
                <a:rPr lang="en-US" sz="1400" i="1" dirty="0" err="1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Exascale</a:t>
              </a: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 Computing Project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D105DDE-4F11-D77F-A8A0-CA209EAE4041}"/>
                </a:ext>
              </a:extLst>
            </p:cNvPr>
            <p:cNvSpPr/>
            <p:nvPr/>
          </p:nvSpPr>
          <p:spPr>
            <a:xfrm>
              <a:off x="301368" y="2127198"/>
              <a:ext cx="4270192" cy="12706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51" name="Picture 26">
              <a:extLst>
                <a:ext uri="{FF2B5EF4-FFF2-40B4-BE49-F238E27FC236}">
                  <a16:creationId xmlns:a16="http://schemas.microsoft.com/office/drawing/2014/main" id="{64E92A62-7FCE-7C0F-6619-ED024FA7B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285" y="2177989"/>
              <a:ext cx="2061970" cy="117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28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"/>
    </mc:Choice>
    <mc:Fallback xmlns="">
      <p:transition spd="slow" advTm="51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55445" y="18288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>
                <a:latin typeface="Calibri"/>
                <a:cs typeface="Times New Roman" pitchFamily="18" charset="0"/>
                <a:sym typeface="Symbol" pitchFamily="18" charset="2"/>
              </a:rPr>
              <a:t>Use as a multi-GeV electron source</a:t>
            </a: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E759399-5BDE-45B2-A60B-CC52009914E4}"/>
              </a:ext>
            </a:extLst>
          </p:cNvPr>
          <p:cNvSpPr txBox="1"/>
          <p:nvPr/>
        </p:nvSpPr>
        <p:spPr>
          <a:xfrm>
            <a:off x="952882" y="4407340"/>
            <a:ext cx="4027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Multi-GeV, </a:t>
            </a:r>
            <a:r>
              <a:rPr lang="en-US" dirty="0" err="1"/>
              <a:t>nC</a:t>
            </a:r>
            <a:r>
              <a:rPr lang="en-US" dirty="0"/>
              <a:t> beams used as driver for muon generation and positron generation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capable of producing up to ~1000 multi-GeV beams/day at .1 Hz rep rate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0E7B54-26E6-24B3-4FA8-3EB92B1B1878}"/>
              </a:ext>
            </a:extLst>
          </p:cNvPr>
          <p:cNvGrpSpPr/>
          <p:nvPr/>
        </p:nvGrpSpPr>
        <p:grpSpPr>
          <a:xfrm>
            <a:off x="795720" y="1236912"/>
            <a:ext cx="11389953" cy="2880359"/>
            <a:chOff x="795720" y="1565535"/>
            <a:chExt cx="11389953" cy="288035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97FDAF2-6350-49D7-889B-6DC6A6DE0F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38" y="1565535"/>
              <a:ext cx="10919716" cy="2880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05754F-D7AF-434E-A773-AAF379CC568C}"/>
                </a:ext>
              </a:extLst>
            </p:cNvPr>
            <p:cNvSpPr txBox="1"/>
            <p:nvPr/>
          </p:nvSpPr>
          <p:spPr>
            <a:xfrm rot="230549">
              <a:off x="795720" y="2269345"/>
              <a:ext cx="1992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Self-waveguiding LWFA drive beam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3EFBF2-5A67-4CBC-B762-2B7A56EE4A6C}"/>
                </a:ext>
              </a:extLst>
            </p:cNvPr>
            <p:cNvSpPr txBox="1"/>
            <p:nvPr/>
          </p:nvSpPr>
          <p:spPr>
            <a:xfrm rot="253195">
              <a:off x="2814786" y="1996994"/>
              <a:ext cx="2591074" cy="338554"/>
            </a:xfrm>
            <a:prstGeom prst="rect">
              <a:avLst/>
            </a:prstGeom>
            <a:noFill/>
            <a:scene3d>
              <a:camera prst="orthographicFront">
                <a:rot lat="0" lon="0" rev="12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Channel-forming pulse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D5E5DB-834C-473F-83E4-85E3C35FEA46}"/>
                </a:ext>
              </a:extLst>
            </p:cNvPr>
            <p:cNvSpPr txBox="1"/>
            <p:nvPr/>
          </p:nvSpPr>
          <p:spPr>
            <a:xfrm rot="240270">
              <a:off x="6877301" y="2880280"/>
              <a:ext cx="1566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Electron spectrometer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E700F5-41DC-41F1-BB7D-349DA8A1255E}"/>
                </a:ext>
              </a:extLst>
            </p:cNvPr>
            <p:cNvSpPr txBox="1"/>
            <p:nvPr/>
          </p:nvSpPr>
          <p:spPr>
            <a:xfrm rot="155420">
              <a:off x="9594600" y="1850041"/>
              <a:ext cx="2591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Muon Detector Array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D053B9-2B4F-D24C-E6CF-8BA37B5FF365}"/>
                </a:ext>
              </a:extLst>
            </p:cNvPr>
            <p:cNvSpPr txBox="1"/>
            <p:nvPr/>
          </p:nvSpPr>
          <p:spPr>
            <a:xfrm rot="253195">
              <a:off x="2558572" y="3199233"/>
              <a:ext cx="1580138" cy="584775"/>
            </a:xfrm>
            <a:prstGeom prst="rect">
              <a:avLst/>
            </a:prstGeom>
            <a:noFill/>
            <a:scene3d>
              <a:camera prst="orthographicFront">
                <a:rot lat="0" lon="0" rev="12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Super-sonic gen. VI gas jet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562BD-7A02-1B19-B16E-E08E71F178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6021" r="8819" b="2950"/>
          <a:stretch/>
        </p:blipFill>
        <p:spPr>
          <a:xfrm>
            <a:off x="5683698" y="3429000"/>
            <a:ext cx="6191355" cy="3347234"/>
          </a:xfrm>
          <a:prstGeom prst="rect">
            <a:avLst/>
          </a:prstGeom>
        </p:spPr>
      </p:pic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8BD2F96-FFCA-33AB-A629-92503709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9F09F-CD91-ADF5-834D-911EABB50003}"/>
              </a:ext>
            </a:extLst>
          </p:cNvPr>
          <p:cNvSpPr txBox="1"/>
          <p:nvPr/>
        </p:nvSpPr>
        <p:spPr>
          <a:xfrm>
            <a:off x="849038" y="3563273"/>
            <a:ext cx="4834660" cy="5539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CSU High Energy Physics team: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Kaixin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Zhu, David Warner, Nikola Durand, Jay Jablonski, and John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Harton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just"/>
            <a:r>
              <a:rPr lang="en-US" sz="1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ELI-BL team: 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Anna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Cimmino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Roberto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Versaci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653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55445" y="18288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>
                <a:latin typeface="Calibri"/>
                <a:cs typeface="Times New Roman" pitchFamily="18" charset="0"/>
                <a:sym typeface="Symbol" pitchFamily="18" charset="2"/>
              </a:rPr>
              <a:t>Measurements of positrons and muons</a:t>
            </a: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A76CEE9-8722-4DF8-99DE-B1779307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361" y="2678285"/>
            <a:ext cx="1371600" cy="28223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776878-D82E-4AEF-BD6B-84FDAD919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316" y="2678189"/>
            <a:ext cx="1371600" cy="28225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A484D4-3C4C-4030-A91C-BBFE2F65C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845" y="2674676"/>
            <a:ext cx="1371600" cy="28295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FA64523-93CA-4DC3-9C6E-8C3B26CDC53F}"/>
              </a:ext>
            </a:extLst>
          </p:cNvPr>
          <p:cNvSpPr txBox="1"/>
          <p:nvPr/>
        </p:nvSpPr>
        <p:spPr>
          <a:xfrm rot="5400000">
            <a:off x="10037651" y="4620654"/>
            <a:ext cx="106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Electrons</a:t>
            </a:r>
          </a:p>
        </p:txBody>
      </p:sp>
      <p:sp>
        <p:nvSpPr>
          <p:cNvPr id="28" name="Right Arrow 11">
            <a:extLst>
              <a:ext uri="{FF2B5EF4-FFF2-40B4-BE49-F238E27FC236}">
                <a16:creationId xmlns:a16="http://schemas.microsoft.com/office/drawing/2014/main" id="{027D1F1C-48E4-4039-B784-48B94606F7D2}"/>
              </a:ext>
            </a:extLst>
          </p:cNvPr>
          <p:cNvSpPr/>
          <p:nvPr/>
        </p:nvSpPr>
        <p:spPr bwMode="auto">
          <a:xfrm>
            <a:off x="6683361" y="5697547"/>
            <a:ext cx="4116084" cy="339804"/>
          </a:xfrm>
          <a:prstGeom prst="rightArrow">
            <a:avLst>
              <a:gd name="adj1" fmla="val 68108"/>
              <a:gd name="adj2" fmla="val 50000"/>
            </a:avLst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</a:rPr>
              <a:t>Increasing converter target thickness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5488B7-2FCA-45F4-9B81-DF814568F074}"/>
              </a:ext>
            </a:extLst>
          </p:cNvPr>
          <p:cNvSpPr txBox="1"/>
          <p:nvPr/>
        </p:nvSpPr>
        <p:spPr>
          <a:xfrm rot="5400000">
            <a:off x="10010528" y="3034958"/>
            <a:ext cx="107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Positrons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C033AD-1F17-4B04-962B-483B1C55900B}"/>
              </a:ext>
            </a:extLst>
          </p:cNvPr>
          <p:cNvSpPr txBox="1"/>
          <p:nvPr/>
        </p:nvSpPr>
        <p:spPr>
          <a:xfrm>
            <a:off x="6669758" y="4917185"/>
            <a:ext cx="69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e- energy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B456D3-1B24-4EB2-8FC3-B27D49667CFF}"/>
              </a:ext>
            </a:extLst>
          </p:cNvPr>
          <p:cNvSpPr txBox="1"/>
          <p:nvPr/>
        </p:nvSpPr>
        <p:spPr>
          <a:xfrm>
            <a:off x="6642594" y="2683323"/>
            <a:ext cx="735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e+ energy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E294FD-CC91-4503-99A9-83E08333DB8E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7010377" y="3206543"/>
            <a:ext cx="0" cy="549179"/>
          </a:xfrm>
          <a:prstGeom prst="straightConnector1">
            <a:avLst/>
          </a:prstGeom>
          <a:ln w="28575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7E7FB5-741A-4087-AFD6-C44B8DC4F0EF}"/>
              </a:ext>
            </a:extLst>
          </p:cNvPr>
          <p:cNvCxnSpPr>
            <a:cxnSpLocks/>
          </p:cNvCxnSpPr>
          <p:nvPr/>
        </p:nvCxnSpPr>
        <p:spPr>
          <a:xfrm flipV="1">
            <a:off x="7010377" y="4368545"/>
            <a:ext cx="0" cy="54864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5B969EA-5C25-46A9-963C-CA7BAF54BB15}"/>
              </a:ext>
            </a:extLst>
          </p:cNvPr>
          <p:cNvSpPr txBox="1"/>
          <p:nvPr/>
        </p:nvSpPr>
        <p:spPr>
          <a:xfrm>
            <a:off x="6895865" y="2140901"/>
            <a:ext cx="369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Raw Data of Positrons and Electrons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13272-A511-4598-9D9B-3B654E249864}"/>
              </a:ext>
            </a:extLst>
          </p:cNvPr>
          <p:cNvSpPr txBox="1"/>
          <p:nvPr/>
        </p:nvSpPr>
        <p:spPr>
          <a:xfrm>
            <a:off x="7038728" y="2446885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2 mm 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F19801-4AB8-4FD3-B67D-834744F974EF}"/>
              </a:ext>
            </a:extLst>
          </p:cNvPr>
          <p:cNvSpPr txBox="1"/>
          <p:nvPr/>
        </p:nvSpPr>
        <p:spPr>
          <a:xfrm>
            <a:off x="8435402" y="2426558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4 mm 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0AB404-7BFB-40A9-BF3F-B33E30B0C320}"/>
              </a:ext>
            </a:extLst>
          </p:cNvPr>
          <p:cNvSpPr txBox="1"/>
          <p:nvPr/>
        </p:nvSpPr>
        <p:spPr>
          <a:xfrm>
            <a:off x="9807002" y="2426557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6 mm 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B10A18-A905-4A56-8337-3C3529AAE48C}"/>
              </a:ext>
            </a:extLst>
          </p:cNvPr>
          <p:cNvSpPr txBox="1"/>
          <p:nvPr/>
        </p:nvSpPr>
        <p:spPr>
          <a:xfrm>
            <a:off x="7974205" y="5458996"/>
            <a:ext cx="1534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Normalized color scales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F6CF99-CE91-4217-8AB3-7BD4FBC4437B}"/>
              </a:ext>
            </a:extLst>
          </p:cNvPr>
          <p:cNvSpPr txBox="1"/>
          <p:nvPr/>
        </p:nvSpPr>
        <p:spPr>
          <a:xfrm>
            <a:off x="10751586" y="5326591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~50 MeV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2A2D2F-643F-41E5-8B14-1968739B36A3}"/>
              </a:ext>
            </a:extLst>
          </p:cNvPr>
          <p:cNvSpPr txBox="1"/>
          <p:nvPr/>
        </p:nvSpPr>
        <p:spPr>
          <a:xfrm>
            <a:off x="10731495" y="4213125"/>
            <a:ext cx="720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~500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AAE93-8586-4180-AB86-8B55B259CE22}"/>
              </a:ext>
            </a:extLst>
          </p:cNvPr>
          <p:cNvSpPr txBox="1"/>
          <p:nvPr/>
        </p:nvSpPr>
        <p:spPr>
          <a:xfrm>
            <a:off x="2329978" y="1219200"/>
            <a:ext cx="72902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Positron/electron pairs and muons produced by interaction of GeV electrons with high-Z material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DB45F1BE-1D58-63AD-BDA3-0A4AB614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21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02FECB-410D-9E44-85F9-D92D77C0D28F}"/>
              </a:ext>
            </a:extLst>
          </p:cNvPr>
          <p:cNvSpPr txBox="1"/>
          <p:nvPr/>
        </p:nvSpPr>
        <p:spPr>
          <a:xfrm>
            <a:off x="1671426" y="6222757"/>
            <a:ext cx="9105666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CSU High Energy Physics team: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Kaixin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Zhu, David Warner, Nikola Durand, Jay Jablonski, and John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Harton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just"/>
            <a:r>
              <a:rPr lang="en-US" sz="1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ELI-BL team: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Anna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Cimmino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Roberto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Versaci</a:t>
            </a:r>
            <a:endParaRPr lang="en-US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99D2E3-9168-5A0E-4BFD-41B764AF09E0}"/>
              </a:ext>
            </a:extLst>
          </p:cNvPr>
          <p:cNvGrpSpPr/>
          <p:nvPr/>
        </p:nvGrpSpPr>
        <p:grpSpPr>
          <a:xfrm>
            <a:off x="1342144" y="2140901"/>
            <a:ext cx="4236505" cy="3874957"/>
            <a:chOff x="446538" y="2104250"/>
            <a:chExt cx="3385765" cy="30968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3FBEAE-5069-4EED-A3AB-AA2F3A28D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903"/>
            <a:stretch/>
          </p:blipFill>
          <p:spPr>
            <a:xfrm>
              <a:off x="446538" y="2332543"/>
              <a:ext cx="3385765" cy="26055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532DB4-FE34-81D2-5E19-776514BE305C}"/>
                </a:ext>
              </a:extLst>
            </p:cNvPr>
            <p:cNvSpPr txBox="1"/>
            <p:nvPr/>
          </p:nvSpPr>
          <p:spPr>
            <a:xfrm>
              <a:off x="1375067" y="3111606"/>
              <a:ext cx="1949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Fit = 2.16 ± 0.45 </a:t>
              </a:r>
              <a:r>
                <a:rPr lang="en-US" b="1" dirty="0" err="1">
                  <a:solidFill>
                    <a:srgbClr val="FF0000"/>
                  </a:solidFill>
                </a:rPr>
                <a:t>μs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FFEFBD-C885-F928-C199-708E84802CA9}"/>
                </a:ext>
              </a:extLst>
            </p:cNvPr>
            <p:cNvSpPr txBox="1"/>
            <p:nvPr/>
          </p:nvSpPr>
          <p:spPr>
            <a:xfrm>
              <a:off x="1707705" y="4893293"/>
              <a:ext cx="8659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Time (</a:t>
              </a:r>
              <a:r>
                <a:rPr lang="en-US" sz="1400" dirty="0" err="1"/>
                <a:t>μs</a:t>
              </a:r>
              <a:r>
                <a:rPr lang="en-US" sz="1400" dirty="0"/>
                <a:t>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BFE1467-D3CD-7C59-C1EA-0F5B712A06E8}"/>
                </a:ext>
              </a:extLst>
            </p:cNvPr>
            <p:cNvSpPr txBox="1"/>
            <p:nvPr/>
          </p:nvSpPr>
          <p:spPr>
            <a:xfrm>
              <a:off x="709696" y="2104250"/>
              <a:ext cx="2981993" cy="295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1 day of CSU muon candidate signals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859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"/>
    </mc:Choice>
    <mc:Fallback>
      <p:transition spd="slow" advTm="8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Demonstration of lab-generated muon imaging 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22</a:t>
            </a:fld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017E8CD-1C8E-CCAD-AC1A-8C227F2A9CE8}"/>
              </a:ext>
            </a:extLst>
          </p:cNvPr>
          <p:cNvGrpSpPr/>
          <p:nvPr/>
        </p:nvGrpSpPr>
        <p:grpSpPr>
          <a:xfrm>
            <a:off x="409301" y="1402771"/>
            <a:ext cx="11649120" cy="4944832"/>
            <a:chOff x="418188" y="1371430"/>
            <a:chExt cx="11649120" cy="49448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B7887E4-EA95-E7EA-5624-4CB7EB0914F3}"/>
                </a:ext>
              </a:extLst>
            </p:cNvPr>
            <p:cNvGrpSpPr/>
            <p:nvPr/>
          </p:nvGrpSpPr>
          <p:grpSpPr>
            <a:xfrm>
              <a:off x="7993789" y="1371430"/>
              <a:ext cx="4073519" cy="4940664"/>
              <a:chOff x="7993789" y="1371430"/>
              <a:chExt cx="4073519" cy="494066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E5E97CB-154D-1B3F-5474-446803311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944" b="7342"/>
              <a:stretch/>
            </p:blipFill>
            <p:spPr>
              <a:xfrm>
                <a:off x="8197244" y="1863420"/>
                <a:ext cx="2971189" cy="428811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6997F64-515B-97DE-F262-A25590A66621}"/>
                  </a:ext>
                </a:extLst>
              </p:cNvPr>
              <p:cNvSpPr/>
              <p:nvPr/>
            </p:nvSpPr>
            <p:spPr bwMode="auto">
              <a:xfrm>
                <a:off x="9206917" y="4675506"/>
                <a:ext cx="812800" cy="948576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  <a:prstDash val="sysDot"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9DDD712-2772-A972-2F9C-C44A953B9DAD}"/>
                  </a:ext>
                </a:extLst>
              </p:cNvPr>
              <p:cNvSpPr/>
              <p:nvPr/>
            </p:nvSpPr>
            <p:spPr bwMode="auto">
              <a:xfrm>
                <a:off x="10119846" y="4675506"/>
                <a:ext cx="812800" cy="948576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  <a:prstDash val="sysDot"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F79CBA7-C241-A225-4046-C65DE8F3546F}"/>
                  </a:ext>
                </a:extLst>
              </p:cNvPr>
              <p:cNvSpPr txBox="1"/>
              <p:nvPr/>
            </p:nvSpPr>
            <p:spPr>
              <a:xfrm>
                <a:off x="8248067" y="1698346"/>
                <a:ext cx="9588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All Particles (no object)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E90515-DE61-9E4E-61F5-27FB2A53FD08}"/>
                  </a:ext>
                </a:extLst>
              </p:cNvPr>
              <p:cNvSpPr txBox="1"/>
              <p:nvPr/>
            </p:nvSpPr>
            <p:spPr>
              <a:xfrm>
                <a:off x="9028455" y="1593366"/>
                <a:ext cx="1183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Object obscuring two detectors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18CE221-C985-278C-C49C-FAD0463BAB44}"/>
                  </a:ext>
                </a:extLst>
              </p:cNvPr>
              <p:cNvSpPr txBox="1"/>
              <p:nvPr/>
            </p:nvSpPr>
            <p:spPr>
              <a:xfrm>
                <a:off x="10517617" y="1891528"/>
                <a:ext cx="11002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Ratio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8B20E93-9CFC-339F-3C51-3CA669028299}"/>
                  </a:ext>
                </a:extLst>
              </p:cNvPr>
              <p:cNvSpPr txBox="1"/>
              <p:nvPr/>
            </p:nvSpPr>
            <p:spPr>
              <a:xfrm>
                <a:off x="9735361" y="3820610"/>
                <a:ext cx="660706" cy="27699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Object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9B7D99E-92F8-ED4C-5D7F-711E971152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66150" y="4122645"/>
                <a:ext cx="399564" cy="514514"/>
              </a:xfrm>
              <a:prstGeom prst="straightConnector1">
                <a:avLst/>
              </a:prstGeom>
              <a:ln w="28575" cmpd="sng">
                <a:solidFill>
                  <a:schemeClr val="accent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EF85F05-C661-5660-0EAB-96E5604030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9846" y="4122645"/>
                <a:ext cx="426615" cy="527825"/>
              </a:xfrm>
              <a:prstGeom prst="straightConnector1">
                <a:avLst/>
              </a:prstGeom>
              <a:ln w="28575" cmpd="sng">
                <a:solidFill>
                  <a:schemeClr val="accent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81D7E1E-96D5-7F70-A52C-8E6EB1DEC314}"/>
                  </a:ext>
                </a:extLst>
              </p:cNvPr>
              <p:cNvSpPr/>
              <p:nvPr/>
            </p:nvSpPr>
            <p:spPr bwMode="auto">
              <a:xfrm>
                <a:off x="7993789" y="1376514"/>
                <a:ext cx="4073519" cy="49355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9C0BB5-4E08-21DC-AE30-00DD409890CE}"/>
                  </a:ext>
                </a:extLst>
              </p:cNvPr>
              <p:cNvSpPr txBox="1"/>
              <p:nvPr/>
            </p:nvSpPr>
            <p:spPr>
              <a:xfrm>
                <a:off x="7993790" y="1371430"/>
                <a:ext cx="40735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Single shot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“imaging” demonstration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0849AFE-1A6A-3B37-8B00-3AADA5BFD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70594" t="9682" r="10640" b="8795"/>
              <a:stretch/>
            </p:blipFill>
            <p:spPr>
              <a:xfrm rot="5400000">
                <a:off x="9666655" y="3813066"/>
                <a:ext cx="3890962" cy="641568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10A0835-271F-3109-5B4C-C089D138626F}"/>
                </a:ext>
              </a:extLst>
            </p:cNvPr>
            <p:cNvGrpSpPr/>
            <p:nvPr/>
          </p:nvGrpSpPr>
          <p:grpSpPr>
            <a:xfrm>
              <a:off x="418188" y="1376514"/>
              <a:ext cx="7530297" cy="4939748"/>
              <a:chOff x="418188" y="1376514"/>
              <a:chExt cx="7530297" cy="493974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24591B9-BBC8-3571-0EB5-FDADF7313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4331" r="17132" b="13719"/>
              <a:stretch/>
            </p:blipFill>
            <p:spPr>
              <a:xfrm>
                <a:off x="418188" y="1376514"/>
                <a:ext cx="4232997" cy="273828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658A42A-F53F-8D5C-0653-D1ABCBFFB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862" b="90533" l="6270" r="93514">
                            <a14:foregroundMark x1="32757" y1="10454" x2="18486" y2="6312"/>
                            <a14:foregroundMark x1="18486" y1="6312" x2="11459" y2="12426"/>
                            <a14:foregroundMark x1="11459" y1="12426" x2="6595" y2="22485"/>
                            <a14:foregroundMark x1="6595" y1="22485" x2="6486" y2="48915"/>
                            <a14:foregroundMark x1="6486" y1="48915" x2="10270" y2="58185"/>
                            <a14:foregroundMark x1="80324" y1="84221" x2="76973" y2="86391"/>
                            <a14:foregroundMark x1="86162" y1="45562" x2="91027" y2="54832"/>
                            <a14:foregroundMark x1="91027" y1="54832" x2="94270" y2="66272"/>
                            <a14:foregroundMark x1="94270" y1="66272" x2="93514" y2="79684"/>
                            <a14:foregroundMark x1="93514" y1="79684" x2="89081" y2="85799"/>
                            <a14:foregroundMark x1="81189" y1="90138" x2="75568" y2="90533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959388" y="2998590"/>
                <a:ext cx="1131327" cy="619683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4617A00-DEA6-7878-07EC-7C6EB03DB1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972169">
                <a:off x="3435975" y="1774186"/>
                <a:ext cx="173079" cy="182880"/>
              </a:xfrm>
              <a:prstGeom prst="ellipse">
                <a:avLst/>
              </a:prstGeom>
              <a:gradFill>
                <a:gsLst>
                  <a:gs pos="0">
                    <a:srgbClr val="FF40FF">
                      <a:alpha val="86771"/>
                    </a:srgbClr>
                  </a:gs>
                  <a:gs pos="50000">
                    <a:srgbClr val="FF40FF">
                      <a:alpha val="87416"/>
                    </a:srgbClr>
                  </a:gs>
                  <a:gs pos="100000">
                    <a:srgbClr val="FF40FF">
                      <a:alpha val="86472"/>
                    </a:srgbClr>
                  </a:gs>
                </a:gsLst>
                <a:lin ang="16200000" scaled="1"/>
              </a:gradFill>
              <a:ln w="0">
                <a:noFill/>
                <a:headEnd/>
                <a:tailEnd/>
              </a:ln>
              <a:scene3d>
                <a:camera prst="isometricLeftDown">
                  <a:rot lat="7200000" lon="2400000" rev="0"/>
                </a:camera>
                <a:lightRig rig="balanced" dir="t"/>
              </a:scene3d>
              <a:sp3d prstMaterial="flat">
                <a:bevelT w="114300" h="1905000" prst="angle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784B516-B2CD-BD25-6CEB-3242156C1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4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62" b="90533" l="6270" r="93514">
                            <a14:foregroundMark x1="32757" y1="10454" x2="18486" y2="6312"/>
                            <a14:foregroundMark x1="18486" y1="6312" x2="11459" y2="12426"/>
                            <a14:foregroundMark x1="11459" y1="12426" x2="6595" y2="22485"/>
                            <a14:foregroundMark x1="6595" y1="22485" x2="6486" y2="48915"/>
                            <a14:foregroundMark x1="6486" y1="48915" x2="10270" y2="58185"/>
                            <a14:foregroundMark x1="80324" y1="84221" x2="76973" y2="86391"/>
                            <a14:foregroundMark x1="86162" y1="45562" x2="91027" y2="54832"/>
                            <a14:foregroundMark x1="91027" y1="54832" x2="94270" y2="66272"/>
                            <a14:foregroundMark x1="94270" y1="66272" x2="93514" y2="79684"/>
                            <a14:foregroundMark x1="93514" y1="79684" x2="89081" y2="85799"/>
                            <a14:foregroundMark x1="81189" y1="90138" x2="75568" y2="90533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959388" y="3005571"/>
                <a:ext cx="1131327" cy="61968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C824-1DBD-A364-A922-72D0F4142676}"/>
                  </a:ext>
                </a:extLst>
              </p:cNvPr>
              <p:cNvSpPr txBox="1"/>
              <p:nvPr/>
            </p:nvSpPr>
            <p:spPr>
              <a:xfrm>
                <a:off x="3076636" y="2547166"/>
                <a:ext cx="1095172" cy="307777"/>
              </a:xfrm>
              <a:prstGeom prst="rect">
                <a:avLst/>
              </a:prstGeom>
              <a:solidFill>
                <a:schemeClr val="bg1">
                  <a:alpha val="7912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DF3CE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Muon Beam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9C2A4CE-68D1-71EF-9A7A-392539876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810" b="99321" l="37975" r="62152">
                            <a14:foregroundMark x1="57722" y1="13801" x2="55949" y2="2715"/>
                            <a14:foregroundMark x1="55949" y1="2715" x2="50000" y2="7692"/>
                            <a14:foregroundMark x1="50000" y1="7692" x2="48608" y2="13122"/>
                            <a14:foregroundMark x1="49114" y1="4072" x2="49114" y2="2036"/>
                            <a14:foregroundMark x1="53671" y1="89593" x2="52911" y2="96380"/>
                            <a14:foregroundMark x1="57342" y1="99095" x2="59367" y2="99321"/>
                          </a14:backgroundRemoval>
                        </a14:imgEffect>
                      </a14:imgLayer>
                    </a14:imgProps>
                  </a:ext>
                </a:extLst>
              </a:blip>
              <a:srcRect l="35048" r="34737"/>
              <a:stretch/>
            </p:blipFill>
            <p:spPr>
              <a:xfrm rot="319569" flipH="1">
                <a:off x="5577999" y="1744858"/>
                <a:ext cx="2370486" cy="438937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12D50B8-4A49-D1C7-766B-A889EC72D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62" b="90533" l="6270" r="93514">
                            <a14:foregroundMark x1="32757" y1="10454" x2="18486" y2="6312"/>
                            <a14:foregroundMark x1="18486" y1="6312" x2="11459" y2="12426"/>
                            <a14:foregroundMark x1="11459" y1="12426" x2="6595" y2="22485"/>
                            <a14:foregroundMark x1="6595" y1="22485" x2="6486" y2="48915"/>
                            <a14:foregroundMark x1="6486" y1="48915" x2="10270" y2="58185"/>
                            <a14:foregroundMark x1="80324" y1="84221" x2="76973" y2="86391"/>
                            <a14:foregroundMark x1="86162" y1="45562" x2="91027" y2="54832"/>
                            <a14:foregroundMark x1="91027" y1="54832" x2="94270" y2="66272"/>
                            <a14:foregroundMark x1="94270" y1="66272" x2="93514" y2="79684"/>
                            <a14:foregroundMark x1="93514" y1="79684" x2="89081" y2="85799"/>
                            <a14:foregroundMark x1="81189" y1="90138" x2="75568" y2="905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088163" y="4178398"/>
                <a:ext cx="3903008" cy="21378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9E0C2B9-E6DB-EC10-F0DD-E4668DCAA1D5}"/>
                  </a:ext>
                </a:extLst>
              </p:cNvPr>
              <p:cNvSpPr/>
              <p:nvPr/>
            </p:nvSpPr>
            <p:spPr bwMode="auto">
              <a:xfrm>
                <a:off x="1953579" y="3005571"/>
                <a:ext cx="1233392" cy="62666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B12FFBB-7FCE-A860-E535-59AC2EC48B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8163" y="3253740"/>
                <a:ext cx="852370" cy="92465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4E3F392-AF17-63E6-1216-3C3E5E91F6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6971" y="3315412"/>
                <a:ext cx="1804200" cy="86298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9D53259-64E0-F2F4-F024-A5BDD19055D0}"/>
                  </a:ext>
                </a:extLst>
              </p:cNvPr>
              <p:cNvSpPr/>
              <p:nvPr/>
            </p:nvSpPr>
            <p:spPr bwMode="auto">
              <a:xfrm>
                <a:off x="5546824" y="1406439"/>
                <a:ext cx="2239195" cy="482834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A009628-B3DA-74E1-EB33-B00BD75967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6854" y="1403125"/>
                <a:ext cx="1871642" cy="308511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26ADEF3-AB9A-8050-C41F-9A17AF150A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6854" y="5296664"/>
                <a:ext cx="1889969" cy="938117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2B449BD-9ABB-EB45-E065-73B2AB41A276}"/>
                  </a:ext>
                </a:extLst>
              </p:cNvPr>
              <p:cNvSpPr/>
              <p:nvPr/>
            </p:nvSpPr>
            <p:spPr bwMode="auto">
              <a:xfrm>
                <a:off x="3350306" y="4488239"/>
                <a:ext cx="306548" cy="80842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6833C1-5349-FB9E-F539-08321605F717}"/>
                  </a:ext>
                </a:extLst>
              </p:cNvPr>
              <p:cNvSpPr txBox="1"/>
              <p:nvPr/>
            </p:nvSpPr>
            <p:spPr>
              <a:xfrm>
                <a:off x="5546825" y="1403125"/>
                <a:ext cx="22391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Scintillator/</a:t>
                </a:r>
                <a:r>
                  <a:rPr kumimoji="0" lang="en-US" sz="12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SiPM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Detector Array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137827-04B9-0DFC-3256-8B6F632768CB}"/>
                  </a:ext>
                </a:extLst>
              </p:cNvPr>
              <p:cNvSpPr txBox="1"/>
              <p:nvPr/>
            </p:nvSpPr>
            <p:spPr>
              <a:xfrm>
                <a:off x="7106219" y="3589777"/>
                <a:ext cx="741259" cy="46166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Lead “object”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B429A83-DE0D-B0A3-4567-C743CF9D33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94394" y="4043378"/>
                <a:ext cx="151941" cy="362289"/>
              </a:xfrm>
              <a:prstGeom prst="straightConnector1">
                <a:avLst/>
              </a:prstGeom>
              <a:ln w="28575" cmpd="sng">
                <a:solidFill>
                  <a:schemeClr val="accent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id="{48EF5144-6A0C-1D60-4693-3C60F5BDBFEB}"/>
                  </a:ext>
                </a:extLst>
              </p:cNvPr>
              <p:cNvSpPr/>
              <p:nvPr/>
            </p:nvSpPr>
            <p:spPr bwMode="auto">
              <a:xfrm flipH="1">
                <a:off x="6099841" y="4301836"/>
                <a:ext cx="1271976" cy="1336963"/>
              </a:xfrm>
              <a:prstGeom prst="cube">
                <a:avLst>
                  <a:gd name="adj" fmla="val 20619"/>
                </a:avLst>
              </a:prstGeom>
              <a:solidFill>
                <a:srgbClr val="7F7F7F">
                  <a:alpha val="70980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8880105-ACCC-5758-6DB9-FBC364C550BD}"/>
                  </a:ext>
                </a:extLst>
              </p:cNvPr>
              <p:cNvSpPr txBox="1"/>
              <p:nvPr/>
            </p:nvSpPr>
            <p:spPr>
              <a:xfrm>
                <a:off x="2700065" y="2168475"/>
                <a:ext cx="1220591" cy="276999"/>
              </a:xfrm>
              <a:prstGeom prst="rect">
                <a:avLst/>
              </a:prstGeom>
              <a:solidFill>
                <a:srgbClr val="FF7C8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laser accelerator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9282E2A-92D0-C291-27A2-129432389D20}"/>
              </a:ext>
            </a:extLst>
          </p:cNvPr>
          <p:cNvSpPr txBox="1"/>
          <p:nvPr/>
        </p:nvSpPr>
        <p:spPr>
          <a:xfrm>
            <a:off x="11344" y="6342982"/>
            <a:ext cx="1196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Detection and analysis team: </a:t>
            </a:r>
            <a:r>
              <a:rPr lang="en-US" sz="1800" dirty="0"/>
              <a:t>K. Zhu, 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D. Warner, N. Durand, J. Jablonski, J.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Harton</a:t>
            </a:r>
            <a:r>
              <a:rPr lang="en-US" b="0" i="0" dirty="0">
                <a:solidFill>
                  <a:srgbClr val="222222"/>
                </a:solidFill>
                <a:effectLst/>
              </a:rPr>
              <a:t>, J. Williams, B. Reagan, </a:t>
            </a:r>
            <a:r>
              <a:rPr lang="it-IT" sz="1800" b="0" i="0" dirty="0">
                <a:solidFill>
                  <a:srgbClr val="222222"/>
                </a:solidFill>
                <a:effectLst/>
              </a:rPr>
              <a:t>A. Cimmino, R. Versaci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Ongoing use as a muon source (2025)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23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262E28-187E-2B3F-3E3B-DEB104B5F941}"/>
              </a:ext>
            </a:extLst>
          </p:cNvPr>
          <p:cNvSpPr txBox="1"/>
          <p:nvPr/>
        </p:nvSpPr>
        <p:spPr>
          <a:xfrm>
            <a:off x="1157578" y="3529095"/>
            <a:ext cx="99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 m jet + Bessel beam  in situ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9A4B7-960A-3E05-CAD2-8ADE10256C13}"/>
              </a:ext>
            </a:extLst>
          </p:cNvPr>
          <p:cNvSpPr txBox="1"/>
          <p:nvPr/>
        </p:nvSpPr>
        <p:spPr>
          <a:xfrm>
            <a:off x="3425116" y="3660884"/>
            <a:ext cx="185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Photo credit: </a:t>
            </a:r>
            <a:r>
              <a:rPr lang="en-US" b="1" dirty="0" err="1">
                <a:solidFill>
                  <a:schemeClr val="bg1"/>
                </a:solidFill>
              </a:rPr>
              <a:t>Jirka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Sisma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71973-A829-2E00-DA59-BC39C96C2474}"/>
              </a:ext>
            </a:extLst>
          </p:cNvPr>
          <p:cNvSpPr txBox="1"/>
          <p:nvPr/>
        </p:nvSpPr>
        <p:spPr>
          <a:xfrm>
            <a:off x="7579297" y="2302304"/>
            <a:ext cx="21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 plasma fluorescence above 1 meter jet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421CC1-ACEF-A0E2-E662-8F5B3F120CE7}"/>
              </a:ext>
            </a:extLst>
          </p:cNvPr>
          <p:cNvSpPr txBox="1"/>
          <p:nvPr/>
        </p:nvSpPr>
        <p:spPr>
          <a:xfrm>
            <a:off x="6217920" y="3989328"/>
            <a:ext cx="185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 m log axicon used to make the plasma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D4A984-E01D-FABC-4754-876C8FEDC70B}"/>
              </a:ext>
            </a:extLst>
          </p:cNvPr>
          <p:cNvSpPr txBox="1"/>
          <p:nvPr/>
        </p:nvSpPr>
        <p:spPr>
          <a:xfrm>
            <a:off x="9826696" y="4036055"/>
            <a:ext cx="1968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Localized injection section (N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C7949D-A1CB-4197-9AC2-BD51E846E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11" y="3482574"/>
            <a:ext cx="3089094" cy="2322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A44FC2-0576-4200-868E-3A61581CB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841" y="3460924"/>
            <a:ext cx="1533739" cy="33056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4C46F7-90B1-4A7C-92D2-257CD42D4DD5}"/>
              </a:ext>
            </a:extLst>
          </p:cNvPr>
          <p:cNvSpPr txBox="1"/>
          <p:nvPr/>
        </p:nvSpPr>
        <p:spPr>
          <a:xfrm>
            <a:off x="380639" y="5926667"/>
            <a:ext cx="2582980" cy="64633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Pixelated detector arrays for muon radiography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44FE3-EA89-4E80-8229-5092E48669C7}"/>
              </a:ext>
            </a:extLst>
          </p:cNvPr>
          <p:cNvSpPr txBox="1"/>
          <p:nvPr/>
        </p:nvSpPr>
        <p:spPr>
          <a:xfrm>
            <a:off x="285617" y="1509561"/>
            <a:ext cx="4425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High-charge, multi-GeV beams provide a </a:t>
            </a:r>
            <a:r>
              <a:rPr lang="en-US" i="1" dirty="0"/>
              <a:t>university-based</a:t>
            </a:r>
            <a:r>
              <a:rPr lang="en-US" dirty="0"/>
              <a:t> muon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Feb. 2025 campaign provided beams for multiple teams to field new muon hardware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C3AED70-BBFD-43B4-B3BC-0EAAE2696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851" y="992495"/>
            <a:ext cx="2651643" cy="33056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770FE2-9BA8-405A-A3C8-42B9D7D57876}"/>
              </a:ext>
            </a:extLst>
          </p:cNvPr>
          <p:cNvSpPr txBox="1"/>
          <p:nvPr/>
        </p:nvSpPr>
        <p:spPr>
          <a:xfrm>
            <a:off x="8424763" y="3216129"/>
            <a:ext cx="2114446" cy="646331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Drift tubes for muon tomography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816C70-2DA1-47C0-BF8C-A05DED916533}"/>
              </a:ext>
            </a:extLst>
          </p:cNvPr>
          <p:cNvSpPr txBox="1"/>
          <p:nvPr/>
        </p:nvSpPr>
        <p:spPr>
          <a:xfrm>
            <a:off x="8424763" y="2704879"/>
            <a:ext cx="2114446" cy="36933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CsI</a:t>
            </a:r>
            <a:r>
              <a:rPr lang="en-US" dirty="0"/>
              <a:t> muon detector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BB7749-1BFF-4521-B3E2-5549E7EB3A3D}"/>
              </a:ext>
            </a:extLst>
          </p:cNvPr>
          <p:cNvSpPr txBox="1"/>
          <p:nvPr/>
        </p:nvSpPr>
        <p:spPr>
          <a:xfrm>
            <a:off x="7691094" y="1953991"/>
            <a:ext cx="3522814" cy="646331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3</a:t>
            </a:r>
            <a:r>
              <a:rPr lang="en-US" dirty="0"/>
              <a:t>He detector for neutrons from muon-driven fission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9045F1-2CE4-47A9-833E-A12B3231B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200" y="2917833"/>
            <a:ext cx="2448267" cy="5715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809B47-5960-41AE-BCD5-6C05F15C30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883" y="977235"/>
            <a:ext cx="1803237" cy="9546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A0B99F-3FA3-44EB-994C-7E7F660607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8516" y="3994379"/>
            <a:ext cx="2300972" cy="27721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6B5897-34F6-4321-A6F1-49FA3141E6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3744" y="4528349"/>
            <a:ext cx="1200318" cy="70494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D75AD9D-CCCA-49AC-A019-D60BE2E94EC4}"/>
              </a:ext>
            </a:extLst>
          </p:cNvPr>
          <p:cNvSpPr txBox="1"/>
          <p:nvPr/>
        </p:nvSpPr>
        <p:spPr>
          <a:xfrm>
            <a:off x="6431671" y="5396580"/>
            <a:ext cx="2411282" cy="92333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PMT and microchannel plates with different scintillators</a:t>
            </a:r>
          </a:p>
        </p:txBody>
      </p:sp>
    </p:spTree>
    <p:extLst>
      <p:ext uri="{BB962C8B-B14F-4D97-AF65-F5344CB8AC3E}">
        <p14:creationId xmlns:p14="http://schemas.microsoft.com/office/powerpoint/2010/main" val="10096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Outline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8835" y="1086110"/>
            <a:ext cx="963432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</a:rPr>
              <a:t>Brief introduction to laser wakefield acceleration (LWFA) and self waveguiding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Arial" charset="0"/>
                <a:sym typeface="Symbol"/>
              </a:rPr>
              <a:t>	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for benchmarking optical field ionized hydrodynamic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i="1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of pulse propagation in meter-scale low density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</a:rPr>
              <a:t>Recent 10 GeV experimental results from ALEPH at Colorado State University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Use of multi-GeV electron source for secondary particle/radiation generation 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  <a:latin typeface="Arial" charset="0"/>
                <a:sym typeface="Symbol"/>
              </a:rPr>
              <a:t>Development for future experiments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Improved coupling with funnels 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6534" y="1487943"/>
                <a:ext cx="4524206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44" indent="-285744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rial" charset="0"/>
                  </a:rPr>
                  <a:t>Log-axicons employed in recent campaigns generate funnel-mouthed waveguides</a:t>
                </a:r>
              </a:p>
              <a:p>
                <a:pPr marL="285744" indent="-285744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prstClr val="black"/>
                    </a:solidFill>
                    <a:latin typeface="Arial" charset="0"/>
                    <a:sym typeface="Symbol"/>
                  </a:rPr>
                  <a:t>Allowed generation of electron beams even when mis-aligned by ~60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𝜇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endParaRPr lang="en-US" sz="2200" dirty="0">
                  <a:solidFill>
                    <a:prstClr val="black"/>
                  </a:solidFill>
                  <a:latin typeface="Arial" charset="0"/>
                  <a:sym typeface="Symbol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34" y="1487943"/>
                <a:ext cx="4524206" cy="2123658"/>
              </a:xfrm>
              <a:prstGeom prst="rect">
                <a:avLst/>
              </a:prstGeom>
              <a:blipFill>
                <a:blip r:embed="rId5"/>
                <a:stretch>
                  <a:fillRect l="-1681" t="-1786" r="-1120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25</a:t>
            </a:fld>
            <a:endParaRPr lang="en-US" dirty="0"/>
          </a:p>
        </p:txBody>
      </p:sp>
      <p:pic>
        <p:nvPicPr>
          <p:cNvPr id="5" name="Picture 4" descr="A diagram of a cross with colored circles&#10;&#10;Description automatically generated">
            <a:extLst>
              <a:ext uri="{FF2B5EF4-FFF2-40B4-BE49-F238E27FC236}">
                <a16:creationId xmlns:a16="http://schemas.microsoft.com/office/drawing/2014/main" id="{E35212E7-B606-D8A4-9F9C-DD363530E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r="18896"/>
          <a:stretch/>
        </p:blipFill>
        <p:spPr>
          <a:xfrm>
            <a:off x="5097154" y="1373328"/>
            <a:ext cx="7094846" cy="5153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031D4-A401-65CA-0DA6-DD091FBF4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8" t="4717" r="4548"/>
          <a:stretch/>
        </p:blipFill>
        <p:spPr bwMode="auto">
          <a:xfrm>
            <a:off x="0" y="3581085"/>
            <a:ext cx="5401340" cy="2730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47E4E7-E8DD-01E7-81C7-2DEB1848059F}"/>
              </a:ext>
            </a:extLst>
          </p:cNvPr>
          <p:cNvSpPr txBox="1"/>
          <p:nvPr/>
        </p:nvSpPr>
        <p:spPr>
          <a:xfrm>
            <a:off x="1403088" y="4878777"/>
            <a:ext cx="33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Phase shift from funnel-mouthed plasma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A7144-B367-FFEF-4590-9F6D05E8782C}"/>
              </a:ext>
            </a:extLst>
          </p:cNvPr>
          <p:cNvSpPr txBox="1"/>
          <p:nvPr/>
        </p:nvSpPr>
        <p:spPr>
          <a:xfrm>
            <a:off x="91440" y="6397228"/>
            <a:ext cx="465798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N. Tripathi </a:t>
            </a:r>
            <a:r>
              <a:rPr lang="en-US" i="1" dirty="0"/>
              <a:t>et al.</a:t>
            </a:r>
            <a:r>
              <a:rPr lang="en-US" dirty="0"/>
              <a:t>, available on </a:t>
            </a:r>
            <a:r>
              <a:rPr lang="en-US" b="0" i="0" u="none" strike="noStrike" dirty="0">
                <a:solidFill>
                  <a:srgbClr val="222222"/>
                </a:solidFill>
                <a:effectLst/>
              </a:rPr>
              <a:t>arXiv:2503.01786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Longitudinal control of &gt;1 m plasmas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7EEC95-0A40-4D21-B6B5-595364CDB188}"/>
              </a:ext>
            </a:extLst>
          </p:cNvPr>
          <p:cNvSpPr txBox="1"/>
          <p:nvPr/>
        </p:nvSpPr>
        <p:spPr>
          <a:xfrm>
            <a:off x="1014868" y="5049745"/>
            <a:ext cx="10672678" cy="1215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Generation VII Maryland gas jet: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Modular gas jet with controllable axial density and dopant locations</a:t>
            </a:r>
          </a:p>
          <a:p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Extendable to any length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E36D33-5664-C44F-186E-A2DA3ED7DF53}"/>
              </a:ext>
            </a:extLst>
          </p:cNvPr>
          <p:cNvGrpSpPr/>
          <p:nvPr/>
        </p:nvGrpSpPr>
        <p:grpSpPr>
          <a:xfrm>
            <a:off x="6290333" y="1153924"/>
            <a:ext cx="4733336" cy="3558504"/>
            <a:chOff x="5129599" y="2011140"/>
            <a:chExt cx="5078661" cy="3722370"/>
          </a:xfrm>
        </p:grpSpPr>
        <p:pic>
          <p:nvPicPr>
            <p:cNvPr id="7" name="Picture 6" descr="A machine with a red line&#10;&#10;Description automatically generated">
              <a:extLst>
                <a:ext uri="{FF2B5EF4-FFF2-40B4-BE49-F238E27FC236}">
                  <a16:creationId xmlns:a16="http://schemas.microsoft.com/office/drawing/2014/main" id="{919E3EDD-7492-891E-1125-7AB7E2D5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100" y="2011140"/>
              <a:ext cx="4963160" cy="37223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74DDEB-7F30-0213-60DD-0EC1E81A39DA}"/>
                </a:ext>
              </a:extLst>
            </p:cNvPr>
            <p:cNvSpPr txBox="1"/>
            <p:nvPr/>
          </p:nvSpPr>
          <p:spPr>
            <a:xfrm>
              <a:off x="5140206" y="2024325"/>
              <a:ext cx="3061414" cy="61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H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</a:t>
              </a:r>
              <a:r>
                <a:rPr lang="en-US" sz="1600" b="1" dirty="0">
                  <a:solidFill>
                    <a:schemeClr val="bg1"/>
                  </a:solidFill>
                </a:rPr>
                <a:t> plasma fluorescence above 1 meter jet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876441-9F74-2D85-4A12-3194EDF889EE}"/>
                </a:ext>
              </a:extLst>
            </p:cNvPr>
            <p:cNvSpPr txBox="1"/>
            <p:nvPr/>
          </p:nvSpPr>
          <p:spPr>
            <a:xfrm>
              <a:off x="5129599" y="4797819"/>
              <a:ext cx="1594707" cy="86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1 m log axicon used to make the plasma</a:t>
              </a:r>
            </a:p>
          </p:txBody>
        </p:sp>
        <p:sp>
          <p:nvSpPr>
            <p:cNvPr id="11" name="Arrow: Left 21">
              <a:extLst>
                <a:ext uri="{FF2B5EF4-FFF2-40B4-BE49-F238E27FC236}">
                  <a16:creationId xmlns:a16="http://schemas.microsoft.com/office/drawing/2014/main" id="{66D335ED-DF27-E693-48D3-8759AE73C2CF}"/>
                </a:ext>
              </a:extLst>
            </p:cNvPr>
            <p:cNvSpPr/>
            <p:nvPr/>
          </p:nvSpPr>
          <p:spPr>
            <a:xfrm rot="1073843">
              <a:off x="7465575" y="4164372"/>
              <a:ext cx="1130878" cy="127243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ED2BA-0660-541A-AABE-64F409D4A8AD}"/>
                </a:ext>
              </a:extLst>
            </p:cNvPr>
            <p:cNvSpPr txBox="1"/>
            <p:nvPr/>
          </p:nvSpPr>
          <p:spPr>
            <a:xfrm>
              <a:off x="8448397" y="4101973"/>
              <a:ext cx="1442816" cy="86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Localized injection section (N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</a:t>
              </a:r>
              <a:r>
                <a:rPr lang="en-US" sz="1600" b="1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13" name="Picture 8" descr="Logos | The University of Maryland Brand">
              <a:extLst>
                <a:ext uri="{FF2B5EF4-FFF2-40B4-BE49-F238E27FC236}">
                  <a16:creationId xmlns:a16="http://schemas.microsoft.com/office/drawing/2014/main" id="{CD884D37-CFE6-E91D-2ECB-B09C4C6AB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285" y="5225007"/>
              <a:ext cx="1594706" cy="479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B13F7A-4E46-E947-167C-28D1D8DD781D}"/>
              </a:ext>
            </a:extLst>
          </p:cNvPr>
          <p:cNvGrpSpPr/>
          <p:nvPr/>
        </p:nvGrpSpPr>
        <p:grpSpPr>
          <a:xfrm>
            <a:off x="1184845" y="1045413"/>
            <a:ext cx="5007724" cy="3788131"/>
            <a:chOff x="6585214" y="1735521"/>
            <a:chExt cx="5059213" cy="3827080"/>
          </a:xfrm>
        </p:grpSpPr>
        <p:pic>
          <p:nvPicPr>
            <p:cNvPr id="5" name="Picture 4" descr="A close-up of a machine&#10;&#10;Description automatically generated">
              <a:extLst>
                <a:ext uri="{FF2B5EF4-FFF2-40B4-BE49-F238E27FC236}">
                  <a16:creationId xmlns:a16="http://schemas.microsoft.com/office/drawing/2014/main" id="{95C9E63E-A10C-DBF3-B7F2-E79514473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198" t="12910" r="23502" b="14068"/>
            <a:stretch/>
          </p:blipFill>
          <p:spPr>
            <a:xfrm>
              <a:off x="6585214" y="1735521"/>
              <a:ext cx="5059213" cy="3827080"/>
            </a:xfrm>
            <a:prstGeom prst="rect">
              <a:avLst/>
            </a:prstGeom>
          </p:spPr>
        </p:pic>
        <p:pic>
          <p:nvPicPr>
            <p:cNvPr id="14" name="Picture 8" descr="Logos | The University of Maryland Brand">
              <a:extLst>
                <a:ext uri="{FF2B5EF4-FFF2-40B4-BE49-F238E27FC236}">
                  <a16:creationId xmlns:a16="http://schemas.microsoft.com/office/drawing/2014/main" id="{D426422C-D18B-7BFF-ED28-A11DB14A5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668" y="1925951"/>
              <a:ext cx="1594706" cy="479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E6B176F-7480-86CB-9983-F1A7E034593B}"/>
              </a:ext>
            </a:extLst>
          </p:cNvPr>
          <p:cNvSpPr txBox="1"/>
          <p:nvPr/>
        </p:nvSpPr>
        <p:spPr>
          <a:xfrm>
            <a:off x="0" y="6443394"/>
            <a:ext cx="472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B. Miao </a:t>
            </a:r>
            <a:r>
              <a:rPr lang="en-US" i="1" dirty="0"/>
              <a:t>et al.</a:t>
            </a:r>
            <a:r>
              <a:rPr lang="en-US" dirty="0"/>
              <a:t>, Rev. Sci. </a:t>
            </a:r>
            <a:r>
              <a:rPr lang="en-US" dirty="0" err="1"/>
              <a:t>Instrum</a:t>
            </a:r>
            <a:r>
              <a:rPr lang="en-US" dirty="0"/>
              <a:t>., </a:t>
            </a:r>
            <a:r>
              <a:rPr lang="en-US" i="1" dirty="0"/>
              <a:t>in press </a:t>
            </a:r>
            <a:r>
              <a:rPr lang="en-US" dirty="0"/>
              <a:t>(2025)</a:t>
            </a:r>
          </a:p>
          <a:p>
            <a:endParaRPr lang="en-US" dirty="0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4F76EC2-77F0-2D32-1798-D82104CAC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Longitudinal control of &gt;1 m plasmas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6B176F-7480-86CB-9983-F1A7E034593B}"/>
              </a:ext>
            </a:extLst>
          </p:cNvPr>
          <p:cNvSpPr txBox="1"/>
          <p:nvPr/>
        </p:nvSpPr>
        <p:spPr>
          <a:xfrm>
            <a:off x="0" y="6443394"/>
            <a:ext cx="521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E. Rockafellow </a:t>
            </a:r>
            <a:r>
              <a:rPr lang="en-US" sz="1800" i="1" dirty="0"/>
              <a:t>et al., </a:t>
            </a:r>
            <a:r>
              <a:rPr lang="en-US" sz="1800" dirty="0"/>
              <a:t>Phys. Plasmas, </a:t>
            </a:r>
            <a:r>
              <a:rPr lang="en-US" sz="1800" i="1" dirty="0"/>
              <a:t>in press</a:t>
            </a:r>
            <a:r>
              <a:rPr lang="en-US" sz="1800" dirty="0"/>
              <a:t> (2025)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7A0DDE-2B9C-53C3-8F24-7F2BDAB927E1}"/>
              </a:ext>
            </a:extLst>
          </p:cNvPr>
          <p:cNvGrpSpPr/>
          <p:nvPr/>
        </p:nvGrpSpPr>
        <p:grpSpPr>
          <a:xfrm>
            <a:off x="1645920" y="1805138"/>
            <a:ext cx="9321800" cy="4723445"/>
            <a:chOff x="1366180" y="2501530"/>
            <a:chExt cx="5864468" cy="297158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F351BD-5D7F-5F4E-67B4-2A0021C08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0048" y="2628508"/>
              <a:ext cx="990600" cy="27051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936587B-F7E5-BF49-B9BE-3DD83D9F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6" r="18409" b="68305"/>
            <a:stretch/>
          </p:blipFill>
          <p:spPr bwMode="auto">
            <a:xfrm>
              <a:off x="1366180" y="2501530"/>
              <a:ext cx="4974077" cy="14613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CA6934-FE94-8A10-7C18-9C20A749F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22" t="60811" r="17804" b="7494"/>
            <a:stretch/>
          </p:blipFill>
          <p:spPr bwMode="auto">
            <a:xfrm>
              <a:off x="1416284" y="4011721"/>
              <a:ext cx="4974077" cy="14613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F13E91-5462-9926-3E70-642558877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9416" y="4134372"/>
              <a:ext cx="317500" cy="3429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C9F9A91-6338-EA87-CD82-253D87CD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2924" y="4134372"/>
              <a:ext cx="266700" cy="2921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E95374-140C-3660-52B5-0278DB54D886}"/>
                </a:ext>
              </a:extLst>
            </p:cNvPr>
            <p:cNvSpPr txBox="1"/>
            <p:nvPr/>
          </p:nvSpPr>
          <p:spPr>
            <a:xfrm>
              <a:off x="1618644" y="4096493"/>
              <a:ext cx="532944" cy="25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(b)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12B52C-B465-914B-1C42-F2EEB46FB8D4}"/>
                </a:ext>
              </a:extLst>
            </p:cNvPr>
            <p:cNvSpPr txBox="1"/>
            <p:nvPr/>
          </p:nvSpPr>
          <p:spPr>
            <a:xfrm>
              <a:off x="3614188" y="4073528"/>
              <a:ext cx="399990" cy="25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(b’)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D7EEC95-0A40-4D21-B6B5-595364CDB188}"/>
              </a:ext>
            </a:extLst>
          </p:cNvPr>
          <p:cNvSpPr txBox="1"/>
          <p:nvPr/>
        </p:nvSpPr>
        <p:spPr>
          <a:xfrm>
            <a:off x="1725561" y="1202541"/>
            <a:ext cx="872280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Preliminary FBPIC simulations show stair-case style up-ramps can increase energy by 30%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E63D653D-E954-7D12-37EB-0C777430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Summary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9460" y="1448457"/>
            <a:ext cx="66585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Benchmarked OFI plasma waveguides with measurements and simulations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Identified 3-stage model describing meter-scale LWFA in OFI channels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Experimentally demonstrated the first examples of controlled ionization injection in OFI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i="1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sym typeface="Symbol"/>
              </a:rPr>
              <a:t>Achieved 10 GeV electron energies and &gt;30% electron-to-laser conversion efficiency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sym typeface="Symbol"/>
              </a:rPr>
              <a:t>Used LWFA for several secondary particle generation experiments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Developed hardware that allows accelerators of any length or density profile, and improves coupling and stability of LWFA</a:t>
            </a:r>
            <a:endParaRPr lang="en-US" dirty="0">
              <a:solidFill>
                <a:prstClr val="black"/>
              </a:solidFill>
              <a:latin typeface="Arial" charset="0"/>
              <a:sym typeface="Symbol"/>
            </a:endParaRP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E60382D9-8C48-7D7E-84EF-F4BC66F7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28</a:t>
            </a:fld>
            <a:endParaRPr lang="en-US" dirty="0"/>
          </a:p>
        </p:txBody>
      </p:sp>
      <p:pic>
        <p:nvPicPr>
          <p:cNvPr id="8" name="Picture 7" descr="A machine with a red line&#10;&#10;Description automatically generated">
            <a:extLst>
              <a:ext uri="{FF2B5EF4-FFF2-40B4-BE49-F238E27FC236}">
                <a16:creationId xmlns:a16="http://schemas.microsoft.com/office/drawing/2014/main" id="{64E5EF4F-637B-C343-DC05-D46214644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48" y="1608461"/>
            <a:ext cx="4708768" cy="3531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7BA323-A562-3F93-C18F-4AAA6B741EEF}"/>
              </a:ext>
            </a:extLst>
          </p:cNvPr>
          <p:cNvSpPr txBox="1"/>
          <p:nvPr/>
        </p:nvSpPr>
        <p:spPr>
          <a:xfrm>
            <a:off x="7684506" y="5262164"/>
            <a:ext cx="443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working towards applying these techniques in a meter-long accelerator!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651A7-6766-CD02-CB8E-8E310CE4CBF3}"/>
              </a:ext>
            </a:extLst>
          </p:cNvPr>
          <p:cNvSpPr txBox="1"/>
          <p:nvPr/>
        </p:nvSpPr>
        <p:spPr>
          <a:xfrm rot="19347946">
            <a:off x="8630525" y="3014632"/>
            <a:ext cx="92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 meter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4095EE-B78A-5D21-6A57-5C562C591E4C}"/>
              </a:ext>
            </a:extLst>
          </p:cNvPr>
          <p:cNvCxnSpPr>
            <a:cxnSpLocks/>
          </p:cNvCxnSpPr>
          <p:nvPr/>
        </p:nvCxnSpPr>
        <p:spPr>
          <a:xfrm flipH="1">
            <a:off x="8077200" y="2388242"/>
            <a:ext cx="2279880" cy="1952228"/>
          </a:xfrm>
          <a:prstGeom prst="line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0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42553" y="297909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>
                <a:latin typeface="Calibri"/>
                <a:cs typeface="Times New Roman" pitchFamily="18" charset="0"/>
                <a:sym typeface="Symbol" pitchFamily="18" charset="2"/>
              </a:rPr>
              <a:t>Thank you!</a:t>
            </a: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3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Outline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8835" y="1086110"/>
            <a:ext cx="963432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charset="0"/>
              </a:rPr>
              <a:t>Brief introduction to laser wakefield acceleration (LWFA) and self waveguiding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Arial" charset="0"/>
                <a:sym typeface="Symbol"/>
              </a:rPr>
              <a:t>	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for benchmarking optical field ionized hydrodynamic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i="1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of pulse propagation in meter-scale low density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</a:rPr>
              <a:t>Recent 10 GeV experimental results from ALEPH at Colorado State University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Use of multi-GeV electron source for secondary particle/radiation generation 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Development for future experiments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7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osc.umd.edu/img/logos/28_informalseal.jpg">
            <a:extLst>
              <a:ext uri="{FF2B5EF4-FFF2-40B4-BE49-F238E27FC236}">
                <a16:creationId xmlns:a16="http://schemas.microsoft.com/office/drawing/2014/main" id="{4A788B15-7718-BBFE-25A5-029C83B6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4128"/>
            <a:ext cx="10515600" cy="786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Simulation snapshots of pulse evolution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14008-136C-4562-8B51-141CE786AB4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1155521"/>
            <a:ext cx="8534461" cy="4709239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16B3E-A6E2-4EEB-830B-3D99847A790E}"/>
                  </a:ext>
                </a:extLst>
              </p:cNvPr>
              <p:cNvSpPr txBox="1"/>
              <p:nvPr/>
            </p:nvSpPr>
            <p:spPr>
              <a:xfrm>
                <a:off x="1463040" y="5840850"/>
                <a:ext cx="7841157" cy="604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Evolution of LWFA drive pulse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=2.0, 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μm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𝑓𝑤h𝑚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=35 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𝑓𝑠</m:t>
                    </m:r>
                  </m:oMath>
                </a14:m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 in a prepared index structure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𝑐h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≈ 20 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 and on axis plasma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=2.0×</m:t>
                    </m:r>
                    <m:sSup>
                      <m:s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sup>
                    </m:sSup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. </a:t>
                </a:r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16B3E-A6E2-4EEB-830B-3D99847A7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40" y="5840850"/>
                <a:ext cx="7841157" cy="604524"/>
              </a:xfrm>
              <a:prstGeom prst="rect">
                <a:avLst/>
              </a:prstGeom>
              <a:blipFill>
                <a:blip r:embed="rId5"/>
                <a:stretch>
                  <a:fillRect l="-485" t="-2041" r="-485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D01FFEA4-72E7-2D76-F8FF-4BFC9EF036E6}"/>
              </a:ext>
            </a:extLst>
          </p:cNvPr>
          <p:cNvSpPr/>
          <p:nvPr/>
        </p:nvSpPr>
        <p:spPr>
          <a:xfrm>
            <a:off x="5601338" y="2194560"/>
            <a:ext cx="1068403" cy="90364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01AF96-D815-C3DA-13AE-CCF73BA2ABC3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6513277" y="1463040"/>
            <a:ext cx="2780954" cy="8638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2FC526-486D-7E61-134D-4442381C0CF3}"/>
              </a:ext>
            </a:extLst>
          </p:cNvPr>
          <p:cNvSpPr txBox="1"/>
          <p:nvPr/>
        </p:nvSpPr>
        <p:spPr>
          <a:xfrm>
            <a:off x="9304197" y="1197098"/>
            <a:ext cx="2796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Group velocity walkoff of higher order modes  </a:t>
            </a:r>
            <a:r>
              <a:rPr lang="en-US" sz="2000" dirty="0"/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sz="2000" dirty="0"/>
              <a:t>) </a:t>
            </a:r>
            <a:r>
              <a:rPr lang="en-US" sz="2000" i="1" dirty="0"/>
              <a:t>leaves (0,0) and (1,0) modes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Occurs more quickly for smaller </a:t>
            </a:r>
            <a:r>
              <a:rPr lang="en-US" sz="20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="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4BDC2-40F6-2ED6-7898-9CDFAFA57614}"/>
              </a:ext>
            </a:extLst>
          </p:cNvPr>
          <p:cNvSpPr txBox="1"/>
          <p:nvPr/>
        </p:nvSpPr>
        <p:spPr>
          <a:xfrm>
            <a:off x="9392493" y="3901858"/>
            <a:ext cx="2546676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Waist size at the highest intensity is smaller than nominal ‘matched’ condition due to ponderomotive channel modification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7CC9E4-F074-C4F7-8D90-59C9A2BC4736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911D91-BF2D-4D81-A079-8033991CB480}"/>
              </a:ext>
            </a:extLst>
          </p:cNvPr>
          <p:cNvSpPr txBox="1"/>
          <p:nvPr/>
        </p:nvSpPr>
        <p:spPr>
          <a:xfrm>
            <a:off x="81194" y="6416914"/>
            <a:ext cx="567816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J. E. </a:t>
            </a:r>
            <a:r>
              <a:rPr lang="en-US" sz="2000" dirty="0" err="1"/>
              <a:t>Shrock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Phys. Rev. Lett. </a:t>
            </a:r>
            <a:r>
              <a:rPr lang="en-US" sz="2000" b="1" dirty="0"/>
              <a:t>132</a:t>
            </a:r>
            <a:r>
              <a:rPr lang="en-US" sz="2000" dirty="0"/>
              <a:t>, 045002 (2024)</a:t>
            </a:r>
          </a:p>
        </p:txBody>
      </p: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EE23052D-447F-440B-73A8-3385FA16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64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48885" y="-19315"/>
                <a:ext cx="10538069" cy="786655"/>
              </a:xfrm>
            </p:spPr>
            <p:txBody>
              <a:bodyPr vert="horz" lIns="91440" tIns="45720" rIns="91440" bIns="45720" rtlCol="0" anchor="b">
                <a:no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Stage II: Beating of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)=(0,0)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and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(1,0)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modes</a:t>
                </a:r>
                <a:endParaRPr lang="en-US" sz="36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48885" y="-19315"/>
                <a:ext cx="10538069" cy="786655"/>
              </a:xfrm>
              <a:blipFill>
                <a:blip r:embed="rId3"/>
                <a:stretch>
                  <a:fillRect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17C7F7F-802E-45FC-AE60-3D51B789E83F}"/>
              </a:ext>
            </a:extLst>
          </p:cNvPr>
          <p:cNvSpPr txBox="1"/>
          <p:nvPr/>
        </p:nvSpPr>
        <p:spPr>
          <a:xfrm>
            <a:off x="489393" y="5710758"/>
            <a:ext cx="1121321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Pulse envelope and wake plasma density for a cycle of stage II intensity modulation. Higher order modes are shown undergoing group velocity walkoff, with the remaining (0,0) and (1,0) components of the pulse doing Stage II beating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74094C-FC76-42C9-9EEB-04791FCA13C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2873" r="7532"/>
          <a:stretch/>
        </p:blipFill>
        <p:spPr bwMode="auto">
          <a:xfrm>
            <a:off x="440285" y="1291769"/>
            <a:ext cx="8519287" cy="4383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BC58B-40F6-7E15-C19E-CB4D31ED5368}"/>
              </a:ext>
            </a:extLst>
          </p:cNvPr>
          <p:cNvSpPr txBox="1"/>
          <p:nvPr/>
        </p:nvSpPr>
        <p:spPr>
          <a:xfrm>
            <a:off x="8880550" y="1595913"/>
            <a:ext cx="29733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early part of the pulse propagates in an unmodified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the early part of the pulse redshifts, it is coupled into the ponderomotively modified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couples into (0,0) and (1,0) modes, causing the steady stage II beating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7F1A3F-9C6E-1FCD-DFA4-F0CEEA0AA81D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osc.umd.edu/img/logos/28_informalseal.jpg">
            <a:extLst>
              <a:ext uri="{FF2B5EF4-FFF2-40B4-BE49-F238E27FC236}">
                <a16:creationId xmlns:a16="http://schemas.microsoft.com/office/drawing/2014/main" id="{EE9C514F-4312-1E11-FB6F-72491584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757A7695-43E4-4036-AF73-B424E56C4BB3}"/>
              </a:ext>
            </a:extLst>
          </p:cNvPr>
          <p:cNvSpPr/>
          <p:nvPr/>
        </p:nvSpPr>
        <p:spPr>
          <a:xfrm rot="5400000">
            <a:off x="9482194" y="4724559"/>
            <a:ext cx="192855" cy="184008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261C52-B7FE-44FB-B505-C1F6F131EF35}"/>
              </a:ext>
            </a:extLst>
          </p:cNvPr>
          <p:cNvCxnSpPr>
            <a:cxnSpLocks/>
          </p:cNvCxnSpPr>
          <p:nvPr/>
        </p:nvCxnSpPr>
        <p:spPr>
          <a:xfrm flipH="1" flipV="1">
            <a:off x="7845778" y="4346222"/>
            <a:ext cx="1732844" cy="1087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B059BE-A859-4BC7-A899-A09B08C19D84}"/>
              </a:ext>
            </a:extLst>
          </p:cNvPr>
          <p:cNvCxnSpPr>
            <a:cxnSpLocks/>
          </p:cNvCxnSpPr>
          <p:nvPr/>
        </p:nvCxnSpPr>
        <p:spPr>
          <a:xfrm flipH="1" flipV="1">
            <a:off x="7507112" y="4502579"/>
            <a:ext cx="2071509" cy="9005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52171C-9B49-78A4-E760-7485576B2F62}"/>
              </a:ext>
            </a:extLst>
          </p:cNvPr>
          <p:cNvSpPr txBox="1"/>
          <p:nvPr/>
        </p:nvSpPr>
        <p:spPr>
          <a:xfrm>
            <a:off x="81194" y="6416914"/>
            <a:ext cx="56781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/>
              <a:t>J. E. </a:t>
            </a:r>
            <a:r>
              <a:rPr lang="en-US" sz="2000" dirty="0" err="1"/>
              <a:t>Shrock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Phys. Rev. Lett. </a:t>
            </a:r>
            <a:r>
              <a:rPr lang="en-US" sz="2000" b="1" dirty="0"/>
              <a:t>132</a:t>
            </a:r>
            <a:r>
              <a:rPr lang="en-US" sz="2000" dirty="0"/>
              <a:t>, 045002 (2024)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159E7DA-3BC5-C822-681F-5DB21CAE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97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664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Pulse Propagation Evolution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8358E2-47F3-46A3-AC83-0D5510ECD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60" y="1825625"/>
            <a:ext cx="28991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Pulse propagation corresponding to </a:t>
            </a:r>
            <a:r>
              <a:rPr lang="en-US" sz="1800" dirty="0">
                <a:effectLst/>
                <a:ea typeface="Calibri" panose="020F0502020204030204" pitchFamily="34" charset="0"/>
              </a:rPr>
              <a:t>blue curve from Fig. 1a.</a:t>
            </a:r>
          </a:p>
          <a:p>
            <a:r>
              <a:rPr lang="en-US" sz="1800" dirty="0">
                <a:solidFill>
                  <a:srgbClr val="FF0000"/>
                </a:solidFill>
              </a:rPr>
              <a:t>Stage I: </a:t>
            </a:r>
            <a:r>
              <a:rPr lang="en-US" sz="1800" dirty="0"/>
              <a:t>dramatic transverse modulation of pulse</a:t>
            </a:r>
          </a:p>
          <a:p>
            <a:r>
              <a:rPr lang="en-US" sz="1800" dirty="0">
                <a:solidFill>
                  <a:srgbClr val="FF0000"/>
                </a:solidFill>
                <a:effectLst/>
              </a:rPr>
              <a:t>Stage II: </a:t>
            </a:r>
            <a:r>
              <a:rPr lang="en-US" sz="1800" dirty="0">
                <a:effectLst/>
              </a:rPr>
              <a:t>longitudinal modulation as modes fall behind pulse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Stage III: </a:t>
            </a:r>
            <a:r>
              <a:rPr lang="en-US" sz="1800" dirty="0"/>
              <a:t>dispersed and depleted pulse</a:t>
            </a:r>
            <a:endParaRPr lang="en-US" sz="1800" dirty="0">
              <a:effectLst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Envelope_evolution_normalized_a0_2p0_wch_20.mp4">
            <a:hlinkClick r:id="" action="ppaction://media"/>
            <a:extLst>
              <a:ext uri="{FF2B5EF4-FFF2-40B4-BE49-F238E27FC236}">
                <a16:creationId xmlns:a16="http://schemas.microsoft.com/office/drawing/2014/main" id="{5074EA2D-74B6-E021-DFD8-066D046A8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5479" y="1024392"/>
            <a:ext cx="8507942" cy="56252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2CF0FD-31FC-5978-3C97-E562808ABC96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osc.umd.edu/img/logos/28_informalseal.jpg">
            <a:extLst>
              <a:ext uri="{FF2B5EF4-FFF2-40B4-BE49-F238E27FC236}">
                <a16:creationId xmlns:a16="http://schemas.microsoft.com/office/drawing/2014/main" id="{19DA4D58-34EB-350D-5B6C-93327A21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FB8EE-C86F-11D5-1994-0586E64025EA}"/>
              </a:ext>
            </a:extLst>
          </p:cNvPr>
          <p:cNvSpPr txBox="1"/>
          <p:nvPr/>
        </p:nvSpPr>
        <p:spPr>
          <a:xfrm>
            <a:off x="81194" y="6416914"/>
            <a:ext cx="5678161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J. E. </a:t>
            </a:r>
            <a:r>
              <a:rPr lang="en-US" sz="2000" dirty="0" err="1"/>
              <a:t>Shrock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Phys. Rev. Lett. </a:t>
            </a:r>
            <a:r>
              <a:rPr lang="en-US" sz="2000" b="1" dirty="0"/>
              <a:t>132</a:t>
            </a:r>
            <a:r>
              <a:rPr lang="en-US" sz="2000" dirty="0"/>
              <a:t>, 045002 (2024)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8C5224F-C686-A691-5801-F44044B6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3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750" y="250393"/>
            <a:ext cx="10520764" cy="55054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Ionization injection from stage II beating </a:t>
            </a:r>
            <a:r>
              <a:rPr lang="en-US" sz="2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(FBPIC sims)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7BC58B-40F6-7E15-C19E-CB4D31ED5368}"/>
              </a:ext>
            </a:extLst>
          </p:cNvPr>
          <p:cNvSpPr txBox="1"/>
          <p:nvPr/>
        </p:nvSpPr>
        <p:spPr>
          <a:xfrm>
            <a:off x="8880550" y="1595913"/>
            <a:ext cx="297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7F1A3F-9C6E-1FCD-DFA4-F0CEEA0AA81D}"/>
              </a:ext>
            </a:extLst>
          </p:cNvPr>
          <p:cNvCxnSpPr/>
          <p:nvPr/>
        </p:nvCxnSpPr>
        <p:spPr>
          <a:xfrm flipV="1">
            <a:off x="1656073" y="956595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osc.umd.edu/img/logos/28_informalseal.jpg">
            <a:extLst>
              <a:ext uri="{FF2B5EF4-FFF2-40B4-BE49-F238E27FC236}">
                <a16:creationId xmlns:a16="http://schemas.microsoft.com/office/drawing/2014/main" id="{EE9C514F-4312-1E11-FB6F-72491584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C28E21-F2E0-4631-940D-5DAFA2F06AB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77" y="1338829"/>
            <a:ext cx="7342286" cy="463773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B28184-932F-41AA-9113-E5987A224C9E}"/>
                  </a:ext>
                </a:extLst>
              </p:cNvPr>
              <p:cNvSpPr txBox="1"/>
              <p:nvPr/>
            </p:nvSpPr>
            <p:spPr>
              <a:xfrm>
                <a:off x="9833267" y="2260786"/>
                <a:ext cx="2211497" cy="2554545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Stage II</a:t>
                </a:r>
                <a:r>
                  <a:rPr lang="en-US" sz="2000" dirty="0">
                    <a:solidFill>
                      <a:srgbClr val="0070C0"/>
                    </a:solidFill>
                  </a:rPr>
                  <a:t>:  </a:t>
                </a:r>
                <a:r>
                  <a:rPr lang="en-US" sz="2000" dirty="0"/>
                  <a:t>most of charge injected by back-and-forth oscillations of peak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in the pulse </a:t>
                </a:r>
                <a:r>
                  <a:rPr lang="en-US" sz="2000" dirty="0">
                    <a:solidFill>
                      <a:srgbClr val="002060"/>
                    </a:solidFill>
                  </a:rPr>
                  <a:t>frame and relative deceleration of the pulse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B28184-932F-41AA-9113-E5987A224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67" y="2260786"/>
                <a:ext cx="2211497" cy="2554545"/>
              </a:xfrm>
              <a:prstGeom prst="rect">
                <a:avLst/>
              </a:prstGeom>
              <a:blipFill>
                <a:blip r:embed="rId5"/>
                <a:stretch>
                  <a:fillRect l="-1685" t="-488" r="-2247" b="-2439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61C30704-08BD-4B8E-84B5-7F90DD12A147}"/>
              </a:ext>
            </a:extLst>
          </p:cNvPr>
          <p:cNvSpPr/>
          <p:nvPr/>
        </p:nvSpPr>
        <p:spPr>
          <a:xfrm>
            <a:off x="3159756" y="1463040"/>
            <a:ext cx="1666246" cy="28365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B349A5-2A15-481F-B77E-3294956211B6}"/>
              </a:ext>
            </a:extLst>
          </p:cNvPr>
          <p:cNvCxnSpPr>
            <a:cxnSpLocks/>
          </p:cNvCxnSpPr>
          <p:nvPr/>
        </p:nvCxnSpPr>
        <p:spPr>
          <a:xfrm>
            <a:off x="2562387" y="2242244"/>
            <a:ext cx="1334391" cy="0"/>
          </a:xfrm>
          <a:prstGeom prst="lin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FA1ADA5-CA82-4A65-A822-0A9EE7595F95}"/>
              </a:ext>
            </a:extLst>
          </p:cNvPr>
          <p:cNvSpPr/>
          <p:nvPr/>
        </p:nvSpPr>
        <p:spPr>
          <a:xfrm>
            <a:off x="5060405" y="1463040"/>
            <a:ext cx="3392931" cy="28365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314563-0512-4F43-A9D5-5A5A1D02DAA1}"/>
              </a:ext>
            </a:extLst>
          </p:cNvPr>
          <p:cNvCxnSpPr>
            <a:cxnSpLocks/>
          </p:cNvCxnSpPr>
          <p:nvPr/>
        </p:nvCxnSpPr>
        <p:spPr>
          <a:xfrm flipV="1">
            <a:off x="7928386" y="2791827"/>
            <a:ext cx="1931826" cy="107049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83F574-4B02-49C1-A5D4-2272C73E5C88}"/>
              </a:ext>
            </a:extLst>
          </p:cNvPr>
          <p:cNvCxnSpPr>
            <a:cxnSpLocks/>
          </p:cNvCxnSpPr>
          <p:nvPr/>
        </p:nvCxnSpPr>
        <p:spPr>
          <a:xfrm>
            <a:off x="2312374" y="4342558"/>
            <a:ext cx="492819" cy="2449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88DBAE-078A-4E82-ADC8-B957CADB1E30}"/>
              </a:ext>
            </a:extLst>
          </p:cNvPr>
          <p:cNvSpPr txBox="1"/>
          <p:nvPr/>
        </p:nvSpPr>
        <p:spPr>
          <a:xfrm>
            <a:off x="244564" y="3691947"/>
            <a:ext cx="2058373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Snapshots show the points of origin of freed electrons that are trapped and accelerated</a:t>
            </a:r>
          </a:p>
        </p:txBody>
      </p:sp>
      <p:sp>
        <p:nvSpPr>
          <p:cNvPr id="32" name="Flowchart: Or 31">
            <a:extLst>
              <a:ext uri="{FF2B5EF4-FFF2-40B4-BE49-F238E27FC236}">
                <a16:creationId xmlns:a16="http://schemas.microsoft.com/office/drawing/2014/main" id="{F0530ED7-A9AD-4205-A54C-3322640DE642}"/>
              </a:ext>
            </a:extLst>
          </p:cNvPr>
          <p:cNvSpPr/>
          <p:nvPr/>
        </p:nvSpPr>
        <p:spPr>
          <a:xfrm>
            <a:off x="5323754" y="3217226"/>
            <a:ext cx="160520" cy="157364"/>
          </a:xfrm>
          <a:prstGeom prst="flowChar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Or 35">
            <a:extLst>
              <a:ext uri="{FF2B5EF4-FFF2-40B4-BE49-F238E27FC236}">
                <a16:creationId xmlns:a16="http://schemas.microsoft.com/office/drawing/2014/main" id="{58379600-7CE7-4489-A7C4-ABF778283492}"/>
              </a:ext>
            </a:extLst>
          </p:cNvPr>
          <p:cNvSpPr/>
          <p:nvPr/>
        </p:nvSpPr>
        <p:spPr>
          <a:xfrm>
            <a:off x="5205710" y="3704954"/>
            <a:ext cx="160520" cy="157364"/>
          </a:xfrm>
          <a:prstGeom prst="flowChartOr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Or 36">
            <a:extLst>
              <a:ext uri="{FF2B5EF4-FFF2-40B4-BE49-F238E27FC236}">
                <a16:creationId xmlns:a16="http://schemas.microsoft.com/office/drawing/2014/main" id="{8DE84197-C477-4831-BC5C-BC6EFD49A675}"/>
              </a:ext>
            </a:extLst>
          </p:cNvPr>
          <p:cNvSpPr/>
          <p:nvPr/>
        </p:nvSpPr>
        <p:spPr>
          <a:xfrm>
            <a:off x="5432041" y="3701769"/>
            <a:ext cx="160520" cy="157364"/>
          </a:xfrm>
          <a:prstGeom prst="flowChartOr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Or 37">
            <a:extLst>
              <a:ext uri="{FF2B5EF4-FFF2-40B4-BE49-F238E27FC236}">
                <a16:creationId xmlns:a16="http://schemas.microsoft.com/office/drawing/2014/main" id="{4020B6A8-C082-4B87-9612-75175DE98257}"/>
              </a:ext>
            </a:extLst>
          </p:cNvPr>
          <p:cNvSpPr/>
          <p:nvPr/>
        </p:nvSpPr>
        <p:spPr>
          <a:xfrm>
            <a:off x="4505902" y="5452179"/>
            <a:ext cx="160520" cy="157364"/>
          </a:xfrm>
          <a:prstGeom prst="flowChartOr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Or 38">
            <a:extLst>
              <a:ext uri="{FF2B5EF4-FFF2-40B4-BE49-F238E27FC236}">
                <a16:creationId xmlns:a16="http://schemas.microsoft.com/office/drawing/2014/main" id="{3C6948F9-3435-4F5C-A72E-8FBDEE057897}"/>
              </a:ext>
            </a:extLst>
          </p:cNvPr>
          <p:cNvSpPr/>
          <p:nvPr/>
        </p:nvSpPr>
        <p:spPr>
          <a:xfrm>
            <a:off x="8961863" y="5455864"/>
            <a:ext cx="160520" cy="157364"/>
          </a:xfrm>
          <a:prstGeom prst="flowChartOr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Or 39">
            <a:extLst>
              <a:ext uri="{FF2B5EF4-FFF2-40B4-BE49-F238E27FC236}">
                <a16:creationId xmlns:a16="http://schemas.microsoft.com/office/drawing/2014/main" id="{A2961F17-8A27-4380-8544-AC8A291AAE22}"/>
              </a:ext>
            </a:extLst>
          </p:cNvPr>
          <p:cNvSpPr/>
          <p:nvPr/>
        </p:nvSpPr>
        <p:spPr>
          <a:xfrm>
            <a:off x="6733882" y="5459291"/>
            <a:ext cx="160520" cy="157364"/>
          </a:xfrm>
          <a:prstGeom prst="flowChar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054C8-5E4D-BF1A-31FE-BD5A6817485A}"/>
              </a:ext>
            </a:extLst>
          </p:cNvPr>
          <p:cNvSpPr txBox="1"/>
          <p:nvPr/>
        </p:nvSpPr>
        <p:spPr>
          <a:xfrm>
            <a:off x="3517614" y="966014"/>
            <a:ext cx="950530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Stage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CED95-6504-C3AC-57DC-402008506071}"/>
              </a:ext>
            </a:extLst>
          </p:cNvPr>
          <p:cNvSpPr txBox="1"/>
          <p:nvPr/>
        </p:nvSpPr>
        <p:spPr>
          <a:xfrm>
            <a:off x="6228073" y="956595"/>
            <a:ext cx="950530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Stage II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0D2031-BF3C-48F0-A5E2-6AAFD8873DEE}"/>
              </a:ext>
            </a:extLst>
          </p:cNvPr>
          <p:cNvCxnSpPr/>
          <p:nvPr/>
        </p:nvCxnSpPr>
        <p:spPr>
          <a:xfrm>
            <a:off x="2554182" y="2242244"/>
            <a:ext cx="1124933" cy="1931723"/>
          </a:xfrm>
          <a:prstGeom prst="lin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AC2FC4D-4306-4C7E-B7D1-A7D1E0200425}"/>
              </a:ext>
            </a:extLst>
          </p:cNvPr>
          <p:cNvSpPr txBox="1"/>
          <p:nvPr/>
        </p:nvSpPr>
        <p:spPr>
          <a:xfrm>
            <a:off x="372550" y="1841509"/>
            <a:ext cx="2157585" cy="10156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Stage I: </a:t>
            </a:r>
            <a:r>
              <a:rPr lang="en-US" sz="2000" dirty="0"/>
              <a:t>injects little charge due to wake deformation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941CBB-8473-4D98-A090-BBBB5522CAF4}"/>
              </a:ext>
            </a:extLst>
          </p:cNvPr>
          <p:cNvCxnSpPr>
            <a:cxnSpLocks/>
          </p:cNvCxnSpPr>
          <p:nvPr/>
        </p:nvCxnSpPr>
        <p:spPr>
          <a:xfrm flipV="1">
            <a:off x="7546085" y="2777055"/>
            <a:ext cx="2314127" cy="59753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6241A0CA-4C16-E10D-8193-637EB3CD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33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AC9518-2A01-CB54-DDA8-B6C7C0EA7EDF}"/>
              </a:ext>
            </a:extLst>
          </p:cNvPr>
          <p:cNvSpPr txBox="1"/>
          <p:nvPr/>
        </p:nvSpPr>
        <p:spPr>
          <a:xfrm>
            <a:off x="81194" y="6416914"/>
            <a:ext cx="567816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J. E. </a:t>
            </a:r>
            <a:r>
              <a:rPr lang="en-US" sz="2000" dirty="0" err="1"/>
              <a:t>Shrock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Phys. Rev. Lett. </a:t>
            </a:r>
            <a:r>
              <a:rPr lang="en-US" sz="2000" b="1" dirty="0"/>
              <a:t>132</a:t>
            </a:r>
            <a:r>
              <a:rPr lang="en-US" sz="2000" dirty="0"/>
              <a:t>, 045002 (2024)</a:t>
            </a:r>
          </a:p>
        </p:txBody>
      </p:sp>
    </p:spTree>
    <p:extLst>
      <p:ext uri="{BB962C8B-B14F-4D97-AF65-F5344CB8AC3E}">
        <p14:creationId xmlns:p14="http://schemas.microsoft.com/office/powerpoint/2010/main" val="3179983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197685" y="161608"/>
            <a:ext cx="10994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/>
              <a:t>Bessel beam propagation and heating for 1m waveguide</a:t>
            </a: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1645920" y="914400"/>
            <a:ext cx="10058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EE05A23-8CD3-4277-AF52-9D8F169C5126}"/>
              </a:ext>
            </a:extLst>
          </p:cNvPr>
          <p:cNvSpPr txBox="1">
            <a:spLocks/>
          </p:cNvSpPr>
          <p:nvPr/>
        </p:nvSpPr>
        <p:spPr>
          <a:xfrm>
            <a:off x="991507" y="678950"/>
            <a:ext cx="10112035" cy="12697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DD5979A-A2A3-4BBC-B093-832B272598C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0981" y="2051578"/>
              <a:ext cx="5288605" cy="3017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95551">
                      <a:extLst>
                        <a:ext uri="{9D8B030D-6E8A-4147-A177-3AD203B41FA5}">
                          <a16:colId xmlns:a16="http://schemas.microsoft.com/office/drawing/2014/main" val="2084684206"/>
                        </a:ext>
                      </a:extLst>
                    </a:gridCol>
                    <a:gridCol w="1054249">
                      <a:extLst>
                        <a:ext uri="{9D8B030D-6E8A-4147-A177-3AD203B41FA5}">
                          <a16:colId xmlns:a16="http://schemas.microsoft.com/office/drawing/2014/main" val="670069438"/>
                        </a:ext>
                      </a:extLst>
                    </a:gridCol>
                    <a:gridCol w="1938805">
                      <a:extLst>
                        <a:ext uri="{9D8B030D-6E8A-4147-A177-3AD203B41FA5}">
                          <a16:colId xmlns:a16="http://schemas.microsoft.com/office/drawing/2014/main" val="385596706"/>
                        </a:ext>
                      </a:extLst>
                    </a:gridCol>
                  </a:tblGrid>
                  <a:tr h="35316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Input 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2794141"/>
                      </a:ext>
                    </a:extLst>
                  </a:tr>
                  <a:tr h="350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Pulse length, FWHM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𝐹𝑊𝐻𝑀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300 fs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384562"/>
                      </a:ext>
                    </a:extLst>
                  </a:tr>
                  <a:tr h="6131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Laser beam radius, super Gaussian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908419"/>
                      </a:ext>
                    </a:extLst>
                  </a:tr>
                  <a:tr h="6131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Bessel beam ray approach angle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 </a:t>
                          </a:r>
                          <a:r>
                            <a:rPr lang="en-US" dirty="0" err="1"/>
                            <a:t>mrad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781418"/>
                      </a:ext>
                    </a:extLst>
                  </a:tr>
                  <a:tr h="6131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Uniform hydrogen molecular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17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5470393"/>
                      </a:ext>
                    </a:extLst>
                  </a:tr>
                  <a:tr h="350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Laser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 J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9146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DD5979A-A2A3-4BBC-B093-832B272598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6615399"/>
                  </p:ext>
                </p:extLst>
              </p:nvPr>
            </p:nvGraphicFramePr>
            <p:xfrm>
              <a:off x="210981" y="2051578"/>
              <a:ext cx="5288605" cy="3017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95551">
                      <a:extLst>
                        <a:ext uri="{9D8B030D-6E8A-4147-A177-3AD203B41FA5}">
                          <a16:colId xmlns:a16="http://schemas.microsoft.com/office/drawing/2014/main" val="2084684206"/>
                        </a:ext>
                      </a:extLst>
                    </a:gridCol>
                    <a:gridCol w="1054249">
                      <a:extLst>
                        <a:ext uri="{9D8B030D-6E8A-4147-A177-3AD203B41FA5}">
                          <a16:colId xmlns:a16="http://schemas.microsoft.com/office/drawing/2014/main" val="670069438"/>
                        </a:ext>
                      </a:extLst>
                    </a:gridCol>
                    <a:gridCol w="1938805">
                      <a:extLst>
                        <a:ext uri="{9D8B030D-6E8A-4147-A177-3AD203B41FA5}">
                          <a16:colId xmlns:a16="http://schemas.microsoft.com/office/drawing/2014/main" val="385596706"/>
                        </a:ext>
                      </a:extLst>
                    </a:gridCol>
                  </a:tblGrid>
                  <a:tr h="36576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Input 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279414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Pulse length, FWHM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8497" t="-108333" r="-186705" b="-6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300 fs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38456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Laser beam radius, super Gaussian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8497" t="-119048" r="-186705" b="-2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9084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Bessel beam ray approach angle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8497" t="-216981" r="-186705" b="-17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 </a:t>
                          </a:r>
                          <a:r>
                            <a:rPr lang="en-US" dirty="0" err="1"/>
                            <a:t>mrad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78141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Uniform hydrogen molecular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8497" t="-320000" r="-186705" b="-7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2727" t="-320000" r="-1254" b="-7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547039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Laser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 J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91460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AD7F03D-12BF-4DE0-8ABC-B253D1E6A29A}"/>
              </a:ext>
            </a:extLst>
          </p:cNvPr>
          <p:cNvGrpSpPr/>
          <p:nvPr/>
        </p:nvGrpSpPr>
        <p:grpSpPr>
          <a:xfrm>
            <a:off x="5664218" y="1637005"/>
            <a:ext cx="6040102" cy="4432545"/>
            <a:chOff x="5664218" y="1637005"/>
            <a:chExt cx="6040102" cy="443254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57A5301-84DE-46B0-9562-1CA121F82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89" r="6469"/>
            <a:stretch/>
          </p:blipFill>
          <p:spPr>
            <a:xfrm>
              <a:off x="5664218" y="1637005"/>
              <a:ext cx="6040102" cy="43191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621F27-5EAE-4DD1-8EBE-173EF53EE1D5}"/>
                </a:ext>
              </a:extLst>
            </p:cNvPr>
            <p:cNvSpPr txBox="1"/>
            <p:nvPr/>
          </p:nvSpPr>
          <p:spPr>
            <a:xfrm>
              <a:off x="7776343" y="5137121"/>
              <a:ext cx="907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z=4 cm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1B8034-387B-4F02-8A49-C5A8C0C0EE85}"/>
                </a:ext>
              </a:extLst>
            </p:cNvPr>
            <p:cNvSpPr txBox="1"/>
            <p:nvPr/>
          </p:nvSpPr>
          <p:spPr>
            <a:xfrm>
              <a:off x="10336091" y="5158727"/>
              <a:ext cx="113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z=60 cm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D1D356E-D7C4-4A7A-90FA-FABE001CD06A}"/>
                    </a:ext>
                  </a:extLst>
                </p:cNvPr>
                <p:cNvSpPr txBox="1"/>
                <p:nvPr/>
              </p:nvSpPr>
              <p:spPr>
                <a:xfrm>
                  <a:off x="7776343" y="5710990"/>
                  <a:ext cx="1823151" cy="358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D1D356E-D7C4-4A7A-90FA-FABE001CD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6343" y="5710990"/>
                  <a:ext cx="1823151" cy="358560"/>
                </a:xfrm>
                <a:prstGeom prst="rect">
                  <a:avLst/>
                </a:prstGeom>
                <a:blipFill>
                  <a:blip r:embed="rId8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453F477-3521-42AF-8BCB-2F6D6111DA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7825" y="5158727"/>
              <a:ext cx="12421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CC0DDC-D490-4676-8DD3-FAEF530B4D43}"/>
                </a:ext>
              </a:extLst>
            </p:cNvPr>
            <p:cNvSpPr txBox="1"/>
            <p:nvPr/>
          </p:nvSpPr>
          <p:spPr>
            <a:xfrm>
              <a:off x="6280112" y="1837283"/>
              <a:ext cx="1700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Electron density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69E7F8-3B3F-46A1-BBA4-52EDC8829833}"/>
                </a:ext>
              </a:extLst>
            </p:cNvPr>
            <p:cNvSpPr txBox="1"/>
            <p:nvPr/>
          </p:nvSpPr>
          <p:spPr>
            <a:xfrm>
              <a:off x="6158300" y="3636632"/>
              <a:ext cx="1566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Electron temp.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FD5EF32-6243-4071-95D8-D8BA68B593BD}"/>
              </a:ext>
            </a:extLst>
          </p:cNvPr>
          <p:cNvCxnSpPr>
            <a:cxnSpLocks/>
          </p:cNvCxnSpPr>
          <p:nvPr/>
        </p:nvCxnSpPr>
        <p:spPr>
          <a:xfrm flipH="1">
            <a:off x="6357770" y="5158727"/>
            <a:ext cx="58385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391854-4AB7-4D87-8806-34357A846326}"/>
              </a:ext>
            </a:extLst>
          </p:cNvPr>
          <p:cNvSpPr txBox="1"/>
          <p:nvPr/>
        </p:nvSpPr>
        <p:spPr>
          <a:xfrm>
            <a:off x="3903321" y="920122"/>
            <a:ext cx="8288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3D YAPPE* self-consistent simulation of Bessel beam OFI heating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184568-B134-4AE3-A17A-3C30A4660805}"/>
              </a:ext>
            </a:extLst>
          </p:cNvPr>
          <p:cNvSpPr txBox="1"/>
          <p:nvPr/>
        </p:nvSpPr>
        <p:spPr>
          <a:xfrm>
            <a:off x="91440" y="6064217"/>
            <a:ext cx="558007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* </a:t>
            </a:r>
            <a:r>
              <a:rPr lang="en-US" sz="1800" dirty="0"/>
              <a:t>B. Miao </a:t>
            </a:r>
            <a:r>
              <a:rPr lang="en-US" sz="1800" i="1" dirty="0"/>
              <a:t>et al</a:t>
            </a:r>
            <a:r>
              <a:rPr lang="en-US" sz="1800" dirty="0"/>
              <a:t>., Phys. Rev. Accel. Beams </a:t>
            </a:r>
            <a:r>
              <a:rPr lang="en-US" sz="1800" b="1" dirty="0"/>
              <a:t>27</a:t>
            </a:r>
            <a:r>
              <a:rPr lang="en-US" sz="1800" dirty="0"/>
              <a:t>,</a:t>
            </a:r>
            <a:r>
              <a:rPr lang="en-US" sz="1800" b="1" dirty="0"/>
              <a:t> </a:t>
            </a:r>
            <a:r>
              <a:rPr lang="en-US" sz="1800" dirty="0"/>
              <a:t>08132 (2024)</a:t>
            </a:r>
          </a:p>
          <a:p>
            <a:r>
              <a:rPr lang="en-US" dirty="0"/>
              <a:t>    </a:t>
            </a:r>
            <a:r>
              <a:rPr lang="en-US" b="0" dirty="0"/>
              <a:t>A. Goffin et al., Phys. Rev. X </a:t>
            </a:r>
            <a:r>
              <a:rPr lang="en-US" b="1" dirty="0"/>
              <a:t>13</a:t>
            </a:r>
            <a:r>
              <a:rPr lang="en-US" b="0" dirty="0"/>
              <a:t>, 011006 (2023).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F53EAFF-E0D7-25DB-9DA5-B5BF792A113A}"/>
              </a:ext>
            </a:extLst>
          </p:cNvPr>
          <p:cNvCxnSpPr>
            <a:cxnSpLocks/>
          </p:cNvCxnSpPr>
          <p:nvPr/>
        </p:nvCxnSpPr>
        <p:spPr>
          <a:xfrm flipH="1">
            <a:off x="8857825" y="5168984"/>
            <a:ext cx="58385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7CD4B5AA-7834-6405-4D8B-96F5826E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Longitudinal control of &gt;1m plasmas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B23A6-5C29-87A9-C433-4FCA5CF92F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6891" r="20432" b="22473"/>
          <a:stretch/>
        </p:blipFill>
        <p:spPr bwMode="auto">
          <a:xfrm>
            <a:off x="777240" y="1461815"/>
            <a:ext cx="6206571" cy="4469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EFA224-A77E-9470-5E55-54ECDE01693F}"/>
              </a:ext>
            </a:extLst>
          </p:cNvPr>
          <p:cNvSpPr txBox="1"/>
          <p:nvPr/>
        </p:nvSpPr>
        <p:spPr>
          <a:xfrm>
            <a:off x="91440" y="6397228"/>
            <a:ext cx="465798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N. Tripathi </a:t>
            </a:r>
            <a:r>
              <a:rPr lang="en-US" i="1" dirty="0"/>
              <a:t>et al.</a:t>
            </a:r>
            <a:r>
              <a:rPr lang="en-US" dirty="0"/>
              <a:t>, available on </a:t>
            </a:r>
            <a:r>
              <a:rPr lang="en-US" b="0" i="0" u="none" strike="noStrike" dirty="0">
                <a:solidFill>
                  <a:srgbClr val="222222"/>
                </a:solidFill>
                <a:effectLst/>
              </a:rPr>
              <a:t>arXiv:2503.01786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FB386-6D4C-4B7B-AD03-544FA5884951}"/>
              </a:ext>
            </a:extLst>
          </p:cNvPr>
          <p:cNvSpPr txBox="1"/>
          <p:nvPr/>
        </p:nvSpPr>
        <p:spPr>
          <a:xfrm>
            <a:off x="7562402" y="4466255"/>
            <a:ext cx="357290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Intensity measurements from axicon for longer channels and improved coupling</a:t>
            </a:r>
          </a:p>
        </p:txBody>
      </p: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2567EFA4-7963-6585-2484-BD0FEDA4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35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DDADD6-AC3F-1B0B-5ACB-1A8F2418BCEF}"/>
              </a:ext>
            </a:extLst>
          </p:cNvPr>
          <p:cNvGrpSpPr/>
          <p:nvPr/>
        </p:nvGrpSpPr>
        <p:grpSpPr>
          <a:xfrm>
            <a:off x="7669611" y="1657361"/>
            <a:ext cx="3425460" cy="2252676"/>
            <a:chOff x="7669611" y="1657361"/>
            <a:chExt cx="3425460" cy="22526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6A0BA3-A6AD-48ED-B966-0EEE58A86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67" t="8088" r="4257" b="56825"/>
            <a:stretch/>
          </p:blipFill>
          <p:spPr bwMode="auto">
            <a:xfrm>
              <a:off x="7669611" y="1657361"/>
              <a:ext cx="3425460" cy="22526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371692-A698-5A09-92F6-32D0BCDF3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25328" y="1839850"/>
              <a:ext cx="387275" cy="327278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06F0A4-2B6D-C04C-5720-5902898812BF}"/>
              </a:ext>
            </a:extLst>
          </p:cNvPr>
          <p:cNvCxnSpPr>
            <a:cxnSpLocks/>
          </p:cNvCxnSpPr>
          <p:nvPr/>
        </p:nvCxnSpPr>
        <p:spPr>
          <a:xfrm flipH="1" flipV="1">
            <a:off x="7155180" y="4823375"/>
            <a:ext cx="407222" cy="85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93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3CD1D8C-0DE2-4FF1-9136-257FB5982B61}"/>
              </a:ext>
            </a:extLst>
          </p:cNvPr>
          <p:cNvGrpSpPr/>
          <p:nvPr/>
        </p:nvGrpSpPr>
        <p:grpSpPr>
          <a:xfrm>
            <a:off x="267297" y="752765"/>
            <a:ext cx="6078250" cy="5779052"/>
            <a:chOff x="-138619" y="1819945"/>
            <a:chExt cx="5459643" cy="48897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E7E2E4-4D0E-4249-AC14-9B40B96AE600}"/>
                </a:ext>
              </a:extLst>
            </p:cNvPr>
            <p:cNvGrpSpPr/>
            <p:nvPr/>
          </p:nvGrpSpPr>
          <p:grpSpPr>
            <a:xfrm>
              <a:off x="-138619" y="1819945"/>
              <a:ext cx="5459643" cy="4889766"/>
              <a:chOff x="2594113" y="2886291"/>
              <a:chExt cx="5784001" cy="538298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64E088C-207D-4D2E-87B3-FE1E94A14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2235"/>
              <a:stretch/>
            </p:blipFill>
            <p:spPr>
              <a:xfrm>
                <a:off x="2594113" y="2886291"/>
                <a:ext cx="5784001" cy="538298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C48E84E-0140-4F43-B64F-28F94E45D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4809" y="3429000"/>
                <a:ext cx="2565400" cy="368300"/>
              </a:xfrm>
              <a:prstGeom prst="rect">
                <a:avLst/>
              </a:prstGeom>
            </p:spPr>
          </p:pic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5532E29-FADC-4DB8-B7E1-E7DB6BEFB6CA}"/>
                </a:ext>
              </a:extLst>
            </p:cNvPr>
            <p:cNvCxnSpPr>
              <a:cxnSpLocks/>
            </p:cNvCxnSpPr>
            <p:nvPr/>
          </p:nvCxnSpPr>
          <p:spPr>
            <a:xfrm>
              <a:off x="4079223" y="3690270"/>
              <a:ext cx="0" cy="477078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  <a:effectLst>
              <a:glow rad="21816">
                <a:schemeClr val="tx1">
                  <a:alpha val="7523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80F8C1-149E-48F5-AE0F-2B51271BE84B}"/>
                </a:ext>
              </a:extLst>
            </p:cNvPr>
            <p:cNvSpPr txBox="1"/>
            <p:nvPr/>
          </p:nvSpPr>
          <p:spPr>
            <a:xfrm>
              <a:off x="3262720" y="3305161"/>
              <a:ext cx="1943666" cy="513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 density depression ‘bucket’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22E9DFF-13D3-476D-87E7-F0906F911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7529" y="4402209"/>
              <a:ext cx="372629" cy="692791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  <a:effectLst>
              <a:glow rad="21816">
                <a:schemeClr val="tx1">
                  <a:alpha val="55978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729642-8AD4-48B6-B7B6-AB3A73DD4A4D}"/>
                </a:ext>
              </a:extLst>
            </p:cNvPr>
            <p:cNvSpPr txBox="1"/>
            <p:nvPr/>
          </p:nvSpPr>
          <p:spPr>
            <a:xfrm>
              <a:off x="1955702" y="5095000"/>
              <a:ext cx="1943655" cy="71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Electrons being accelerated by electric field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BF74402-0C3A-4AED-B69E-1BE72949A073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4608518" y="4402208"/>
              <a:ext cx="0" cy="706044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  <a:effectLst>
              <a:glow rad="21816">
                <a:schemeClr val="tx1">
                  <a:alpha val="83663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EE616A-1709-45BB-96C7-7F00CD44B1D6}"/>
                </a:ext>
              </a:extLst>
            </p:cNvPr>
            <p:cNvSpPr txBox="1"/>
            <p:nvPr/>
          </p:nvSpPr>
          <p:spPr>
            <a:xfrm>
              <a:off x="3953470" y="5108252"/>
              <a:ext cx="1310096" cy="30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 pulse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CA528AD-C974-490F-B541-A70ADFF47B1E}"/>
                </a:ext>
              </a:extLst>
            </p:cNvPr>
            <p:cNvCxnSpPr>
              <a:cxnSpLocks/>
            </p:cNvCxnSpPr>
            <p:nvPr/>
          </p:nvCxnSpPr>
          <p:spPr>
            <a:xfrm>
              <a:off x="2550580" y="3439314"/>
              <a:ext cx="493023" cy="83735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  <a:effectLst>
              <a:glow rad="21816">
                <a:schemeClr val="tx1">
                  <a:alpha val="44395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33DD2F0-07C2-4BA5-8D45-BF99ACF1F34D}"/>
                </a:ext>
              </a:extLst>
            </p:cNvPr>
            <p:cNvSpPr txBox="1"/>
            <p:nvPr/>
          </p:nvSpPr>
          <p:spPr>
            <a:xfrm>
              <a:off x="1099696" y="3134037"/>
              <a:ext cx="2692463" cy="51391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glow rad="253011">
                <a:schemeClr val="tx1"/>
              </a:glow>
              <a:softEdge rad="94964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density of electrons creating accelerating E-field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36C9B03-C9B2-433C-8A10-39E2D645AD18}"/>
                </a:ext>
              </a:extLst>
            </p:cNvPr>
            <p:cNvCxnSpPr>
              <a:cxnSpLocks/>
            </p:cNvCxnSpPr>
            <p:nvPr/>
          </p:nvCxnSpPr>
          <p:spPr>
            <a:xfrm>
              <a:off x="1692464" y="4304316"/>
              <a:ext cx="300451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21816">
                <a:schemeClr val="tx1">
                  <a:alpha val="7523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9E79D5C-93BA-4A0F-9DDD-8D313A718903}"/>
                </a:ext>
              </a:extLst>
            </p:cNvPr>
            <p:cNvCxnSpPr>
              <a:cxnSpLocks/>
            </p:cNvCxnSpPr>
            <p:nvPr/>
          </p:nvCxnSpPr>
          <p:spPr>
            <a:xfrm>
              <a:off x="3056416" y="4305031"/>
              <a:ext cx="19346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21816">
                <a:schemeClr val="tx1">
                  <a:alpha val="7523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Introduction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0DBA0AA2-9CED-4824-A3E9-64D36BF481F8}"/>
              </a:ext>
            </a:extLst>
          </p:cNvPr>
          <p:cNvGrpSpPr/>
          <p:nvPr/>
        </p:nvGrpSpPr>
        <p:grpSpPr>
          <a:xfrm>
            <a:off x="6793752" y="2160383"/>
            <a:ext cx="4470596" cy="3288545"/>
            <a:chOff x="6793752" y="1956938"/>
            <a:chExt cx="4470596" cy="3288545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6F01F9F5-0CBB-4033-ABBB-4848B9E1416B}"/>
                </a:ext>
              </a:extLst>
            </p:cNvPr>
            <p:cNvSpPr txBox="1">
              <a:spLocks/>
            </p:cNvSpPr>
            <p:nvPr/>
          </p:nvSpPr>
          <p:spPr>
            <a:xfrm>
              <a:off x="7189119" y="3182616"/>
              <a:ext cx="3058940" cy="206286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110000"/>
                </a:lnSpc>
              </a:pPr>
              <a:r>
                <a:rPr lang="en-US" dirty="0"/>
                <a:t>Depletion</a:t>
              </a:r>
            </a:p>
            <a:p>
              <a:pPr lvl="1">
                <a:lnSpc>
                  <a:spcPct val="110000"/>
                </a:lnSpc>
              </a:pPr>
              <a:r>
                <a:rPr lang="en-US" dirty="0"/>
                <a:t>Dephasing</a:t>
              </a:r>
            </a:p>
            <a:p>
              <a:pPr lvl="1">
                <a:lnSpc>
                  <a:spcPct val="110000"/>
                </a:lnSpc>
              </a:pPr>
              <a:r>
                <a:rPr lang="en-US" dirty="0"/>
                <a:t>Diffraction</a:t>
              </a:r>
            </a:p>
            <a:p>
              <a:endParaRPr lang="en-US" sz="2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B7190D-B676-4882-A504-7CE3D7F5A494}"/>
                </a:ext>
              </a:extLst>
            </p:cNvPr>
            <p:cNvSpPr txBox="1"/>
            <p:nvPr/>
          </p:nvSpPr>
          <p:spPr>
            <a:xfrm>
              <a:off x="6793752" y="1956938"/>
              <a:ext cx="4470596" cy="10165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10000"/>
                </a:lnSpc>
                <a:buNone/>
              </a:pPr>
              <a:r>
                <a:rPr lang="en-US" sz="2800" dirty="0"/>
                <a:t>Three key limitations on energy gain in LWFA:</a:t>
              </a:r>
            </a:p>
          </p:txBody>
        </p:sp>
      </p:grp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E0EB4886-3A88-D35F-9DB4-751276BD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29344" y="7461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Plasma waveguides</a:t>
            </a: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666125" y="33416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63" name="Date Placeholder 4">
            <a:extLst>
              <a:ext uri="{FF2B5EF4-FFF2-40B4-BE49-F238E27FC236}">
                <a16:creationId xmlns:a16="http://schemas.microsoft.com/office/drawing/2014/main" id="{1DF5D00C-B492-4257-B0FA-F958933D5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962519"/>
            <a:ext cx="2743200" cy="365125"/>
          </a:xfrm>
        </p:spPr>
        <p:txBody>
          <a:bodyPr/>
          <a:lstStyle/>
          <a:p>
            <a:fld id="{3E53F89B-4A2E-4D63-A172-1D319504595F}" type="datetime1">
              <a:rPr lang="en-US" smtClean="0"/>
              <a:t>4/9/25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DE4EF-D598-0B60-E3D3-90A8AFE84E4A}"/>
              </a:ext>
            </a:extLst>
          </p:cNvPr>
          <p:cNvSpPr txBox="1"/>
          <p:nvPr/>
        </p:nvSpPr>
        <p:spPr>
          <a:xfrm>
            <a:off x="663792" y="1506796"/>
            <a:ext cx="5177889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Plasma waveguides </a:t>
            </a:r>
            <a:r>
              <a:rPr lang="en-US" sz="2000" i="1" dirty="0"/>
              <a:t>extend acceleration distance</a:t>
            </a:r>
            <a:r>
              <a:rPr lang="en-US" sz="2000" dirty="0"/>
              <a:t> by preventing diffraction of the drive laser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EBAC3A-85B4-C287-ECE6-0FEE89A321C4}"/>
              </a:ext>
            </a:extLst>
          </p:cNvPr>
          <p:cNvSpPr txBox="1"/>
          <p:nvPr/>
        </p:nvSpPr>
        <p:spPr>
          <a:xfrm>
            <a:off x="6573140" y="1294069"/>
            <a:ext cx="5339277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hydrodynamic waveguide formation mechanisms using elongated gas jets  enable optical production of meter-scale waveguides with low density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5A704B-F9FE-DE46-62DB-5B0FB70DB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2719265"/>
            <a:ext cx="3249207" cy="28887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A418A6A-7420-6FEE-EDE0-16CFF10B91D2}"/>
              </a:ext>
            </a:extLst>
          </p:cNvPr>
          <p:cNvGrpSpPr>
            <a:grpSpLocks noChangeAspect="1"/>
          </p:cNvGrpSpPr>
          <p:nvPr/>
        </p:nvGrpSpPr>
        <p:grpSpPr>
          <a:xfrm>
            <a:off x="4140959" y="2857547"/>
            <a:ext cx="2502473" cy="2750446"/>
            <a:chOff x="3915173" y="4267915"/>
            <a:chExt cx="2193909" cy="24113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89F8B1B-2E43-C6B4-CAF4-0A6E4E175911}"/>
                </a:ext>
              </a:extLst>
            </p:cNvPr>
            <p:cNvGrpSpPr/>
            <p:nvPr/>
          </p:nvGrpSpPr>
          <p:grpSpPr>
            <a:xfrm>
              <a:off x="3915173" y="4267915"/>
              <a:ext cx="2193909" cy="2411306"/>
              <a:chOff x="3915173" y="4267915"/>
              <a:chExt cx="2193909" cy="241130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BA8FA42-12D8-16BE-6E0D-B5A852703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5173" y="4267915"/>
                <a:ext cx="2193909" cy="2411306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BD9FEEA-FD81-1CB2-8E1C-04C7C8B2A49A}"/>
                  </a:ext>
                </a:extLst>
              </p:cNvPr>
              <p:cNvCxnSpPr/>
              <p:nvPr/>
            </p:nvCxnSpPr>
            <p:spPr>
              <a:xfrm flipV="1">
                <a:off x="5474970" y="4995451"/>
                <a:ext cx="315844" cy="319443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F80E57-5CD5-B074-EBF9-724B9AE335C8}"/>
                </a:ext>
              </a:extLst>
            </p:cNvPr>
            <p:cNvCxnSpPr/>
            <p:nvPr/>
          </p:nvCxnSpPr>
          <p:spPr>
            <a:xfrm>
              <a:off x="4854891" y="4296331"/>
              <a:ext cx="0" cy="2300565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EC9A91A-4666-9965-9D26-8AAE1DE88A15}"/>
                </a:ext>
              </a:extLst>
            </p:cNvPr>
            <p:cNvCxnSpPr/>
            <p:nvPr/>
          </p:nvCxnSpPr>
          <p:spPr>
            <a:xfrm>
              <a:off x="5093088" y="4323285"/>
              <a:ext cx="0" cy="2300565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098C5D-38BD-92B9-D05E-95941E0A6B77}"/>
                </a:ext>
              </a:extLst>
            </p:cNvPr>
            <p:cNvCxnSpPr/>
            <p:nvPr/>
          </p:nvCxnSpPr>
          <p:spPr>
            <a:xfrm>
              <a:off x="4537710" y="6297930"/>
              <a:ext cx="317181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8335BAF-5463-DA48-3219-345409075548}"/>
                </a:ext>
              </a:extLst>
            </p:cNvPr>
            <p:cNvCxnSpPr/>
            <p:nvPr/>
          </p:nvCxnSpPr>
          <p:spPr>
            <a:xfrm flipH="1">
              <a:off x="5093088" y="6297930"/>
              <a:ext cx="3170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F0C82BB-876F-9F84-1F26-8F70AFBA2E69}"/>
                    </a:ext>
                  </a:extLst>
                </p:cNvPr>
                <p:cNvSpPr/>
                <p:nvPr/>
              </p:nvSpPr>
              <p:spPr>
                <a:xfrm>
                  <a:off x="4688656" y="6287318"/>
                  <a:ext cx="738985" cy="3919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656" y="6287318"/>
                  <a:ext cx="738985" cy="391902"/>
                </a:xfrm>
                <a:prstGeom prst="rect">
                  <a:avLst/>
                </a:prstGeom>
                <a:blipFill>
                  <a:blip r:embed="rId13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37F707D-52E5-EB08-8B6C-99056E692F61}"/>
              </a:ext>
            </a:extLst>
          </p:cNvPr>
          <p:cNvSpPr txBox="1"/>
          <p:nvPr/>
        </p:nvSpPr>
        <p:spPr>
          <a:xfrm>
            <a:off x="1874449" y="3396198"/>
            <a:ext cx="384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Concave plasma density profile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35C354-ABB4-F320-6FBB-97C0BEF72AE3}"/>
              </a:ext>
            </a:extLst>
          </p:cNvPr>
          <p:cNvSpPr txBox="1"/>
          <p:nvPr/>
        </p:nvSpPr>
        <p:spPr>
          <a:xfrm>
            <a:off x="3024023" y="4212245"/>
            <a:ext cx="914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guiding</a:t>
            </a:r>
          </a:p>
        </p:txBody>
      </p:sp>
      <p:sp>
        <p:nvSpPr>
          <p:cNvPr id="22" name="Arrow: Down 60">
            <a:extLst>
              <a:ext uri="{FF2B5EF4-FFF2-40B4-BE49-F238E27FC236}">
                <a16:creationId xmlns:a16="http://schemas.microsoft.com/office/drawing/2014/main" id="{4900546E-4063-67B9-8311-A0EC48AB86A5}"/>
              </a:ext>
            </a:extLst>
          </p:cNvPr>
          <p:cNvSpPr/>
          <p:nvPr/>
        </p:nvSpPr>
        <p:spPr>
          <a:xfrm>
            <a:off x="3328943" y="3809903"/>
            <a:ext cx="247100" cy="389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88BF9E-5B83-4BBE-BF2B-67FB17C8806F}"/>
              </a:ext>
            </a:extLst>
          </p:cNvPr>
          <p:cNvSpPr txBox="1"/>
          <p:nvPr/>
        </p:nvSpPr>
        <p:spPr>
          <a:xfrm>
            <a:off x="936150" y="5680496"/>
            <a:ext cx="441188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Hydrodynamic plasma waveguides: </a:t>
            </a:r>
          </a:p>
          <a:p>
            <a:r>
              <a:rPr lang="en-US" dirty="0"/>
              <a:t>Durfee and Milchberg, PRL </a:t>
            </a:r>
            <a:r>
              <a:rPr lang="en-US" b="1" dirty="0"/>
              <a:t>71</a:t>
            </a:r>
            <a:r>
              <a:rPr lang="en-US" dirty="0"/>
              <a:t>, 2409 (1993)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916D7-175F-4FA3-A319-750C56CED3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7608" y="2220238"/>
            <a:ext cx="5684597" cy="4106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118CBB-3973-4C65-9956-29FCE8D96046}"/>
              </a:ext>
            </a:extLst>
          </p:cNvPr>
          <p:cNvSpPr txBox="1"/>
          <p:nvPr/>
        </p:nvSpPr>
        <p:spPr>
          <a:xfrm>
            <a:off x="6597608" y="5711273"/>
            <a:ext cx="22294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Physics Today, Aug. 2023</a:t>
            </a:r>
          </a:p>
          <a:p>
            <a:r>
              <a:rPr lang="en-US" sz="1600" dirty="0"/>
              <a:t>PRX,  Sept. 2022</a:t>
            </a:r>
          </a:p>
        </p:txBody>
      </p: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39814997-3C95-040F-92C9-CF540F40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5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793D34-8E27-485E-D246-9324E8260C06}"/>
              </a:ext>
            </a:extLst>
          </p:cNvPr>
          <p:cNvSpPr txBox="1"/>
          <p:nvPr/>
        </p:nvSpPr>
        <p:spPr>
          <a:xfrm>
            <a:off x="7428216" y="6326811"/>
            <a:ext cx="38276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IV Maryland Gas Jet (2021)</a:t>
            </a:r>
          </a:p>
        </p:txBody>
      </p:sp>
    </p:spTree>
    <p:extLst>
      <p:ext uri="{BB962C8B-B14F-4D97-AF65-F5344CB8AC3E}">
        <p14:creationId xmlns:p14="http://schemas.microsoft.com/office/powerpoint/2010/main" val="9710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1"/>
    </mc:Choice>
    <mc:Fallback xmlns="">
      <p:transition spd="slow" advTm="2752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463B4A58-9FFD-2726-FD6B-5CC5CB1F5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5" y="1322856"/>
            <a:ext cx="4863465" cy="5535144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56" y="1967007"/>
            <a:ext cx="6398668" cy="3666398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4784599" y="1967007"/>
            <a:ext cx="1543906" cy="673642"/>
          </a:xfrm>
          <a:prstGeom prst="straightConnector1">
            <a:avLst/>
          </a:prstGeom>
          <a:ln w="222250">
            <a:solidFill>
              <a:srgbClr val="FF0000">
                <a:alpha val="2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16463" y="1780608"/>
            <a:ext cx="134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Waveguide-forming 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74205" y="4334500"/>
                <a:ext cx="8563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i="1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beam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205" y="4334500"/>
                <a:ext cx="856325" cy="338554"/>
              </a:xfrm>
              <a:prstGeom prst="rect">
                <a:avLst/>
              </a:prstGeom>
              <a:blipFill>
                <a:blip r:embed="rId5"/>
                <a:stretch>
                  <a:fillRect t="-7143" r="-2899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776423" y="2182628"/>
                <a:ext cx="9316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beam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423" y="2182628"/>
                <a:ext cx="931665" cy="338554"/>
              </a:xfrm>
              <a:prstGeom prst="rect">
                <a:avLst/>
              </a:prstGeom>
              <a:blipFill>
                <a:blip r:embed="rId6"/>
                <a:stretch>
                  <a:fillRect t="-3571" r="-133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785668" y="1605885"/>
            <a:ext cx="3922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(self-interfering conical wavefronts)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86B26D60-206E-8175-2D34-42287BF8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776" y="193935"/>
            <a:ext cx="100997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latin typeface="Calibri"/>
                <a:cs typeface="Times New Roman" pitchFamily="18" charset="0"/>
                <a:sym typeface="Symbol" pitchFamily="18" charset="2"/>
              </a:rPr>
              <a:t>Generating plasma waveguides: Gas Jets and Bessel beams</a:t>
            </a:r>
          </a:p>
        </p:txBody>
      </p:sp>
      <p:pic>
        <p:nvPicPr>
          <p:cNvPr id="13" name="Picture 35" descr="logo2">
            <a:extLst>
              <a:ext uri="{FF2B5EF4-FFF2-40B4-BE49-F238E27FC236}">
                <a16:creationId xmlns:a16="http://schemas.microsoft.com/office/drawing/2014/main" id="{49E80A7F-2D8E-8D99-8C64-E54F075B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s://osc.umd.edu/img/logos/28_informalseal.jpg">
            <a:extLst>
              <a:ext uri="{FF2B5EF4-FFF2-40B4-BE49-F238E27FC236}">
                <a16:creationId xmlns:a16="http://schemas.microsoft.com/office/drawing/2014/main" id="{CF40D995-A32D-382D-7E50-C2AF55EE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09489B-FA00-17C2-5CB9-A1FA8D2C45F6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271B465-FABF-B6B5-8585-706C601428B7}"/>
              </a:ext>
            </a:extLst>
          </p:cNvPr>
          <p:cNvSpPr txBox="1"/>
          <p:nvPr/>
        </p:nvSpPr>
        <p:spPr>
          <a:xfrm>
            <a:off x="6809051" y="5810038"/>
            <a:ext cx="457949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B. Miao </a:t>
            </a:r>
            <a:r>
              <a:rPr lang="en-US" sz="1600" i="1" dirty="0"/>
              <a:t>et al</a:t>
            </a:r>
            <a:r>
              <a:rPr lang="en-US" sz="1600" dirty="0"/>
              <a:t>., Opt. Express </a:t>
            </a:r>
            <a:r>
              <a:rPr lang="en-US" sz="1600" b="1" dirty="0"/>
              <a:t>30</a:t>
            </a:r>
            <a:r>
              <a:rPr lang="en-US" sz="1600" dirty="0"/>
              <a:t>, 11360 (2022)</a:t>
            </a:r>
          </a:p>
          <a:p>
            <a:r>
              <a:rPr lang="en-US" sz="1600" dirty="0"/>
              <a:t>J. E. Shrock </a:t>
            </a:r>
            <a:r>
              <a:rPr lang="en-US" sz="1600" i="1" dirty="0"/>
              <a:t>et al.</a:t>
            </a:r>
            <a:r>
              <a:rPr lang="en-US" sz="1600" dirty="0"/>
              <a:t>, Phys. Plasmas </a:t>
            </a:r>
            <a:r>
              <a:rPr lang="en-US" sz="1600" b="1" dirty="0"/>
              <a:t>29</a:t>
            </a:r>
            <a:r>
              <a:rPr lang="en-US" sz="1600" dirty="0"/>
              <a:t>, 073101 (2022)</a:t>
            </a:r>
          </a:p>
          <a:p>
            <a:r>
              <a:rPr lang="en-US" sz="1600" dirty="0"/>
              <a:t>E. Rockafellow </a:t>
            </a:r>
            <a:r>
              <a:rPr lang="en-US" sz="1600" i="1" dirty="0"/>
              <a:t>et al., </a:t>
            </a:r>
            <a:r>
              <a:rPr lang="en-US" sz="1600" dirty="0"/>
              <a:t>Phys. Plasmas, </a:t>
            </a:r>
            <a:r>
              <a:rPr lang="en-US" sz="1600" i="1" dirty="0"/>
              <a:t>in press</a:t>
            </a:r>
            <a:r>
              <a:rPr lang="en-US" sz="1600" dirty="0"/>
              <a:t> (2025)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98EE4E1-1238-FC94-0C3B-A3960F7A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6614" y="7008101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Self-waveguiding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FD801D-EDDE-341E-775A-428D74B7AE4E}"/>
              </a:ext>
            </a:extLst>
          </p:cNvPr>
          <p:cNvSpPr txBox="1">
            <a:spLocks/>
          </p:cNvSpPr>
          <p:nvPr/>
        </p:nvSpPr>
        <p:spPr>
          <a:xfrm>
            <a:off x="1288776" y="1201739"/>
            <a:ext cx="8551279" cy="801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Self-waveguiding: LWFA drive pulse ionizes </a:t>
            </a:r>
            <a:r>
              <a:rPr lang="en-US" i="1" dirty="0"/>
              <a:t>neutral shock </a:t>
            </a:r>
            <a:r>
              <a:rPr lang="en-US" dirty="0"/>
              <a:t>driven by expanding OFI plasma column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31C36A-DEB4-E599-2F3B-FD4ECE7DB5D2}"/>
              </a:ext>
            </a:extLst>
          </p:cNvPr>
          <p:cNvGrpSpPr/>
          <p:nvPr/>
        </p:nvGrpSpPr>
        <p:grpSpPr>
          <a:xfrm>
            <a:off x="414528" y="2377498"/>
            <a:ext cx="2411074" cy="3055421"/>
            <a:chOff x="703762" y="1877210"/>
            <a:chExt cx="3428706" cy="36729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899C07-3012-7669-51EE-E7F1216AAB8D}"/>
                </a:ext>
              </a:extLst>
            </p:cNvPr>
            <p:cNvGrpSpPr/>
            <p:nvPr/>
          </p:nvGrpSpPr>
          <p:grpSpPr>
            <a:xfrm>
              <a:off x="703762" y="1877210"/>
              <a:ext cx="3428706" cy="3672958"/>
              <a:chOff x="752351" y="1496210"/>
              <a:chExt cx="3428706" cy="367295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5746258-FFEE-6717-0408-95D5B21E3EC6}"/>
                  </a:ext>
                </a:extLst>
              </p:cNvPr>
              <p:cNvCxnSpPr/>
              <p:nvPr/>
            </p:nvCxnSpPr>
            <p:spPr>
              <a:xfrm flipH="1" flipV="1">
                <a:off x="843963" y="1814942"/>
                <a:ext cx="175487" cy="1054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n 20">
                <a:extLst>
                  <a:ext uri="{FF2B5EF4-FFF2-40B4-BE49-F238E27FC236}">
                    <a16:creationId xmlns:a16="http://schemas.microsoft.com/office/drawing/2014/main" id="{8D990715-8BE1-296F-3A74-FBC9CEF3536C}"/>
                  </a:ext>
                </a:extLst>
              </p:cNvPr>
              <p:cNvSpPr/>
              <p:nvPr/>
            </p:nvSpPr>
            <p:spPr>
              <a:xfrm>
                <a:off x="1346199" y="1496210"/>
                <a:ext cx="241300" cy="3672958"/>
              </a:xfrm>
              <a:prstGeom prst="can">
                <a:avLst/>
              </a:prstGeom>
              <a:solidFill>
                <a:srgbClr val="CC66FF"/>
              </a:solidFill>
              <a:ln>
                <a:noFill/>
              </a:ln>
              <a:effectLst>
                <a:softEdge rad="88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an 21">
                <a:extLst>
                  <a:ext uri="{FF2B5EF4-FFF2-40B4-BE49-F238E27FC236}">
                    <a16:creationId xmlns:a16="http://schemas.microsoft.com/office/drawing/2014/main" id="{3E43A2C1-9980-6BBC-A448-D7B76E92B8C9}"/>
                  </a:ext>
                </a:extLst>
              </p:cNvPr>
              <p:cNvSpPr/>
              <p:nvPr/>
            </p:nvSpPr>
            <p:spPr>
              <a:xfrm>
                <a:off x="1019902" y="1764160"/>
                <a:ext cx="914400" cy="3137058"/>
              </a:xfrm>
              <a:prstGeom prst="can">
                <a:avLst/>
              </a:prstGeom>
              <a:solidFill>
                <a:schemeClr val="accent1">
                  <a:alpha val="3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EAE09184-96B9-A2DA-6AEB-F964488F8E73}"/>
                  </a:ext>
                </a:extLst>
              </p:cNvPr>
              <p:cNvSpPr/>
              <p:nvPr/>
            </p:nvSpPr>
            <p:spPr>
              <a:xfrm>
                <a:off x="1009649" y="4629994"/>
                <a:ext cx="914400" cy="313830"/>
              </a:xfrm>
              <a:prstGeom prst="arc">
                <a:avLst>
                  <a:gd name="adj1" fmla="val 10721677"/>
                  <a:gd name="adj2" fmla="val 0"/>
                </a:avLst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EAEE26E-F0C0-27D0-1DF2-0B256FB2433C}"/>
                  </a:ext>
                </a:extLst>
              </p:cNvPr>
              <p:cNvCxnSpPr/>
              <p:nvPr/>
            </p:nvCxnSpPr>
            <p:spPr>
              <a:xfrm flipH="1">
                <a:off x="761311" y="3512836"/>
                <a:ext cx="365249" cy="200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54FD06F-674E-68B1-B6A6-CC403E7C8D47}"/>
                  </a:ext>
                </a:extLst>
              </p:cNvPr>
              <p:cNvCxnSpPr/>
              <p:nvPr/>
            </p:nvCxnSpPr>
            <p:spPr>
              <a:xfrm>
                <a:off x="1732097" y="3530433"/>
                <a:ext cx="399640" cy="295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83576D6-93C5-4676-7C7D-15F8E7D8EF96}"/>
                  </a:ext>
                </a:extLst>
              </p:cNvPr>
              <p:cNvCxnSpPr/>
              <p:nvPr/>
            </p:nvCxnSpPr>
            <p:spPr>
              <a:xfrm>
                <a:off x="1732097" y="2936622"/>
                <a:ext cx="399641" cy="295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B36E420-969A-E46F-AA16-FD14A189EE36}"/>
                  </a:ext>
                </a:extLst>
              </p:cNvPr>
              <p:cNvCxnSpPr/>
              <p:nvPr/>
            </p:nvCxnSpPr>
            <p:spPr>
              <a:xfrm>
                <a:off x="1732097" y="2342811"/>
                <a:ext cx="399641" cy="295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8196A23-C196-163D-3E3B-A3A628A5079E}"/>
                  </a:ext>
                </a:extLst>
              </p:cNvPr>
              <p:cNvCxnSpPr/>
              <p:nvPr/>
            </p:nvCxnSpPr>
            <p:spPr>
              <a:xfrm>
                <a:off x="1724228" y="4080213"/>
                <a:ext cx="399641" cy="295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9296A43-B923-E8E7-5A77-89C0F1500651}"/>
                  </a:ext>
                </a:extLst>
              </p:cNvPr>
              <p:cNvCxnSpPr/>
              <p:nvPr/>
            </p:nvCxnSpPr>
            <p:spPr>
              <a:xfrm flipH="1">
                <a:off x="752351" y="4094478"/>
                <a:ext cx="365249" cy="200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273D541-6418-9F5E-7BC5-499FE37944D5}"/>
                  </a:ext>
                </a:extLst>
              </p:cNvPr>
              <p:cNvCxnSpPr/>
              <p:nvPr/>
            </p:nvCxnSpPr>
            <p:spPr>
              <a:xfrm flipH="1">
                <a:off x="769382" y="2369486"/>
                <a:ext cx="365249" cy="200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83BE7B9-DB9B-6582-8A6A-2FDB5E3D2279}"/>
                  </a:ext>
                </a:extLst>
              </p:cNvPr>
              <p:cNvCxnSpPr/>
              <p:nvPr/>
            </p:nvCxnSpPr>
            <p:spPr>
              <a:xfrm flipH="1">
                <a:off x="760817" y="2974812"/>
                <a:ext cx="365249" cy="200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10A0EB7-76A6-7D73-7CCD-FB114A4D4E2D}"/>
                  </a:ext>
                </a:extLst>
              </p:cNvPr>
              <p:cNvCxnSpPr/>
              <p:nvPr/>
            </p:nvCxnSpPr>
            <p:spPr>
              <a:xfrm flipH="1">
                <a:off x="1944230" y="1906086"/>
                <a:ext cx="200937" cy="90765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9F21975-BDBC-DC1F-29CE-D2C5C24B46D4}"/>
                  </a:ext>
                </a:extLst>
              </p:cNvPr>
              <p:cNvSpPr txBox="1"/>
              <p:nvPr/>
            </p:nvSpPr>
            <p:spPr>
              <a:xfrm>
                <a:off x="2015842" y="1562307"/>
                <a:ext cx="1844479" cy="325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elongated plasma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2002BAE-3B64-415B-2679-D0C25C009EE2}"/>
                  </a:ext>
                </a:extLst>
              </p:cNvPr>
              <p:cNvSpPr/>
              <p:nvPr/>
            </p:nvSpPr>
            <p:spPr>
              <a:xfrm>
                <a:off x="1041399" y="1763441"/>
                <a:ext cx="850900" cy="200055"/>
              </a:xfrm>
              <a:prstGeom prst="ellipse">
                <a:avLst/>
              </a:prstGeom>
              <a:noFill/>
              <a:ln w="635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1A24CDD-9472-5B00-E15A-580B5668EC91}"/>
                  </a:ext>
                </a:extLst>
              </p:cNvPr>
              <p:cNvSpPr txBox="1"/>
              <p:nvPr/>
            </p:nvSpPr>
            <p:spPr>
              <a:xfrm>
                <a:off x="2393479" y="2507064"/>
                <a:ext cx="17875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single-cycle acoustic wave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E26DC12-BD61-2F7A-D457-DB32F311C8A9}"/>
                  </a:ext>
                </a:extLst>
              </p:cNvPr>
              <p:cNvSpPr txBox="1"/>
              <p:nvPr/>
            </p:nvSpPr>
            <p:spPr>
              <a:xfrm>
                <a:off x="2201853" y="3929160"/>
                <a:ext cx="1341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ambient gas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91F3421-9C38-1387-2434-A441EDE0B6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02029" y="1791545"/>
                <a:ext cx="561351" cy="31760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45F9057-6159-6087-4EE0-9056EC0C3BCA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H="1">
                <a:off x="1924048" y="2830230"/>
                <a:ext cx="469432" cy="995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A84A71-4450-9E74-C730-A4E9250F91B4}"/>
                </a:ext>
              </a:extLst>
            </p:cNvPr>
            <p:cNvSpPr txBox="1"/>
            <p:nvPr/>
          </p:nvSpPr>
          <p:spPr>
            <a:xfrm>
              <a:off x="2359335" y="2372928"/>
              <a:ext cx="1027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70C0"/>
                  </a:solidFill>
                </a:rPr>
                <a:t>launches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B9448E-CEE0-518A-DA8F-F916AF980A20}"/>
                </a:ext>
              </a:extLst>
            </p:cNvPr>
            <p:cNvSpPr txBox="1"/>
            <p:nvPr/>
          </p:nvSpPr>
          <p:spPr>
            <a:xfrm>
              <a:off x="2550617" y="3893836"/>
              <a:ext cx="546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/>
              </a:lvl1pPr>
            </a:lstStyle>
            <a:p>
              <a:r>
                <a:rPr lang="en-US" sz="1800" i="1" dirty="0">
                  <a:solidFill>
                    <a:srgbClr val="0070C0"/>
                  </a:solidFill>
                </a:rPr>
                <a:t>into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26DD50E-F8C3-BA87-BC28-448525951202}"/>
              </a:ext>
            </a:extLst>
          </p:cNvPr>
          <p:cNvSpPr txBox="1"/>
          <p:nvPr/>
        </p:nvSpPr>
        <p:spPr>
          <a:xfrm>
            <a:off x="9946621" y="1450742"/>
            <a:ext cx="2020410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Leading wings of injected high intensity pulse ionize neutral shock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9E17B2E-7E56-2AEF-605F-6D525EC6B16A}"/>
              </a:ext>
            </a:extLst>
          </p:cNvPr>
          <p:cNvGrpSpPr/>
          <p:nvPr/>
        </p:nvGrpSpPr>
        <p:grpSpPr>
          <a:xfrm>
            <a:off x="8445377" y="2651071"/>
            <a:ext cx="3345990" cy="2227268"/>
            <a:chOff x="5803968" y="2229680"/>
            <a:chExt cx="4590606" cy="305575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BCB19A3-92F0-39BB-EC6C-FED440C6781A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5" r="49692" b="61421"/>
            <a:stretch/>
          </p:blipFill>
          <p:spPr bwMode="auto">
            <a:xfrm>
              <a:off x="5803968" y="2527864"/>
              <a:ext cx="4590606" cy="2757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1D997F5-F6A5-0A69-E576-7EFCE0AF6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6750" y="2620980"/>
              <a:ext cx="531988" cy="379992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0F355C5-1325-302D-14C6-8A1808E2A288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>
              <a:off x="8635135" y="2229680"/>
              <a:ext cx="614472" cy="91258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D1E6381-8AC4-BF4C-A5BB-A850CE04C024}"/>
              </a:ext>
            </a:extLst>
          </p:cNvPr>
          <p:cNvSpPr txBox="1"/>
          <p:nvPr/>
        </p:nvSpPr>
        <p:spPr>
          <a:xfrm>
            <a:off x="4279548" y="2496325"/>
            <a:ext cx="49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F79A7-9504-1644-37D9-05A33318D260}"/>
              </a:ext>
            </a:extLst>
          </p:cNvPr>
          <p:cNvSpPr txBox="1"/>
          <p:nvPr/>
        </p:nvSpPr>
        <p:spPr>
          <a:xfrm>
            <a:off x="4286616" y="3634189"/>
            <a:ext cx="49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(c)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C1804DF-B72A-C31E-6D6E-64DBC74E648F}"/>
              </a:ext>
            </a:extLst>
          </p:cNvPr>
          <p:cNvCxnSpPr>
            <a:cxnSpLocks/>
          </p:cNvCxnSpPr>
          <p:nvPr/>
        </p:nvCxnSpPr>
        <p:spPr>
          <a:xfrm>
            <a:off x="3518002" y="2170739"/>
            <a:ext cx="0" cy="30702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2A6FC81-05E1-C697-C988-47B823B87CD8}"/>
              </a:ext>
            </a:extLst>
          </p:cNvPr>
          <p:cNvCxnSpPr>
            <a:cxnSpLocks/>
          </p:cNvCxnSpPr>
          <p:nvPr/>
        </p:nvCxnSpPr>
        <p:spPr>
          <a:xfrm>
            <a:off x="8281433" y="2164000"/>
            <a:ext cx="0" cy="30141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C9B4C7-B501-E307-1D5F-55A4706ADD96}"/>
              </a:ext>
            </a:extLst>
          </p:cNvPr>
          <p:cNvSpPr txBox="1"/>
          <p:nvPr/>
        </p:nvSpPr>
        <p:spPr>
          <a:xfrm>
            <a:off x="4851025" y="5071437"/>
            <a:ext cx="222686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*2-color interferometry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CEBAC7-D963-B6D4-EC0F-F6C365EBA498}"/>
              </a:ext>
            </a:extLst>
          </p:cNvPr>
          <p:cNvSpPr txBox="1"/>
          <p:nvPr/>
        </p:nvSpPr>
        <p:spPr>
          <a:xfrm>
            <a:off x="30480" y="5289339"/>
            <a:ext cx="528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A. Morozov </a:t>
            </a:r>
            <a:r>
              <a:rPr lang="en-US" sz="1600" i="1" dirty="0"/>
              <a:t>et al., </a:t>
            </a:r>
            <a:r>
              <a:rPr lang="en-US" sz="1600" dirty="0"/>
              <a:t>Phys. Plasmas </a:t>
            </a:r>
            <a:r>
              <a:rPr lang="en-US" sz="1600" b="1" dirty="0"/>
              <a:t>25</a:t>
            </a:r>
            <a:r>
              <a:rPr lang="en-US" sz="1600" dirty="0"/>
              <a:t>, 053110 (2018)</a:t>
            </a:r>
          </a:p>
          <a:p>
            <a:r>
              <a:rPr lang="en-US" sz="1600" dirty="0"/>
              <a:t>B. Miao </a:t>
            </a:r>
            <a:r>
              <a:rPr lang="en-US" sz="1600" i="1" dirty="0"/>
              <a:t>et al.</a:t>
            </a:r>
            <a:r>
              <a:rPr lang="en-US" sz="1600" dirty="0"/>
              <a:t>, Phys. Rev. Lett. </a:t>
            </a:r>
            <a:r>
              <a:rPr lang="en-US" sz="1600" b="1" dirty="0"/>
              <a:t>129</a:t>
            </a:r>
            <a:r>
              <a:rPr lang="en-US" sz="1600" dirty="0"/>
              <a:t>, 074801 (2020)</a:t>
            </a:r>
          </a:p>
          <a:p>
            <a:r>
              <a:rPr lang="en-US" sz="1600" dirty="0"/>
              <a:t>*L. Feder </a:t>
            </a:r>
            <a:r>
              <a:rPr lang="en-US" sz="1600" i="1" dirty="0"/>
              <a:t>et al.</a:t>
            </a:r>
            <a:r>
              <a:rPr lang="en-US" sz="1600" dirty="0"/>
              <a:t>, Phys. Rev. Res. </a:t>
            </a:r>
            <a:r>
              <a:rPr lang="en-US" sz="1600" b="1" dirty="0"/>
              <a:t>2</a:t>
            </a:r>
            <a:r>
              <a:rPr lang="en-US" sz="1600" dirty="0"/>
              <a:t>, 043173 (2020)</a:t>
            </a:r>
          </a:p>
          <a:p>
            <a:r>
              <a:rPr lang="en-US" sz="1600" dirty="0"/>
              <a:t>A. </a:t>
            </a:r>
            <a:r>
              <a:rPr lang="en-US" sz="1600" dirty="0" err="1"/>
              <a:t>Picksley</a:t>
            </a:r>
            <a:r>
              <a:rPr lang="en-US" sz="1600" dirty="0"/>
              <a:t>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23</a:t>
            </a:r>
            <a:r>
              <a:rPr lang="en-US" sz="1600" dirty="0"/>
              <a:t>, 1 (2020).</a:t>
            </a:r>
          </a:p>
          <a:p>
            <a:r>
              <a:rPr lang="en-US" sz="1600" dirty="0"/>
              <a:t>J. E. Shrock </a:t>
            </a:r>
            <a:r>
              <a:rPr lang="en-US" sz="1600" i="1" dirty="0"/>
              <a:t>et al.</a:t>
            </a:r>
            <a:r>
              <a:rPr lang="en-US" sz="1600" dirty="0"/>
              <a:t>, Phys. Plasmas </a:t>
            </a:r>
            <a:r>
              <a:rPr lang="en-US" sz="1600" b="1" dirty="0"/>
              <a:t>29</a:t>
            </a:r>
            <a:r>
              <a:rPr lang="en-US" sz="1600" dirty="0"/>
              <a:t>, 073101 (2022)</a:t>
            </a:r>
          </a:p>
          <a:p>
            <a:r>
              <a:rPr lang="en-US" sz="1600" dirty="0"/>
              <a:t>*B. Miao </a:t>
            </a:r>
            <a:r>
              <a:rPr lang="en-US" sz="1600" i="1" dirty="0"/>
              <a:t>et al</a:t>
            </a:r>
            <a:r>
              <a:rPr lang="en-US" sz="1600" dirty="0"/>
              <a:t>., Phys. Rev. Accel. Beams </a:t>
            </a:r>
            <a:r>
              <a:rPr lang="en-US" sz="1600" b="1" dirty="0"/>
              <a:t>27</a:t>
            </a:r>
            <a:r>
              <a:rPr lang="en-US" sz="1600" dirty="0"/>
              <a:t>,</a:t>
            </a:r>
            <a:r>
              <a:rPr lang="en-US" sz="1600" b="1" dirty="0"/>
              <a:t> </a:t>
            </a:r>
            <a:r>
              <a:rPr lang="en-US" sz="1600" dirty="0"/>
              <a:t>08132 (2024)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E3964BFB-C3A0-61ED-31C4-8DE2D46E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7</a:t>
            </a:fld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ACD2940-3D1D-4CE4-A598-13085D1217DA}"/>
              </a:ext>
            </a:extLst>
          </p:cNvPr>
          <p:cNvCxnSpPr>
            <a:cxnSpLocks/>
          </p:cNvCxnSpPr>
          <p:nvPr/>
        </p:nvCxnSpPr>
        <p:spPr>
          <a:xfrm>
            <a:off x="2011680" y="2116159"/>
            <a:ext cx="3744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B71AF5A-F4C6-4B13-A9D3-F2E465654EC4}"/>
              </a:ext>
            </a:extLst>
          </p:cNvPr>
          <p:cNvCxnSpPr>
            <a:cxnSpLocks/>
          </p:cNvCxnSpPr>
          <p:nvPr/>
        </p:nvCxnSpPr>
        <p:spPr>
          <a:xfrm>
            <a:off x="2025535" y="2122846"/>
            <a:ext cx="0" cy="4016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6F61BB2-8D47-6FBE-CD5C-419905843121}"/>
              </a:ext>
            </a:extLst>
          </p:cNvPr>
          <p:cNvGrpSpPr/>
          <p:nvPr/>
        </p:nvGrpSpPr>
        <p:grpSpPr>
          <a:xfrm>
            <a:off x="3578401" y="2132168"/>
            <a:ext cx="4734443" cy="3062025"/>
            <a:chOff x="258432" y="2116159"/>
            <a:chExt cx="4734443" cy="306202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3823B78-6643-E927-D69E-27965049DCBF}"/>
                </a:ext>
              </a:extLst>
            </p:cNvPr>
            <p:cNvGrpSpPr/>
            <p:nvPr/>
          </p:nvGrpSpPr>
          <p:grpSpPr>
            <a:xfrm>
              <a:off x="258432" y="2296513"/>
              <a:ext cx="3293871" cy="2881671"/>
              <a:chOff x="258432" y="2296513"/>
              <a:chExt cx="3293871" cy="2881671"/>
            </a:xfrm>
          </p:grpSpPr>
          <p:pic>
            <p:nvPicPr>
              <p:cNvPr id="36" name="Picture 2" descr="FIG. 2.">
                <a:extLst>
                  <a:ext uri="{FF2B5EF4-FFF2-40B4-BE49-F238E27FC236}">
                    <a16:creationId xmlns:a16="http://schemas.microsoft.com/office/drawing/2014/main" id="{C64B5604-2A0E-2EE9-A99A-9299466CFA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544"/>
              <a:stretch/>
            </p:blipFill>
            <p:spPr bwMode="auto">
              <a:xfrm>
                <a:off x="258432" y="2423780"/>
                <a:ext cx="3226922" cy="2566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74AB58D-C892-4888-6E68-830EE635F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10636" y="3953737"/>
                <a:ext cx="241667" cy="1224447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E497351-9327-F6C4-BF39-570C81479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7274942" flipH="1">
                <a:off x="2166415" y="1848812"/>
                <a:ext cx="329046" cy="1224447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4C2B883-5A6C-86E0-C471-876656581B61}"/>
                </a:ext>
              </a:extLst>
            </p:cNvPr>
            <p:cNvGrpSpPr/>
            <p:nvPr/>
          </p:nvGrpSpPr>
          <p:grpSpPr>
            <a:xfrm>
              <a:off x="3460080" y="2517798"/>
              <a:ext cx="1532795" cy="2250763"/>
              <a:chOff x="3460080" y="2517798"/>
              <a:chExt cx="1532795" cy="2250763"/>
            </a:xfrm>
          </p:grpSpPr>
          <p:pic>
            <p:nvPicPr>
              <p:cNvPr id="35" name="Picture 2" descr="FIG. 2.">
                <a:extLst>
                  <a:ext uri="{FF2B5EF4-FFF2-40B4-BE49-F238E27FC236}">
                    <a16:creationId xmlns:a16="http://schemas.microsoft.com/office/drawing/2014/main" id="{A2F6B8D4-32BF-9FBE-D9F6-50F3CA6A87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05" t="59603" r="-4411" b="-74"/>
              <a:stretch/>
            </p:blipFill>
            <p:spPr bwMode="auto">
              <a:xfrm>
                <a:off x="3558375" y="3656087"/>
                <a:ext cx="1434500" cy="1112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FIG. 2.">
                <a:extLst>
                  <a:ext uri="{FF2B5EF4-FFF2-40B4-BE49-F238E27FC236}">
                    <a16:creationId xmlns:a16="http://schemas.microsoft.com/office/drawing/2014/main" id="{9157FE50-E586-2809-4244-F2C547933D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61" t="59135" r="21170" b="-50"/>
              <a:stretch/>
            </p:blipFill>
            <p:spPr bwMode="auto">
              <a:xfrm>
                <a:off x="3460080" y="2517798"/>
                <a:ext cx="1250293" cy="110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FF7D042-C85B-A33E-DDF6-1A371A8F0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4382664" y="2543084"/>
                <a:ext cx="266296" cy="271844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57CF15B-CFA6-7E07-E600-EC16F4EFA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4359841" y="3678158"/>
                <a:ext cx="275509" cy="258641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9653B70-DDE5-0DD0-5317-D9123192D3D7}"/>
                </a:ext>
              </a:extLst>
            </p:cNvPr>
            <p:cNvSpPr txBox="1"/>
            <p:nvPr/>
          </p:nvSpPr>
          <p:spPr>
            <a:xfrm>
              <a:off x="2644487" y="2430431"/>
              <a:ext cx="495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(a)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615B604-1E94-4CA9-9193-CC497E740AE1}"/>
                </a:ext>
              </a:extLst>
            </p:cNvPr>
            <p:cNvCxnSpPr/>
            <p:nvPr/>
          </p:nvCxnSpPr>
          <p:spPr>
            <a:xfrm>
              <a:off x="1979407" y="2116159"/>
              <a:ext cx="0" cy="4723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F70522B-E7AF-4C8D-831D-4F9301FEB4F3}"/>
                </a:ext>
              </a:extLst>
            </p:cNvPr>
            <p:cNvCxnSpPr>
              <a:cxnSpLocks/>
            </p:cNvCxnSpPr>
            <p:nvPr/>
          </p:nvCxnSpPr>
          <p:spPr>
            <a:xfrm>
              <a:off x="3883695" y="2144913"/>
              <a:ext cx="0" cy="7873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F7FE58A-278B-4803-8BA2-12E9BEDDE95C}"/>
              </a:ext>
            </a:extLst>
          </p:cNvPr>
          <p:cNvCxnSpPr>
            <a:cxnSpLocks/>
          </p:cNvCxnSpPr>
          <p:nvPr/>
        </p:nvCxnSpPr>
        <p:spPr>
          <a:xfrm>
            <a:off x="5667823" y="2114854"/>
            <a:ext cx="3744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C66CE51-EF03-4AA5-A22E-E6B6903E7EB1}"/>
              </a:ext>
            </a:extLst>
          </p:cNvPr>
          <p:cNvCxnSpPr>
            <a:cxnSpLocks/>
          </p:cNvCxnSpPr>
          <p:nvPr/>
        </p:nvCxnSpPr>
        <p:spPr>
          <a:xfrm>
            <a:off x="9411853" y="2136701"/>
            <a:ext cx="850942" cy="11795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19D8F9F-4A39-F349-79A9-12FBCF61CF3A}"/>
              </a:ext>
            </a:extLst>
          </p:cNvPr>
          <p:cNvGrpSpPr/>
          <p:nvPr/>
        </p:nvGrpSpPr>
        <p:grpSpPr>
          <a:xfrm>
            <a:off x="4324799" y="1440533"/>
            <a:ext cx="4407600" cy="2169871"/>
            <a:chOff x="4324799" y="1440533"/>
            <a:chExt cx="4407600" cy="2169871"/>
          </a:xfrm>
        </p:grpSpPr>
        <p:cxnSp>
          <p:nvCxnSpPr>
            <p:cNvPr id="125" name="Google Shape;125;p2"/>
            <p:cNvCxnSpPr>
              <a:cxnSpLocks/>
              <a:stCxn id="128" idx="1"/>
            </p:cNvCxnSpPr>
            <p:nvPr/>
          </p:nvCxnSpPr>
          <p:spPr>
            <a:xfrm flipH="1">
              <a:off x="4954523" y="2731730"/>
              <a:ext cx="1571489" cy="87867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14" name="Group 13"/>
            <p:cNvGrpSpPr/>
            <p:nvPr/>
          </p:nvGrpSpPr>
          <p:grpSpPr>
            <a:xfrm>
              <a:off x="4324799" y="1440533"/>
              <a:ext cx="4407600" cy="1291198"/>
              <a:chOff x="5380356" y="632607"/>
              <a:chExt cx="3818587" cy="100502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B0D7E17-4761-4EF5-831E-05D50C13512C}"/>
                  </a:ext>
                </a:extLst>
              </p:cNvPr>
              <p:cNvGrpSpPr/>
              <p:nvPr/>
            </p:nvGrpSpPr>
            <p:grpSpPr>
              <a:xfrm>
                <a:off x="5401382" y="663306"/>
                <a:ext cx="3797561" cy="936278"/>
                <a:chOff x="5761945" y="674097"/>
                <a:chExt cx="3797561" cy="936278"/>
              </a:xfrm>
            </p:grpSpPr>
            <p:pic>
              <p:nvPicPr>
                <p:cNvPr id="114" name="Google Shape;114;p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12425" t="6691" r="9017" b="57492"/>
                <a:stretch/>
              </p:blipFill>
              <p:spPr>
                <a:xfrm>
                  <a:off x="5761945" y="674097"/>
                  <a:ext cx="3797561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5" name="Google Shape;115;p2"/>
                <p:cNvSpPr txBox="1"/>
                <p:nvPr/>
              </p:nvSpPr>
              <p:spPr>
                <a:xfrm>
                  <a:off x="7369683" y="1271821"/>
                  <a:ext cx="68961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 cm</a:t>
                  </a:r>
                  <a:endParaRPr sz="160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6" name="Google Shape;116;p2"/>
                <p:cNvCxnSpPr/>
                <p:nvPr/>
              </p:nvCxnSpPr>
              <p:spPr>
                <a:xfrm>
                  <a:off x="8103366" y="1456487"/>
                  <a:ext cx="13716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17" name="Google Shape;117;p2"/>
                <p:cNvCxnSpPr/>
                <p:nvPr/>
              </p:nvCxnSpPr>
              <p:spPr>
                <a:xfrm rot="10800000">
                  <a:off x="5908844" y="1456487"/>
                  <a:ext cx="13716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128" name="Google Shape;128;p2"/>
              <p:cNvSpPr/>
              <p:nvPr/>
            </p:nvSpPr>
            <p:spPr>
              <a:xfrm rot="5400000" flipH="1">
                <a:off x="7226348" y="-330476"/>
                <a:ext cx="122120" cy="3814103"/>
              </a:xfrm>
              <a:prstGeom prst="lef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2"/>
              <p:cNvSpPr txBox="1"/>
              <p:nvPr/>
            </p:nvSpPr>
            <p:spPr>
              <a:xfrm>
                <a:off x="5414099" y="632607"/>
                <a:ext cx="588299" cy="3593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buNone/>
                  <a:defRPr sz="2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</a:defRPr>
                </a:lvl1pPr>
              </a:lstStyle>
              <a:p>
                <a:endParaRPr b="1" dirty="0">
                  <a:sym typeface="Calibri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191E71-E8C0-7640-89BE-BCCED23C7261}"/>
              </a:ext>
            </a:extLst>
          </p:cNvPr>
          <p:cNvGrpSpPr/>
          <p:nvPr/>
        </p:nvGrpSpPr>
        <p:grpSpPr>
          <a:xfrm>
            <a:off x="2606358" y="1465591"/>
            <a:ext cx="1315357" cy="1765173"/>
            <a:chOff x="2606358" y="1465591"/>
            <a:chExt cx="1315357" cy="1765173"/>
          </a:xfrm>
        </p:grpSpPr>
        <p:cxnSp>
          <p:nvCxnSpPr>
            <p:cNvPr id="127" name="Google Shape;127;p2"/>
            <p:cNvCxnSpPr>
              <a:cxnSpLocks/>
              <a:stCxn id="126" idx="1"/>
            </p:cNvCxnSpPr>
            <p:nvPr/>
          </p:nvCxnSpPr>
          <p:spPr>
            <a:xfrm>
              <a:off x="3264036" y="2682844"/>
              <a:ext cx="273483" cy="54792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2606358" y="1465591"/>
              <a:ext cx="1315357" cy="1217253"/>
              <a:chOff x="3217409" y="581887"/>
              <a:chExt cx="1027895" cy="951231"/>
            </a:xfrm>
          </p:grpSpPr>
          <p:sp>
            <p:nvSpPr>
              <p:cNvPr id="126" name="Google Shape;126;p2"/>
              <p:cNvSpPr/>
              <p:nvPr/>
            </p:nvSpPr>
            <p:spPr>
              <a:xfrm rot="5400000" flipH="1">
                <a:off x="3700651" y="988465"/>
                <a:ext cx="61411" cy="1027895"/>
              </a:xfrm>
              <a:prstGeom prst="lef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9" name="Google Shape;109;p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222827" y="581887"/>
                <a:ext cx="1010422" cy="8991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371934" y="1149769"/>
                <a:ext cx="7970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200 µm</a:t>
                </a: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9575174" y="1137655"/>
            <a:ext cx="5421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(d)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772923" y="2514872"/>
            <a:ext cx="914400" cy="2359"/>
          </a:xfrm>
          <a:prstGeom prst="line">
            <a:avLst/>
          </a:prstGeom>
          <a:ln w="2857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D1B6B7-EF26-4B83-90EC-7884D3A0BD14}"/>
              </a:ext>
            </a:extLst>
          </p:cNvPr>
          <p:cNvCxnSpPr/>
          <p:nvPr/>
        </p:nvCxnSpPr>
        <p:spPr>
          <a:xfrm flipV="1">
            <a:off x="569983" y="3478336"/>
            <a:ext cx="734155" cy="61399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arallelogram 22"/>
          <p:cNvSpPr/>
          <p:nvPr/>
        </p:nvSpPr>
        <p:spPr>
          <a:xfrm rot="5400000" flipH="1">
            <a:off x="8413071" y="4621613"/>
            <a:ext cx="815137" cy="202811"/>
          </a:xfrm>
          <a:prstGeom prst="parallelogram">
            <a:avLst>
              <a:gd name="adj" fmla="val 90794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28000" r="1394" b="27758"/>
          <a:stretch/>
        </p:blipFill>
        <p:spPr>
          <a:xfrm>
            <a:off x="143023" y="2131918"/>
            <a:ext cx="12219966" cy="4219760"/>
          </a:xfrm>
          <a:prstGeom prst="rect">
            <a:avLst/>
          </a:prstGeom>
        </p:spPr>
      </p:pic>
      <p:sp>
        <p:nvSpPr>
          <p:cNvPr id="96" name="Google Shape;96;p2"/>
          <p:cNvSpPr txBox="1"/>
          <p:nvPr/>
        </p:nvSpPr>
        <p:spPr>
          <a:xfrm>
            <a:off x="1903650" y="3612668"/>
            <a:ext cx="12941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diffractive axicon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Google Shape;97;p2"/>
              <p:cNvSpPr txBox="1"/>
              <p:nvPr/>
            </p:nvSpPr>
            <p:spPr>
              <a:xfrm rot="900768">
                <a:off x="4040563" y="4469296"/>
                <a:ext cx="2631724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gas jet: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5%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+95%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2</m:t>
                        </m:r>
                      </m:sub>
                    </m:sSub>
                  </m:oMath>
                </a14:m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97" name="Google Shape;97;p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00768">
                <a:off x="4040563" y="4469296"/>
                <a:ext cx="2631724" cy="369291"/>
              </a:xfrm>
              <a:prstGeom prst="rect">
                <a:avLst/>
              </a:prstGeom>
              <a:blipFill>
                <a:blip r:embed="rId8"/>
                <a:stretch>
                  <a:fillRect l="-2381" t="-36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Google Shape;99;p2"/>
          <p:cNvSpPr txBox="1"/>
          <p:nvPr/>
        </p:nvSpPr>
        <p:spPr>
          <a:xfrm>
            <a:off x="9905661" y="4166379"/>
            <a:ext cx="3882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0505324" y="4352894"/>
            <a:ext cx="9913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9046189" y="3985847"/>
            <a:ext cx="532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8462714" y="3743757"/>
            <a:ext cx="4988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M2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C62F9B-04C1-C753-C3B9-41E3A9A730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r="10197"/>
          <a:stretch/>
        </p:blipFill>
        <p:spPr>
          <a:xfrm rot="903620">
            <a:off x="3180088" y="3805745"/>
            <a:ext cx="3712279" cy="1929020"/>
          </a:xfrm>
          <a:prstGeom prst="rect">
            <a:avLst/>
          </a:prstGeom>
        </p:spPr>
      </p:pic>
      <p:sp>
        <p:nvSpPr>
          <p:cNvPr id="105" name="Google Shape;105;p2"/>
          <p:cNvSpPr txBox="1"/>
          <p:nvPr/>
        </p:nvSpPr>
        <p:spPr>
          <a:xfrm>
            <a:off x="11571885" y="4614844"/>
            <a:ext cx="532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LA2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" name="Google Shape;106;p2"/>
          <p:cNvCxnSpPr>
            <a:cxnSpLocks/>
          </p:cNvCxnSpPr>
          <p:nvPr/>
        </p:nvCxnSpPr>
        <p:spPr>
          <a:xfrm flipH="1">
            <a:off x="7051651" y="4429045"/>
            <a:ext cx="752809" cy="882454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8" name="Google Shape;138;p2"/>
          <p:cNvCxnSpPr/>
          <p:nvPr/>
        </p:nvCxnSpPr>
        <p:spPr>
          <a:xfrm flipH="1">
            <a:off x="3605980" y="3127360"/>
            <a:ext cx="1299256" cy="548514"/>
          </a:xfrm>
          <a:prstGeom prst="straightConnector1">
            <a:avLst/>
          </a:prstGeom>
          <a:noFill/>
          <a:ln w="38100" cap="flat" cmpd="sng">
            <a:solidFill>
              <a:srgbClr val="9933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2"/>
          <p:cNvSpPr txBox="1"/>
          <p:nvPr/>
        </p:nvSpPr>
        <p:spPr>
          <a:xfrm>
            <a:off x="380249" y="3559091"/>
            <a:ext cx="5554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"/>
          <p:cNvSpPr txBox="1"/>
          <p:nvPr/>
        </p:nvSpPr>
        <p:spPr>
          <a:xfrm>
            <a:off x="3686590" y="2872351"/>
            <a:ext cx="8630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2-color probe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6101745" y="3605397"/>
            <a:ext cx="9932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 flow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" name="Google Shape;138;p2">
            <a:extLst>
              <a:ext uri="{FF2B5EF4-FFF2-40B4-BE49-F238E27FC236}">
                <a16:creationId xmlns:a16="http://schemas.microsoft.com/office/drawing/2014/main" id="{A7992561-B22C-41D3-BDCA-FD770CD12FB9}"/>
              </a:ext>
            </a:extLst>
          </p:cNvPr>
          <p:cNvCxnSpPr/>
          <p:nvPr/>
        </p:nvCxnSpPr>
        <p:spPr>
          <a:xfrm flipH="1">
            <a:off x="3803667" y="3189460"/>
            <a:ext cx="1301666" cy="559125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9" name="Google Shape;129;p2"/>
          <p:cNvCxnSpPr/>
          <p:nvPr/>
        </p:nvCxnSpPr>
        <p:spPr>
          <a:xfrm rot="10800000">
            <a:off x="5839259" y="3647259"/>
            <a:ext cx="182880" cy="35834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0" name="Google Shape;130;p2"/>
          <p:cNvCxnSpPr/>
          <p:nvPr/>
        </p:nvCxnSpPr>
        <p:spPr>
          <a:xfrm rot="10800000" flipH="1">
            <a:off x="6065771" y="3595822"/>
            <a:ext cx="54813" cy="43570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8" name="Google Shape;98;p2"/>
          <p:cNvSpPr txBox="1"/>
          <p:nvPr/>
        </p:nvSpPr>
        <p:spPr>
          <a:xfrm>
            <a:off x="271441" y="2664830"/>
            <a:ext cx="4267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1901096" y="1840163"/>
            <a:ext cx="4988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399" y="5037098"/>
            <a:ext cx="365760" cy="1005840"/>
          </a:xfrm>
          <a:prstGeom prst="rect">
            <a:avLst/>
          </a:prstGeom>
          <a:scene3d>
            <a:camera prst="isometricRightUp">
              <a:rot lat="2700000" lon="18360000" rev="0"/>
            </a:camera>
            <a:lightRig rig="threePt" dir="t"/>
          </a:scene3d>
        </p:spPr>
      </p:pic>
      <p:sp>
        <p:nvSpPr>
          <p:cNvPr id="32" name="Text Box 2">
            <a:extLst>
              <a:ext uri="{FF2B5EF4-FFF2-40B4-BE49-F238E27FC236}">
                <a16:creationId xmlns:a16="http://schemas.microsoft.com/office/drawing/2014/main" id="{D27B9F7A-7523-DA71-FE65-7D30C8042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081" y="182881"/>
            <a:ext cx="102959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latin typeface="Calibri"/>
                <a:cs typeface="Times New Roman" pitchFamily="18" charset="0"/>
                <a:sym typeface="Symbol" pitchFamily="18" charset="2"/>
              </a:rPr>
              <a:t>General schematic for self-waveguided LWFA experiments</a:t>
            </a:r>
          </a:p>
        </p:txBody>
      </p:sp>
      <p:pic>
        <p:nvPicPr>
          <p:cNvPr id="33" name="Picture 2" descr="https://osc.umd.edu/img/logos/28_informalseal.jpg">
            <a:extLst>
              <a:ext uri="{FF2B5EF4-FFF2-40B4-BE49-F238E27FC236}">
                <a16:creationId xmlns:a16="http://schemas.microsoft.com/office/drawing/2014/main" id="{67C45B7A-341C-1704-D498-E3A63665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DE1A14-4CEE-57E9-67CA-FAE9DD5802BF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A5FF566-9279-C308-F81C-304CB399D780}"/>
              </a:ext>
            </a:extLst>
          </p:cNvPr>
          <p:cNvSpPr txBox="1"/>
          <p:nvPr/>
        </p:nvSpPr>
        <p:spPr>
          <a:xfrm>
            <a:off x="143023" y="1332415"/>
            <a:ext cx="1607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&lt; 15 J, 45 fs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x-y pointing fluctuations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9 </a:t>
            </a:r>
            <a:r>
              <a:rPr lang="en-US" sz="1600" dirty="0">
                <a:solidFill>
                  <a:srgbClr val="0070C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µm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4006FF-BF88-998B-1236-769165D9C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AAC 2022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6C8ABB26-E049-A4A9-3ED4-C5ECE95B6D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4280" b="3800"/>
          <a:stretch/>
        </p:blipFill>
        <p:spPr>
          <a:xfrm>
            <a:off x="125327" y="4614844"/>
            <a:ext cx="2965377" cy="1666784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331D78EF-6041-06DF-375D-3EC348E4EE4F}"/>
              </a:ext>
            </a:extLst>
          </p:cNvPr>
          <p:cNvGrpSpPr>
            <a:grpSpLocks noChangeAspect="1"/>
          </p:cNvGrpSpPr>
          <p:nvPr/>
        </p:nvGrpSpPr>
        <p:grpSpPr>
          <a:xfrm>
            <a:off x="5419474" y="5312791"/>
            <a:ext cx="4769971" cy="1406528"/>
            <a:chOff x="5207567" y="4961299"/>
            <a:chExt cx="4978176" cy="146792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3EA5C50-F438-AE50-2A02-2497CCC583ED}"/>
                </a:ext>
              </a:extLst>
            </p:cNvPr>
            <p:cNvGrpSpPr/>
            <p:nvPr/>
          </p:nvGrpSpPr>
          <p:grpSpPr>
            <a:xfrm>
              <a:off x="5306204" y="4961299"/>
              <a:ext cx="4108074" cy="1467920"/>
              <a:chOff x="5306204" y="4961299"/>
              <a:chExt cx="4108074" cy="1467920"/>
            </a:xfrm>
          </p:grpSpPr>
          <p:cxnSp>
            <p:nvCxnSpPr>
              <p:cNvPr id="81" name="Google Shape;120;p2">
                <a:extLst>
                  <a:ext uri="{FF2B5EF4-FFF2-40B4-BE49-F238E27FC236}">
                    <a16:creationId xmlns:a16="http://schemas.microsoft.com/office/drawing/2014/main" id="{60AFD942-EAD9-8003-D53A-B046DB6C571C}"/>
                  </a:ext>
                </a:extLst>
              </p:cNvPr>
              <p:cNvCxnSpPr/>
              <p:nvPr/>
            </p:nvCxnSpPr>
            <p:spPr>
              <a:xfrm>
                <a:off x="5833458" y="5694847"/>
                <a:ext cx="193681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82" name="Google Shape;121;p2">
                <a:extLst>
                  <a:ext uri="{FF2B5EF4-FFF2-40B4-BE49-F238E27FC236}">
                    <a16:creationId xmlns:a16="http://schemas.microsoft.com/office/drawing/2014/main" id="{2DE0E5A9-DB3D-375C-A5AF-CD2972E20A15}"/>
                  </a:ext>
                </a:extLst>
              </p:cNvPr>
              <p:cNvCxnSpPr/>
              <p:nvPr/>
            </p:nvCxnSpPr>
            <p:spPr>
              <a:xfrm rot="10800000">
                <a:off x="6901983" y="5695364"/>
                <a:ext cx="193681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83" name="Google Shape;142;p2">
                <a:extLst>
                  <a:ext uri="{FF2B5EF4-FFF2-40B4-BE49-F238E27FC236}">
                    <a16:creationId xmlns:a16="http://schemas.microsoft.com/office/drawing/2014/main" id="{B4124362-FB2D-51C5-7F1F-F506CF3AFEA2}"/>
                  </a:ext>
                </a:extLst>
              </p:cNvPr>
              <p:cNvSpPr txBox="1"/>
              <p:nvPr/>
            </p:nvSpPr>
            <p:spPr>
              <a:xfrm>
                <a:off x="8887508" y="4961299"/>
                <a:ext cx="526770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indent="0">
                  <a:buNone/>
                  <a:defRPr sz="2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</a:defRPr>
                </a:lvl1pPr>
              </a:lstStyle>
              <a:p>
                <a:r>
                  <a:rPr lang="en-US" dirty="0">
                    <a:sym typeface="Calibri"/>
                  </a:rPr>
                  <a:t>(e)</a:t>
                </a:r>
                <a:endParaRPr dirty="0">
                  <a:sym typeface="Calibri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5624E82-C8C5-D688-3BC6-C5A1079EA21C}"/>
                  </a:ext>
                </a:extLst>
              </p:cNvPr>
              <p:cNvSpPr txBox="1"/>
              <p:nvPr/>
            </p:nvSpPr>
            <p:spPr>
              <a:xfrm>
                <a:off x="6184767" y="5593323"/>
                <a:ext cx="6703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200</a:t>
                </a:r>
                <a:r>
                  <a:rPr lang="el-GR" sz="1200" b="1" dirty="0">
                    <a:solidFill>
                      <a:schemeClr val="bg1"/>
                    </a:solidFill>
                  </a:rPr>
                  <a:t>μ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B40DD51A-DC52-5417-783D-EBA40D9E5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06204" y="5039272"/>
                <a:ext cx="3955505" cy="669683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DA20CD3B-D354-D95D-1C79-29F5500EF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16723" y="5763346"/>
                <a:ext cx="3944986" cy="665873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AF83599-F3AF-74B4-F3C6-06ECDCAA9E22}"/>
                </a:ext>
              </a:extLst>
            </p:cNvPr>
            <p:cNvGrpSpPr/>
            <p:nvPr/>
          </p:nvGrpSpPr>
          <p:grpSpPr>
            <a:xfrm>
              <a:off x="5207567" y="5002496"/>
              <a:ext cx="4978176" cy="1420824"/>
              <a:chOff x="5207567" y="5002496"/>
              <a:chExt cx="4978176" cy="1420824"/>
            </a:xfrm>
          </p:grpSpPr>
          <p:sp>
            <p:nvSpPr>
              <p:cNvPr id="74" name="Google Shape;124;p2">
                <a:extLst>
                  <a:ext uri="{FF2B5EF4-FFF2-40B4-BE49-F238E27FC236}">
                    <a16:creationId xmlns:a16="http://schemas.microsoft.com/office/drawing/2014/main" id="{51D5E286-C0AC-CF09-C4D1-7FDF48AC7739}"/>
                  </a:ext>
                </a:extLst>
              </p:cNvPr>
              <p:cNvSpPr/>
              <p:nvPr/>
            </p:nvSpPr>
            <p:spPr>
              <a:xfrm rot="5400000">
                <a:off x="7248514" y="2979399"/>
                <a:ext cx="68605" cy="4114800"/>
              </a:xfrm>
              <a:prstGeom prst="lef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53FD336-B24C-1213-AEB0-8533441F9D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217" y="5763346"/>
                <a:ext cx="0" cy="59060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B0F2ED76-1FD7-719E-CB75-E7189377F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9950" y="5078812"/>
                <a:ext cx="0" cy="59060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A54B34E-26DB-9201-4BEC-D031CBC7FE31}"/>
                  </a:ext>
                </a:extLst>
              </p:cNvPr>
              <p:cNvSpPr txBox="1"/>
              <p:nvPr/>
            </p:nvSpPr>
            <p:spPr>
              <a:xfrm>
                <a:off x="9311786" y="5836129"/>
                <a:ext cx="873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200 </a:t>
                </a:r>
                <a:r>
                  <a:rPr lang="en-US" sz="1600" dirty="0">
                    <a:sym typeface="Symbol" panose="05050102010706020507" pitchFamily="18" charset="2"/>
                  </a:rPr>
                  <a:t>m</a:t>
                </a:r>
                <a:endParaRPr lang="en-US" sz="1600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8205A66-6085-65B2-E5EF-F2D70E7FBA3C}"/>
                  </a:ext>
                </a:extLst>
              </p:cNvPr>
              <p:cNvSpPr txBox="1"/>
              <p:nvPr/>
            </p:nvSpPr>
            <p:spPr>
              <a:xfrm>
                <a:off x="9290910" y="5232236"/>
                <a:ext cx="873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200 </a:t>
                </a:r>
                <a:r>
                  <a:rPr lang="en-US" sz="1600" dirty="0">
                    <a:sym typeface="Symbol" panose="05050102010706020507" pitchFamily="18" charset="2"/>
                  </a:rPr>
                  <a:t>m</a:t>
                </a:r>
                <a:endParaRPr lang="en-US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E31DF330-BAAA-6658-FFB0-7585EBA48C4A}"/>
                      </a:ext>
                    </a:extLst>
                  </p:cNvPr>
                  <p:cNvSpPr/>
                  <p:nvPr/>
                </p:nvSpPr>
                <p:spPr>
                  <a:xfrm>
                    <a:off x="5210505" y="5382246"/>
                    <a:ext cx="2332049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=1.3 ×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sup>
                          </m:sSup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E31DF330-BAAA-6658-FFB0-7585EBA48C4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0505" y="5382246"/>
                    <a:ext cx="2332049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03E47F73-EE16-7EDB-5B8C-737EB47070E2}"/>
                      </a:ext>
                    </a:extLst>
                  </p:cNvPr>
                  <p:cNvSpPr/>
                  <p:nvPr/>
                </p:nvSpPr>
                <p:spPr>
                  <a:xfrm>
                    <a:off x="5207567" y="6084766"/>
                    <a:ext cx="2332049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=3.2 × 1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sup>
                          </m:sSup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03E47F73-EE16-7EDB-5B8C-737EB47070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7567" y="6084766"/>
                    <a:ext cx="2332049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8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E3BE3A-29EF-7275-BD13-48967E23E311}"/>
              </a:ext>
            </a:extLst>
          </p:cNvPr>
          <p:cNvSpPr txBox="1"/>
          <p:nvPr/>
        </p:nvSpPr>
        <p:spPr>
          <a:xfrm>
            <a:off x="8820639" y="2502604"/>
            <a:ext cx="3283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Extended multi-valve generation VI supersonic gas jet for meter-scale, low density waveguide</a:t>
            </a:r>
          </a:p>
          <a:p>
            <a:pPr algn="ctr"/>
            <a:r>
              <a:rPr lang="en-US" dirty="0">
                <a:sym typeface="Symbol" panose="05050102010706020507" pitchFamily="18" charset="2"/>
              </a:rPr>
              <a:t></a:t>
            </a:r>
            <a:r>
              <a:rPr lang="en-US" dirty="0"/>
              <a:t>developed at UMD</a:t>
            </a:r>
            <a:r>
              <a:rPr lang="en-US" dirty="0">
                <a:sym typeface="Symbol" panose="05050102010706020507" pitchFamily="18" charset="2"/>
              </a:rPr>
              <a:t>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48AF53-139B-06A3-A432-859A746E1C40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214371" y="3102769"/>
            <a:ext cx="2606268" cy="12427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81CF592-07FF-4D18-BF07-CDD21E22CAA4}"/>
              </a:ext>
            </a:extLst>
          </p:cNvPr>
          <p:cNvSpPr txBox="1"/>
          <p:nvPr/>
        </p:nvSpPr>
        <p:spPr>
          <a:xfrm>
            <a:off x="7899634" y="975191"/>
            <a:ext cx="409625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B. Miao et al., PRX </a:t>
            </a:r>
            <a:r>
              <a:rPr lang="en-US" sz="2000" b="1" dirty="0"/>
              <a:t>12</a:t>
            </a:r>
            <a:r>
              <a:rPr lang="en-US" sz="2000" dirty="0"/>
              <a:t>, 031038 (2022)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803AF9-C91A-202A-6BEF-867B84325C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673852">
            <a:off x="3414104" y="3395232"/>
            <a:ext cx="162045" cy="872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CFABE2-2480-7886-169C-6C8871B9DC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86170" y="4769307"/>
            <a:ext cx="208860" cy="316659"/>
          </a:xfrm>
          <a:prstGeom prst="rect">
            <a:avLst/>
          </a:prstGeom>
        </p:spPr>
      </p:pic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513425C0-A76D-A4FA-BFFE-0DBC038F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3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63"/>
    </mc:Choice>
    <mc:Fallback xmlns="">
      <p:transition spd="slow" advTm="21586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Outline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8835" y="1086110"/>
            <a:ext cx="963432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</a:rPr>
              <a:t>Brief introduction to laser wakefield acceleration (LWFA) and self waveguiding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Arial" charset="0"/>
                <a:sym typeface="Symbol"/>
              </a:rPr>
              <a:t>	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charset="0"/>
                <a:sym typeface="Symbol"/>
              </a:rPr>
              <a:t>New model for benchmarking optical field ionized hydrodynamic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i="1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sym typeface="Symbol"/>
              </a:rPr>
              <a:t>New model of pulse propagation in meter-scale low density plasma waveguides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</a:rPr>
              <a:t>Recent 10 GeV experimental results from ALEPH at Colorado State University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Use of multi-GeV electron source for secondary particle/radiation generation 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sym typeface="Symbol"/>
              </a:rPr>
              <a:t>Development for future experiments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7.8|2.1|28.3|24.7|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20333</TotalTime>
  <Words>3402</Words>
  <Application>Microsoft Macintosh PowerPoint</Application>
  <PresentationFormat>Widescreen</PresentationFormat>
  <Paragraphs>496</Paragraphs>
  <Slides>35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Adobe Devanagari</vt:lpstr>
      <vt:lpstr>Aptos</vt:lpstr>
      <vt:lpstr>Arial</vt:lpstr>
      <vt:lpstr>Avenir Book</vt:lpstr>
      <vt:lpstr>Calibri</vt:lpstr>
      <vt:lpstr>Calibri Light</vt:lpstr>
      <vt:lpstr>Cambria Math</vt:lpstr>
      <vt:lpstr>Helvetica Neue</vt:lpstr>
      <vt:lpstr>Lato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2-color interferometry of hydrodynamic waveguides</vt:lpstr>
      <vt:lpstr>Bessel-hydro waveguide model</vt:lpstr>
      <vt:lpstr>PowerPoint Presentation</vt:lpstr>
      <vt:lpstr>3-stage pulse evolution in meter-scale waveguides</vt:lpstr>
      <vt:lpstr>Controlling ionization injection via locally doped jet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 snapshots of pulse evolution</vt:lpstr>
      <vt:lpstr>Stage II: Beating of (p,m)=(0,0) and (1,0) modes</vt:lpstr>
      <vt:lpstr>Pulse Propagation Evolution</vt:lpstr>
      <vt:lpstr>Ionization injection from stage II beating (FBPIC sims)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AAC Penary</dc:title>
  <dc:creator>Ella Marie Rockafellow</dc:creator>
  <cp:lastModifiedBy>elarockafellow@gmail.com</cp:lastModifiedBy>
  <cp:revision>182</cp:revision>
  <dcterms:created xsi:type="dcterms:W3CDTF">2024-07-08T16:03:55Z</dcterms:created>
  <dcterms:modified xsi:type="dcterms:W3CDTF">2025-04-13T20:23:40Z</dcterms:modified>
</cp:coreProperties>
</file>