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6" r:id="rId4"/>
    <p:sldId id="4326" r:id="rId5"/>
    <p:sldId id="4330" r:id="rId6"/>
    <p:sldId id="4319" r:id="rId7"/>
    <p:sldId id="4320" r:id="rId8"/>
    <p:sldId id="261" r:id="rId9"/>
    <p:sldId id="257" r:id="rId10"/>
    <p:sldId id="4287" r:id="rId11"/>
    <p:sldId id="259" r:id="rId12"/>
    <p:sldId id="4328" r:id="rId13"/>
    <p:sldId id="263" r:id="rId14"/>
    <p:sldId id="4329" r:id="rId15"/>
    <p:sldId id="264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 autoAdjust="0"/>
    <p:restoredTop sz="94687"/>
  </p:normalViewPr>
  <p:slideViewPr>
    <p:cSldViewPr snapToGrid="0">
      <p:cViewPr varScale="1">
        <p:scale>
          <a:sx n="121" d="100"/>
          <a:sy n="121" d="100"/>
        </p:scale>
        <p:origin x="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3A6B1-F509-E349-BA6B-C3CDC73C7C39}" type="datetimeFigureOut">
              <a:rPr lang="en-IT" smtClean="0"/>
              <a:t>14/04/25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6E053-00BE-5A48-83A0-EA5ADB59E79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3409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F73C1-2BD6-684E-AA1B-49165E0DF4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18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6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D7D0E5-6B21-6F5E-5061-D65A36762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287FE0-D2A8-318F-F64B-211C49513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6BCB98-3432-036C-862F-230E52D3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0EF5EA-7011-673C-C9C1-AEB99E49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E3320C-3B74-77AB-E1BC-B2E55CA5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77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43FB1-6199-6D36-EF81-FDA985D1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54C4-4B4F-60F0-86C9-9AC6A9935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8EF650-8277-9890-7F52-DA68CC22E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B43F39-D631-3DE3-2EBB-F38076FA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2A8771-4B4E-95DF-78FA-FED43E3A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25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76D7E37-D147-28AC-3A6D-856CF7F6F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D4AE05-29E4-D9EB-9323-2DAE6F2E1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6121A-479C-C6F1-FB1B-C9F2CADD6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30A25-0A27-E59A-4971-3F4E79A0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96E427-2C92-F2A6-C410-E2037B8D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869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1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EAAC 2023 - EuPRAXIA-PP   | Ralph Assmann | 19 Sep 2023 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3758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76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75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79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6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1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68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53158-F1AB-AB27-83DB-2DD10BE43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B08F14-1B8D-1D6B-035F-A7C7B2558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537173-A8E9-0121-6B39-21091ECE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76821B-3BB4-9DAF-5877-9733C147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94500A-B369-81E3-77D4-DD1A8622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580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282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6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053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08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4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EuAPS Kickoff - 28 Feb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817713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52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47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307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78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CD0780-B65C-9CF8-B355-CA57E76C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25FAFE-A574-6D54-DEDA-862815436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7B3721-BBE4-EE69-59E0-D04B7CC1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0D7178-B610-FB53-7D29-8CA5C77C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C17677-E2AD-25EB-95A6-C25A0630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381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275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08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36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89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EE1752-F005-2A57-9264-62D7FEB6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FBAE05-9C76-8EF0-086F-E63A95789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AF25A1-262D-2998-FB62-54E9B1A89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01FD22-7A1A-467A-DF49-9A434097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995179-D340-5078-FC6D-028D2F42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E72038-052C-8B95-09B7-CADD2A6C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21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5A2F2-B434-67E7-7160-E12C5E1F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1FDF58-64BB-4FE1-559C-5AB80A336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5326284-98FB-46E9-A0AA-9BE121A3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F24091-E419-3301-3AF6-B57DDEAA5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E10A68-0084-A8F5-825D-66D0727DA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F39943-5E6E-C7E7-1789-889EE35D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67E5D6-735E-5047-2163-CD311418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FAE5855-F533-86C4-4C16-8AD94AE6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75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18E260-8503-21F0-AB75-CBD09C20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6943CA-2989-D370-AFFF-998636C0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CFA2A7-6963-8D7F-2412-7C427447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065FAE-9EA6-0F7D-4ACF-CE6719BF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35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1A3E600-61CF-E761-4D52-D1F9B725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E41EC5-7653-B3D9-5E98-B27C90AE9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61C3E4-0EB0-CEFF-68C5-3ECFBDC1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97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550BB9-72F6-B010-6287-B4EF5C3F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511962-9D26-14CF-CD90-801CEC900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5C93AC-48FE-E38B-E8D4-5F2FCB3C9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196EA4-326F-A79D-1C35-24A9E465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27CB98-5A73-8068-34DD-E3A11515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660B59-5619-1693-CA83-233F707D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83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74E4D-827F-4066-0EC7-214C59CE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23F983D-2320-4104-B090-747B2D9B2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BAF21C-4BB2-8735-41D3-CC1C1879A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C0CA69-E8D7-A462-D6FA-1BAE2BB7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F8162F-299B-DF64-DC0D-8F41363A6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60196B-8837-E480-8E8F-6C5248D2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38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25BE422-4C06-F7EE-3D65-A11E9ADA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632715-BB8E-F5C5-C281-96F3E6B15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E1A1C9-92B5-6936-2571-99B8B5E74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7B2606-D0BF-4D5F-9114-8325B69750ED}" type="datetimeFigureOut">
              <a:rPr lang="it-IT" smtClean="0"/>
              <a:t>14/04/25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A122D-FDCA-AAC2-3F4A-1EE76B27C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86CAAC-A7E6-0187-5158-73DDA5C0A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BDBE5-A709-4CAB-AE1A-F5AC80929F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62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EAAC 2023 - EuPRAXIA-PP   | Ralph Assmann | 19 Sep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90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</a:t>
            </a:r>
            <a:r>
              <a:rPr lang="en-GB" err="1"/>
              <a:t>Assmann</a:t>
            </a:r>
            <a:r>
              <a:rPr lang="en-GB"/>
              <a:t> - EuAPS </a:t>
            </a:r>
            <a:r>
              <a:rPr lang="en-GB" err="1"/>
              <a:t>Kickoff</a:t>
            </a:r>
            <a:r>
              <a:rPr lang="en-GB"/>
              <a:t>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37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i-beams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32CE1-AC10-AF6E-3A31-895B4FDBB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1218" y="1824445"/>
            <a:ext cx="6562459" cy="1517905"/>
          </a:xfrm>
        </p:spPr>
        <p:txBody>
          <a:bodyPr>
            <a:normAutofit fontScale="90000"/>
          </a:bodyPr>
          <a:lstStyle/>
          <a:p>
            <a:r>
              <a:rPr lang="it-IT" dirty="0"/>
              <a:t>Welcome to</a:t>
            </a:r>
            <a:br>
              <a:rPr lang="it-IT" dirty="0"/>
            </a:br>
            <a:r>
              <a:rPr lang="it-IT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6561F67-7B71-EDE6-7291-554D10E7A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0746" y="3515651"/>
            <a:ext cx="5966997" cy="1376389"/>
          </a:xfrm>
        </p:spPr>
        <p:txBody>
          <a:bodyPr>
            <a:normAutofit/>
          </a:bodyPr>
          <a:lstStyle/>
          <a:p>
            <a:r>
              <a:rPr lang="en-US" dirty="0"/>
              <a:t>13–19 Apr 2025</a:t>
            </a:r>
          </a:p>
          <a:p>
            <a:r>
              <a:rPr lang="en-US" dirty="0"/>
              <a:t>Hotel Continental, Ischia Island </a:t>
            </a:r>
          </a:p>
          <a:p>
            <a:r>
              <a:rPr lang="en-US" dirty="0"/>
              <a:t>(Naples, Italy)</a:t>
            </a:r>
            <a:endParaRPr lang="it-IT" dirty="0"/>
          </a:p>
        </p:txBody>
      </p:sp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77A0280C-3450-00FA-A15D-2B00461D3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DEC49FF1-DB90-8D92-EDC7-CB9F5A81C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E97CE2D-4927-4D5F-974D-C8AEAC431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"/>
            <a:ext cx="5358384" cy="6049382"/>
          </a:xfrm>
          <a:prstGeom prst="rect">
            <a:avLst/>
          </a:prstGeom>
        </p:spPr>
      </p:pic>
      <p:pic>
        <p:nvPicPr>
          <p:cNvPr id="11" name="Immagine 10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B48FE263-B54D-C76D-72CD-336F33694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473772"/>
            <a:ext cx="4354285" cy="10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4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E54B1-8E06-49A8-29E1-88A53F212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0EEA6A78-FC97-4BAC-B224-4A7D81BB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9DD52DBD-1F50-A066-2DCF-735100B82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11" name="Immagine 10" descr="Immagine che contiene testo, Portachiavi, Accessorio di moda&#10;&#10;Il contenuto generato dall'IA potrebbe non essere corretto.">
            <a:extLst>
              <a:ext uri="{FF2B5EF4-FFF2-40B4-BE49-F238E27FC236}">
                <a16:creationId xmlns:a16="http://schemas.microsoft.com/office/drawing/2014/main" id="{BD90F1A9-964B-9FFE-FA48-1C83AA580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182" y="940262"/>
            <a:ext cx="2129226" cy="4719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D03333-A8CD-B85F-6AE5-D3BE845DC128}"/>
              </a:ext>
            </a:extLst>
          </p:cNvPr>
          <p:cNvSpPr txBox="1"/>
          <p:nvPr/>
        </p:nvSpPr>
        <p:spPr>
          <a:xfrm>
            <a:off x="205409" y="111438"/>
            <a:ext cx="1180106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2800" dirty="0">
                <a:solidFill>
                  <a:schemeClr val="bg1"/>
                </a:solidFill>
              </a:rPr>
              <a:t>Your welcome Kit  </a:t>
            </a:r>
            <a:r>
              <a:rPr lang="en-GB" sz="2800" dirty="0"/>
              <a:t>The Red Horn: A Lucky Charm and Italian Tradition</a:t>
            </a:r>
            <a:endParaRPr lang="en-IT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8F143-DCAA-F46B-EE2E-4A0C794D5714}"/>
              </a:ext>
            </a:extLst>
          </p:cNvPr>
          <p:cNvSpPr txBox="1"/>
          <p:nvPr/>
        </p:nvSpPr>
        <p:spPr>
          <a:xfrm>
            <a:off x="450574" y="814958"/>
            <a:ext cx="67851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/>
              <a:t>If you ask to some </a:t>
            </a:r>
            <a:r>
              <a:rPr lang="en-GB" b="1" dirty="0">
                <a:solidFill>
                  <a:srgbClr val="FF0000"/>
                </a:solidFill>
              </a:rPr>
              <a:t>old fisherman </a:t>
            </a:r>
            <a:r>
              <a:rPr lang="en-GB" dirty="0"/>
              <a:t>(or to ChatGPT) they can explain you  that  the red horn (</a:t>
            </a:r>
            <a:r>
              <a:rPr lang="en-GB" b="1" dirty="0" err="1">
                <a:solidFill>
                  <a:srgbClr val="FF0000"/>
                </a:solidFill>
              </a:rPr>
              <a:t>Cornicello</a:t>
            </a:r>
            <a:r>
              <a:rPr lang="en-GB" dirty="0"/>
              <a:t>) is a </a:t>
            </a:r>
            <a:r>
              <a:rPr lang="en-GB" dirty="0">
                <a:solidFill>
                  <a:srgbClr val="FF0000"/>
                </a:solidFill>
              </a:rPr>
              <a:t>symbol of good luck and protection against the "evil eye," </a:t>
            </a:r>
            <a:r>
              <a:rPr lang="en-GB" dirty="0"/>
              <a:t>a belief especially common in Southern Italy.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According to tradition, the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cornicello</a:t>
            </a:r>
            <a:r>
              <a:rPr lang="en-GB" b="1" dirty="0">
                <a:solidFill>
                  <a:srgbClr val="FF0000"/>
                </a:solidFill>
              </a:rPr>
              <a:t> keeps bad luck away and protects against envy, jealousy, and so-called "negative energies." </a:t>
            </a:r>
          </a:p>
          <a:p>
            <a:pPr algn="just"/>
            <a:endParaRPr lang="en-GB" b="1" dirty="0">
              <a:solidFill>
                <a:srgbClr val="FF0000"/>
              </a:solidFill>
            </a:endParaRPr>
          </a:p>
          <a:p>
            <a:pPr algn="just"/>
            <a:r>
              <a:rPr lang="en-GB" dirty="0"/>
              <a:t>According to superstition, the red horn </a:t>
            </a:r>
            <a:r>
              <a:rPr lang="en-GB" b="1" dirty="0">
                <a:solidFill>
                  <a:srgbClr val="FF0000"/>
                </a:solidFill>
              </a:rPr>
              <a:t>works best if it’s given as a gift</a:t>
            </a:r>
            <a:r>
              <a:rPr lang="en-GB" dirty="0"/>
              <a:t>, rather than bought for oneself.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And even if not everyone truly believes in its powers, the red horn remains a symbol full of affection, fun, and deeply rooted in Italian culture. It’s a small gesture, a charm that stands for hope, protection, and a touch of folk magic. So, if you ever receive one, don’t think of it as just a souvenir — it’s a little piece of Italian tradition and heart.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2608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46076-1644-D9EF-763B-49AC90C72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7D1923EC-CA4D-B653-5F87-600643A58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DD375565-6E16-8F9E-110D-09EC280D8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4" name="Picture 3" descr="A group of rocks in the water&#10;&#10;AI-generated content may be incorrect.">
            <a:extLst>
              <a:ext uri="{FF2B5EF4-FFF2-40B4-BE49-F238E27FC236}">
                <a16:creationId xmlns:a16="http://schemas.microsoft.com/office/drawing/2014/main" id="{A6808EF1-6987-1F0B-D916-C6405517C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21" y="1677593"/>
            <a:ext cx="4037479" cy="2254259"/>
          </a:xfrm>
          <a:prstGeom prst="rect">
            <a:avLst/>
          </a:prstGeom>
        </p:spPr>
      </p:pic>
      <p:pic>
        <p:nvPicPr>
          <p:cNvPr id="8" name="Picture 7" descr="A city next to a body of water&#10;&#10;AI-generated content may be incorrect.">
            <a:extLst>
              <a:ext uri="{FF2B5EF4-FFF2-40B4-BE49-F238E27FC236}">
                <a16:creationId xmlns:a16="http://schemas.microsoft.com/office/drawing/2014/main" id="{84EBFC59-4F66-2C6F-CBA5-9CD0C3208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87" y="4209028"/>
            <a:ext cx="4441227" cy="25068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7DE30-FD78-28A4-4EEE-870ED2FFA050}"/>
              </a:ext>
            </a:extLst>
          </p:cNvPr>
          <p:cNvSpPr txBox="1"/>
          <p:nvPr/>
        </p:nvSpPr>
        <p:spPr>
          <a:xfrm>
            <a:off x="453421" y="237615"/>
            <a:ext cx="12558118" cy="132343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IT" sz="4000" dirty="0">
                <a:solidFill>
                  <a:schemeClr val="bg1"/>
                </a:solidFill>
              </a:rPr>
              <a:t>Daily tours around Ischia or to Capri or Procida possible.</a:t>
            </a:r>
          </a:p>
          <a:p>
            <a:pPr algn="ctr"/>
            <a:r>
              <a:rPr lang="en-IT" sz="4000" dirty="0">
                <a:solidFill>
                  <a:schemeClr val="bg1"/>
                </a:solidFill>
              </a:rPr>
              <a:t>Just ask to the Hotel reception desk</a:t>
            </a:r>
          </a:p>
        </p:txBody>
      </p:sp>
      <p:pic>
        <p:nvPicPr>
          <p:cNvPr id="11" name="Picture 10" descr="A resort with swimming pools and a body of water&#10;&#10;AI-generated content may be incorrect.">
            <a:extLst>
              <a:ext uri="{FF2B5EF4-FFF2-40B4-BE49-F238E27FC236}">
                <a16:creationId xmlns:a16="http://schemas.microsoft.com/office/drawing/2014/main" id="{AA95CAA9-1793-9236-7DB9-5834F5BB8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22" y="4268799"/>
            <a:ext cx="3988470" cy="2447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D0450-8394-D2A8-3BF5-636210353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54" y="1677593"/>
            <a:ext cx="4826049" cy="32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3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1D708-687E-E5A3-A882-87F2D9B0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161C47-F3E0-B7FD-B68B-5A1843B89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86" y="51002"/>
            <a:ext cx="12104914" cy="5947026"/>
          </a:xfrm>
        </p:spPr>
        <p:txBody>
          <a:bodyPr>
            <a:noAutofit/>
          </a:bodyPr>
          <a:lstStyle/>
          <a:p>
            <a:pPr algn="l"/>
            <a:r>
              <a:rPr lang="it-IT" sz="2400" b="1" dirty="0" err="1">
                <a:solidFill>
                  <a:srgbClr val="FF0000"/>
                </a:solidFill>
              </a:rPr>
              <a:t>Useful</a:t>
            </a:r>
            <a:r>
              <a:rPr lang="it-IT" sz="2400" b="1" dirty="0">
                <a:solidFill>
                  <a:srgbClr val="FF0000"/>
                </a:solidFill>
              </a:rPr>
              <a:t> info: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-</a:t>
            </a:r>
            <a:r>
              <a:rPr lang="it-IT" sz="2400" b="1" dirty="0"/>
              <a:t>For speakers: upload </a:t>
            </a:r>
            <a:r>
              <a:rPr lang="it-IT" sz="2400" b="1" dirty="0" err="1"/>
              <a:t>your</a:t>
            </a:r>
            <a:r>
              <a:rPr lang="it-IT" sz="2400" b="1" dirty="0"/>
              <a:t> slides on Indico</a:t>
            </a:r>
            <a:r>
              <a:rPr lang="it-IT" sz="2400" dirty="0"/>
              <a:t>;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-Always </a:t>
            </a:r>
            <a:r>
              <a:rPr lang="it-IT" sz="2400" dirty="0" err="1"/>
              <a:t>wear</a:t>
            </a:r>
            <a:r>
              <a:rPr lang="it-IT" sz="2400" dirty="0"/>
              <a:t> </a:t>
            </a:r>
            <a:r>
              <a:rPr lang="it-IT" sz="2400" dirty="0" err="1"/>
              <a:t>your</a:t>
            </a:r>
            <a:r>
              <a:rPr lang="it-IT" sz="2400" dirty="0"/>
              <a:t> badge to access </a:t>
            </a:r>
            <a:r>
              <a:rPr lang="it-IT" sz="2400" dirty="0" err="1"/>
              <a:t>all</a:t>
            </a:r>
            <a:r>
              <a:rPr lang="it-IT" sz="2400" dirty="0"/>
              <a:t> the Conference utilities;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-The Hotel </a:t>
            </a:r>
            <a:r>
              <a:rPr lang="it-IT" sz="2400" dirty="0" err="1"/>
              <a:t>Continental’s</a:t>
            </a:r>
            <a:r>
              <a:rPr lang="it-IT" sz="2400" dirty="0"/>
              <a:t> guest </a:t>
            </a:r>
            <a:r>
              <a:rPr lang="it-IT" sz="2400" dirty="0" err="1"/>
              <a:t>should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confirm</a:t>
            </a:r>
            <a:r>
              <a:rPr lang="it-IT" sz="2400" dirty="0"/>
              <a:t> </a:t>
            </a:r>
            <a:r>
              <a:rPr lang="it-IT" sz="2400" dirty="0" err="1"/>
              <a:t>meals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Hotel reception;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-</a:t>
            </a:r>
            <a:r>
              <a:rPr lang="it-IT" sz="2400" dirty="0" err="1"/>
              <a:t>Diet</a:t>
            </a:r>
            <a:r>
              <a:rPr lang="it-IT" sz="2400" dirty="0"/>
              <a:t> </a:t>
            </a:r>
            <a:r>
              <a:rPr lang="it-IT" sz="2400" dirty="0" err="1"/>
              <a:t>requirements</a:t>
            </a:r>
            <a:r>
              <a:rPr lang="it-IT" sz="2400" dirty="0"/>
              <a:t>: show </a:t>
            </a:r>
            <a:r>
              <a:rPr lang="it-IT" sz="2400" dirty="0" err="1"/>
              <a:t>your</a:t>
            </a:r>
            <a:r>
              <a:rPr lang="it-IT" sz="2400" dirty="0"/>
              <a:t> </a:t>
            </a:r>
            <a:r>
              <a:rPr lang="it-IT" sz="2400" dirty="0" err="1"/>
              <a:t>empty</a:t>
            </a:r>
            <a:r>
              <a:rPr lang="it-IT" sz="2400" dirty="0"/>
              <a:t> badge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meals</a:t>
            </a:r>
            <a:r>
              <a:rPr lang="it-IT" sz="2400" dirty="0"/>
              <a:t> to the </a:t>
            </a:r>
            <a:r>
              <a:rPr lang="it-IT" sz="2400" dirty="0" err="1"/>
              <a:t>restaurant</a:t>
            </a:r>
            <a:r>
              <a:rPr lang="it-IT" sz="2400" dirty="0"/>
              <a:t> staff;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-Free SPA (</a:t>
            </a:r>
            <a:r>
              <a:rPr lang="it-IT" sz="2400" dirty="0" err="1"/>
              <a:t>upon</a:t>
            </a:r>
            <a:r>
              <a:rPr lang="it-IT" sz="2400" dirty="0"/>
              <a:t> </a:t>
            </a:r>
            <a:r>
              <a:rPr lang="it-IT" sz="2400" dirty="0" err="1"/>
              <a:t>reservation</a:t>
            </a:r>
            <a:r>
              <a:rPr lang="it-IT" sz="2400" dirty="0"/>
              <a:t>) and pools access for Hotel </a:t>
            </a:r>
            <a:r>
              <a:rPr lang="it-IT" sz="2400" dirty="0" err="1"/>
              <a:t>Continental’s</a:t>
            </a:r>
            <a:r>
              <a:rPr lang="it-IT" sz="2400" dirty="0"/>
              <a:t> guests from 2:00 to 4:00 PM;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-Social events: Castello Aragonese Tour on April, 16 – Social </a:t>
            </a:r>
            <a:r>
              <a:rPr lang="it-IT" sz="2400" dirty="0" err="1"/>
              <a:t>Dinner</a:t>
            </a:r>
            <a:r>
              <a:rPr lang="it-IT" sz="2400" dirty="0"/>
              <a:t> on April, 17</a:t>
            </a:r>
            <a:br>
              <a:rPr lang="it-IT" sz="2400" dirty="0"/>
            </a:br>
            <a:br>
              <a:rPr lang="it-IT" sz="2400" dirty="0"/>
            </a:br>
            <a:r>
              <a:rPr lang="it-IT" sz="2400" b="1" dirty="0"/>
              <a:t>WI FI </a:t>
            </a:r>
            <a:r>
              <a:rPr lang="it-IT" sz="2400" b="1" dirty="0" err="1"/>
              <a:t>credentials</a:t>
            </a:r>
            <a:r>
              <a:rPr lang="it-IT" sz="2400" b="1" dirty="0"/>
              <a:t> for Congress Area: </a:t>
            </a:r>
            <a:br>
              <a:rPr lang="it-IT" sz="2400" b="1" dirty="0"/>
            </a:br>
            <a:r>
              <a:rPr lang="it-IT" sz="2400" b="1" dirty="0"/>
              <a:t>Network: </a:t>
            </a:r>
            <a:r>
              <a:rPr lang="it-IT" sz="2400" b="1" dirty="0">
                <a:solidFill>
                  <a:srgbClr val="FF0000"/>
                </a:solidFill>
              </a:rPr>
              <a:t>Sala </a:t>
            </a:r>
            <a:r>
              <a:rPr lang="it-IT" sz="2400" b="1" dirty="0" err="1">
                <a:solidFill>
                  <a:srgbClr val="FF0000"/>
                </a:solidFill>
              </a:rPr>
              <a:t>Pitecusa</a:t>
            </a:r>
            <a:r>
              <a:rPr lang="it-IT" sz="2400" b="1" dirty="0">
                <a:solidFill>
                  <a:srgbClr val="FF0000"/>
                </a:solidFill>
              </a:rPr>
              <a:t>/Sala Primavera/Sale </a:t>
            </a:r>
            <a:r>
              <a:rPr lang="it-IT" sz="2400" b="1" dirty="0" err="1">
                <a:solidFill>
                  <a:srgbClr val="FF0000"/>
                </a:solidFill>
              </a:rPr>
              <a:t>Nitrodi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b="1" dirty="0"/>
              <a:t>password: </a:t>
            </a:r>
            <a:r>
              <a:rPr lang="it-IT" sz="2400" b="1" dirty="0">
                <a:solidFill>
                  <a:srgbClr val="FF0000"/>
                </a:solidFill>
              </a:rPr>
              <a:t>Congressi2025</a:t>
            </a:r>
            <a:endParaRPr lang="it-IT" sz="2400" dirty="0"/>
          </a:p>
        </p:txBody>
      </p:sp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BB92995E-BF9E-3EDA-F622-13408F8B0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8402292E-D0CC-6A73-AC8B-A4E839EBB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44893-1794-D0F5-0D37-12AA4342F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D1EDBF77-F244-5A39-A0D4-546BBE574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32D08F3B-7962-E4B9-4C36-C279C0F15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BEB4C1-E206-20B0-2AC4-0462F86E3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1059195"/>
            <a:ext cx="5839519" cy="4056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31282-7990-8C2F-5973-0B5342A498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82"/>
          <a:stretch/>
        </p:blipFill>
        <p:spPr>
          <a:xfrm>
            <a:off x="6096000" y="1059195"/>
            <a:ext cx="6150578" cy="4282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D3DF5-B8C7-5F32-C741-2659EFFC967F}"/>
              </a:ext>
            </a:extLst>
          </p:cNvPr>
          <p:cNvSpPr txBox="1"/>
          <p:nvPr/>
        </p:nvSpPr>
        <p:spPr>
          <a:xfrm>
            <a:off x="583096" y="132522"/>
            <a:ext cx="1121133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H</a:t>
            </a:r>
            <a:r>
              <a:rPr lang="en-IT" sz="3200" dirty="0">
                <a:solidFill>
                  <a:schemeClr val="bg1"/>
                </a:solidFill>
              </a:rPr>
              <a:t>ave a nice and fruitful workshop</a:t>
            </a:r>
          </a:p>
        </p:txBody>
      </p:sp>
    </p:spTree>
    <p:extLst>
      <p:ext uri="{BB962C8B-B14F-4D97-AF65-F5344CB8AC3E}">
        <p14:creationId xmlns:p14="http://schemas.microsoft.com/office/powerpoint/2010/main" val="306042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BDBD8-B2B2-42C0-D614-3A2C06D25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FC8B5A8C-BAB5-E14D-6E8A-CAC46993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F3995A78-30A3-AB35-E9DD-BECCBD0E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A65C1-2046-322C-9CCE-F55E69D90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15" y="1296555"/>
            <a:ext cx="11379570" cy="3789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99F26-3C21-6C0D-F0FD-09EBEDF3557F}"/>
              </a:ext>
            </a:extLst>
          </p:cNvPr>
          <p:cNvSpPr txBox="1"/>
          <p:nvPr/>
        </p:nvSpPr>
        <p:spPr>
          <a:xfrm>
            <a:off x="5614070" y="3259390"/>
            <a:ext cx="1069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highlight>
                  <a:srgbClr val="FFFF00"/>
                </a:highlight>
              </a:rPr>
              <a:t>1993</a:t>
            </a:r>
          </a:p>
          <a:p>
            <a:r>
              <a:rPr lang="en-IT" sz="1600" dirty="0">
                <a:highlight>
                  <a:srgbClr val="FFFF00"/>
                </a:highlight>
              </a:rPr>
              <a:t>Kardamyli</a:t>
            </a:r>
          </a:p>
          <a:p>
            <a:r>
              <a:rPr lang="en-IT" sz="1600" dirty="0"/>
              <a:t>1995</a:t>
            </a:r>
          </a:p>
          <a:p>
            <a:r>
              <a:rPr lang="en-IT" sz="1600" dirty="0"/>
              <a:t>1999</a:t>
            </a:r>
          </a:p>
          <a:p>
            <a:r>
              <a:rPr lang="en-IT" sz="1600" dirty="0"/>
              <a:t>2009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F3E90C-08D6-1A49-C5DD-7B51FFEBF281}"/>
              </a:ext>
            </a:extLst>
          </p:cNvPr>
          <p:cNvGrpSpPr/>
          <p:nvPr/>
        </p:nvGrpSpPr>
        <p:grpSpPr>
          <a:xfrm>
            <a:off x="2331502" y="2485553"/>
            <a:ext cx="7520969" cy="2189609"/>
            <a:chOff x="2583293" y="5811849"/>
            <a:chExt cx="7520969" cy="21896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484CDD-1310-A2D6-E562-10217A3DC7CD}"/>
                </a:ext>
              </a:extLst>
            </p:cNvPr>
            <p:cNvSpPr txBox="1"/>
            <p:nvPr/>
          </p:nvSpPr>
          <p:spPr>
            <a:xfrm>
              <a:off x="3696279" y="5932819"/>
              <a:ext cx="7818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2007</a:t>
              </a:r>
            </a:p>
            <a:p>
              <a:r>
                <a:rPr lang="en-IT" sz="1600" dirty="0"/>
                <a:t>Azores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10AE83-69C7-BCE9-A158-BD8A31063AD9}"/>
                </a:ext>
              </a:extLst>
            </p:cNvPr>
            <p:cNvSpPr txBox="1"/>
            <p:nvPr/>
          </p:nvSpPr>
          <p:spPr>
            <a:xfrm>
              <a:off x="8168751" y="6809863"/>
              <a:ext cx="905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2011</a:t>
              </a:r>
            </a:p>
            <a:p>
              <a:r>
                <a:rPr lang="en-IT" sz="1600" dirty="0"/>
                <a:t>Wuzhen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D33FBB-8BF5-506A-844E-07BD4D1F2AEA}"/>
                </a:ext>
              </a:extLst>
            </p:cNvPr>
            <p:cNvSpPr txBox="1"/>
            <p:nvPr/>
          </p:nvSpPr>
          <p:spPr>
            <a:xfrm>
              <a:off x="6767606" y="7416683"/>
              <a:ext cx="620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2013</a:t>
              </a:r>
            </a:p>
            <a:p>
              <a:r>
                <a:rPr lang="en-IT" sz="1600" dirty="0"/>
                <a:t>Goa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D88B91-BDE3-91BF-CE32-D297FE5346E1}"/>
                </a:ext>
              </a:extLst>
            </p:cNvPr>
            <p:cNvSpPr txBox="1"/>
            <p:nvPr/>
          </p:nvSpPr>
          <p:spPr>
            <a:xfrm>
              <a:off x="2583293" y="6731147"/>
              <a:ext cx="12827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2015</a:t>
              </a:r>
            </a:p>
            <a:p>
              <a:r>
                <a:rPr lang="en-IT" sz="1600" dirty="0"/>
                <a:t>Guadeloupe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B448D0-A372-72DE-EFBA-FFA6FAF3E23B}"/>
                </a:ext>
              </a:extLst>
            </p:cNvPr>
            <p:cNvSpPr txBox="1"/>
            <p:nvPr/>
          </p:nvSpPr>
          <p:spPr>
            <a:xfrm>
              <a:off x="9073871" y="6146372"/>
              <a:ext cx="620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2017</a:t>
              </a:r>
            </a:p>
            <a:p>
              <a:r>
                <a:rPr lang="en-IT" sz="1600" dirty="0"/>
                <a:t>Jeju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E6B99-0AB4-CF41-00A8-B3B1DAC87FCA}"/>
                </a:ext>
              </a:extLst>
            </p:cNvPr>
            <p:cNvSpPr txBox="1"/>
            <p:nvPr/>
          </p:nvSpPr>
          <p:spPr>
            <a:xfrm>
              <a:off x="5555519" y="5811849"/>
              <a:ext cx="620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2019</a:t>
              </a:r>
            </a:p>
            <a:p>
              <a:r>
                <a:rPr lang="en-IT" sz="1600" dirty="0"/>
                <a:t>Split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49342D-219A-3639-111A-16135273527D}"/>
                </a:ext>
              </a:extLst>
            </p:cNvPr>
            <p:cNvSpPr txBox="1"/>
            <p:nvPr/>
          </p:nvSpPr>
          <p:spPr>
            <a:xfrm>
              <a:off x="4238495" y="6686003"/>
              <a:ext cx="8351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2023</a:t>
              </a:r>
            </a:p>
            <a:p>
              <a:r>
                <a:rPr lang="en-IT" sz="1600" dirty="0"/>
                <a:t>Algarve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429A31-E514-378D-7F88-B7A13FFC1D3C}"/>
                </a:ext>
              </a:extLst>
            </p:cNvPr>
            <p:cNvSpPr txBox="1"/>
            <p:nvPr/>
          </p:nvSpPr>
          <p:spPr>
            <a:xfrm>
              <a:off x="8910387" y="7198936"/>
              <a:ext cx="6982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2005</a:t>
              </a:r>
            </a:p>
            <a:p>
              <a:r>
                <a:rPr lang="en-IT" sz="1600" dirty="0"/>
                <a:t>Taipei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AC5631-F4C1-C5F7-9580-059A4D6200F5}"/>
                </a:ext>
              </a:extLst>
            </p:cNvPr>
            <p:cNvSpPr txBox="1"/>
            <p:nvPr/>
          </p:nvSpPr>
          <p:spPr>
            <a:xfrm>
              <a:off x="9421767" y="6686003"/>
              <a:ext cx="6824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1997</a:t>
              </a:r>
            </a:p>
            <a:p>
              <a:r>
                <a:rPr lang="en-IT" sz="1600" dirty="0"/>
                <a:t>Kyoto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0F0298-49A7-9444-3DFB-97CA01685A33}"/>
                </a:ext>
              </a:extLst>
            </p:cNvPr>
            <p:cNvSpPr txBox="1"/>
            <p:nvPr/>
          </p:nvSpPr>
          <p:spPr>
            <a:xfrm>
              <a:off x="4835469" y="5988209"/>
              <a:ext cx="620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2001</a:t>
              </a:r>
            </a:p>
            <a:p>
              <a:r>
                <a:rPr lang="en-IT" sz="1600" dirty="0"/>
                <a:t>Gien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0831BE-2AE6-1AF7-6CE5-5A094FE5B02C}"/>
                </a:ext>
              </a:extLst>
            </p:cNvPr>
            <p:cNvSpPr txBox="1"/>
            <p:nvPr/>
          </p:nvSpPr>
          <p:spPr>
            <a:xfrm>
              <a:off x="5105296" y="6609524"/>
              <a:ext cx="7777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600" dirty="0"/>
                <a:t>2003</a:t>
              </a:r>
            </a:p>
            <a:p>
              <a:r>
                <a:rPr lang="en-IT" sz="1600" dirty="0"/>
                <a:t>Porto</a:t>
              </a:r>
            </a:p>
            <a:p>
              <a:r>
                <a:rPr lang="en-IT" sz="1600" dirty="0"/>
                <a:t>venere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8752A69-CD05-31F4-4207-28916EB5E263}"/>
              </a:ext>
            </a:extLst>
          </p:cNvPr>
          <p:cNvSpPr txBox="1"/>
          <p:nvPr/>
        </p:nvSpPr>
        <p:spPr>
          <a:xfrm>
            <a:off x="4754387" y="3339022"/>
            <a:ext cx="716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highlight>
                  <a:srgbClr val="00FF00"/>
                </a:highlight>
              </a:rPr>
              <a:t>2025</a:t>
            </a:r>
          </a:p>
          <a:p>
            <a:r>
              <a:rPr lang="en-IT" sz="1600" dirty="0">
                <a:highlight>
                  <a:srgbClr val="00FF00"/>
                </a:highlight>
              </a:rPr>
              <a:t>Ischia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84B2B-E6B8-9BCB-53CB-6318605AD782}"/>
              </a:ext>
            </a:extLst>
          </p:cNvPr>
          <p:cNvSpPr txBox="1"/>
          <p:nvPr/>
        </p:nvSpPr>
        <p:spPr>
          <a:xfrm>
            <a:off x="2899850" y="327059"/>
            <a:ext cx="7525906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IT" sz="3200" dirty="0">
                <a:solidFill>
                  <a:schemeClr val="bg1"/>
                </a:solidFill>
              </a:rPr>
              <a:t>XV  LPAW since 1993 Kardamyli (Greece)</a:t>
            </a:r>
          </a:p>
        </p:txBody>
      </p:sp>
    </p:spTree>
    <p:extLst>
      <p:ext uri="{BB962C8B-B14F-4D97-AF65-F5344CB8AC3E}">
        <p14:creationId xmlns:p14="http://schemas.microsoft.com/office/powerpoint/2010/main" val="28583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3631E-5FCD-31F7-E76F-0C0E61C6D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60DCD841-C12E-68ED-A687-A30D223ED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888F3B29-ADBA-6689-36B3-111209AA3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23AB9C-49BC-E6C0-D219-6E920E6800C0}"/>
              </a:ext>
            </a:extLst>
          </p:cNvPr>
          <p:cNvSpPr txBox="1"/>
          <p:nvPr/>
        </p:nvSpPr>
        <p:spPr>
          <a:xfrm>
            <a:off x="1892685" y="353563"/>
            <a:ext cx="8631081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IT" sz="3200" dirty="0">
                <a:solidFill>
                  <a:schemeClr val="bg1"/>
                </a:solidFill>
              </a:rPr>
              <a:t>J. M. Dawson Prize Ceremony on Friday at 17:40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9C307-F05C-8737-3BEE-783F96530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642" y="4095084"/>
            <a:ext cx="2913358" cy="18753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2C5F38-F5F2-6A24-7916-18119117B00B}"/>
              </a:ext>
            </a:extLst>
          </p:cNvPr>
          <p:cNvSpPr txBox="1"/>
          <p:nvPr/>
        </p:nvSpPr>
        <p:spPr>
          <a:xfrm>
            <a:off x="10071652" y="5321177"/>
            <a:ext cx="2120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1600" dirty="0"/>
              <a:t>3 Dawson Prizes </a:t>
            </a:r>
          </a:p>
          <a:p>
            <a:pPr algn="ctr"/>
            <a:r>
              <a:rPr lang="en-IT" sz="1600" dirty="0"/>
              <a:t>and 14 Fellowships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C746B0-31D7-6375-E161-01D5A2D37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398" y="4201948"/>
            <a:ext cx="4265744" cy="16615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D1EAFA-23AB-98E5-DFB8-D932F9EBF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907" y="1264780"/>
            <a:ext cx="8312727" cy="2748975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90540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3C6AAD-BF4D-CDB7-AF1F-ECF4E0CB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0300"/>
            <a:ext cx="9361040" cy="734403"/>
          </a:xfrm>
        </p:spPr>
        <p:txBody>
          <a:bodyPr>
            <a:noAutofit/>
          </a:bodyPr>
          <a:lstStyle/>
          <a:p>
            <a:r>
              <a:rPr lang="en-GB" sz="4400" b="1" dirty="0"/>
              <a:t>Important </a:t>
            </a:r>
            <a:r>
              <a:rPr lang="en-GB" sz="4400" b="1"/>
              <a:t>Milestone Achieved</a:t>
            </a:r>
            <a:endParaRPr lang="en-IT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5CE6A-4B49-E900-100C-0A3A5B21EA66}"/>
              </a:ext>
            </a:extLst>
          </p:cNvPr>
          <p:cNvSpPr txBox="1"/>
          <p:nvPr/>
        </p:nvSpPr>
        <p:spPr>
          <a:xfrm>
            <a:off x="34260" y="2037622"/>
            <a:ext cx="521557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EuPRAXIA Consortium selected the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ELI Beamlines Facility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Dolní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Břežany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Czech Republic, as the site for its laser-driven plasma accelerator pillar. ELI Beamlines was selected for its infrastructure readiness, state-of-the-art laser systems, and comprehensive technical expertise.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also recognises the important roles of the other candidates for the second site, EPAC and CNR-INO.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contribute to EuPRAXIA as a centre for R&amp;D, focusing on advancing research towards achieving a high-quality 5 GeV electron beam. While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CNR-INO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function as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EuPRAXIA's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National Node in Italy and laser test facility.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7F5F6-84BB-4EFC-E640-EF8137F53A71}"/>
              </a:ext>
            </a:extLst>
          </p:cNvPr>
          <p:cNvSpPr txBox="1"/>
          <p:nvPr/>
        </p:nvSpPr>
        <p:spPr>
          <a:xfrm>
            <a:off x="155340" y="1040526"/>
            <a:ext cx="1188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EuPRAXIA selects ELI  for the Laser-Driven Accelerator Site</a:t>
            </a:r>
            <a:endParaRPr kumimoji="0" lang="en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522FA-6DE0-E7E2-5EE7-9719A8579EE6}"/>
              </a:ext>
            </a:extLst>
          </p:cNvPr>
          <p:cNvSpPr txBox="1"/>
          <p:nvPr/>
        </p:nvSpPr>
        <p:spPr>
          <a:xfrm>
            <a:off x="1487488" y="1607886"/>
            <a:ext cx="1106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https://www.eupraxia-facility.org/post/eupraxia-selects-eli-for-second-laser-driven-accelerator-site</a:t>
            </a:r>
          </a:p>
        </p:txBody>
      </p:sp>
      <p:pic>
        <p:nvPicPr>
          <p:cNvPr id="17" name="Content Placeholder 5" descr="A map of europe with different colored circles&#10;&#10;AI-generated content may be incorrect.">
            <a:extLst>
              <a:ext uri="{FF2B5EF4-FFF2-40B4-BE49-F238E27FC236}">
                <a16:creationId xmlns:a16="http://schemas.microsoft.com/office/drawing/2014/main" id="{28605D76-C68C-C252-E895-607B14FEC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2701" y="2183400"/>
            <a:ext cx="6715595" cy="3955762"/>
          </a:xfrm>
        </p:spPr>
      </p:pic>
    </p:spTree>
    <p:extLst>
      <p:ext uri="{BB962C8B-B14F-4D97-AF65-F5344CB8AC3E}">
        <p14:creationId xmlns:p14="http://schemas.microsoft.com/office/powerpoint/2010/main" val="193180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B6E52-04F6-16C3-D41C-FE8C30438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7207A6-94D7-8FB3-427C-87C277569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30300"/>
            <a:ext cx="9361040" cy="734403"/>
          </a:xfrm>
        </p:spPr>
        <p:txBody>
          <a:bodyPr>
            <a:noAutofit/>
          </a:bodyPr>
          <a:lstStyle/>
          <a:p>
            <a:r>
              <a:rPr lang="en-GB" sz="4400" b="1" dirty="0" err="1"/>
              <a:t>EuPRAXIA@ELI</a:t>
            </a:r>
            <a:r>
              <a:rPr lang="en-GB" sz="4400" b="1" dirty="0"/>
              <a:t> LPAW based facility</a:t>
            </a:r>
            <a:endParaRPr lang="en-IT" sz="4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B8E3F-5C3F-0B0E-4208-A4D6B90E8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172" y="844861"/>
            <a:ext cx="2359086" cy="3199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A574CA-4AC0-1415-9CB1-7FF31509D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288362"/>
            <a:ext cx="7659858" cy="3859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BE8244-226C-A89F-C59A-2A158C670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06" y="4218127"/>
            <a:ext cx="3849656" cy="1921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37A09-10CE-72F8-05E7-C7F62A4D7D11}"/>
              </a:ext>
            </a:extLst>
          </p:cNvPr>
          <p:cNvSpPr txBox="1"/>
          <p:nvPr/>
        </p:nvSpPr>
        <p:spPr>
          <a:xfrm>
            <a:off x="50904" y="921610"/>
            <a:ext cx="8854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it’s advanced high-power, high-repetition-rate laser systems, including the newly developed L2 DUHA laser (aiming to 200 TW, 100 Hz) , and versatile experimental setups, ELI is ideally equipped to implement and operate the Laser-Plasma-Accelerator-based 1-GeV Free-Electron Laser (FEL) envisioned by EuPRAXIA.</a:t>
            </a:r>
          </a:p>
        </p:txBody>
      </p:sp>
    </p:spTree>
    <p:extLst>
      <p:ext uri="{BB962C8B-B14F-4D97-AF65-F5344CB8AC3E}">
        <p14:creationId xmlns:p14="http://schemas.microsoft.com/office/powerpoint/2010/main" val="127245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0EA0E-334B-D4E5-8B6B-08E6ABF5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43B85B74-A139-D230-53FB-3020C088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580F0A40-FB08-3F40-DEBD-EEFA510E6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D6316-4653-A3AD-86A3-757259669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3250" y="0"/>
            <a:ext cx="13769280" cy="974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3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1D708-687E-E5A3-A882-87F2D9B0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BB92995E-BF9E-3EDA-F622-13408F8B0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8402292E-D0CC-6A73-AC8B-A4E839EBB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722F4-39D2-C9A6-DECE-A40323E44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22" y="68963"/>
            <a:ext cx="7607300" cy="55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442CBA-F43E-10F8-EC2F-A370AD890E78}"/>
              </a:ext>
            </a:extLst>
          </p:cNvPr>
          <p:cNvSpPr txBox="1"/>
          <p:nvPr/>
        </p:nvSpPr>
        <p:spPr>
          <a:xfrm>
            <a:off x="8007748" y="3625638"/>
            <a:ext cx="37500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IT" dirty="0"/>
          </a:p>
          <a:p>
            <a:pPr algn="just"/>
            <a:r>
              <a:rPr lang="en-IT" dirty="0"/>
              <a:t>We apolgise not to be able to accom</a:t>
            </a:r>
            <a:r>
              <a:rPr lang="en-GB" dirty="0"/>
              <a:t>m</a:t>
            </a:r>
            <a:r>
              <a:rPr lang="en-IT" dirty="0"/>
              <a:t>odate all the high level contributions received.</a:t>
            </a:r>
          </a:p>
          <a:p>
            <a:pPr algn="just"/>
            <a:endParaRPr lang="en-IT" dirty="0"/>
          </a:p>
          <a:p>
            <a:pPr algn="just"/>
            <a:r>
              <a:rPr lang="en-GB" dirty="0">
                <a:solidFill>
                  <a:srgbClr val="FF0000"/>
                </a:solidFill>
              </a:rPr>
              <a:t>B</a:t>
            </a:r>
            <a:r>
              <a:rPr lang="en-IT" dirty="0">
                <a:solidFill>
                  <a:srgbClr val="FF0000"/>
                </a:solidFill>
              </a:rPr>
              <a:t>ut there will be soon another chance:</a:t>
            </a:r>
          </a:p>
        </p:txBody>
      </p:sp>
    </p:spTree>
    <p:extLst>
      <p:ext uri="{BB962C8B-B14F-4D97-AF65-F5344CB8AC3E}">
        <p14:creationId xmlns:p14="http://schemas.microsoft.com/office/powerpoint/2010/main" val="323184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beach&#10;&#10;Description automatically generated">
            <a:extLst>
              <a:ext uri="{FF2B5EF4-FFF2-40B4-BE49-F238E27FC236}">
                <a16:creationId xmlns:a16="http://schemas.microsoft.com/office/drawing/2014/main" id="{E7A6914F-1041-5B7F-5EF9-BC76056F8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964" y="-1647349"/>
            <a:ext cx="14001391" cy="10501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5D73C5-6C7B-5108-019F-7D1BA0249250}"/>
              </a:ext>
            </a:extLst>
          </p:cNvPr>
          <p:cNvSpPr txBox="1"/>
          <p:nvPr/>
        </p:nvSpPr>
        <p:spPr>
          <a:xfrm>
            <a:off x="-96688" y="510901"/>
            <a:ext cx="126734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7</a:t>
            </a:r>
            <a:r>
              <a:rPr kumimoji="0" lang="en-US" sz="3600" b="0" i="0" u="sng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European Advanced Acceleration Conference</a:t>
            </a:r>
          </a:p>
          <a:p>
            <a:pPr marL="0" marR="0" lvl="0" indent="0" algn="ctr" defTabSz="609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Elba, September 21-27, 2025</a:t>
            </a:r>
          </a:p>
          <a:p>
            <a:pPr marL="0" marR="0" lvl="0" indent="0" algn="ctr" defTabSz="609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ctr" defTabSz="609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/>
                <a:ea typeface="+mn-ea"/>
                <a:cs typeface="+mn-cs"/>
              </a:rPr>
              <a:t>Pre-Registrations are now open https://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/>
                <a:ea typeface="+mn-ea"/>
                <a:cs typeface="+mn-cs"/>
              </a:rPr>
              <a:t>agenda.infn.it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ontserrat"/>
                <a:ea typeface="+mn-ea"/>
                <a:cs typeface="+mn-cs"/>
              </a:rPr>
              <a:t>/event/46259/overview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67438-BF57-6A7F-07F5-E807D14E3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2" y="4437338"/>
            <a:ext cx="3204694" cy="20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C31D5-F056-663F-4014-9A062FF30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lu, Blu elettrico, Azure, cielo&#10;&#10;Il contenuto generato dall'IA potrebbe non essere corretto.">
            <a:extLst>
              <a:ext uri="{FF2B5EF4-FFF2-40B4-BE49-F238E27FC236}">
                <a16:creationId xmlns:a16="http://schemas.microsoft.com/office/drawing/2014/main" id="{90D61B25-6F58-5A59-B3A3-57F85F24D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028"/>
            <a:ext cx="12192000" cy="859971"/>
          </a:xfrm>
          <a:prstGeom prst="rect">
            <a:avLst/>
          </a:prstGeom>
        </p:spPr>
      </p:pic>
      <p:pic>
        <p:nvPicPr>
          <p:cNvPr id="7" name="Immagine 6" descr="Immagine che contiene Carattere, Elementi grafici, testo, grafica&#10;&#10;Il contenuto generato dall'IA potrebbe non essere corretto.">
            <a:extLst>
              <a:ext uri="{FF2B5EF4-FFF2-40B4-BE49-F238E27FC236}">
                <a16:creationId xmlns:a16="http://schemas.microsoft.com/office/drawing/2014/main" id="{6B9B59DB-2103-1BA4-6959-88C2051B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6100032"/>
            <a:ext cx="3167742" cy="757967"/>
          </a:xfrm>
          <a:prstGeom prst="rect">
            <a:avLst/>
          </a:prstGeom>
        </p:spPr>
      </p:pic>
      <p:pic>
        <p:nvPicPr>
          <p:cNvPr id="6" name="Immagine 5" descr="Immagine che contiene interno, vaso, frutto, Piatto&#10;&#10;Il contenuto generato dall'IA potrebbe non essere corretto.">
            <a:extLst>
              <a:ext uri="{FF2B5EF4-FFF2-40B4-BE49-F238E27FC236}">
                <a16:creationId xmlns:a16="http://schemas.microsoft.com/office/drawing/2014/main" id="{77F6D18F-7ED9-7E5F-81BD-46FE074BE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8" y="1029283"/>
            <a:ext cx="3539272" cy="4719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A9A019-8A8C-4FF4-F2FC-D223D13B2E92}"/>
              </a:ext>
            </a:extLst>
          </p:cNvPr>
          <p:cNvSpPr txBox="1"/>
          <p:nvPr/>
        </p:nvSpPr>
        <p:spPr>
          <a:xfrm>
            <a:off x="5340626" y="1188297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This ceramic plate comes from the Campania region, a place known not only for its natural beauty and thermal springs, but also for its long-standing tradition of ceramic craftsmanship.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 Each piece is handmade by local artisans, shaped by fire and earth—elements that are deeply rooted in nature and transformed through knowledge and skill.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The </a:t>
            </a:r>
            <a:r>
              <a:rPr lang="en-GB" dirty="0" err="1"/>
              <a:t>colors</a:t>
            </a:r>
            <a:r>
              <a:rPr lang="en-GB" dirty="0"/>
              <a:t> and motifs reflect the spirit of the island: vibrant, warm, and full of character.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Every ceramic piece carries the touch of the artisan—a unique signature, a fusion of material and imagination.</a:t>
            </a:r>
          </a:p>
          <a:p>
            <a:pPr algn="just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AEC53-E0CF-B185-D7B3-5765A8A73446}"/>
              </a:ext>
            </a:extLst>
          </p:cNvPr>
          <p:cNvSpPr txBox="1"/>
          <p:nvPr/>
        </p:nvSpPr>
        <p:spPr>
          <a:xfrm>
            <a:off x="205409" y="111438"/>
            <a:ext cx="1180106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2800" dirty="0">
                <a:solidFill>
                  <a:schemeClr val="bg1"/>
                </a:solidFill>
              </a:rPr>
              <a:t>Your welcome Kit  </a:t>
            </a:r>
            <a:r>
              <a:rPr lang="en-GB" sz="2800" dirty="0"/>
              <a:t>The Ceramic Plate: a long standing local tradition</a:t>
            </a:r>
            <a:endParaRPr lang="en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12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757</Words>
  <Application>Microsoft Macintosh PowerPoint</Application>
  <PresentationFormat>Widescreen</PresentationFormat>
  <Paragraphs>76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Aptos Display</vt:lpstr>
      <vt:lpstr>Arial</vt:lpstr>
      <vt:lpstr>Arial Narrow</vt:lpstr>
      <vt:lpstr>Arial Rounded MT Bold</vt:lpstr>
      <vt:lpstr>Calibri</vt:lpstr>
      <vt:lpstr>Calibri Light</vt:lpstr>
      <vt:lpstr>Montserrat</vt:lpstr>
      <vt:lpstr>Tema di Office</vt:lpstr>
      <vt:lpstr>3_Office Theme</vt:lpstr>
      <vt:lpstr>10_Office Theme</vt:lpstr>
      <vt:lpstr>Welcome to  </vt:lpstr>
      <vt:lpstr>PowerPoint Presentation</vt:lpstr>
      <vt:lpstr>PowerPoint Presentation</vt:lpstr>
      <vt:lpstr>Important Milestone Achieved</vt:lpstr>
      <vt:lpstr>EuPRAXIA@ELI LPAW based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info:  -For speakers: upload your slides on Indico;  -Always wear your badge to access all the Conference utilities;  -The Hotel Continental’s guest should not confirm meals at the Hotel reception;  -Diet requirements: show your empty badge during meals to the restaurant staff;  -Free SPA (upon reservation) and pools access for Hotel Continental’s guests from 2:00 to 4:00 PM;  -Social events: Castello Aragonese Tour on April, 16 – Social Dinner on April, 17  WI FI credentials for Congress Area:  Network: Sala Pitecusa/Sala Primavera/Sale Nitrodi  password: Congressi2025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Giorgia Masi</dc:creator>
  <cp:lastModifiedBy>Massimo Ferrario</cp:lastModifiedBy>
  <cp:revision>62</cp:revision>
  <dcterms:created xsi:type="dcterms:W3CDTF">2025-04-12T13:22:46Z</dcterms:created>
  <dcterms:modified xsi:type="dcterms:W3CDTF">2025-04-14T06:22:23Z</dcterms:modified>
</cp:coreProperties>
</file>