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373" r:id="rId3"/>
    <p:sldId id="340" r:id="rId4"/>
    <p:sldId id="371" r:id="rId5"/>
    <p:sldId id="355" r:id="rId6"/>
    <p:sldId id="372" r:id="rId7"/>
    <p:sldId id="345" r:id="rId8"/>
    <p:sldId id="357" r:id="rId9"/>
    <p:sldId id="353" r:id="rId10"/>
    <p:sldId id="364" r:id="rId11"/>
    <p:sldId id="365" r:id="rId12"/>
    <p:sldId id="366" r:id="rId13"/>
    <p:sldId id="367" r:id="rId14"/>
    <p:sldId id="369" r:id="rId15"/>
    <p:sldId id="370" r:id="rId16"/>
    <p:sldId id="303" r:id="rId17"/>
    <p:sldId id="34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5479"/>
  </p:normalViewPr>
  <p:slideViewPr>
    <p:cSldViewPr snapToGrid="0" snapToObjects="1">
      <p:cViewPr varScale="1">
        <p:scale>
          <a:sx n="109" d="100"/>
          <a:sy n="109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BF6A5-09F5-8B43-A319-10BBFA55C02E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0ACEF-E247-6E47-95F1-A1829B6BF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8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5AD1-D98C-584B-9E39-33E7465DE1B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5A7EF-4824-CF45-ACA7-51FAE75E1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7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5AD1-D98C-584B-9E39-33E7465DE1B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5A7EF-4824-CF45-ACA7-51FAE75E1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1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5AD1-D98C-584B-9E39-33E7465DE1B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5A7EF-4824-CF45-ACA7-51FAE75E1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73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Body Level One</a:t>
            </a:r>
          </a:p>
          <a:p>
            <a:pPr lvl="1">
              <a:defRPr sz="1800"/>
            </a:pPr>
            <a:r>
              <a:rPr sz="3000"/>
              <a:t>Body Level Two</a:t>
            </a:r>
          </a:p>
          <a:p>
            <a:pPr lvl="2">
              <a:defRPr sz="1800"/>
            </a:pPr>
            <a:r>
              <a:rPr sz="3000"/>
              <a:t>Body Level Three</a:t>
            </a:r>
          </a:p>
          <a:p>
            <a:pPr lvl="3">
              <a:defRPr sz="1800"/>
            </a:pPr>
            <a:r>
              <a:rPr sz="3000"/>
              <a:t>Body Level Four</a:t>
            </a:r>
          </a:p>
          <a:p>
            <a:pPr lvl="4">
              <a:defRPr sz="1800"/>
            </a:pPr>
            <a:r>
              <a:rPr sz="3000"/>
              <a:t>Body Level Five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35377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"/>
          <p:cNvSpPr/>
          <p:nvPr/>
        </p:nvSpPr>
        <p:spPr>
          <a:xfrm>
            <a:off x="98364" y="761734"/>
            <a:ext cx="11995949" cy="513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0070" extrusionOk="0">
                <a:moveTo>
                  <a:pt x="51" y="104"/>
                </a:moveTo>
                <a:lnTo>
                  <a:pt x="21546" y="104"/>
                </a:lnTo>
                <a:cubicBezTo>
                  <a:pt x="21574" y="-765"/>
                  <a:pt x="21599" y="3925"/>
                  <a:pt x="21599" y="10033"/>
                </a:cubicBezTo>
                <a:cubicBezTo>
                  <a:pt x="21599" y="16143"/>
                  <a:pt x="21574" y="20835"/>
                  <a:pt x="21546" y="19966"/>
                </a:cubicBezTo>
                <a:lnTo>
                  <a:pt x="51" y="19966"/>
                </a:lnTo>
                <a:cubicBezTo>
                  <a:pt x="24" y="20690"/>
                  <a:pt x="0" y="16212"/>
                  <a:pt x="0" y="10322"/>
                </a:cubicBezTo>
                <a:cubicBezTo>
                  <a:pt x="-1" y="4221"/>
                  <a:pt x="23" y="-603"/>
                  <a:pt x="51" y="104"/>
                </a:cubicBezTo>
                <a:close/>
              </a:path>
            </a:pathLst>
          </a:custGeom>
          <a:solidFill>
            <a:srgbClr val="3284BF"/>
          </a:solidFill>
          <a:ln w="12700">
            <a:miter lim="400000"/>
          </a:ln>
        </p:spPr>
        <p:txBody>
          <a:bodyPr tIns="45720" bIns="45720" anchor="ctr"/>
          <a:lstStyle/>
          <a:p>
            <a:endParaRPr sz="900"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" y="1179"/>
            <a:ext cx="11938000" cy="76200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Title Text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72900" y="6477000"/>
            <a:ext cx="381000" cy="364491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3" name="ucla-std-blu-rgb-1h.jpg" descr="ucla-std-blu-rgb-1h.jpg"/>
          <p:cNvPicPr>
            <a:picLocks noChangeAspect="1"/>
          </p:cNvPicPr>
          <p:nvPr/>
        </p:nvPicPr>
        <p:blipFill>
          <a:blip r:embed="rId2"/>
          <a:srcRect l="11307" t="19776" r="11307" b="19776"/>
          <a:stretch>
            <a:fillRect/>
          </a:stretch>
        </p:blipFill>
        <p:spPr>
          <a:xfrm>
            <a:off x="11436350" y="522882"/>
            <a:ext cx="635001" cy="2369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8753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5AD1-D98C-584B-9E39-33E7465DE1B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5A7EF-4824-CF45-ACA7-51FAE75E1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9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5AD1-D98C-584B-9E39-33E7465DE1B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5A7EF-4824-CF45-ACA7-51FAE75E1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82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5AD1-D98C-584B-9E39-33E7465DE1B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5A7EF-4824-CF45-ACA7-51FAE75E1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88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5AD1-D98C-584B-9E39-33E7465DE1B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5A7EF-4824-CF45-ACA7-51FAE75E1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98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5AD1-D98C-584B-9E39-33E7465DE1B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5A7EF-4824-CF45-ACA7-51FAE75E1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84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5AD1-D98C-584B-9E39-33E7465DE1B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5A7EF-4824-CF45-ACA7-51FAE75E1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4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5AD1-D98C-584B-9E39-33E7465DE1B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5A7EF-4824-CF45-ACA7-51FAE75E1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67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B5AD1-D98C-584B-9E39-33E7465DE1B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5A7EF-4824-CF45-ACA7-51FAE75E1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78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B5AD1-D98C-584B-9E39-33E7465DE1B0}" type="datetimeFigureOut">
              <a:rPr lang="en-US" smtClean="0"/>
              <a:t>4/15/25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5A7EF-4824-CF45-ACA7-51FAE75E15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69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ov"/><Relationship Id="rId7" Type="http://schemas.openxmlformats.org/officeDocument/2006/relationships/image" Target="../media/image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o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3"/>
          <p:cNvSpPr txBox="1">
            <a:spLocks noChangeArrowheads="1"/>
          </p:cNvSpPr>
          <p:nvPr/>
        </p:nvSpPr>
        <p:spPr bwMode="auto">
          <a:xfrm>
            <a:off x="1947863" y="6462714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pic>
        <p:nvPicPr>
          <p:cNvPr id="15362" name="Picture 5" descr="collider-huge.tiff                                             0007EC53Macintosh HD                   BA94C69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75414" y="906044"/>
            <a:ext cx="7794625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Subtitle 2"/>
          <p:cNvSpPr>
            <a:spLocks noGrp="1"/>
          </p:cNvSpPr>
          <p:nvPr>
            <p:ph type="subTitle" idx="1"/>
          </p:nvPr>
        </p:nvSpPr>
        <p:spPr bwMode="auto">
          <a:xfrm>
            <a:off x="745801" y="3019801"/>
            <a:ext cx="6604001" cy="17240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     </a:t>
            </a:r>
            <a:r>
              <a:rPr lang="en-US" sz="2800" dirty="0" err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Chaojie</a:t>
            </a:r>
            <a:r>
              <a:rPr lang="en-US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Zhang and  </a:t>
            </a:r>
            <a:r>
              <a:rPr lang="en-US" sz="28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Chan Joshi</a:t>
            </a:r>
          </a:p>
          <a:p>
            <a:r>
              <a:rPr lang="en-US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  University of California Los Angeles</a:t>
            </a:r>
          </a:p>
          <a:p>
            <a:r>
              <a:rPr lang="en-US" sz="28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E300 and E304 Colleagues</a:t>
            </a:r>
          </a:p>
        </p:txBody>
      </p:sp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6712284" y="5477934"/>
            <a:ext cx="830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Work supported by U.S. D.O.E. HEP , NSF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184" y="123431"/>
            <a:ext cx="1177242" cy="38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661904" y="4087963"/>
            <a:ext cx="172996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Electrons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3391546" y="4659868"/>
            <a:ext cx="1534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Positrons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65" y="5847266"/>
            <a:ext cx="8382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2169" y="5847266"/>
            <a:ext cx="1774800" cy="927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9259" y="5847266"/>
            <a:ext cx="344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OSIRIS simulation by F. </a:t>
            </a:r>
            <a:r>
              <a:rPr lang="en-US" dirty="0" err="1"/>
              <a:t>Tsung</a:t>
            </a:r>
            <a:r>
              <a:rPr lang="en-US" dirty="0"/>
              <a:t> UCLA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7496E2-A10C-1EC7-B043-4163CF8A6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7847"/>
            <a:ext cx="2132013" cy="639604"/>
          </a:xfrm>
          <a:prstGeom prst="rect">
            <a:avLst/>
          </a:prstGeom>
        </p:spPr>
      </p:pic>
      <p:sp>
        <p:nvSpPr>
          <p:cNvPr id="15363" name="Title 1"/>
          <p:cNvSpPr>
            <a:spLocks noGrp="1"/>
          </p:cNvSpPr>
          <p:nvPr>
            <p:ph type="ctrTitle"/>
          </p:nvPr>
        </p:nvSpPr>
        <p:spPr bwMode="auto">
          <a:xfrm>
            <a:off x="-172261" y="565915"/>
            <a:ext cx="9185822" cy="235690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120000"/>
              </a:lnSpc>
              <a:defRPr sz="4200" b="1"/>
            </a:pPr>
            <a:r>
              <a:rPr lang="en-US" sz="40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 Results from FACET II</a:t>
            </a:r>
            <a:br>
              <a:rPr lang="en-US" sz="40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Compact plasma </a:t>
            </a:r>
            <a:r>
              <a:rPr lang="en-US" sz="3100" dirty="0" err="1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wakefield</a:t>
            </a:r>
            <a:r>
              <a:rPr lang="en-US" sz="3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transformer produces  ultrabright, narrow-energy-spread bunches of greater than 20 GeV electrons </a:t>
            </a:r>
            <a:r>
              <a:rPr lang="en-US" sz="3100" dirty="0">
                <a:latin typeface="+mn-lt"/>
              </a:rPr>
              <a:t>with pump depletion</a:t>
            </a:r>
            <a:r>
              <a:rPr lang="en-US" sz="31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1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1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1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br>
              <a:rPr lang="en-US" sz="31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latin typeface="Calibri" charset="0"/>
                <a:ea typeface="ＭＳ Ｐゴシック" charset="0"/>
                <a:cs typeface="ＭＳ Ｐゴシック" charset="0"/>
              </a:rPr>
              <a:t>Positrons</a:t>
            </a:r>
            <a:br>
              <a:rPr lang="en-US" sz="40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36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        </a:t>
            </a:r>
            <a:br>
              <a:rPr lang="en-US" sz="36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36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184D8E-0A49-94B7-1467-0C7E35FE4F49}"/>
              </a:ext>
            </a:extLst>
          </p:cNvPr>
          <p:cNvSpPr/>
          <p:nvPr/>
        </p:nvSpPr>
        <p:spPr>
          <a:xfrm>
            <a:off x="3391546" y="4550458"/>
            <a:ext cx="1534266" cy="651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D7EF9-FC3E-41CB-AE8A-9A20FCFC8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602912-16D3-36C2-4D30-0519DFC32ABB}"/>
              </a:ext>
            </a:extLst>
          </p:cNvPr>
          <p:cNvCxnSpPr>
            <a:cxnSpLocks/>
          </p:cNvCxnSpPr>
          <p:nvPr/>
        </p:nvCxnSpPr>
        <p:spPr>
          <a:xfrm flipV="1">
            <a:off x="200130" y="4407877"/>
            <a:ext cx="233624" cy="1240971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181FBBF-0ECF-EFFD-EC0D-60A7E79D79A2}"/>
              </a:ext>
            </a:extLst>
          </p:cNvPr>
          <p:cNvSpPr/>
          <p:nvPr/>
        </p:nvSpPr>
        <p:spPr>
          <a:xfrm>
            <a:off x="2501536" y="3803719"/>
            <a:ext cx="45719" cy="603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F5F81C-8311-6F47-87B0-5919867A1E98}"/>
              </a:ext>
            </a:extLst>
          </p:cNvPr>
          <p:cNvCxnSpPr>
            <a:cxnSpLocks/>
          </p:cNvCxnSpPr>
          <p:nvPr/>
        </p:nvCxnSpPr>
        <p:spPr>
          <a:xfrm>
            <a:off x="639996" y="4423368"/>
            <a:ext cx="2028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E524F40-9327-9213-2796-9DB135722FDC}"/>
              </a:ext>
            </a:extLst>
          </p:cNvPr>
          <p:cNvSpPr/>
          <p:nvPr/>
        </p:nvSpPr>
        <p:spPr>
          <a:xfrm>
            <a:off x="447402" y="4411898"/>
            <a:ext cx="2054134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8BC3E1-EAB2-D8F7-A9CE-4F55914AF185}"/>
              </a:ext>
            </a:extLst>
          </p:cNvPr>
          <p:cNvCxnSpPr>
            <a:cxnSpLocks/>
          </p:cNvCxnSpPr>
          <p:nvPr/>
        </p:nvCxnSpPr>
        <p:spPr>
          <a:xfrm>
            <a:off x="2530926" y="3811463"/>
            <a:ext cx="277588" cy="0"/>
          </a:xfrm>
          <a:prstGeom prst="line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E5690C-CA7B-CE64-447C-BB7234415CFF}"/>
              </a:ext>
            </a:extLst>
          </p:cNvPr>
          <p:cNvCxnSpPr>
            <a:cxnSpLocks/>
          </p:cNvCxnSpPr>
          <p:nvPr/>
        </p:nvCxnSpPr>
        <p:spPr>
          <a:xfrm flipV="1">
            <a:off x="2824843" y="3624943"/>
            <a:ext cx="0" cy="195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497A05-8B04-34C5-9945-46C99A96E228}"/>
              </a:ext>
            </a:extLst>
          </p:cNvPr>
          <p:cNvCxnSpPr>
            <a:cxnSpLocks/>
          </p:cNvCxnSpPr>
          <p:nvPr/>
        </p:nvCxnSpPr>
        <p:spPr>
          <a:xfrm>
            <a:off x="2841168" y="3690257"/>
            <a:ext cx="130629" cy="687392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EC0096-E973-ADF7-6A10-59FE6CA4E20D}"/>
              </a:ext>
            </a:extLst>
          </p:cNvPr>
          <p:cNvCxnSpPr/>
          <p:nvPr/>
        </p:nvCxnSpPr>
        <p:spPr>
          <a:xfrm>
            <a:off x="8719457" y="4407039"/>
            <a:ext cx="179614" cy="124180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068527B-D1A7-5645-F7D1-9EBDF539F001}"/>
              </a:ext>
            </a:extLst>
          </p:cNvPr>
          <p:cNvCxnSpPr/>
          <p:nvPr/>
        </p:nvCxnSpPr>
        <p:spPr>
          <a:xfrm>
            <a:off x="2971796" y="4377649"/>
            <a:ext cx="5715003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89A9D54-94AA-8FB4-F877-438427077FD0}"/>
              </a:ext>
            </a:extLst>
          </p:cNvPr>
          <p:cNvSpPr/>
          <p:nvPr/>
        </p:nvSpPr>
        <p:spPr>
          <a:xfrm>
            <a:off x="8809264" y="2710543"/>
            <a:ext cx="2310493" cy="1227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179661A-623A-CAE3-7638-31933465493D}"/>
              </a:ext>
            </a:extLst>
          </p:cNvPr>
          <p:cNvSpPr txBox="1"/>
          <p:nvPr/>
        </p:nvSpPr>
        <p:spPr>
          <a:xfrm>
            <a:off x="4349266" y="165801"/>
            <a:ext cx="60440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7FA"/>
                </a:solidFill>
              </a:rPr>
              <a:t>Three Stage (region) plasma source</a:t>
            </a:r>
          </a:p>
          <a:p>
            <a:r>
              <a:rPr lang="en-US" sz="3200" dirty="0">
                <a:solidFill>
                  <a:srgbClr val="0027FA"/>
                </a:solidFill>
              </a:rPr>
              <a:t>                   at Z=0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CADA3D-A9B9-F0A2-B148-31A1E5FDCD19}"/>
              </a:ext>
            </a:extLst>
          </p:cNvPr>
          <p:cNvSpPr txBox="1"/>
          <p:nvPr/>
        </p:nvSpPr>
        <p:spPr>
          <a:xfrm>
            <a:off x="8865160" y="3853129"/>
            <a:ext cx="32591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Longitudinal Current </a:t>
            </a:r>
          </a:p>
          <a:p>
            <a:r>
              <a:rPr lang="en-US" sz="2800" dirty="0"/>
              <a:t>profile of the drive </a:t>
            </a:r>
          </a:p>
          <a:p>
            <a:r>
              <a:rPr lang="en-US" sz="2800" dirty="0"/>
              <a:t>beam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36F4E81-C037-8858-3AEB-9A538DEDDCAC}"/>
              </a:ext>
            </a:extLst>
          </p:cNvPr>
          <p:cNvCxnSpPr>
            <a:cxnSpLocks/>
          </p:cNvCxnSpPr>
          <p:nvPr/>
        </p:nvCxnSpPr>
        <p:spPr>
          <a:xfrm>
            <a:off x="646528" y="3174804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99FD993-9F23-D915-2A7F-0C175FA9AF26}"/>
              </a:ext>
            </a:extLst>
          </p:cNvPr>
          <p:cNvCxnSpPr>
            <a:cxnSpLocks/>
          </p:cNvCxnSpPr>
          <p:nvPr/>
        </p:nvCxnSpPr>
        <p:spPr>
          <a:xfrm>
            <a:off x="5829297" y="3378140"/>
            <a:ext cx="0" cy="22707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94AC78D-978E-F228-89F5-FC974B8B1CEB}"/>
              </a:ext>
            </a:extLst>
          </p:cNvPr>
          <p:cNvSpPr txBox="1"/>
          <p:nvPr/>
        </p:nvSpPr>
        <p:spPr>
          <a:xfrm rot="16200000">
            <a:off x="1905011" y="4338971"/>
            <a:ext cx="15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Vacuum Focus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53B618-AE76-27D2-DFDB-808BE8F88CCB}"/>
              </a:ext>
            </a:extLst>
          </p:cNvPr>
          <p:cNvSpPr txBox="1"/>
          <p:nvPr/>
        </p:nvSpPr>
        <p:spPr>
          <a:xfrm>
            <a:off x="1654042" y="5027943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0.5 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8F99A00-B6D4-9ECF-FD2E-E24B3BA40E53}"/>
              </a:ext>
            </a:extLst>
          </p:cNvPr>
          <p:cNvSpPr txBox="1"/>
          <p:nvPr/>
        </p:nvSpPr>
        <p:spPr>
          <a:xfrm>
            <a:off x="3890251" y="4967786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1.7 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496B8C3-6F79-6B9D-36CB-F8B8DE56D1BC}"/>
              </a:ext>
            </a:extLst>
          </p:cNvPr>
          <p:cNvSpPr txBox="1"/>
          <p:nvPr/>
        </p:nvSpPr>
        <p:spPr>
          <a:xfrm>
            <a:off x="5208814" y="5648848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PUMP Depletion </a:t>
            </a:r>
          </a:p>
          <a:p>
            <a:r>
              <a:rPr lang="en-US" b="1" dirty="0"/>
              <a:t>Length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3562AEC-B360-19A7-DEE4-3E45693614FB}"/>
              </a:ext>
            </a:extLst>
          </p:cNvPr>
          <p:cNvCxnSpPr/>
          <p:nvPr/>
        </p:nvCxnSpPr>
        <p:spPr>
          <a:xfrm flipH="1">
            <a:off x="2824843" y="4033953"/>
            <a:ext cx="424543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B1A796B-5AA3-1A20-023D-8C2C44ED84AB}"/>
              </a:ext>
            </a:extLst>
          </p:cNvPr>
          <p:cNvSpPr txBox="1"/>
          <p:nvPr/>
        </p:nvSpPr>
        <p:spPr>
          <a:xfrm>
            <a:off x="915068" y="5648848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 1</a:t>
            </a:r>
          </a:p>
          <a:p>
            <a:r>
              <a:rPr lang="en-US" b="1" dirty="0"/>
              <a:t>Plasma Lens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FCF92F-C6BC-4A2E-C451-FB82AE8A6939}"/>
              </a:ext>
            </a:extLst>
          </p:cNvPr>
          <p:cNvSpPr txBox="1"/>
          <p:nvPr/>
        </p:nvSpPr>
        <p:spPr>
          <a:xfrm>
            <a:off x="2501536" y="5594822"/>
            <a:ext cx="978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Region2</a:t>
            </a:r>
          </a:p>
          <a:p>
            <a:r>
              <a:rPr lang="en-US" b="1" dirty="0"/>
              <a:t>Down</a:t>
            </a:r>
          </a:p>
          <a:p>
            <a:r>
              <a:rPr lang="en-US" b="1" dirty="0" err="1"/>
              <a:t>ramo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7C2791-0EEF-D792-CE10-E7827D05FEB2}"/>
              </a:ext>
            </a:extLst>
          </p:cNvPr>
          <p:cNvSpPr txBox="1"/>
          <p:nvPr/>
        </p:nvSpPr>
        <p:spPr>
          <a:xfrm>
            <a:off x="3404465" y="5648848"/>
            <a:ext cx="1374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 3</a:t>
            </a:r>
          </a:p>
          <a:p>
            <a:r>
              <a:rPr lang="en-US" b="1" dirty="0"/>
              <a:t>Acceleration</a:t>
            </a:r>
          </a:p>
          <a:p>
            <a:r>
              <a:rPr lang="en-US" b="1" dirty="0"/>
              <a:t>of matched</a:t>
            </a:r>
          </a:p>
          <a:p>
            <a:r>
              <a:rPr lang="en-US" b="1" dirty="0"/>
              <a:t>beam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DE2252-0F69-A48D-4949-F032A8B20C6A}"/>
              </a:ext>
            </a:extLst>
          </p:cNvPr>
          <p:cNvCxnSpPr/>
          <p:nvPr/>
        </p:nvCxnSpPr>
        <p:spPr>
          <a:xfrm>
            <a:off x="8719457" y="4377649"/>
            <a:ext cx="0" cy="2480351"/>
          </a:xfrm>
          <a:prstGeom prst="line">
            <a:avLst/>
          </a:prstGeom>
          <a:ln w="317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1008EF-B4C9-A2DB-2743-1486DD39F418}"/>
              </a:ext>
            </a:extLst>
          </p:cNvPr>
          <p:cNvCxnSpPr>
            <a:stCxn id="12" idx="1"/>
          </p:cNvCxnSpPr>
          <p:nvPr/>
        </p:nvCxnSpPr>
        <p:spPr>
          <a:xfrm>
            <a:off x="447402" y="4434758"/>
            <a:ext cx="0" cy="2276285"/>
          </a:xfrm>
          <a:prstGeom prst="line">
            <a:avLst/>
          </a:prstGeom>
          <a:ln w="317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>
            <a:extLst>
              <a:ext uri="{FF2B5EF4-FFF2-40B4-BE49-F238E27FC236}">
                <a16:creationId xmlns:a16="http://schemas.microsoft.com/office/drawing/2014/main" id="{887DDA85-A32B-07CF-A3BD-1013FA2D2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0" y="187515"/>
            <a:ext cx="1037264" cy="3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7A33A4-A2EA-9C12-F078-65B524459085}"/>
              </a:ext>
            </a:extLst>
          </p:cNvPr>
          <p:cNvCxnSpPr>
            <a:cxnSpLocks/>
          </p:cNvCxnSpPr>
          <p:nvPr/>
        </p:nvCxnSpPr>
        <p:spPr>
          <a:xfrm>
            <a:off x="4694963" y="5152452"/>
            <a:ext cx="1027701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3EAD721-50E4-E5AE-F566-2BFEA00EEDAE}"/>
              </a:ext>
            </a:extLst>
          </p:cNvPr>
          <p:cNvCxnSpPr>
            <a:cxnSpLocks/>
          </p:cNvCxnSpPr>
          <p:nvPr/>
        </p:nvCxnSpPr>
        <p:spPr>
          <a:xfrm flipH="1">
            <a:off x="2699263" y="5152452"/>
            <a:ext cx="1065408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43B2CE1-C50D-25AF-8252-392C0EA75A16}"/>
              </a:ext>
            </a:extLst>
          </p:cNvPr>
          <p:cNvSpPr txBox="1"/>
          <p:nvPr/>
        </p:nvSpPr>
        <p:spPr>
          <a:xfrm>
            <a:off x="5208813" y="1019650"/>
            <a:ext cx="436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Ref. C. Zhang </a:t>
            </a:r>
            <a:r>
              <a:rPr lang="en-US" dirty="0" err="1"/>
              <a:t>et.al</a:t>
            </a:r>
            <a:r>
              <a:rPr lang="en-US" dirty="0"/>
              <a:t>.,  PPCF , 66,025013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666291-C8BD-08BD-E01E-8BFE3CDFC993}"/>
                  </a:ext>
                </a:extLst>
              </p:cNvPr>
              <p:cNvSpPr txBox="1"/>
              <p:nvPr/>
            </p:nvSpPr>
            <p:spPr>
              <a:xfrm>
                <a:off x="1511269" y="3367528"/>
                <a:ext cx="12293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/>
                  <a:t>*=50 cm</a:t>
                </a: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0666291-C8BD-08BD-E01E-8BFE3CDFC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269" y="3367528"/>
                <a:ext cx="1229331" cy="369332"/>
              </a:xfrm>
              <a:prstGeom prst="rect">
                <a:avLst/>
              </a:prstGeom>
              <a:blipFill>
                <a:blip r:embed="rId3"/>
                <a:stretch>
                  <a:fillRect l="-2041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2">
            <a:extLst>
              <a:ext uri="{FF2B5EF4-FFF2-40B4-BE49-F238E27FC236}">
                <a16:creationId xmlns:a16="http://schemas.microsoft.com/office/drawing/2014/main" id="{7FB3EFDD-33C6-FDB3-87A9-00072EDC505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23702" y="916684"/>
            <a:ext cx="866775" cy="862012"/>
            <a:chOff x="2496" y="1776"/>
            <a:chExt cx="773" cy="768"/>
          </a:xfrm>
        </p:grpSpPr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ED291FF6-E9FC-72A5-E59D-15FFDB3704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776"/>
              <a:ext cx="773" cy="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D8FBDF9D-B1C0-7429-418F-30B499527EB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6" y="1776"/>
              <a:ext cx="767" cy="768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43" name="Picture 42" descr="A graph of a graph showing a curve&#10;&#10;AI-generated content may be incorrect.">
            <a:extLst>
              <a:ext uri="{FF2B5EF4-FFF2-40B4-BE49-F238E27FC236}">
                <a16:creationId xmlns:a16="http://schemas.microsoft.com/office/drawing/2014/main" id="{25FE9624-BEC1-CCE4-CE25-6EFB9B15AB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710" y="1790493"/>
            <a:ext cx="4687599" cy="20686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0764047-B4F7-74AE-36AE-BB1C58C6AA6E}"/>
              </a:ext>
            </a:extLst>
          </p:cNvPr>
          <p:cNvCxnSpPr/>
          <p:nvPr/>
        </p:nvCxnSpPr>
        <p:spPr>
          <a:xfrm flipH="1" flipV="1">
            <a:off x="2971796" y="916684"/>
            <a:ext cx="65318" cy="2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D494A05-744D-6773-A8B4-BF9A5A41F57D}"/>
              </a:ext>
            </a:extLst>
          </p:cNvPr>
          <p:cNvCxnSpPr>
            <a:cxnSpLocks/>
          </p:cNvCxnSpPr>
          <p:nvPr/>
        </p:nvCxnSpPr>
        <p:spPr>
          <a:xfrm>
            <a:off x="2853824" y="2674914"/>
            <a:ext cx="0" cy="229287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A43B59C-985E-796F-FBD5-1DF3CC5E6D16}"/>
              </a:ext>
            </a:extLst>
          </p:cNvPr>
          <p:cNvGrpSpPr/>
          <p:nvPr/>
        </p:nvGrpSpPr>
        <p:grpSpPr>
          <a:xfrm>
            <a:off x="-1172909" y="1852961"/>
            <a:ext cx="7348889" cy="1530109"/>
            <a:chOff x="-975182" y="2201209"/>
            <a:chExt cx="7348889" cy="1530109"/>
          </a:xfrm>
        </p:grpSpPr>
        <p:pic>
          <p:nvPicPr>
            <p:cNvPr id="38" name="Picture 37" descr="A rainbow colored line on a red background&#10;&#10;AI-generated content may be incorrect.">
              <a:extLst>
                <a:ext uri="{FF2B5EF4-FFF2-40B4-BE49-F238E27FC236}">
                  <a16:creationId xmlns:a16="http://schemas.microsoft.com/office/drawing/2014/main" id="{03B60D2A-291F-0422-924C-1393653C7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75182" y="2201209"/>
              <a:ext cx="7348889" cy="15301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1AEB7A8-324F-6F0F-24D2-BD3F8439B9EA}"/>
                </a:ext>
              </a:extLst>
            </p:cNvPr>
            <p:cNvSpPr txBox="1"/>
            <p:nvPr/>
          </p:nvSpPr>
          <p:spPr>
            <a:xfrm>
              <a:off x="2171015" y="2321185"/>
              <a:ext cx="1719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highlight>
                    <a:srgbClr val="FFFF00"/>
                  </a:highlight>
                </a:rPr>
                <a:t>Vaccum</a:t>
              </a:r>
              <a:r>
                <a:rPr lang="en-US" dirty="0">
                  <a:highlight>
                    <a:srgbClr val="FFFF00"/>
                  </a:highlight>
                </a:rPr>
                <a:t> Focus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75F339A-6FDC-95CE-F9D3-C9EFA7D986A5}"/>
              </a:ext>
            </a:extLst>
          </p:cNvPr>
          <p:cNvCxnSpPr>
            <a:cxnSpLocks/>
          </p:cNvCxnSpPr>
          <p:nvPr/>
        </p:nvCxnSpPr>
        <p:spPr>
          <a:xfrm>
            <a:off x="3892121" y="2846169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AFA2CE-D57C-035F-2568-776A8F1453EE}"/>
              </a:ext>
            </a:extLst>
          </p:cNvPr>
          <p:cNvCxnSpPr>
            <a:cxnSpLocks/>
          </p:cNvCxnSpPr>
          <p:nvPr/>
        </p:nvCxnSpPr>
        <p:spPr>
          <a:xfrm>
            <a:off x="1518583" y="3021708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24F7D41-A8EE-796C-339B-00B2FA3A11AD}"/>
              </a:ext>
            </a:extLst>
          </p:cNvPr>
          <p:cNvSpPr txBox="1"/>
          <p:nvPr/>
        </p:nvSpPr>
        <p:spPr>
          <a:xfrm>
            <a:off x="1191986" y="258195"/>
            <a:ext cx="34996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3D PIC CODE  SIMULATIONS OF</a:t>
            </a:r>
            <a:br>
              <a:rPr lang="en-US" b="1" dirty="0"/>
            </a:br>
            <a:r>
              <a:rPr lang="en-US" b="1" dirty="0"/>
              <a:t> FIELD IONIZATION OF H SHOWING</a:t>
            </a:r>
          </a:p>
          <a:p>
            <a:r>
              <a:rPr lang="en-US" b="1" dirty="0"/>
              <a:t>PLASMA LENSING SHIFT OF THE </a:t>
            </a:r>
          </a:p>
          <a:p>
            <a:r>
              <a:rPr lang="en-US" b="1" dirty="0"/>
              <a:t>PLASMA BACKWARD TOWARDS </a:t>
            </a:r>
          </a:p>
          <a:p>
            <a:r>
              <a:rPr lang="en-US" b="1" dirty="0"/>
              <a:t>FIRST BE FOIL, </a:t>
            </a:r>
            <a:r>
              <a:rPr lang="en-US" b="1" dirty="0" err="1"/>
              <a:t>I</a:t>
            </a:r>
            <a:r>
              <a:rPr lang="en-US" b="1" baseline="-25000" dirty="0" err="1"/>
              <a:t>peak</a:t>
            </a:r>
            <a:r>
              <a:rPr lang="en-US" b="1" dirty="0"/>
              <a:t> = 100 kA</a:t>
            </a:r>
            <a:br>
              <a:rPr lang="en-US" dirty="0"/>
            </a:b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116959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70AC3-3D5C-9397-4EC7-82A627921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53EE00F-D2F5-80D3-BE2D-247C06B2D71F}"/>
              </a:ext>
            </a:extLst>
          </p:cNvPr>
          <p:cNvCxnSpPr>
            <a:cxnSpLocks/>
          </p:cNvCxnSpPr>
          <p:nvPr/>
        </p:nvCxnSpPr>
        <p:spPr>
          <a:xfrm flipV="1">
            <a:off x="200130" y="4407877"/>
            <a:ext cx="233624" cy="1240971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B8A3FB8-2F66-B825-D9E3-5FD7FDF5E5A1}"/>
              </a:ext>
            </a:extLst>
          </p:cNvPr>
          <p:cNvSpPr/>
          <p:nvPr/>
        </p:nvSpPr>
        <p:spPr>
          <a:xfrm>
            <a:off x="2501536" y="3803719"/>
            <a:ext cx="45719" cy="603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BEE0ABE-883F-81C5-6E7E-E2BD09D1E752}"/>
              </a:ext>
            </a:extLst>
          </p:cNvPr>
          <p:cNvCxnSpPr>
            <a:cxnSpLocks/>
          </p:cNvCxnSpPr>
          <p:nvPr/>
        </p:nvCxnSpPr>
        <p:spPr>
          <a:xfrm>
            <a:off x="639996" y="4423368"/>
            <a:ext cx="2028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A147DB6F-A465-45B3-2BE6-76E795476ADF}"/>
              </a:ext>
            </a:extLst>
          </p:cNvPr>
          <p:cNvSpPr/>
          <p:nvPr/>
        </p:nvSpPr>
        <p:spPr>
          <a:xfrm>
            <a:off x="447402" y="4411898"/>
            <a:ext cx="2054134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3D4A1D-0FB2-E256-C8DC-5F15C5D57AF0}"/>
              </a:ext>
            </a:extLst>
          </p:cNvPr>
          <p:cNvCxnSpPr>
            <a:cxnSpLocks/>
          </p:cNvCxnSpPr>
          <p:nvPr/>
        </p:nvCxnSpPr>
        <p:spPr>
          <a:xfrm>
            <a:off x="2530926" y="3811463"/>
            <a:ext cx="277588" cy="0"/>
          </a:xfrm>
          <a:prstGeom prst="line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F50285-0145-8B68-DA93-23158CC1E001}"/>
              </a:ext>
            </a:extLst>
          </p:cNvPr>
          <p:cNvCxnSpPr>
            <a:cxnSpLocks/>
          </p:cNvCxnSpPr>
          <p:nvPr/>
        </p:nvCxnSpPr>
        <p:spPr>
          <a:xfrm flipV="1">
            <a:off x="2824843" y="3624943"/>
            <a:ext cx="0" cy="195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AE14BA-E4E4-5842-3C9B-9B34906249F3}"/>
              </a:ext>
            </a:extLst>
          </p:cNvPr>
          <p:cNvCxnSpPr>
            <a:cxnSpLocks/>
          </p:cNvCxnSpPr>
          <p:nvPr/>
        </p:nvCxnSpPr>
        <p:spPr>
          <a:xfrm>
            <a:off x="2841168" y="3690257"/>
            <a:ext cx="130629" cy="687392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0EE1FA2-D89A-377B-A8A6-19F37BC11C8E}"/>
              </a:ext>
            </a:extLst>
          </p:cNvPr>
          <p:cNvCxnSpPr/>
          <p:nvPr/>
        </p:nvCxnSpPr>
        <p:spPr>
          <a:xfrm>
            <a:off x="8719457" y="4407039"/>
            <a:ext cx="179614" cy="124180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D71A8F-F84C-4D64-297D-FA3A20167E79}"/>
              </a:ext>
            </a:extLst>
          </p:cNvPr>
          <p:cNvCxnSpPr/>
          <p:nvPr/>
        </p:nvCxnSpPr>
        <p:spPr>
          <a:xfrm>
            <a:off x="2971796" y="4377649"/>
            <a:ext cx="5715003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E48DA80-2C9A-AC60-220D-E57176CC5B4B}"/>
              </a:ext>
            </a:extLst>
          </p:cNvPr>
          <p:cNvSpPr/>
          <p:nvPr/>
        </p:nvSpPr>
        <p:spPr>
          <a:xfrm>
            <a:off x="8809264" y="2710543"/>
            <a:ext cx="2310493" cy="1227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AA028B-2CD2-6F45-CE32-DC4A42B75907}"/>
              </a:ext>
            </a:extLst>
          </p:cNvPr>
          <p:cNvSpPr txBox="1"/>
          <p:nvPr/>
        </p:nvSpPr>
        <p:spPr>
          <a:xfrm>
            <a:off x="4349266" y="165801"/>
            <a:ext cx="60440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7FA"/>
                </a:solidFill>
              </a:rPr>
              <a:t>Three Stage (region) plasma source</a:t>
            </a:r>
          </a:p>
          <a:p>
            <a:r>
              <a:rPr lang="en-US" sz="3200" dirty="0">
                <a:solidFill>
                  <a:srgbClr val="0027FA"/>
                </a:solidFill>
              </a:rPr>
              <a:t>                   at Z = +25  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CC8E9C1-F20E-A6B9-581B-89278D591E95}"/>
              </a:ext>
            </a:extLst>
          </p:cNvPr>
          <p:cNvSpPr txBox="1"/>
          <p:nvPr/>
        </p:nvSpPr>
        <p:spPr>
          <a:xfrm>
            <a:off x="8865160" y="3853129"/>
            <a:ext cx="32591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Longitudinal Current </a:t>
            </a:r>
          </a:p>
          <a:p>
            <a:r>
              <a:rPr lang="en-US" sz="2800" dirty="0"/>
              <a:t>profile of the drive </a:t>
            </a:r>
          </a:p>
          <a:p>
            <a:r>
              <a:rPr lang="en-US" sz="2800" dirty="0"/>
              <a:t>beam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52E5692-84AE-4468-21A5-89A526D7F73A}"/>
              </a:ext>
            </a:extLst>
          </p:cNvPr>
          <p:cNvCxnSpPr>
            <a:cxnSpLocks/>
          </p:cNvCxnSpPr>
          <p:nvPr/>
        </p:nvCxnSpPr>
        <p:spPr>
          <a:xfrm>
            <a:off x="646528" y="3174804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99C28D9-D8E1-1F72-58A5-DE3E8B5DFCD8}"/>
              </a:ext>
            </a:extLst>
          </p:cNvPr>
          <p:cNvCxnSpPr>
            <a:cxnSpLocks/>
          </p:cNvCxnSpPr>
          <p:nvPr/>
        </p:nvCxnSpPr>
        <p:spPr>
          <a:xfrm>
            <a:off x="5829297" y="3378140"/>
            <a:ext cx="0" cy="22707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AAD0D72-5A54-F125-513F-9BD8FCAED8D5}"/>
              </a:ext>
            </a:extLst>
          </p:cNvPr>
          <p:cNvSpPr txBox="1"/>
          <p:nvPr/>
        </p:nvSpPr>
        <p:spPr>
          <a:xfrm rot="16200000">
            <a:off x="1905011" y="4338971"/>
            <a:ext cx="15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Vacuum Focus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923D85E-1CAB-40E7-1831-E23DBA3EF74F}"/>
              </a:ext>
            </a:extLst>
          </p:cNvPr>
          <p:cNvSpPr txBox="1"/>
          <p:nvPr/>
        </p:nvSpPr>
        <p:spPr>
          <a:xfrm>
            <a:off x="1654042" y="5027943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0.5 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AB520E-9640-85FC-EF98-6006854EAA48}"/>
              </a:ext>
            </a:extLst>
          </p:cNvPr>
          <p:cNvSpPr txBox="1"/>
          <p:nvPr/>
        </p:nvSpPr>
        <p:spPr>
          <a:xfrm>
            <a:off x="3890251" y="4967786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1.7 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99CDF85-040B-3BD0-E342-717E48D99878}"/>
              </a:ext>
            </a:extLst>
          </p:cNvPr>
          <p:cNvSpPr txBox="1"/>
          <p:nvPr/>
        </p:nvSpPr>
        <p:spPr>
          <a:xfrm>
            <a:off x="5208814" y="5648848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PUMP Depletion </a:t>
            </a:r>
          </a:p>
          <a:p>
            <a:r>
              <a:rPr lang="en-US" b="1" dirty="0"/>
              <a:t>Length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EDEC164-76CA-C944-6555-501C69DDB8A9}"/>
              </a:ext>
            </a:extLst>
          </p:cNvPr>
          <p:cNvCxnSpPr/>
          <p:nvPr/>
        </p:nvCxnSpPr>
        <p:spPr>
          <a:xfrm flipH="1">
            <a:off x="2824843" y="4033953"/>
            <a:ext cx="424543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3053427C-D15E-6114-6590-5DEB9042C782}"/>
              </a:ext>
            </a:extLst>
          </p:cNvPr>
          <p:cNvSpPr txBox="1"/>
          <p:nvPr/>
        </p:nvSpPr>
        <p:spPr>
          <a:xfrm>
            <a:off x="915068" y="5648848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 1</a:t>
            </a:r>
          </a:p>
          <a:p>
            <a:r>
              <a:rPr lang="en-US" b="1" dirty="0"/>
              <a:t>Plasma Lens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E22D83-448D-0AAB-65D1-B2C582477D6C}"/>
              </a:ext>
            </a:extLst>
          </p:cNvPr>
          <p:cNvSpPr txBox="1"/>
          <p:nvPr/>
        </p:nvSpPr>
        <p:spPr>
          <a:xfrm>
            <a:off x="2501536" y="5594822"/>
            <a:ext cx="978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Region2</a:t>
            </a:r>
          </a:p>
          <a:p>
            <a:r>
              <a:rPr lang="en-US" b="1" dirty="0"/>
              <a:t>Down</a:t>
            </a:r>
          </a:p>
          <a:p>
            <a:r>
              <a:rPr lang="en-US" b="1" dirty="0" err="1"/>
              <a:t>ramo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049A3E-0650-042A-33C9-FEBF14A529FC}"/>
              </a:ext>
            </a:extLst>
          </p:cNvPr>
          <p:cNvSpPr txBox="1"/>
          <p:nvPr/>
        </p:nvSpPr>
        <p:spPr>
          <a:xfrm>
            <a:off x="3404465" y="5648848"/>
            <a:ext cx="1374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 3</a:t>
            </a:r>
          </a:p>
          <a:p>
            <a:r>
              <a:rPr lang="en-US" b="1" dirty="0"/>
              <a:t>Acceleration</a:t>
            </a:r>
          </a:p>
          <a:p>
            <a:r>
              <a:rPr lang="en-US" b="1" dirty="0"/>
              <a:t>of matched</a:t>
            </a:r>
          </a:p>
          <a:p>
            <a:r>
              <a:rPr lang="en-US" b="1" dirty="0"/>
              <a:t>beam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3C3F1A-3A1F-22FF-81FA-189DCBE0B970}"/>
              </a:ext>
            </a:extLst>
          </p:cNvPr>
          <p:cNvCxnSpPr/>
          <p:nvPr/>
        </p:nvCxnSpPr>
        <p:spPr>
          <a:xfrm>
            <a:off x="8719457" y="4377649"/>
            <a:ext cx="0" cy="2480351"/>
          </a:xfrm>
          <a:prstGeom prst="line">
            <a:avLst/>
          </a:prstGeom>
          <a:ln w="317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DC5ECF-B6A5-8AF5-E6B0-72B4B33C7AF3}"/>
              </a:ext>
            </a:extLst>
          </p:cNvPr>
          <p:cNvCxnSpPr>
            <a:stCxn id="12" idx="1"/>
          </p:cNvCxnSpPr>
          <p:nvPr/>
        </p:nvCxnSpPr>
        <p:spPr>
          <a:xfrm>
            <a:off x="447402" y="4434758"/>
            <a:ext cx="0" cy="2276285"/>
          </a:xfrm>
          <a:prstGeom prst="line">
            <a:avLst/>
          </a:prstGeom>
          <a:ln w="317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>
            <a:extLst>
              <a:ext uri="{FF2B5EF4-FFF2-40B4-BE49-F238E27FC236}">
                <a16:creationId xmlns:a16="http://schemas.microsoft.com/office/drawing/2014/main" id="{E9E3A44E-B79A-1FDC-A26B-E6C7F4631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0" y="187515"/>
            <a:ext cx="1037264" cy="3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AAC37E-7F66-6527-06A3-8ACDAC3DAF59}"/>
              </a:ext>
            </a:extLst>
          </p:cNvPr>
          <p:cNvCxnSpPr>
            <a:cxnSpLocks/>
          </p:cNvCxnSpPr>
          <p:nvPr/>
        </p:nvCxnSpPr>
        <p:spPr>
          <a:xfrm>
            <a:off x="4694963" y="5152452"/>
            <a:ext cx="1027701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6E97F6-FFB6-0102-694F-40DFFA363692}"/>
              </a:ext>
            </a:extLst>
          </p:cNvPr>
          <p:cNvCxnSpPr>
            <a:cxnSpLocks/>
          </p:cNvCxnSpPr>
          <p:nvPr/>
        </p:nvCxnSpPr>
        <p:spPr>
          <a:xfrm flipH="1">
            <a:off x="2699263" y="5152452"/>
            <a:ext cx="1065408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8EEAD2F-129A-A591-A076-1A008F11F3E9}"/>
              </a:ext>
            </a:extLst>
          </p:cNvPr>
          <p:cNvSpPr txBox="1"/>
          <p:nvPr/>
        </p:nvSpPr>
        <p:spPr>
          <a:xfrm>
            <a:off x="5208813" y="1019650"/>
            <a:ext cx="436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Ref. C. Zhang </a:t>
            </a:r>
            <a:r>
              <a:rPr lang="en-US" dirty="0" err="1"/>
              <a:t>et.al</a:t>
            </a:r>
            <a:r>
              <a:rPr lang="en-US" dirty="0"/>
              <a:t>.,  PPCF , 66,025013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2F269E-779B-6457-C5B6-BC958B4883E3}"/>
                  </a:ext>
                </a:extLst>
              </p:cNvPr>
              <p:cNvSpPr txBox="1"/>
              <p:nvPr/>
            </p:nvSpPr>
            <p:spPr>
              <a:xfrm>
                <a:off x="1511269" y="3367528"/>
                <a:ext cx="12293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/>
                  <a:t>*=50 cm</a:t>
                </a: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52F269E-779B-6457-C5B6-BC958B488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269" y="3367528"/>
                <a:ext cx="1229331" cy="369332"/>
              </a:xfrm>
              <a:prstGeom prst="rect">
                <a:avLst/>
              </a:prstGeom>
              <a:blipFill>
                <a:blip r:embed="rId3"/>
                <a:stretch>
                  <a:fillRect l="-2041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2">
            <a:extLst>
              <a:ext uri="{FF2B5EF4-FFF2-40B4-BE49-F238E27FC236}">
                <a16:creationId xmlns:a16="http://schemas.microsoft.com/office/drawing/2014/main" id="{602DFCB0-38CF-BDDA-2EA6-E220FF00D17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23702" y="916684"/>
            <a:ext cx="866775" cy="862012"/>
            <a:chOff x="2496" y="1776"/>
            <a:chExt cx="773" cy="768"/>
          </a:xfrm>
        </p:grpSpPr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23FC6E96-D439-0998-A683-DE433B264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776"/>
              <a:ext cx="773" cy="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035C843C-CFC6-BF23-E71D-7BFC3D63A78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6" y="1776"/>
              <a:ext cx="767" cy="768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43" name="Picture 42" descr="A graph of a graph showing a curve&#10;&#10;AI-generated content may be incorrect.">
            <a:extLst>
              <a:ext uri="{FF2B5EF4-FFF2-40B4-BE49-F238E27FC236}">
                <a16:creationId xmlns:a16="http://schemas.microsoft.com/office/drawing/2014/main" id="{1FB631E0-63F6-2BA5-6B63-A0129233F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710" y="1790493"/>
            <a:ext cx="4687599" cy="20686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258939-98FD-2684-CF6E-6D930A6919C7}"/>
              </a:ext>
            </a:extLst>
          </p:cNvPr>
          <p:cNvCxnSpPr/>
          <p:nvPr/>
        </p:nvCxnSpPr>
        <p:spPr>
          <a:xfrm flipH="1" flipV="1">
            <a:off x="2971796" y="916684"/>
            <a:ext cx="65318" cy="2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04605F4-097A-D0C5-0B30-26ACE436D468}"/>
              </a:ext>
            </a:extLst>
          </p:cNvPr>
          <p:cNvCxnSpPr>
            <a:cxnSpLocks/>
          </p:cNvCxnSpPr>
          <p:nvPr/>
        </p:nvCxnSpPr>
        <p:spPr>
          <a:xfrm>
            <a:off x="2853824" y="2674914"/>
            <a:ext cx="0" cy="229287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8225B0BE-F29A-5A65-DCCD-C46F96FC9F02}"/>
              </a:ext>
            </a:extLst>
          </p:cNvPr>
          <p:cNvGrpSpPr/>
          <p:nvPr/>
        </p:nvGrpSpPr>
        <p:grpSpPr>
          <a:xfrm>
            <a:off x="-425059" y="1794005"/>
            <a:ext cx="7348889" cy="1530109"/>
            <a:chOff x="-1007841" y="2140939"/>
            <a:chExt cx="7348889" cy="1530109"/>
          </a:xfrm>
        </p:grpSpPr>
        <p:pic>
          <p:nvPicPr>
            <p:cNvPr id="38" name="Picture 37" descr="A rainbow colored line on a red background&#10;&#10;AI-generated content may be incorrect.">
              <a:extLst>
                <a:ext uri="{FF2B5EF4-FFF2-40B4-BE49-F238E27FC236}">
                  <a16:creationId xmlns:a16="http://schemas.microsoft.com/office/drawing/2014/main" id="{F9B2D12E-89F4-93F4-869E-732A91E50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07841" y="2140939"/>
              <a:ext cx="7348889" cy="15301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0489B6-B592-7B47-7E9C-2A8D5A1AD270}"/>
                </a:ext>
              </a:extLst>
            </p:cNvPr>
            <p:cNvSpPr txBox="1"/>
            <p:nvPr/>
          </p:nvSpPr>
          <p:spPr>
            <a:xfrm>
              <a:off x="2171015" y="2321185"/>
              <a:ext cx="1719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highlight>
                    <a:srgbClr val="FFFF00"/>
                  </a:highlight>
                </a:rPr>
                <a:t>Vaccum</a:t>
              </a:r>
              <a:r>
                <a:rPr lang="en-US" dirty="0">
                  <a:highlight>
                    <a:srgbClr val="FFFF00"/>
                  </a:highlight>
                </a:rPr>
                <a:t> Focus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13263D-61CC-C871-1753-A6E67BAC8903}"/>
              </a:ext>
            </a:extLst>
          </p:cNvPr>
          <p:cNvCxnSpPr>
            <a:cxnSpLocks/>
          </p:cNvCxnSpPr>
          <p:nvPr/>
        </p:nvCxnSpPr>
        <p:spPr>
          <a:xfrm>
            <a:off x="3892121" y="2846169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93B40C-8F03-0F7F-D8CC-FB51152C34CF}"/>
              </a:ext>
            </a:extLst>
          </p:cNvPr>
          <p:cNvCxnSpPr>
            <a:cxnSpLocks/>
          </p:cNvCxnSpPr>
          <p:nvPr/>
        </p:nvCxnSpPr>
        <p:spPr>
          <a:xfrm>
            <a:off x="1518583" y="3021708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A3FCD6B-7A86-840A-56B8-0327DF34F1B2}"/>
              </a:ext>
            </a:extLst>
          </p:cNvPr>
          <p:cNvSpPr txBox="1"/>
          <p:nvPr/>
        </p:nvSpPr>
        <p:spPr>
          <a:xfrm>
            <a:off x="1191986" y="258195"/>
            <a:ext cx="34996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3D PIC CODE  SIMULATIONS OF</a:t>
            </a:r>
            <a:br>
              <a:rPr lang="en-US" b="1" dirty="0"/>
            </a:br>
            <a:r>
              <a:rPr lang="en-US" b="1" dirty="0"/>
              <a:t> FIELD IONIZATION OF H SHOWING</a:t>
            </a:r>
          </a:p>
          <a:p>
            <a:r>
              <a:rPr lang="en-US" b="1" dirty="0"/>
              <a:t>PLASMA LENSING SHIFT OF THE </a:t>
            </a:r>
          </a:p>
          <a:p>
            <a:r>
              <a:rPr lang="en-US" b="1" dirty="0"/>
              <a:t>PLASMA BACKWARD TOWARDS </a:t>
            </a:r>
          </a:p>
          <a:p>
            <a:r>
              <a:rPr lang="en-US" b="1" dirty="0"/>
              <a:t>FIRST BE FOIL, </a:t>
            </a:r>
            <a:r>
              <a:rPr lang="en-US" b="1" dirty="0" err="1"/>
              <a:t>I</a:t>
            </a:r>
            <a:r>
              <a:rPr lang="en-US" b="1" baseline="-25000" dirty="0" err="1"/>
              <a:t>peak</a:t>
            </a:r>
            <a:r>
              <a:rPr lang="en-US" b="1" dirty="0"/>
              <a:t> = 100 kA</a:t>
            </a:r>
            <a:br>
              <a:rPr lang="en-US" dirty="0"/>
            </a:b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18397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E40F1-25A5-FDB7-A1B3-2B4195B68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840BB5-7FD0-BF54-9F39-4108C2775B02}"/>
              </a:ext>
            </a:extLst>
          </p:cNvPr>
          <p:cNvCxnSpPr>
            <a:cxnSpLocks/>
          </p:cNvCxnSpPr>
          <p:nvPr/>
        </p:nvCxnSpPr>
        <p:spPr>
          <a:xfrm flipV="1">
            <a:off x="200130" y="4407877"/>
            <a:ext cx="233624" cy="1240971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B66B76C-0B26-3AA3-DEDB-33C32E24DCB8}"/>
              </a:ext>
            </a:extLst>
          </p:cNvPr>
          <p:cNvSpPr/>
          <p:nvPr/>
        </p:nvSpPr>
        <p:spPr>
          <a:xfrm>
            <a:off x="2501536" y="3803719"/>
            <a:ext cx="45719" cy="603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0A323B-B8F9-CEAE-B597-DB0CFF7CE043}"/>
              </a:ext>
            </a:extLst>
          </p:cNvPr>
          <p:cNvCxnSpPr>
            <a:cxnSpLocks/>
          </p:cNvCxnSpPr>
          <p:nvPr/>
        </p:nvCxnSpPr>
        <p:spPr>
          <a:xfrm>
            <a:off x="639996" y="4423368"/>
            <a:ext cx="2028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DA2F47E-20CC-9FC9-4E06-293FDDDF0534}"/>
              </a:ext>
            </a:extLst>
          </p:cNvPr>
          <p:cNvSpPr/>
          <p:nvPr/>
        </p:nvSpPr>
        <p:spPr>
          <a:xfrm>
            <a:off x="447402" y="4411898"/>
            <a:ext cx="2054134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D8F7D94-8E52-2262-B7D5-B592962E5AD1}"/>
              </a:ext>
            </a:extLst>
          </p:cNvPr>
          <p:cNvCxnSpPr>
            <a:cxnSpLocks/>
          </p:cNvCxnSpPr>
          <p:nvPr/>
        </p:nvCxnSpPr>
        <p:spPr>
          <a:xfrm>
            <a:off x="2530926" y="3811463"/>
            <a:ext cx="277588" cy="0"/>
          </a:xfrm>
          <a:prstGeom prst="line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243616-E65E-99F8-9A15-35D852BBF27A}"/>
              </a:ext>
            </a:extLst>
          </p:cNvPr>
          <p:cNvCxnSpPr>
            <a:cxnSpLocks/>
          </p:cNvCxnSpPr>
          <p:nvPr/>
        </p:nvCxnSpPr>
        <p:spPr>
          <a:xfrm flipV="1">
            <a:off x="2824843" y="3624943"/>
            <a:ext cx="0" cy="195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D681324-EBFE-9918-A5FC-4CA3EF6EB514}"/>
              </a:ext>
            </a:extLst>
          </p:cNvPr>
          <p:cNvCxnSpPr>
            <a:cxnSpLocks/>
          </p:cNvCxnSpPr>
          <p:nvPr/>
        </p:nvCxnSpPr>
        <p:spPr>
          <a:xfrm>
            <a:off x="2841168" y="3690257"/>
            <a:ext cx="130629" cy="687392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B16AC58-852F-6126-3F6C-C136B701AA41}"/>
              </a:ext>
            </a:extLst>
          </p:cNvPr>
          <p:cNvCxnSpPr/>
          <p:nvPr/>
        </p:nvCxnSpPr>
        <p:spPr>
          <a:xfrm>
            <a:off x="8719457" y="4407039"/>
            <a:ext cx="179614" cy="124180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C3D30F7-473F-98E6-3A96-0F3FF4480764}"/>
              </a:ext>
            </a:extLst>
          </p:cNvPr>
          <p:cNvCxnSpPr/>
          <p:nvPr/>
        </p:nvCxnSpPr>
        <p:spPr>
          <a:xfrm>
            <a:off x="2971796" y="4377649"/>
            <a:ext cx="5715003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9DC7ABE-CD5F-2A56-FDFB-452A87C09D8B}"/>
              </a:ext>
            </a:extLst>
          </p:cNvPr>
          <p:cNvSpPr/>
          <p:nvPr/>
        </p:nvSpPr>
        <p:spPr>
          <a:xfrm>
            <a:off x="8809264" y="2710543"/>
            <a:ext cx="2310493" cy="1227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53A86C5-F20C-21BF-208A-77535794960B}"/>
              </a:ext>
            </a:extLst>
          </p:cNvPr>
          <p:cNvSpPr txBox="1"/>
          <p:nvPr/>
        </p:nvSpPr>
        <p:spPr>
          <a:xfrm>
            <a:off x="4349266" y="165801"/>
            <a:ext cx="60440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7FA"/>
                </a:solidFill>
              </a:rPr>
              <a:t>Three Stage (region) plasma source</a:t>
            </a:r>
          </a:p>
          <a:p>
            <a:r>
              <a:rPr lang="en-US" sz="3200" dirty="0">
                <a:solidFill>
                  <a:srgbClr val="0027FA"/>
                </a:solidFill>
              </a:rPr>
              <a:t>                   at Z = +50  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70E007-904F-5A14-1A5A-BE6DBB92D11A}"/>
              </a:ext>
            </a:extLst>
          </p:cNvPr>
          <p:cNvSpPr txBox="1"/>
          <p:nvPr/>
        </p:nvSpPr>
        <p:spPr>
          <a:xfrm>
            <a:off x="8865160" y="3853129"/>
            <a:ext cx="32591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Longitudinal Current </a:t>
            </a:r>
          </a:p>
          <a:p>
            <a:r>
              <a:rPr lang="en-US" sz="2800" dirty="0"/>
              <a:t>profile of the drive </a:t>
            </a:r>
          </a:p>
          <a:p>
            <a:r>
              <a:rPr lang="en-US" sz="2800" dirty="0"/>
              <a:t>beam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8AB790C-6FEA-1723-6989-090E8376A82A}"/>
              </a:ext>
            </a:extLst>
          </p:cNvPr>
          <p:cNvCxnSpPr>
            <a:cxnSpLocks/>
          </p:cNvCxnSpPr>
          <p:nvPr/>
        </p:nvCxnSpPr>
        <p:spPr>
          <a:xfrm>
            <a:off x="646528" y="3174804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488DE82-0060-BAB6-2E5B-0DC208E4BEAD}"/>
              </a:ext>
            </a:extLst>
          </p:cNvPr>
          <p:cNvCxnSpPr>
            <a:cxnSpLocks/>
          </p:cNvCxnSpPr>
          <p:nvPr/>
        </p:nvCxnSpPr>
        <p:spPr>
          <a:xfrm>
            <a:off x="5829297" y="3378140"/>
            <a:ext cx="0" cy="22707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88C9C38-0E45-31BB-0EC5-06590F67026F}"/>
              </a:ext>
            </a:extLst>
          </p:cNvPr>
          <p:cNvSpPr txBox="1"/>
          <p:nvPr/>
        </p:nvSpPr>
        <p:spPr>
          <a:xfrm rot="16200000">
            <a:off x="1905011" y="4338971"/>
            <a:ext cx="15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Vacuum Focus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AEB2448-444A-43AF-2014-9FA2AF37CE49}"/>
              </a:ext>
            </a:extLst>
          </p:cNvPr>
          <p:cNvSpPr txBox="1"/>
          <p:nvPr/>
        </p:nvSpPr>
        <p:spPr>
          <a:xfrm>
            <a:off x="1654042" y="5027943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0.5 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46741AC-DBBE-6061-29CE-4523C0A49F71}"/>
              </a:ext>
            </a:extLst>
          </p:cNvPr>
          <p:cNvSpPr txBox="1"/>
          <p:nvPr/>
        </p:nvSpPr>
        <p:spPr>
          <a:xfrm>
            <a:off x="3890251" y="4967786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1.7 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AECEA29-0160-9749-C03C-CB282ADE3B40}"/>
              </a:ext>
            </a:extLst>
          </p:cNvPr>
          <p:cNvSpPr txBox="1"/>
          <p:nvPr/>
        </p:nvSpPr>
        <p:spPr>
          <a:xfrm>
            <a:off x="5208814" y="5648848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PUMP Depletion </a:t>
            </a:r>
          </a:p>
          <a:p>
            <a:r>
              <a:rPr lang="en-US" b="1" dirty="0"/>
              <a:t>Length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516D60E-F6B5-5E82-6FCE-19C38168BED1}"/>
              </a:ext>
            </a:extLst>
          </p:cNvPr>
          <p:cNvCxnSpPr/>
          <p:nvPr/>
        </p:nvCxnSpPr>
        <p:spPr>
          <a:xfrm flipH="1">
            <a:off x="2824843" y="4033953"/>
            <a:ext cx="424543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356E04-14F8-C666-9DF8-3612E45A9206}"/>
              </a:ext>
            </a:extLst>
          </p:cNvPr>
          <p:cNvSpPr txBox="1"/>
          <p:nvPr/>
        </p:nvSpPr>
        <p:spPr>
          <a:xfrm>
            <a:off x="915068" y="5648848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 1</a:t>
            </a:r>
          </a:p>
          <a:p>
            <a:r>
              <a:rPr lang="en-US" b="1" dirty="0"/>
              <a:t>Plasma Lens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626726-E175-B76D-C2BB-F374DD87CB32}"/>
              </a:ext>
            </a:extLst>
          </p:cNvPr>
          <p:cNvSpPr txBox="1"/>
          <p:nvPr/>
        </p:nvSpPr>
        <p:spPr>
          <a:xfrm>
            <a:off x="2501536" y="5594822"/>
            <a:ext cx="978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Region2</a:t>
            </a:r>
          </a:p>
          <a:p>
            <a:r>
              <a:rPr lang="en-US" b="1" dirty="0"/>
              <a:t>Down</a:t>
            </a:r>
          </a:p>
          <a:p>
            <a:r>
              <a:rPr lang="en-US" b="1" dirty="0" err="1"/>
              <a:t>ramo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BE91D-0A9D-F68F-7FC6-3F34B6888CE8}"/>
              </a:ext>
            </a:extLst>
          </p:cNvPr>
          <p:cNvSpPr txBox="1"/>
          <p:nvPr/>
        </p:nvSpPr>
        <p:spPr>
          <a:xfrm>
            <a:off x="3404465" y="5648848"/>
            <a:ext cx="1374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 3</a:t>
            </a:r>
          </a:p>
          <a:p>
            <a:r>
              <a:rPr lang="en-US" b="1" dirty="0"/>
              <a:t>Acceleration</a:t>
            </a:r>
          </a:p>
          <a:p>
            <a:r>
              <a:rPr lang="en-US" b="1" dirty="0"/>
              <a:t>of matched</a:t>
            </a:r>
          </a:p>
          <a:p>
            <a:r>
              <a:rPr lang="en-US" b="1" dirty="0"/>
              <a:t>beam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72C024-7731-2D22-4F9B-90D7606A1E06}"/>
              </a:ext>
            </a:extLst>
          </p:cNvPr>
          <p:cNvCxnSpPr/>
          <p:nvPr/>
        </p:nvCxnSpPr>
        <p:spPr>
          <a:xfrm>
            <a:off x="8719457" y="4377649"/>
            <a:ext cx="0" cy="2480351"/>
          </a:xfrm>
          <a:prstGeom prst="line">
            <a:avLst/>
          </a:prstGeom>
          <a:ln w="317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425519-E293-E5E3-A266-9482864677DB}"/>
              </a:ext>
            </a:extLst>
          </p:cNvPr>
          <p:cNvCxnSpPr>
            <a:stCxn id="12" idx="1"/>
          </p:cNvCxnSpPr>
          <p:nvPr/>
        </p:nvCxnSpPr>
        <p:spPr>
          <a:xfrm>
            <a:off x="447402" y="4434758"/>
            <a:ext cx="0" cy="2276285"/>
          </a:xfrm>
          <a:prstGeom prst="line">
            <a:avLst/>
          </a:prstGeom>
          <a:ln w="317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>
            <a:extLst>
              <a:ext uri="{FF2B5EF4-FFF2-40B4-BE49-F238E27FC236}">
                <a16:creationId xmlns:a16="http://schemas.microsoft.com/office/drawing/2014/main" id="{728738C0-52D6-F0FF-04D0-397E65F7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0" y="187515"/>
            <a:ext cx="1037264" cy="3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8EB802-37C2-4717-3744-0E993D03D361}"/>
              </a:ext>
            </a:extLst>
          </p:cNvPr>
          <p:cNvCxnSpPr>
            <a:cxnSpLocks/>
          </p:cNvCxnSpPr>
          <p:nvPr/>
        </p:nvCxnSpPr>
        <p:spPr>
          <a:xfrm>
            <a:off x="4694963" y="5152452"/>
            <a:ext cx="1027701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C05581C-0624-3C12-9A91-F87B6395B9FD}"/>
              </a:ext>
            </a:extLst>
          </p:cNvPr>
          <p:cNvCxnSpPr>
            <a:cxnSpLocks/>
          </p:cNvCxnSpPr>
          <p:nvPr/>
        </p:nvCxnSpPr>
        <p:spPr>
          <a:xfrm flipH="1">
            <a:off x="2699263" y="5152452"/>
            <a:ext cx="1065408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2D33F43-A3C9-77C0-0BCD-CF4713E12738}"/>
              </a:ext>
            </a:extLst>
          </p:cNvPr>
          <p:cNvSpPr txBox="1"/>
          <p:nvPr/>
        </p:nvSpPr>
        <p:spPr>
          <a:xfrm>
            <a:off x="5208813" y="1019650"/>
            <a:ext cx="436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Ref. C. Zhang </a:t>
            </a:r>
            <a:r>
              <a:rPr lang="en-US" dirty="0" err="1"/>
              <a:t>et.al</a:t>
            </a:r>
            <a:r>
              <a:rPr lang="en-US" dirty="0"/>
              <a:t>.,  PPCF , 66,025013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2D26E9A-C571-C8C9-C854-6714CFFF627D}"/>
                  </a:ext>
                </a:extLst>
              </p:cNvPr>
              <p:cNvSpPr txBox="1"/>
              <p:nvPr/>
            </p:nvSpPr>
            <p:spPr>
              <a:xfrm>
                <a:off x="1511269" y="3367528"/>
                <a:ext cx="12293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/>
                  <a:t>*=50 cm</a:t>
                </a: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2D26E9A-C571-C8C9-C854-6714CFFF6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269" y="3367528"/>
                <a:ext cx="1229331" cy="369332"/>
              </a:xfrm>
              <a:prstGeom prst="rect">
                <a:avLst/>
              </a:prstGeom>
              <a:blipFill>
                <a:blip r:embed="rId3"/>
                <a:stretch>
                  <a:fillRect l="-2041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2">
            <a:extLst>
              <a:ext uri="{FF2B5EF4-FFF2-40B4-BE49-F238E27FC236}">
                <a16:creationId xmlns:a16="http://schemas.microsoft.com/office/drawing/2014/main" id="{D72F0421-8F90-F83D-50E4-77A59267394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23702" y="916684"/>
            <a:ext cx="866775" cy="862012"/>
            <a:chOff x="2496" y="1776"/>
            <a:chExt cx="773" cy="768"/>
          </a:xfrm>
        </p:grpSpPr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1A5885CB-F596-BCCC-F31C-83CD3ABB8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776"/>
              <a:ext cx="773" cy="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B5332FA5-61EE-3490-85D9-DF7911EADF0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6" y="1776"/>
              <a:ext cx="767" cy="768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43" name="Picture 42" descr="A graph of a graph showing a curve&#10;&#10;AI-generated content may be incorrect.">
            <a:extLst>
              <a:ext uri="{FF2B5EF4-FFF2-40B4-BE49-F238E27FC236}">
                <a16:creationId xmlns:a16="http://schemas.microsoft.com/office/drawing/2014/main" id="{5D1815F3-582D-A001-7243-8B96D5676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710" y="1790493"/>
            <a:ext cx="4687599" cy="20686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85FF77-945A-DC97-C5BB-ED07C337E560}"/>
              </a:ext>
            </a:extLst>
          </p:cNvPr>
          <p:cNvCxnSpPr/>
          <p:nvPr/>
        </p:nvCxnSpPr>
        <p:spPr>
          <a:xfrm flipH="1" flipV="1">
            <a:off x="2971796" y="916684"/>
            <a:ext cx="65318" cy="2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08DB4E5-69D7-AFBF-E913-5B3D47929689}"/>
              </a:ext>
            </a:extLst>
          </p:cNvPr>
          <p:cNvCxnSpPr>
            <a:cxnSpLocks/>
          </p:cNvCxnSpPr>
          <p:nvPr/>
        </p:nvCxnSpPr>
        <p:spPr>
          <a:xfrm>
            <a:off x="2853824" y="2674914"/>
            <a:ext cx="0" cy="229287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47F184A-4B32-D5F5-6579-01C97554D37E}"/>
              </a:ext>
            </a:extLst>
          </p:cNvPr>
          <p:cNvGrpSpPr/>
          <p:nvPr/>
        </p:nvGrpSpPr>
        <p:grpSpPr>
          <a:xfrm>
            <a:off x="22422" y="1719730"/>
            <a:ext cx="7348889" cy="1530109"/>
            <a:chOff x="-1185549" y="2157721"/>
            <a:chExt cx="7348889" cy="1530109"/>
          </a:xfrm>
        </p:grpSpPr>
        <p:pic>
          <p:nvPicPr>
            <p:cNvPr id="38" name="Picture 37" descr="A rainbow colored line on a red background&#10;&#10;AI-generated content may be incorrect.">
              <a:extLst>
                <a:ext uri="{FF2B5EF4-FFF2-40B4-BE49-F238E27FC236}">
                  <a16:creationId xmlns:a16="http://schemas.microsoft.com/office/drawing/2014/main" id="{42991BA5-8C06-4C5C-6B9C-7ABE4813B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185549" y="2157721"/>
              <a:ext cx="7348889" cy="15301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A7D246-DD0F-3F2A-A673-1FB64B858B8A}"/>
                </a:ext>
              </a:extLst>
            </p:cNvPr>
            <p:cNvSpPr txBox="1"/>
            <p:nvPr/>
          </p:nvSpPr>
          <p:spPr>
            <a:xfrm>
              <a:off x="2171015" y="2321185"/>
              <a:ext cx="1719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highlight>
                    <a:srgbClr val="FFFF00"/>
                  </a:highlight>
                </a:rPr>
                <a:t>Vaccum</a:t>
              </a:r>
              <a:r>
                <a:rPr lang="en-US" dirty="0">
                  <a:highlight>
                    <a:srgbClr val="FFFF00"/>
                  </a:highlight>
                </a:rPr>
                <a:t> Focus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01367D-626E-ED07-A9B9-2E6546ACC97E}"/>
              </a:ext>
            </a:extLst>
          </p:cNvPr>
          <p:cNvCxnSpPr>
            <a:cxnSpLocks/>
          </p:cNvCxnSpPr>
          <p:nvPr/>
        </p:nvCxnSpPr>
        <p:spPr>
          <a:xfrm>
            <a:off x="3892121" y="2846169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FF9BA99-76A7-0ECE-FBAB-E3DF348F6CB5}"/>
              </a:ext>
            </a:extLst>
          </p:cNvPr>
          <p:cNvCxnSpPr>
            <a:cxnSpLocks/>
          </p:cNvCxnSpPr>
          <p:nvPr/>
        </p:nvCxnSpPr>
        <p:spPr>
          <a:xfrm>
            <a:off x="1518583" y="3021708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8A4F3D0-6F6F-4B2E-34F1-284AB1DC1FF8}"/>
              </a:ext>
            </a:extLst>
          </p:cNvPr>
          <p:cNvSpPr txBox="1"/>
          <p:nvPr/>
        </p:nvSpPr>
        <p:spPr>
          <a:xfrm>
            <a:off x="1191986" y="258195"/>
            <a:ext cx="34996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3D PIC CODE  SIMULATIONS OF</a:t>
            </a:r>
            <a:br>
              <a:rPr lang="en-US" b="1" dirty="0"/>
            </a:br>
            <a:r>
              <a:rPr lang="en-US" b="1" dirty="0"/>
              <a:t> FIELD IONIZATION OF H SHOWING</a:t>
            </a:r>
          </a:p>
          <a:p>
            <a:r>
              <a:rPr lang="en-US" b="1" dirty="0"/>
              <a:t>PLASMA LENSING SHIFT OF THE </a:t>
            </a:r>
          </a:p>
          <a:p>
            <a:r>
              <a:rPr lang="en-US" b="1" dirty="0"/>
              <a:t>PLASMA BACKWARD TOWARDS </a:t>
            </a:r>
          </a:p>
          <a:p>
            <a:r>
              <a:rPr lang="en-US" b="1" dirty="0"/>
              <a:t>FIRST BE FOIL, </a:t>
            </a:r>
            <a:r>
              <a:rPr lang="en-US" b="1" dirty="0" err="1"/>
              <a:t>I</a:t>
            </a:r>
            <a:r>
              <a:rPr lang="en-US" b="1" baseline="-25000" dirty="0" err="1"/>
              <a:t>peak</a:t>
            </a:r>
            <a:r>
              <a:rPr lang="en-US" b="1" dirty="0"/>
              <a:t> = 100 kA</a:t>
            </a:r>
            <a:br>
              <a:rPr lang="en-US" dirty="0"/>
            </a:b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77084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BA180-CB23-D007-3510-11553C880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FBEC03-D74A-2D78-642D-6630248E2AA2}"/>
              </a:ext>
            </a:extLst>
          </p:cNvPr>
          <p:cNvCxnSpPr>
            <a:cxnSpLocks/>
          </p:cNvCxnSpPr>
          <p:nvPr/>
        </p:nvCxnSpPr>
        <p:spPr>
          <a:xfrm flipV="1">
            <a:off x="200130" y="4407877"/>
            <a:ext cx="233624" cy="1240971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7E153FF-408A-44E0-0DBF-899B51717955}"/>
              </a:ext>
            </a:extLst>
          </p:cNvPr>
          <p:cNvSpPr/>
          <p:nvPr/>
        </p:nvSpPr>
        <p:spPr>
          <a:xfrm>
            <a:off x="2501536" y="3803719"/>
            <a:ext cx="45719" cy="603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20B6C8-DEAF-9505-7793-7AE4CDD72D7A}"/>
              </a:ext>
            </a:extLst>
          </p:cNvPr>
          <p:cNvCxnSpPr>
            <a:cxnSpLocks/>
          </p:cNvCxnSpPr>
          <p:nvPr/>
        </p:nvCxnSpPr>
        <p:spPr>
          <a:xfrm>
            <a:off x="639996" y="4423368"/>
            <a:ext cx="2028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308FFE3-A41D-9654-0D2D-4BF19CF198E5}"/>
              </a:ext>
            </a:extLst>
          </p:cNvPr>
          <p:cNvSpPr/>
          <p:nvPr/>
        </p:nvSpPr>
        <p:spPr>
          <a:xfrm>
            <a:off x="447402" y="4411898"/>
            <a:ext cx="2054134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830EB2-41BF-A1F4-C23C-C33C7F574DFF}"/>
              </a:ext>
            </a:extLst>
          </p:cNvPr>
          <p:cNvCxnSpPr>
            <a:cxnSpLocks/>
          </p:cNvCxnSpPr>
          <p:nvPr/>
        </p:nvCxnSpPr>
        <p:spPr>
          <a:xfrm>
            <a:off x="2530926" y="3811463"/>
            <a:ext cx="277588" cy="0"/>
          </a:xfrm>
          <a:prstGeom prst="line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F1EAFB-A694-9847-801C-A9BAEB45BCA5}"/>
              </a:ext>
            </a:extLst>
          </p:cNvPr>
          <p:cNvCxnSpPr>
            <a:cxnSpLocks/>
          </p:cNvCxnSpPr>
          <p:nvPr/>
        </p:nvCxnSpPr>
        <p:spPr>
          <a:xfrm flipV="1">
            <a:off x="2824843" y="3624943"/>
            <a:ext cx="0" cy="195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89527F7-9F57-8253-FEEB-F91964C0EB26}"/>
              </a:ext>
            </a:extLst>
          </p:cNvPr>
          <p:cNvCxnSpPr>
            <a:cxnSpLocks/>
          </p:cNvCxnSpPr>
          <p:nvPr/>
        </p:nvCxnSpPr>
        <p:spPr>
          <a:xfrm>
            <a:off x="2841168" y="3690257"/>
            <a:ext cx="130629" cy="687392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8B0B46-D71D-BA40-5974-FC6E51A06F88}"/>
              </a:ext>
            </a:extLst>
          </p:cNvPr>
          <p:cNvCxnSpPr/>
          <p:nvPr/>
        </p:nvCxnSpPr>
        <p:spPr>
          <a:xfrm>
            <a:off x="8719457" y="4407039"/>
            <a:ext cx="179614" cy="124180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5008D0-F2E6-749B-E672-62F7750389D9}"/>
              </a:ext>
            </a:extLst>
          </p:cNvPr>
          <p:cNvCxnSpPr/>
          <p:nvPr/>
        </p:nvCxnSpPr>
        <p:spPr>
          <a:xfrm>
            <a:off x="2971796" y="4377649"/>
            <a:ext cx="5715003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D9A9027-80BF-54C0-CC27-5CF97A48F8FB}"/>
              </a:ext>
            </a:extLst>
          </p:cNvPr>
          <p:cNvSpPr/>
          <p:nvPr/>
        </p:nvSpPr>
        <p:spPr>
          <a:xfrm>
            <a:off x="8809264" y="2710543"/>
            <a:ext cx="2310493" cy="1227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30A7EC7-9FB8-5717-1752-3F2E014AABFF}"/>
              </a:ext>
            </a:extLst>
          </p:cNvPr>
          <p:cNvSpPr txBox="1"/>
          <p:nvPr/>
        </p:nvSpPr>
        <p:spPr>
          <a:xfrm>
            <a:off x="4349266" y="165801"/>
            <a:ext cx="60440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7FA"/>
                </a:solidFill>
              </a:rPr>
              <a:t>Three Stage (region) plasma source</a:t>
            </a:r>
          </a:p>
          <a:p>
            <a:r>
              <a:rPr lang="en-US" sz="3200" dirty="0">
                <a:solidFill>
                  <a:srgbClr val="0027FA"/>
                </a:solidFill>
              </a:rPr>
              <a:t>                   at Z = +75  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66051F-0956-833F-4561-1A53B5628012}"/>
              </a:ext>
            </a:extLst>
          </p:cNvPr>
          <p:cNvSpPr txBox="1"/>
          <p:nvPr/>
        </p:nvSpPr>
        <p:spPr>
          <a:xfrm>
            <a:off x="8865160" y="3853129"/>
            <a:ext cx="32591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Longitudinal Current </a:t>
            </a:r>
          </a:p>
          <a:p>
            <a:r>
              <a:rPr lang="en-US" sz="2800" dirty="0"/>
              <a:t>profile of the drive </a:t>
            </a:r>
          </a:p>
          <a:p>
            <a:r>
              <a:rPr lang="en-US" sz="2800" dirty="0"/>
              <a:t>beam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C098F13-E9DD-35ED-8419-72D9180CF332}"/>
              </a:ext>
            </a:extLst>
          </p:cNvPr>
          <p:cNvCxnSpPr>
            <a:cxnSpLocks/>
          </p:cNvCxnSpPr>
          <p:nvPr/>
        </p:nvCxnSpPr>
        <p:spPr>
          <a:xfrm>
            <a:off x="646528" y="3174804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A6019A8-996B-26DE-EDAE-9D282A889E57}"/>
              </a:ext>
            </a:extLst>
          </p:cNvPr>
          <p:cNvCxnSpPr>
            <a:cxnSpLocks/>
          </p:cNvCxnSpPr>
          <p:nvPr/>
        </p:nvCxnSpPr>
        <p:spPr>
          <a:xfrm>
            <a:off x="5829297" y="3378140"/>
            <a:ext cx="0" cy="22707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29BF086-3DB3-7021-A943-3CB6622985BB}"/>
              </a:ext>
            </a:extLst>
          </p:cNvPr>
          <p:cNvSpPr txBox="1"/>
          <p:nvPr/>
        </p:nvSpPr>
        <p:spPr>
          <a:xfrm rot="16200000">
            <a:off x="1905011" y="4338971"/>
            <a:ext cx="15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Vacuum Focus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E62B61F-F2D4-7F17-C363-608FA1955077}"/>
              </a:ext>
            </a:extLst>
          </p:cNvPr>
          <p:cNvSpPr txBox="1"/>
          <p:nvPr/>
        </p:nvSpPr>
        <p:spPr>
          <a:xfrm>
            <a:off x="1654042" y="5027943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0.5 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41A8BD6-3839-EF38-C06A-EB32449EB4FF}"/>
              </a:ext>
            </a:extLst>
          </p:cNvPr>
          <p:cNvSpPr txBox="1"/>
          <p:nvPr/>
        </p:nvSpPr>
        <p:spPr>
          <a:xfrm>
            <a:off x="3890251" y="4967786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1.7 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8C36F79-6183-C506-33B4-8B798768E240}"/>
              </a:ext>
            </a:extLst>
          </p:cNvPr>
          <p:cNvSpPr txBox="1"/>
          <p:nvPr/>
        </p:nvSpPr>
        <p:spPr>
          <a:xfrm>
            <a:off x="5208814" y="5648848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PUMP Depletion </a:t>
            </a:r>
          </a:p>
          <a:p>
            <a:r>
              <a:rPr lang="en-US" b="1" dirty="0"/>
              <a:t>Length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321CE61-CD17-1A7D-E874-DE262CA8264D}"/>
              </a:ext>
            </a:extLst>
          </p:cNvPr>
          <p:cNvCxnSpPr/>
          <p:nvPr/>
        </p:nvCxnSpPr>
        <p:spPr>
          <a:xfrm flipH="1">
            <a:off x="2824843" y="4033953"/>
            <a:ext cx="424543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CAEB523-F085-C01A-AF5B-3C00163B4879}"/>
              </a:ext>
            </a:extLst>
          </p:cNvPr>
          <p:cNvSpPr txBox="1"/>
          <p:nvPr/>
        </p:nvSpPr>
        <p:spPr>
          <a:xfrm>
            <a:off x="915068" y="5648848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 1</a:t>
            </a:r>
          </a:p>
          <a:p>
            <a:r>
              <a:rPr lang="en-US" b="1" dirty="0"/>
              <a:t>Plasma Lens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5882AA-CD0B-5DB7-E9C0-FB0E1F70B29C}"/>
              </a:ext>
            </a:extLst>
          </p:cNvPr>
          <p:cNvSpPr txBox="1"/>
          <p:nvPr/>
        </p:nvSpPr>
        <p:spPr>
          <a:xfrm>
            <a:off x="2501536" y="5594822"/>
            <a:ext cx="978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Region2</a:t>
            </a:r>
          </a:p>
          <a:p>
            <a:r>
              <a:rPr lang="en-US" b="1" dirty="0"/>
              <a:t>Down</a:t>
            </a:r>
          </a:p>
          <a:p>
            <a:r>
              <a:rPr lang="en-US" b="1" dirty="0" err="1"/>
              <a:t>ramo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BC325E-3E73-30C0-FC35-D3E043F456E3}"/>
              </a:ext>
            </a:extLst>
          </p:cNvPr>
          <p:cNvSpPr txBox="1"/>
          <p:nvPr/>
        </p:nvSpPr>
        <p:spPr>
          <a:xfrm>
            <a:off x="3404465" y="5648848"/>
            <a:ext cx="1374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 3</a:t>
            </a:r>
          </a:p>
          <a:p>
            <a:r>
              <a:rPr lang="en-US" b="1" dirty="0"/>
              <a:t>Acceleration</a:t>
            </a:r>
          </a:p>
          <a:p>
            <a:r>
              <a:rPr lang="en-US" b="1" dirty="0"/>
              <a:t>of matched</a:t>
            </a:r>
          </a:p>
          <a:p>
            <a:r>
              <a:rPr lang="en-US" b="1" dirty="0"/>
              <a:t>beam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B342F8-9C9E-DFEE-5D24-EFB3A43C502F}"/>
              </a:ext>
            </a:extLst>
          </p:cNvPr>
          <p:cNvCxnSpPr/>
          <p:nvPr/>
        </p:nvCxnSpPr>
        <p:spPr>
          <a:xfrm>
            <a:off x="8719457" y="4377649"/>
            <a:ext cx="0" cy="2480351"/>
          </a:xfrm>
          <a:prstGeom prst="line">
            <a:avLst/>
          </a:prstGeom>
          <a:ln w="317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90EB2A-764E-ADB8-78C2-9AA18A9B9609}"/>
              </a:ext>
            </a:extLst>
          </p:cNvPr>
          <p:cNvCxnSpPr>
            <a:stCxn id="12" idx="1"/>
          </p:cNvCxnSpPr>
          <p:nvPr/>
        </p:nvCxnSpPr>
        <p:spPr>
          <a:xfrm>
            <a:off x="447402" y="4434758"/>
            <a:ext cx="0" cy="2276285"/>
          </a:xfrm>
          <a:prstGeom prst="line">
            <a:avLst/>
          </a:prstGeom>
          <a:ln w="317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>
            <a:extLst>
              <a:ext uri="{FF2B5EF4-FFF2-40B4-BE49-F238E27FC236}">
                <a16:creationId xmlns:a16="http://schemas.microsoft.com/office/drawing/2014/main" id="{AEEB35E0-F1D7-F907-F1D8-0E6F0B95C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0" y="187515"/>
            <a:ext cx="1037264" cy="3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072F90E-94CE-FB4E-2348-C6BF7D7D31E1}"/>
              </a:ext>
            </a:extLst>
          </p:cNvPr>
          <p:cNvCxnSpPr>
            <a:cxnSpLocks/>
          </p:cNvCxnSpPr>
          <p:nvPr/>
        </p:nvCxnSpPr>
        <p:spPr>
          <a:xfrm>
            <a:off x="4694963" y="5152452"/>
            <a:ext cx="1027701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ADCB395-52ED-5FFA-CDEF-64D0405EDEFC}"/>
              </a:ext>
            </a:extLst>
          </p:cNvPr>
          <p:cNvCxnSpPr>
            <a:cxnSpLocks/>
          </p:cNvCxnSpPr>
          <p:nvPr/>
        </p:nvCxnSpPr>
        <p:spPr>
          <a:xfrm flipH="1">
            <a:off x="2699263" y="5152452"/>
            <a:ext cx="1065408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82EEBA2-5A54-F343-E6A7-EDEC37F1A396}"/>
              </a:ext>
            </a:extLst>
          </p:cNvPr>
          <p:cNvSpPr txBox="1"/>
          <p:nvPr/>
        </p:nvSpPr>
        <p:spPr>
          <a:xfrm>
            <a:off x="5208813" y="1019650"/>
            <a:ext cx="436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Ref. C. Zhang </a:t>
            </a:r>
            <a:r>
              <a:rPr lang="en-US" dirty="0" err="1"/>
              <a:t>et.al</a:t>
            </a:r>
            <a:r>
              <a:rPr lang="en-US" dirty="0"/>
              <a:t>.,  PPCF , 66,025013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B66C7F2-E3A1-AD31-7385-9CBCB729749C}"/>
                  </a:ext>
                </a:extLst>
              </p:cNvPr>
              <p:cNvSpPr txBox="1"/>
              <p:nvPr/>
            </p:nvSpPr>
            <p:spPr>
              <a:xfrm>
                <a:off x="1511269" y="3367528"/>
                <a:ext cx="12293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/>
                  <a:t>*=50 cm</a:t>
                </a: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B66C7F2-E3A1-AD31-7385-9CBCB7297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269" y="3367528"/>
                <a:ext cx="1229331" cy="369332"/>
              </a:xfrm>
              <a:prstGeom prst="rect">
                <a:avLst/>
              </a:prstGeom>
              <a:blipFill>
                <a:blip r:embed="rId3"/>
                <a:stretch>
                  <a:fillRect l="-2041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2">
            <a:extLst>
              <a:ext uri="{FF2B5EF4-FFF2-40B4-BE49-F238E27FC236}">
                <a16:creationId xmlns:a16="http://schemas.microsoft.com/office/drawing/2014/main" id="{79CA1947-9643-D929-AB60-F1290C4B94D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23702" y="916684"/>
            <a:ext cx="866775" cy="862012"/>
            <a:chOff x="2496" y="1776"/>
            <a:chExt cx="773" cy="768"/>
          </a:xfrm>
        </p:grpSpPr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42E44E6F-D6B3-C9BC-3615-4D02FEA90E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776"/>
              <a:ext cx="773" cy="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DC01F54E-C320-F306-0AD8-0439EE87230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6" y="1776"/>
              <a:ext cx="767" cy="768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43" name="Picture 42" descr="A graph of a graph showing a curve&#10;&#10;AI-generated content may be incorrect.">
            <a:extLst>
              <a:ext uri="{FF2B5EF4-FFF2-40B4-BE49-F238E27FC236}">
                <a16:creationId xmlns:a16="http://schemas.microsoft.com/office/drawing/2014/main" id="{8CECBCC6-4CBB-4B4B-026C-98EF64A6F9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710" y="1790493"/>
            <a:ext cx="4687599" cy="20686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720C60-31A8-B13B-9A8B-18C675792981}"/>
              </a:ext>
            </a:extLst>
          </p:cNvPr>
          <p:cNvCxnSpPr/>
          <p:nvPr/>
        </p:nvCxnSpPr>
        <p:spPr>
          <a:xfrm flipH="1" flipV="1">
            <a:off x="2971796" y="916684"/>
            <a:ext cx="65318" cy="2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5B951D3-0DD9-67C8-E5E5-68096D95B008}"/>
              </a:ext>
            </a:extLst>
          </p:cNvPr>
          <p:cNvCxnSpPr>
            <a:cxnSpLocks/>
          </p:cNvCxnSpPr>
          <p:nvPr/>
        </p:nvCxnSpPr>
        <p:spPr>
          <a:xfrm>
            <a:off x="2853824" y="2674914"/>
            <a:ext cx="0" cy="229287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0A53222-DF71-AF47-85CA-FF4F1620F5C8}"/>
              </a:ext>
            </a:extLst>
          </p:cNvPr>
          <p:cNvGrpSpPr/>
          <p:nvPr/>
        </p:nvGrpSpPr>
        <p:grpSpPr>
          <a:xfrm>
            <a:off x="646528" y="1766341"/>
            <a:ext cx="7348889" cy="1530109"/>
            <a:chOff x="-1007841" y="2140939"/>
            <a:chExt cx="7348889" cy="1530109"/>
          </a:xfrm>
        </p:grpSpPr>
        <p:pic>
          <p:nvPicPr>
            <p:cNvPr id="38" name="Picture 37" descr="A rainbow colored line on a red background&#10;&#10;AI-generated content may be incorrect.">
              <a:extLst>
                <a:ext uri="{FF2B5EF4-FFF2-40B4-BE49-F238E27FC236}">
                  <a16:creationId xmlns:a16="http://schemas.microsoft.com/office/drawing/2014/main" id="{99BF6584-A162-0F0D-401E-9DE83345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07841" y="2140939"/>
              <a:ext cx="7348889" cy="15301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370B5E-9817-8792-F235-F19BC8A95239}"/>
                </a:ext>
              </a:extLst>
            </p:cNvPr>
            <p:cNvSpPr txBox="1"/>
            <p:nvPr/>
          </p:nvSpPr>
          <p:spPr>
            <a:xfrm>
              <a:off x="2171015" y="2321185"/>
              <a:ext cx="1719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highlight>
                    <a:srgbClr val="FFFF00"/>
                  </a:highlight>
                </a:rPr>
                <a:t>Vaccum</a:t>
              </a:r>
              <a:r>
                <a:rPr lang="en-US" dirty="0">
                  <a:highlight>
                    <a:srgbClr val="FFFF00"/>
                  </a:highlight>
                </a:rPr>
                <a:t> Focus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9E36E83-A718-630E-766D-FC2A69A777E7}"/>
              </a:ext>
            </a:extLst>
          </p:cNvPr>
          <p:cNvCxnSpPr>
            <a:cxnSpLocks/>
          </p:cNvCxnSpPr>
          <p:nvPr/>
        </p:nvCxnSpPr>
        <p:spPr>
          <a:xfrm>
            <a:off x="3892121" y="2846169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9869A5-7F93-174D-DECA-2061F752BA17}"/>
              </a:ext>
            </a:extLst>
          </p:cNvPr>
          <p:cNvCxnSpPr>
            <a:cxnSpLocks/>
          </p:cNvCxnSpPr>
          <p:nvPr/>
        </p:nvCxnSpPr>
        <p:spPr>
          <a:xfrm>
            <a:off x="1518583" y="3021708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2CAEDFD-C564-49F7-BD8B-E2DA67AB4465}"/>
              </a:ext>
            </a:extLst>
          </p:cNvPr>
          <p:cNvSpPr txBox="1"/>
          <p:nvPr/>
        </p:nvSpPr>
        <p:spPr>
          <a:xfrm>
            <a:off x="1191986" y="258195"/>
            <a:ext cx="34996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3D PIC CODE  SIMULATIONS OF</a:t>
            </a:r>
            <a:br>
              <a:rPr lang="en-US" b="1" dirty="0"/>
            </a:br>
            <a:r>
              <a:rPr lang="en-US" b="1" dirty="0"/>
              <a:t> FIELD IONIZATION OF H SHOWING</a:t>
            </a:r>
          </a:p>
          <a:p>
            <a:r>
              <a:rPr lang="en-US" b="1" dirty="0"/>
              <a:t>PLASMA LENSING SHIFT OF THE </a:t>
            </a:r>
          </a:p>
          <a:p>
            <a:r>
              <a:rPr lang="en-US" b="1" dirty="0"/>
              <a:t>PLASMA BACKWARD TOWARDS </a:t>
            </a:r>
          </a:p>
          <a:p>
            <a:r>
              <a:rPr lang="en-US" b="1" dirty="0"/>
              <a:t>FIRST BE FOIL, </a:t>
            </a:r>
            <a:r>
              <a:rPr lang="en-US" b="1" dirty="0" err="1"/>
              <a:t>I</a:t>
            </a:r>
            <a:r>
              <a:rPr lang="en-US" b="1" baseline="-25000" dirty="0" err="1"/>
              <a:t>peak</a:t>
            </a:r>
            <a:r>
              <a:rPr lang="en-US" b="1" dirty="0"/>
              <a:t> = 100 kA</a:t>
            </a:r>
            <a:br>
              <a:rPr lang="en-US" dirty="0"/>
            </a:b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53093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88624-A4E9-54E9-F7FA-585EE9C5C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58BCCC-3249-D2CF-1ADA-909813AC3313}"/>
              </a:ext>
            </a:extLst>
          </p:cNvPr>
          <p:cNvCxnSpPr>
            <a:cxnSpLocks/>
          </p:cNvCxnSpPr>
          <p:nvPr/>
        </p:nvCxnSpPr>
        <p:spPr>
          <a:xfrm flipV="1">
            <a:off x="200130" y="4407877"/>
            <a:ext cx="233624" cy="1240971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C49C38E-FF96-46F4-6590-6D8C7F0809A8}"/>
              </a:ext>
            </a:extLst>
          </p:cNvPr>
          <p:cNvSpPr/>
          <p:nvPr/>
        </p:nvSpPr>
        <p:spPr>
          <a:xfrm>
            <a:off x="2501536" y="3803719"/>
            <a:ext cx="45719" cy="603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4016A3-D316-D667-1BCD-4B0E32484E6E}"/>
              </a:ext>
            </a:extLst>
          </p:cNvPr>
          <p:cNvCxnSpPr>
            <a:cxnSpLocks/>
          </p:cNvCxnSpPr>
          <p:nvPr/>
        </p:nvCxnSpPr>
        <p:spPr>
          <a:xfrm>
            <a:off x="639996" y="4423368"/>
            <a:ext cx="2028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064E630-E502-3D30-E192-9CE1CD1052E7}"/>
              </a:ext>
            </a:extLst>
          </p:cNvPr>
          <p:cNvSpPr/>
          <p:nvPr/>
        </p:nvSpPr>
        <p:spPr>
          <a:xfrm>
            <a:off x="447402" y="4411898"/>
            <a:ext cx="2054134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5009FB-94A8-FE92-BFBC-28927469495D}"/>
              </a:ext>
            </a:extLst>
          </p:cNvPr>
          <p:cNvCxnSpPr>
            <a:cxnSpLocks/>
          </p:cNvCxnSpPr>
          <p:nvPr/>
        </p:nvCxnSpPr>
        <p:spPr>
          <a:xfrm>
            <a:off x="2530926" y="3811463"/>
            <a:ext cx="277588" cy="0"/>
          </a:xfrm>
          <a:prstGeom prst="line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723822E-E4FA-12E5-7FAE-9EC2E3D51191}"/>
              </a:ext>
            </a:extLst>
          </p:cNvPr>
          <p:cNvCxnSpPr>
            <a:cxnSpLocks/>
          </p:cNvCxnSpPr>
          <p:nvPr/>
        </p:nvCxnSpPr>
        <p:spPr>
          <a:xfrm flipV="1">
            <a:off x="2824843" y="3624943"/>
            <a:ext cx="0" cy="195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948164-B2C3-8DB9-6C30-4AB31D4A69E1}"/>
              </a:ext>
            </a:extLst>
          </p:cNvPr>
          <p:cNvCxnSpPr>
            <a:cxnSpLocks/>
          </p:cNvCxnSpPr>
          <p:nvPr/>
        </p:nvCxnSpPr>
        <p:spPr>
          <a:xfrm>
            <a:off x="2841168" y="3690257"/>
            <a:ext cx="130629" cy="687392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27C3A5D-FA59-6CAE-B5F3-5668E0E3ADCA}"/>
              </a:ext>
            </a:extLst>
          </p:cNvPr>
          <p:cNvCxnSpPr/>
          <p:nvPr/>
        </p:nvCxnSpPr>
        <p:spPr>
          <a:xfrm>
            <a:off x="8719457" y="4407039"/>
            <a:ext cx="179614" cy="124180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70BF224-D293-1DCE-151C-CA53B3724D39}"/>
              </a:ext>
            </a:extLst>
          </p:cNvPr>
          <p:cNvCxnSpPr/>
          <p:nvPr/>
        </p:nvCxnSpPr>
        <p:spPr>
          <a:xfrm>
            <a:off x="2971796" y="4377649"/>
            <a:ext cx="5715003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E4782EFA-ABD2-049B-8C6D-070252F7E5C8}"/>
              </a:ext>
            </a:extLst>
          </p:cNvPr>
          <p:cNvSpPr/>
          <p:nvPr/>
        </p:nvSpPr>
        <p:spPr>
          <a:xfrm>
            <a:off x="8809264" y="2710543"/>
            <a:ext cx="2310493" cy="1227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7084E1-A457-59BA-8AFA-BB5BF2A3942D}"/>
              </a:ext>
            </a:extLst>
          </p:cNvPr>
          <p:cNvSpPr txBox="1"/>
          <p:nvPr/>
        </p:nvSpPr>
        <p:spPr>
          <a:xfrm>
            <a:off x="4349266" y="165801"/>
            <a:ext cx="60440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7FA"/>
                </a:solidFill>
              </a:rPr>
              <a:t>Three Stage (region) plasma source</a:t>
            </a:r>
          </a:p>
          <a:p>
            <a:r>
              <a:rPr lang="en-US" sz="3200" dirty="0">
                <a:solidFill>
                  <a:srgbClr val="0027FA"/>
                </a:solidFill>
              </a:rPr>
              <a:t>                   at Z = +100  cm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E33B44-B8CF-DC54-7978-F1E19F8535AC}"/>
              </a:ext>
            </a:extLst>
          </p:cNvPr>
          <p:cNvSpPr txBox="1"/>
          <p:nvPr/>
        </p:nvSpPr>
        <p:spPr>
          <a:xfrm>
            <a:off x="8865160" y="3853129"/>
            <a:ext cx="32591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Longitudinal Current </a:t>
            </a:r>
          </a:p>
          <a:p>
            <a:r>
              <a:rPr lang="en-US" sz="2800" dirty="0"/>
              <a:t>profile of the drive </a:t>
            </a:r>
          </a:p>
          <a:p>
            <a:r>
              <a:rPr lang="en-US" sz="2800" dirty="0"/>
              <a:t>beam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4A912DC-FF90-3AE0-AF4A-7092BC437B8C}"/>
              </a:ext>
            </a:extLst>
          </p:cNvPr>
          <p:cNvCxnSpPr>
            <a:cxnSpLocks/>
          </p:cNvCxnSpPr>
          <p:nvPr/>
        </p:nvCxnSpPr>
        <p:spPr>
          <a:xfrm>
            <a:off x="646528" y="3174804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48E6C3B-3941-5B5E-D076-089581C44D4F}"/>
              </a:ext>
            </a:extLst>
          </p:cNvPr>
          <p:cNvCxnSpPr>
            <a:cxnSpLocks/>
          </p:cNvCxnSpPr>
          <p:nvPr/>
        </p:nvCxnSpPr>
        <p:spPr>
          <a:xfrm>
            <a:off x="5829297" y="3378140"/>
            <a:ext cx="0" cy="22707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2666550D-7FAE-57E0-CAA9-931979E29DE4}"/>
              </a:ext>
            </a:extLst>
          </p:cNvPr>
          <p:cNvSpPr txBox="1"/>
          <p:nvPr/>
        </p:nvSpPr>
        <p:spPr>
          <a:xfrm rot="16200000">
            <a:off x="1905011" y="4338971"/>
            <a:ext cx="15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Vacuum Focus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4BF0710-FF3A-D4BE-5A7A-2034E3B53223}"/>
              </a:ext>
            </a:extLst>
          </p:cNvPr>
          <p:cNvSpPr txBox="1"/>
          <p:nvPr/>
        </p:nvSpPr>
        <p:spPr>
          <a:xfrm>
            <a:off x="1654042" y="5027943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0.5 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142509-D9FC-6CA2-B7B2-331A58020C3B}"/>
              </a:ext>
            </a:extLst>
          </p:cNvPr>
          <p:cNvSpPr txBox="1"/>
          <p:nvPr/>
        </p:nvSpPr>
        <p:spPr>
          <a:xfrm>
            <a:off x="3890251" y="4967786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1.7 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E7D2B32-032C-3560-9D5F-FE3158F2F8B2}"/>
              </a:ext>
            </a:extLst>
          </p:cNvPr>
          <p:cNvSpPr txBox="1"/>
          <p:nvPr/>
        </p:nvSpPr>
        <p:spPr>
          <a:xfrm>
            <a:off x="5208814" y="5648848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PUMP Depletion </a:t>
            </a:r>
          </a:p>
          <a:p>
            <a:r>
              <a:rPr lang="en-US" b="1" dirty="0"/>
              <a:t>Length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6110677-30F3-AD77-05F8-91F4BEDB33EE}"/>
              </a:ext>
            </a:extLst>
          </p:cNvPr>
          <p:cNvCxnSpPr/>
          <p:nvPr/>
        </p:nvCxnSpPr>
        <p:spPr>
          <a:xfrm flipH="1">
            <a:off x="2824843" y="4033953"/>
            <a:ext cx="424543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66AAAAB-D318-D7F4-3993-1B8A0A9B41C2}"/>
              </a:ext>
            </a:extLst>
          </p:cNvPr>
          <p:cNvSpPr txBox="1"/>
          <p:nvPr/>
        </p:nvSpPr>
        <p:spPr>
          <a:xfrm>
            <a:off x="915068" y="5648848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 1</a:t>
            </a:r>
          </a:p>
          <a:p>
            <a:r>
              <a:rPr lang="en-US" b="1" dirty="0"/>
              <a:t>Plasma Lens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C2B1B2-48B9-59AD-54E2-895E76F5E618}"/>
              </a:ext>
            </a:extLst>
          </p:cNvPr>
          <p:cNvSpPr txBox="1"/>
          <p:nvPr/>
        </p:nvSpPr>
        <p:spPr>
          <a:xfrm>
            <a:off x="2501536" y="5594822"/>
            <a:ext cx="978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Region2</a:t>
            </a:r>
          </a:p>
          <a:p>
            <a:r>
              <a:rPr lang="en-US" b="1" dirty="0"/>
              <a:t>Down</a:t>
            </a:r>
          </a:p>
          <a:p>
            <a:r>
              <a:rPr lang="en-US" b="1" dirty="0" err="1"/>
              <a:t>ramo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1536B6-26D1-4F86-DC87-BB019C823CF7}"/>
              </a:ext>
            </a:extLst>
          </p:cNvPr>
          <p:cNvSpPr txBox="1"/>
          <p:nvPr/>
        </p:nvSpPr>
        <p:spPr>
          <a:xfrm>
            <a:off x="3404465" y="5648848"/>
            <a:ext cx="1374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 3</a:t>
            </a:r>
          </a:p>
          <a:p>
            <a:r>
              <a:rPr lang="en-US" b="1" dirty="0"/>
              <a:t>Acceleration</a:t>
            </a:r>
          </a:p>
          <a:p>
            <a:r>
              <a:rPr lang="en-US" b="1" dirty="0"/>
              <a:t>of matched</a:t>
            </a:r>
          </a:p>
          <a:p>
            <a:r>
              <a:rPr lang="en-US" b="1" dirty="0"/>
              <a:t>beam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976615-3122-C0DC-0F1D-791B79E28E81}"/>
              </a:ext>
            </a:extLst>
          </p:cNvPr>
          <p:cNvCxnSpPr/>
          <p:nvPr/>
        </p:nvCxnSpPr>
        <p:spPr>
          <a:xfrm>
            <a:off x="8719457" y="4377649"/>
            <a:ext cx="0" cy="2480351"/>
          </a:xfrm>
          <a:prstGeom prst="line">
            <a:avLst/>
          </a:prstGeom>
          <a:ln w="317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72CAC8-08BE-FDC7-866E-756FEA7087F9}"/>
              </a:ext>
            </a:extLst>
          </p:cNvPr>
          <p:cNvCxnSpPr>
            <a:stCxn id="12" idx="1"/>
          </p:cNvCxnSpPr>
          <p:nvPr/>
        </p:nvCxnSpPr>
        <p:spPr>
          <a:xfrm>
            <a:off x="447402" y="4434758"/>
            <a:ext cx="0" cy="2276285"/>
          </a:xfrm>
          <a:prstGeom prst="line">
            <a:avLst/>
          </a:prstGeom>
          <a:ln w="317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>
            <a:extLst>
              <a:ext uri="{FF2B5EF4-FFF2-40B4-BE49-F238E27FC236}">
                <a16:creationId xmlns:a16="http://schemas.microsoft.com/office/drawing/2014/main" id="{FC5B56F8-A9F6-44B3-AD4B-4392C879D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0" y="187515"/>
            <a:ext cx="1037264" cy="3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86B5842-494D-EDAA-DD85-FE527909D5C9}"/>
              </a:ext>
            </a:extLst>
          </p:cNvPr>
          <p:cNvCxnSpPr>
            <a:cxnSpLocks/>
          </p:cNvCxnSpPr>
          <p:nvPr/>
        </p:nvCxnSpPr>
        <p:spPr>
          <a:xfrm>
            <a:off x="4694963" y="5152452"/>
            <a:ext cx="1027701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3F4D2D6-2FC8-25F3-31C2-3F468CD5ABA1}"/>
              </a:ext>
            </a:extLst>
          </p:cNvPr>
          <p:cNvCxnSpPr>
            <a:cxnSpLocks/>
          </p:cNvCxnSpPr>
          <p:nvPr/>
        </p:nvCxnSpPr>
        <p:spPr>
          <a:xfrm flipH="1">
            <a:off x="2699263" y="5152452"/>
            <a:ext cx="1065408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3AA2FC7-5C47-2013-6A4E-381ED2EB8C29}"/>
              </a:ext>
            </a:extLst>
          </p:cNvPr>
          <p:cNvSpPr txBox="1"/>
          <p:nvPr/>
        </p:nvSpPr>
        <p:spPr>
          <a:xfrm>
            <a:off x="5208813" y="1019650"/>
            <a:ext cx="436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Ref. C. Zhang </a:t>
            </a:r>
            <a:r>
              <a:rPr lang="en-US" dirty="0" err="1"/>
              <a:t>et.al</a:t>
            </a:r>
            <a:r>
              <a:rPr lang="en-US" dirty="0"/>
              <a:t>.,  PPCF , 66,025013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29F96E-12D5-BEAA-2F5E-C6F61F3DEEF6}"/>
                  </a:ext>
                </a:extLst>
              </p:cNvPr>
              <p:cNvSpPr txBox="1"/>
              <p:nvPr/>
            </p:nvSpPr>
            <p:spPr>
              <a:xfrm>
                <a:off x="1511269" y="3367528"/>
                <a:ext cx="12293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/>
                  <a:t>*=50 cm</a:t>
                </a: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29F96E-12D5-BEAA-2F5E-C6F61F3DE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269" y="3367528"/>
                <a:ext cx="1229331" cy="369332"/>
              </a:xfrm>
              <a:prstGeom prst="rect">
                <a:avLst/>
              </a:prstGeom>
              <a:blipFill>
                <a:blip r:embed="rId3"/>
                <a:stretch>
                  <a:fillRect l="-2041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2">
            <a:extLst>
              <a:ext uri="{FF2B5EF4-FFF2-40B4-BE49-F238E27FC236}">
                <a16:creationId xmlns:a16="http://schemas.microsoft.com/office/drawing/2014/main" id="{D0356202-3743-BF2B-CF75-B6FD905B068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23702" y="916684"/>
            <a:ext cx="866775" cy="862012"/>
            <a:chOff x="2496" y="1776"/>
            <a:chExt cx="773" cy="768"/>
          </a:xfrm>
        </p:grpSpPr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1948A0D6-EB77-48C9-24CD-03BD80163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776"/>
              <a:ext cx="773" cy="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9BA52188-FA7F-DA04-945C-A0290A45E79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6" y="1776"/>
              <a:ext cx="767" cy="768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43" name="Picture 42" descr="A graph of a graph showing a curve&#10;&#10;AI-generated content may be incorrect.">
            <a:extLst>
              <a:ext uri="{FF2B5EF4-FFF2-40B4-BE49-F238E27FC236}">
                <a16:creationId xmlns:a16="http://schemas.microsoft.com/office/drawing/2014/main" id="{5719970D-B6B1-397F-77D3-DB49D709E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710" y="1790493"/>
            <a:ext cx="4687599" cy="20686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9EC22C-37C2-7AAD-1A4A-9D0438C7C958}"/>
              </a:ext>
            </a:extLst>
          </p:cNvPr>
          <p:cNvCxnSpPr/>
          <p:nvPr/>
        </p:nvCxnSpPr>
        <p:spPr>
          <a:xfrm flipH="1" flipV="1">
            <a:off x="2971796" y="916684"/>
            <a:ext cx="65318" cy="2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F0284C8-1BA9-35E0-1EF2-AF02147FB4B4}"/>
              </a:ext>
            </a:extLst>
          </p:cNvPr>
          <p:cNvCxnSpPr>
            <a:cxnSpLocks/>
          </p:cNvCxnSpPr>
          <p:nvPr/>
        </p:nvCxnSpPr>
        <p:spPr>
          <a:xfrm>
            <a:off x="2853824" y="2674914"/>
            <a:ext cx="0" cy="229287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04919A29-CFAC-8EC3-DEC7-01FCDD148FC9}"/>
              </a:ext>
            </a:extLst>
          </p:cNvPr>
          <p:cNvGrpSpPr/>
          <p:nvPr/>
        </p:nvGrpSpPr>
        <p:grpSpPr>
          <a:xfrm>
            <a:off x="1370568" y="1737312"/>
            <a:ext cx="7348889" cy="1530109"/>
            <a:chOff x="-1007841" y="2140939"/>
            <a:chExt cx="7348889" cy="1530109"/>
          </a:xfrm>
        </p:grpSpPr>
        <p:pic>
          <p:nvPicPr>
            <p:cNvPr id="38" name="Picture 37" descr="A rainbow colored line on a red background&#10;&#10;AI-generated content may be incorrect.">
              <a:extLst>
                <a:ext uri="{FF2B5EF4-FFF2-40B4-BE49-F238E27FC236}">
                  <a16:creationId xmlns:a16="http://schemas.microsoft.com/office/drawing/2014/main" id="{E6EFB4A1-84FD-D12E-4B25-7E3566EC17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007841" y="2140939"/>
              <a:ext cx="7348889" cy="15301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463950-4D40-2087-20AC-3E932BD135C5}"/>
                </a:ext>
              </a:extLst>
            </p:cNvPr>
            <p:cNvSpPr txBox="1"/>
            <p:nvPr/>
          </p:nvSpPr>
          <p:spPr>
            <a:xfrm>
              <a:off x="2171015" y="2321185"/>
              <a:ext cx="17192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highlight>
                    <a:srgbClr val="FFFF00"/>
                  </a:highlight>
                </a:rPr>
                <a:t>Vaccum</a:t>
              </a:r>
              <a:r>
                <a:rPr lang="en-US" dirty="0">
                  <a:highlight>
                    <a:srgbClr val="FFFF00"/>
                  </a:highlight>
                </a:rPr>
                <a:t> Focus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17FF15-B01D-9153-BAE2-A3743FE3AA9B}"/>
              </a:ext>
            </a:extLst>
          </p:cNvPr>
          <p:cNvCxnSpPr>
            <a:cxnSpLocks/>
          </p:cNvCxnSpPr>
          <p:nvPr/>
        </p:nvCxnSpPr>
        <p:spPr>
          <a:xfrm>
            <a:off x="3892121" y="2846169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DEE45C-0D1F-57FB-ECC9-E63BFADCA0FC}"/>
              </a:ext>
            </a:extLst>
          </p:cNvPr>
          <p:cNvCxnSpPr>
            <a:cxnSpLocks/>
          </p:cNvCxnSpPr>
          <p:nvPr/>
        </p:nvCxnSpPr>
        <p:spPr>
          <a:xfrm>
            <a:off x="1518583" y="3021708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A927BEB-B28F-B40C-50CD-0B25A8FAFEC5}"/>
              </a:ext>
            </a:extLst>
          </p:cNvPr>
          <p:cNvSpPr txBox="1"/>
          <p:nvPr/>
        </p:nvSpPr>
        <p:spPr>
          <a:xfrm>
            <a:off x="1191986" y="258195"/>
            <a:ext cx="34996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3D PIC CODE  SIMULATIONS OF</a:t>
            </a:r>
            <a:br>
              <a:rPr lang="en-US" b="1" dirty="0"/>
            </a:br>
            <a:r>
              <a:rPr lang="en-US" b="1" dirty="0"/>
              <a:t> FIELD IONIZATION OF H SHOWING</a:t>
            </a:r>
          </a:p>
          <a:p>
            <a:r>
              <a:rPr lang="en-US" b="1" dirty="0"/>
              <a:t>PLASMA LENSING SHIFT OF THE </a:t>
            </a:r>
          </a:p>
          <a:p>
            <a:r>
              <a:rPr lang="en-US" b="1" dirty="0"/>
              <a:t>PLASMA BACKWARD TOWARDS </a:t>
            </a:r>
          </a:p>
          <a:p>
            <a:r>
              <a:rPr lang="en-US" b="1" dirty="0"/>
              <a:t>FIRST BE FOIL, </a:t>
            </a:r>
            <a:r>
              <a:rPr lang="en-US" b="1" dirty="0" err="1"/>
              <a:t>I</a:t>
            </a:r>
            <a:r>
              <a:rPr lang="en-US" b="1" baseline="-25000" dirty="0" err="1"/>
              <a:t>peak</a:t>
            </a:r>
            <a:r>
              <a:rPr lang="en-US" b="1" dirty="0"/>
              <a:t> = 100 kA</a:t>
            </a:r>
            <a:br>
              <a:rPr lang="en-US" dirty="0"/>
            </a:b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724794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EA9A6-D60B-3F33-E83F-6A4DDB403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27FA"/>
                </a:solidFill>
              </a:rPr>
              <a:t>                      What about voltage transformer ratio?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373E4-CBCB-B8C2-2C76-0CEC4EAC22C5}"/>
              </a:ext>
            </a:extLst>
          </p:cNvPr>
          <p:cNvSpPr txBox="1"/>
          <p:nvPr/>
        </p:nvSpPr>
        <p:spPr>
          <a:xfrm>
            <a:off x="266344" y="1308225"/>
            <a:ext cx="1064214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If the wake is non-evolving  the energy transformer ratio = voltage transformer ratio</a:t>
            </a:r>
          </a:p>
          <a:p>
            <a:endParaRPr lang="en-US" sz="2400" dirty="0"/>
          </a:p>
          <a:p>
            <a:r>
              <a:rPr lang="en-US" sz="2400" dirty="0"/>
              <a:t>BUT with a 10 GeV drive bunch , that pump depletes  this may not be the case</a:t>
            </a:r>
          </a:p>
          <a:p>
            <a:endParaRPr lang="en-US" sz="2400" dirty="0"/>
          </a:p>
          <a:p>
            <a:r>
              <a:rPr lang="en-US" sz="2400" dirty="0"/>
              <a:t>Also the  beam ionized plasma  develops a hole on axis as the current drops </a:t>
            </a:r>
          </a:p>
          <a:p>
            <a:r>
              <a:rPr lang="en-US" sz="2400" dirty="0"/>
              <a:t>-&gt; partial energy gain in a hollow channel</a:t>
            </a:r>
          </a:p>
          <a:p>
            <a:endParaRPr lang="en-US" sz="2400" dirty="0"/>
          </a:p>
          <a:p>
            <a:r>
              <a:rPr lang="en-US" sz="2400" dirty="0"/>
              <a:t>Experimentally: average decelerating gradient from envelope modulation diagnostic</a:t>
            </a:r>
          </a:p>
          <a:p>
            <a:r>
              <a:rPr lang="en-US" sz="2400" dirty="0"/>
              <a:t> 10 GeV/ 1.7 m= 5.8 GeV/m</a:t>
            </a:r>
          </a:p>
          <a:p>
            <a:endParaRPr lang="en-US" sz="2400" dirty="0"/>
          </a:p>
          <a:p>
            <a:r>
              <a:rPr lang="en-US" sz="2400" dirty="0"/>
              <a:t>Experimentally we know that the acceleration gradient is 12.3 GeV</a:t>
            </a:r>
          </a:p>
          <a:p>
            <a:endParaRPr lang="en-US" sz="2400" dirty="0"/>
          </a:p>
          <a:p>
            <a:r>
              <a:rPr lang="en-US" sz="2400" dirty="0"/>
              <a:t>So the voltage transformer </a:t>
            </a:r>
            <a:r>
              <a:rPr lang="en-US" sz="2400" dirty="0" err="1"/>
              <a:t>rato</a:t>
            </a:r>
            <a:r>
              <a:rPr lang="en-US" sz="2400" dirty="0"/>
              <a:t> is 12.3/5.8=2.1 in excellent agreement with E-TR</a:t>
            </a:r>
          </a:p>
        </p:txBody>
      </p:sp>
    </p:spTree>
    <p:extLst>
      <p:ext uri="{BB962C8B-B14F-4D97-AF65-F5344CB8AC3E}">
        <p14:creationId xmlns:p14="http://schemas.microsoft.com/office/powerpoint/2010/main" val="402628171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Many Collaborators over the years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sz="2200" dirty="0">
                <a:solidFill>
                  <a:srgbClr val="0070C0"/>
                </a:solidFill>
              </a:rPr>
              <a:t>My apologies if I have forgotten anyone.</a:t>
            </a:r>
            <a:br>
              <a:rPr lang="en-US" sz="2200" dirty="0">
                <a:solidFill>
                  <a:srgbClr val="0070C0"/>
                </a:solidFill>
              </a:rPr>
            </a:br>
            <a:r>
              <a:rPr lang="en-US" sz="2200" b="1" dirty="0">
                <a:solidFill>
                  <a:srgbClr val="0027FA"/>
                </a:solidFill>
              </a:rPr>
              <a:t>Truism: </a:t>
            </a:r>
            <a:r>
              <a:rPr lang="en-US" sz="2400" dirty="0">
                <a:solidFill>
                  <a:srgbClr val="0027FA"/>
                </a:solidFill>
              </a:rPr>
              <a:t>A team that has diverse expertise, bright young people eager to  make their mark and good leadership is essential to success.</a:t>
            </a:r>
            <a:br>
              <a:rPr lang="en-US" sz="2400" dirty="0">
                <a:highlight>
                  <a:srgbClr val="0027FA"/>
                </a:highlight>
              </a:rPr>
            </a:br>
            <a:endParaRPr lang="en-US" sz="2200" dirty="0">
              <a:solidFill>
                <a:srgbClr val="0070C0"/>
              </a:solidFill>
              <a:highlight>
                <a:srgbClr val="0027FA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878" y="1825625"/>
            <a:ext cx="11114314" cy="5032375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J. M. Dawson, F.F. Chen, Tudor Johnston, </a:t>
            </a:r>
            <a:r>
              <a:rPr lang="en-US" sz="2600" dirty="0">
                <a:highlight>
                  <a:srgbClr val="FFFF00"/>
                </a:highlight>
              </a:rPr>
              <a:t>Bob Bingham</a:t>
            </a:r>
            <a:r>
              <a:rPr lang="en-US" sz="2600" dirty="0"/>
              <a:t>, C. Clayton, </a:t>
            </a:r>
            <a:r>
              <a:rPr lang="en-US" sz="2600" dirty="0">
                <a:highlight>
                  <a:srgbClr val="FFFF00"/>
                </a:highlight>
              </a:rPr>
              <a:t>T. </a:t>
            </a:r>
            <a:r>
              <a:rPr lang="en-US" sz="2600" dirty="0" err="1">
                <a:highlight>
                  <a:srgbClr val="FFFF00"/>
                </a:highlight>
              </a:rPr>
              <a:t>Katsouleas</a:t>
            </a:r>
            <a:r>
              <a:rPr lang="en-US" sz="2600" dirty="0">
                <a:highlight>
                  <a:srgbClr val="FFFF00"/>
                </a:highlight>
              </a:rPr>
              <a:t>, </a:t>
            </a:r>
            <a:r>
              <a:rPr lang="en-US" sz="2600" dirty="0"/>
              <a:t>W. Mori , K. Marsh, </a:t>
            </a:r>
            <a:r>
              <a:rPr lang="en-US" sz="2600" dirty="0">
                <a:highlight>
                  <a:srgbClr val="FFFF00"/>
                </a:highlight>
              </a:rPr>
              <a:t>V. Malka</a:t>
            </a:r>
            <a:r>
              <a:rPr lang="en-US" sz="2600" dirty="0"/>
              <a:t>, S. Tochitsky, </a:t>
            </a:r>
            <a:r>
              <a:rPr lang="en-US" sz="2600" dirty="0" err="1"/>
              <a:t>D.Froula</a:t>
            </a:r>
            <a:endParaRPr lang="en-US" sz="2600" dirty="0"/>
          </a:p>
          <a:p>
            <a:r>
              <a:rPr lang="en-US" sz="2600" dirty="0"/>
              <a:t>P. Kaw, L. Silva, S. Martins, R. Fonseca, F. Fiuza, N. Lemos, F. Tsung , </a:t>
            </a:r>
            <a:r>
              <a:rPr lang="en-US" sz="2600" dirty="0">
                <a:highlight>
                  <a:srgbClr val="FFFF00"/>
                </a:highlight>
              </a:rPr>
              <a:t>P. </a:t>
            </a:r>
            <a:r>
              <a:rPr lang="en-US" sz="2600" dirty="0" err="1">
                <a:highlight>
                  <a:srgbClr val="FFFF00"/>
                </a:highlight>
              </a:rPr>
              <a:t>Muggli</a:t>
            </a:r>
            <a:endParaRPr lang="en-US" sz="2600" dirty="0">
              <a:highlight>
                <a:srgbClr val="FFFF00"/>
              </a:highlight>
            </a:endParaRPr>
          </a:p>
          <a:p>
            <a:r>
              <a:rPr lang="en-US" sz="2600" dirty="0"/>
              <a:t>Bucker </a:t>
            </a:r>
            <a:r>
              <a:rPr lang="en-US" sz="2600" dirty="0" err="1"/>
              <a:t>Dangor</a:t>
            </a:r>
            <a:r>
              <a:rPr lang="en-US" sz="2600" dirty="0"/>
              <a:t>,, Zulfikar </a:t>
            </a:r>
            <a:r>
              <a:rPr lang="en-US" sz="2600" dirty="0" err="1"/>
              <a:t>Najmudin</a:t>
            </a:r>
            <a:endParaRPr lang="en-US" sz="2600" dirty="0"/>
          </a:p>
          <a:p>
            <a:r>
              <a:rPr lang="en-US" sz="2600" dirty="0" err="1"/>
              <a:t>Yoniyoshi</a:t>
            </a:r>
            <a:r>
              <a:rPr lang="en-US" sz="2600" dirty="0"/>
              <a:t> Kitagawa, Bob Siemann, Mark Hogan, Vitaly </a:t>
            </a:r>
            <a:r>
              <a:rPr lang="en-US" sz="2600" dirty="0" err="1"/>
              <a:t>Yakimenklo</a:t>
            </a:r>
            <a:r>
              <a:rPr lang="en-US" sz="2600" dirty="0"/>
              <a:t>, C. Clarke</a:t>
            </a:r>
          </a:p>
          <a:p>
            <a:r>
              <a:rPr lang="en-US" sz="2600" dirty="0" err="1">
                <a:highlight>
                  <a:srgbClr val="FFFF00"/>
                </a:highlight>
              </a:rPr>
              <a:t>R.Assmann</a:t>
            </a:r>
            <a:r>
              <a:rPr lang="en-US" sz="2600" dirty="0"/>
              <a:t>, Sebastien Corde, Erik Adli, Mike Litos, Spencer Gessner, </a:t>
            </a:r>
            <a:r>
              <a:rPr lang="en-US" sz="26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C. Zhang (Lead on this work), </a:t>
            </a:r>
            <a:r>
              <a:rPr lang="en-US" sz="2600" dirty="0" err="1">
                <a:ea typeface="ＭＳ Ｐゴシック" charset="0"/>
                <a:cs typeface="ＭＳ Ｐゴシック" charset="0"/>
              </a:rPr>
              <a:t>D.Storey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, C. Emma R. </a:t>
            </a:r>
            <a:r>
              <a:rPr lang="en-US" sz="2600" dirty="0" err="1">
                <a:ea typeface="ＭＳ Ｐゴシック" charset="0"/>
                <a:cs typeface="ＭＳ Ｐゴシック" charset="0"/>
              </a:rPr>
              <a:t>Arniello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 </a:t>
            </a:r>
            <a:endParaRPr lang="en-US" sz="2600" dirty="0"/>
          </a:p>
          <a:p>
            <a:r>
              <a:rPr lang="en-US" sz="2600" dirty="0"/>
              <a:t>Felicie Albert, Dustin Froula, Brad Pollock,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, Yang Wan, Yiping Wu, Bo Gu , </a:t>
            </a:r>
            <a:r>
              <a:rPr lang="en-US" sz="2600" dirty="0" err="1">
                <a:ea typeface="ＭＳ Ｐゴシック" charset="0"/>
                <a:cs typeface="ＭＳ Ｐゴシック" charset="0"/>
              </a:rPr>
              <a:t>Jianfei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 Hua, Nie  Zan, F. Li</a:t>
            </a:r>
          </a:p>
          <a:p>
            <a:r>
              <a:rPr lang="en-US" sz="2600" dirty="0">
                <a:ea typeface="ＭＳ Ｐゴシック" charset="0"/>
                <a:cs typeface="ＭＳ Ｐゴシック" charset="0"/>
              </a:rPr>
              <a:t>J. Wang, C.H. </a:t>
            </a:r>
            <a:r>
              <a:rPr lang="en-US" sz="2600" dirty="0" err="1">
                <a:ea typeface="ＭＳ Ｐゴシック" charset="0"/>
                <a:cs typeface="ＭＳ Ｐゴシック" charset="0"/>
              </a:rPr>
              <a:t>Pai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, C.K. Huang</a:t>
            </a:r>
          </a:p>
          <a:p>
            <a:r>
              <a:rPr lang="en-US" sz="2600" dirty="0" err="1">
                <a:ea typeface="ＭＳ Ｐゴシック" charset="0"/>
                <a:cs typeface="ＭＳ Ｐゴシック" charset="0"/>
              </a:rPr>
              <a:t>Miaomiao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 Zu, </a:t>
            </a:r>
            <a:r>
              <a:rPr lang="en-US" sz="2600" dirty="0" err="1">
                <a:ea typeface="ＭＳ Ｐゴシック" charset="0"/>
                <a:cs typeface="ＭＳ Ｐゴシック" charset="0"/>
              </a:rPr>
              <a:t>Picheng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 Yu, </a:t>
            </a:r>
            <a:r>
              <a:rPr lang="en-US" sz="2600" dirty="0" err="1">
                <a:ea typeface="ＭＳ Ｐゴシック" charset="0"/>
                <a:cs typeface="ＭＳ Ｐゴシック" charset="0"/>
              </a:rPr>
              <a:t>Thamine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600" dirty="0" err="1">
                <a:ea typeface="ＭＳ Ｐゴシック" charset="0"/>
                <a:cs typeface="ＭＳ Ｐゴシック" charset="0"/>
              </a:rPr>
              <a:t>Dalichaaouch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, Weiming An, </a:t>
            </a:r>
            <a:r>
              <a:rPr lang="en-US" sz="2600" dirty="0" err="1">
                <a:ea typeface="ＭＳ Ｐゴシック" charset="0"/>
                <a:cs typeface="ＭＳ Ｐゴシック" charset="0"/>
              </a:rPr>
              <a:t>Xinlu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 Xu</a:t>
            </a:r>
          </a:p>
          <a:p>
            <a:pPr marL="0" indent="0">
              <a:buNone/>
            </a:pPr>
            <a:r>
              <a:rPr lang="en-US" sz="2600" dirty="0">
                <a:ea typeface="ＭＳ Ｐゴシック" charset="0"/>
                <a:cs typeface="ＭＳ Ｐゴシック" charset="0"/>
              </a:rPr>
              <a:t>All my former students: C. Darrow, D. </a:t>
            </a:r>
            <a:r>
              <a:rPr lang="en-US" sz="2600" dirty="0" err="1">
                <a:ea typeface="ＭＳ Ｐゴシック" charset="0"/>
                <a:cs typeface="ＭＳ Ｐゴシック" charset="0"/>
              </a:rPr>
              <a:t>Umstadter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, W. </a:t>
            </a:r>
            <a:r>
              <a:rPr lang="en-US" sz="2600" dirty="0" err="1">
                <a:ea typeface="ＭＳ Ｐゴシック" charset="0"/>
                <a:cs typeface="ＭＳ Ｐゴシック" charset="0"/>
              </a:rPr>
              <a:t>Leemans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, D. Gordon, A. Pak, J. Shaw, C. Filip, B. Blue, S. Wang, N. </a:t>
            </a:r>
            <a:r>
              <a:rPr lang="en-US" sz="2600" dirty="0" err="1">
                <a:ea typeface="ＭＳ Ｐゴシック" charset="0"/>
                <a:cs typeface="ＭＳ Ｐゴシック" charset="0"/>
              </a:rPr>
              <a:t>Najafabadi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, J. Ralph, R. Narang &amp; others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12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9D6D-B184-4152-0DDC-767FBF491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609600"/>
            <a:ext cx="11938000" cy="76200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                                                 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                                    </a:t>
            </a:r>
            <a:r>
              <a:rPr lang="en-US" sz="4000" dirty="0">
                <a:solidFill>
                  <a:srgbClr val="0027FA"/>
                </a:solidFill>
              </a:rPr>
              <a:t>Next Challenges</a:t>
            </a:r>
            <a:br>
              <a:rPr lang="en-US" dirty="0"/>
            </a:br>
            <a:r>
              <a:rPr lang="en-US" dirty="0"/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F80ADF-67C3-FA1E-D351-00E6EDBA614E}"/>
              </a:ext>
            </a:extLst>
          </p:cNvPr>
          <p:cNvSpPr txBox="1"/>
          <p:nvPr/>
        </p:nvSpPr>
        <p:spPr>
          <a:xfrm>
            <a:off x="418454" y="821411"/>
            <a:ext cx="11833111" cy="670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7FA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27FA"/>
                </a:solidFill>
                <a:ea typeface="Times New Roman" panose="02020603050405020304" pitchFamily="18" charset="0"/>
              </a:rPr>
              <a:t>1) E-TR of up to 2.6 but weakly loaded wake.</a:t>
            </a:r>
          </a:p>
          <a:p>
            <a:r>
              <a:rPr lang="en-US" sz="3200" dirty="0">
                <a:solidFill>
                  <a:srgbClr val="0027FA"/>
                </a:solidFill>
                <a:ea typeface="Times New Roman" panose="02020603050405020304" pitchFamily="18" charset="0"/>
              </a:rPr>
              <a:t>     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Need to increase loaded charge from 20-30pc to 200 pC </a:t>
            </a:r>
            <a:r>
              <a:rPr lang="en-US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2) Use machine learning tools to improve the reliability</a:t>
            </a:r>
          </a:p>
          <a:p>
            <a:endParaRPr lang="en-US" sz="3200" dirty="0"/>
          </a:p>
          <a:p>
            <a:r>
              <a:rPr lang="en-US" sz="3200" dirty="0"/>
              <a:t>3) Measure slice emittance</a:t>
            </a:r>
          </a:p>
          <a:p>
            <a:endParaRPr lang="en-US" sz="3200" dirty="0"/>
          </a:p>
          <a:p>
            <a:r>
              <a:rPr lang="en-US" sz="3200" dirty="0"/>
              <a:t>4) Compress the chirped pulse to get a single attosecond pulse with</a:t>
            </a:r>
          </a:p>
          <a:p>
            <a:r>
              <a:rPr lang="en-US" sz="3200" dirty="0"/>
              <a:t>     &gt; 100kA peak current</a:t>
            </a:r>
          </a:p>
          <a:p>
            <a:endParaRPr lang="en-US" sz="3200" dirty="0"/>
          </a:p>
          <a:p>
            <a:r>
              <a:rPr lang="en-US" sz="3200" dirty="0"/>
              <a:t>5) Send this compressed pulse through a chicane to get an attosecond</a:t>
            </a:r>
          </a:p>
          <a:p>
            <a:r>
              <a:rPr lang="en-US" sz="3200" dirty="0"/>
              <a:t>    X-ray pulse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24806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598F6B-C45B-A371-6B09-1719C9D932F4}"/>
              </a:ext>
            </a:extLst>
          </p:cNvPr>
          <p:cNvSpPr txBox="1"/>
          <p:nvPr/>
        </p:nvSpPr>
        <p:spPr>
          <a:xfrm>
            <a:off x="473527" y="930727"/>
            <a:ext cx="11541942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7FA"/>
                </a:solidFill>
              </a:rPr>
              <a:t>SLAC National Accelerator laboratory </a:t>
            </a:r>
          </a:p>
          <a:p>
            <a:endParaRPr lang="en-US" sz="3200" dirty="0"/>
          </a:p>
          <a:p>
            <a:r>
              <a:rPr lang="en-US" sz="3200" dirty="0"/>
              <a:t>Was one of the premier high energy physics lab and premier</a:t>
            </a:r>
          </a:p>
          <a:p>
            <a:r>
              <a:rPr lang="en-US" sz="3200" dirty="0"/>
              <a:t> linear accelerator lab (1960-2010)</a:t>
            </a:r>
          </a:p>
          <a:p>
            <a:endParaRPr lang="en-US" sz="3200" dirty="0"/>
          </a:p>
          <a:p>
            <a:r>
              <a:rPr lang="en-US" sz="3200" dirty="0"/>
              <a:t>Since 2010 it has become one of the main centers in the world</a:t>
            </a:r>
          </a:p>
          <a:p>
            <a:r>
              <a:rPr lang="en-US" sz="3200" dirty="0"/>
              <a:t>to do  atto- and </a:t>
            </a:r>
            <a:r>
              <a:rPr lang="en-US" sz="3200" dirty="0" err="1"/>
              <a:t>femto</a:t>
            </a:r>
            <a:r>
              <a:rPr lang="en-US" sz="3200" dirty="0"/>
              <a:t> second science using X-ray Free electron laser</a:t>
            </a:r>
          </a:p>
          <a:p>
            <a:endParaRPr lang="en-US" sz="3200" dirty="0"/>
          </a:p>
          <a:p>
            <a:r>
              <a:rPr lang="en-US" sz="3200" dirty="0"/>
              <a:t>1)Our work on Plasma-based acceleration is driven by working</a:t>
            </a:r>
          </a:p>
          <a:p>
            <a:r>
              <a:rPr lang="en-US" sz="3200" dirty="0"/>
              <a:t>Towards a ee+ collider at the energy frontier</a:t>
            </a:r>
          </a:p>
          <a:p>
            <a:r>
              <a:rPr lang="en-US" sz="3200" dirty="0"/>
              <a:t>2) Expanding the capabilities of the LCSS X-FEL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5D86B2EB-EC28-2577-4CCE-EB541BD59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868" y="180920"/>
            <a:ext cx="1686831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7464A-D591-4DB8-1ADC-9D97FDB2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72719" cy="7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92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evice&#10;&#10;AI-generated content may be incorrect.">
            <a:extLst>
              <a:ext uri="{FF2B5EF4-FFF2-40B4-BE49-F238E27FC236}">
                <a16:creationId xmlns:a16="http://schemas.microsoft.com/office/drawing/2014/main" id="{4B898E34-B93E-4C09-AAC3-C74D34644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367"/>
            <a:ext cx="12460139" cy="46612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136F15-D3EB-0D48-BF37-2B1F093D9FDB}"/>
              </a:ext>
            </a:extLst>
          </p:cNvPr>
          <p:cNvSpPr txBox="1"/>
          <p:nvPr/>
        </p:nvSpPr>
        <p:spPr>
          <a:xfrm>
            <a:off x="3507153" y="312235"/>
            <a:ext cx="4921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7FA"/>
                </a:solidFill>
              </a:rPr>
              <a:t>What and where is FACET II?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B70844-F135-07E1-C556-2AF991C21A7C}"/>
              </a:ext>
            </a:extLst>
          </p:cNvPr>
          <p:cNvSpPr txBox="1"/>
          <p:nvPr/>
        </p:nvSpPr>
        <p:spPr>
          <a:xfrm>
            <a:off x="323385" y="897010"/>
            <a:ext cx="3566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rgbClr val="0027FA"/>
                </a:solidFill>
              </a:rPr>
              <a:t>SLAC Sight in Menlo Park, CA today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80F503-CEE3-81A6-3607-08EE6B212EF6}"/>
              </a:ext>
            </a:extLst>
          </p:cNvPr>
          <p:cNvSpPr txBox="1"/>
          <p:nvPr/>
        </p:nvSpPr>
        <p:spPr>
          <a:xfrm>
            <a:off x="4326674" y="1098366"/>
            <a:ext cx="7865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SLC : First 100 GeV CM e-e+ Linear Collider in the World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B86716-3C4C-9ADC-EABE-6F293009E5D2}"/>
              </a:ext>
            </a:extLst>
          </p:cNvPr>
          <p:cNvSpPr txBox="1"/>
          <p:nvPr/>
        </p:nvSpPr>
        <p:spPr>
          <a:xfrm>
            <a:off x="401444" y="5960990"/>
            <a:ext cx="3791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2009 SLAC ‘s LCLS X_FEL comes on line</a:t>
            </a:r>
          </a:p>
          <a:p>
            <a:r>
              <a:rPr lang="en-US" dirty="0"/>
              <a:t>2023 LCLS II produces first light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360B1-606D-962D-067D-17B61A2B2174}"/>
              </a:ext>
            </a:extLst>
          </p:cNvPr>
          <p:cNvSpPr txBox="1"/>
          <p:nvPr/>
        </p:nvSpPr>
        <p:spPr>
          <a:xfrm>
            <a:off x="5196468" y="4817327"/>
            <a:ext cx="71757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Glorious history of PWFA Experiments at SLAC</a:t>
            </a:r>
          </a:p>
          <a:p>
            <a:endParaRPr lang="en-US" dirty="0"/>
          </a:p>
          <a:p>
            <a:r>
              <a:rPr lang="en-US" dirty="0"/>
              <a:t>1998 First non-HEP experiment-plasma </a:t>
            </a:r>
            <a:r>
              <a:rPr lang="en-US" dirty="0" err="1"/>
              <a:t>wakefield</a:t>
            </a:r>
            <a:r>
              <a:rPr lang="en-US" dirty="0"/>
              <a:t> accelerator approved</a:t>
            </a:r>
          </a:p>
          <a:p>
            <a:r>
              <a:rPr lang="en-US" dirty="0"/>
              <a:t>2004 PWFA produces 3.5 GeV energy gain </a:t>
            </a:r>
          </a:p>
          <a:p>
            <a:r>
              <a:rPr lang="en-US" dirty="0"/>
              <a:t>2006 PWFA doubles the energy of the SLAC’s 42 GeV beam</a:t>
            </a:r>
          </a:p>
          <a:p>
            <a:r>
              <a:rPr lang="en-US" dirty="0"/>
              <a:t>2014 High efficiency acceleration of a distinct second bunch, beam loading</a:t>
            </a:r>
          </a:p>
          <a:p>
            <a:r>
              <a:rPr lang="en-US" dirty="0"/>
              <a:t>2015 High gradient acceleration of positrons</a:t>
            </a:r>
          </a:p>
          <a:p>
            <a:endParaRPr lang="en-US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2A597CEA-A788-475B-3F7B-B48904BDF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868" y="180920"/>
            <a:ext cx="1686831" cy="54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FB4DB2-5790-5CE0-D8C2-9CF1B23EBF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72719" cy="77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01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B1463-1BC8-F4F3-1F1D-2172F721D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>
            <a:extLst>
              <a:ext uri="{FF2B5EF4-FFF2-40B4-BE49-F238E27FC236}">
                <a16:creationId xmlns:a16="http://schemas.microsoft.com/office/drawing/2014/main" id="{328E2759-0A40-F873-272A-936C4853A66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011169" y="6509743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/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46" name="Shape 46">
            <a:extLst>
              <a:ext uri="{FF2B5EF4-FFF2-40B4-BE49-F238E27FC236}">
                <a16:creationId xmlns:a16="http://schemas.microsoft.com/office/drawing/2014/main" id="{C9859A2F-1A43-0A82-CA57-BAF7C70F6CA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FFFFFF"/>
                </a:solidFill>
              </a:rPr>
              <a:t>Two-bunch PWFA</a:t>
            </a:r>
          </a:p>
        </p:txBody>
      </p:sp>
      <p:sp>
        <p:nvSpPr>
          <p:cNvPr id="48" name="Shape 48">
            <a:extLst>
              <a:ext uri="{FF2B5EF4-FFF2-40B4-BE49-F238E27FC236}">
                <a16:creationId xmlns:a16="http://schemas.microsoft.com/office/drawing/2014/main" id="{5CE838B4-A7F0-B236-57A9-E3B03340A3CA}"/>
              </a:ext>
            </a:extLst>
          </p:cNvPr>
          <p:cNvSpPr/>
          <p:nvPr/>
        </p:nvSpPr>
        <p:spPr>
          <a:xfrm>
            <a:off x="447132" y="1516467"/>
            <a:ext cx="3473704" cy="841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/>
            </a:pPr>
            <a:r>
              <a:rPr sz="2500" b="1" dirty="0">
                <a:solidFill>
                  <a:srgbClr val="164F86"/>
                </a:solidFill>
              </a:rPr>
              <a:t>Plasma and beam density</a:t>
            </a:r>
          </a:p>
          <a:p>
            <a:pPr lvl="0">
              <a:defRPr sz="1800"/>
            </a:pPr>
            <a:r>
              <a:rPr sz="2500" b="1" dirty="0">
                <a:solidFill>
                  <a:srgbClr val="164F86"/>
                </a:solidFill>
              </a:rPr>
              <a:t>with on-axis Ez</a:t>
            </a:r>
            <a:r>
              <a:rPr sz="2500" b="1" baseline="-25000" dirty="0">
                <a:solidFill>
                  <a:srgbClr val="164F86"/>
                </a:solidFill>
              </a:rPr>
              <a:t> </a:t>
            </a:r>
            <a:r>
              <a:rPr sz="2500" b="1" dirty="0">
                <a:solidFill>
                  <a:srgbClr val="164F86"/>
                </a:solidFill>
              </a:rPr>
              <a:t>line out</a:t>
            </a:r>
          </a:p>
        </p:txBody>
      </p:sp>
      <p:sp>
        <p:nvSpPr>
          <p:cNvPr id="49" name="Shape 49">
            <a:extLst>
              <a:ext uri="{FF2B5EF4-FFF2-40B4-BE49-F238E27FC236}">
                <a16:creationId xmlns:a16="http://schemas.microsoft.com/office/drawing/2014/main" id="{950D1EA3-5869-2624-A604-1E5C87C581A3}"/>
              </a:ext>
            </a:extLst>
          </p:cNvPr>
          <p:cNvSpPr/>
          <p:nvPr/>
        </p:nvSpPr>
        <p:spPr>
          <a:xfrm>
            <a:off x="5017212" y="1798700"/>
            <a:ext cx="1810813" cy="456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>
                <a:solidFill>
                  <a:srgbClr val="164F86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b="1" dirty="0"/>
              <a:t>Beam Energy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E85C7C33-AEAE-E960-F1AC-C688BCA5B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843" y="6263520"/>
            <a:ext cx="1321914" cy="42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1E8652-7ACE-D298-1328-6677E1B6172E}"/>
              </a:ext>
            </a:extLst>
          </p:cNvPr>
          <p:cNvSpPr txBox="1"/>
          <p:nvPr/>
        </p:nvSpPr>
        <p:spPr>
          <a:xfrm>
            <a:off x="245327" y="28575"/>
            <a:ext cx="11821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Energy Doubling (10-20+ GeV) with &lt; 1% Energy Spread, Low Emittance preservation, Pump Depletion and &gt; 40% energy transfer efficiency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9E4B59-EB98-0B16-DBCE-4DB4FADEA01E}"/>
              </a:ext>
            </a:extLst>
          </p:cNvPr>
          <p:cNvGrpSpPr/>
          <p:nvPr/>
        </p:nvGrpSpPr>
        <p:grpSpPr>
          <a:xfrm>
            <a:off x="143084" y="2302181"/>
            <a:ext cx="4298287" cy="3314848"/>
            <a:chOff x="1326811" y="2163556"/>
            <a:chExt cx="4697016" cy="3870342"/>
          </a:xfrm>
        </p:grpSpPr>
        <p:pic>
          <p:nvPicPr>
            <p:cNvPr id="47" name="den.mov">
              <a:extLst>
                <a:ext uri="{FF2B5EF4-FFF2-40B4-BE49-F238E27FC236}">
                  <a16:creationId xmlns:a16="http://schemas.microsoft.com/office/drawing/2014/main" id="{70867E0E-4E8D-C6E7-0E16-C2641822A134}"/>
                </a:ext>
              </a:extLst>
            </p:cNvPr>
            <p:cNvPicPr/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1326811" y="2163556"/>
              <a:ext cx="4697016" cy="387034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520BBD4-363E-5060-1F0F-A2A8DFEDAC2F}"/>
                </a:ext>
              </a:extLst>
            </p:cNvPr>
            <p:cNvSpPr txBox="1"/>
            <p:nvPr/>
          </p:nvSpPr>
          <p:spPr>
            <a:xfrm>
              <a:off x="3265713" y="3302000"/>
              <a:ext cx="1318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Drive Bunch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E80B80-2D64-2EB3-F9B0-DD53C07469D0}"/>
                </a:ext>
              </a:extLst>
            </p:cNvPr>
            <p:cNvSpPr txBox="1"/>
            <p:nvPr/>
          </p:nvSpPr>
          <p:spPr>
            <a:xfrm>
              <a:off x="1981201" y="4517571"/>
              <a:ext cx="1516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Trailing Bunch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E074AF-E9C1-E4A7-9E06-1538385C4448}"/>
              </a:ext>
            </a:extLst>
          </p:cNvPr>
          <p:cNvGrpSpPr/>
          <p:nvPr/>
        </p:nvGrpSpPr>
        <p:grpSpPr>
          <a:xfrm>
            <a:off x="3881644" y="2709569"/>
            <a:ext cx="4817567" cy="2707410"/>
            <a:chOff x="6033770" y="2690845"/>
            <a:chExt cx="5026115" cy="3366795"/>
          </a:xfrm>
        </p:grpSpPr>
        <p:pic>
          <p:nvPicPr>
            <p:cNvPr id="50" name="z-pz.mov">
              <a:extLst>
                <a:ext uri="{FF2B5EF4-FFF2-40B4-BE49-F238E27FC236}">
                  <a16:creationId xmlns:a16="http://schemas.microsoft.com/office/drawing/2014/main" id="{12E7F34A-F3AA-A580-CDBA-AA7495B7E6A9}"/>
                </a:ext>
              </a:extLst>
            </p:cNvPr>
            <p:cNvPicPr/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6033770" y="2690845"/>
              <a:ext cx="5026115" cy="336679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4957BD-5C94-90B5-0B8F-A0AF38E4A4AF}"/>
                </a:ext>
              </a:extLst>
            </p:cNvPr>
            <p:cNvSpPr/>
            <p:nvPr/>
          </p:nvSpPr>
          <p:spPr>
            <a:xfrm>
              <a:off x="8557383" y="3734196"/>
              <a:ext cx="82385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Drive</a:t>
              </a:r>
            </a:p>
            <a:p>
              <a:r>
                <a:rPr lang="en-US" dirty="0"/>
                <a:t> Bunch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27FDB0-5D38-DA92-BC1C-293F05758CE1}"/>
                </a:ext>
              </a:extLst>
            </p:cNvPr>
            <p:cNvSpPr/>
            <p:nvPr/>
          </p:nvSpPr>
          <p:spPr>
            <a:xfrm>
              <a:off x="6825608" y="4586917"/>
              <a:ext cx="8770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Trailing</a:t>
              </a:r>
            </a:p>
            <a:p>
              <a:r>
                <a:rPr lang="en-US" dirty="0"/>
                <a:t> Bunch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4AA1EF0-732F-9AFC-5F90-2ACA5BB8B67C}"/>
                </a:ext>
              </a:extLst>
            </p:cNvPr>
            <p:cNvCxnSpPr/>
            <p:nvPr/>
          </p:nvCxnSpPr>
          <p:spPr>
            <a:xfrm>
              <a:off x="6825609" y="3537858"/>
              <a:ext cx="3025963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34D4C5-4719-CDC5-3D84-5D4B14B1BD57}"/>
                </a:ext>
              </a:extLst>
            </p:cNvPr>
            <p:cNvSpPr txBox="1"/>
            <p:nvPr/>
          </p:nvSpPr>
          <p:spPr>
            <a:xfrm>
              <a:off x="7702658" y="3066143"/>
              <a:ext cx="1721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Energy Doubling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587ADAE-A0E5-A041-8543-045B2DCDCD3F}"/>
              </a:ext>
            </a:extLst>
          </p:cNvPr>
          <p:cNvSpPr txBox="1"/>
          <p:nvPr/>
        </p:nvSpPr>
        <p:spPr>
          <a:xfrm>
            <a:off x="3297044" y="6362700"/>
            <a:ext cx="4898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Simulations by W. An UCLA, .Joshi et al. PPCF 2018</a:t>
            </a:r>
          </a:p>
        </p:txBody>
      </p:sp>
      <p:pic>
        <p:nvPicPr>
          <p:cNvPr id="17" name="emit.png">
            <a:extLst>
              <a:ext uri="{FF2B5EF4-FFF2-40B4-BE49-F238E27FC236}">
                <a16:creationId xmlns:a16="http://schemas.microsoft.com/office/drawing/2014/main" id="{78ED80C3-4E3D-871D-02A3-8D46C78B83EF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8699212" y="2574709"/>
            <a:ext cx="3492788" cy="269522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9E44D3-9A43-3D71-0656-1F4D7997216C}"/>
              </a:ext>
            </a:extLst>
          </p:cNvPr>
          <p:cNvSpPr txBox="1"/>
          <p:nvPr/>
        </p:nvSpPr>
        <p:spPr>
          <a:xfrm>
            <a:off x="8948057" y="1515673"/>
            <a:ext cx="3233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Beam matching and</a:t>
            </a:r>
          </a:p>
          <a:p>
            <a:r>
              <a:rPr lang="en-US" sz="2400" b="1" dirty="0"/>
              <a:t> emittance preservation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A94190-9A4F-2E80-D8F9-27A460DADFA9}"/>
              </a:ext>
            </a:extLst>
          </p:cNvPr>
          <p:cNvSpPr txBox="1"/>
          <p:nvPr/>
        </p:nvSpPr>
        <p:spPr>
          <a:xfrm>
            <a:off x="608407" y="5617029"/>
            <a:ext cx="11385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7FA"/>
                </a:solidFill>
              </a:rPr>
              <a:t>SLAC Linac can not provide  micron-level transverse emittance bunches, :produce our own </a:t>
            </a:r>
          </a:p>
        </p:txBody>
      </p:sp>
    </p:spTree>
    <p:extLst>
      <p:ext uri="{BB962C8B-B14F-4D97-AF65-F5344CB8AC3E}">
        <p14:creationId xmlns:p14="http://schemas.microsoft.com/office/powerpoint/2010/main" val="1062208879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text&#10;&#10;AI-generated content may be incorrect.">
            <a:extLst>
              <a:ext uri="{FF2B5EF4-FFF2-40B4-BE49-F238E27FC236}">
                <a16:creationId xmlns:a16="http://schemas.microsoft.com/office/drawing/2014/main" id="{81969BBA-74D1-39AC-66DB-9131A7CAD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84" y="-1330150"/>
            <a:ext cx="11857632" cy="70352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7C002C-A5F5-5B7E-FEE5-FB690B3EDDE1}"/>
              </a:ext>
            </a:extLst>
          </p:cNvPr>
          <p:cNvSpPr/>
          <p:nvPr/>
        </p:nvSpPr>
        <p:spPr>
          <a:xfrm>
            <a:off x="865414" y="-1224643"/>
            <a:ext cx="10172700" cy="1567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980498-FC16-6456-A8A4-4AC553AF8A0A}"/>
              </a:ext>
            </a:extLst>
          </p:cNvPr>
          <p:cNvSpPr txBox="1"/>
          <p:nvPr/>
        </p:nvSpPr>
        <p:spPr>
          <a:xfrm>
            <a:off x="167184" y="6049108"/>
            <a:ext cx="11803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We have characterized and demonstrated use of a~2 m long  hydrogen plasma</a:t>
            </a:r>
          </a:p>
        </p:txBody>
      </p:sp>
    </p:spTree>
    <p:extLst>
      <p:ext uri="{BB962C8B-B14F-4D97-AF65-F5344CB8AC3E}">
        <p14:creationId xmlns:p14="http://schemas.microsoft.com/office/powerpoint/2010/main" val="1914188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77242-7A8A-3547-A2FD-BDB67E75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446" y="140678"/>
            <a:ext cx="10515600" cy="91439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7FA"/>
                </a:solidFill>
              </a:rPr>
              <a:t>0.5-degree amplitude and phase fluctuations in RF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BA4FDB9-4C6A-A67A-DB0C-9171D498F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292" y="187569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Picture 5" descr="A diagram of a solar energy&#10;&#10;AI-generated content may be incorrect.">
            <a:extLst>
              <a:ext uri="{FF2B5EF4-FFF2-40B4-BE49-F238E27FC236}">
                <a16:creationId xmlns:a16="http://schemas.microsoft.com/office/drawing/2014/main" id="{0475619A-9579-99CD-85DD-D2651D6BA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280" y="1318846"/>
            <a:ext cx="6718300" cy="4572000"/>
          </a:xfrm>
          <a:prstGeom prst="rect">
            <a:avLst/>
          </a:prstGeom>
        </p:spPr>
      </p:pic>
      <p:sp>
        <p:nvSpPr>
          <p:cNvPr id="7" name="Snip Diagonal Corner Rectangle 6">
            <a:extLst>
              <a:ext uri="{FF2B5EF4-FFF2-40B4-BE49-F238E27FC236}">
                <a16:creationId xmlns:a16="http://schemas.microsoft.com/office/drawing/2014/main" id="{E1FA9062-5FB1-8B67-8BE8-1089865C6A14}"/>
              </a:ext>
            </a:extLst>
          </p:cNvPr>
          <p:cNvSpPr/>
          <p:nvPr/>
        </p:nvSpPr>
        <p:spPr>
          <a:xfrm>
            <a:off x="4923692" y="4021015"/>
            <a:ext cx="3270738" cy="1570893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240D6-8EE9-D31E-6B96-CFEE56DC4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411" y="293143"/>
            <a:ext cx="3786451" cy="4900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C380EE-31A0-B6CE-EFF0-0CF81F96039D}"/>
              </a:ext>
            </a:extLst>
          </p:cNvPr>
          <p:cNvSpPr txBox="1"/>
          <p:nvPr/>
        </p:nvSpPr>
        <p:spPr>
          <a:xfrm>
            <a:off x="404446" y="4267200"/>
            <a:ext cx="77686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100 Beamline simulations  of the FACET II Linac and the W </a:t>
            </a:r>
          </a:p>
          <a:p>
            <a:r>
              <a:rPr lang="en-US" sz="2400" b="1" dirty="0"/>
              <a:t>compressor shows gross variations of beam current profiles</a:t>
            </a:r>
          </a:p>
          <a:p>
            <a:r>
              <a:rPr lang="en-US" sz="2400" b="1" dirty="0"/>
              <a:t> because of amplitude and Phase variation of RF 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This did not matter when we used Li vapor to produce plasma Li (IP  6  eV)</a:t>
            </a:r>
          </a:p>
          <a:p>
            <a:r>
              <a:rPr lang="en-US" dirty="0"/>
              <a:t>With hydrogen (IP &gt;13 eV need </a:t>
            </a:r>
            <a:r>
              <a:rPr lang="en-US" dirty="0" err="1"/>
              <a:t>Ipeak</a:t>
            </a:r>
            <a:r>
              <a:rPr lang="en-US" dirty="0"/>
              <a:t> &gt; 30 KA to ionize H atoms) </a:t>
            </a:r>
          </a:p>
          <a:p>
            <a:r>
              <a:rPr lang="en-US" dirty="0"/>
              <a:t>Also the length of the fully ionized plasma produced depends on peak current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909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15F1F-4C97-AD38-AB11-4C90F769A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27FA"/>
                </a:solidFill>
              </a:rPr>
              <a:t>Experimental Set-up</a:t>
            </a:r>
          </a:p>
        </p:txBody>
      </p:sp>
      <p:pic>
        <p:nvPicPr>
          <p:cNvPr id="3" name="E304 fig 1 setup and pump depletion.pdf" descr="E304 fig 1 setup and pump depletion.pdf">
            <a:extLst>
              <a:ext uri="{FF2B5EF4-FFF2-40B4-BE49-F238E27FC236}">
                <a16:creationId xmlns:a16="http://schemas.microsoft.com/office/drawing/2014/main" id="{D34D867E-0CBC-D1B4-1E7D-30A963DD82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927"/>
          <a:stretch>
            <a:fillRect/>
          </a:stretch>
        </p:blipFill>
        <p:spPr>
          <a:xfrm>
            <a:off x="580292" y="2502877"/>
            <a:ext cx="11199676" cy="279299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67EDCC3-901E-ECFF-91E2-6598EAC226D8}"/>
              </a:ext>
            </a:extLst>
          </p:cNvPr>
          <p:cNvSpPr/>
          <p:nvPr/>
        </p:nvSpPr>
        <p:spPr>
          <a:xfrm>
            <a:off x="422031" y="2262554"/>
            <a:ext cx="316523" cy="480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55DE9B-7066-5A9A-A7E4-CA23C579419B}"/>
              </a:ext>
            </a:extLst>
          </p:cNvPr>
          <p:cNvSpPr txBox="1"/>
          <p:nvPr/>
        </p:nvSpPr>
        <p:spPr>
          <a:xfrm>
            <a:off x="-97974" y="1045029"/>
            <a:ext cx="123343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Slowly flowing H gas between two Be foils 4.1 m apart with 0.5 mm holes for differential pumping</a:t>
            </a:r>
          </a:p>
          <a:p>
            <a:endParaRPr lang="en-US" sz="2400" dirty="0"/>
          </a:p>
          <a:p>
            <a:r>
              <a:rPr lang="en-US" sz="2400" dirty="0"/>
              <a:t>2 cm long hydrogen gas jet after 1.25 m of lower density (6x 10</a:t>
            </a:r>
            <a:r>
              <a:rPr lang="en-US" sz="2400" baseline="30000" dirty="0"/>
              <a:t>16</a:t>
            </a:r>
            <a:r>
              <a:rPr lang="en-US" sz="2400" dirty="0"/>
              <a:t> cm-</a:t>
            </a:r>
            <a:r>
              <a:rPr lang="en-US" sz="2400" baseline="30000" dirty="0"/>
              <a:t>3</a:t>
            </a:r>
            <a:r>
              <a:rPr lang="en-US" sz="2400" dirty="0"/>
              <a:t>) gas region</a:t>
            </a:r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6A882-0690-8312-8403-373D47554F8F}"/>
              </a:ext>
            </a:extLst>
          </p:cNvPr>
          <p:cNvSpPr txBox="1"/>
          <p:nvPr/>
        </p:nvSpPr>
        <p:spPr>
          <a:xfrm>
            <a:off x="412032" y="5208817"/>
            <a:ext cx="10299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Insertable gas jet that produces a variable scale-length</a:t>
            </a:r>
          </a:p>
          <a:p>
            <a:r>
              <a:rPr lang="en-US" sz="2400" dirty="0"/>
              <a:t> </a:t>
            </a:r>
            <a:r>
              <a:rPr lang="en-US" sz="2400" dirty="0" err="1"/>
              <a:t>downramp</a:t>
            </a:r>
            <a:r>
              <a:rPr lang="en-US" sz="2400" dirty="0"/>
              <a:t>, peak density 1-2x10</a:t>
            </a:r>
            <a:r>
              <a:rPr lang="en-US" sz="2400" baseline="30000" dirty="0"/>
              <a:t>17</a:t>
            </a:r>
            <a:r>
              <a:rPr lang="en-US" sz="2400" dirty="0"/>
              <a:t> cm</a:t>
            </a:r>
            <a:r>
              <a:rPr lang="en-US" sz="2400" baseline="30000" dirty="0"/>
              <a:t>-3</a:t>
            </a:r>
          </a:p>
          <a:p>
            <a:endParaRPr lang="en-US" sz="2400" dirty="0"/>
          </a:p>
          <a:p>
            <a:r>
              <a:rPr lang="en-US" sz="2400" dirty="0" err="1"/>
              <a:t>Downramp</a:t>
            </a:r>
            <a:r>
              <a:rPr lang="en-US" sz="2400" dirty="0"/>
              <a:t> followed by a second 2.85m long low density (6x 10</a:t>
            </a:r>
            <a:r>
              <a:rPr lang="en-US" sz="2400" baseline="30000" dirty="0"/>
              <a:t>16</a:t>
            </a:r>
            <a:r>
              <a:rPr lang="en-US" sz="2400" dirty="0"/>
              <a:t> cm-</a:t>
            </a:r>
            <a:r>
              <a:rPr lang="en-US" sz="2400" baseline="30000" dirty="0"/>
              <a:t>3</a:t>
            </a:r>
            <a:r>
              <a:rPr lang="en-US" sz="2400" dirty="0"/>
              <a:t>) H region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DFE876-012B-EB64-1661-16306CA96CD4}"/>
              </a:ext>
            </a:extLst>
          </p:cNvPr>
          <p:cNvSpPr txBox="1"/>
          <p:nvPr/>
        </p:nvSpPr>
        <p:spPr>
          <a:xfrm>
            <a:off x="3880338" y="-46890"/>
            <a:ext cx="8487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7FA"/>
                </a:solidFill>
              </a:rPr>
              <a:t>    (3-stage hydrogen source that enabled plasma formation thru plasma focusing</a:t>
            </a:r>
          </a:p>
          <a:p>
            <a:r>
              <a:rPr lang="en-US" dirty="0">
                <a:solidFill>
                  <a:srgbClr val="0027FA"/>
                </a:solidFill>
              </a:rPr>
              <a:t> </a:t>
            </a:r>
            <a:r>
              <a:rPr lang="en-US" dirty="0" err="1">
                <a:solidFill>
                  <a:srgbClr val="0027FA"/>
                </a:solidFill>
              </a:rPr>
              <a:t>downramp</a:t>
            </a:r>
            <a:r>
              <a:rPr lang="en-US" dirty="0">
                <a:solidFill>
                  <a:srgbClr val="0027FA"/>
                </a:solidFill>
              </a:rPr>
              <a:t> injection,  self-matching into a meter scale wake without emittance blowup )</a:t>
            </a:r>
          </a:p>
        </p:txBody>
      </p:sp>
    </p:spTree>
    <p:extLst>
      <p:ext uri="{BB962C8B-B14F-4D97-AF65-F5344CB8AC3E}">
        <p14:creationId xmlns:p14="http://schemas.microsoft.com/office/powerpoint/2010/main" val="240860314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3E281-2493-3352-9C57-EB06A4597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EE2306-04C0-3F38-6EE0-A6101FB3A30E}"/>
              </a:ext>
            </a:extLst>
          </p:cNvPr>
          <p:cNvCxnSpPr>
            <a:cxnSpLocks/>
          </p:cNvCxnSpPr>
          <p:nvPr/>
        </p:nvCxnSpPr>
        <p:spPr>
          <a:xfrm flipV="1">
            <a:off x="200130" y="4407877"/>
            <a:ext cx="233624" cy="1240971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EC92FB7-4DCC-C781-BEFA-EC15D0FEB961}"/>
              </a:ext>
            </a:extLst>
          </p:cNvPr>
          <p:cNvSpPr/>
          <p:nvPr/>
        </p:nvSpPr>
        <p:spPr>
          <a:xfrm>
            <a:off x="2501536" y="3803719"/>
            <a:ext cx="45719" cy="603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6F9983-A2B7-4129-D9F2-3AE4E8F97EC0}"/>
              </a:ext>
            </a:extLst>
          </p:cNvPr>
          <p:cNvCxnSpPr>
            <a:cxnSpLocks/>
          </p:cNvCxnSpPr>
          <p:nvPr/>
        </p:nvCxnSpPr>
        <p:spPr>
          <a:xfrm>
            <a:off x="639996" y="4423368"/>
            <a:ext cx="20280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883143C-0CD2-6C4D-E3B4-4902BB6E84F7}"/>
              </a:ext>
            </a:extLst>
          </p:cNvPr>
          <p:cNvSpPr/>
          <p:nvPr/>
        </p:nvSpPr>
        <p:spPr>
          <a:xfrm>
            <a:off x="447402" y="4411898"/>
            <a:ext cx="2054134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F4FC5C-E1B0-BFE4-D244-A00C1E5905C6}"/>
              </a:ext>
            </a:extLst>
          </p:cNvPr>
          <p:cNvCxnSpPr>
            <a:cxnSpLocks/>
          </p:cNvCxnSpPr>
          <p:nvPr/>
        </p:nvCxnSpPr>
        <p:spPr>
          <a:xfrm>
            <a:off x="2530926" y="3811463"/>
            <a:ext cx="277588" cy="0"/>
          </a:xfrm>
          <a:prstGeom prst="line">
            <a:avLst/>
          </a:prstGeom>
          <a:ln w="825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4AC6EC2-62D1-159E-3E61-9761A4D7D8A9}"/>
              </a:ext>
            </a:extLst>
          </p:cNvPr>
          <p:cNvCxnSpPr>
            <a:cxnSpLocks/>
          </p:cNvCxnSpPr>
          <p:nvPr/>
        </p:nvCxnSpPr>
        <p:spPr>
          <a:xfrm flipV="1">
            <a:off x="2824843" y="3624943"/>
            <a:ext cx="0" cy="1951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06AAF8-1B8E-3F51-6E73-D24AC43C83B5}"/>
              </a:ext>
            </a:extLst>
          </p:cNvPr>
          <p:cNvCxnSpPr>
            <a:cxnSpLocks/>
          </p:cNvCxnSpPr>
          <p:nvPr/>
        </p:nvCxnSpPr>
        <p:spPr>
          <a:xfrm>
            <a:off x="2841168" y="3690257"/>
            <a:ext cx="130629" cy="687392"/>
          </a:xfrm>
          <a:prstGeom prst="line">
            <a:avLst/>
          </a:prstGeom>
          <a:ln w="63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1D15CAC-979E-A7F7-2825-92C7EB2DBA34}"/>
              </a:ext>
            </a:extLst>
          </p:cNvPr>
          <p:cNvCxnSpPr/>
          <p:nvPr/>
        </p:nvCxnSpPr>
        <p:spPr>
          <a:xfrm>
            <a:off x="8719457" y="4407039"/>
            <a:ext cx="179614" cy="124180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99FC059-8CD8-DB4A-8582-F0235FDC8102}"/>
              </a:ext>
            </a:extLst>
          </p:cNvPr>
          <p:cNvCxnSpPr/>
          <p:nvPr/>
        </p:nvCxnSpPr>
        <p:spPr>
          <a:xfrm>
            <a:off x="2971796" y="4377649"/>
            <a:ext cx="5715003" cy="0"/>
          </a:xfrm>
          <a:prstGeom prst="line">
            <a:avLst/>
          </a:prstGeom>
          <a:ln w="666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24ABF6A7-9F30-8DC2-6D50-31A3A28C6707}"/>
              </a:ext>
            </a:extLst>
          </p:cNvPr>
          <p:cNvSpPr/>
          <p:nvPr/>
        </p:nvSpPr>
        <p:spPr>
          <a:xfrm>
            <a:off x="8809264" y="2710543"/>
            <a:ext cx="2310493" cy="1227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158E86-7E06-2097-672A-BC1DCC40E917}"/>
              </a:ext>
            </a:extLst>
          </p:cNvPr>
          <p:cNvSpPr txBox="1"/>
          <p:nvPr/>
        </p:nvSpPr>
        <p:spPr>
          <a:xfrm>
            <a:off x="4349266" y="165801"/>
            <a:ext cx="6044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7FA"/>
                </a:solidFill>
              </a:rPr>
              <a:t>Three Stage (region) plasma source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8975C10-E54D-8516-B6AE-3144D80EAFC3}"/>
              </a:ext>
            </a:extLst>
          </p:cNvPr>
          <p:cNvSpPr txBox="1"/>
          <p:nvPr/>
        </p:nvSpPr>
        <p:spPr>
          <a:xfrm>
            <a:off x="8865160" y="3853129"/>
            <a:ext cx="325916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Longitudinal Current </a:t>
            </a:r>
          </a:p>
          <a:p>
            <a:r>
              <a:rPr lang="en-US" sz="2800" dirty="0"/>
              <a:t>profile of the drive </a:t>
            </a:r>
          </a:p>
          <a:p>
            <a:r>
              <a:rPr lang="en-US" sz="2800" dirty="0"/>
              <a:t>Beam, about 1-5% of</a:t>
            </a:r>
          </a:p>
          <a:p>
            <a:r>
              <a:rPr lang="en-US" sz="2800" dirty="0"/>
              <a:t> shots so at 5 Hz,1</a:t>
            </a:r>
          </a:p>
          <a:p>
            <a:r>
              <a:rPr lang="en-US" sz="2800" dirty="0"/>
              <a:t> data point per 4-20 </a:t>
            </a:r>
          </a:p>
          <a:p>
            <a:r>
              <a:rPr lang="en-US" sz="2800" dirty="0"/>
              <a:t>seconds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485446E-5757-FE8B-21CC-AAF613521497}"/>
              </a:ext>
            </a:extLst>
          </p:cNvPr>
          <p:cNvCxnSpPr>
            <a:cxnSpLocks/>
          </p:cNvCxnSpPr>
          <p:nvPr/>
        </p:nvCxnSpPr>
        <p:spPr>
          <a:xfrm>
            <a:off x="646528" y="3174804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7A3577B-381B-D25D-4E1D-8C1D2F52ACD1}"/>
              </a:ext>
            </a:extLst>
          </p:cNvPr>
          <p:cNvCxnSpPr>
            <a:cxnSpLocks/>
          </p:cNvCxnSpPr>
          <p:nvPr/>
        </p:nvCxnSpPr>
        <p:spPr>
          <a:xfrm>
            <a:off x="5829297" y="3378140"/>
            <a:ext cx="0" cy="2270708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0C99C7CA-E637-4C87-7227-06216F1ACAF4}"/>
              </a:ext>
            </a:extLst>
          </p:cNvPr>
          <p:cNvSpPr txBox="1"/>
          <p:nvPr/>
        </p:nvSpPr>
        <p:spPr>
          <a:xfrm rot="16200000">
            <a:off x="1905011" y="4338971"/>
            <a:ext cx="15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Vacuum Focus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59555A7-687B-8E60-D46C-3CC475C16235}"/>
              </a:ext>
            </a:extLst>
          </p:cNvPr>
          <p:cNvSpPr txBox="1"/>
          <p:nvPr/>
        </p:nvSpPr>
        <p:spPr>
          <a:xfrm>
            <a:off x="1654042" y="5027943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0.5 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3F34E6-2F68-CD1C-8FC0-B88DEEAF2E99}"/>
              </a:ext>
            </a:extLst>
          </p:cNvPr>
          <p:cNvSpPr txBox="1"/>
          <p:nvPr/>
        </p:nvSpPr>
        <p:spPr>
          <a:xfrm>
            <a:off x="3890251" y="4967786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1.7 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4E87A8A-EDFA-7658-2B26-82EFFFC172E0}"/>
              </a:ext>
            </a:extLst>
          </p:cNvPr>
          <p:cNvSpPr txBox="1"/>
          <p:nvPr/>
        </p:nvSpPr>
        <p:spPr>
          <a:xfrm>
            <a:off x="5208814" y="5648848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PUMP Depletion </a:t>
            </a:r>
          </a:p>
          <a:p>
            <a:r>
              <a:rPr lang="en-US" b="1" dirty="0"/>
              <a:t>Length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61A29D5-EA2C-7DFD-6670-0ACCDD506783}"/>
              </a:ext>
            </a:extLst>
          </p:cNvPr>
          <p:cNvCxnSpPr/>
          <p:nvPr/>
        </p:nvCxnSpPr>
        <p:spPr>
          <a:xfrm flipH="1">
            <a:off x="2824843" y="4033953"/>
            <a:ext cx="424543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9619153-4875-8434-EB7F-017C59B94891}"/>
              </a:ext>
            </a:extLst>
          </p:cNvPr>
          <p:cNvSpPr txBox="1"/>
          <p:nvPr/>
        </p:nvSpPr>
        <p:spPr>
          <a:xfrm>
            <a:off x="915068" y="5648848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 1</a:t>
            </a:r>
          </a:p>
          <a:p>
            <a:r>
              <a:rPr lang="en-US" b="1" dirty="0"/>
              <a:t>Plasma Lens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CD75C-CA83-F761-8F3E-ED60EFB37EE4}"/>
              </a:ext>
            </a:extLst>
          </p:cNvPr>
          <p:cNvSpPr txBox="1"/>
          <p:nvPr/>
        </p:nvSpPr>
        <p:spPr>
          <a:xfrm>
            <a:off x="2501536" y="5594822"/>
            <a:ext cx="978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Region2</a:t>
            </a:r>
          </a:p>
          <a:p>
            <a:r>
              <a:rPr lang="en-US" b="1" dirty="0"/>
              <a:t>Down</a:t>
            </a:r>
          </a:p>
          <a:p>
            <a:r>
              <a:rPr lang="en-US" b="1" dirty="0" err="1"/>
              <a:t>ramo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442ADD-75D6-94B3-A2A0-4A03A1401564}"/>
              </a:ext>
            </a:extLst>
          </p:cNvPr>
          <p:cNvSpPr txBox="1"/>
          <p:nvPr/>
        </p:nvSpPr>
        <p:spPr>
          <a:xfrm>
            <a:off x="3404465" y="5648848"/>
            <a:ext cx="13749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 3</a:t>
            </a:r>
          </a:p>
          <a:p>
            <a:r>
              <a:rPr lang="en-US" b="1" dirty="0"/>
              <a:t>Acceleration</a:t>
            </a:r>
          </a:p>
          <a:p>
            <a:r>
              <a:rPr lang="en-US" b="1" dirty="0"/>
              <a:t>of matched</a:t>
            </a:r>
          </a:p>
          <a:p>
            <a:r>
              <a:rPr lang="en-US" b="1" dirty="0"/>
              <a:t>beam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5F4A4D-D9A7-7CF4-F148-9CC93B6C1FBE}"/>
              </a:ext>
            </a:extLst>
          </p:cNvPr>
          <p:cNvCxnSpPr/>
          <p:nvPr/>
        </p:nvCxnSpPr>
        <p:spPr>
          <a:xfrm>
            <a:off x="8719457" y="4377649"/>
            <a:ext cx="0" cy="2480351"/>
          </a:xfrm>
          <a:prstGeom prst="line">
            <a:avLst/>
          </a:prstGeom>
          <a:ln w="317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BE8C60-5B94-7578-B9EB-2CFCA5F0563C}"/>
              </a:ext>
            </a:extLst>
          </p:cNvPr>
          <p:cNvCxnSpPr>
            <a:stCxn id="12" idx="1"/>
          </p:cNvCxnSpPr>
          <p:nvPr/>
        </p:nvCxnSpPr>
        <p:spPr>
          <a:xfrm>
            <a:off x="447402" y="4434758"/>
            <a:ext cx="0" cy="2276285"/>
          </a:xfrm>
          <a:prstGeom prst="line">
            <a:avLst/>
          </a:prstGeom>
          <a:ln w="31750"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>
            <a:extLst>
              <a:ext uri="{FF2B5EF4-FFF2-40B4-BE49-F238E27FC236}">
                <a16:creationId xmlns:a16="http://schemas.microsoft.com/office/drawing/2014/main" id="{61C4D970-BE30-8160-DF0A-2EAEA9847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10" y="187515"/>
            <a:ext cx="1037264" cy="33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E4F678-59A7-EC56-419F-F2D728E32A57}"/>
              </a:ext>
            </a:extLst>
          </p:cNvPr>
          <p:cNvCxnSpPr>
            <a:cxnSpLocks/>
          </p:cNvCxnSpPr>
          <p:nvPr/>
        </p:nvCxnSpPr>
        <p:spPr>
          <a:xfrm>
            <a:off x="4694963" y="5152452"/>
            <a:ext cx="1027701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E154382-F6C8-8B77-7B88-643B25448614}"/>
              </a:ext>
            </a:extLst>
          </p:cNvPr>
          <p:cNvCxnSpPr>
            <a:cxnSpLocks/>
          </p:cNvCxnSpPr>
          <p:nvPr/>
        </p:nvCxnSpPr>
        <p:spPr>
          <a:xfrm flipH="1">
            <a:off x="2699263" y="5152452"/>
            <a:ext cx="1065408" cy="0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5337F8E-FBA9-9DE5-1D13-0F9BA1FA835D}"/>
              </a:ext>
            </a:extLst>
          </p:cNvPr>
          <p:cNvSpPr txBox="1"/>
          <p:nvPr/>
        </p:nvSpPr>
        <p:spPr>
          <a:xfrm>
            <a:off x="5208813" y="1019650"/>
            <a:ext cx="436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Ref. C. Zhang </a:t>
            </a:r>
            <a:r>
              <a:rPr lang="en-US" dirty="0" err="1"/>
              <a:t>et.al</a:t>
            </a:r>
            <a:r>
              <a:rPr lang="en-US" dirty="0"/>
              <a:t>.,  PPCF , 66,025013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B8D507-625D-A20A-AF5A-FADCB910899E}"/>
                  </a:ext>
                </a:extLst>
              </p:cNvPr>
              <p:cNvSpPr txBox="1"/>
              <p:nvPr/>
            </p:nvSpPr>
            <p:spPr>
              <a:xfrm>
                <a:off x="1511269" y="3367528"/>
                <a:ext cx="122933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800" dirty="0"/>
                  <a:t>*=50 cm</a:t>
                </a: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2B8D507-625D-A20A-AF5A-FADCB9108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269" y="3367528"/>
                <a:ext cx="1229331" cy="369332"/>
              </a:xfrm>
              <a:prstGeom prst="rect">
                <a:avLst/>
              </a:prstGeom>
              <a:blipFill>
                <a:blip r:embed="rId3"/>
                <a:stretch>
                  <a:fillRect l="-2041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2">
            <a:extLst>
              <a:ext uri="{FF2B5EF4-FFF2-40B4-BE49-F238E27FC236}">
                <a16:creationId xmlns:a16="http://schemas.microsoft.com/office/drawing/2014/main" id="{FF5C6B23-A45D-3B50-8DFB-A23112076E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23702" y="916684"/>
            <a:ext cx="866775" cy="862012"/>
            <a:chOff x="2496" y="1776"/>
            <a:chExt cx="773" cy="768"/>
          </a:xfrm>
        </p:grpSpPr>
        <p:pic>
          <p:nvPicPr>
            <p:cNvPr id="27" name="Picture 23">
              <a:extLst>
                <a:ext uri="{FF2B5EF4-FFF2-40B4-BE49-F238E27FC236}">
                  <a16:creationId xmlns:a16="http://schemas.microsoft.com/office/drawing/2014/main" id="{616C2C52-96D0-8E6B-0731-45692CF81F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1776"/>
              <a:ext cx="773" cy="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4">
              <a:extLst>
                <a:ext uri="{FF2B5EF4-FFF2-40B4-BE49-F238E27FC236}">
                  <a16:creationId xmlns:a16="http://schemas.microsoft.com/office/drawing/2014/main" id="{E3839D8F-AE2D-442F-9B29-F7A74D67C5A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96" y="1776"/>
              <a:ext cx="767" cy="768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38" name="Picture 37" descr="A rainbow colored line on a red background&#10;&#10;AI-generated content may be incorrect.">
            <a:extLst>
              <a:ext uri="{FF2B5EF4-FFF2-40B4-BE49-F238E27FC236}">
                <a16:creationId xmlns:a16="http://schemas.microsoft.com/office/drawing/2014/main" id="{75659AD7-8833-AF7C-39D8-D0BE08B9C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5182" y="2201209"/>
            <a:ext cx="7348889" cy="1530109"/>
          </a:xfrm>
          <a:prstGeom prst="rect">
            <a:avLst/>
          </a:prstGeom>
        </p:spPr>
      </p:pic>
      <p:pic>
        <p:nvPicPr>
          <p:cNvPr id="43" name="Picture 42" descr="A graph of a graph showing a curve&#10;&#10;AI-generated content may be incorrect.">
            <a:extLst>
              <a:ext uri="{FF2B5EF4-FFF2-40B4-BE49-F238E27FC236}">
                <a16:creationId xmlns:a16="http://schemas.microsoft.com/office/drawing/2014/main" id="{88A46E3E-59A5-EEC9-AC91-43F13BFDA4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710" y="1790493"/>
            <a:ext cx="4687599" cy="20686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F2FAA9-0357-D0BD-79A7-72147A77D240}"/>
              </a:ext>
            </a:extLst>
          </p:cNvPr>
          <p:cNvCxnSpPr/>
          <p:nvPr/>
        </p:nvCxnSpPr>
        <p:spPr>
          <a:xfrm flipH="1" flipV="1">
            <a:off x="2971796" y="916684"/>
            <a:ext cx="65318" cy="2876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3EC80AE-2099-D274-4036-477A3510DD3D}"/>
              </a:ext>
            </a:extLst>
          </p:cNvPr>
          <p:cNvCxnSpPr>
            <a:cxnSpLocks/>
          </p:cNvCxnSpPr>
          <p:nvPr/>
        </p:nvCxnSpPr>
        <p:spPr>
          <a:xfrm>
            <a:off x="2853824" y="2674914"/>
            <a:ext cx="0" cy="229287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DE89FB-E7B2-2159-A70A-6BD17A228F5A}"/>
              </a:ext>
            </a:extLst>
          </p:cNvPr>
          <p:cNvSpPr txBox="1"/>
          <p:nvPr/>
        </p:nvSpPr>
        <p:spPr>
          <a:xfrm>
            <a:off x="2171015" y="2321185"/>
            <a:ext cx="1719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Vaccum</a:t>
            </a:r>
            <a:r>
              <a:rPr lang="en-US" dirty="0">
                <a:highlight>
                  <a:srgbClr val="FFFF00"/>
                </a:highlight>
              </a:rPr>
              <a:t> Focus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666C96-3A0D-FDEA-FE31-1E46D5DC4AC1}"/>
              </a:ext>
            </a:extLst>
          </p:cNvPr>
          <p:cNvCxnSpPr>
            <a:cxnSpLocks/>
          </p:cNvCxnSpPr>
          <p:nvPr/>
        </p:nvCxnSpPr>
        <p:spPr>
          <a:xfrm>
            <a:off x="3892121" y="2846169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D2769DA-F016-4670-4B5A-C7AA032C9139}"/>
              </a:ext>
            </a:extLst>
          </p:cNvPr>
          <p:cNvCxnSpPr>
            <a:cxnSpLocks/>
          </p:cNvCxnSpPr>
          <p:nvPr/>
        </p:nvCxnSpPr>
        <p:spPr>
          <a:xfrm>
            <a:off x="1518583" y="3021708"/>
            <a:ext cx="0" cy="237556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1A050FA-E6E3-4833-CFF5-4B3F8F9F7C65}"/>
              </a:ext>
            </a:extLst>
          </p:cNvPr>
          <p:cNvSpPr txBox="1"/>
          <p:nvPr/>
        </p:nvSpPr>
        <p:spPr>
          <a:xfrm>
            <a:off x="1191986" y="679110"/>
            <a:ext cx="34996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3D PIC CODE  SIMULATIONS OF</a:t>
            </a:r>
            <a:br>
              <a:rPr lang="en-US" b="1" dirty="0"/>
            </a:br>
            <a:r>
              <a:rPr lang="en-US" b="1" dirty="0"/>
              <a:t> FIELD IONIZATION OF H SHOWING</a:t>
            </a:r>
          </a:p>
          <a:p>
            <a:r>
              <a:rPr lang="en-US" b="1" dirty="0"/>
              <a:t>PLASMA LENSING SHIFT OF THE </a:t>
            </a:r>
          </a:p>
          <a:p>
            <a:r>
              <a:rPr lang="en-US" b="1" dirty="0"/>
              <a:t>PLASMA BACKWARD TOWARDS </a:t>
            </a:r>
          </a:p>
          <a:p>
            <a:r>
              <a:rPr lang="en-US" b="1" dirty="0"/>
              <a:t>FIRST BE FOIL, </a:t>
            </a:r>
            <a:r>
              <a:rPr lang="en-US" b="1" dirty="0" err="1"/>
              <a:t>I</a:t>
            </a:r>
            <a:r>
              <a:rPr lang="en-US" b="1" baseline="-25000" dirty="0" err="1"/>
              <a:t>peak</a:t>
            </a:r>
            <a:r>
              <a:rPr lang="en-US" b="1" dirty="0"/>
              <a:t> = `100 kA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0554FA-2840-3EB0-BF9D-7412D568D557}"/>
              </a:ext>
            </a:extLst>
          </p:cNvPr>
          <p:cNvSpPr txBox="1"/>
          <p:nvPr/>
        </p:nvSpPr>
        <p:spPr>
          <a:xfrm>
            <a:off x="3249386" y="393768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Blade</a:t>
            </a:r>
          </a:p>
        </p:txBody>
      </p:sp>
    </p:spTree>
    <p:extLst>
      <p:ext uri="{BB962C8B-B14F-4D97-AF65-F5344CB8AC3E}">
        <p14:creationId xmlns:p14="http://schemas.microsoft.com/office/powerpoint/2010/main" val="177011000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pressure&#10;&#10;AI-generated content may be incorrect.">
            <a:extLst>
              <a:ext uri="{FF2B5EF4-FFF2-40B4-BE49-F238E27FC236}">
                <a16:creationId xmlns:a16="http://schemas.microsoft.com/office/drawing/2014/main" id="{3135AE7C-7C3D-2CD9-AA4D-BCCE59F78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0" y="1931308"/>
            <a:ext cx="7200900" cy="4660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962F06-C947-9CE4-EE58-78A3D6E47CCB}"/>
              </a:ext>
            </a:extLst>
          </p:cNvPr>
          <p:cNvSpPr txBox="1"/>
          <p:nvPr/>
        </p:nvSpPr>
        <p:spPr>
          <a:xfrm>
            <a:off x="391884" y="538843"/>
            <a:ext cx="11423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7FA"/>
                </a:solidFill>
              </a:rPr>
              <a:t>Energy Transfer Efficiency from the Drive Bunch to the Wake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3E0E80-7010-0053-57B1-F7055E52E649}"/>
              </a:ext>
            </a:extLst>
          </p:cNvPr>
          <p:cNvCxnSpPr/>
          <p:nvPr/>
        </p:nvCxnSpPr>
        <p:spPr>
          <a:xfrm>
            <a:off x="3757056" y="2317171"/>
            <a:ext cx="4245429" cy="0"/>
          </a:xfrm>
          <a:prstGeom prst="line">
            <a:avLst/>
          </a:prstGeom>
          <a:ln w="349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8684BF-103A-4D34-18AA-68254F448123}"/>
              </a:ext>
            </a:extLst>
          </p:cNvPr>
          <p:cNvCxnSpPr>
            <a:cxnSpLocks/>
          </p:cNvCxnSpPr>
          <p:nvPr/>
        </p:nvCxnSpPr>
        <p:spPr>
          <a:xfrm>
            <a:off x="3695700" y="2520037"/>
            <a:ext cx="3962400" cy="0"/>
          </a:xfrm>
          <a:prstGeom prst="line">
            <a:avLst/>
          </a:prstGeom>
          <a:ln w="3492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787FAF-8CDA-01E5-08FF-0A38AC23971D}"/>
                  </a:ext>
                </a:extLst>
              </p:cNvPr>
              <p:cNvSpPr txBox="1"/>
              <p:nvPr/>
            </p:nvSpPr>
            <p:spPr>
              <a:xfrm>
                <a:off x="8147957" y="2520037"/>
                <a:ext cx="172617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60%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3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0787FAF-8CDA-01E5-08FF-0A38AC239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7957" y="2520037"/>
                <a:ext cx="1726178" cy="584775"/>
              </a:xfrm>
              <a:prstGeom prst="rect">
                <a:avLst/>
              </a:prstGeom>
              <a:blipFill>
                <a:blip r:embed="rId3"/>
                <a:stretch>
                  <a:fillRect l="-8759" t="-12766" r="-1460" b="-31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6894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12278</TotalTime>
  <Words>1586</Words>
  <Application>Microsoft Macintosh PowerPoint</Application>
  <PresentationFormat>Widescreen</PresentationFormat>
  <Paragraphs>265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ＭＳ Ｐゴシック</vt:lpstr>
      <vt:lpstr>Arial</vt:lpstr>
      <vt:lpstr>Calibri</vt:lpstr>
      <vt:lpstr>Calibri Light</vt:lpstr>
      <vt:lpstr>Cambria Math</vt:lpstr>
      <vt:lpstr>Times New Roman</vt:lpstr>
      <vt:lpstr>Verdana</vt:lpstr>
      <vt:lpstr>Office Theme</vt:lpstr>
      <vt:lpstr>First Results from FACET II Compact plasma wakefield transformer produces  ultrabright, narrow-energy-spread bunches of greater than 20 GeV electrons with pump depletion         Positrons           </vt:lpstr>
      <vt:lpstr>PowerPoint Presentation</vt:lpstr>
      <vt:lpstr>PowerPoint Presentation</vt:lpstr>
      <vt:lpstr>Two-bunch PWFA</vt:lpstr>
      <vt:lpstr>PowerPoint Presentation</vt:lpstr>
      <vt:lpstr>0.5-degree amplitude and phase fluctuations in RF</vt:lpstr>
      <vt:lpstr>Experimental Set-up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What about voltage transformer ratio?</vt:lpstr>
      <vt:lpstr>Many Collaborators over the years My apologies if I have forgotten anyone. Truism: A team that has diverse expertise, bright young people eager to  make their mark and good leadership is essential to success. </vt:lpstr>
      <vt:lpstr>                                                                                        Next Challenges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115</cp:revision>
  <dcterms:created xsi:type="dcterms:W3CDTF">2020-09-23T22:19:15Z</dcterms:created>
  <dcterms:modified xsi:type="dcterms:W3CDTF">2025-04-15T15:29:41Z</dcterms:modified>
</cp:coreProperties>
</file>